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 id="2147483686" r:id="rId4"/>
  </p:sldMasterIdLst>
  <p:notesMasterIdLst>
    <p:notesMasterId r:id="rId33"/>
  </p:notesMasterIdLst>
  <p:sldIdLst>
    <p:sldId id="333" r:id="rId5"/>
    <p:sldId id="356" r:id="rId6"/>
    <p:sldId id="317" r:id="rId7"/>
    <p:sldId id="355" r:id="rId8"/>
    <p:sldId id="365" r:id="rId9"/>
    <p:sldId id="321" r:id="rId10"/>
    <p:sldId id="368" r:id="rId11"/>
    <p:sldId id="384" r:id="rId12"/>
    <p:sldId id="336" r:id="rId13"/>
    <p:sldId id="370" r:id="rId14"/>
    <p:sldId id="369" r:id="rId15"/>
    <p:sldId id="389" r:id="rId16"/>
    <p:sldId id="341" r:id="rId17"/>
    <p:sldId id="388" r:id="rId18"/>
    <p:sldId id="385" r:id="rId19"/>
    <p:sldId id="348" r:id="rId20"/>
    <p:sldId id="366" r:id="rId21"/>
    <p:sldId id="371" r:id="rId22"/>
    <p:sldId id="372" r:id="rId23"/>
    <p:sldId id="382" r:id="rId24"/>
    <p:sldId id="354" r:id="rId25"/>
    <p:sldId id="378" r:id="rId26"/>
    <p:sldId id="391" r:id="rId27"/>
    <p:sldId id="360" r:id="rId28"/>
    <p:sldId id="386" r:id="rId29"/>
    <p:sldId id="380" r:id="rId30"/>
    <p:sldId id="352" r:id="rId31"/>
    <p:sldId id="3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howGuides="1">
      <p:cViewPr varScale="1">
        <p:scale>
          <a:sx n="66" d="100"/>
          <a:sy n="66" d="100"/>
        </p:scale>
        <p:origin x="59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3/11/2025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t>3/11/2025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t>3/11/2025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t>3/11/2025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3/11/2025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3/11/2025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a:fill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srcRect/>
          <a:stretch>
            <a:fillRect/>
          </a:stretch>
        </p:blipFill>
        <p:spPr>
          <a:xfrm>
            <a:off x="339234" y="268151"/>
            <a:ext cx="11513532" cy="63217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t>11-03-2025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t>11-03-2025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t>11-03-2025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42CE5DB-37D1-401F-B3C9-412EB17FC619}" type="datetimeFigureOut">
              <a:rPr lang="en-IN" smtClean="0">
                <a:solidFill>
                  <a:prstClr val="black">
                    <a:tint val="75000"/>
                  </a:prstClr>
                </a:solidFill>
              </a:rPr>
              <a:t>11-03-2025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42CE5DB-37D1-401F-B3C9-412EB17FC619}" type="datetimeFigureOut">
              <a:rPr lang="en-IN" smtClean="0">
                <a:solidFill>
                  <a:prstClr val="black">
                    <a:tint val="75000"/>
                  </a:prstClr>
                </a:solidFill>
              </a:rPr>
              <a:t>11-03-2025</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42CE5DB-37D1-401F-B3C9-412EB17FC619}" type="datetimeFigureOut">
              <a:rPr lang="en-IN" smtClean="0">
                <a:solidFill>
                  <a:prstClr val="black">
                    <a:tint val="75000"/>
                  </a:prstClr>
                </a:solidFill>
              </a:rPr>
              <a:t>11-03-2025</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CE5DB-37D1-401F-B3C9-412EB17FC619}" type="datetimeFigureOut">
              <a:rPr lang="en-IN" smtClean="0">
                <a:solidFill>
                  <a:prstClr val="black">
                    <a:tint val="75000"/>
                  </a:prstClr>
                </a:solidFill>
              </a:rPr>
              <a:t>11-03-2025</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2CE5DB-37D1-401F-B3C9-412EB17FC619}" type="datetimeFigureOut">
              <a:rPr lang="en-IN" smtClean="0">
                <a:solidFill>
                  <a:prstClr val="black">
                    <a:tint val="75000"/>
                  </a:prstClr>
                </a:solidFill>
              </a:rPr>
              <a:t>11-03-2025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2CE5DB-37D1-401F-B3C9-412EB17FC619}" type="datetimeFigureOut">
              <a:rPr lang="en-IN" smtClean="0">
                <a:solidFill>
                  <a:prstClr val="black">
                    <a:tint val="75000"/>
                  </a:prstClr>
                </a:solidFill>
              </a:rPr>
              <a:t>11-03-2025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t>11-03-2025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t>11-03-2025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a:fill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srcRect/>
          <a:stretch>
            <a:fillRect/>
          </a:stretch>
        </p:blipFill>
        <p:spPr>
          <a:xfrm>
            <a:off x="339234" y="268151"/>
            <a:ext cx="11513532" cy="63217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t>3/11/2025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t>3/11/2025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t>3/11/2025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t>3/11/2025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t>3/11/2025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t>3/11/2025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t>‹#›</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t>‹#›</a:t>
            </a:fld>
            <a:endParaRPr lang="en-US"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t>3/11/2025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t>‹#›</a:t>
            </a:fld>
            <a:endParaRPr lang="en-US"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t>11-03-2025</a:t>
            </a:fld>
            <a:endParaRPr lang="en-I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t>3/11/2025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t>‹#›</a:t>
            </a:fld>
            <a:endParaRPr lang="en-US" altLang="en-US">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video" Target="file:///C:\Users\Administrator\Desktop\H&#227;y%20&#272;&#7913;ng%20D&#7853;y%20-%20Nick%20Vujicic%20%5bHD%5d.mp4" TargetMode="External"/><Relationship Id="rId1" Type="http://schemas.microsoft.com/office/2007/relationships/media" Target="file:///C:\Users\Administrator\Desktop\H&#227;y%20&#272;&#7913;ng%20D&#7853;y%20-%20Nick%20Vujicic%20%5bHD%5d.mp4" TargetMode="Externa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a:rPr>
              <a:t>Quan</a:t>
            </a:r>
            <a:r>
              <a:rPr lang="en-US" sz="2530" b="1" dirty="0">
                <a:solidFill>
                  <a:srgbClr val="0000FF"/>
                </a:solidFill>
                <a:latin typeface="SVN-Vanilla Daisy Pro" panose="00000500000000000000" pitchFamily="2" charset="0"/>
                <a:ea typeface="Arial Unicode MS"/>
              </a:rPr>
              <a:t> </a:t>
            </a:r>
            <a:r>
              <a:rPr lang="en-US" sz="2530" b="1" dirty="0" err="1">
                <a:solidFill>
                  <a:srgbClr val="0000FF"/>
                </a:solidFill>
                <a:latin typeface="SVN-Vanilla Daisy Pro" panose="00000500000000000000" pitchFamily="2" charset="0"/>
                <a:ea typeface="Arial Unicode MS"/>
              </a:rPr>
              <a:t>sát</a:t>
            </a:r>
            <a:r>
              <a:rPr lang="en-US" sz="2530" b="1" dirty="0">
                <a:solidFill>
                  <a:srgbClr val="0000FF"/>
                </a:solidFill>
                <a:latin typeface="SVN-Vanilla Daisy Pro" panose="00000500000000000000" pitchFamily="2" charset="0"/>
                <a:ea typeface="Arial Unicode MS"/>
              </a:rPr>
              <a:t> </a:t>
            </a:r>
            <a:r>
              <a:rPr lang="en-US" sz="2530" b="1" dirty="0" err="1">
                <a:solidFill>
                  <a:srgbClr val="0000FF"/>
                </a:solidFill>
                <a:latin typeface="SVN-Vanilla Daisy Pro" panose="00000500000000000000" pitchFamily="2" charset="0"/>
                <a:ea typeface="Arial Unicode MS"/>
              </a:rPr>
              <a:t>tranh</a:t>
            </a:r>
            <a:r>
              <a:rPr lang="en-US" sz="2530" b="1" dirty="0">
                <a:solidFill>
                  <a:srgbClr val="0000FF"/>
                </a:solidFill>
                <a:latin typeface="SVN-Vanilla Daisy Pro" panose="00000500000000000000" pitchFamily="2" charset="0"/>
                <a:ea typeface="Arial Unicode MS"/>
              </a:rPr>
              <a:t> </a:t>
            </a:r>
            <a:r>
              <a:rPr lang="en-US" sz="2530" b="1" dirty="0" err="1">
                <a:solidFill>
                  <a:srgbClr val="0000FF"/>
                </a:solidFill>
                <a:latin typeface="SVN-Vanilla Daisy Pro" panose="00000500000000000000" pitchFamily="2" charset="0"/>
                <a:ea typeface="Arial Unicode MS"/>
              </a:rPr>
              <a:t>và</a:t>
            </a:r>
            <a:r>
              <a:rPr lang="en-US" sz="2530" b="1" dirty="0">
                <a:solidFill>
                  <a:srgbClr val="0000FF"/>
                </a:solidFill>
                <a:latin typeface="SVN-Vanilla Daisy Pro" panose="00000500000000000000" pitchFamily="2" charset="0"/>
                <a:ea typeface="Arial Unicode MS"/>
              </a:rPr>
              <a:t> </a:t>
            </a:r>
            <a:r>
              <a:rPr lang="en-US" sz="2530" b="1" dirty="0" err="1">
                <a:solidFill>
                  <a:srgbClr val="0000FF"/>
                </a:solidFill>
                <a:latin typeface="SVN-Vanilla Daisy Pro" panose="00000500000000000000" pitchFamily="2" charset="0"/>
                <a:ea typeface="Arial Unicode MS"/>
              </a:rPr>
              <a:t>trả</a:t>
            </a:r>
            <a:r>
              <a:rPr lang="en-US" sz="2530" b="1" dirty="0">
                <a:solidFill>
                  <a:srgbClr val="0000FF"/>
                </a:solidFill>
                <a:latin typeface="SVN-Vanilla Daisy Pro" panose="00000500000000000000" pitchFamily="2" charset="0"/>
                <a:ea typeface="Arial Unicode MS"/>
              </a:rPr>
              <a:t> </a:t>
            </a:r>
            <a:r>
              <a:rPr lang="en-US" sz="2530" b="1" dirty="0" err="1">
                <a:solidFill>
                  <a:srgbClr val="0000FF"/>
                </a:solidFill>
                <a:latin typeface="SVN-Vanilla Daisy Pro" panose="00000500000000000000" pitchFamily="2" charset="0"/>
                <a:ea typeface="Arial Unicode MS"/>
              </a:rPr>
              <a:t>lời</a:t>
            </a:r>
            <a:r>
              <a:rPr lang="en-US" sz="2530" b="1" dirty="0">
                <a:solidFill>
                  <a:srgbClr val="0000FF"/>
                </a:solidFill>
                <a:latin typeface="SVN-Vanilla Daisy Pro" panose="00000500000000000000" pitchFamily="2" charset="0"/>
                <a:ea typeface="Arial Unicode MS"/>
              </a:rPr>
              <a:t> </a:t>
            </a:r>
            <a:r>
              <a:rPr lang="en-US" sz="2530" b="1" dirty="0" err="1">
                <a:solidFill>
                  <a:srgbClr val="0000FF"/>
                </a:solidFill>
                <a:latin typeface="SVN-Vanilla Daisy Pro" panose="00000500000000000000" pitchFamily="2" charset="0"/>
                <a:ea typeface="Arial Unicode MS"/>
              </a:rPr>
              <a:t>câu</a:t>
            </a:r>
            <a:r>
              <a:rPr lang="en-US" sz="2530" b="1" dirty="0">
                <a:solidFill>
                  <a:srgbClr val="0000FF"/>
                </a:solidFill>
                <a:latin typeface="SVN-Vanilla Daisy Pro" panose="00000500000000000000" pitchFamily="2" charset="0"/>
                <a:ea typeface="Arial Unicode MS"/>
              </a:rPr>
              <a:t> </a:t>
            </a:r>
            <a:r>
              <a:rPr lang="en-US" sz="2530" b="1" dirty="0" err="1">
                <a:solidFill>
                  <a:srgbClr val="0000FF"/>
                </a:solidFill>
                <a:latin typeface="SVN-Vanilla Daisy Pro" panose="00000500000000000000" pitchFamily="2" charset="0"/>
                <a:ea typeface="Arial Unicode MS"/>
              </a:rPr>
              <a:t>hỏi</a:t>
            </a:r>
            <a:endParaRPr lang="en-US" sz="2530"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spAutoFit/>
          </a:bodyPr>
          <a:lstStyle/>
          <a:p>
            <a:endParaRPr lang="en-US">
              <a:solidFill>
                <a:prstClr val="black"/>
              </a:solidFill>
            </a:endParaRPr>
          </a:p>
        </p:txBody>
      </p:sp>
      <p:sp>
        <p:nvSpPr>
          <p:cNvPr id="14" name="Rectangle 6"/>
          <p:cNvSpPr>
            <a:spLocks noChangeArrowheads="1"/>
          </p:cNvSpPr>
          <p:nvPr/>
        </p:nvSpPr>
        <p:spPr bwMode="auto">
          <a:xfrm>
            <a:off x="6328973" y="2737222"/>
            <a:ext cx="586302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vi-VN" altLang="en-US" sz="1000">
                <a:solidFill>
                  <a:prstClr val="black"/>
                </a:solidFill>
                <a:ea typeface="Cambria" panose="02040503050406030204" pitchFamily="18" charset="0"/>
                <a:cs typeface="Cambria" panose="02040503050406030204" pitchFamily="18" charset="0"/>
              </a:rPr>
            </a:br>
            <a:r>
              <a:rPr lang="en-US"/>
              <a:t>1. Em hãy nêu những biểu hiện của siêng năng, kiên trì và trái với siêng năng, kiên trì từ nội dung các bức tranh?</a:t>
            </a:r>
          </a:p>
          <a:p>
            <a:r>
              <a:rPr lang="en-US"/>
              <a:t>2. Em hãy kể thêm những biểu hiện khác của siêng năng, kiên trì mà em biết?</a:t>
            </a:r>
          </a:p>
          <a:p>
            <a:pPr indent="12700"/>
            <a:endParaRPr lang="vi-VN" altLang="en-US" sz="3600" b="1" dirty="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5935579" cy="53741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Microsoft YaHei" panose="020B0503020204020204" pitchFamily="34" charset="-122"/>
                <a:ea typeface="Microsoft YaHei" panose="020B0503020204020204" pitchFamily="34" charset="-122"/>
              </a:rPr>
              <a:t>TEAM WORK</a:t>
            </a:r>
          </a:p>
        </p:txBody>
      </p:sp>
      <p:sp>
        <p:nvSpPr>
          <p:cNvPr id="9" name="Rectangle: Rounded Corners 1"/>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PHIẾU BÀI TẬP (THẢO LUẬN NHÓM)</a:t>
            </a:r>
          </a:p>
          <a:p>
            <a:r>
              <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2724112" y="970059"/>
            <a:ext cx="8841850" cy="1877437"/>
          </a:xfrm>
          <a:prstGeom prst="rect">
            <a:avLst/>
          </a:prstGeom>
        </p:spPr>
        <p:txBody>
          <a:bodyPr wrap="square">
            <a:spAutoFit/>
          </a:bodyPr>
          <a:lstStyle/>
          <a:p>
            <a:r>
              <a:rPr lang="en-US" sz="3200"/>
              <a:t>1</a:t>
            </a:r>
            <a:r>
              <a:rPr lang="en-US" sz="2800">
                <a:latin typeface="Times New Roman" panose="02020603050405020304" pitchFamily="18" charset="0"/>
                <a:cs typeface="Times New Roman" panose="02020603050405020304" pitchFamily="18" charset="0"/>
              </a:rPr>
              <a:t>. Em hãy nêu những biểu hiện của siêng năng, kiên trì và trái với siêng năng, kiên trì từ nội dung các bức tranh?</a:t>
            </a:r>
          </a:p>
          <a:p>
            <a:r>
              <a:rPr lang="en-US" sz="2800">
                <a:latin typeface="Times New Roman" panose="02020603050405020304" pitchFamily="18" charset="0"/>
                <a:cs typeface="Times New Roman" panose="02020603050405020304" pitchFamily="18" charset="0"/>
              </a:rPr>
              <a:t>2. Em hãy kể thêm những biểu hiện khác của siêng năng, kiên trì mà em biết?</a:t>
            </a: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274818"/>
        </p:xfrm>
        <a:graphic>
          <a:graphicData uri="http://schemas.openxmlformats.org/drawingml/2006/table">
            <a:tbl>
              <a:tblPr firstRow="1" bandRow="1">
                <a:tableStyleId>{5C22544A-7EE6-4342-B048-85BDC9FD1C3A}</a:tableStyleId>
              </a:tblPr>
              <a:tblGrid>
                <a:gridCol w="3545305">
                  <a:extLst>
                    <a:ext uri="{9D8B030D-6E8A-4147-A177-3AD203B41FA5}">
                      <a16:colId xmlns:a16="http://schemas.microsoft.com/office/drawing/2014/main" val="20000"/>
                    </a:ext>
                  </a:extLst>
                </a:gridCol>
                <a:gridCol w="7764379">
                  <a:extLst>
                    <a:ext uri="{9D8B030D-6E8A-4147-A177-3AD203B41FA5}">
                      <a16:colId xmlns:a16="http://schemas.microsoft.com/office/drawing/2014/main" val="20001"/>
                    </a:ext>
                  </a:extLst>
                </a:gridCol>
              </a:tblGrid>
              <a:tr h="1091606">
                <a:tc>
                  <a:txBody>
                    <a:bodyPr/>
                    <a:lstStyle/>
                    <a:p>
                      <a:r>
                        <a:rPr lang="en-US" sz="2400" b="1">
                          <a:solidFill>
                            <a:schemeClr val="tx1"/>
                          </a:solidFill>
                          <a:latin typeface="Times New Roman" panose="02020603050405020304" pitchFamily="18" charset="0"/>
                          <a:cs typeface="Times New Roman" panose="02020603050405020304" pitchFamily="18" charset="0"/>
                        </a:rPr>
                        <a:t>Những biểu hiện của siêng năng, kiên trì </a:t>
                      </a:r>
                      <a:endParaRPr lang="en-US" sz="2400" b="1">
                        <a:solidFill>
                          <a:schemeClr val="tx1"/>
                        </a:solidFill>
                      </a:endParaRPr>
                    </a:p>
                  </a:txBody>
                  <a:tcPr/>
                </a:tc>
                <a:tc>
                  <a:txBody>
                    <a:bodyPr/>
                    <a:lstStyle/>
                    <a:p>
                      <a:endParaRPr lang="en-US"/>
                    </a:p>
                  </a:txBody>
                  <a:tcPr/>
                </a:tc>
                <a:extLst>
                  <a:ext uri="{0D108BD9-81ED-4DB2-BD59-A6C34878D82A}">
                    <a16:rowId xmlns:a16="http://schemas.microsoft.com/office/drawing/2014/main" val="10000"/>
                  </a:ext>
                </a:extLst>
              </a:tr>
              <a:tr h="1091606">
                <a:tc>
                  <a:txBody>
                    <a:bodyPr/>
                    <a:lstStyle/>
                    <a:p>
                      <a:r>
                        <a:rPr lang="en-US" sz="2400" b="1">
                          <a:latin typeface="Times New Roman" panose="02020603050405020304" pitchFamily="18" charset="0"/>
                          <a:cs typeface="Times New Roman" panose="02020603050405020304" pitchFamily="18" charset="0"/>
                        </a:rPr>
                        <a:t>Những biểu hiện trái với siêng năng, kiên trì </a:t>
                      </a:r>
                      <a:endParaRPr lang="en-US" sz="2400" b="1"/>
                    </a:p>
                  </a:txBody>
                  <a:tcPr/>
                </a:tc>
                <a:tc>
                  <a:txBody>
                    <a:bodyPr/>
                    <a:lstStyle/>
                    <a:p>
                      <a:endParaRPr lang="en-US"/>
                    </a:p>
                  </a:txBody>
                  <a:tcPr/>
                </a:tc>
                <a:extLst>
                  <a:ext uri="{0D108BD9-81ED-4DB2-BD59-A6C34878D82A}">
                    <a16:rowId xmlns:a16="http://schemas.microsoft.com/office/drawing/2014/main" val="10001"/>
                  </a:ext>
                </a:extLst>
              </a:tr>
              <a:tr h="1091606">
                <a:tc>
                  <a:txBody>
                    <a:bodyPr/>
                    <a:lstStyle/>
                    <a:p>
                      <a:r>
                        <a:rPr lang="en-US" sz="2400" b="1">
                          <a:latin typeface="Times New Roman" panose="02020603050405020304" pitchFamily="18" charset="0"/>
                          <a:cs typeface="Times New Roman" panose="02020603050405020304" pitchFamily="18" charset="0"/>
                        </a:rPr>
                        <a:t>Những biểu hiện khác của siêng năng, kiên trì </a:t>
                      </a:r>
                      <a:endParaRPr lang="en-US" sz="2400" b="1"/>
                    </a:p>
                  </a:txBody>
                  <a:tcPr/>
                </a:tc>
                <a:tc>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Microsoft YaHei" panose="020B0503020204020204" pitchFamily="34" charset="-122"/>
                <a:ea typeface="Microsoft YaHei" panose="020B0503020204020204" pitchFamily="34" charset="-122"/>
              </a:rPr>
              <a:t>TEAM WORK</a:t>
            </a:r>
          </a:p>
        </p:txBody>
      </p:sp>
      <p:sp>
        <p:nvSpPr>
          <p:cNvPr id="9" name="Rectangle: Rounded Corners 1"/>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877437"/>
          </a:xfrm>
          <a:prstGeom prst="rect">
            <a:avLst/>
          </a:prstGeom>
        </p:spPr>
        <p:txBody>
          <a:bodyPr wrap="square">
            <a:spAutoFit/>
          </a:bodyPr>
          <a:lstStyle/>
          <a:p>
            <a:r>
              <a:rPr lang="en-US" sz="3200"/>
              <a:t>1</a:t>
            </a:r>
            <a:r>
              <a:rPr lang="en-US" sz="2800">
                <a:latin typeface="Times New Roman" panose="02020603050405020304" pitchFamily="18" charset="0"/>
                <a:cs typeface="Times New Roman" panose="02020603050405020304" pitchFamily="18" charset="0"/>
              </a:rPr>
              <a:t>. Em hãy nêu những biểu hiện của siêng năng, kiên trì và trái với siêng năng, kiên trì từ nội dung các bức tranh?</a:t>
            </a:r>
          </a:p>
          <a:p>
            <a:r>
              <a:rPr lang="en-US" sz="2800">
                <a:latin typeface="Times New Roman" panose="02020603050405020304" pitchFamily="18" charset="0"/>
                <a:cs typeface="Times New Roman" panose="02020603050405020304" pitchFamily="18" charset="0"/>
              </a:rPr>
              <a:t>2. Em hãy kể thêm những biểu hiện khác của siêng năng, kiên trì mà em biết?</a:t>
            </a: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371932"/>
        </p:xfrm>
        <a:graphic>
          <a:graphicData uri="http://schemas.openxmlformats.org/drawingml/2006/table">
            <a:tbl>
              <a:tblPr firstRow="1" bandRow="1">
                <a:tableStyleId>{5C22544A-7EE6-4342-B048-85BDC9FD1C3A}</a:tableStyleId>
              </a:tblPr>
              <a:tblGrid>
                <a:gridCol w="5502442">
                  <a:extLst>
                    <a:ext uri="{9D8B030D-6E8A-4147-A177-3AD203B41FA5}">
                      <a16:colId xmlns:a16="http://schemas.microsoft.com/office/drawing/2014/main" val="20000"/>
                    </a:ext>
                  </a:extLst>
                </a:gridCol>
                <a:gridCol w="5807242">
                  <a:extLst>
                    <a:ext uri="{9D8B030D-6E8A-4147-A177-3AD203B41FA5}">
                      <a16:colId xmlns:a16="http://schemas.microsoft.com/office/drawing/2014/main" val="20001"/>
                    </a:ext>
                  </a:extLst>
                </a:gridCol>
              </a:tblGrid>
              <a:tr h="1091606">
                <a:tc>
                  <a:txBody>
                    <a:bodyPr/>
                    <a:lstStyle/>
                    <a:p>
                      <a:r>
                        <a:rPr lang="en-US" sz="2400" b="1">
                          <a:solidFill>
                            <a:schemeClr val="tx1"/>
                          </a:solidFill>
                          <a:latin typeface="Times New Roman" panose="02020603050405020304" pitchFamily="18" charset="0"/>
                          <a:cs typeface="Times New Roman" panose="02020603050405020304" pitchFamily="18" charset="0"/>
                        </a:rPr>
                        <a:t>Những biểu hiện của siêng năng, kiên trì </a:t>
                      </a:r>
                      <a:endParaRPr lang="en-US" sz="2400" b="1">
                        <a:solidFill>
                          <a:schemeClr val="tx1"/>
                        </a:solidFill>
                      </a:endParaRPr>
                    </a:p>
                  </a:txBody>
                  <a:tcPr/>
                </a:tc>
                <a:tc>
                  <a:txBody>
                    <a:bodyPr/>
                    <a:lstStyle/>
                    <a:p>
                      <a:r>
                        <a:rPr lang="en-US" sz="2800" b="0">
                          <a:solidFill>
                            <a:schemeClr val="tx1"/>
                          </a:solidFill>
                          <a:latin typeface="Times New Roman" panose="02020603050405020304" pitchFamily="18" charset="0"/>
                          <a:cs typeface="Times New Roman" panose="02020603050405020304" pitchFamily="18" charset="0"/>
                        </a:rPr>
                        <a:t>Bức</a:t>
                      </a:r>
                      <a:r>
                        <a:rPr lang="en-US" sz="2800" b="0" baseline="0">
                          <a:solidFill>
                            <a:schemeClr val="tx1"/>
                          </a:solidFill>
                          <a:latin typeface="Times New Roman" panose="02020603050405020304" pitchFamily="18" charset="0"/>
                          <a:cs typeface="Times New Roman" panose="02020603050405020304" pitchFamily="18" charset="0"/>
                        </a:rPr>
                        <a:t> tranh 1,2,3</a:t>
                      </a:r>
                      <a:endParaRPr lang="en-US" sz="2800"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091606">
                <a:tc>
                  <a:txBody>
                    <a:bodyPr/>
                    <a:lstStyle/>
                    <a:p>
                      <a:r>
                        <a:rPr lang="en-US" sz="2400" b="1">
                          <a:latin typeface="Times New Roman" panose="02020603050405020304" pitchFamily="18" charset="0"/>
                          <a:cs typeface="Times New Roman" panose="02020603050405020304" pitchFamily="18" charset="0"/>
                        </a:rPr>
                        <a:t>Những biểu hiện trái với siêng năng, kiên trì </a:t>
                      </a:r>
                      <a:endParaRPr lang="en-US" sz="2400" b="1"/>
                    </a:p>
                  </a:txBody>
                  <a:tcPr/>
                </a:tc>
                <a:tc>
                  <a:txBody>
                    <a:bodyPr/>
                    <a:lstStyle/>
                    <a:p>
                      <a:r>
                        <a:rPr lang="en-US" sz="2400">
                          <a:solidFill>
                            <a:schemeClr val="tx1"/>
                          </a:solidFill>
                          <a:latin typeface="Times New Roman" panose="02020603050405020304" pitchFamily="18" charset="0"/>
                          <a:cs typeface="Times New Roman" panose="02020603050405020304" pitchFamily="18" charset="0"/>
                        </a:rPr>
                        <a:t>Bức</a:t>
                      </a:r>
                      <a:r>
                        <a:rPr lang="en-US" sz="2400" baseline="0">
                          <a:solidFill>
                            <a:schemeClr val="tx1"/>
                          </a:solidFill>
                          <a:latin typeface="Times New Roman" panose="02020603050405020304" pitchFamily="18" charset="0"/>
                          <a:cs typeface="Times New Roman" panose="02020603050405020304" pitchFamily="18" charset="0"/>
                        </a:rPr>
                        <a:t> tranh 4</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091606">
                <a:tc>
                  <a:txBody>
                    <a:bodyPr/>
                    <a:lstStyle/>
                    <a:p>
                      <a:r>
                        <a:rPr lang="en-US" sz="2400" b="1">
                          <a:latin typeface="Times New Roman" panose="02020603050405020304" pitchFamily="18" charset="0"/>
                          <a:cs typeface="Times New Roman" panose="02020603050405020304" pitchFamily="18" charset="0"/>
                        </a:rPr>
                        <a:t>Những biểu hiện khác của siêng năng, kiên trì </a:t>
                      </a:r>
                      <a:endParaRPr lang="en-US" sz="2400" b="1"/>
                    </a:p>
                  </a:txBody>
                  <a:tcPr/>
                </a:tc>
                <a:tc>
                  <a:txBody>
                    <a:bodyPr/>
                    <a:lstStyle/>
                    <a:p>
                      <a:r>
                        <a:rPr lang="en-US" sz="2400">
                          <a:latin typeface="Times New Roman" panose="02020603050405020304" pitchFamily="18" charset="0"/>
                          <a:cs typeface="Times New Roman" panose="02020603050405020304" pitchFamily="18" charset="0"/>
                        </a:rPr>
                        <a:t>Đi</a:t>
                      </a:r>
                      <a:r>
                        <a:rPr lang="en-US" sz="2400" baseline="0">
                          <a:latin typeface="Times New Roman" panose="02020603050405020304" pitchFamily="18" charset="0"/>
                          <a:cs typeface="Times New Roman" panose="02020603050405020304" pitchFamily="18" charset="0"/>
                        </a:rPr>
                        <a:t> học, đi làm đúng giờ, làm bài tập đầy đủ khi đến lớp, không nản lòng khi gặp bài tập khó…</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662434" y="0"/>
            <a:ext cx="3984622"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000" b="1">
                <a:solidFill>
                  <a:schemeClr val="tx1"/>
                </a:solidFill>
                <a:latin typeface="Times New Roman" panose="02020603050405020304" pitchFamily="18" charset="0"/>
                <a:cs typeface="Times New Roman" panose="02020603050405020304" pitchFamily="18" charset="0"/>
              </a:rPr>
              <a:t>Nhóm 1: Học tập, nhóm 2: Lao động, nhóm 3: Hoạt động xã hội...thể hiện siêng năng, kiên trì</a:t>
            </a:r>
            <a:endParaRPr lang="zh-CN" altLang="en-US" sz="24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anose="02020603050405020304" pitchFamily="18" charset="0"/>
                <a:ea typeface="Arial Unicode MS"/>
                <a:cs typeface="Times New Roman" panose="02020603050405020304" pitchFamily="18" charset="0"/>
              </a:rPr>
              <a:t>Chia </a:t>
            </a:r>
            <a:r>
              <a:rPr lang="en-US" sz="2800" b="1" dirty="0" err="1">
                <a:solidFill>
                  <a:schemeClr val="tx1"/>
                </a:solidFill>
                <a:latin typeface="Times New Roman" panose="02020603050405020304" pitchFamily="18" charset="0"/>
                <a:ea typeface="Arial Unicode MS"/>
                <a:cs typeface="Times New Roman" panose="02020603050405020304" pitchFamily="18" charset="0"/>
              </a:rPr>
              <a:t>lớp</a:t>
            </a:r>
            <a:r>
              <a:rPr lang="en-US" sz="2800" b="1" dirty="0">
                <a:solidFill>
                  <a:schemeClr val="tx1"/>
                </a:solidFill>
                <a:latin typeface="Times New Roman" panose="02020603050405020304" pitchFamily="18" charset="0"/>
                <a:ea typeface="Arial Unicode MS"/>
                <a:cs typeface="Times New Roman" panose="02020603050405020304" pitchFamily="18" charset="0"/>
              </a:rPr>
              <a:t> </a:t>
            </a:r>
            <a:r>
              <a:rPr lang="en-US" sz="2800" b="1" dirty="0" err="1">
                <a:solidFill>
                  <a:schemeClr val="tx1"/>
                </a:solidFill>
                <a:latin typeface="Times New Roman" panose="02020603050405020304" pitchFamily="18" charset="0"/>
                <a:ea typeface="Arial Unicode MS"/>
                <a:cs typeface="Times New Roman" panose="02020603050405020304" pitchFamily="18" charset="0"/>
              </a:rPr>
              <a:t>ra</a:t>
            </a:r>
            <a:r>
              <a:rPr lang="en-US" sz="2800" b="1" dirty="0">
                <a:solidFill>
                  <a:schemeClr val="tx1"/>
                </a:solidFill>
                <a:latin typeface="Times New Roman" panose="02020603050405020304" pitchFamily="18" charset="0"/>
                <a:ea typeface="Arial Unicode MS"/>
                <a:cs typeface="Times New Roman" panose="02020603050405020304" pitchFamily="18" charset="0"/>
              </a:rPr>
              <a:t> </a:t>
            </a:r>
            <a:r>
              <a:rPr lang="en-US" sz="2800" b="1" dirty="0" err="1">
                <a:solidFill>
                  <a:schemeClr val="tx1"/>
                </a:solidFill>
                <a:latin typeface="Times New Roman" panose="02020603050405020304" pitchFamily="18" charset="0"/>
                <a:ea typeface="Arial Unicode MS"/>
                <a:cs typeface="Times New Roman" panose="02020603050405020304" pitchFamily="18" charset="0"/>
              </a:rPr>
              <a:t>thành</a:t>
            </a:r>
            <a:r>
              <a:rPr lang="en-US" sz="2800" b="1" dirty="0">
                <a:solidFill>
                  <a:schemeClr val="tx1"/>
                </a:solidFill>
                <a:latin typeface="Times New Roman" panose="02020603050405020304" pitchFamily="18" charset="0"/>
                <a:ea typeface="Arial Unicode MS"/>
                <a:cs typeface="Times New Roman" panose="02020603050405020304" pitchFamily="18" charset="0"/>
              </a:rPr>
              <a:t> </a:t>
            </a:r>
            <a:r>
              <a:rPr lang="en-US" sz="2800" b="1" dirty="0" err="1">
                <a:solidFill>
                  <a:schemeClr val="tx1"/>
                </a:solidFill>
                <a:latin typeface="Times New Roman" panose="02020603050405020304" pitchFamily="18" charset="0"/>
                <a:ea typeface="Arial Unicode MS"/>
                <a:cs typeface="Times New Roman" panose="02020603050405020304" pitchFamily="18" charset="0"/>
              </a:rPr>
              <a:t>ba</a:t>
            </a:r>
            <a:r>
              <a:rPr lang="en-US" sz="2800" b="1" dirty="0">
                <a:solidFill>
                  <a:schemeClr val="tx1"/>
                </a:solidFill>
                <a:latin typeface="Times New Roman" panose="02020603050405020304" pitchFamily="18" charset="0"/>
                <a:ea typeface="Arial Unicode MS"/>
                <a:cs typeface="Times New Roman" panose="02020603050405020304" pitchFamily="18" charset="0"/>
              </a:rPr>
              <a:t> </a:t>
            </a:r>
            <a:r>
              <a:rPr lang="en-US" sz="2800" b="1" dirty="0" err="1">
                <a:solidFill>
                  <a:schemeClr val="tx1"/>
                </a:solidFill>
                <a:latin typeface="Times New Roman" panose="02020603050405020304" pitchFamily="18" charset="0"/>
                <a:ea typeface="Arial Unicode MS"/>
                <a:cs typeface="Times New Roman" panose="02020603050405020304" pitchFamily="18" charset="0"/>
              </a:rPr>
              <a:t>đội</a:t>
            </a:r>
            <a:endParaRPr lang="zh-CN" altLang="en-US" sz="24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8486371" y="2288598"/>
            <a:ext cx="3663128" cy="189571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a:latin typeface="Times New Roman" panose="02020603050405020304" pitchFamily="18" charset="0"/>
                <a:cs typeface="Times New Roman" panose="02020603050405020304" pitchFamily="18" charset="0"/>
              </a:rPr>
              <a:t>Các thành viên trong nhóm thay phiên nhau viết các đáp án lên bảng phụ </a:t>
            </a:r>
            <a:r>
              <a:rPr lang="en-US" sz="2400" b="1">
                <a:latin typeface="Times New Roman" panose="02020603050405020304" pitchFamily="18" charset="0"/>
                <a:ea typeface="Arial Unicode MS"/>
                <a:cs typeface="Times New Roman" panose="02020603050405020304" pitchFamily="18" charset="0"/>
              </a:rPr>
              <a:t>trong </a:t>
            </a:r>
            <a:r>
              <a:rPr lang="en-US" sz="2400" b="1" dirty="0">
                <a:latin typeface="Times New Roman" panose="02020603050405020304" pitchFamily="18" charset="0"/>
                <a:ea typeface="Arial Unicode MS"/>
                <a:cs typeface="Times New Roman" panose="02020603050405020304" pitchFamily="18" charset="0"/>
              </a:rPr>
              <a:t>5’</a:t>
            </a:r>
          </a:p>
        </p:txBody>
      </p:sp>
      <p:sp>
        <p:nvSpPr>
          <p:cNvPr id="3" name="Rectangle 2"/>
          <p:cNvSpPr/>
          <p:nvPr/>
        </p:nvSpPr>
        <p:spPr>
          <a:xfrm>
            <a:off x="8541574" y="4957080"/>
            <a:ext cx="3024784" cy="1260730"/>
          </a:xfrm>
          <a:prstGeom prst="rect">
            <a:avLst/>
          </a:prstGeom>
        </p:spPr>
        <p:txBody>
          <a:bodyPr wrap="square">
            <a:spAutoFit/>
          </a:bodyPr>
          <a:lstStyle/>
          <a:p>
            <a:pPr lvl="0" eaLnBrk="0" fontAlgn="base" hangingPunct="0">
              <a:spcBef>
                <a:spcPct val="0"/>
              </a:spcBef>
              <a:spcAft>
                <a:spcPct val="0"/>
              </a:spcAft>
              <a:defRPr/>
            </a:pPr>
            <a:r>
              <a:rPr lang="en-US" sz="253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530" b="1" dirty="0">
                <a:solidFill>
                  <a:srgbClr val="FF0000"/>
                </a:solidFill>
                <a:latin typeface="Times New Roman" panose="02020603050405020304" pitchFamily="18" charset="0"/>
                <a:ea typeface="Arial Unicode MS"/>
                <a:cs typeface="Times New Roman" panose="02020603050405020304" pitchFamily="18" charset="0"/>
              </a:rPr>
              <a:t> n</a:t>
            </a:r>
            <a:r>
              <a:rPr lang="fr-FR" sz="2530" b="1" dirty="0">
                <a:solidFill>
                  <a:srgbClr val="FF0000"/>
                </a:solidFill>
                <a:latin typeface="Times New Roman" panose="02020603050405020304" pitchFamily="18" charset="0"/>
                <a:ea typeface="Arial Unicode MS"/>
                <a:cs typeface="Times New Roman" panose="02020603050405020304" pitchFamily="18" charset="0"/>
              </a:rPr>
              <a:t>à</a:t>
            </a:r>
            <a:r>
              <a:rPr lang="en-US" sz="2530" b="1" dirty="0">
                <a:solidFill>
                  <a:srgbClr val="FF0000"/>
                </a:solidFill>
                <a:latin typeface="Times New Roman" panose="02020603050405020304" pitchFamily="18" charset="0"/>
                <a:ea typeface="Arial Unicode MS"/>
                <a:cs typeface="Times New Roman" panose="02020603050405020304" pitchFamily="18" charset="0"/>
              </a:rPr>
              <a:t>o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viết</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đượ</a:t>
            </a:r>
            <a:r>
              <a:rPr lang="pt-PT" sz="2530" b="1" dirty="0">
                <a:solidFill>
                  <a:srgbClr val="FF0000"/>
                </a:solidFill>
                <a:latin typeface="Times New Roman" panose="02020603050405020304" pitchFamily="18" charset="0"/>
                <a:ea typeface="Arial Unicode MS"/>
                <a:cs typeface="Times New Roman" panose="02020603050405020304" pitchFamily="18" charset="0"/>
              </a:rPr>
              <a:t>c nhi</a:t>
            </a:r>
            <a:r>
              <a:rPr lang="en-US" sz="2530" b="1" err="1">
                <a:solidFill>
                  <a:srgbClr val="FF0000"/>
                </a:solidFill>
                <a:latin typeface="Times New Roman" panose="02020603050405020304" pitchFamily="18" charset="0"/>
                <a:ea typeface="Arial Unicode MS"/>
                <a:cs typeface="Times New Roman" panose="02020603050405020304" pitchFamily="18" charset="0"/>
              </a:rPr>
              <a:t>ều</a:t>
            </a:r>
            <a:r>
              <a:rPr lang="en-US" sz="2530" b="1">
                <a:solidFill>
                  <a:srgbClr val="FF0000"/>
                </a:solidFill>
                <a:latin typeface="Times New Roman" panose="02020603050405020304" pitchFamily="18" charset="0"/>
                <a:ea typeface="Arial Unicode MS"/>
                <a:cs typeface="Times New Roman" panose="02020603050405020304" pitchFamily="18" charset="0"/>
              </a:rPr>
              <a:t> biểu hiện sẽ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được</a:t>
            </a:r>
            <a:r>
              <a:rPr lang="en-US" sz="2530" b="1" dirty="0">
                <a:solidFill>
                  <a:srgbClr val="FF0000"/>
                </a:solidFill>
                <a:latin typeface="Times New Roman" panose="02020603050405020304" pitchFamily="18" charset="0"/>
                <a:ea typeface="Arial Unicode MS"/>
                <a:cs typeface="Times New Roman" panose="02020603050405020304" pitchFamily="18" charset="0"/>
              </a:rPr>
              <a:t> 10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điểm</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endParaRPr lang="en-SG" sz="253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0" name="Rectangle 29"/>
          <p:cNvSpPr>
            <a:spLocks noChangeArrowheads="1"/>
          </p:cNvSpPr>
          <p:nvPr/>
        </p:nvSpPr>
        <p:spPr bwMode="auto">
          <a:xfrm>
            <a:off x="981653" y="0"/>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anose="02020603050405020304" pitchFamily="18" charset="0"/>
                <a:ea typeface="Helvetica Neue"/>
                <a:cs typeface="Times New Roman" panose="02020603050405020304" pitchFamily="18" charset="0"/>
              </a:rPr>
              <a:t>TRÒ CHƠI </a:t>
            </a:r>
          </a:p>
          <a:p>
            <a:pPr algn="ctr" eaLnBrk="0" fontAlgn="base" hangingPunct="0">
              <a:spcBef>
                <a:spcPct val="0"/>
              </a:spcBef>
              <a:spcAft>
                <a:spcPct val="0"/>
              </a:spcAft>
            </a:pPr>
            <a:r>
              <a:rPr lang="en-US" altLang="en-US" sz="4400" b="1">
                <a:solidFill>
                  <a:srgbClr val="FF0000"/>
                </a:solidFill>
                <a:latin typeface="Times New Roman" panose="02020603050405020304" pitchFamily="18" charset="0"/>
                <a:ea typeface="Helvetica Neue"/>
                <a:cs typeface="Times New Roman" panose="02020603050405020304" pitchFamily="18" charset="0"/>
              </a:rPr>
              <a:t>“Tiếp sức”</a:t>
            </a:r>
            <a:endParaRPr lang="en-SG" altLang="en-US" sz="4400" b="1" dirty="0">
              <a:solidFill>
                <a:srgbClr val="FF0000"/>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887579" y="1235242"/>
            <a:ext cx="5358063" cy="52136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03099" y="2339082"/>
          <a:ext cx="11403889" cy="4222145"/>
        </p:xfrm>
        <a:graphic>
          <a:graphicData uri="http://schemas.openxmlformats.org/drawingml/2006/table">
            <a:tbl>
              <a:tblPr firstRow="1" firstCol="1" bandRow="1"/>
              <a:tblGrid>
                <a:gridCol w="3394635">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844429">
                <a:tc>
                  <a:txBody>
                    <a:bodyPr/>
                    <a:lstStyle/>
                    <a:p>
                      <a:pPr marL="0" marR="0" algn="ctr">
                        <a:lnSpc>
                          <a:spcPct val="115000"/>
                        </a:lnSpc>
                        <a:spcBef>
                          <a:spcPts val="0"/>
                        </a:spcBef>
                        <a:spcAft>
                          <a:spcPts val="600"/>
                        </a:spcAft>
                      </a:pPr>
                      <a:r>
                        <a:rPr lang="en-US" sz="280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Học</a:t>
                      </a:r>
                      <a:r>
                        <a:rPr lang="en-US" sz="2800" baseline="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tập</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Lao động</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Hoạt</a:t>
                      </a:r>
                      <a:r>
                        <a:rPr lang="en-US" sz="2800" baseline="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động x</a:t>
                      </a:r>
                      <a:r>
                        <a:rPr lang="en-US" sz="280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ã</a:t>
                      </a:r>
                      <a:r>
                        <a:rPr lang="en-US" sz="2800" baseline="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aseline="0" dirty="0" err="1">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hội</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Microsoft YaHei" panose="020B0503020204020204" pitchFamily="34" charset="-122"/>
                <a:ea typeface="Microsoft YaHei" panose="020B0503020204020204" pitchFamily="34" charset="-122"/>
              </a:rPr>
              <a:t>TEAM WORK</a:t>
            </a:r>
          </a:p>
        </p:txBody>
      </p:sp>
      <p:sp>
        <p:nvSpPr>
          <p:cNvPr id="9" name="Rectangle: Rounded Corners 1"/>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Trò chơi “tiếp sức”</a:t>
            </a:r>
            <a:endPar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a:t>
            </a:r>
            <a:r>
              <a:rPr lang="vi-VN" sz="2800" b="1">
                <a:solidFill>
                  <a:srgbClr val="353635"/>
                </a:solidFill>
                <a:latin typeface="+mj-lt"/>
                <a:ea typeface="Times New Roman" panose="02020603050405020304" pitchFamily="18" charset="0"/>
              </a:rPr>
              <a:t>của </a:t>
            </a:r>
            <a:r>
              <a:rPr lang="en-US" sz="2800" b="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siêng năng, kiên trì bằng </a:t>
            </a:r>
            <a:r>
              <a:rPr lang="en-US" sz="28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353635"/>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52927" y="2339082"/>
          <a:ext cx="11454063" cy="4093802"/>
        </p:xfrm>
        <a:graphic>
          <a:graphicData uri="http://schemas.openxmlformats.org/drawingml/2006/table">
            <a:tbl>
              <a:tblPr firstRow="1" firstCol="1" bandRow="1"/>
              <a:tblGrid>
                <a:gridCol w="3444809">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1465479">
                <a:tc>
                  <a:txBody>
                    <a:bodyPr/>
                    <a:lstStyle/>
                    <a:p>
                      <a:pPr marL="0" marR="0" algn="ctr">
                        <a:lnSpc>
                          <a:spcPct val="115000"/>
                        </a:lnSpc>
                        <a:spcBef>
                          <a:spcPts val="0"/>
                        </a:spcBef>
                        <a:spcAft>
                          <a:spcPts val="600"/>
                        </a:spcAft>
                      </a:pPr>
                      <a:r>
                        <a:rPr lang="en-US" sz="280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Học</a:t>
                      </a:r>
                      <a:r>
                        <a:rPr lang="en-US" sz="2800" baseline="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tập</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Lao động</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Hoạt</a:t>
                      </a:r>
                      <a:r>
                        <a:rPr lang="en-US" sz="2800" baseline="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động x</a:t>
                      </a:r>
                      <a:r>
                        <a:rPr lang="en-US" sz="280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ã</a:t>
                      </a:r>
                      <a:r>
                        <a:rPr lang="en-US" sz="2800" baseline="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aseline="0" dirty="0" err="1">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hội</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28323">
                <a:tc>
                  <a:txBody>
                    <a:bodyPr/>
                    <a:lstStyle/>
                    <a:p>
                      <a:pPr marL="0" marR="0" algn="just">
                        <a:lnSpc>
                          <a:spcPct val="115000"/>
                        </a:lnSpc>
                        <a:spcBef>
                          <a:spcPts val="0"/>
                        </a:spcBef>
                        <a:spcAft>
                          <a:spcPts val="600"/>
                        </a:spcAft>
                      </a:pPr>
                      <a:r>
                        <a:rPr lang="vi-VN" sz="2800">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i="1" kern="1200">
                          <a:solidFill>
                            <a:schemeClr val="tx1"/>
                          </a:solidFill>
                          <a:effectLst/>
                          <a:latin typeface="Times New Roman" panose="02020603050405020304" pitchFamily="18" charset="0"/>
                          <a:ea typeface="+mn-ea"/>
                          <a:cs typeface="Times New Roman" panose="02020603050405020304" pitchFamily="18" charset="0"/>
                        </a:rPr>
                        <a:t>Đ</a:t>
                      </a:r>
                      <a:r>
                        <a:rPr lang="en-US" sz="2400" i="1" kern="1200">
                          <a:solidFill>
                            <a:schemeClr val="tx1"/>
                          </a:solidFill>
                          <a:latin typeface="Times New Roman" panose="02020603050405020304" pitchFamily="18" charset="0"/>
                          <a:ea typeface="+mn-ea"/>
                          <a:cs typeface="Times New Roman" panose="02020603050405020304" pitchFamily="18" charset="0"/>
                        </a:rPr>
                        <a:t>i học chuyên cần, chăm chỉ làm bài, có kế hoạch học tập, bài khó không nản, tự giác học, đạt kết quả cao…</a:t>
                      </a:r>
                      <a:r>
                        <a:rPr lang="vi-VN" sz="2400" i="1" kern="1200">
                          <a:solidFill>
                            <a:schemeClr val="tx1"/>
                          </a:solidFill>
                          <a:latin typeface="Times New Roman" panose="02020603050405020304" pitchFamily="18" charset="0"/>
                          <a:ea typeface="+mn-ea"/>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i="1" kern="1200">
                          <a:solidFill>
                            <a:schemeClr val="tx1"/>
                          </a:solidFill>
                          <a:latin typeface="Times New Roman" panose="02020603050405020304" pitchFamily="18" charset="0"/>
                          <a:ea typeface="+mn-ea"/>
                          <a:cs typeface="Times New Roman" panose="02020603050405020304" pitchFamily="18" charset="0"/>
                        </a:rPr>
                        <a:t>Chăm làm việc nhà, không bỏ dở công việc, không ngại khó, miệt mài với công việc, tìm tòi sáng tạo…</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defRPr/>
                      </a:pPr>
                      <a:r>
                        <a:rPr lang="vi-VN" sz="1600">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i="1" kern="1200">
                          <a:solidFill>
                            <a:schemeClr val="tx1"/>
                          </a:solidFill>
                          <a:latin typeface="Times New Roman" panose="02020603050405020304" pitchFamily="18" charset="0"/>
                          <a:ea typeface="+mn-ea"/>
                          <a:cs typeface="Times New Roman" panose="02020603050405020304" pitchFamily="18" charset="0"/>
                        </a:rPr>
                        <a:t>Kiên trì luyện tập TDTT, kiên trì đấu tranh phòng chống tệ nạn xã hội, dịch bệnh covid, bảo vệ môi trường,</a:t>
                      </a:r>
                      <a:r>
                        <a:rPr lang="vi-VN" sz="2400" i="1" kern="1200">
                          <a:solidFill>
                            <a:schemeClr val="tx1"/>
                          </a:solidFill>
                          <a:latin typeface="Times New Roman" panose="02020603050405020304" pitchFamily="18" charset="0"/>
                          <a:ea typeface="+mn-ea"/>
                          <a:cs typeface="Times New Roman" panose="02020603050405020304" pitchFamily="18" charset="0"/>
                        </a:rPr>
                        <a:t>...</a:t>
                      </a:r>
                      <a:endParaRPr lang="en-US" sz="2400" kern="1200">
                        <a:solidFill>
                          <a:schemeClr val="tx1"/>
                        </a:solidFill>
                        <a:latin typeface="Times New Roman" panose="02020603050405020304" pitchFamily="18" charset="0"/>
                        <a:ea typeface="+mn-ea"/>
                        <a:cs typeface="Times New Roman" panose="02020603050405020304" pitchFamily="18" charset="0"/>
                      </a:endParaRPr>
                    </a:p>
                    <a:p>
                      <a:pPr marL="0" marR="0" algn="just">
                        <a:lnSpc>
                          <a:spcPct val="115000"/>
                        </a:lnSpc>
                        <a:spcBef>
                          <a:spcPts val="0"/>
                        </a:spcBef>
                        <a:spcAft>
                          <a:spcPts val="600"/>
                        </a:spcAft>
                      </a:pP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Microsoft YaHei" panose="020B0503020204020204" pitchFamily="34" charset="-122"/>
                <a:ea typeface="Microsoft YaHei" panose="020B0503020204020204" pitchFamily="34" charset="-122"/>
              </a:rPr>
              <a:t>TEAM WORK</a:t>
            </a:r>
          </a:p>
        </p:txBody>
      </p:sp>
      <p:sp>
        <p:nvSpPr>
          <p:cNvPr id="9" name="Rectangle: Rounded Corners 1"/>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Trò chơi “tiếp sức”</a:t>
            </a:r>
            <a:endPar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Tìm hiểu biểu hiện </a:t>
            </a:r>
            <a:r>
              <a:rPr lang="vi-VN" sz="2800" b="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của </a:t>
            </a:r>
            <a:r>
              <a:rPr lang="en-US" sz="2800" b="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siêng năng, kiên trì bằng </a:t>
            </a:r>
            <a:r>
              <a:rPr lang="en-US" sz="28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353635"/>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47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Trong học tập: đi học chuyên cần, chăm chỉ làm bài, có kế hoạch học tập, bài khó không nản, tự giác học, đạt kết quả cao…</a:t>
            </a:r>
            <a:r>
              <a:rPr lang="vi-VN" i="1">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pPr>
              <a:buNone/>
            </a:pPr>
            <a:r>
              <a:rPr lang="en-US" i="1">
                <a:latin typeface="Times New Roman" panose="02020603050405020304" pitchFamily="18" charset="0"/>
                <a:cs typeface="Times New Roman" panose="02020603050405020304" pitchFamily="18" charset="0"/>
              </a:rPr>
              <a:t>+Trong lao động: Chăm làm việc nhà, không bỏ dở công việc, không ngại khó, miệt mài với công việc, tìm tòi sáng tạo…</a:t>
            </a:r>
            <a:endParaRPr lang="en-US">
              <a:latin typeface="Times New Roman" panose="02020603050405020304" pitchFamily="18" charset="0"/>
              <a:cs typeface="Times New Roman" panose="02020603050405020304" pitchFamily="18" charset="0"/>
            </a:endParaRPr>
          </a:p>
          <a:p>
            <a:pPr>
              <a:buNone/>
            </a:pPr>
            <a:r>
              <a:rPr lang="en-US" i="1">
                <a:latin typeface="Times New Roman" panose="02020603050405020304" pitchFamily="18" charset="0"/>
                <a:cs typeface="Times New Roman" panose="02020603050405020304" pitchFamily="18" charset="0"/>
              </a:rPr>
              <a:t>+Trong hoạt động xã hội: Kiên trì luyện tập TDTT, kiên trì đấu tranh phòng chống tệ nạn xã hội, dịch bệnh covid, bảo vệ môi trường,</a:t>
            </a:r>
            <a:r>
              <a:rPr lang="vi-VN" i="1">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endParaRPr lang="en-US"/>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Ý </a:t>
            </a:r>
            <a:r>
              <a:rPr lang="en-US"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nghĩa</a:t>
            </a:r>
            <a:r>
              <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32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siêng năng, kiên trì</a:t>
            </a:r>
            <a:endPar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srcRect l="15285" t="10430" r="46645" b="11190"/>
          <a:stretch>
            <a:fillRect/>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a:solidFill>
                  <a:prstClr val="black"/>
                </a:solidFill>
                <a:latin typeface="Times New Roman" panose="02020603050405020304" pitchFamily="18" charset="0"/>
                <a:cs typeface="Times New Roman" panose="02020603050405020304" pitchFamily="18" charset="0"/>
              </a:rPr>
              <a:t>Đọc</a:t>
            </a:r>
            <a:r>
              <a:rPr lang="en-US" sz="2400" b="1" ker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154984"/>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lang="en-US" sz="2400" dirty="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anose="02020603050405020304" pitchFamily="18" charset="0"/>
                <a:ea typeface="Arial" panose="020B0604020202020204" pitchFamily="34" charset="0"/>
                <a:cs typeface="Times New Roman" panose="02020603050405020304" pitchFamily="18" charset="0"/>
              </a:rPr>
              <a:t>Theo em</a:t>
            </a:r>
            <a:r>
              <a:rPr lang="vi-VN" sz="2400" b="1">
                <a:solidFill>
                  <a:srgbClr val="1D02DA"/>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a:solidFill>
                  <a:srgbClr val="1D02DA"/>
                </a:solidFill>
                <a:latin typeface="Times New Roman" panose="02020603050405020304" pitchFamily="18" charset="0"/>
                <a:ea typeface="Arial" panose="020B0604020202020204" pitchFamily="34" charset="0"/>
                <a:cs typeface="Times New Roman" panose="02020603050405020304" pitchFamily="18" charset="0"/>
              </a:rPr>
              <a:t>sự siêng năng kiên trì của Hoa và Vân đã đem lại điều gì cho hai bạn?</a:t>
            </a:r>
            <a:endParaRPr lang="en-US" sz="2400" b="1"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6" name="Google Shape;154;p8"/>
          <p:cNvPicPr preferRelativeResize="0"/>
          <p:nvPr/>
        </p:nvPicPr>
        <p:blipFill rotWithShape="1">
          <a:blip r:embed="rId2"/>
          <a:srcRect l="16992" t="-937" r="50159" b="17086"/>
          <a:stretch>
            <a:fillRect/>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4400" b="1" i="1" dirty="0">
                <a:solidFill>
                  <a:srgbClr val="0000FF"/>
                </a:solidFill>
                <a:latin typeface="+mj-lt"/>
              </a:rPr>
              <a:t>* </a:t>
            </a:r>
            <a:r>
              <a:rPr lang="en-US" sz="4800" b="1" i="1" dirty="0">
                <a:solidFill>
                  <a:srgbClr val="0000FF"/>
                </a:solidFill>
                <a:latin typeface="Times New Roman" panose="02020603050405020304" pitchFamily="18" charset="0"/>
                <a:cs typeface="Times New Roman" panose="02020603050405020304" pitchFamily="18" charset="0"/>
              </a:rPr>
              <a:t>Ý </a:t>
            </a:r>
            <a:r>
              <a:rPr lang="en-US" sz="4800" b="1" i="1" dirty="0" err="1">
                <a:solidFill>
                  <a:srgbClr val="0000FF"/>
                </a:solidFill>
                <a:latin typeface="Times New Roman" panose="02020603050405020304" pitchFamily="18" charset="0"/>
                <a:cs typeface="Times New Roman" panose="02020603050405020304" pitchFamily="18" charset="0"/>
              </a:rPr>
              <a:t>nghĩa</a:t>
            </a:r>
            <a:r>
              <a:rPr lang="en-US" sz="4800" b="1" i="1" dirty="0">
                <a:solidFill>
                  <a:srgbClr val="0000FF"/>
                </a:solidFill>
                <a:latin typeface="Times New Roman" panose="02020603050405020304" pitchFamily="18" charset="0"/>
                <a:cs typeface="Times New Roman" panose="02020603050405020304" pitchFamily="18" charset="0"/>
              </a:rPr>
              <a:t> </a:t>
            </a:r>
            <a:r>
              <a:rPr lang="vi-VN" sz="4800" b="1" i="1">
                <a:solidFill>
                  <a:srgbClr val="0000FF"/>
                </a:solidFill>
                <a:latin typeface="Times New Roman" panose="02020603050405020304" pitchFamily="18" charset="0"/>
                <a:cs typeface="Times New Roman" panose="02020603050405020304" pitchFamily="18" charset="0"/>
              </a:rPr>
              <a:t>của </a:t>
            </a:r>
            <a:r>
              <a:rPr lang="en-US" sz="4800" b="1" i="1">
                <a:solidFill>
                  <a:srgbClr val="0000FF"/>
                </a:solidFill>
                <a:latin typeface="Times New Roman" panose="02020603050405020304" pitchFamily="18" charset="0"/>
                <a:cs typeface="Times New Roman" panose="02020603050405020304" pitchFamily="18" charset="0"/>
              </a:rPr>
              <a:t>siêng năng, kiên trì</a:t>
            </a:r>
            <a:endParaRPr lang="en-US" sz="4800" b="1" dirty="0">
              <a:solidFill>
                <a:srgbClr val="0000FF"/>
              </a:solidFill>
              <a:latin typeface="Times New Roman" panose="02020603050405020304" pitchFamily="18" charset="0"/>
              <a:cs typeface="Times New Roman" panose="02020603050405020304" pitchFamily="18" charset="0"/>
            </a:endParaRPr>
          </a:p>
          <a:p>
            <a:pPr>
              <a:buNone/>
            </a:pPr>
            <a:r>
              <a:rPr lang="en-US" sz="4400" b="1">
                <a:latin typeface="Times New Roman" panose="02020603050405020304" pitchFamily="18" charset="0"/>
                <a:cs typeface="Times New Roman" panose="02020603050405020304" pitchFamily="18" charset="0"/>
              </a:rPr>
              <a:t>- </a:t>
            </a:r>
            <a:r>
              <a:rPr lang="en-US" sz="4400" b="1" i="1">
                <a:latin typeface="Times New Roman" panose="02020603050405020304" pitchFamily="18" charset="0"/>
                <a:cs typeface="Times New Roman" panose="02020603050405020304" pitchFamily="18" charset="0"/>
              </a:rPr>
              <a:t>Siêng năng, kiên trì sẽ giúp con người thành công trong công việc và cuộc sống.</a:t>
            </a:r>
            <a:endParaRPr lang="en-US" sz="4400" b="1">
              <a:latin typeface="Times New Roman" panose="02020603050405020304" pitchFamily="18" charset="0"/>
              <a:cs typeface="Times New Roman" panose="02020603050405020304" pitchFamily="18" charset="0"/>
            </a:endParaRPr>
          </a:p>
          <a:p>
            <a:pPr lvl="0">
              <a:buNone/>
            </a:pP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srcRect/>
          <a:stretch>
            <a:fill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a:t>
            </a:r>
          </a:p>
          <a:p>
            <a:pPr algn="ctr" defTabSz="457200"/>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Khởi</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động</a:t>
            </a:r>
            <a:endParaRPr lang="zh-CN" altLang="en-US"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4000" b="1"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4000" b="1">
                  <a:solidFill>
                    <a:srgbClr val="0000FF"/>
                  </a:solidFill>
                  <a:latin typeface="Times New Roman" panose="02020603050405020304" pitchFamily="18" charset="0"/>
                  <a:ea typeface="Helvetica Neue"/>
                  <a:cs typeface="Times New Roman" panose="02020603050405020304" pitchFamily="18" charset="0"/>
                </a:rPr>
                <a:t> 3:</a:t>
              </a:r>
              <a:r>
                <a:rPr lang="en-US" altLang="en-US" sz="4000" b="1">
                  <a:solidFill>
                    <a:srgbClr val="FF0000"/>
                  </a:solidFill>
                  <a:latin typeface="Times New Roman" panose="02020603050405020304" pitchFamily="18" charset="0"/>
                  <a:ea typeface="Helvetica Neue"/>
                  <a:cs typeface="Times New Roman" panose="02020603050405020304" pitchFamily="18" charset="0"/>
                </a:rPr>
                <a:t> </a:t>
              </a:r>
              <a:endParaRPr lang="en-US" altLang="en-US" sz="4000" b="1" dirty="0">
                <a:solidFill>
                  <a:srgbClr val="FF0000"/>
                </a:solidFill>
                <a:latin typeface="Times New Roman" panose="02020603050405020304" pitchFamily="18" charset="0"/>
                <a:ea typeface="Helvetica Neue"/>
                <a:cs typeface="Times New Roman" panose="02020603050405020304" pitchFamily="18" charset="0"/>
              </a:endParaRPr>
            </a:p>
            <a:p>
              <a:pPr algn="ctr" eaLnBrk="0" fontAlgn="base" hangingPunct="0">
                <a:spcBef>
                  <a:spcPct val="0"/>
                </a:spcBef>
                <a:spcAft>
                  <a:spcPct val="0"/>
                </a:spcAft>
              </a:pPr>
              <a:r>
                <a:rPr lang="en-US" altLang="en-US" sz="4000" b="1">
                  <a:solidFill>
                    <a:srgbClr val="FF0000"/>
                  </a:solidFill>
                  <a:latin typeface="Times New Roman" panose="02020603050405020304" pitchFamily="18" charset="0"/>
                  <a:ea typeface="Helvetica Neue"/>
                  <a:cs typeface="Times New Roman" panose="02020603050405020304" pitchFamily="18" charset="0"/>
                </a:rPr>
                <a:t>SIÊNG NĂNG, KIÊN TRÌ</a:t>
              </a:r>
            </a:p>
            <a:p>
              <a:pPr algn="ctr" eaLnBrk="0" fontAlgn="base" hangingPunct="0">
                <a:spcBef>
                  <a:spcPct val="0"/>
                </a:spcBef>
                <a:spcAft>
                  <a:spcPct val="0"/>
                </a:spcAft>
              </a:pPr>
              <a:r>
                <a:rPr lang="en-US" altLang="en-US" sz="4000" b="1">
                  <a:solidFill>
                    <a:srgbClr val="0000FF"/>
                  </a:solidFill>
                  <a:latin typeface="Times New Roman" panose="02020603050405020304" pitchFamily="18" charset="0"/>
                  <a:ea typeface="Helvetica Neue"/>
                  <a:cs typeface="Times New Roman" panose="02020603050405020304" pitchFamily="18" charset="0"/>
                </a:rPr>
                <a:t>KNTT</a:t>
              </a:r>
              <a:endParaRPr lang="en-SG" altLang="en-US" sz="4000" b="1" dirty="0">
                <a:solidFill>
                  <a:srgbClr val="0000FF"/>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srcRect l="16992" t="-937" r="50159" b="17086"/>
            <a:stretch>
              <a:fillRect/>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srcRect/>
            <a:stretch>
              <a:fill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Em hãy thực hiện một việc làm thể </a:t>
            </a:r>
            <a:r>
              <a:rPr lang="vi-VN" sz="2800" b="1">
                <a:solidFill>
                  <a:prstClr val="black"/>
                </a:solidFill>
                <a:latin typeface="Times New Roman" panose="02020603050405020304" pitchFamily="18" charset="0"/>
                <a:ea typeface="Cambria" panose="02040503050406030204" pitchFamily="18" charset="0"/>
                <a:cs typeface="Times New Roman" panose="02020603050405020304" pitchFamily="18" charset="0"/>
              </a:rPr>
              <a:t>hiện </a:t>
            </a:r>
            <a:r>
              <a:rPr lang="en-US" sz="2800" b="1">
                <a:solidFill>
                  <a:prstClr val="black"/>
                </a:solidFill>
                <a:latin typeface="Times New Roman" panose="02020603050405020304" pitchFamily="18" charset="0"/>
                <a:ea typeface="Cambria" panose="02040503050406030204" pitchFamily="18" charset="0"/>
                <a:cs typeface="Times New Roman" panose="02020603050405020304" pitchFamily="18" charset="0"/>
              </a:rPr>
              <a:t>siêng năng, kiên trì</a:t>
            </a:r>
            <a:r>
              <a:rPr lang="vi-VN" sz="2800" b="1">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trong gia đình và chia sẻ trước lớp.</a:t>
            </a:r>
            <a:endParaRPr lang="en-US" sz="2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Em hãy thực hiện một hành động hay một lời nói cụ thể thể </a:t>
            </a:r>
            <a:r>
              <a:rPr lang="vi-VN" sz="2800" b="1">
                <a:solidFill>
                  <a:prstClr val="black"/>
                </a:solidFill>
                <a:latin typeface="Times New Roman" panose="02020603050405020304" pitchFamily="18" charset="0"/>
                <a:ea typeface="Cambria" panose="02040503050406030204" pitchFamily="18" charset="0"/>
                <a:cs typeface="Times New Roman" panose="02020603050405020304" pitchFamily="18" charset="0"/>
              </a:rPr>
              <a:t>hiện </a:t>
            </a:r>
            <a:r>
              <a:rPr lang="en-US" sz="2800" b="1">
                <a:solidFill>
                  <a:prstClr val="black"/>
                </a:solidFill>
                <a:latin typeface="Times New Roman" panose="02020603050405020304" pitchFamily="18" charset="0"/>
                <a:ea typeface="Cambria" panose="02040503050406030204" pitchFamily="18" charset="0"/>
                <a:cs typeface="Times New Roman" panose="02020603050405020304" pitchFamily="18" charset="0"/>
              </a:rPr>
              <a:t>siêng năng, kiên trì ngoài xã hội.</a:t>
            </a:r>
            <a:endParaRPr lang="en-US" sz="2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9" name="Shape 95"/>
          <p:cNvPicPr/>
          <p:nvPr/>
        </p:nvPicPr>
        <p:blipFill>
          <a:blip r:embed="rId4"/>
          <a:stretch>
            <a:fillRect/>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Thực hiện hành </a:t>
            </a:r>
            <a:r>
              <a:rPr 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động </a:t>
            </a:r>
            <a:r>
              <a:rPr lang="en-US"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siêng năng, kiên trì</a:t>
            </a:r>
            <a:r>
              <a:rPr 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srcRect/>
          <a:stretch>
            <a:fill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III.</a:t>
            </a:r>
          </a:p>
          <a:p>
            <a:pPr algn="ctr" defTabSz="457200"/>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Luyện</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tập</a:t>
            </a:r>
            <a:endParaRPr lang="zh-CN" altLang="en-US"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4400" b="1">
                  <a:solidFill>
                    <a:srgbClr val="0000FF"/>
                  </a:solidFill>
                  <a:latin typeface="Times New Roman" panose="02020603050405020304" pitchFamily="18" charset="0"/>
                  <a:ea typeface="Helvetica Neue"/>
                  <a:cs typeface="Times New Roman" panose="02020603050405020304" pitchFamily="18" charset="0"/>
                </a:rPr>
                <a:t> 3:</a:t>
              </a:r>
              <a:r>
                <a:rPr lang="en-US" altLang="en-US" sz="4400" b="1">
                  <a:solidFill>
                    <a:srgbClr val="FF0000"/>
                  </a:solidFill>
                  <a:latin typeface="Times New Roman" panose="02020603050405020304" pitchFamily="18" charset="0"/>
                  <a:ea typeface="Helvetica Neue"/>
                  <a:cs typeface="Times New Roman" panose="02020603050405020304" pitchFamily="18" charset="0"/>
                </a:rPr>
                <a:t> </a:t>
              </a:r>
              <a:endParaRPr lang="en-US" altLang="en-US" sz="4400" b="1" dirty="0">
                <a:solidFill>
                  <a:srgbClr val="FF0000"/>
                </a:solidFill>
                <a:latin typeface="Times New Roman" panose="02020603050405020304" pitchFamily="18" charset="0"/>
                <a:ea typeface="Helvetica Neue"/>
                <a:cs typeface="Times New Roman" panose="02020603050405020304" pitchFamily="18" charset="0"/>
              </a:endParaRPr>
            </a:p>
            <a:p>
              <a:pPr algn="ctr" eaLnBrk="0" fontAlgn="base" hangingPunct="0">
                <a:spcBef>
                  <a:spcPct val="0"/>
                </a:spcBef>
                <a:spcAft>
                  <a:spcPct val="0"/>
                </a:spcAft>
              </a:pPr>
              <a:r>
                <a:rPr lang="en-US" altLang="en-US" sz="4400" b="1">
                  <a:solidFill>
                    <a:srgbClr val="FF0000"/>
                  </a:solidFill>
                  <a:latin typeface="Times New Roman" panose="02020603050405020304" pitchFamily="18" charset="0"/>
                  <a:ea typeface="Helvetica Neue"/>
                  <a:cs typeface="Times New Roman" panose="02020603050405020304" pitchFamily="18" charset="0"/>
                </a:rPr>
                <a:t>Siêng năng, kiên trì</a:t>
              </a:r>
            </a:p>
            <a:p>
              <a:pPr algn="ctr" eaLnBrk="0" fontAlgn="base" hangingPunct="0">
                <a:spcBef>
                  <a:spcPct val="0"/>
                </a:spcBef>
                <a:spcAft>
                  <a:spcPct val="0"/>
                </a:spcAft>
              </a:pPr>
              <a:r>
                <a:rPr lang="en-US" altLang="en-US" sz="4400" b="1">
                  <a:solidFill>
                    <a:srgbClr val="0000FF"/>
                  </a:solidFill>
                  <a:latin typeface="Times New Roman" panose="02020603050405020304" pitchFamily="18" charset="0"/>
                  <a:ea typeface="Helvetica Neue"/>
                  <a:cs typeface="Times New Roman" panose="02020603050405020304" pitchFamily="18" charset="0"/>
                </a:rPr>
                <a:t>KNTT</a:t>
              </a:r>
              <a:endParaRPr lang="en-SG" altLang="en-US" sz="4400" b="1" dirty="0">
                <a:solidFill>
                  <a:srgbClr val="0000FF"/>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srcRect l="16992" t="-937" r="50159" b="17086"/>
          <a:stretch>
            <a:fillRect/>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srcRect l="15285" t="10430" r="46645" b="11190"/>
          <a:stretch>
            <a:fillRect/>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srcRect/>
          <a:stretch>
            <a:fill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srcRect l="16992" t="-937" r="50159" b="17086"/>
          <a:stretch>
            <a:fillRect/>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srcRect l="15285" t="10430" r="46645" b="11190"/>
          <a:stretch>
            <a:fillRect/>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srcRect/>
          <a:stretch>
            <a:fill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395591" y="2520840"/>
          <a:ext cx="5143558" cy="3418291"/>
        </p:xfrm>
        <a:graphic>
          <a:graphicData uri="http://schemas.openxmlformats.org/drawingml/2006/table">
            <a:tbl>
              <a:tblPr>
                <a:tableStyleId>{5C22544A-7EE6-4342-B048-85BDC9FD1C3A}</a:tableStyleId>
              </a:tblPr>
              <a:tblGrid>
                <a:gridCol w="5143558">
                  <a:extLst>
                    <a:ext uri="{9D8B030D-6E8A-4147-A177-3AD203B41FA5}">
                      <a16:colId xmlns:a16="http://schemas.microsoft.com/office/drawing/2014/main" val="20000"/>
                    </a:ext>
                  </a:extLst>
                </a:gridCol>
              </a:tblGrid>
              <a:tr h="3418291">
                <a:tc>
                  <a:txBody>
                    <a:bodyPr/>
                    <a:lstStyle/>
                    <a:p>
                      <a:pPr marL="203200" marR="0" indent="-203200" algn="just">
                        <a:lnSpc>
                          <a:spcPct val="115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Năm</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học</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này</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Hân</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dự</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định</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đăng</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kí</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tham</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gia</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cuộc</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thi</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hùng</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biện</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bằng</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tiếng</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Anh</a:t>
                      </a:r>
                      <a:r>
                        <a:rPr lang="en-US" sz="2800" baseline="0" dirty="0">
                          <a:solidFill>
                            <a:schemeClr val="tx1"/>
                          </a:solidFill>
                          <a:effectLst/>
                          <a:latin typeface="Times New Roman" panose="02020603050405020304" pitchFamily="18" charset="0"/>
                          <a:cs typeface="Times New Roman" panose="02020603050405020304" pitchFamily="18" charset="0"/>
                        </a:rPr>
                        <a:t> do </a:t>
                      </a:r>
                      <a:r>
                        <a:rPr lang="en-US" sz="2800" baseline="0" dirty="0" err="1">
                          <a:solidFill>
                            <a:schemeClr val="tx1"/>
                          </a:solidFill>
                          <a:effectLst/>
                          <a:latin typeface="Times New Roman" panose="02020603050405020304" pitchFamily="18" charset="0"/>
                          <a:cs typeface="Times New Roman" panose="02020603050405020304" pitchFamily="18" charset="0"/>
                        </a:rPr>
                        <a:t>nhà</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trường</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tổ</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chức</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Nhưng</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Hân</a:t>
                      </a:r>
                      <a:r>
                        <a:rPr lang="en-US" sz="2800" baseline="0" dirty="0">
                          <a:solidFill>
                            <a:schemeClr val="tx1"/>
                          </a:solidFill>
                          <a:effectLst/>
                          <a:latin typeface="Times New Roman" panose="02020603050405020304" pitchFamily="18" charset="0"/>
                          <a:cs typeface="Times New Roman" panose="02020603050405020304" pitchFamily="18" charset="0"/>
                        </a:rPr>
                        <a:t> lo </a:t>
                      </a:r>
                      <a:r>
                        <a:rPr lang="en-US" sz="2800" baseline="0" dirty="0" err="1">
                          <a:solidFill>
                            <a:schemeClr val="tx1"/>
                          </a:solidFill>
                          <a:effectLst/>
                          <a:latin typeface="Times New Roman" panose="02020603050405020304" pitchFamily="18" charset="0"/>
                          <a:cs typeface="Times New Roman" panose="02020603050405020304" pitchFamily="18" charset="0"/>
                        </a:rPr>
                        <a:t>lắng</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vì</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vốn</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từ</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vựng</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tiếng</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Anh</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của</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mình</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còn</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hạn</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chế</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nên</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đắn</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đo</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không</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biết</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có</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nên</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dự</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baseline="0" dirty="0" err="1">
                          <a:solidFill>
                            <a:schemeClr val="tx1"/>
                          </a:solidFill>
                          <a:effectLst/>
                          <a:latin typeface="Times New Roman" panose="02020603050405020304" pitchFamily="18" charset="0"/>
                          <a:cs typeface="Times New Roman" panose="02020603050405020304" pitchFamily="18" charset="0"/>
                        </a:rPr>
                        <a:t>thi</a:t>
                      </a:r>
                      <a:r>
                        <a:rPr lang="en-US" sz="2800" baseline="0" dirty="0">
                          <a:solidFill>
                            <a:schemeClr val="tx1"/>
                          </a:solidFill>
                          <a:effectLst/>
                          <a:latin typeface="Times New Roman" panose="02020603050405020304" pitchFamily="18" charset="0"/>
                          <a:cs typeface="Times New Roman" panose="02020603050405020304" pitchFamily="18" charset="0"/>
                        </a:rPr>
                        <a:t> hay </a:t>
                      </a:r>
                      <a:r>
                        <a:rPr lang="en-US" sz="2800" baseline="0" dirty="0" err="1">
                          <a:solidFill>
                            <a:schemeClr val="tx1"/>
                          </a:solidFill>
                          <a:effectLst/>
                          <a:latin typeface="Times New Roman" panose="02020603050405020304" pitchFamily="18" charset="0"/>
                          <a:cs typeface="Times New Roman" panose="02020603050405020304" pitchFamily="18" charset="0"/>
                        </a:rPr>
                        <a:t>không</a:t>
                      </a:r>
                      <a:r>
                        <a:rPr lang="en-US" sz="2800" baseline="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nvGraphicFramePr>
        <p:xfrm>
          <a:off x="6531219" y="2271469"/>
          <a:ext cx="5211709" cy="2554478"/>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en-US" sz="3600" b="0">
                          <a:effectLst/>
                          <a:latin typeface="#9Slide05 Israquella" pitchFamily="2" charset="0"/>
                          <a:ea typeface="Arial" panose="020B0604020202020204" pitchFamily="34" charset="0"/>
                        </a:rPr>
                        <a:t>L</a:t>
                      </a:r>
                      <a:r>
                        <a:rPr lang="en-US" sz="2800" b="0">
                          <a:effectLst/>
                          <a:latin typeface="Times New Roman" panose="02020603050405020304" pitchFamily="18" charset="0"/>
                          <a:ea typeface="Arial" panose="020B0604020202020204" pitchFamily="34" charset="0"/>
                          <a:cs typeface="Times New Roman" panose="02020603050405020304" pitchFamily="18" charset="0"/>
                        </a:rPr>
                        <a:t>ớp</a:t>
                      </a:r>
                      <a:r>
                        <a:rPr lang="en-US" sz="2800" b="0" baseline="0">
                          <a:effectLst/>
                          <a:latin typeface="Times New Roman" panose="02020603050405020304" pitchFamily="18" charset="0"/>
                          <a:ea typeface="Arial" panose="020B0604020202020204" pitchFamily="34" charset="0"/>
                          <a:cs typeface="Times New Roman" panose="02020603050405020304"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srcRect/>
          <a:stretch>
            <a:fill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IV.</a:t>
            </a:r>
          </a:p>
          <a:p>
            <a:pPr algn="ctr" defTabSz="457200"/>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Vận</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dụng</a:t>
            </a:r>
            <a:endParaRPr lang="zh-CN" altLang="en-US"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4400" b="1">
                  <a:solidFill>
                    <a:srgbClr val="0000FF"/>
                  </a:solidFill>
                  <a:latin typeface="Times New Roman" panose="02020603050405020304" pitchFamily="18" charset="0"/>
                  <a:ea typeface="Helvetica Neue"/>
                  <a:cs typeface="Times New Roman" panose="02020603050405020304" pitchFamily="18" charset="0"/>
                </a:rPr>
                <a:t> 3:</a:t>
              </a:r>
              <a:r>
                <a:rPr lang="en-US" altLang="en-US" sz="4400" b="1">
                  <a:solidFill>
                    <a:srgbClr val="FF0000"/>
                  </a:solidFill>
                  <a:latin typeface="Times New Roman" panose="02020603050405020304" pitchFamily="18" charset="0"/>
                  <a:ea typeface="Helvetica Neue"/>
                  <a:cs typeface="Times New Roman" panose="02020603050405020304" pitchFamily="18" charset="0"/>
                </a:rPr>
                <a:t> </a:t>
              </a:r>
              <a:endParaRPr lang="en-US" altLang="en-US" sz="4400" b="1" dirty="0">
                <a:solidFill>
                  <a:srgbClr val="FF0000"/>
                </a:solidFill>
                <a:latin typeface="Times New Roman" panose="02020603050405020304" pitchFamily="18" charset="0"/>
                <a:ea typeface="Helvetica Neue"/>
                <a:cs typeface="Times New Roman" panose="02020603050405020304" pitchFamily="18" charset="0"/>
              </a:endParaRPr>
            </a:p>
            <a:p>
              <a:pPr algn="ctr" eaLnBrk="0" fontAlgn="base" hangingPunct="0">
                <a:spcBef>
                  <a:spcPct val="0"/>
                </a:spcBef>
                <a:spcAft>
                  <a:spcPct val="0"/>
                </a:spcAft>
              </a:pPr>
              <a:r>
                <a:rPr lang="en-US" altLang="en-US" sz="4400" b="1">
                  <a:solidFill>
                    <a:srgbClr val="FF0000"/>
                  </a:solidFill>
                  <a:latin typeface="Times New Roman" panose="02020603050405020304" pitchFamily="18" charset="0"/>
                  <a:ea typeface="Helvetica Neue"/>
                  <a:cs typeface="Times New Roman" panose="02020603050405020304" pitchFamily="18" charset="0"/>
                </a:rPr>
                <a:t>Siêng năng, kiên trì</a:t>
              </a:r>
            </a:p>
            <a:p>
              <a:pPr algn="ctr" eaLnBrk="0" fontAlgn="base" hangingPunct="0">
                <a:spcBef>
                  <a:spcPct val="0"/>
                </a:spcBef>
                <a:spcAft>
                  <a:spcPct val="0"/>
                </a:spcAft>
              </a:pPr>
              <a:r>
                <a:rPr lang="en-US" altLang="en-US" sz="4400" b="1">
                  <a:solidFill>
                    <a:srgbClr val="0000FF"/>
                  </a:solidFill>
                  <a:latin typeface="Times New Roman" panose="02020603050405020304" pitchFamily="18" charset="0"/>
                  <a:ea typeface="Helvetica Neue"/>
                  <a:cs typeface="Times New Roman" panose="02020603050405020304" pitchFamily="18" charset="0"/>
                </a:rPr>
                <a:t>KNTT</a:t>
              </a:r>
              <a:endParaRPr lang="en-SG" altLang="en-US" sz="4400" b="1" dirty="0">
                <a:solidFill>
                  <a:srgbClr val="0000FF"/>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ãy Đứng Dậy - Nick Vujicic [HD].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Hình Chữ nhật 9"/>
          <p:cNvSpPr/>
          <p:nvPr/>
        </p:nvSpPr>
        <p:spPr>
          <a:xfrm>
            <a:off x="2165684" y="2271645"/>
            <a:ext cx="6096000" cy="830997"/>
          </a:xfrm>
          <a:prstGeom prst="rect">
            <a:avLst/>
          </a:prstGeom>
        </p:spPr>
        <p:txBody>
          <a:bodyPr>
            <a:spAutoFit/>
          </a:bodyPr>
          <a:lstStyle/>
          <a:p>
            <a:r>
              <a:rPr lang="en-US" sz="2400">
                <a:latin typeface="Times New Roman" panose="02020603050405020304" pitchFamily="18" charset="0"/>
                <a:cs typeface="Times New Roman" panose="02020603050405020304" pitchFamily="18" charset="0"/>
              </a:rPr>
              <a:t>? Cảm nhận của em sau khi xem video? Em học tập được gì từ nhân vật?</a:t>
            </a:r>
          </a:p>
        </p:txBody>
      </p:sp>
      <p:sp>
        <p:nvSpPr>
          <p:cNvPr id="4097" name="Rectangle 1"/>
          <p:cNvSpPr>
            <a:spLocks noChangeArrowheads="1"/>
          </p:cNvSpPr>
          <p:nvPr/>
        </p:nvSpPr>
        <p:spPr bwMode="auto">
          <a:xfrm>
            <a:off x="1957136" y="3048000"/>
            <a:ext cx="8021053" cy="193899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445" algn="l"/>
              </a:tabLst>
            </a:pPr>
            <a:r>
              <a:rPr kumimoji="0" lang="en-US" sz="2400" b="0"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cap="none" normalizeH="0" baseline="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cap="none" normalizeH="0" baseline="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Em hãy </a:t>
            </a:r>
            <a:r>
              <a:rPr kumimoji="0" lang="en-US" sz="2400" b="0" i="0" u="none" strike="noStrike" cap="none" normalizeH="0" baseline="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sưu tầm câu chuyện kể về sự siêng năng, kiên trì của một bạn học sinh mà em biết. Sau đó thiết kế và đăng trên tờ báo tường của lớp để chia sẻ tấm gương đó với các bạn.</a:t>
            </a:r>
            <a:endParaRPr kumimoji="0" lang="en-US"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445" algn="l"/>
              </a:tabLst>
            </a:pPr>
            <a:r>
              <a:rPr kumimoji="0" lang="en-US" sz="2400" b="0"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cap="none" normalizeH="0" baseline="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cap="none" normalizeH="0" baseline="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Em hãy </a:t>
            </a:r>
            <a:r>
              <a:rPr kumimoji="0" lang="en-US" sz="2400" b="0" i="0" u="none" strike="noStrike" cap="none" normalizeH="0" baseline="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nêu những biểu hiện chưa siêng năng, kiên trì của bản thân và lập – thực hiện kế hoạch để khắc phục nhược điểm này.</a:t>
            </a:r>
            <a:endParaRPr kumimoji="0" 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3600" b="1">
                  <a:solidFill>
                    <a:srgbClr val="0000FF"/>
                  </a:solidFill>
                  <a:latin typeface="Times New Roman" panose="02020603050405020304" pitchFamily="18" charset="0"/>
                  <a:ea typeface="Helvetica Neue"/>
                  <a:cs typeface="Times New Roman" panose="02020603050405020304" pitchFamily="18" charset="0"/>
                </a:rPr>
                <a:t>Sắm vai tình huống về siêng năng, kiên trì </a:t>
              </a: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srcRect/>
          <a:stretch>
            <a:fill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Xin </a:t>
            </a:r>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chào</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và</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hẹn</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gặp</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lại</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a:t>
            </a:r>
            <a:endParaRPr lang="zh-CN" altLang="en-US"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4400" b="1">
                  <a:solidFill>
                    <a:srgbClr val="0000FF"/>
                  </a:solidFill>
                  <a:latin typeface="Times New Roman" panose="02020603050405020304" pitchFamily="18" charset="0"/>
                  <a:ea typeface="Helvetica Neue"/>
                  <a:cs typeface="Times New Roman" panose="02020603050405020304" pitchFamily="18" charset="0"/>
                </a:rPr>
                <a:t> 3:</a:t>
              </a:r>
              <a:r>
                <a:rPr lang="en-US" altLang="en-US" sz="4400" b="1">
                  <a:solidFill>
                    <a:srgbClr val="FF0000"/>
                  </a:solidFill>
                  <a:latin typeface="Times New Roman" panose="02020603050405020304" pitchFamily="18" charset="0"/>
                  <a:ea typeface="Helvetica Neue"/>
                  <a:cs typeface="Times New Roman" panose="02020603050405020304" pitchFamily="18" charset="0"/>
                </a:rPr>
                <a:t> </a:t>
              </a:r>
              <a:endParaRPr lang="en-US" altLang="en-US" sz="4400" b="1" dirty="0">
                <a:solidFill>
                  <a:srgbClr val="FF0000"/>
                </a:solidFill>
                <a:latin typeface="Times New Roman" panose="02020603050405020304" pitchFamily="18" charset="0"/>
                <a:ea typeface="Helvetica Neue"/>
                <a:cs typeface="Times New Roman" panose="02020603050405020304" pitchFamily="18" charset="0"/>
              </a:endParaRPr>
            </a:p>
            <a:p>
              <a:pPr algn="ctr" eaLnBrk="0" fontAlgn="base" hangingPunct="0">
                <a:spcBef>
                  <a:spcPct val="0"/>
                </a:spcBef>
                <a:spcAft>
                  <a:spcPct val="0"/>
                </a:spcAft>
              </a:pPr>
              <a:r>
                <a:rPr lang="en-US" altLang="en-US" sz="4400" b="1">
                  <a:solidFill>
                    <a:srgbClr val="FF0000"/>
                  </a:solidFill>
                  <a:latin typeface="Times New Roman" panose="02020603050405020304" pitchFamily="18" charset="0"/>
                  <a:ea typeface="Helvetica Neue"/>
                  <a:cs typeface="Times New Roman" panose="02020603050405020304" pitchFamily="18" charset="0"/>
                </a:rPr>
                <a:t>Siêng năng, kiên trì</a:t>
              </a:r>
            </a:p>
            <a:p>
              <a:pPr algn="ctr" eaLnBrk="0" fontAlgn="base" hangingPunct="0">
                <a:spcBef>
                  <a:spcPct val="0"/>
                </a:spcBef>
                <a:spcAft>
                  <a:spcPct val="0"/>
                </a:spcAft>
              </a:pPr>
              <a:r>
                <a:rPr lang="en-US" altLang="en-US" sz="4400" b="1">
                  <a:solidFill>
                    <a:srgbClr val="0000FF"/>
                  </a:solidFill>
                  <a:latin typeface="Times New Roman" panose="02020603050405020304" pitchFamily="18" charset="0"/>
                  <a:ea typeface="Helvetica Neue"/>
                  <a:cs typeface="Times New Roman" panose="02020603050405020304" pitchFamily="18" charset="0"/>
                </a:rPr>
                <a:t>KNTT</a:t>
              </a:r>
              <a:endParaRPr lang="en-SG" altLang="en-US" sz="4400" b="1" dirty="0">
                <a:solidFill>
                  <a:srgbClr val="0000FF"/>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srcRect l="15285" t="10430" r="46645" b="11190"/>
          <a:stretch>
            <a:fillRect/>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Microsoft YaHei"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AI NHANH HƠN</a:t>
            </a:r>
            <a:endParaRPr lang="it-IT" altLang="en-US" sz="4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a:latin typeface="Times New Roman" panose="02020603050405020304" pitchFamily="18" charset="0"/>
                <a:cs typeface="Times New Roman" panose="02020603050405020304" pitchFamily="18" charset="0"/>
              </a:rPr>
              <a:t>1. Tìm những câu ca dao, tục ngữ nói về siêng năng, kiên trì. Ai tìm được nhanh và nhiều câu đúng hơn sẽ chiến thắng.</a:t>
            </a:r>
          </a:p>
          <a:p>
            <a:pPr lvl="0" fontAlgn="base"/>
            <a:r>
              <a:rPr lang="en-US" sz="2800">
                <a:latin typeface="Times New Roman" panose="02020603050405020304" pitchFamily="18" charset="0"/>
                <a:cs typeface="Times New Roman" panose="02020603050405020304" pitchFamily="18" charset="0"/>
              </a:rPr>
              <a:t>2. Chia sẻ hiểu biết của em về ý nghĩa của những câu ca dao, tục ngữ đã tìm được</a:t>
            </a:r>
            <a:r>
              <a:rPr lang="vi-VN" sz="280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srcRect/>
          <a:stretch>
            <a:fill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II.</a:t>
            </a:r>
          </a:p>
          <a:p>
            <a:pPr algn="ctr" defTabSz="457200"/>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Khám</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phá</a:t>
            </a:r>
            <a:endParaRPr lang="zh-CN" altLang="en-US"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3600" b="1"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3600" b="1">
                  <a:solidFill>
                    <a:srgbClr val="0000FF"/>
                  </a:solidFill>
                  <a:latin typeface="Times New Roman" panose="02020603050405020304" pitchFamily="18" charset="0"/>
                  <a:ea typeface="Helvetica Neue"/>
                  <a:cs typeface="Times New Roman" panose="02020603050405020304" pitchFamily="18" charset="0"/>
                </a:rPr>
                <a:t> 3:</a:t>
              </a:r>
              <a:r>
                <a:rPr lang="en-US" altLang="en-US" sz="3600" b="1">
                  <a:solidFill>
                    <a:srgbClr val="FF0000"/>
                  </a:solidFill>
                  <a:latin typeface="Times New Roman" panose="02020603050405020304" pitchFamily="18" charset="0"/>
                  <a:ea typeface="Helvetica Neue"/>
                  <a:cs typeface="Times New Roman" panose="02020603050405020304" pitchFamily="18" charset="0"/>
                </a:rPr>
                <a:t> </a:t>
              </a:r>
              <a:endParaRPr lang="en-US" altLang="en-US" sz="3600" b="1" dirty="0">
                <a:solidFill>
                  <a:srgbClr val="FF0000"/>
                </a:solidFill>
                <a:latin typeface="Times New Roman" panose="02020603050405020304" pitchFamily="18" charset="0"/>
                <a:ea typeface="Helvetica Neue"/>
                <a:cs typeface="Times New Roman" panose="02020603050405020304" pitchFamily="18" charset="0"/>
              </a:endParaRPr>
            </a:p>
            <a:p>
              <a:pPr algn="ctr" eaLnBrk="0" fontAlgn="base" hangingPunct="0">
                <a:spcBef>
                  <a:spcPct val="0"/>
                </a:spcBef>
                <a:spcAft>
                  <a:spcPct val="0"/>
                </a:spcAft>
              </a:pPr>
              <a:r>
                <a:rPr lang="en-US" altLang="en-US" sz="3600" b="1">
                  <a:solidFill>
                    <a:srgbClr val="FF0000"/>
                  </a:solidFill>
                  <a:latin typeface="Times New Roman" panose="02020603050405020304" pitchFamily="18" charset="0"/>
                  <a:ea typeface="Helvetica Neue"/>
                  <a:cs typeface="Times New Roman" panose="02020603050405020304" pitchFamily="18" charset="0"/>
                </a:rPr>
                <a:t>SIÊNG NĂNG, KIÊN TRÌ</a:t>
              </a:r>
            </a:p>
            <a:p>
              <a:pPr algn="ctr" eaLnBrk="0" fontAlgn="base" hangingPunct="0">
                <a:spcBef>
                  <a:spcPct val="0"/>
                </a:spcBef>
                <a:spcAft>
                  <a:spcPct val="0"/>
                </a:spcAft>
              </a:pPr>
              <a:r>
                <a:rPr lang="en-US" altLang="en-US" sz="3600" b="1">
                  <a:solidFill>
                    <a:srgbClr val="0000FF"/>
                  </a:solidFill>
                  <a:latin typeface="Times New Roman" panose="02020603050405020304" pitchFamily="18" charset="0"/>
                  <a:ea typeface="Helvetica Neue"/>
                  <a:cs typeface="Times New Roman" panose="02020603050405020304" pitchFamily="18" charset="0"/>
                </a:rPr>
                <a:t>KNTT</a:t>
              </a:r>
              <a:endParaRPr lang="en-SG" altLang="en-US" sz="3600" b="1" dirty="0">
                <a:solidFill>
                  <a:srgbClr val="0000FF"/>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a:t>
            </a:r>
            <a:r>
              <a:rPr lang="en-US" sz="36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Siêng năng, kiên trì </a:t>
            </a:r>
            <a:r>
              <a:rPr lang="vi-VN" sz="36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và </a:t>
            </a:r>
            <a:r>
              <a:rPr lang="vi-VN"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biểu hiện c</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ủ</a:t>
            </a:r>
            <a:r>
              <a:rPr lang="vi-VN" sz="36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a </a:t>
            </a:r>
            <a:r>
              <a:rPr lang="en-US" sz="36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Siêng năng, kiên trì </a:t>
            </a:r>
            <a:endParaRPr lang="en-US" sz="3600" u="none" strike="noStrike" spc="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a:latin typeface="Times New Roman" panose="02020603050405020304" pitchFamily="18" charset="0"/>
                <a:ea typeface="Arial" panose="020B0604020202020204" pitchFamily="34" charset="0"/>
                <a:cs typeface="Times New Roman" panose="02020603050405020304" pitchFamily="18" charset="0"/>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Tiễn sĩ cao nhất.</a:t>
            </a:r>
          </a:p>
          <a:p>
            <a:pPr indent="342900" algn="r">
              <a:spcAft>
                <a:spcPts val="200"/>
              </a:spcAft>
            </a:pPr>
            <a:r>
              <a:rPr lang="en-US" sz="2400">
                <a:latin typeface="Times New Roman" panose="02020603050405020304" pitchFamily="18" charset="0"/>
                <a:cs typeface="Times New Roman" panose="02020603050405020304" pitchFamily="18" charset="0"/>
              </a:rPr>
              <a:t>                                                    (Phỏng theo Các vị trạng nguyên, bảng nhân,</a:t>
            </a:r>
          </a:p>
          <a:p>
            <a:pPr indent="342900" algn="r">
              <a:spcAft>
                <a:spcPts val="200"/>
              </a:spcAft>
            </a:pPr>
            <a:r>
              <a:rPr lang="en-US" sz="2400">
                <a:latin typeface="Times New Roman" panose="02020603050405020304" pitchFamily="18" charset="0"/>
                <a:cs typeface="Times New Roman" panose="02020603050405020304" pitchFamily="18" charset="0"/>
              </a:rPr>
              <a:t> thám hoa qua các triều đại phong kiến Việt Nam, </a:t>
            </a:r>
          </a:p>
          <a:p>
            <a:pPr indent="342900" algn="r">
              <a:spcAft>
                <a:spcPts val="200"/>
              </a:spcAft>
            </a:pPr>
            <a:r>
              <a:rPr lang="en-US" sz="2400">
                <a:latin typeface="Times New Roman" panose="02020603050405020304" pitchFamily="18" charset="0"/>
                <a:cs typeface="Times New Roman" panose="02020603050405020304" pitchFamily="18" charset="0"/>
              </a:rPr>
              <a:t>NXB Văn hóa – Thông tin, 2006)</a:t>
            </a:r>
            <a:endParaRPr lang="en-US" sz="2400" dirty="0">
              <a:latin typeface="Times New Roman" panose="02020603050405020304" pitchFamily="18" charset="0"/>
              <a:cs typeface="Times New Roman" panose="02020603050405020304"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BÀI TẬP</a:t>
            </a:r>
          </a:p>
          <a:p>
            <a:pPr algn="ct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p>
        </p:txBody>
      </p:sp>
      <p:cxnSp>
        <p:nvCxnSpPr>
          <p:cNvPr id="7" name="Straight Arrow Connector 6"/>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a:solidFill>
                  <a:schemeClr val="tx1"/>
                </a:solidFill>
                <a:latin typeface="Times New Roman" panose="02020603050405020304" pitchFamily="18" charset="0"/>
                <a:cs typeface="Times New Roman" panose="02020603050405020304" pitchFamily="18" charset="0"/>
              </a:rPr>
              <a:t>Câu 1</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Mạc Đĩnh Chi đã nỗ lực như thế nào để thi đỗ Trạng nguyên?</a:t>
            </a:r>
          </a:p>
        </p:txBody>
      </p:sp>
      <p:sp>
        <p:nvSpPr>
          <p:cNvPr id="9" name="Rectangle: Rounded Corners 15"/>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a:solidFill>
                  <a:schemeClr val="tx1"/>
                </a:solidFill>
                <a:latin typeface="Times New Roman" panose="02020603050405020304" pitchFamily="18" charset="0"/>
                <a:cs typeface="Times New Roman" panose="02020603050405020304" pitchFamily="18" charset="0"/>
              </a:rPr>
              <a:t>Câu 2</a:t>
            </a:r>
            <a:r>
              <a:rPr lang="en-US" sz="2800">
                <a:solidFill>
                  <a:schemeClr val="tx1"/>
                </a:solidFill>
                <a:latin typeface="Times New Roman" panose="02020603050405020304" pitchFamily="18" charset="0"/>
                <a:cs typeface="Times New Roman" panose="02020603050405020304"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BÀI TẬP</a:t>
            </a:r>
          </a:p>
          <a:p>
            <a:pPr algn="ct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a:solidFill>
                  <a:schemeClr val="tx1"/>
                </a:solidFill>
                <a:latin typeface="Times New Roman" panose="02020603050405020304" pitchFamily="18" charset="0"/>
                <a:cs typeface="Times New Roman" panose="02020603050405020304" pitchFamily="18" charset="0"/>
              </a:rPr>
              <a:t>Câu 1</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Mạc Đĩnh Chi đã nỗ lực như thế nào để thi đỗ Trạng nguyên?</a:t>
            </a:r>
          </a:p>
        </p:txBody>
      </p:sp>
      <p:sp>
        <p:nvSpPr>
          <p:cNvPr id="9" name="Rectangle: Rounded Corners 15"/>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a:solidFill>
                  <a:schemeClr val="tx1"/>
                </a:solidFill>
                <a:latin typeface="Times New Roman" panose="02020603050405020304" pitchFamily="18" charset="0"/>
                <a:cs typeface="Times New Roman" panose="02020603050405020304" pitchFamily="18" charset="0"/>
              </a:rPr>
              <a:t>Câu 2</a:t>
            </a:r>
            <a:r>
              <a:rPr lang="en-US" sz="2800">
                <a:solidFill>
                  <a:schemeClr val="tx1"/>
                </a:solidFill>
                <a:latin typeface="Times New Roman" panose="02020603050405020304" pitchFamily="18" charset="0"/>
                <a:cs typeface="Times New Roman" panose="02020603050405020304"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p:cNvSpPr/>
          <p:nvPr/>
        </p:nvSpPr>
        <p:spPr>
          <a:xfrm>
            <a:off x="288758" y="4154905"/>
            <a:ext cx="5229726" cy="25968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latin typeface="Times New Roman" panose="02020603050405020304" pitchFamily="18" charset="0"/>
                <a:cs typeface="Times New Roman" panose="02020603050405020304" pitchFamily="18" charset="0"/>
              </a:rPr>
              <a:t>Mạc Đĩnh Chi đã nỗ lực để thi đỗ Trạng nguyên</a:t>
            </a:r>
            <a:r>
              <a:rPr lang="en-US" sz="2000" i="1">
                <a:solidFill>
                  <a:srgbClr val="000000"/>
                </a:solidFill>
                <a:latin typeface="Times New Roman" panose="02020603050405020304" pitchFamily="18" charset="0"/>
              </a:rPr>
              <a:t>: Tranh thủ ghé qua lớp học ở gần nhà, đứng ngoài cửa nghe thầy giảng, ngày nhặt củi tối về cậu lại lo ôn luyện, học bài, bắt đom đóm bỏ vào vỏ trứng lấy ánh sáng để học, dùng lá để tập viết</a:t>
            </a:r>
            <a:r>
              <a:rPr lang="en-US" sz="2000" i="1">
                <a:solidFill>
                  <a:srgbClr val="000000"/>
                </a:solidFill>
                <a:latin typeface="Times New Roman" panose="02020603050405020304" pitchFamily="18" charset="0"/>
                <a:ea typeface="Times New Roman" panose="02020603050405020304" pitchFamily="18" charset="0"/>
              </a:rPr>
              <a:t>.</a:t>
            </a:r>
            <a:endParaRPr lang="en-US" sz="2000" i="1" dirty="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25"/>
          <p:cNvSpPr/>
          <p:nvPr/>
        </p:nvSpPr>
        <p:spPr>
          <a:xfrm>
            <a:off x="6632954" y="4138863"/>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ea typeface="Times New Roman" panose="02020603050405020304" pitchFamily="18" charset="0"/>
              </a:rPr>
              <a:t>Siêng năng, kiên trì là đức tính của con người biểu hiện ở sự cần cù, tự giác, miệt mài, làm việc thường xuyên và đều đặn.</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326804" y="1269554"/>
            <a:ext cx="5957455" cy="2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i="1"/>
              <a:t>- Siêng năng là tính cách làm việc tự giác, cần cù, chịu khó, thường xuyên của con người.</a:t>
            </a:r>
            <a:endParaRPr lang="en-US"/>
          </a:p>
          <a:p>
            <a:pPr>
              <a:buNone/>
            </a:pPr>
            <a:r>
              <a:rPr lang="en-US" i="1"/>
              <a:t>- Kiên trì là tính cách làm việc tự giác, miệt mài, quyết tâm, bền bỉ đến cùng dù gặp khó khăn, trở ngại của con người.</a:t>
            </a:r>
            <a:endParaRPr lang="en-US"/>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1727</Words>
  <Application>Microsoft Office PowerPoint</Application>
  <PresentationFormat>Widescreen</PresentationFormat>
  <Paragraphs>140</Paragraphs>
  <Slides>28</Slides>
  <Notes>6</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28</vt:i4>
      </vt:variant>
    </vt:vector>
  </HeadingPairs>
  <TitlesOfParts>
    <vt:vector size="42" baseType="lpstr">
      <vt:lpstr>Microsoft YaHei</vt:lpstr>
      <vt:lpstr>#9Slide05 Israquella</vt:lpstr>
      <vt:lpstr>Arial</vt:lpstr>
      <vt:lpstr>Calibri</vt:lpstr>
      <vt:lpstr>Calibri Light</vt:lpstr>
      <vt:lpstr>Cambria</vt:lpstr>
      <vt:lpstr>Courier New</vt:lpstr>
      <vt:lpstr>SVN-Vanilla Daisy Pro</vt:lpstr>
      <vt:lpstr>Symbol</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ATpro</cp:lastModifiedBy>
  <cp:revision>214</cp:revision>
  <dcterms:created xsi:type="dcterms:W3CDTF">2021-06-28T15:32:00Z</dcterms:created>
  <dcterms:modified xsi:type="dcterms:W3CDTF">2025-03-11T05:42:03Z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74386E9DA4F8401382B884BB928D91AA_12</vt:lpwstr>
  </property>
  <property fmtid="{D5CDD505-2E9C-101B-9397-08002B2CF9AE}" pid="3" name="KSOProductBuildVer">
    <vt:lpwstr>1033-12.2.0.20326</vt:lpwstr>
  </property>
</Properties>
</file>