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1"/>
  </p:notesMasterIdLst>
  <p:sldIdLst>
    <p:sldId id="308" r:id="rId3"/>
    <p:sldId id="258" r:id="rId4"/>
    <p:sldId id="357" r:id="rId5"/>
    <p:sldId id="259" r:id="rId6"/>
    <p:sldId id="262" r:id="rId7"/>
    <p:sldId id="263" r:id="rId8"/>
    <p:sldId id="359" r:id="rId9"/>
    <p:sldId id="269" r:id="rId10"/>
    <p:sldId id="336" r:id="rId11"/>
    <p:sldId id="339" r:id="rId12"/>
    <p:sldId id="338" r:id="rId13"/>
    <p:sldId id="276" r:id="rId14"/>
    <p:sldId id="361" r:id="rId15"/>
    <p:sldId id="362" r:id="rId16"/>
    <p:sldId id="289" r:id="rId17"/>
    <p:sldId id="363" r:id="rId18"/>
    <p:sldId id="364" r:id="rId19"/>
    <p:sldId id="35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8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31125D-C1B1-4C28-ACF1-CF46ABFC0F73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2ABBAE-6B01-48A1-B7C4-791311BB9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588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926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56692-9E4F-4EC1-8F94-621791AF37D6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7EA4-C3E4-492A-A187-000F6625F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359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56692-9E4F-4EC1-8F94-621791AF37D6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7EA4-C3E4-492A-A187-000F6625F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161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56692-9E4F-4EC1-8F94-621791AF37D6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7EA4-C3E4-492A-A187-000F6625F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57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=""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=""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=""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=""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=""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=""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=""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=""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=""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=""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9516213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56692-9E4F-4EC1-8F94-621791AF3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7EA4-C3E4-492A-A187-000F6625FC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835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56692-9E4F-4EC1-8F94-621791AF3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7EA4-C3E4-492A-A187-000F6625FC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7772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56692-9E4F-4EC1-8F94-621791AF3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7EA4-C3E4-492A-A187-000F6625FC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5578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56692-9E4F-4EC1-8F94-621791AF3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7EA4-C3E4-492A-A187-000F6625FC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1407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56692-9E4F-4EC1-8F94-621791AF3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7EA4-C3E4-492A-A187-000F6625FC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0584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56692-9E4F-4EC1-8F94-621791AF3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7EA4-C3E4-492A-A187-000F6625FC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8022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56692-9E4F-4EC1-8F94-621791AF3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7EA4-C3E4-492A-A187-000F6625FC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647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56692-9E4F-4EC1-8F94-621791AF37D6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7EA4-C3E4-492A-A187-000F6625F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659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56692-9E4F-4EC1-8F94-621791AF3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7EA4-C3E4-492A-A187-000F6625FC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6051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56692-9E4F-4EC1-8F94-621791AF3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7EA4-C3E4-492A-A187-000F6625FC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919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56692-9E4F-4EC1-8F94-621791AF3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7EA4-C3E4-492A-A187-000F6625FC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9017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56692-9E4F-4EC1-8F94-621791AF3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7EA4-C3E4-492A-A187-000F6625FC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0695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=""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=""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=""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50">
                <a:defRPr/>
              </a:pPr>
              <a:endParaRPr lang="zh-CN" altLang="en-US" sz="1900" kern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=""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=""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=""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50">
                  <a:defRPr/>
                </a:pPr>
                <a:endParaRPr lang="zh-CN" altLang="en-US" sz="3200" kern="0" dirty="0">
                  <a:solidFill>
                    <a:prstClr val="white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=""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50">
                  <a:defRPr/>
                </a:pPr>
                <a:endParaRPr lang="zh-CN" altLang="en-US" sz="1900" kern="0">
                  <a:solidFill>
                    <a:prstClr val="white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=""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50">
                  <a:defRPr/>
                </a:pPr>
                <a:endParaRPr lang="zh-CN" altLang="en-US" sz="1900" kern="0">
                  <a:solidFill>
                    <a:prstClr val="white"/>
                  </a:solidFill>
                  <a:latin typeface="Arial"/>
                  <a:ea typeface="微软雅黑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=""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=""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397775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56692-9E4F-4EC1-8F94-621791AF37D6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7EA4-C3E4-492A-A187-000F6625F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56692-9E4F-4EC1-8F94-621791AF37D6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7EA4-C3E4-492A-A187-000F6625F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104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56692-9E4F-4EC1-8F94-621791AF37D6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7EA4-C3E4-492A-A187-000F6625F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194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56692-9E4F-4EC1-8F94-621791AF37D6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7EA4-C3E4-492A-A187-000F6625F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254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56692-9E4F-4EC1-8F94-621791AF37D6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7EA4-C3E4-492A-A187-000F6625F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338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56692-9E4F-4EC1-8F94-621791AF37D6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7EA4-C3E4-492A-A187-000F6625F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805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56692-9E4F-4EC1-8F94-621791AF37D6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7EA4-C3E4-492A-A187-000F6625F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70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56692-9E4F-4EC1-8F94-621791AF37D6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47EA4-C3E4-492A-A187-000F6625F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816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56692-9E4F-4EC1-8F94-621791AF3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47EA4-C3E4-492A-A187-000F6625FC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945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0" y="4914900"/>
            <a:ext cx="2108200" cy="889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6393" y="509543"/>
            <a:ext cx="11088555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867" b="1" dirty="0">
                <a:ln w="31550" cmpd="sng">
                  <a:gradFill>
                    <a:gsLst>
                      <a:gs pos="64000">
                        <a:schemeClr val="accent3">
                          <a:lumMod val="50000"/>
                        </a:schemeClr>
                      </a:gs>
                      <a:gs pos="0">
                        <a:schemeClr val="accent3">
                          <a:lumMod val="75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HOẠT ĐỘNG TRẢI </a:t>
            </a:r>
            <a:r>
              <a:rPr lang="en-US" altLang="zh-CN" sz="5867" b="1" dirty="0" smtClean="0">
                <a:ln w="31550" cmpd="sng">
                  <a:gradFill>
                    <a:gsLst>
                      <a:gs pos="64000">
                        <a:schemeClr val="accent3">
                          <a:lumMod val="50000"/>
                        </a:schemeClr>
                      </a:gs>
                      <a:gs pos="0">
                        <a:schemeClr val="accent3">
                          <a:lumMod val="75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NGHIỆM,</a:t>
            </a:r>
          </a:p>
          <a:p>
            <a:pPr algn="ctr"/>
            <a:r>
              <a:rPr lang="en-US" altLang="zh-CN" sz="5867" b="1" dirty="0" smtClean="0">
                <a:ln w="31550" cmpd="sng">
                  <a:gradFill>
                    <a:gsLst>
                      <a:gs pos="64000">
                        <a:schemeClr val="accent3">
                          <a:lumMod val="50000"/>
                        </a:schemeClr>
                      </a:gs>
                      <a:gs pos="0">
                        <a:schemeClr val="accent3">
                          <a:lumMod val="75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华文琥珀" pitchFamily="2" charset="-122"/>
                <a:cs typeface="Segoe UI Black" panose="020B0A02040204020203" pitchFamily="34" charset="0"/>
              </a:rPr>
              <a:t>HƯỚNG NGHIỆP 6</a:t>
            </a:r>
            <a:endParaRPr lang="zh-CN" altLang="en-US" sz="5867" b="1" dirty="0">
              <a:ln w="31550" cmpd="sng">
                <a:gradFill>
                  <a:gsLst>
                    <a:gs pos="64000">
                      <a:schemeClr val="accent3">
                        <a:lumMod val="50000"/>
                      </a:schemeClr>
                    </a:gs>
                    <a:gs pos="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0" t="40370" r="7603" b="8900"/>
          <a:stretch/>
        </p:blipFill>
        <p:spPr>
          <a:xfrm>
            <a:off x="1856859" y="3454055"/>
            <a:ext cx="5448300" cy="347902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29" y="2495986"/>
            <a:ext cx="7422505" cy="4362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289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1884"/>
            <a:ext cx="12191999" cy="57136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9006" y="0"/>
            <a:ext cx="11861074" cy="12618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nl-NL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Bản thân em cảm thấy vui vẻ, thoải mái và thấy mình có ích khi biết </a:t>
            </a:r>
            <a:r>
              <a:rPr lang="nl-NL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 viên, </a:t>
            </a:r>
            <a:r>
              <a:rPr lang="nl-NL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 sóc các thành viên </a:t>
            </a:r>
            <a:r>
              <a:rPr lang="nl-NL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nl-NL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 đình.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95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772" y="1952942"/>
            <a:ext cx="3616257" cy="2429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029" y="1952942"/>
            <a:ext cx="3628625" cy="2429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06958" y="2467"/>
            <a:ext cx="11504024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Khi </a:t>
            </a:r>
            <a:r>
              <a:rPr lang="nl-NL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 được động viên, 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 </a:t>
            </a:r>
            <a:r>
              <a:rPr lang="nl-NL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sóc từ người thân trong gia đình em sẽ 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 </a:t>
            </a:r>
            <a:r>
              <a:rPr lang="nl-NL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 </a:t>
            </a:r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nl-NL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hạnh phúc và có thêm động </a:t>
            </a:r>
            <a:r>
              <a:rPr lang="nl-NL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lực,... </a:t>
            </a:r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 thân hiểu mình, lo lắng cho mình.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396" y="4284128"/>
            <a:ext cx="3616258" cy="2443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772" y="4284128"/>
            <a:ext cx="3628624" cy="2448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82084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3540" y="1117115"/>
            <a:ext cx="10124365" cy="5740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818" y="1117114"/>
            <a:ext cx="3708086" cy="2806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73540" y="157919"/>
            <a:ext cx="10124363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112026"/>
            <a:ext cx="7206019" cy="51337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30000"/>
              </a:lnSpc>
              <a:spcAft>
                <a:spcPts val="0"/>
              </a:spcAft>
              <a:buFontTx/>
              <a:buChar char="-"/>
            </a:pP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An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ủi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người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thân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khi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gặp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chuyện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không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vui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; </a:t>
            </a:r>
            <a:endParaRPr lang="en-US" sz="2800" dirty="0" smtClean="0">
              <a:latin typeface="Times New Roman"/>
              <a:ea typeface="Times New Roman"/>
              <a:cs typeface="Times New Roman"/>
            </a:endParaRPr>
          </a:p>
          <a:p>
            <a:pPr marL="457200" indent="-457200" algn="just">
              <a:lnSpc>
                <a:spcPct val="130000"/>
              </a:lnSpc>
              <a:spcAft>
                <a:spcPts val="0"/>
              </a:spcAft>
              <a:buFontTx/>
              <a:buChar char="-"/>
            </a:pPr>
            <a:r>
              <a:rPr lang="en-US" sz="2800" dirty="0" err="1" smtClean="0">
                <a:latin typeface="Times New Roman"/>
                <a:ea typeface="Times New Roman"/>
                <a:cs typeface="Times New Roman"/>
              </a:rPr>
              <a:t>Hỏi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thăm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sức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khỏe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ông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bà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, cha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mẹ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anh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chị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em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gia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đình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thường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xuyên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; </a:t>
            </a:r>
            <a:endParaRPr lang="en-US" sz="2800" dirty="0" smtClean="0">
              <a:latin typeface="Times New Roman"/>
              <a:ea typeface="Times New Roman"/>
              <a:cs typeface="Times New Roman"/>
            </a:endParaRPr>
          </a:p>
          <a:p>
            <a:pPr marL="457200" indent="-457200" algn="just">
              <a:lnSpc>
                <a:spcPct val="130000"/>
              </a:lnSpc>
              <a:spcAft>
                <a:spcPts val="0"/>
              </a:spcAft>
              <a:buFontTx/>
              <a:buChar char="-"/>
            </a:pPr>
            <a:r>
              <a:rPr lang="en-US" sz="2800" dirty="0" err="1" smtClean="0">
                <a:latin typeface="Times New Roman"/>
                <a:ea typeface="Times New Roman"/>
                <a:cs typeface="Times New Roman"/>
              </a:rPr>
              <a:t>Chăm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sóc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thành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viên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gia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đình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khi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ốm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đau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; </a:t>
            </a:r>
            <a:endParaRPr lang="en-US" sz="2800" dirty="0" smtClean="0">
              <a:latin typeface="Times New Roman"/>
              <a:ea typeface="Times New Roman"/>
              <a:cs typeface="Times New Roman"/>
            </a:endParaRPr>
          </a:p>
          <a:p>
            <a:pPr marL="457200" indent="-457200" algn="just">
              <a:lnSpc>
                <a:spcPct val="130000"/>
              </a:lnSpc>
              <a:spcAft>
                <a:spcPts val="0"/>
              </a:spcAft>
              <a:buFontTx/>
              <a:buChar char="-"/>
            </a:pPr>
            <a:r>
              <a:rPr lang="en-US" sz="2800" dirty="0" err="1" smtClean="0">
                <a:latin typeface="Times New Roman"/>
                <a:ea typeface="Times New Roman"/>
                <a:cs typeface="Times New Roman"/>
              </a:rPr>
              <a:t>Quan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tâm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đến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sở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thích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cảm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xúc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người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thân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thể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hiện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hành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động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 smtClean="0">
                <a:latin typeface="Times New Roman"/>
                <a:ea typeface="Times New Roman"/>
                <a:cs typeface="Times New Roman"/>
              </a:rPr>
              <a:t>yêu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thương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với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họ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; </a:t>
            </a:r>
            <a:endParaRPr lang="en-US" sz="2800" dirty="0" smtClean="0">
              <a:latin typeface="Times New Roman"/>
              <a:ea typeface="Times New Roman"/>
              <a:cs typeface="Times New Roman"/>
            </a:endParaRPr>
          </a:p>
          <a:p>
            <a:pPr marL="457200" indent="-457200" algn="just">
              <a:lnSpc>
                <a:spcPct val="130000"/>
              </a:lnSpc>
              <a:spcAft>
                <a:spcPts val="0"/>
              </a:spcAft>
              <a:buFontTx/>
              <a:buChar char="-"/>
            </a:pPr>
            <a:r>
              <a:rPr lang="en-US" sz="2800" dirty="0" err="1" smtClean="0">
                <a:latin typeface="Times New Roman"/>
                <a:ea typeface="Times New Roman"/>
                <a:cs typeface="Times New Roman"/>
              </a:rPr>
              <a:t>Tặng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quà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cho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người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thân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(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ông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bà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bố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mẹ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anh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chị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em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)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nhân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dịp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sinh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nhật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; …</a:t>
            </a:r>
            <a:endParaRPr lang="en-US" sz="2800" dirty="0">
              <a:ea typeface="Times New Roman"/>
              <a:cs typeface="Times New Roman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818" y="1133676"/>
            <a:ext cx="3619462" cy="216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818" y="1311175"/>
            <a:ext cx="3618810" cy="2169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818" y="3298426"/>
            <a:ext cx="3619462" cy="2004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818" y="3110003"/>
            <a:ext cx="3702136" cy="2193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818" y="882868"/>
            <a:ext cx="3618810" cy="2292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458" y="1140949"/>
            <a:ext cx="3803913" cy="1852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059" y="2993181"/>
            <a:ext cx="3790312" cy="2491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859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2331" y="2563263"/>
            <a:ext cx="7367337" cy="2292515"/>
          </a:xfrm>
          <a:noFill/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Đưa</a:t>
            </a:r>
            <a:r>
              <a:rPr lang="en-US" sz="4400" b="1" noProof="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ra</a:t>
            </a:r>
            <a:r>
              <a:rPr lang="en-US" sz="4400" b="1" noProof="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lời</a:t>
            </a:r>
            <a:r>
              <a:rPr lang="en-US" sz="4400" b="1" noProof="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khuyên</a:t>
            </a:r>
            <a:r>
              <a:rPr lang="en-US" sz="4400" b="1" noProof="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cho</a:t>
            </a:r>
            <a:r>
              <a:rPr lang="en-US" sz="4400" b="1" noProof="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bạn</a:t>
            </a:r>
            <a:r>
              <a:rPr lang="en-US" sz="4400" b="1" noProof="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trong</a:t>
            </a:r>
            <a:r>
              <a:rPr lang="en-US" sz="4400" b="1" noProof="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việc</a:t>
            </a:r>
            <a:r>
              <a:rPr lang="en-US" sz="4400" b="1" noProof="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động</a:t>
            </a:r>
            <a:r>
              <a:rPr lang="en-US" sz="4400" b="1" noProof="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viên</a:t>
            </a:r>
            <a:r>
              <a:rPr lang="en-US" sz="4400" b="1" noProof="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en-US" sz="4400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chăm</a:t>
            </a:r>
            <a:r>
              <a:rPr lang="en-US" sz="4400" b="1" noProof="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sóc</a:t>
            </a:r>
            <a:r>
              <a:rPr lang="en-US" sz="4400" b="1" noProof="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4400" b="1" noProof="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thân</a:t>
            </a:r>
            <a:r>
              <a:rPr lang="en-US" sz="4400" b="1" noProof="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D4B14B3-EA6D-4BB2-8526-34212F6BD4B9}"/>
              </a:ext>
            </a:extLst>
          </p:cNvPr>
          <p:cNvSpPr txBox="1"/>
          <p:nvPr/>
        </p:nvSpPr>
        <p:spPr>
          <a:xfrm>
            <a:off x="2867858" y="1508550"/>
            <a:ext cx="29915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Times New Roman"/>
              </a:rPr>
              <a:t>Hoạt động </a:t>
            </a:r>
            <a:r>
              <a:rPr lang="en-US" sz="4000" dirty="0" smtClean="0">
                <a:solidFill>
                  <a:srgbClr val="FF0000"/>
                </a:solidFill>
                <a:latin typeface="Times New Roman"/>
              </a:rPr>
              <a:t>3</a:t>
            </a:r>
            <a:r>
              <a:rPr lang="vi-VN" sz="4000" dirty="0" smtClean="0">
                <a:solidFill>
                  <a:srgbClr val="FF0000"/>
                </a:solidFill>
                <a:latin typeface="Times New Roman"/>
              </a:rPr>
              <a:t>: </a:t>
            </a:r>
            <a:endParaRPr lang="vi-VN" sz="4000" dirty="0">
              <a:solidFill>
                <a:srgbClr val="FF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1146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411" y="220717"/>
            <a:ext cx="9840694" cy="4683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283" y="5140879"/>
            <a:ext cx="8510962" cy="1302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874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0DC93508-206F-4895-AC4B-5F8390035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654411"/>
            <a:ext cx="2175640" cy="20457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2B409AD-6246-4DDD-B892-74B963C6C547}"/>
              </a:ext>
            </a:extLst>
          </p:cNvPr>
          <p:cNvSpPr/>
          <p:nvPr/>
        </p:nvSpPr>
        <p:spPr>
          <a:xfrm>
            <a:off x="3405876" y="160763"/>
            <a:ext cx="5621084" cy="7848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en-US" sz="4300" b="1" dirty="0">
                <a:ln w="22225">
                  <a:solidFill>
                    <a:srgbClr val="54A021"/>
                  </a:solidFill>
                  <a:prstDash val="solid"/>
                </a:ln>
                <a:solidFill>
                  <a:srgbClr val="54A02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F3DD2F-D3FD-4413-A947-D75E1578FCE2}"/>
              </a:ext>
            </a:extLst>
          </p:cNvPr>
          <p:cNvSpPr txBox="1"/>
          <p:nvPr/>
        </p:nvSpPr>
        <p:spPr>
          <a:xfrm>
            <a:off x="507715" y="1391376"/>
            <a:ext cx="10451341" cy="384899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1067"/>
              </a:spcAft>
            </a:pP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khuyên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sắm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algn="just">
              <a:lnSpc>
                <a:spcPct val="107000"/>
              </a:lnSpc>
              <a:spcAft>
                <a:spcPts val="1067"/>
              </a:spcAft>
            </a:pP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Nhóm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1: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067"/>
              </a:spcAft>
            </a:pP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Nhóm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067"/>
              </a:spcAft>
            </a:pP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Nhóm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3: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067"/>
              </a:spcAft>
            </a:pP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Nhóm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4: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642" y="2523080"/>
            <a:ext cx="7289855" cy="4334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532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D4B14B3-EA6D-4BB2-8526-34212F6BD4B9}"/>
              </a:ext>
            </a:extLst>
          </p:cNvPr>
          <p:cNvSpPr txBox="1"/>
          <p:nvPr/>
        </p:nvSpPr>
        <p:spPr>
          <a:xfrm>
            <a:off x="998730" y="926791"/>
            <a:ext cx="10320774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/>
                <a:ea typeface="Times New Roman"/>
              </a:rPr>
              <a:t>VẬN DỤNG – HOẠT ĐỘNG SAU GIỜ HỌC </a:t>
            </a:r>
            <a:endParaRPr lang="vi-VN" sz="4000" dirty="0">
              <a:solidFill>
                <a:srgbClr val="FF0000"/>
              </a:solidFill>
              <a:latin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29"/>
            <a:ext cx="12192000" cy="368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841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lip Cảm Động Tết Ất Mùi 2015 - Quảng cáo Neptune Tết - Official - [Hồ Ngọc Hà ft. Đan Trường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9547" y="-1"/>
            <a:ext cx="11414232" cy="64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5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833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1671" y="5568829"/>
            <a:ext cx="10067251" cy="1178809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dirty="0" err="1">
                <a:latin typeface="Times New Roman"/>
                <a:ea typeface="Calibri"/>
                <a:cs typeface="Times New Roman"/>
              </a:rPr>
              <a:t>Cả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lớp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 smtClean="0">
                <a:latin typeface="Times New Roman"/>
                <a:ea typeface="Calibri"/>
                <a:cs typeface="Times New Roman"/>
              </a:rPr>
              <a:t>hát</a:t>
            </a:r>
            <a:r>
              <a:rPr lang="en-US" sz="36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 smtClean="0">
                <a:latin typeface="Times New Roman"/>
                <a:ea typeface="Calibri"/>
                <a:cs typeface="Times New Roman"/>
              </a:rPr>
              <a:t>và</a:t>
            </a:r>
            <a:r>
              <a:rPr lang="en-US" sz="36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 smtClean="0">
                <a:latin typeface="Times New Roman"/>
                <a:ea typeface="Calibri"/>
                <a:cs typeface="Times New Roman"/>
              </a:rPr>
              <a:t>vỗ</a:t>
            </a:r>
            <a:r>
              <a:rPr lang="en-US" sz="36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 smtClean="0">
                <a:latin typeface="Times New Roman"/>
                <a:ea typeface="Calibri"/>
                <a:cs typeface="Times New Roman"/>
              </a:rPr>
              <a:t>tay</a:t>
            </a:r>
            <a:r>
              <a:rPr lang="en-US" sz="36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 smtClean="0">
                <a:latin typeface="Times New Roman"/>
                <a:ea typeface="Calibri"/>
                <a:cs typeface="Times New Roman"/>
              </a:rPr>
              <a:t>theo</a:t>
            </a:r>
            <a:r>
              <a:rPr lang="en-US" sz="36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 smtClean="0">
                <a:latin typeface="Times New Roman"/>
                <a:ea typeface="Calibri"/>
                <a:cs typeface="Times New Roman"/>
              </a:rPr>
              <a:t>nhịp</a:t>
            </a:r>
            <a:r>
              <a:rPr lang="en-US" sz="36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bài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: “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Bàn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tay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mẹ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”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sáng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tác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nhạc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sĩ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 smtClean="0">
                <a:latin typeface="Times New Roman"/>
                <a:ea typeface="Calibri"/>
                <a:cs typeface="Times New Roman"/>
              </a:rPr>
              <a:t>Bùi</a:t>
            </a:r>
            <a:r>
              <a:rPr lang="en-US" sz="36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Đình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Thảo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.</a:t>
            </a:r>
            <a:endParaRPr lang="en-US" sz="3600" dirty="0">
              <a:latin typeface="Calibri"/>
              <a:ea typeface="Calibri"/>
              <a:cs typeface="Times New Roman"/>
            </a:endParaRPr>
          </a:p>
          <a:p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1ECC4C6-2D68-4BBB-990E-832E8FF99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672" y="173420"/>
            <a:ext cx="10067251" cy="548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0493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4759" y="255750"/>
            <a:ext cx="9932275" cy="523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92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54A02749-81D0-4324-A40A-DD4F84CCA6B8}"/>
              </a:ext>
            </a:extLst>
          </p:cNvPr>
          <p:cNvGrpSpPr/>
          <p:nvPr/>
        </p:nvGrpSpPr>
        <p:grpSpPr>
          <a:xfrm>
            <a:off x="920509" y="-78069"/>
            <a:ext cx="8636447" cy="5988681"/>
            <a:chOff x="2547167" y="1235242"/>
            <a:chExt cx="8104791" cy="5678965"/>
          </a:xfrm>
        </p:grpSpPr>
        <p:pic>
          <p:nvPicPr>
            <p:cNvPr id="5" name="4">
              <a:extLst>
                <a:ext uri="{FF2B5EF4-FFF2-40B4-BE49-F238E27FC236}">
                  <a16:creationId xmlns="" xmlns:a16="http://schemas.microsoft.com/office/drawing/2014/main" id="{F487D6A8-8FCC-4837-8E87-7CE26B215C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65" t="20706" r="35647" b="20732"/>
            <a:stretch/>
          </p:blipFill>
          <p:spPr>
            <a:xfrm>
              <a:off x="3739190" y="1235242"/>
              <a:ext cx="6912768" cy="567896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21AF1A01-B88B-44C0-86C1-6F24FD9F43B0}"/>
                </a:ext>
              </a:extLst>
            </p:cNvPr>
            <p:cNvSpPr/>
            <p:nvPr/>
          </p:nvSpPr>
          <p:spPr>
            <a:xfrm>
              <a:off x="2547167" y="1590525"/>
              <a:ext cx="2384051" cy="8755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vi-VN" sz="3600" b="1" dirty="0"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vi-VN" sz="3600" b="1" u="sng" dirty="0">
                  <a:latin typeface="Times New Roman" pitchFamily="18" charset="0"/>
                  <a:ea typeface="Calibri"/>
                  <a:cs typeface="Times New Roman" pitchFamily="18" charset="0"/>
                </a:rPr>
                <a:t>Tiết </a:t>
              </a:r>
              <a:r>
                <a:rPr lang="nl-NL" sz="3600" b="1" dirty="0" smtClean="0">
                  <a:latin typeface="Times New Roman" pitchFamily="18" charset="0"/>
                  <a:ea typeface="Calibri"/>
                  <a:cs typeface="Times New Roman" pitchFamily="18" charset="0"/>
                </a:rPr>
                <a:t>:</a:t>
              </a:r>
              <a:r>
                <a:rPr lang="nl-NL" sz="3600" dirty="0" smtClean="0"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nl-NL" sz="3600" dirty="0" smtClean="0">
                  <a:latin typeface="Times New Roman" pitchFamily="18" charset="0"/>
                  <a:ea typeface="Calibri"/>
                  <a:cs typeface="Times New Roman" pitchFamily="18" charset="0"/>
                </a:rPr>
                <a:t>45-47</a:t>
              </a:r>
              <a:endParaRPr lang="nl-NL" sz="3600" dirty="0">
                <a:latin typeface="Times New Roman" pitchFamily="18" charset="0"/>
                <a:ea typeface="Calibri"/>
                <a:cs typeface="Times New Roman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0057534-733B-4AEC-83C1-8C493DA60C5B}"/>
              </a:ext>
            </a:extLst>
          </p:cNvPr>
          <p:cNvSpPr txBox="1"/>
          <p:nvPr/>
        </p:nvSpPr>
        <p:spPr>
          <a:xfrm>
            <a:off x="3017929" y="2403986"/>
            <a:ext cx="57118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ĐỘNG VIÊN, CHĂM SÓC </a:t>
            </a:r>
          </a:p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NGƯỜI THÂN TRONG </a:t>
            </a:r>
          </a:p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GIA ĐÌNH</a:t>
            </a:r>
          </a:p>
        </p:txBody>
      </p:sp>
    </p:spTree>
    <p:extLst>
      <p:ext uri="{BB962C8B-B14F-4D97-AF65-F5344CB8AC3E}">
        <p14:creationId xmlns:p14="http://schemas.microsoft.com/office/powerpoint/2010/main" val="40030130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2331" y="2563264"/>
            <a:ext cx="7367337" cy="1731472"/>
          </a:xfrm>
          <a:noFill/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Nhận diện những hành động, lời nói động viên người thân trong gia đình.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D4B14B3-EA6D-4BB2-8526-34212F6BD4B9}"/>
              </a:ext>
            </a:extLst>
          </p:cNvPr>
          <p:cNvSpPr txBox="1"/>
          <p:nvPr/>
        </p:nvSpPr>
        <p:spPr>
          <a:xfrm>
            <a:off x="2867858" y="1508550"/>
            <a:ext cx="29915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+mj-lt"/>
              </a:rPr>
              <a:t>Hoạt động 1: </a:t>
            </a:r>
          </a:p>
        </p:txBody>
      </p:sp>
    </p:spTree>
    <p:extLst>
      <p:ext uri="{BB962C8B-B14F-4D97-AF65-F5344CB8AC3E}">
        <p14:creationId xmlns:p14="http://schemas.microsoft.com/office/powerpoint/2010/main" val="74444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0DC93508-206F-4895-AC4B-5F8390035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88061"/>
            <a:ext cx="2987404" cy="28090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2B409AD-6246-4DDD-B892-74B963C6C547}"/>
              </a:ext>
            </a:extLst>
          </p:cNvPr>
          <p:cNvSpPr/>
          <p:nvPr/>
        </p:nvSpPr>
        <p:spPr>
          <a:xfrm>
            <a:off x="2849626" y="1135824"/>
            <a:ext cx="6305566" cy="784826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en-US" sz="4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“TIẾP SỨC”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F3DD2F-D3FD-4413-A947-D75E1578FCE2}"/>
              </a:ext>
            </a:extLst>
          </p:cNvPr>
          <p:cNvSpPr txBox="1"/>
          <p:nvPr/>
        </p:nvSpPr>
        <p:spPr>
          <a:xfrm>
            <a:off x="776738" y="2293224"/>
            <a:ext cx="10451341" cy="196720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en-US" sz="2800" dirty="0" err="1" smtClean="0">
                <a:latin typeface="Times New Roman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tiếp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sức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anose="02020603050405020304" pitchFamily="18" charset="0"/>
              </a:rPr>
              <a:t>tấm</a:t>
            </a:r>
            <a:r>
              <a:rPr lang="en-US" sz="2800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740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2331" y="2563264"/>
            <a:ext cx="7367337" cy="1731472"/>
          </a:xfrm>
          <a:noFill/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Xác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định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lời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nói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hành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động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em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cần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thực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hiện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để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động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viên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chăm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sóc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thân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D4B14B3-EA6D-4BB2-8526-34212F6BD4B9}"/>
              </a:ext>
            </a:extLst>
          </p:cNvPr>
          <p:cNvSpPr txBox="1"/>
          <p:nvPr/>
        </p:nvSpPr>
        <p:spPr>
          <a:xfrm>
            <a:off x="2867858" y="1508550"/>
            <a:ext cx="29915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Times New Roman"/>
              </a:rPr>
              <a:t>Hoạt động </a:t>
            </a:r>
            <a:r>
              <a:rPr lang="en-US" sz="4000" dirty="0" smtClean="0">
                <a:solidFill>
                  <a:srgbClr val="FF0000"/>
                </a:solidFill>
                <a:latin typeface="Times New Roman"/>
              </a:rPr>
              <a:t>2</a:t>
            </a:r>
            <a:r>
              <a:rPr lang="vi-VN" sz="4000" dirty="0" smtClean="0">
                <a:solidFill>
                  <a:srgbClr val="FF0000"/>
                </a:solidFill>
                <a:latin typeface="Times New Roman"/>
              </a:rPr>
              <a:t>: </a:t>
            </a:r>
            <a:endParaRPr lang="vi-VN" sz="4000" dirty="0">
              <a:solidFill>
                <a:srgbClr val="FF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6807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0DC93508-206F-4895-AC4B-5F8390035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709406"/>
            <a:ext cx="2210936" cy="20789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2B409AD-6246-4DDD-B892-74B963C6C547}"/>
              </a:ext>
            </a:extLst>
          </p:cNvPr>
          <p:cNvSpPr/>
          <p:nvPr/>
        </p:nvSpPr>
        <p:spPr>
          <a:xfrm>
            <a:off x="3363559" y="977121"/>
            <a:ext cx="5705723" cy="784826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en-US" sz="4300" b="1" dirty="0" smtClean="0">
                <a:ln w="22225">
                  <a:solidFill>
                    <a:srgbClr val="54A021"/>
                  </a:solidFill>
                  <a:prstDash val="solid"/>
                </a:ln>
                <a:solidFill>
                  <a:srgbClr val="54A02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</a:t>
            </a:r>
            <a:endParaRPr lang="en-US" sz="4300" b="1" dirty="0">
              <a:ln w="22225">
                <a:solidFill>
                  <a:srgbClr val="54A021"/>
                </a:solidFill>
                <a:prstDash val="solid"/>
              </a:ln>
              <a:solidFill>
                <a:srgbClr val="54A021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F3DD2F-D3FD-4413-A947-D75E1578FCE2}"/>
              </a:ext>
            </a:extLst>
          </p:cNvPr>
          <p:cNvSpPr txBox="1"/>
          <p:nvPr/>
        </p:nvSpPr>
        <p:spPr>
          <a:xfrm>
            <a:off x="539482" y="1642223"/>
            <a:ext cx="10451341" cy="409342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Mỗi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nhóm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thực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hiện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hai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nhiệm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vụ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sau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NV1: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Mỗi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thành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viên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nhóm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sẽ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viết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hành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lời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nói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bản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thân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mình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đã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thực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hiện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để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viên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chăm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sóc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người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vào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ô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xung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quanh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khăn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trải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bàn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(3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phút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NV2: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trả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lời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mỗi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thành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viên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cả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nhóm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thảo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luận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rút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nội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dung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cho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hỏi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cần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hiện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hành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lời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nói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để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viên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chăm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sóc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người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thân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đình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? (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họ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gặp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chuyện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buồn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đau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ốm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,…)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ghi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vào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ô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trung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tâm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khăn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(4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phút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9710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832397" y="190139"/>
            <a:ext cx="10029426" cy="14748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20" y="240845"/>
            <a:ext cx="5156501" cy="292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3777708" y="3279227"/>
            <a:ext cx="7084115" cy="3076393"/>
          </a:xfrm>
          <a:prstGeom prst="cloudCallout">
            <a:avLst>
              <a:gd name="adj1" fmla="val -76497"/>
              <a:gd name="adj2" fmla="val 54000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Nêu cảm xúc của em khi động viên người thân và khi em nhận được sự động viên từ người thân</a:t>
            </a:r>
            <a:r>
              <a:rPr lang="vi-VN" sz="2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651" y="168746"/>
            <a:ext cx="5061907" cy="299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917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568</Words>
  <Application>Microsoft Office PowerPoint</Application>
  <PresentationFormat>Widescreen</PresentationFormat>
  <Paragraphs>36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微软雅黑</vt:lpstr>
      <vt:lpstr>Arial</vt:lpstr>
      <vt:lpstr>Arial-Rounded</vt:lpstr>
      <vt:lpstr>Calibri</vt:lpstr>
      <vt:lpstr>Calibri Light</vt:lpstr>
      <vt:lpstr>Segoe UI Black</vt:lpstr>
      <vt:lpstr>华文琥珀</vt:lpstr>
      <vt:lpstr>Times New Roman</vt:lpstr>
      <vt:lpstr>等线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10</dc:creator>
  <cp:lastModifiedBy>HP</cp:lastModifiedBy>
  <cp:revision>70</cp:revision>
  <dcterms:created xsi:type="dcterms:W3CDTF">2021-08-15T04:23:29Z</dcterms:created>
  <dcterms:modified xsi:type="dcterms:W3CDTF">2025-03-11T06:11:06Z</dcterms:modified>
</cp:coreProperties>
</file>