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1" r:id="rId2"/>
    <p:sldId id="257" r:id="rId3"/>
    <p:sldId id="258" r:id="rId4"/>
    <p:sldId id="263" r:id="rId5"/>
    <p:sldId id="259" r:id="rId6"/>
    <p:sldId id="271" r:id="rId7"/>
    <p:sldId id="260" r:id="rId8"/>
    <p:sldId id="266" r:id="rId9"/>
    <p:sldId id="265" r:id="rId10"/>
    <p:sldId id="267" r:id="rId11"/>
    <p:sldId id="268" r:id="rId12"/>
    <p:sldId id="269" r:id="rId13"/>
    <p:sldId id="264" r:id="rId14"/>
  </p:sldIdLst>
  <p:sldSz cx="18288000" cy="10287000"/>
  <p:notesSz cx="6858000" cy="9144000"/>
  <p:embeddedFontLst>
    <p:embeddedFont>
      <p:font typeface="Arimo" panose="020B0604020202020204" charset="0"/>
      <p:regular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3.pn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svg"/><Relationship Id="rId5" Type="http://schemas.openxmlformats.org/officeDocument/2006/relationships/image" Target="../media/image2.png"/><Relationship Id="rId10" Type="http://schemas.openxmlformats.org/officeDocument/2006/relationships/image" Target="../media/image4.png"/><Relationship Id="rId4" Type="http://schemas.openxmlformats.org/officeDocument/2006/relationships/image" Target="../media/image5.svg"/><Relationship Id="rId9" Type="http://schemas.openxmlformats.org/officeDocument/2006/relationships/image" Target="../media/image10.svg"/><Relationship Id="rId1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8"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3553677"/>
          </a:xfrm>
          <a:prstGeom prst="rect">
            <a:avLst/>
          </a:prstGeom>
          <a:solidFill>
            <a:srgbClr val="FFD6E5"/>
          </a:solidFill>
        </p:spPr>
      </p:sp>
      <p:sp>
        <p:nvSpPr>
          <p:cNvPr id="4" name="TextBox 4"/>
          <p:cNvSpPr txBox="1"/>
          <p:nvPr/>
        </p:nvSpPr>
        <p:spPr>
          <a:xfrm>
            <a:off x="2478852" y="1138650"/>
            <a:ext cx="13330294" cy="1276375"/>
          </a:xfrm>
          <a:prstGeom prst="rect">
            <a:avLst/>
          </a:prstGeom>
        </p:spPr>
        <p:txBody>
          <a:bodyPr lIns="0" tIns="0" rIns="0" bIns="0" rtlCol="0" anchor="t">
            <a:spAutoFit/>
          </a:bodyPr>
          <a:lstStyle/>
          <a:p>
            <a:pPr algn="ctr">
              <a:lnSpc>
                <a:spcPts val="10560"/>
              </a:lnSpc>
            </a:pPr>
            <a:r>
              <a:rPr lang="en-US" sz="8800" b="1" smtClean="0">
                <a:solidFill>
                  <a:srgbClr val="E13D51"/>
                </a:solidFill>
                <a:latin typeface="Arimo"/>
              </a:rPr>
              <a:t>KHỞI ĐỘNG</a:t>
            </a:r>
            <a:endParaRPr lang="en-US" sz="8800" b="1">
              <a:solidFill>
                <a:srgbClr val="E13D51"/>
              </a:solidFill>
              <a:latin typeface="Arimo"/>
            </a:endParaRPr>
          </a:p>
        </p:txBody>
      </p:sp>
      <p:sp>
        <p:nvSpPr>
          <p:cNvPr id="6" name="AutoShape 6"/>
          <p:cNvSpPr/>
          <p:nvPr/>
        </p:nvSpPr>
        <p:spPr>
          <a:xfrm>
            <a:off x="-16529" y="6920338"/>
            <a:ext cx="6107019" cy="3366662"/>
          </a:xfrm>
          <a:prstGeom prst="rect">
            <a:avLst/>
          </a:prstGeom>
          <a:solidFill>
            <a:srgbClr val="E13D51"/>
          </a:solidFill>
        </p:spPr>
      </p:sp>
      <p:sp>
        <p:nvSpPr>
          <p:cNvPr id="7" name="AutoShape 7"/>
          <p:cNvSpPr/>
          <p:nvPr/>
        </p:nvSpPr>
        <p:spPr>
          <a:xfrm>
            <a:off x="6090490" y="3553677"/>
            <a:ext cx="6107019" cy="3366662"/>
          </a:xfrm>
          <a:prstGeom prst="rect">
            <a:avLst/>
          </a:prstGeom>
          <a:solidFill>
            <a:srgbClr val="E13D51"/>
          </a:solidFill>
        </p:spPr>
      </p:sp>
      <p:sp>
        <p:nvSpPr>
          <p:cNvPr id="8" name="AutoShape 8"/>
          <p:cNvSpPr/>
          <p:nvPr/>
        </p:nvSpPr>
        <p:spPr>
          <a:xfrm>
            <a:off x="12197510" y="6920338"/>
            <a:ext cx="6107019" cy="3366662"/>
          </a:xfrm>
          <a:prstGeom prst="rect">
            <a:avLst/>
          </a:prstGeom>
          <a:solidFill>
            <a:srgbClr val="E13D51"/>
          </a:solidFill>
        </p:spPr>
      </p:sp>
      <p:sp>
        <p:nvSpPr>
          <p:cNvPr id="33" name="TextBox 32"/>
          <p:cNvSpPr txBox="1"/>
          <p:nvPr/>
        </p:nvSpPr>
        <p:spPr>
          <a:xfrm>
            <a:off x="185928" y="3881378"/>
            <a:ext cx="5452872" cy="2748253"/>
          </a:xfrm>
          <a:prstGeom prst="rect">
            <a:avLst/>
          </a:prstGeom>
          <a:noFill/>
        </p:spPr>
        <p:txBody>
          <a:bodyPr wrap="square" rtlCol="0">
            <a:spAutoFit/>
          </a:bodyPr>
          <a:lstStyle/>
          <a:p>
            <a:pPr algn="just">
              <a:lnSpc>
                <a:spcPct val="150000"/>
              </a:lnSpc>
            </a:pPr>
            <a:r>
              <a:rPr lang="en-US" sz="4000" smtClean="0">
                <a:latin typeface="Arial" pitchFamily="34" charset="0"/>
                <a:cs typeface="Arial" pitchFamily="34" charset="0"/>
              </a:rPr>
              <a:t>Đây là một dụng cụ để bảo vệ tay khi cần tiếp xúc với hóa chất</a:t>
            </a:r>
            <a:endParaRPr lang="vi-VN" sz="4000">
              <a:latin typeface="Arial" pitchFamily="34" charset="0"/>
              <a:cs typeface="Arial" pitchFamily="34" charset="0"/>
            </a:endParaRPr>
          </a:p>
        </p:txBody>
      </p:sp>
      <p:pic>
        <p:nvPicPr>
          <p:cNvPr id="34"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457006" y="3553677"/>
            <a:ext cx="3159948" cy="3079513"/>
          </a:xfrm>
          <a:prstGeom prst="rect">
            <a:avLst/>
          </a:prstGeom>
        </p:spPr>
      </p:pic>
      <p:pic>
        <p:nvPicPr>
          <p:cNvPr id="35"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068016" y="7124700"/>
            <a:ext cx="4380571" cy="2938965"/>
          </a:xfrm>
          <a:prstGeom prst="rect">
            <a:avLst/>
          </a:prstGeom>
        </p:spPr>
      </p:pic>
      <p:pic>
        <p:nvPicPr>
          <p:cNvPr id="36"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287472" y="3174873"/>
            <a:ext cx="3484455" cy="3414765"/>
          </a:xfrm>
          <a:prstGeom prst="rect">
            <a:avLst/>
          </a:prstGeom>
        </p:spPr>
      </p:pic>
      <p:pic>
        <p:nvPicPr>
          <p:cNvPr id="37"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3003119" y="3940261"/>
            <a:ext cx="4495800" cy="2444081"/>
          </a:xfrm>
          <a:prstGeom prst="rect">
            <a:avLst/>
          </a:prstGeom>
        </p:spPr>
      </p:pic>
      <p:sp>
        <p:nvSpPr>
          <p:cNvPr id="38" name="TextBox 37"/>
          <p:cNvSpPr txBox="1"/>
          <p:nvPr/>
        </p:nvSpPr>
        <p:spPr>
          <a:xfrm>
            <a:off x="6324600" y="3841385"/>
            <a:ext cx="5410200" cy="2748253"/>
          </a:xfrm>
          <a:prstGeom prst="rect">
            <a:avLst/>
          </a:prstGeom>
          <a:noFill/>
        </p:spPr>
        <p:txBody>
          <a:bodyPr wrap="square" rtlCol="0">
            <a:spAutoFit/>
          </a:bodyPr>
          <a:lstStyle/>
          <a:p>
            <a:pPr algn="just">
              <a:lnSpc>
                <a:spcPct val="150000"/>
              </a:lnSpc>
            </a:pPr>
            <a:r>
              <a:rPr lang="en-US" sz="4000" smtClean="0">
                <a:solidFill>
                  <a:schemeClr val="bg1"/>
                </a:solidFill>
                <a:latin typeface="Arial" pitchFamily="34" charset="0"/>
                <a:cs typeface="Arial" pitchFamily="34" charset="0"/>
              </a:rPr>
              <a:t>Đây là thiết bị để làm sạch bụi bẩn trên sàn, thảm,…</a:t>
            </a:r>
            <a:endParaRPr lang="vi-VN" sz="4000">
              <a:solidFill>
                <a:schemeClr val="bg1"/>
              </a:solidFill>
              <a:latin typeface="Arial" pitchFamily="34" charset="0"/>
              <a:cs typeface="Arial" pitchFamily="34" charset="0"/>
            </a:endParaRPr>
          </a:p>
        </p:txBody>
      </p:sp>
      <p:sp>
        <p:nvSpPr>
          <p:cNvPr id="39" name="TextBox 38"/>
          <p:cNvSpPr txBox="1"/>
          <p:nvPr/>
        </p:nvSpPr>
        <p:spPr>
          <a:xfrm>
            <a:off x="331880" y="7229542"/>
            <a:ext cx="5410200" cy="2862322"/>
          </a:xfrm>
          <a:prstGeom prst="rect">
            <a:avLst/>
          </a:prstGeom>
          <a:noFill/>
        </p:spPr>
        <p:txBody>
          <a:bodyPr wrap="square" rtlCol="0">
            <a:spAutoFit/>
          </a:bodyPr>
          <a:lstStyle/>
          <a:p>
            <a:pPr algn="just">
              <a:lnSpc>
                <a:spcPct val="150000"/>
              </a:lnSpc>
            </a:pPr>
            <a:r>
              <a:rPr lang="en-US" sz="4000" smtClean="0">
                <a:solidFill>
                  <a:schemeClr val="bg1"/>
                </a:solidFill>
                <a:latin typeface="Arial" pitchFamily="34" charset="0"/>
                <a:cs typeface="Arial" pitchFamily="34" charset="0"/>
              </a:rPr>
              <a:t>Đây là công việc làm sạch bát chén sau mỗi bữa ăn </a:t>
            </a:r>
            <a:endParaRPr lang="vi-VN" sz="4000">
              <a:solidFill>
                <a:schemeClr val="bg1"/>
              </a:solidFill>
              <a:latin typeface="Arial" pitchFamily="34" charset="0"/>
              <a:cs typeface="Arial" pitchFamily="34" charset="0"/>
            </a:endParaRPr>
          </a:p>
        </p:txBody>
      </p:sp>
      <p:sp>
        <p:nvSpPr>
          <p:cNvPr id="40" name="TextBox 39"/>
          <p:cNvSpPr txBox="1"/>
          <p:nvPr/>
        </p:nvSpPr>
        <p:spPr>
          <a:xfrm>
            <a:off x="12545919" y="7206682"/>
            <a:ext cx="5410200" cy="1938992"/>
          </a:xfrm>
          <a:prstGeom prst="rect">
            <a:avLst/>
          </a:prstGeom>
          <a:noFill/>
        </p:spPr>
        <p:txBody>
          <a:bodyPr wrap="square" rtlCol="0">
            <a:spAutoFit/>
          </a:bodyPr>
          <a:lstStyle/>
          <a:p>
            <a:pPr algn="just">
              <a:lnSpc>
                <a:spcPct val="150000"/>
              </a:lnSpc>
            </a:pPr>
            <a:r>
              <a:rPr lang="en-US" sz="4000" smtClean="0">
                <a:solidFill>
                  <a:schemeClr val="bg1"/>
                </a:solidFill>
                <a:latin typeface="Arial" pitchFamily="34" charset="0"/>
                <a:cs typeface="Arial" pitchFamily="34" charset="0"/>
              </a:rPr>
              <a:t>Đây là công việc chăm sóc cây cối</a:t>
            </a:r>
            <a:endParaRPr lang="vi-VN" sz="4000">
              <a:solidFill>
                <a:schemeClr val="bg1"/>
              </a:solidFill>
              <a:latin typeface="Arial" pitchFamily="34" charset="0"/>
              <a:cs typeface="Arial" pitchFamily="34" charset="0"/>
            </a:endParaRPr>
          </a:p>
        </p:txBody>
      </p:sp>
      <p:sp>
        <p:nvSpPr>
          <p:cNvPr id="41" name="TextBox 40"/>
          <p:cNvSpPr txBox="1"/>
          <p:nvPr/>
        </p:nvSpPr>
        <p:spPr>
          <a:xfrm>
            <a:off x="12503247" y="3734790"/>
            <a:ext cx="5452872" cy="2862322"/>
          </a:xfrm>
          <a:prstGeom prst="rect">
            <a:avLst/>
          </a:prstGeom>
          <a:noFill/>
        </p:spPr>
        <p:txBody>
          <a:bodyPr wrap="square" rtlCol="0">
            <a:spAutoFit/>
          </a:bodyPr>
          <a:lstStyle/>
          <a:p>
            <a:pPr algn="just">
              <a:lnSpc>
                <a:spcPct val="150000"/>
              </a:lnSpc>
            </a:pPr>
            <a:r>
              <a:rPr lang="en-US" sz="4000" smtClean="0">
                <a:latin typeface="Arial" pitchFamily="34" charset="0"/>
                <a:cs typeface="Arial" pitchFamily="34" charset="0"/>
              </a:rPr>
              <a:t>Đây là một thiết bị giúp quần áo phẳng phiu hơn</a:t>
            </a:r>
            <a:endParaRPr lang="vi-VN" sz="4000">
              <a:latin typeface="Arial" pitchFamily="34" charset="0"/>
              <a:cs typeface="Arial" pitchFamily="34" charset="0"/>
            </a:endParaRPr>
          </a:p>
        </p:txBody>
      </p:sp>
      <p:sp>
        <p:nvSpPr>
          <p:cNvPr id="42" name="TextBox 41"/>
          <p:cNvSpPr txBox="1"/>
          <p:nvPr/>
        </p:nvSpPr>
        <p:spPr>
          <a:xfrm>
            <a:off x="6303264" y="7206682"/>
            <a:ext cx="5452872" cy="2862322"/>
          </a:xfrm>
          <a:prstGeom prst="rect">
            <a:avLst/>
          </a:prstGeom>
          <a:noFill/>
        </p:spPr>
        <p:txBody>
          <a:bodyPr wrap="square" rtlCol="0">
            <a:spAutoFit/>
          </a:bodyPr>
          <a:lstStyle/>
          <a:p>
            <a:pPr algn="just">
              <a:lnSpc>
                <a:spcPct val="150000"/>
              </a:lnSpc>
            </a:pPr>
            <a:r>
              <a:rPr lang="en-US" sz="4000" smtClean="0">
                <a:latin typeface="Arial" pitchFamily="34" charset="0"/>
                <a:cs typeface="Arial" pitchFamily="34" charset="0"/>
              </a:rPr>
              <a:t>Đây là công việc mỗi ngày giúp quần áo luôn sạch sẽ, thơm tho</a:t>
            </a:r>
            <a:endParaRPr lang="vi-VN" sz="4000">
              <a:latin typeface="Arial" pitchFamily="34" charset="0"/>
              <a:cs typeface="Arial" pitchFamily="34" charset="0"/>
            </a:endParaRPr>
          </a:p>
        </p:txBody>
      </p:sp>
      <p:pic>
        <p:nvPicPr>
          <p:cNvPr id="43" name="Picture 42"/>
          <p:cNvPicPr>
            <a:picLocks noChangeAspect="1"/>
          </p:cNvPicPr>
          <p:nvPr/>
        </p:nvPicPr>
        <p:blipFill>
          <a:blip r:embed="rId12">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3"/>
              </a:ext>
            </a:extLst>
          </a:blip>
          <a:srcRect/>
          <a:stretch>
            <a:fillRect/>
          </a:stretch>
        </p:blipFill>
        <p:spPr>
          <a:xfrm>
            <a:off x="1457006" y="7074574"/>
            <a:ext cx="3197728" cy="3058190"/>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4"/>
              </a:ext>
            </a:extLst>
          </a:blip>
          <a:srcRect/>
          <a:stretch>
            <a:fillRect/>
          </a:stretch>
        </p:blipFill>
        <p:spPr>
          <a:xfrm>
            <a:off x="14173200" y="7074502"/>
            <a:ext cx="2997576" cy="32124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anim calcmode="lin" valueType="num">
                                      <p:cBhvr>
                                        <p:cTn id="14" dur="1000" fill="hold"/>
                                        <p:tgtEl>
                                          <p:spTgt spid="33"/>
                                        </p:tgtEl>
                                        <p:attrNameLst>
                                          <p:attrName>ppt_x</p:attrName>
                                        </p:attrNameLst>
                                      </p:cBhvr>
                                      <p:tavLst>
                                        <p:tav tm="0">
                                          <p:val>
                                            <p:strVal val="#ppt_x"/>
                                          </p:val>
                                        </p:tav>
                                        <p:tav tm="100000">
                                          <p:val>
                                            <p:strVal val="#ppt_x"/>
                                          </p:val>
                                        </p:tav>
                                      </p:tavLst>
                                    </p:anim>
                                    <p:anim calcmode="lin" valueType="num">
                                      <p:cBhvr>
                                        <p:cTn id="1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1000"/>
                                        <p:tgtEl>
                                          <p:spTgt spid="38"/>
                                        </p:tgtEl>
                                      </p:cBhvr>
                                    </p:animEffect>
                                    <p:anim calcmode="lin" valueType="num">
                                      <p:cBhvr>
                                        <p:cTn id="21" dur="1000" fill="hold"/>
                                        <p:tgtEl>
                                          <p:spTgt spid="38"/>
                                        </p:tgtEl>
                                        <p:attrNameLst>
                                          <p:attrName>ppt_x</p:attrName>
                                        </p:attrNameLst>
                                      </p:cBhvr>
                                      <p:tavLst>
                                        <p:tav tm="0">
                                          <p:val>
                                            <p:strVal val="#ppt_x"/>
                                          </p:val>
                                        </p:tav>
                                        <p:tav tm="100000">
                                          <p:val>
                                            <p:strVal val="#ppt_x"/>
                                          </p:val>
                                        </p:tav>
                                      </p:tavLst>
                                    </p:anim>
                                    <p:anim calcmode="lin" valueType="num">
                                      <p:cBhvr>
                                        <p:cTn id="22" dur="1000" fill="hold"/>
                                        <p:tgtEl>
                                          <p:spTgt spid="3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1000"/>
                                        <p:tgtEl>
                                          <p:spTgt spid="42"/>
                                        </p:tgtEl>
                                      </p:cBhvr>
                                    </p:animEffect>
                                    <p:anim calcmode="lin" valueType="num">
                                      <p:cBhvr>
                                        <p:cTn id="52" dur="1000" fill="hold"/>
                                        <p:tgtEl>
                                          <p:spTgt spid="42"/>
                                        </p:tgtEl>
                                        <p:attrNameLst>
                                          <p:attrName>ppt_x</p:attrName>
                                        </p:attrNameLst>
                                      </p:cBhvr>
                                      <p:tavLst>
                                        <p:tav tm="0">
                                          <p:val>
                                            <p:strVal val="#ppt_x"/>
                                          </p:val>
                                        </p:tav>
                                        <p:tav tm="100000">
                                          <p:val>
                                            <p:strVal val="#ppt_x"/>
                                          </p:val>
                                        </p:tav>
                                      </p:tavLst>
                                    </p:anim>
                                    <p:anim calcmode="lin" valueType="num">
                                      <p:cBhvr>
                                        <p:cTn id="5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1000"/>
                                        <p:tgtEl>
                                          <p:spTgt spid="40"/>
                                        </p:tgtEl>
                                      </p:cBhvr>
                                    </p:animEffect>
                                    <p:anim calcmode="lin" valueType="num">
                                      <p:cBhvr>
                                        <p:cTn id="59" dur="1000" fill="hold"/>
                                        <p:tgtEl>
                                          <p:spTgt spid="40"/>
                                        </p:tgtEl>
                                        <p:attrNameLst>
                                          <p:attrName>ppt_x</p:attrName>
                                        </p:attrNameLst>
                                      </p:cBhvr>
                                      <p:tavLst>
                                        <p:tav tm="0">
                                          <p:val>
                                            <p:strVal val="#ppt_x"/>
                                          </p:val>
                                        </p:tav>
                                        <p:tav tm="100000">
                                          <p:val>
                                            <p:strVal val="#ppt_x"/>
                                          </p:val>
                                        </p:tav>
                                      </p:tavLst>
                                    </p:anim>
                                    <p:anim calcmode="lin" valueType="num">
                                      <p:cBhvr>
                                        <p:cTn id="60" dur="1000" fill="hold"/>
                                        <p:tgtEl>
                                          <p:spTgt spid="40"/>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3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wheel(1)">
                                      <p:cBhvr>
                                        <p:cTn id="74" dur="2000"/>
                                        <p:tgtEl>
                                          <p:spTgt spid="34"/>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38"/>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7"/>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nodeType="click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wheel(1)">
                                      <p:cBhvr>
                                        <p:cTn id="85" dur="2000"/>
                                        <p:tgtEl>
                                          <p:spTgt spid="36"/>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41"/>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21" presetClass="entr" presetSubtype="1" fill="hold" nodeType="click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wheel(1)">
                                      <p:cBhvr>
                                        <p:cTn id="94" dur="2000"/>
                                        <p:tgtEl>
                                          <p:spTgt spid="37"/>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39"/>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6"/>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1" presetClass="entr" presetSubtype="1" fill="hold" nodeType="click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wheel(1)">
                                      <p:cBhvr>
                                        <p:cTn id="105" dur="2000"/>
                                        <p:tgtEl>
                                          <p:spTgt spid="43"/>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1" nodeType="clickEffect">
                                  <p:stCondLst>
                                    <p:cond delay="0"/>
                                  </p:stCondLst>
                                  <p:childTnLst>
                                    <p:set>
                                      <p:cBhvr>
                                        <p:cTn id="109" dur="1" fill="hold">
                                          <p:stCondLst>
                                            <p:cond delay="0"/>
                                          </p:stCondLst>
                                        </p:cTn>
                                        <p:tgtEl>
                                          <p:spTgt spid="42"/>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21" presetClass="entr" presetSubtype="1" fill="hold" nodeType="click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heel(1)">
                                      <p:cBhvr>
                                        <p:cTn id="114" dur="2000"/>
                                        <p:tgtEl>
                                          <p:spTgt spid="35"/>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40"/>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8"/>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1" presetClass="entr" presetSubtype="1" fill="hold" nodeType="clickEffect">
                                  <p:stCondLst>
                                    <p:cond delay="0"/>
                                  </p:stCondLst>
                                  <p:childTnLst>
                                    <p:set>
                                      <p:cBhvr>
                                        <p:cTn id="124" dur="1" fill="hold">
                                          <p:stCondLst>
                                            <p:cond delay="0"/>
                                          </p:stCondLst>
                                        </p:cTn>
                                        <p:tgtEl>
                                          <p:spTgt spid="44"/>
                                        </p:tgtEl>
                                        <p:attrNameLst>
                                          <p:attrName>style.visibility</p:attrName>
                                        </p:attrNameLst>
                                      </p:cBhvr>
                                      <p:to>
                                        <p:strVal val="visible"/>
                                      </p:to>
                                    </p:set>
                                    <p:animEffect transition="in" filter="wheel(1)">
                                      <p:cBhvr>
                                        <p:cTn id="125"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p:bldP spid="33" grpId="1"/>
      <p:bldP spid="38" grpId="0"/>
      <p:bldP spid="38" grpId="1"/>
      <p:bldP spid="39" grpId="0"/>
      <p:bldP spid="39" grpId="1"/>
      <p:bldP spid="40" grpId="0"/>
      <p:bldP spid="40" grpId="1"/>
      <p:bldP spid="41" grpId="0"/>
      <p:bldP spid="41" grpId="1"/>
      <p:bldP spid="42" grpId="0"/>
      <p:bldP spid="4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p:nvPr/>
        </p:nvSpPr>
        <p:spPr>
          <a:xfrm>
            <a:off x="0" y="0"/>
            <a:ext cx="18288000" cy="10287000"/>
          </a:xfrm>
          <a:prstGeom prst="rect">
            <a:avLst/>
          </a:prstGeom>
          <a:solidFill>
            <a:srgbClr val="DAF4FA"/>
          </a:solidFill>
        </p:spPr>
      </p:sp>
      <p:sp>
        <p:nvSpPr>
          <p:cNvPr id="26" name="AutoShape 2"/>
          <p:cNvSpPr/>
          <p:nvPr/>
        </p:nvSpPr>
        <p:spPr>
          <a:xfrm>
            <a:off x="0" y="0"/>
            <a:ext cx="10150532" cy="4199390"/>
          </a:xfrm>
          <a:prstGeom prst="rect">
            <a:avLst/>
          </a:prstGeom>
          <a:solidFill>
            <a:srgbClr val="E13D51"/>
          </a:solidFill>
        </p:spPr>
      </p:sp>
      <p:sp>
        <p:nvSpPr>
          <p:cNvPr id="27" name="TextBox 3"/>
          <p:cNvSpPr txBox="1"/>
          <p:nvPr/>
        </p:nvSpPr>
        <p:spPr>
          <a:xfrm>
            <a:off x="1028700" y="1451995"/>
            <a:ext cx="8115300" cy="1115947"/>
          </a:xfrm>
          <a:prstGeom prst="rect">
            <a:avLst/>
          </a:prstGeom>
        </p:spPr>
        <p:txBody>
          <a:bodyPr lIns="0" tIns="0" rIns="0" bIns="0" rtlCol="0" anchor="t">
            <a:spAutoFit/>
          </a:bodyPr>
          <a:lstStyle/>
          <a:p>
            <a:pPr algn="ctr">
              <a:lnSpc>
                <a:spcPts val="9600"/>
              </a:lnSpc>
            </a:pPr>
            <a:r>
              <a:rPr lang="en-US" sz="6600" b="1" smtClean="0">
                <a:solidFill>
                  <a:schemeClr val="bg1"/>
                </a:solidFill>
                <a:latin typeface="Arial" pitchFamily="34" charset="0"/>
                <a:cs typeface="Arial" pitchFamily="34" charset="0"/>
              </a:rPr>
              <a:t>TRƯỜNG HỢP 2</a:t>
            </a:r>
            <a:endParaRPr lang="en-US" sz="6600" b="1">
              <a:solidFill>
                <a:schemeClr val="bg1"/>
              </a:solidFill>
              <a:latin typeface="Arial" pitchFamily="34" charset="0"/>
              <a:cs typeface="Arial" pitchFamily="34" charset="0"/>
            </a:endParaRPr>
          </a:p>
        </p:txBody>
      </p:sp>
      <p:sp>
        <p:nvSpPr>
          <p:cNvPr id="28" name="AutoShape 4"/>
          <p:cNvSpPr/>
          <p:nvPr/>
        </p:nvSpPr>
        <p:spPr>
          <a:xfrm>
            <a:off x="0" y="4671445"/>
            <a:ext cx="10622587" cy="5615555"/>
          </a:xfrm>
          <a:prstGeom prst="rect">
            <a:avLst/>
          </a:prstGeom>
          <a:solidFill>
            <a:srgbClr val="FFFFFF"/>
          </a:solidFill>
        </p:spPr>
      </p:sp>
      <p:sp>
        <p:nvSpPr>
          <p:cNvPr id="31" name="TextBox 8"/>
          <p:cNvSpPr txBox="1"/>
          <p:nvPr/>
        </p:nvSpPr>
        <p:spPr>
          <a:xfrm>
            <a:off x="726906" y="5679050"/>
            <a:ext cx="8696719" cy="3579250"/>
          </a:xfrm>
          <a:prstGeom prst="rect">
            <a:avLst/>
          </a:prstGeom>
        </p:spPr>
        <p:txBody>
          <a:bodyPr lIns="0" tIns="0" rIns="0" bIns="0" rtlCol="0" anchor="t">
            <a:spAutoFit/>
          </a:bodyPr>
          <a:lstStyle/>
          <a:p>
            <a:pPr algn="just">
              <a:lnSpc>
                <a:spcPct val="150000"/>
              </a:lnSpc>
            </a:pPr>
            <a:r>
              <a:rPr lang="vi-VN" sz="4000"/>
              <a:t>Nếu là Liên em sẽ tìm một việc gì đó để làm phụ bố mẹ và anh trai. Và từ Bài sau em sẽ dậy sớm hơn để cùng cả nhà làm việc nhà.</a:t>
            </a:r>
            <a:endParaRPr lang="en-US" sz="3600">
              <a:latin typeface="Arial" pitchFamily="34" charset="0"/>
              <a:cs typeface="Arial" pitchFamily="34" charset="0"/>
            </a:endParaRPr>
          </a:p>
        </p:txBody>
      </p:sp>
      <p:pic>
        <p:nvPicPr>
          <p:cNvPr id="32" name="Picture 2"/>
          <p:cNvPicPr>
            <a:picLocks noChangeAspect="1"/>
          </p:cNvPicPr>
          <p:nvPr/>
        </p:nvPicPr>
        <p:blipFill>
          <a:blip r:embed="rId2"/>
          <a:srcRect l="418" r="418"/>
          <a:stretch>
            <a:fillRect/>
          </a:stretch>
        </p:blipFill>
        <p:spPr>
          <a:xfrm>
            <a:off x="11132004" y="1028700"/>
            <a:ext cx="6127296" cy="8229600"/>
          </a:xfrm>
          <a:prstGeom prst="rect">
            <a:avLst/>
          </a:prstGeom>
        </p:spPr>
      </p:pic>
      <p:pic>
        <p:nvPicPr>
          <p:cNvPr id="33" name="Picture 2"/>
          <p:cNvPicPr>
            <a:picLocks noChangeAspect="1"/>
          </p:cNvPicPr>
          <p:nvPr/>
        </p:nvPicPr>
        <p:blipFill>
          <a:blip r:embed="rId2"/>
          <a:srcRect l="418" r="418"/>
          <a:stretch>
            <a:fillRect/>
          </a:stretch>
        </p:blipFill>
        <p:spPr>
          <a:xfrm>
            <a:off x="11284404" y="1181100"/>
            <a:ext cx="6127296" cy="82296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13D51"/>
        </a:solidFill>
        <a:effectLst/>
      </p:bgPr>
    </p:bg>
    <p:spTree>
      <p:nvGrpSpPr>
        <p:cNvPr id="1" name=""/>
        <p:cNvGrpSpPr/>
        <p:nvPr/>
      </p:nvGrpSpPr>
      <p:grpSpPr>
        <a:xfrm>
          <a:off x="0" y="0"/>
          <a:ext cx="0" cy="0"/>
          <a:chOff x="0" y="0"/>
          <a:chExt cx="0" cy="0"/>
        </a:xfrm>
      </p:grpSpPr>
      <p:sp>
        <p:nvSpPr>
          <p:cNvPr id="2" name="AutoShape 2"/>
          <p:cNvSpPr/>
          <p:nvPr/>
        </p:nvSpPr>
        <p:spPr>
          <a:xfrm>
            <a:off x="13153119" y="3990166"/>
            <a:ext cx="5134881" cy="6296834"/>
          </a:xfrm>
          <a:prstGeom prst="rect">
            <a:avLst/>
          </a:prstGeom>
          <a:solidFill>
            <a:srgbClr val="E13D51"/>
          </a:solidFill>
        </p:spPr>
      </p:sp>
      <p:sp>
        <p:nvSpPr>
          <p:cNvPr id="3" name="AutoShape 3"/>
          <p:cNvSpPr/>
          <p:nvPr/>
        </p:nvSpPr>
        <p:spPr>
          <a:xfrm>
            <a:off x="2910930" y="3990166"/>
            <a:ext cx="5121094" cy="6296834"/>
          </a:xfrm>
          <a:prstGeom prst="rect">
            <a:avLst/>
          </a:prstGeom>
          <a:solidFill>
            <a:srgbClr val="FFD6E5"/>
          </a:solidFill>
        </p:spPr>
      </p:sp>
      <p:sp>
        <p:nvSpPr>
          <p:cNvPr id="4" name="AutoShape 4"/>
          <p:cNvSpPr/>
          <p:nvPr/>
        </p:nvSpPr>
        <p:spPr>
          <a:xfrm>
            <a:off x="8032024" y="3990166"/>
            <a:ext cx="5121094" cy="6296834"/>
          </a:xfrm>
          <a:prstGeom prst="rect">
            <a:avLst/>
          </a:prstGeom>
          <a:solidFill>
            <a:srgbClr val="FFFFFF"/>
          </a:solidFill>
        </p:spPr>
      </p:sp>
      <p:sp>
        <p:nvSpPr>
          <p:cNvPr id="5" name="AutoShape 5"/>
          <p:cNvSpPr/>
          <p:nvPr/>
        </p:nvSpPr>
        <p:spPr>
          <a:xfrm>
            <a:off x="2910930" y="5544311"/>
            <a:ext cx="5121094" cy="4742689"/>
          </a:xfrm>
          <a:prstGeom prst="rect">
            <a:avLst/>
          </a:prstGeom>
          <a:solidFill>
            <a:srgbClr val="FFFFFF"/>
          </a:solidFill>
        </p:spPr>
      </p:sp>
      <p:sp>
        <p:nvSpPr>
          <p:cNvPr id="7" name="AutoShape 7"/>
          <p:cNvSpPr/>
          <p:nvPr/>
        </p:nvSpPr>
        <p:spPr>
          <a:xfrm>
            <a:off x="13153119" y="5544311"/>
            <a:ext cx="5134881" cy="4742689"/>
          </a:xfrm>
          <a:prstGeom prst="rect">
            <a:avLst/>
          </a:prstGeom>
          <a:solidFill>
            <a:srgbClr val="FFD6E5"/>
          </a:solidFill>
        </p:spPr>
      </p:sp>
      <p:sp>
        <p:nvSpPr>
          <p:cNvPr id="8" name="AutoShape 8"/>
          <p:cNvSpPr/>
          <p:nvPr/>
        </p:nvSpPr>
        <p:spPr>
          <a:xfrm>
            <a:off x="8032024" y="5544311"/>
            <a:ext cx="5121094" cy="4742689"/>
          </a:xfrm>
          <a:prstGeom prst="rect">
            <a:avLst/>
          </a:prstGeom>
          <a:solidFill>
            <a:srgbClr val="E13D51"/>
          </a:solidFill>
        </p:spPr>
      </p:sp>
      <p:pic>
        <p:nvPicPr>
          <p:cNvPr id="10" name="Picture 10"/>
          <p:cNvPicPr>
            <a:picLocks noChangeAspect="1"/>
          </p:cNvPicPr>
          <p:nvPr/>
        </p:nvPicPr>
        <p:blipFill>
          <a:blip r:embed="rId2"/>
          <a:srcRect t="37343" b="10676"/>
          <a:stretch>
            <a:fillRect/>
          </a:stretch>
        </p:blipFill>
        <p:spPr>
          <a:xfrm>
            <a:off x="13153119" y="-132175"/>
            <a:ext cx="5293688" cy="4122342"/>
          </a:xfrm>
          <a:prstGeom prst="rect">
            <a:avLst/>
          </a:prstGeom>
        </p:spPr>
      </p:pic>
      <p:sp>
        <p:nvSpPr>
          <p:cNvPr id="11" name="TextBox 11"/>
          <p:cNvSpPr txBox="1"/>
          <p:nvPr/>
        </p:nvSpPr>
        <p:spPr>
          <a:xfrm>
            <a:off x="2910930" y="1028700"/>
            <a:ext cx="9774918" cy="1456681"/>
          </a:xfrm>
          <a:prstGeom prst="rect">
            <a:avLst/>
          </a:prstGeom>
        </p:spPr>
        <p:txBody>
          <a:bodyPr lIns="0" tIns="0" rIns="0" bIns="0" rtlCol="0" anchor="t">
            <a:spAutoFit/>
          </a:bodyPr>
          <a:lstStyle/>
          <a:p>
            <a:pPr algn="just">
              <a:lnSpc>
                <a:spcPct val="150000"/>
              </a:lnSpc>
            </a:pPr>
            <a:r>
              <a:rPr lang="en-US" sz="7200" b="1">
                <a:solidFill>
                  <a:schemeClr val="bg1"/>
                </a:solidFill>
                <a:latin typeface="Arial" pitchFamily="34" charset="0"/>
                <a:cs typeface="Arial" pitchFamily="34" charset="0"/>
              </a:rPr>
              <a:t>VẬN DỤNG</a:t>
            </a:r>
          </a:p>
        </p:txBody>
      </p:sp>
      <p:sp>
        <p:nvSpPr>
          <p:cNvPr id="12" name="TextBox 12"/>
          <p:cNvSpPr txBox="1"/>
          <p:nvPr/>
        </p:nvSpPr>
        <p:spPr>
          <a:xfrm>
            <a:off x="3276600" y="5774710"/>
            <a:ext cx="4521789" cy="3579250"/>
          </a:xfrm>
          <a:prstGeom prst="rect">
            <a:avLst/>
          </a:prstGeom>
        </p:spPr>
        <p:txBody>
          <a:bodyPr wrap="square" lIns="0" tIns="0" rIns="0" bIns="0" rtlCol="0" anchor="t">
            <a:spAutoFit/>
          </a:bodyPr>
          <a:lstStyle/>
          <a:p>
            <a:pPr algn="just">
              <a:lnSpc>
                <a:spcPct val="150000"/>
              </a:lnSpc>
            </a:pPr>
            <a:r>
              <a:rPr lang="en-US" sz="4000">
                <a:solidFill>
                  <a:srgbClr val="E13D51"/>
                </a:solidFill>
                <a:latin typeface="Arial" pitchFamily="34" charset="0"/>
                <a:cs typeface="Arial" pitchFamily="34" charset="0"/>
              </a:rPr>
              <a:t>Chủ động, tự giác làm những công việc nhà phù hợp với lứa tuổi.</a:t>
            </a:r>
          </a:p>
        </p:txBody>
      </p:sp>
      <p:sp>
        <p:nvSpPr>
          <p:cNvPr id="6" name="TextBox 6"/>
          <p:cNvSpPr txBox="1"/>
          <p:nvPr/>
        </p:nvSpPr>
        <p:spPr>
          <a:xfrm>
            <a:off x="8229600" y="5600700"/>
            <a:ext cx="4790544" cy="4616648"/>
          </a:xfrm>
          <a:prstGeom prst="rect">
            <a:avLst/>
          </a:prstGeom>
        </p:spPr>
        <p:txBody>
          <a:bodyPr wrap="square" lIns="0" tIns="0" rIns="0" bIns="0" rtlCol="0" anchor="t">
            <a:spAutoFit/>
          </a:bodyPr>
          <a:lstStyle/>
          <a:p>
            <a:pPr algn="just">
              <a:lnSpc>
                <a:spcPct val="150000"/>
              </a:lnSpc>
            </a:pPr>
            <a:r>
              <a:rPr lang="en-US" sz="4000">
                <a:solidFill>
                  <a:schemeClr val="bg1"/>
                </a:solidFill>
                <a:latin typeface="Arial" pitchFamily="34" charset="0"/>
                <a:cs typeface="Arial" pitchFamily="34" charset="0"/>
              </a:rPr>
              <a:t>Nhờ bố mẹ hướng dẫn những việc em chưa biết cách làm và nhận xét việc thực hiện của em.</a:t>
            </a:r>
          </a:p>
        </p:txBody>
      </p:sp>
      <p:sp>
        <p:nvSpPr>
          <p:cNvPr id="9" name="TextBox 9"/>
          <p:cNvSpPr txBox="1"/>
          <p:nvPr/>
        </p:nvSpPr>
        <p:spPr>
          <a:xfrm>
            <a:off x="13582650" y="5898721"/>
            <a:ext cx="4324350" cy="4616648"/>
          </a:xfrm>
          <a:prstGeom prst="rect">
            <a:avLst/>
          </a:prstGeom>
        </p:spPr>
        <p:txBody>
          <a:bodyPr wrap="square" lIns="0" tIns="0" rIns="0" bIns="0" rtlCol="0" anchor="t">
            <a:spAutoFit/>
          </a:bodyPr>
          <a:lstStyle/>
          <a:p>
            <a:pPr algn="just">
              <a:lnSpc>
                <a:spcPct val="150000"/>
              </a:lnSpc>
            </a:pPr>
            <a:r>
              <a:rPr lang="en-US" sz="4000">
                <a:latin typeface="Arial" pitchFamily="34" charset="0"/>
                <a:cs typeface="Arial" pitchFamily="34" charset="0"/>
              </a:rPr>
              <a:t>Có kế hoạch </a:t>
            </a:r>
            <a:r>
              <a:rPr lang="en-US" sz="4000" smtClean="0">
                <a:latin typeface="Arial" pitchFamily="34" charset="0"/>
                <a:cs typeface="Arial" pitchFamily="34" charset="0"/>
              </a:rPr>
              <a:t>khắc </a:t>
            </a:r>
            <a:r>
              <a:rPr lang="en-US" sz="4000">
                <a:latin typeface="Arial" pitchFamily="34" charset="0"/>
                <a:cs typeface="Arial" pitchFamily="34" charset="0"/>
              </a:rPr>
              <a:t>phục và thực hiện những việc nhà em ngại làm.</a:t>
            </a:r>
          </a:p>
          <a:p>
            <a:pPr algn="just">
              <a:lnSpc>
                <a:spcPct val="150000"/>
              </a:lnSpc>
            </a:pPr>
            <a:endParaRPr lang="en-US" sz="4000">
              <a:latin typeface="Arial" pitchFamily="34" charset="0"/>
              <a:cs typeface="Arial" pitchFamily="34" charset="0"/>
            </a:endParaRPr>
          </a:p>
        </p:txBody>
      </p:sp>
      <p:sp>
        <p:nvSpPr>
          <p:cNvPr id="13" name="TextBox 4"/>
          <p:cNvSpPr txBox="1"/>
          <p:nvPr/>
        </p:nvSpPr>
        <p:spPr>
          <a:xfrm>
            <a:off x="8243888" y="3832473"/>
            <a:ext cx="1204912" cy="1615827"/>
          </a:xfrm>
          <a:prstGeom prst="rect">
            <a:avLst/>
          </a:prstGeom>
        </p:spPr>
        <p:txBody>
          <a:bodyPr lIns="0" tIns="0" rIns="0" bIns="0" rtlCol="0" anchor="t">
            <a:spAutoFit/>
          </a:bodyPr>
          <a:lstStyle/>
          <a:p>
            <a:pPr marL="0" lvl="0" indent="0" algn="just">
              <a:lnSpc>
                <a:spcPct val="150000"/>
              </a:lnSpc>
            </a:pPr>
            <a:r>
              <a:rPr lang="en-US" sz="7000">
                <a:solidFill>
                  <a:schemeClr val="tx1">
                    <a:alpha val="60000"/>
                  </a:schemeClr>
                </a:solidFill>
                <a:latin typeface="Arial" pitchFamily="34" charset="0"/>
                <a:cs typeface="Arial" pitchFamily="34" charset="0"/>
              </a:rPr>
              <a:t>02</a:t>
            </a:r>
          </a:p>
        </p:txBody>
      </p:sp>
      <p:sp>
        <p:nvSpPr>
          <p:cNvPr id="14" name="TextBox 6"/>
          <p:cNvSpPr txBox="1"/>
          <p:nvPr/>
        </p:nvSpPr>
        <p:spPr>
          <a:xfrm>
            <a:off x="3153510" y="3980789"/>
            <a:ext cx="1204912" cy="1416222"/>
          </a:xfrm>
          <a:prstGeom prst="rect">
            <a:avLst/>
          </a:prstGeom>
        </p:spPr>
        <p:txBody>
          <a:bodyPr lIns="0" tIns="0" rIns="0" bIns="0" rtlCol="0" anchor="t">
            <a:spAutoFit/>
          </a:bodyPr>
          <a:lstStyle/>
          <a:p>
            <a:pPr marL="0" lvl="0" indent="0" algn="just">
              <a:lnSpc>
                <a:spcPct val="150000"/>
              </a:lnSpc>
            </a:pPr>
            <a:r>
              <a:rPr lang="en-US" sz="7000">
                <a:solidFill>
                  <a:schemeClr val="tx1">
                    <a:alpha val="60000"/>
                  </a:schemeClr>
                </a:solidFill>
                <a:latin typeface="Arial" pitchFamily="34" charset="0"/>
                <a:cs typeface="Arial" pitchFamily="34" charset="0"/>
              </a:rPr>
              <a:t>01</a:t>
            </a:r>
          </a:p>
        </p:txBody>
      </p:sp>
      <p:sp>
        <p:nvSpPr>
          <p:cNvPr id="15" name="TextBox 4"/>
          <p:cNvSpPr txBox="1"/>
          <p:nvPr/>
        </p:nvSpPr>
        <p:spPr>
          <a:xfrm>
            <a:off x="13349288" y="3848100"/>
            <a:ext cx="1204912" cy="1416222"/>
          </a:xfrm>
          <a:prstGeom prst="rect">
            <a:avLst/>
          </a:prstGeom>
        </p:spPr>
        <p:txBody>
          <a:bodyPr lIns="0" tIns="0" rIns="0" bIns="0" rtlCol="0" anchor="t">
            <a:spAutoFit/>
          </a:bodyPr>
          <a:lstStyle/>
          <a:p>
            <a:pPr marL="0" lvl="0" indent="0" algn="just">
              <a:lnSpc>
                <a:spcPct val="150000"/>
              </a:lnSpc>
            </a:pPr>
            <a:r>
              <a:rPr lang="en-US" sz="7000" smtClean="0">
                <a:solidFill>
                  <a:schemeClr val="bg1">
                    <a:alpha val="60000"/>
                  </a:schemeClr>
                </a:solidFill>
                <a:latin typeface="Arial" pitchFamily="34" charset="0"/>
                <a:cs typeface="Arial" pitchFamily="34" charset="0"/>
              </a:rPr>
              <a:t>03</a:t>
            </a:r>
            <a:endParaRPr lang="en-US" sz="7000">
              <a:solidFill>
                <a:schemeClr val="bg1">
                  <a:alpha val="60000"/>
                </a:schemeClr>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par>
                                <p:cTn id="17" presetID="6"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par>
                                <p:cTn id="20" presetID="6"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par>
                                <p:cTn id="23" presetID="6"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par>
                                <p:cTn id="26" presetID="6" presetClass="entr" presetSubtype="16"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in)">
                                      <p:cBhvr>
                                        <p:cTn id="43" dur="2000"/>
                                        <p:tgtEl>
                                          <p:spTgt spid="14"/>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ircle(in)">
                                      <p:cBhvr>
                                        <p:cTn id="4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6" grpId="0"/>
      <p:bldP spid="9"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568723"/>
            <a:ext cx="18288000" cy="2718277"/>
          </a:xfrm>
          <a:prstGeom prst="rect">
            <a:avLst/>
          </a:prstGeom>
          <a:solidFill>
            <a:srgbClr val="DAF4FA"/>
          </a:solidFill>
        </p:spPr>
      </p:sp>
      <p:sp>
        <p:nvSpPr>
          <p:cNvPr id="3" name="AutoShape 3"/>
          <p:cNvSpPr/>
          <p:nvPr/>
        </p:nvSpPr>
        <p:spPr>
          <a:xfrm>
            <a:off x="0" y="0"/>
            <a:ext cx="14361262" cy="7568723"/>
          </a:xfrm>
          <a:prstGeom prst="rect">
            <a:avLst/>
          </a:prstGeom>
          <a:solidFill>
            <a:srgbClr val="E13D51"/>
          </a:solidFill>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713956" y="1251131"/>
            <a:ext cx="3574044" cy="3462355"/>
          </a:xfrm>
          <a:prstGeom prst="rect">
            <a:avLst/>
          </a:prstGeom>
        </p:spPr>
      </p:pic>
      <p:sp>
        <p:nvSpPr>
          <p:cNvPr id="5" name="TextBox 5"/>
          <p:cNvSpPr txBox="1"/>
          <p:nvPr/>
        </p:nvSpPr>
        <p:spPr>
          <a:xfrm>
            <a:off x="5946957" y="8423910"/>
            <a:ext cx="8800527" cy="971100"/>
          </a:xfrm>
          <a:prstGeom prst="rect">
            <a:avLst/>
          </a:prstGeom>
        </p:spPr>
        <p:txBody>
          <a:bodyPr lIns="0" tIns="0" rIns="0" bIns="0" rtlCol="0" anchor="t">
            <a:spAutoFit/>
          </a:bodyPr>
          <a:lstStyle/>
          <a:p>
            <a:pPr algn="just">
              <a:lnSpc>
                <a:spcPct val="150000"/>
              </a:lnSpc>
            </a:pPr>
            <a:r>
              <a:rPr lang="en-US" sz="4800" b="1">
                <a:solidFill>
                  <a:srgbClr val="E13D51"/>
                </a:solidFill>
                <a:latin typeface="Arial" pitchFamily="34" charset="0"/>
                <a:cs typeface="Arial" pitchFamily="34" charset="0"/>
              </a:rPr>
              <a:t>KẾT LUẬN CHUNG</a:t>
            </a:r>
          </a:p>
        </p:txBody>
      </p:sp>
      <p:sp>
        <p:nvSpPr>
          <p:cNvPr id="6" name="TextBox 6"/>
          <p:cNvSpPr txBox="1"/>
          <p:nvPr/>
        </p:nvSpPr>
        <p:spPr>
          <a:xfrm>
            <a:off x="533400" y="788224"/>
            <a:ext cx="13335000" cy="5955476"/>
          </a:xfrm>
          <a:prstGeom prst="rect">
            <a:avLst/>
          </a:prstGeom>
        </p:spPr>
        <p:txBody>
          <a:bodyPr wrap="square" lIns="0" tIns="0" rIns="0" bIns="0" rtlCol="0" anchor="t">
            <a:spAutoFit/>
          </a:bodyPr>
          <a:lstStyle/>
          <a:p>
            <a:pPr algn="just">
              <a:lnSpc>
                <a:spcPct val="150000"/>
              </a:lnSpc>
            </a:pPr>
            <a:r>
              <a:rPr lang="en-US" sz="4300">
                <a:solidFill>
                  <a:schemeClr val="bg1"/>
                </a:solidFill>
                <a:latin typeface="Arial" pitchFamily="34" charset="0"/>
                <a:cs typeface="Arial" pitchFamily="34" charset="0"/>
              </a:rPr>
              <a:t>HS lớp 6, ngoài việc chăm chỉ học tập cần phải chủ động, tự giác tham gia giúp đồ gia đình làm một số việc nhà phù hợp lúa tuổi. Khi được bố mẹ, người thân yêu cầu hay đê nghị giúp việc nhà thì dù thích hay không thích cũng phải làm để thể hiện trách nhiệm của người con và là một thành viên của gia đình.</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187" t="32868" r="14732" b="12007"/>
          <a:stretch>
            <a:fillRect/>
          </a:stretch>
        </p:blipFill>
        <p:spPr>
          <a:xfrm>
            <a:off x="6096000" y="0"/>
            <a:ext cx="12192000" cy="5399696"/>
          </a:xfrm>
          <a:prstGeom prst="rect">
            <a:avLst/>
          </a:prstGeom>
        </p:spPr>
      </p:pic>
      <p:sp>
        <p:nvSpPr>
          <p:cNvPr id="3" name="AutoShape 3"/>
          <p:cNvSpPr/>
          <p:nvPr/>
        </p:nvSpPr>
        <p:spPr>
          <a:xfrm>
            <a:off x="0" y="0"/>
            <a:ext cx="6096000" cy="8044238"/>
          </a:xfrm>
          <a:prstGeom prst="rect">
            <a:avLst/>
          </a:prstGeom>
          <a:solidFill>
            <a:srgbClr val="FFD6E5"/>
          </a:solidFill>
        </p:spPr>
      </p:sp>
      <p:sp>
        <p:nvSpPr>
          <p:cNvPr id="4" name="AutoShape 4"/>
          <p:cNvSpPr/>
          <p:nvPr/>
        </p:nvSpPr>
        <p:spPr>
          <a:xfrm>
            <a:off x="0" y="6621522"/>
            <a:ext cx="6096000" cy="2811116"/>
          </a:xfrm>
          <a:prstGeom prst="rect">
            <a:avLst/>
          </a:prstGeom>
          <a:solidFill>
            <a:srgbClr val="E13D51"/>
          </a:solidFill>
        </p:spPr>
      </p:sp>
      <p:sp>
        <p:nvSpPr>
          <p:cNvPr id="8" name="AutoShape 8"/>
          <p:cNvSpPr/>
          <p:nvPr/>
        </p:nvSpPr>
        <p:spPr>
          <a:xfrm>
            <a:off x="6096000" y="5399696"/>
            <a:ext cx="6096000" cy="4887304"/>
          </a:xfrm>
          <a:prstGeom prst="rect">
            <a:avLst/>
          </a:prstGeom>
          <a:solidFill>
            <a:srgbClr val="FFFFFF"/>
          </a:solidFill>
        </p:spPr>
      </p:sp>
      <p:sp>
        <p:nvSpPr>
          <p:cNvPr id="9" name="AutoShape 9"/>
          <p:cNvSpPr/>
          <p:nvPr/>
        </p:nvSpPr>
        <p:spPr>
          <a:xfrm>
            <a:off x="12192000" y="4022119"/>
            <a:ext cx="6096000" cy="6264881"/>
          </a:xfrm>
          <a:prstGeom prst="rect">
            <a:avLst/>
          </a:prstGeom>
          <a:solidFill>
            <a:srgbClr val="FFD6E5"/>
          </a:solidFill>
        </p:spPr>
      </p:sp>
      <p:sp>
        <p:nvSpPr>
          <p:cNvPr id="10" name="TextBox 10"/>
          <p:cNvSpPr txBox="1"/>
          <p:nvPr/>
        </p:nvSpPr>
        <p:spPr>
          <a:xfrm>
            <a:off x="258875" y="1133446"/>
            <a:ext cx="5257800" cy="2598917"/>
          </a:xfrm>
          <a:prstGeom prst="rect">
            <a:avLst/>
          </a:prstGeom>
        </p:spPr>
        <p:txBody>
          <a:bodyPr wrap="square" lIns="0" tIns="0" rIns="0" bIns="0" rtlCol="0" anchor="t">
            <a:spAutoFit/>
          </a:bodyPr>
          <a:lstStyle/>
          <a:p>
            <a:pPr algn="ctr">
              <a:lnSpc>
                <a:spcPct val="150000"/>
              </a:lnSpc>
            </a:pPr>
            <a:r>
              <a:rPr lang="en-US" sz="6000" b="1" smtClean="0">
                <a:solidFill>
                  <a:srgbClr val="E13D51"/>
                </a:solidFill>
                <a:latin typeface="Arimo"/>
              </a:rPr>
              <a:t>HƯỚNG DẪN VỀ NHÀ</a:t>
            </a:r>
            <a:endParaRPr lang="en-US" sz="6000" b="1">
              <a:solidFill>
                <a:srgbClr val="E13D51"/>
              </a:solidFill>
              <a:latin typeface="Arimo"/>
            </a:endParaRPr>
          </a:p>
        </p:txBody>
      </p:sp>
      <p:sp>
        <p:nvSpPr>
          <p:cNvPr id="17" name="AutoShape 17"/>
          <p:cNvSpPr/>
          <p:nvPr/>
        </p:nvSpPr>
        <p:spPr>
          <a:xfrm>
            <a:off x="6096000" y="9432638"/>
            <a:ext cx="6096000" cy="854362"/>
          </a:xfrm>
          <a:prstGeom prst="rect">
            <a:avLst/>
          </a:prstGeom>
          <a:solidFill>
            <a:srgbClr val="FFD6E5"/>
          </a:solidFill>
        </p:spPr>
      </p:sp>
      <p:sp>
        <p:nvSpPr>
          <p:cNvPr id="18" name="AutoShape 18"/>
          <p:cNvSpPr/>
          <p:nvPr/>
        </p:nvSpPr>
        <p:spPr>
          <a:xfrm>
            <a:off x="12192000" y="9432638"/>
            <a:ext cx="6096000" cy="854362"/>
          </a:xfrm>
          <a:prstGeom prst="rect">
            <a:avLst/>
          </a:prstGeom>
          <a:solidFill>
            <a:srgbClr val="E13D51"/>
          </a:solidFill>
        </p:spPr>
      </p:sp>
      <p:sp>
        <p:nvSpPr>
          <p:cNvPr id="19" name="TextBox 5"/>
          <p:cNvSpPr txBox="1"/>
          <p:nvPr/>
        </p:nvSpPr>
        <p:spPr>
          <a:xfrm>
            <a:off x="151448" y="5654675"/>
            <a:ext cx="1204912" cy="1012825"/>
          </a:xfrm>
          <a:prstGeom prst="rect">
            <a:avLst/>
          </a:prstGeom>
        </p:spPr>
        <p:txBody>
          <a:bodyPr lIns="0" tIns="0" rIns="0" bIns="0" rtlCol="0" anchor="t">
            <a:spAutoFit/>
          </a:bodyPr>
          <a:lstStyle/>
          <a:p>
            <a:pPr marL="0" lvl="0" indent="0">
              <a:lnSpc>
                <a:spcPts val="7700"/>
              </a:lnSpc>
            </a:pPr>
            <a:r>
              <a:rPr lang="en-US" sz="6600" b="1">
                <a:solidFill>
                  <a:srgbClr val="9B9B9B"/>
                </a:solidFill>
                <a:latin typeface="Arial" pitchFamily="34" charset="0"/>
                <a:cs typeface="Arial" pitchFamily="34" charset="0"/>
              </a:rPr>
              <a:t>01</a:t>
            </a:r>
          </a:p>
        </p:txBody>
      </p:sp>
      <p:sp>
        <p:nvSpPr>
          <p:cNvPr id="20" name="TextBox 7"/>
          <p:cNvSpPr txBox="1"/>
          <p:nvPr/>
        </p:nvSpPr>
        <p:spPr>
          <a:xfrm>
            <a:off x="6247448" y="5530750"/>
            <a:ext cx="1204912" cy="1012825"/>
          </a:xfrm>
          <a:prstGeom prst="rect">
            <a:avLst/>
          </a:prstGeom>
        </p:spPr>
        <p:txBody>
          <a:bodyPr lIns="0" tIns="0" rIns="0" bIns="0" rtlCol="0" anchor="t">
            <a:spAutoFit/>
          </a:bodyPr>
          <a:lstStyle/>
          <a:p>
            <a:pPr marL="0" lvl="0" indent="0">
              <a:lnSpc>
                <a:spcPts val="7700"/>
              </a:lnSpc>
            </a:pPr>
            <a:r>
              <a:rPr lang="en-US" sz="6600" b="1">
                <a:solidFill>
                  <a:srgbClr val="9B9B9B"/>
                </a:solidFill>
                <a:latin typeface="Arial" pitchFamily="34" charset="0"/>
                <a:cs typeface="Arial" pitchFamily="34" charset="0"/>
              </a:rPr>
              <a:t>02</a:t>
            </a:r>
          </a:p>
        </p:txBody>
      </p:sp>
      <p:sp>
        <p:nvSpPr>
          <p:cNvPr id="21" name="TextBox 8"/>
          <p:cNvSpPr txBox="1"/>
          <p:nvPr/>
        </p:nvSpPr>
        <p:spPr>
          <a:xfrm>
            <a:off x="287831" y="6835771"/>
            <a:ext cx="5808169" cy="1015663"/>
          </a:xfrm>
          <a:prstGeom prst="rect">
            <a:avLst/>
          </a:prstGeom>
        </p:spPr>
        <p:txBody>
          <a:bodyPr wrap="square" lIns="0" tIns="0" rIns="0" bIns="0" rtlCol="0" anchor="t">
            <a:spAutoFit/>
          </a:bodyPr>
          <a:lstStyle/>
          <a:p>
            <a:pPr algn="just">
              <a:lnSpc>
                <a:spcPct val="150000"/>
              </a:lnSpc>
              <a:spcBef>
                <a:spcPct val="0"/>
              </a:spcBef>
            </a:pPr>
            <a:r>
              <a:rPr lang="en-US" sz="4400">
                <a:solidFill>
                  <a:schemeClr val="bg1"/>
                </a:solidFill>
                <a:latin typeface="Arial" pitchFamily="34" charset="0"/>
                <a:cs typeface="Arial" pitchFamily="34" charset="0"/>
              </a:rPr>
              <a:t>Ôn tập lại bài học</a:t>
            </a:r>
          </a:p>
        </p:txBody>
      </p:sp>
      <p:sp>
        <p:nvSpPr>
          <p:cNvPr id="22" name="TextBox 9"/>
          <p:cNvSpPr txBox="1"/>
          <p:nvPr/>
        </p:nvSpPr>
        <p:spPr>
          <a:xfrm>
            <a:off x="6422136" y="6827685"/>
            <a:ext cx="5312664" cy="1905843"/>
          </a:xfrm>
          <a:prstGeom prst="rect">
            <a:avLst/>
          </a:prstGeom>
        </p:spPr>
        <p:txBody>
          <a:bodyPr wrap="square" lIns="0" tIns="0" rIns="0" bIns="0" rtlCol="0" anchor="t">
            <a:spAutoFit/>
          </a:bodyPr>
          <a:lstStyle/>
          <a:p>
            <a:pPr algn="just">
              <a:lnSpc>
                <a:spcPct val="150000"/>
              </a:lnSpc>
              <a:spcBef>
                <a:spcPct val="0"/>
              </a:spcBef>
            </a:pPr>
            <a:r>
              <a:rPr lang="en-US" sz="4400">
                <a:latin typeface="Arial" pitchFamily="34" charset="0"/>
                <a:cs typeface="Arial" pitchFamily="34" charset="0"/>
              </a:rPr>
              <a:t>Chia sẻ lại bài học cho gia </a:t>
            </a:r>
            <a:r>
              <a:rPr lang="en-US" sz="4400" smtClean="0">
                <a:latin typeface="Arial" pitchFamily="34" charset="0"/>
                <a:cs typeface="Arial" pitchFamily="34" charset="0"/>
              </a:rPr>
              <a:t>đình</a:t>
            </a:r>
            <a:endParaRPr lang="en-US" sz="4400">
              <a:latin typeface="Arial" pitchFamily="34" charset="0"/>
              <a:cs typeface="Arial" pitchFamily="34" charset="0"/>
            </a:endParaRPr>
          </a:p>
        </p:txBody>
      </p:sp>
      <p:sp>
        <p:nvSpPr>
          <p:cNvPr id="23" name="TextBox 10"/>
          <p:cNvSpPr txBox="1"/>
          <p:nvPr/>
        </p:nvSpPr>
        <p:spPr>
          <a:xfrm>
            <a:off x="12579217" y="5484772"/>
            <a:ext cx="5321565" cy="3046988"/>
          </a:xfrm>
          <a:prstGeom prst="rect">
            <a:avLst/>
          </a:prstGeom>
        </p:spPr>
        <p:txBody>
          <a:bodyPr wrap="square" lIns="0" tIns="0" rIns="0" bIns="0" rtlCol="0" anchor="t">
            <a:spAutoFit/>
          </a:bodyPr>
          <a:lstStyle/>
          <a:p>
            <a:pPr algn="just">
              <a:lnSpc>
                <a:spcPct val="150000"/>
              </a:lnSpc>
              <a:spcBef>
                <a:spcPct val="0"/>
              </a:spcBef>
            </a:pPr>
            <a:r>
              <a:rPr lang="en-US" sz="4400">
                <a:latin typeface="Arial" pitchFamily="34" charset="0"/>
                <a:cs typeface="Arial" pitchFamily="34" charset="0"/>
              </a:rPr>
              <a:t>Chuẩn bị tiết học </a:t>
            </a:r>
            <a:r>
              <a:rPr lang="en-US" sz="4400" smtClean="0">
                <a:latin typeface="Arial" pitchFamily="34" charset="0"/>
                <a:cs typeface="Arial" pitchFamily="34" charset="0"/>
              </a:rPr>
              <a:t>sau: Thiết lập quan hệ cộng đồng</a:t>
            </a:r>
            <a:endParaRPr lang="en-US" sz="4400">
              <a:latin typeface="Arial" pitchFamily="34" charset="0"/>
              <a:cs typeface="Arial" pitchFamily="34" charset="0"/>
            </a:endParaRPr>
          </a:p>
        </p:txBody>
      </p:sp>
      <p:sp>
        <p:nvSpPr>
          <p:cNvPr id="24" name="TextBox 7"/>
          <p:cNvSpPr txBox="1"/>
          <p:nvPr/>
        </p:nvSpPr>
        <p:spPr>
          <a:xfrm>
            <a:off x="12358688" y="4068097"/>
            <a:ext cx="1204912" cy="1012825"/>
          </a:xfrm>
          <a:prstGeom prst="rect">
            <a:avLst/>
          </a:prstGeom>
        </p:spPr>
        <p:txBody>
          <a:bodyPr lIns="0" tIns="0" rIns="0" bIns="0" rtlCol="0" anchor="t">
            <a:spAutoFit/>
          </a:bodyPr>
          <a:lstStyle/>
          <a:p>
            <a:pPr marL="0" lvl="0" indent="0">
              <a:lnSpc>
                <a:spcPts val="7700"/>
              </a:lnSpc>
            </a:pPr>
            <a:r>
              <a:rPr lang="en-US" sz="6600" b="1" smtClean="0">
                <a:solidFill>
                  <a:srgbClr val="9B9B9B"/>
                </a:solidFill>
                <a:latin typeface="Arial" pitchFamily="34" charset="0"/>
                <a:cs typeface="Arial" pitchFamily="34" charset="0"/>
              </a:rPr>
              <a:t>03</a:t>
            </a:r>
            <a:endParaRPr lang="en-US" sz="6600" b="1">
              <a:solidFill>
                <a:srgbClr val="9B9B9B"/>
              </a:solidFill>
              <a:latin typeface="Arial" pitchFamily="34" charset="0"/>
              <a:cs typeface="Arial"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0" grpId="0"/>
      <p:bldP spid="21" grpId="0"/>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270384" y="-6664408"/>
            <a:ext cx="17518744" cy="16977976"/>
          </a:xfrm>
          <a:prstGeom prst="rect">
            <a:avLst/>
          </a:prstGeom>
          <a:solidFill>
            <a:srgbClr val="FFD6E5"/>
          </a:solidFill>
        </p:spPr>
      </p:sp>
      <p:pic>
        <p:nvPicPr>
          <p:cNvPr id="3" name="Picture 3"/>
          <p:cNvPicPr>
            <a:picLocks noChangeAspect="1"/>
          </p:cNvPicPr>
          <p:nvPr/>
        </p:nvPicPr>
        <p:blipFill>
          <a:blip r:embed="rId2"/>
          <a:srcRect t="12702" b="12702"/>
          <a:stretch>
            <a:fillRect/>
          </a:stretch>
        </p:blipFill>
        <p:spPr>
          <a:xfrm>
            <a:off x="0" y="0"/>
            <a:ext cx="16977976" cy="8443156"/>
          </a:xfrm>
          <a:prstGeom prst="rect">
            <a:avLst/>
          </a:prstGeom>
        </p:spPr>
      </p:pic>
      <p:sp>
        <p:nvSpPr>
          <p:cNvPr id="4" name="AutoShape 4"/>
          <p:cNvSpPr/>
          <p:nvPr/>
        </p:nvSpPr>
        <p:spPr>
          <a:xfrm>
            <a:off x="0" y="4447154"/>
            <a:ext cx="9350674" cy="5839846"/>
          </a:xfrm>
          <a:prstGeom prst="rect">
            <a:avLst/>
          </a:prstGeom>
          <a:solidFill>
            <a:srgbClr val="E13D51"/>
          </a:solidFill>
        </p:spPr>
      </p:sp>
      <p:sp>
        <p:nvSpPr>
          <p:cNvPr id="5" name="TextBox 5"/>
          <p:cNvSpPr txBox="1"/>
          <p:nvPr/>
        </p:nvSpPr>
        <p:spPr>
          <a:xfrm>
            <a:off x="606600" y="5143500"/>
            <a:ext cx="8613600" cy="4570482"/>
          </a:xfrm>
          <a:prstGeom prst="rect">
            <a:avLst/>
          </a:prstGeom>
        </p:spPr>
        <p:txBody>
          <a:bodyPr wrap="square" lIns="0" tIns="0" rIns="0" bIns="0" rtlCol="0" anchor="t">
            <a:spAutoFit/>
          </a:bodyPr>
          <a:lstStyle/>
          <a:p>
            <a:pPr algn="ctr">
              <a:lnSpc>
                <a:spcPct val="150000"/>
              </a:lnSpc>
            </a:pPr>
            <a:r>
              <a:rPr lang="en-US" sz="6600" b="1" dirty="0" smtClean="0">
                <a:solidFill>
                  <a:srgbClr val="FFD6E5"/>
                </a:solidFill>
                <a:latin typeface="Arial" pitchFamily="34" charset="0"/>
                <a:cs typeface="Arial" pitchFamily="34" charset="0"/>
              </a:rPr>
              <a:t>TIẾT 49</a:t>
            </a:r>
            <a:r>
              <a:rPr lang="en-US" sz="6600" b="1" dirty="0" smtClean="0">
                <a:solidFill>
                  <a:srgbClr val="FFD6E5"/>
                </a:solidFill>
                <a:latin typeface="Arial" pitchFamily="34" charset="0"/>
                <a:cs typeface="Arial" pitchFamily="34" charset="0"/>
              </a:rPr>
              <a:t> </a:t>
            </a:r>
            <a:r>
              <a:rPr lang="en-US" sz="6600" b="1" dirty="0">
                <a:solidFill>
                  <a:srgbClr val="FFD6E5"/>
                </a:solidFill>
                <a:latin typeface="Arial" pitchFamily="34" charset="0"/>
                <a:cs typeface="Arial" pitchFamily="34" charset="0"/>
              </a:rPr>
              <a:t>- </a:t>
            </a:r>
            <a:r>
              <a:rPr lang="en-US" sz="6600" b="1" dirty="0" smtClean="0">
                <a:solidFill>
                  <a:srgbClr val="FFD6E5"/>
                </a:solidFill>
                <a:latin typeface="Arial" pitchFamily="34" charset="0"/>
                <a:cs typeface="Arial" pitchFamily="34" charset="0"/>
              </a:rPr>
              <a:t>EM </a:t>
            </a:r>
            <a:r>
              <a:rPr lang="en-US" sz="6600" b="1" dirty="0">
                <a:solidFill>
                  <a:srgbClr val="FFD6E5"/>
                </a:solidFill>
                <a:latin typeface="Arial" pitchFamily="34" charset="0"/>
                <a:cs typeface="Arial" pitchFamily="34" charset="0"/>
              </a:rPr>
              <a:t>LÀM VIỆC NHÀ (TIẾP)</a:t>
            </a:r>
          </a:p>
          <a:p>
            <a:pPr algn="ctr">
              <a:lnSpc>
                <a:spcPct val="150000"/>
              </a:lnSpc>
            </a:pPr>
            <a:endParaRPr lang="en-US" sz="6600" b="1" dirty="0">
              <a:solidFill>
                <a:srgbClr val="FFD6E5"/>
              </a:solidFill>
              <a:latin typeface="Arial" pitchFamily="34" charset="0"/>
              <a:cs typeface="Arial" pitchFamily="34" charset="0"/>
            </a:endParaRPr>
          </a:p>
        </p:txBody>
      </p:sp>
      <p:sp>
        <p:nvSpPr>
          <p:cNvPr id="6" name="TextBox 6"/>
          <p:cNvSpPr txBox="1"/>
          <p:nvPr/>
        </p:nvSpPr>
        <p:spPr>
          <a:xfrm rot="5400000">
            <a:off x="15067765" y="4961399"/>
            <a:ext cx="5185076" cy="364202"/>
          </a:xfrm>
          <a:prstGeom prst="rect">
            <a:avLst/>
          </a:prstGeom>
        </p:spPr>
        <p:txBody>
          <a:bodyPr lIns="0" tIns="0" rIns="0" bIns="0" rtlCol="0" anchor="t">
            <a:spAutoFit/>
          </a:bodyPr>
          <a:lstStyle/>
          <a:p>
            <a:pPr algn="ctr">
              <a:lnSpc>
                <a:spcPct val="150000"/>
              </a:lnSpc>
            </a:pPr>
            <a:r>
              <a:rPr lang="en-US" sz="1800">
                <a:solidFill>
                  <a:srgbClr val="000000"/>
                </a:solidFill>
                <a:latin typeface="Arial" pitchFamily="34" charset="0"/>
                <a:cs typeface="Arial" pitchFamily="34" charset="0"/>
              </a:rPr>
              <a:t>TRƯỜNG TRUNG HỌC TÂN ĐỊNH</a:t>
            </a: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6E5"/>
        </a:solidFill>
        <a:effectLst/>
      </p:bgPr>
    </p:bg>
    <p:spTree>
      <p:nvGrpSpPr>
        <p:cNvPr id="1" name=""/>
        <p:cNvGrpSpPr/>
        <p:nvPr/>
      </p:nvGrpSpPr>
      <p:grpSpPr>
        <a:xfrm>
          <a:off x="0" y="0"/>
          <a:ext cx="0" cy="0"/>
          <a:chOff x="0" y="0"/>
          <a:chExt cx="0" cy="0"/>
        </a:xfrm>
      </p:grpSpPr>
      <p:sp>
        <p:nvSpPr>
          <p:cNvPr id="2" name="AutoShape 2"/>
          <p:cNvSpPr/>
          <p:nvPr/>
        </p:nvSpPr>
        <p:spPr>
          <a:xfrm>
            <a:off x="-2258" y="0"/>
            <a:ext cx="10499693" cy="10287000"/>
          </a:xfrm>
          <a:prstGeom prst="rect">
            <a:avLst/>
          </a:prstGeom>
          <a:solidFill>
            <a:srgbClr val="FFFFFF"/>
          </a:solidFill>
        </p:spPr>
      </p:sp>
      <p:sp>
        <p:nvSpPr>
          <p:cNvPr id="4" name="TextBox 4"/>
          <p:cNvSpPr txBox="1"/>
          <p:nvPr/>
        </p:nvSpPr>
        <p:spPr>
          <a:xfrm>
            <a:off x="2498904" y="2505838"/>
            <a:ext cx="8437777" cy="1213922"/>
          </a:xfrm>
          <a:prstGeom prst="rect">
            <a:avLst/>
          </a:prstGeom>
        </p:spPr>
        <p:txBody>
          <a:bodyPr lIns="0" tIns="0" rIns="0" bIns="0" rtlCol="0" anchor="t">
            <a:spAutoFit/>
          </a:bodyPr>
          <a:lstStyle/>
          <a:p>
            <a:pPr algn="just">
              <a:lnSpc>
                <a:spcPct val="150000"/>
              </a:lnSpc>
            </a:pPr>
            <a:r>
              <a:rPr lang="en-US" sz="6000" b="1">
                <a:solidFill>
                  <a:srgbClr val="E13D51"/>
                </a:solidFill>
                <a:latin typeface="Arial" pitchFamily="34" charset="0"/>
                <a:cs typeface="Arial" pitchFamily="34" charset="0"/>
              </a:rPr>
              <a:t>HOẠT ĐỘNG 1</a:t>
            </a:r>
          </a:p>
        </p:txBody>
      </p:sp>
      <p:sp>
        <p:nvSpPr>
          <p:cNvPr id="5" name="TextBox 5"/>
          <p:cNvSpPr txBox="1"/>
          <p:nvPr/>
        </p:nvSpPr>
        <p:spPr>
          <a:xfrm>
            <a:off x="609600" y="4335580"/>
            <a:ext cx="8584292" cy="3323987"/>
          </a:xfrm>
          <a:prstGeom prst="rect">
            <a:avLst/>
          </a:prstGeom>
        </p:spPr>
        <p:txBody>
          <a:bodyPr wrap="square" lIns="0" tIns="0" rIns="0" bIns="0" rtlCol="0" anchor="t">
            <a:spAutoFit/>
          </a:bodyPr>
          <a:lstStyle/>
          <a:p>
            <a:pPr algn="ctr">
              <a:lnSpc>
                <a:spcPct val="200000"/>
              </a:lnSpc>
            </a:pPr>
            <a:r>
              <a:rPr lang="en-US" sz="5400" b="1" smtClean="0">
                <a:solidFill>
                  <a:srgbClr val="E13D51"/>
                </a:solidFill>
                <a:latin typeface="Arial" pitchFamily="34" charset="0"/>
                <a:cs typeface="Arial" pitchFamily="34" charset="0"/>
              </a:rPr>
              <a:t>CHIA SẺ BÍ QUYẾT LÀM VIỆC NHÀ</a:t>
            </a:r>
            <a:endParaRPr lang="en-US" sz="5400" b="1">
              <a:solidFill>
                <a:srgbClr val="E13D51"/>
              </a:solidFill>
              <a:latin typeface="Arial" pitchFamily="34" charset="0"/>
              <a:cs typeface="Arial" pitchFamily="34" charset="0"/>
            </a:endParaRPr>
          </a:p>
        </p:txBody>
      </p:sp>
      <p:sp>
        <p:nvSpPr>
          <p:cNvPr id="6" name="AutoShape 6"/>
          <p:cNvSpPr/>
          <p:nvPr/>
        </p:nvSpPr>
        <p:spPr>
          <a:xfrm>
            <a:off x="10499693" y="5143500"/>
            <a:ext cx="7788307" cy="5143500"/>
          </a:xfrm>
          <a:prstGeom prst="rect">
            <a:avLst/>
          </a:prstGeom>
          <a:solidFill>
            <a:srgbClr val="E13D51"/>
          </a:solidFill>
        </p:spPr>
      </p:sp>
      <p:pic>
        <p:nvPicPr>
          <p:cNvPr id="7" name="Picture 7"/>
          <p:cNvPicPr>
            <a:picLocks noChangeAspect="1"/>
          </p:cNvPicPr>
          <p:nvPr/>
        </p:nvPicPr>
        <p:blipFill>
          <a:blip r:embed="rId2"/>
          <a:srcRect t="2291" b="2291"/>
          <a:stretch>
            <a:fillRect/>
          </a:stretch>
        </p:blipFill>
        <p:spPr>
          <a:xfrm>
            <a:off x="11833887" y="1890245"/>
            <a:ext cx="5119918" cy="650651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8132323" cy="10287000"/>
          </a:xfrm>
          <a:prstGeom prst="rect">
            <a:avLst/>
          </a:prstGeom>
          <a:solidFill>
            <a:srgbClr val="DAF4FA"/>
          </a:solidFill>
        </p:spPr>
      </p:sp>
      <p:pic>
        <p:nvPicPr>
          <p:cNvPr id="3" name="Picture 3"/>
          <p:cNvPicPr>
            <a:picLocks noChangeAspect="1"/>
          </p:cNvPicPr>
          <p:nvPr/>
        </p:nvPicPr>
        <p:blipFill>
          <a:blip r:embed="rId2"/>
          <a:srcRect l="31906" t="5717" r="23002" b="73379"/>
          <a:stretch>
            <a:fillRect/>
          </a:stretch>
        </p:blipFill>
        <p:spPr>
          <a:xfrm>
            <a:off x="8506486" y="1839158"/>
            <a:ext cx="10157254" cy="6608684"/>
          </a:xfrm>
          <a:prstGeom prst="rect">
            <a:avLst/>
          </a:prstGeom>
        </p:spPr>
      </p:pic>
      <p:sp>
        <p:nvSpPr>
          <p:cNvPr id="5" name="TextBox 5"/>
          <p:cNvSpPr txBox="1"/>
          <p:nvPr/>
        </p:nvSpPr>
        <p:spPr>
          <a:xfrm>
            <a:off x="1028700" y="980857"/>
            <a:ext cx="6333727" cy="728341"/>
          </a:xfrm>
          <a:prstGeom prst="rect">
            <a:avLst/>
          </a:prstGeom>
        </p:spPr>
        <p:txBody>
          <a:bodyPr lIns="0" tIns="0" rIns="0" bIns="0" rtlCol="0" anchor="t">
            <a:spAutoFit/>
          </a:bodyPr>
          <a:lstStyle/>
          <a:p>
            <a:pPr algn="ctr">
              <a:lnSpc>
                <a:spcPct val="150000"/>
              </a:lnSpc>
            </a:pPr>
            <a:r>
              <a:rPr lang="en-US" sz="3600" b="1">
                <a:solidFill>
                  <a:srgbClr val="E13D51"/>
                </a:solidFill>
                <a:latin typeface="Arial" pitchFamily="34" charset="0"/>
                <a:cs typeface="Arial" pitchFamily="34" charset="0"/>
              </a:rPr>
              <a:t>THẢO LUẬN NHÓM</a:t>
            </a:r>
          </a:p>
        </p:txBody>
      </p:sp>
      <p:sp>
        <p:nvSpPr>
          <p:cNvPr id="6" name="TextBox 6"/>
          <p:cNvSpPr txBox="1"/>
          <p:nvPr/>
        </p:nvSpPr>
        <p:spPr>
          <a:xfrm>
            <a:off x="1028700" y="2090406"/>
            <a:ext cx="6333727" cy="8309967"/>
          </a:xfrm>
          <a:prstGeom prst="rect">
            <a:avLst/>
          </a:prstGeom>
        </p:spPr>
        <p:txBody>
          <a:bodyPr lIns="0" tIns="0" rIns="0" bIns="0" rtlCol="0" anchor="t">
            <a:spAutoFit/>
          </a:bodyPr>
          <a:lstStyle/>
          <a:p>
            <a:pPr marL="571500" indent="-571500" algn="just">
              <a:lnSpc>
                <a:spcPct val="150000"/>
              </a:lnSpc>
              <a:buFontTx/>
              <a:buChar char="-"/>
            </a:pPr>
            <a:r>
              <a:rPr lang="en-US" sz="3600" smtClean="0">
                <a:solidFill>
                  <a:srgbClr val="000000"/>
                </a:solidFill>
                <a:latin typeface="Arial" pitchFamily="34" charset="0"/>
                <a:cs typeface="Arial" pitchFamily="34" charset="0"/>
              </a:rPr>
              <a:t>Thời gian: 5 phút</a:t>
            </a:r>
          </a:p>
          <a:p>
            <a:pPr marL="571500" indent="-571500" algn="just">
              <a:lnSpc>
                <a:spcPct val="150000"/>
              </a:lnSpc>
              <a:buFontTx/>
              <a:buChar char="-"/>
            </a:pPr>
            <a:r>
              <a:rPr lang="en-US" sz="3600" smtClean="0">
                <a:solidFill>
                  <a:srgbClr val="000000"/>
                </a:solidFill>
                <a:latin typeface="Arial" pitchFamily="34" charset="0"/>
                <a:cs typeface="Arial" pitchFamily="34" charset="0"/>
              </a:rPr>
              <a:t>Chia </a:t>
            </a:r>
            <a:r>
              <a:rPr lang="en-US" sz="3600">
                <a:solidFill>
                  <a:srgbClr val="000000"/>
                </a:solidFill>
                <a:latin typeface="Arial" pitchFamily="34" charset="0"/>
                <a:cs typeface="Arial" pitchFamily="34" charset="0"/>
              </a:rPr>
              <a:t>sẻ với các bạn trong nhóm cách làm một việc nhà mà em làm tốt nhất.</a:t>
            </a:r>
          </a:p>
          <a:p>
            <a:pPr algn="just">
              <a:lnSpc>
                <a:spcPct val="150000"/>
              </a:lnSpc>
            </a:pPr>
            <a:r>
              <a:rPr lang="en-US" sz="3600" b="1" u="sng" smtClean="0">
                <a:solidFill>
                  <a:srgbClr val="000000"/>
                </a:solidFill>
                <a:latin typeface="Arial" pitchFamily="34" charset="0"/>
                <a:cs typeface="Arial" pitchFamily="34" charset="0"/>
              </a:rPr>
              <a:t>Gợi </a:t>
            </a:r>
            <a:r>
              <a:rPr lang="en-US" sz="3600" b="1" u="sng">
                <a:solidFill>
                  <a:srgbClr val="000000"/>
                </a:solidFill>
                <a:latin typeface="Arial" pitchFamily="34" charset="0"/>
                <a:cs typeface="Arial" pitchFamily="34" charset="0"/>
              </a:rPr>
              <a:t>ý: </a:t>
            </a:r>
          </a:p>
          <a:p>
            <a:pPr algn="just">
              <a:lnSpc>
                <a:spcPct val="150000"/>
              </a:lnSpc>
            </a:pPr>
            <a:r>
              <a:rPr lang="en-US" sz="3600">
                <a:solidFill>
                  <a:srgbClr val="000000"/>
                </a:solidFill>
                <a:latin typeface="Arial" pitchFamily="34" charset="0"/>
                <a:cs typeface="Arial" pitchFamily="34" charset="0"/>
              </a:rPr>
              <a:t>- Nấu ăn</a:t>
            </a:r>
          </a:p>
          <a:p>
            <a:pPr algn="just">
              <a:lnSpc>
                <a:spcPct val="150000"/>
              </a:lnSpc>
            </a:pPr>
            <a:r>
              <a:rPr lang="en-US" sz="3600">
                <a:solidFill>
                  <a:srgbClr val="000000"/>
                </a:solidFill>
                <a:latin typeface="Arial" pitchFamily="34" charset="0"/>
                <a:cs typeface="Arial" pitchFamily="34" charset="0"/>
              </a:rPr>
              <a:t>- Chăm sóc cây,</a:t>
            </a:r>
          </a:p>
          <a:p>
            <a:pPr algn="just">
              <a:lnSpc>
                <a:spcPct val="150000"/>
              </a:lnSpc>
            </a:pPr>
            <a:r>
              <a:rPr lang="en-US" sz="3600">
                <a:solidFill>
                  <a:srgbClr val="000000"/>
                </a:solidFill>
                <a:latin typeface="Arial" pitchFamily="34" charset="0"/>
                <a:cs typeface="Arial" pitchFamily="34" charset="0"/>
              </a:rPr>
              <a:t>- Sắp xếp đồ đạc</a:t>
            </a:r>
          </a:p>
          <a:p>
            <a:pPr algn="just">
              <a:lnSpc>
                <a:spcPct val="150000"/>
              </a:lnSpc>
            </a:pPr>
            <a:r>
              <a:rPr lang="en-US" sz="3600">
                <a:solidFill>
                  <a:srgbClr val="000000"/>
                </a:solidFill>
                <a:latin typeface="Arial" pitchFamily="34" charset="0"/>
                <a:cs typeface="Arial" pitchFamily="34" charset="0"/>
              </a:rPr>
              <a:t>- ...</a:t>
            </a:r>
          </a:p>
          <a:p>
            <a:pPr algn="just">
              <a:lnSpc>
                <a:spcPct val="150000"/>
              </a:lnSpc>
            </a:pPr>
            <a:endParaRPr lang="en-US" sz="3600">
              <a:solidFill>
                <a:srgbClr val="000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barn(inVertical)">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1000"/>
                                        <p:tgtEl>
                                          <p:spTgt spid="6">
                                            <p:txEl>
                                              <p:pRg st="2" end="2"/>
                                            </p:txEl>
                                          </p:spTgt>
                                        </p:tgtEl>
                                      </p:cBhvr>
                                    </p:animEffect>
                                    <p:anim calcmode="lin" valueType="num">
                                      <p:cBhvr>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1000"/>
                                        <p:tgtEl>
                                          <p:spTgt spid="6">
                                            <p:txEl>
                                              <p:pRg st="3" end="3"/>
                                            </p:txEl>
                                          </p:spTgt>
                                        </p:tgtEl>
                                      </p:cBhvr>
                                    </p:animEffect>
                                    <p:anim calcmode="lin" valueType="num">
                                      <p:cBhvr>
                                        <p:cTn id="3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1000"/>
                                        <p:tgtEl>
                                          <p:spTgt spid="6">
                                            <p:txEl>
                                              <p:pRg st="4" end="4"/>
                                            </p:txEl>
                                          </p:spTgt>
                                        </p:tgtEl>
                                      </p:cBhvr>
                                    </p:animEffect>
                                    <p:anim calcmode="lin" valueType="num">
                                      <p:cBhvr>
                                        <p:cTn id="3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1000"/>
                                        <p:tgtEl>
                                          <p:spTgt spid="6">
                                            <p:txEl>
                                              <p:pRg st="5" end="5"/>
                                            </p:txEl>
                                          </p:spTgt>
                                        </p:tgtEl>
                                      </p:cBhvr>
                                    </p:animEffect>
                                    <p:anim calcmode="lin" valueType="num">
                                      <p:cBhvr>
                                        <p:cTn id="4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fade">
                                      <p:cBhvr>
                                        <p:cTn id="44" dur="1000"/>
                                        <p:tgtEl>
                                          <p:spTgt spid="6">
                                            <p:txEl>
                                              <p:pRg st="6" end="6"/>
                                            </p:txEl>
                                          </p:spTgt>
                                        </p:tgtEl>
                                      </p:cBhvr>
                                    </p:animEffect>
                                    <p:anim calcmode="lin" valueType="num">
                                      <p:cBhvr>
                                        <p:cTn id="4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9144000" cy="5143500"/>
          </a:xfrm>
          <a:prstGeom prst="rect">
            <a:avLst/>
          </a:prstGeom>
          <a:solidFill>
            <a:srgbClr val="E13D51"/>
          </a:solidFill>
        </p:spPr>
      </p:sp>
      <p:sp>
        <p:nvSpPr>
          <p:cNvPr id="3" name="TextBox 3"/>
          <p:cNvSpPr txBox="1"/>
          <p:nvPr/>
        </p:nvSpPr>
        <p:spPr>
          <a:xfrm>
            <a:off x="533400" y="4000500"/>
            <a:ext cx="7462306" cy="1231106"/>
          </a:xfrm>
          <a:prstGeom prst="rect">
            <a:avLst/>
          </a:prstGeom>
        </p:spPr>
        <p:txBody>
          <a:bodyPr lIns="0" tIns="0" rIns="0" bIns="0" rtlCol="0" anchor="t">
            <a:spAutoFit/>
          </a:bodyPr>
          <a:lstStyle/>
          <a:p>
            <a:pPr algn="ctr">
              <a:lnSpc>
                <a:spcPts val="9600"/>
              </a:lnSpc>
            </a:pPr>
            <a:r>
              <a:rPr lang="en-US" sz="3200" b="1">
                <a:solidFill>
                  <a:schemeClr val="bg1"/>
                </a:solidFill>
                <a:latin typeface="Arial" pitchFamily="34" charset="0"/>
                <a:cs typeface="Arial" pitchFamily="34" charset="0"/>
              </a:rPr>
              <a:t>NẤU ĂN</a:t>
            </a:r>
          </a:p>
        </p:txBody>
      </p:sp>
      <p:sp>
        <p:nvSpPr>
          <p:cNvPr id="4" name="AutoShape 4"/>
          <p:cNvSpPr/>
          <p:nvPr/>
        </p:nvSpPr>
        <p:spPr>
          <a:xfrm>
            <a:off x="9144000" y="5143500"/>
            <a:ext cx="9144000" cy="5143500"/>
          </a:xfrm>
          <a:prstGeom prst="rect">
            <a:avLst/>
          </a:prstGeom>
          <a:solidFill>
            <a:srgbClr val="DAF4FA"/>
          </a:solidFill>
        </p:spPr>
      </p:sp>
      <p:sp>
        <p:nvSpPr>
          <p:cNvPr id="5" name="TextBox 5"/>
          <p:cNvSpPr txBox="1"/>
          <p:nvPr/>
        </p:nvSpPr>
        <p:spPr>
          <a:xfrm>
            <a:off x="685800" y="9584283"/>
            <a:ext cx="6901767" cy="436017"/>
          </a:xfrm>
          <a:prstGeom prst="rect">
            <a:avLst/>
          </a:prstGeom>
        </p:spPr>
        <p:txBody>
          <a:bodyPr lIns="0" tIns="0" rIns="0" bIns="0" rtlCol="0" anchor="t">
            <a:spAutoFit/>
          </a:bodyPr>
          <a:lstStyle/>
          <a:p>
            <a:pPr algn="ctr">
              <a:lnSpc>
                <a:spcPts val="3359"/>
              </a:lnSpc>
            </a:pPr>
            <a:r>
              <a:rPr lang="en-US" sz="3200" b="1">
                <a:solidFill>
                  <a:srgbClr val="E13D51"/>
                </a:solidFill>
                <a:latin typeface="Arial" pitchFamily="34" charset="0"/>
                <a:cs typeface="Arial" pitchFamily="34" charset="0"/>
              </a:rPr>
              <a:t>SẮP XẾP ĐỒ ĐẠC</a:t>
            </a:r>
          </a:p>
        </p:txBody>
      </p:sp>
      <p:sp>
        <p:nvSpPr>
          <p:cNvPr id="6" name="TextBox 6"/>
          <p:cNvSpPr txBox="1"/>
          <p:nvPr/>
        </p:nvSpPr>
        <p:spPr>
          <a:xfrm>
            <a:off x="10357532" y="4457700"/>
            <a:ext cx="6713655" cy="436017"/>
          </a:xfrm>
          <a:prstGeom prst="rect">
            <a:avLst/>
          </a:prstGeom>
        </p:spPr>
        <p:txBody>
          <a:bodyPr lIns="0" tIns="0" rIns="0" bIns="0" rtlCol="0" anchor="t">
            <a:spAutoFit/>
          </a:bodyPr>
          <a:lstStyle/>
          <a:p>
            <a:pPr algn="ctr">
              <a:lnSpc>
                <a:spcPts val="3359"/>
              </a:lnSpc>
            </a:pPr>
            <a:r>
              <a:rPr lang="en-US" sz="3200" b="1">
                <a:solidFill>
                  <a:srgbClr val="E13D51"/>
                </a:solidFill>
                <a:latin typeface="Arial" pitchFamily="34" charset="0"/>
                <a:cs typeface="Arial" pitchFamily="34" charset="0"/>
              </a:rPr>
              <a:t>CHĂM SÓC CÂY</a:t>
            </a:r>
          </a:p>
        </p:txBody>
      </p:sp>
      <p:sp>
        <p:nvSpPr>
          <p:cNvPr id="7" name="TextBox 7"/>
          <p:cNvSpPr txBox="1"/>
          <p:nvPr/>
        </p:nvSpPr>
        <p:spPr>
          <a:xfrm>
            <a:off x="10357532" y="9584283"/>
            <a:ext cx="6901767" cy="436017"/>
          </a:xfrm>
          <a:prstGeom prst="rect">
            <a:avLst/>
          </a:prstGeom>
        </p:spPr>
        <p:txBody>
          <a:bodyPr lIns="0" tIns="0" rIns="0" bIns="0" rtlCol="0" anchor="t">
            <a:spAutoFit/>
          </a:bodyPr>
          <a:lstStyle/>
          <a:p>
            <a:pPr algn="ctr">
              <a:lnSpc>
                <a:spcPts val="3359"/>
              </a:lnSpc>
            </a:pPr>
            <a:r>
              <a:rPr lang="en-US" sz="3200" b="1">
                <a:solidFill>
                  <a:srgbClr val="E13D51"/>
                </a:solidFill>
                <a:latin typeface="Arial" pitchFamily="34" charset="0"/>
                <a:cs typeface="Arial" pitchFamily="34" charset="0"/>
              </a:rPr>
              <a:t>TRANG TRÍ NHÀ CỬA</a:t>
            </a:r>
          </a:p>
        </p:txBody>
      </p:sp>
      <p:pic>
        <p:nvPicPr>
          <p:cNvPr id="8" name="Picture 3"/>
          <p:cNvPicPr>
            <a:picLocks noChangeAspect="1"/>
          </p:cNvPicPr>
          <p:nvPr/>
        </p:nvPicPr>
        <p:blipFill>
          <a:blip r:embed="rId2"/>
          <a:srcRect l="5187" t="3255" b="3255"/>
          <a:stretch>
            <a:fillRect/>
          </a:stretch>
        </p:blipFill>
        <p:spPr>
          <a:xfrm>
            <a:off x="10372771" y="266700"/>
            <a:ext cx="6698415" cy="3988194"/>
          </a:xfrm>
          <a:prstGeom prst="rect">
            <a:avLst/>
          </a:prstGeom>
        </p:spPr>
      </p:pic>
      <p:pic>
        <p:nvPicPr>
          <p:cNvPr id="9" name="Picture 3"/>
          <p:cNvPicPr>
            <a:picLocks noChangeAspect="1"/>
          </p:cNvPicPr>
          <p:nvPr/>
        </p:nvPicPr>
        <p:blipFill>
          <a:blip r:embed="rId3"/>
          <a:srcRect/>
          <a:stretch>
            <a:fillRect/>
          </a:stretch>
        </p:blipFill>
        <p:spPr>
          <a:xfrm>
            <a:off x="1257545" y="5549418"/>
            <a:ext cx="6057655" cy="3708882"/>
          </a:xfrm>
          <a:prstGeom prst="rect">
            <a:avLst/>
          </a:prstGeom>
        </p:spPr>
      </p:pic>
      <p:pic>
        <p:nvPicPr>
          <p:cNvPr id="10" name="Picture 2"/>
          <p:cNvPicPr>
            <a:picLocks noChangeAspect="1"/>
          </p:cNvPicPr>
          <p:nvPr/>
        </p:nvPicPr>
        <p:blipFill>
          <a:blip r:embed="rId4"/>
          <a:srcRect/>
          <a:stretch>
            <a:fillRect/>
          </a:stretch>
        </p:blipFill>
        <p:spPr>
          <a:xfrm>
            <a:off x="1257544" y="266700"/>
            <a:ext cx="6057655" cy="3988194"/>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7532" y="5549418"/>
            <a:ext cx="6713655" cy="3708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26"/>
                                        </p:tgtEl>
                                        <p:attrNameLst>
                                          <p:attrName>style.visibility</p:attrName>
                                        </p:attrNameLst>
                                      </p:cBhvr>
                                      <p:to>
                                        <p:strVal val="visible"/>
                                      </p:to>
                                    </p:set>
                                    <p:animEffect transition="in" filter="fade">
                                      <p:cBhvr>
                                        <p:cTn id="48" dur="1000"/>
                                        <p:tgtEl>
                                          <p:spTgt spid="1026"/>
                                        </p:tgtEl>
                                      </p:cBhvr>
                                    </p:animEffect>
                                    <p:anim calcmode="lin" valueType="num">
                                      <p:cBhvr>
                                        <p:cTn id="49" dur="1000" fill="hold"/>
                                        <p:tgtEl>
                                          <p:spTgt spid="1026"/>
                                        </p:tgtEl>
                                        <p:attrNameLst>
                                          <p:attrName>ppt_x</p:attrName>
                                        </p:attrNameLst>
                                      </p:cBhvr>
                                      <p:tavLst>
                                        <p:tav tm="0">
                                          <p:val>
                                            <p:strVal val="#ppt_x"/>
                                          </p:val>
                                        </p:tav>
                                        <p:tav tm="100000">
                                          <p:val>
                                            <p:strVal val="#ppt_x"/>
                                          </p:val>
                                        </p:tav>
                                      </p:tavLst>
                                    </p:anim>
                                    <p:anim calcmode="lin" valueType="num">
                                      <p:cBhvr>
                                        <p:cTn id="50" dur="1000" fill="hold"/>
                                        <p:tgtEl>
                                          <p:spTgt spid="102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1000"/>
                                        <p:tgtEl>
                                          <p:spTgt spid="4"/>
                                        </p:tgtEl>
                                      </p:cBhvr>
                                    </p:animEffect>
                                    <p:anim calcmode="lin" valueType="num">
                                      <p:cBhvr>
                                        <p:cTn id="59" dur="1000" fill="hold"/>
                                        <p:tgtEl>
                                          <p:spTgt spid="4"/>
                                        </p:tgtEl>
                                        <p:attrNameLst>
                                          <p:attrName>ppt_x</p:attrName>
                                        </p:attrNameLst>
                                      </p:cBhvr>
                                      <p:tavLst>
                                        <p:tav tm="0">
                                          <p:val>
                                            <p:strVal val="#ppt_x"/>
                                          </p:val>
                                        </p:tav>
                                        <p:tav tm="100000">
                                          <p:val>
                                            <p:strVal val="#ppt_x"/>
                                          </p:val>
                                        </p:tav>
                                      </p:tavLst>
                                    </p:anim>
                                    <p:anim calcmode="lin" valueType="num">
                                      <p:cBhvr>
                                        <p:cTn id="6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2"/>
          <p:cNvSpPr/>
          <p:nvPr/>
        </p:nvSpPr>
        <p:spPr>
          <a:xfrm>
            <a:off x="0" y="0"/>
            <a:ext cx="577257" cy="10287000"/>
          </a:xfrm>
          <a:prstGeom prst="rect">
            <a:avLst/>
          </a:prstGeom>
          <a:solidFill>
            <a:srgbClr val="FFFFFF"/>
          </a:solidFill>
        </p:spPr>
      </p:sp>
      <p:sp>
        <p:nvSpPr>
          <p:cNvPr id="4" name="AutoShape 2"/>
          <p:cNvSpPr/>
          <p:nvPr/>
        </p:nvSpPr>
        <p:spPr>
          <a:xfrm>
            <a:off x="0" y="7124700"/>
            <a:ext cx="18288000" cy="3162300"/>
          </a:xfrm>
          <a:prstGeom prst="rect">
            <a:avLst/>
          </a:prstGeom>
          <a:solidFill>
            <a:srgbClr val="E13D51"/>
          </a:solidFill>
        </p:spPr>
      </p:sp>
      <p:sp>
        <p:nvSpPr>
          <p:cNvPr id="5" name="AutoShape 2"/>
          <p:cNvSpPr/>
          <p:nvPr/>
        </p:nvSpPr>
        <p:spPr>
          <a:xfrm>
            <a:off x="0" y="-62484"/>
            <a:ext cx="18287999" cy="3834384"/>
          </a:xfrm>
          <a:prstGeom prst="rect">
            <a:avLst/>
          </a:prstGeom>
          <a:solidFill>
            <a:srgbClr val="FFD6E5"/>
          </a:solidFill>
        </p:spPr>
      </p:sp>
      <p:sp>
        <p:nvSpPr>
          <p:cNvPr id="6" name="AutoShape 2"/>
          <p:cNvSpPr/>
          <p:nvPr/>
        </p:nvSpPr>
        <p:spPr>
          <a:xfrm>
            <a:off x="601640" y="-62485"/>
            <a:ext cx="7094559" cy="10349485"/>
          </a:xfrm>
          <a:prstGeom prst="rect">
            <a:avLst/>
          </a:prstGeom>
          <a:solidFill>
            <a:srgbClr val="DAF4FA"/>
          </a:solidFill>
        </p:spPr>
      </p:sp>
      <p:sp>
        <p:nvSpPr>
          <p:cNvPr id="7" name="Rectangle 6"/>
          <p:cNvSpPr/>
          <p:nvPr/>
        </p:nvSpPr>
        <p:spPr>
          <a:xfrm>
            <a:off x="8682418" y="4050428"/>
            <a:ext cx="8361998" cy="2123658"/>
          </a:xfrm>
          <a:prstGeom prst="rect">
            <a:avLst/>
          </a:prstGeom>
        </p:spPr>
        <p:txBody>
          <a:bodyPr wrap="square">
            <a:spAutoFit/>
          </a:bodyPr>
          <a:lstStyle/>
          <a:p>
            <a:pPr algn="just">
              <a:lnSpc>
                <a:spcPct val="150000"/>
              </a:lnSpc>
            </a:pPr>
            <a:r>
              <a:rPr lang="vi-VN" sz="4400" smtClean="0"/>
              <a:t>Khi </a:t>
            </a:r>
            <a:r>
              <a:rPr lang="vi-VN" sz="4400"/>
              <a:t>mẹ nấu cơm mình phụ mẹ nhặt rau, rửa rau</a:t>
            </a:r>
            <a:r>
              <a:rPr lang="vi-VN" sz="4400" smtClean="0"/>
              <a:t>,...</a:t>
            </a:r>
            <a:endParaRPr lang="vi-VN" sz="4400"/>
          </a:p>
        </p:txBody>
      </p:sp>
      <p:sp>
        <p:nvSpPr>
          <p:cNvPr id="8" name="Rectangle 7"/>
          <p:cNvSpPr/>
          <p:nvPr/>
        </p:nvSpPr>
        <p:spPr>
          <a:xfrm>
            <a:off x="8610600" y="175379"/>
            <a:ext cx="8738616" cy="3139321"/>
          </a:xfrm>
          <a:prstGeom prst="rect">
            <a:avLst/>
          </a:prstGeom>
        </p:spPr>
        <p:txBody>
          <a:bodyPr wrap="square">
            <a:spAutoFit/>
          </a:bodyPr>
          <a:lstStyle/>
          <a:p>
            <a:pPr lvl="0" algn="just">
              <a:lnSpc>
                <a:spcPct val="150000"/>
              </a:lnSpc>
            </a:pPr>
            <a:r>
              <a:rPr lang="vi-VN" sz="4400">
                <a:solidFill>
                  <a:prstClr val="black"/>
                </a:solidFill>
              </a:rPr>
              <a:t>Làm việc nhà khi đã học xong, khi vừa từ trường về, vừa để lao động lại đỡ đần được cho bố mẹ</a:t>
            </a:r>
          </a:p>
        </p:txBody>
      </p:sp>
      <p:sp>
        <p:nvSpPr>
          <p:cNvPr id="9" name="Rectangle 8"/>
          <p:cNvSpPr/>
          <p:nvPr/>
        </p:nvSpPr>
        <p:spPr>
          <a:xfrm>
            <a:off x="8682418" y="7415421"/>
            <a:ext cx="7962710" cy="2123658"/>
          </a:xfrm>
          <a:prstGeom prst="rect">
            <a:avLst/>
          </a:prstGeom>
        </p:spPr>
        <p:txBody>
          <a:bodyPr wrap="square">
            <a:spAutoFit/>
          </a:bodyPr>
          <a:lstStyle/>
          <a:p>
            <a:pPr lvl="0" algn="just">
              <a:lnSpc>
                <a:spcPct val="150000"/>
              </a:lnSpc>
            </a:pPr>
            <a:r>
              <a:rPr lang="vi-VN" sz="4400">
                <a:solidFill>
                  <a:prstClr val="black"/>
                </a:solidFill>
              </a:rPr>
              <a:t>Tranh thủ tưới cây cùng bố khi học xong </a:t>
            </a:r>
          </a:p>
        </p:txBody>
      </p:sp>
      <p:sp>
        <p:nvSpPr>
          <p:cNvPr id="10" name="Rectangle 9"/>
          <p:cNvSpPr/>
          <p:nvPr/>
        </p:nvSpPr>
        <p:spPr>
          <a:xfrm>
            <a:off x="1501641" y="5019924"/>
            <a:ext cx="5294555" cy="2308324"/>
          </a:xfrm>
          <a:prstGeom prst="rect">
            <a:avLst/>
          </a:prstGeom>
        </p:spPr>
        <p:txBody>
          <a:bodyPr wrap="square">
            <a:spAutoFit/>
          </a:bodyPr>
          <a:lstStyle/>
          <a:p>
            <a:pPr algn="ctr">
              <a:lnSpc>
                <a:spcPct val="150000"/>
              </a:lnSpc>
            </a:pPr>
            <a:r>
              <a:rPr lang="vi-VN" sz="4800" b="1" smtClean="0"/>
              <a:t>Môt số bí </a:t>
            </a:r>
            <a:r>
              <a:rPr lang="vi-VN" sz="4800" b="1"/>
              <a:t>quyết làm việc nhà</a:t>
            </a:r>
          </a:p>
        </p:txBody>
      </p:sp>
      <p:pic>
        <p:nvPicPr>
          <p:cNvPr id="11"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3041689" y="1197572"/>
            <a:ext cx="2216111" cy="3330223"/>
          </a:xfrm>
          <a:prstGeom prst="rect">
            <a:avLst/>
          </a:prstGeom>
        </p:spPr>
      </p:pic>
    </p:spTree>
    <p:extLst>
      <p:ext uri="{BB962C8B-B14F-4D97-AF65-F5344CB8AC3E}">
        <p14:creationId xmlns:p14="http://schemas.microsoft.com/office/powerpoint/2010/main" val="3859495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6E5"/>
        </a:solidFill>
        <a:effectLst/>
      </p:bgPr>
    </p:bg>
    <p:spTree>
      <p:nvGrpSpPr>
        <p:cNvPr id="1" name=""/>
        <p:cNvGrpSpPr/>
        <p:nvPr/>
      </p:nvGrpSpPr>
      <p:grpSpPr>
        <a:xfrm>
          <a:off x="0" y="0"/>
          <a:ext cx="0" cy="0"/>
          <a:chOff x="0" y="0"/>
          <a:chExt cx="0" cy="0"/>
        </a:xfrm>
      </p:grpSpPr>
      <p:sp>
        <p:nvSpPr>
          <p:cNvPr id="2" name="AutoShape 2"/>
          <p:cNvSpPr/>
          <p:nvPr/>
        </p:nvSpPr>
        <p:spPr>
          <a:xfrm>
            <a:off x="0" y="0"/>
            <a:ext cx="9144000" cy="10287000"/>
          </a:xfrm>
          <a:prstGeom prst="rect">
            <a:avLst/>
          </a:prstGeom>
          <a:solidFill>
            <a:srgbClr val="E13D51"/>
          </a:solidFill>
        </p:spPr>
      </p:sp>
      <p:sp>
        <p:nvSpPr>
          <p:cNvPr id="3" name="AutoShape 3"/>
          <p:cNvSpPr/>
          <p:nvPr/>
        </p:nvSpPr>
        <p:spPr>
          <a:xfrm>
            <a:off x="2110030" y="1939956"/>
            <a:ext cx="14067940" cy="6407088"/>
          </a:xfrm>
          <a:prstGeom prst="rect">
            <a:avLst/>
          </a:prstGeom>
          <a:solidFill>
            <a:srgbClr val="FFFFFF"/>
          </a:solidFill>
        </p:spPr>
      </p:sp>
      <p:grpSp>
        <p:nvGrpSpPr>
          <p:cNvPr id="4" name="Group 4"/>
          <p:cNvGrpSpPr/>
          <p:nvPr/>
        </p:nvGrpSpPr>
        <p:grpSpPr>
          <a:xfrm>
            <a:off x="2514600" y="2100778"/>
            <a:ext cx="12954000" cy="5633522"/>
            <a:chOff x="-1034916" y="-718022"/>
            <a:chExt cx="17272000" cy="7511362"/>
          </a:xfrm>
        </p:grpSpPr>
        <p:sp>
          <p:nvSpPr>
            <p:cNvPr id="5" name="TextBox 5"/>
            <p:cNvSpPr txBox="1"/>
            <p:nvPr/>
          </p:nvSpPr>
          <p:spPr>
            <a:xfrm>
              <a:off x="0" y="-718022"/>
              <a:ext cx="15608567" cy="1456724"/>
            </a:xfrm>
            <a:prstGeom prst="rect">
              <a:avLst/>
            </a:prstGeom>
          </p:spPr>
          <p:txBody>
            <a:bodyPr lIns="0" tIns="0" rIns="0" bIns="0" rtlCol="0" anchor="t">
              <a:spAutoFit/>
            </a:bodyPr>
            <a:lstStyle/>
            <a:p>
              <a:pPr algn="ctr">
                <a:lnSpc>
                  <a:spcPct val="150000"/>
                </a:lnSpc>
              </a:pPr>
              <a:r>
                <a:rPr lang="en-US" sz="5400" b="1">
                  <a:solidFill>
                    <a:srgbClr val="E13D51"/>
                  </a:solidFill>
                  <a:latin typeface="Arial" pitchFamily="34" charset="0"/>
                  <a:cs typeface="Arial" pitchFamily="34" charset="0"/>
                </a:rPr>
                <a:t>KẾT LUẬN</a:t>
              </a:r>
            </a:p>
          </p:txBody>
        </p:sp>
        <p:sp>
          <p:nvSpPr>
            <p:cNvPr id="6" name="TextBox 6"/>
            <p:cNvSpPr txBox="1"/>
            <p:nvPr/>
          </p:nvSpPr>
          <p:spPr>
            <a:xfrm>
              <a:off x="-1034916" y="1253362"/>
              <a:ext cx="17272000" cy="5539978"/>
            </a:xfrm>
            <a:prstGeom prst="rect">
              <a:avLst/>
            </a:prstGeom>
          </p:spPr>
          <p:txBody>
            <a:bodyPr wrap="square" lIns="0" tIns="0" rIns="0" bIns="0" rtlCol="0" anchor="t">
              <a:spAutoFit/>
            </a:bodyPr>
            <a:lstStyle/>
            <a:p>
              <a:pPr algn="just">
                <a:lnSpc>
                  <a:spcPct val="150000"/>
                </a:lnSpc>
              </a:pPr>
              <a:r>
                <a:rPr lang="en-US" sz="3600" smtClean="0">
                  <a:solidFill>
                    <a:srgbClr val="000000"/>
                  </a:solidFill>
                  <a:latin typeface="Arial" pitchFamily="34" charset="0"/>
                  <a:cs typeface="Arial" pitchFamily="34" charset="0"/>
                </a:rPr>
                <a:t>Mỗi việc nhà có yêu cầu và đòi hỏi cách thức tiến hành khác nhau. Muốn hoàn thành tốt việc nhà, nhất là công việc chế biến món ăn và trang trí nhà cửa, cùng với việc tự giác, chủ động thực hiện, mỗi chúng ta nên tìm hiểu và áp dụng bí quyết thực hiện để tạo ra sức hấp dẫn cho kết quả làm việc nhà.</a:t>
              </a:r>
              <a:endParaRPr lang="en-US" sz="3600">
                <a:solidFill>
                  <a:srgbClr val="000000"/>
                </a:solidFill>
                <a:latin typeface="Arial" pitchFamily="34" charset="0"/>
                <a:cs typeface="Arial" pitchFamily="34" charset="0"/>
              </a:endParaRPr>
            </a:p>
          </p:txBody>
        </p:sp>
      </p:grpSp>
      <p:sp>
        <p:nvSpPr>
          <p:cNvPr id="7" name="AutoShape 7"/>
          <p:cNvSpPr/>
          <p:nvPr/>
        </p:nvSpPr>
        <p:spPr>
          <a:xfrm>
            <a:off x="0" y="0"/>
            <a:ext cx="2110030" cy="1939956"/>
          </a:xfrm>
          <a:prstGeom prst="rect">
            <a:avLst/>
          </a:prstGeom>
          <a:solidFill>
            <a:srgbClr val="FFFFFF"/>
          </a:solidFill>
        </p:spPr>
      </p:sp>
      <p:sp>
        <p:nvSpPr>
          <p:cNvPr id="8" name="AutoShape 8"/>
          <p:cNvSpPr/>
          <p:nvPr/>
        </p:nvSpPr>
        <p:spPr>
          <a:xfrm>
            <a:off x="16177970" y="8347044"/>
            <a:ext cx="2110030" cy="1939956"/>
          </a:xfrm>
          <a:prstGeom prst="rect">
            <a:avLst/>
          </a:prstGeom>
          <a:solidFill>
            <a:srgbClr val="E13D51"/>
          </a:solidFill>
        </p:spPr>
      </p:sp>
      <p:sp>
        <p:nvSpPr>
          <p:cNvPr id="9" name="AutoShape 9"/>
          <p:cNvSpPr/>
          <p:nvPr/>
        </p:nvSpPr>
        <p:spPr>
          <a:xfrm>
            <a:off x="0" y="8347044"/>
            <a:ext cx="2110030" cy="1939956"/>
          </a:xfrm>
          <a:prstGeom prst="rect">
            <a:avLst/>
          </a:prstGeom>
          <a:solidFill>
            <a:srgbClr val="FFFFFF"/>
          </a:solidFill>
        </p:spPr>
      </p:sp>
      <p:sp>
        <p:nvSpPr>
          <p:cNvPr id="10" name="AutoShape 10"/>
          <p:cNvSpPr/>
          <p:nvPr/>
        </p:nvSpPr>
        <p:spPr>
          <a:xfrm>
            <a:off x="16177970" y="0"/>
            <a:ext cx="2110030" cy="1939956"/>
          </a:xfrm>
          <a:prstGeom prst="rect">
            <a:avLst/>
          </a:prstGeom>
          <a:solidFill>
            <a:srgbClr val="E13D51"/>
          </a:solidFill>
        </p:spPr>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13D51"/>
        </a:solidFill>
        <a:effectLst/>
      </p:bgPr>
    </p:bg>
    <p:spTree>
      <p:nvGrpSpPr>
        <p:cNvPr id="1" name=""/>
        <p:cNvGrpSpPr/>
        <p:nvPr/>
      </p:nvGrpSpPr>
      <p:grpSpPr>
        <a:xfrm>
          <a:off x="0" y="0"/>
          <a:ext cx="0" cy="0"/>
          <a:chOff x="0" y="0"/>
          <a:chExt cx="0" cy="0"/>
        </a:xfrm>
      </p:grpSpPr>
      <p:sp>
        <p:nvSpPr>
          <p:cNvPr id="2" name="AutoShape 2"/>
          <p:cNvSpPr/>
          <p:nvPr/>
        </p:nvSpPr>
        <p:spPr>
          <a:xfrm>
            <a:off x="0" y="0"/>
            <a:ext cx="8111254" cy="10287000"/>
          </a:xfrm>
          <a:prstGeom prst="rect">
            <a:avLst/>
          </a:prstGeom>
          <a:solidFill>
            <a:srgbClr val="FFD6E5"/>
          </a:solidFill>
        </p:spPr>
      </p:sp>
      <p:sp>
        <p:nvSpPr>
          <p:cNvPr id="3" name="TextBox 3"/>
          <p:cNvSpPr txBox="1"/>
          <p:nvPr/>
        </p:nvSpPr>
        <p:spPr>
          <a:xfrm>
            <a:off x="1444108" y="1170431"/>
            <a:ext cx="5753010" cy="1133515"/>
          </a:xfrm>
          <a:prstGeom prst="rect">
            <a:avLst/>
          </a:prstGeom>
        </p:spPr>
        <p:txBody>
          <a:bodyPr lIns="0" tIns="0" rIns="0" bIns="0" rtlCol="0" anchor="t">
            <a:spAutoFit/>
          </a:bodyPr>
          <a:lstStyle/>
          <a:p>
            <a:pPr algn="just">
              <a:lnSpc>
                <a:spcPts val="9600"/>
              </a:lnSpc>
            </a:pPr>
            <a:r>
              <a:rPr lang="en-US" sz="6600" b="1">
                <a:solidFill>
                  <a:srgbClr val="E13D51"/>
                </a:solidFill>
                <a:latin typeface="Arial" pitchFamily="34" charset="0"/>
                <a:cs typeface="Arial" pitchFamily="34" charset="0"/>
              </a:rPr>
              <a:t>LUYỆN TẬP</a:t>
            </a:r>
          </a:p>
        </p:txBody>
      </p:sp>
      <p:sp>
        <p:nvSpPr>
          <p:cNvPr id="4" name="TextBox 4"/>
          <p:cNvSpPr txBox="1"/>
          <p:nvPr/>
        </p:nvSpPr>
        <p:spPr>
          <a:xfrm>
            <a:off x="1179122" y="2887667"/>
            <a:ext cx="6017996" cy="5539978"/>
          </a:xfrm>
          <a:prstGeom prst="rect">
            <a:avLst/>
          </a:prstGeom>
        </p:spPr>
        <p:txBody>
          <a:bodyPr wrap="square" lIns="0" tIns="0" rIns="0" bIns="0" rtlCol="0" anchor="t">
            <a:spAutoFit/>
          </a:bodyPr>
          <a:lstStyle/>
          <a:p>
            <a:pPr algn="just">
              <a:lnSpc>
                <a:spcPct val="150000"/>
              </a:lnSpc>
            </a:pPr>
            <a:r>
              <a:rPr lang="en-US" sz="4000" smtClean="0">
                <a:solidFill>
                  <a:srgbClr val="000000"/>
                </a:solidFill>
                <a:latin typeface="Arial" pitchFamily="34" charset="0"/>
                <a:cs typeface="Arial" pitchFamily="34" charset="0"/>
              </a:rPr>
              <a:t>Mỗi </a:t>
            </a:r>
            <a:r>
              <a:rPr lang="en-US" sz="4000">
                <a:solidFill>
                  <a:srgbClr val="000000"/>
                </a:solidFill>
                <a:latin typeface="Arial" pitchFamily="34" charset="0"/>
                <a:cs typeface="Arial" pitchFamily="34" charset="0"/>
              </a:rPr>
              <a:t>nhóm thảo luận tìm </a:t>
            </a:r>
            <a:r>
              <a:rPr lang="en-US" sz="4000" smtClean="0">
                <a:solidFill>
                  <a:srgbClr val="000000"/>
                </a:solidFill>
                <a:latin typeface="Arial" pitchFamily="34" charset="0"/>
                <a:cs typeface="Arial" pitchFamily="34" charset="0"/>
              </a:rPr>
              <a:t>cách xử </a:t>
            </a:r>
            <a:r>
              <a:rPr lang="en-US" sz="4000">
                <a:solidFill>
                  <a:srgbClr val="000000"/>
                </a:solidFill>
                <a:latin typeface="Arial" pitchFamily="34" charset="0"/>
                <a:cs typeface="Arial" pitchFamily="34" charset="0"/>
              </a:rPr>
              <a:t>lí, giải quyết mang tính tích cực một trong hai tình huống trong SGK và phân công sắm vai xử lí tình huống.</a:t>
            </a:r>
          </a:p>
        </p:txBody>
      </p:sp>
      <p:sp>
        <p:nvSpPr>
          <p:cNvPr id="5" name="AutoShape 5"/>
          <p:cNvSpPr/>
          <p:nvPr/>
        </p:nvSpPr>
        <p:spPr>
          <a:xfrm>
            <a:off x="8111254" y="0"/>
            <a:ext cx="10176746" cy="5657656"/>
          </a:xfrm>
          <a:prstGeom prst="rect">
            <a:avLst/>
          </a:prstGeom>
          <a:solidFill>
            <a:srgbClr val="FFFFFF"/>
          </a:solidFill>
        </p:spPr>
      </p:sp>
      <p:grpSp>
        <p:nvGrpSpPr>
          <p:cNvPr id="6" name="Group 6"/>
          <p:cNvGrpSpPr/>
          <p:nvPr/>
        </p:nvGrpSpPr>
        <p:grpSpPr>
          <a:xfrm>
            <a:off x="8534400" y="38100"/>
            <a:ext cx="9220200" cy="5071335"/>
            <a:chOff x="-21511" y="-732987"/>
            <a:chExt cx="12293600" cy="6761783"/>
          </a:xfrm>
        </p:grpSpPr>
        <p:sp>
          <p:nvSpPr>
            <p:cNvPr id="7" name="TextBox 7"/>
            <p:cNvSpPr txBox="1"/>
            <p:nvPr/>
          </p:nvSpPr>
          <p:spPr>
            <a:xfrm>
              <a:off x="0" y="-732987"/>
              <a:ext cx="11155044" cy="971122"/>
            </a:xfrm>
            <a:prstGeom prst="rect">
              <a:avLst/>
            </a:prstGeom>
          </p:spPr>
          <p:txBody>
            <a:bodyPr lIns="0" tIns="0" rIns="0" bIns="0" rtlCol="0" anchor="t">
              <a:spAutoFit/>
            </a:bodyPr>
            <a:lstStyle/>
            <a:p>
              <a:pPr algn="just">
                <a:lnSpc>
                  <a:spcPct val="150000"/>
                </a:lnSpc>
              </a:pPr>
              <a:r>
                <a:rPr lang="en-US" sz="3600">
                  <a:solidFill>
                    <a:srgbClr val="E13D51"/>
                  </a:solidFill>
                  <a:latin typeface="Arial" pitchFamily="34" charset="0"/>
                  <a:cs typeface="Arial" pitchFamily="34" charset="0"/>
                </a:rPr>
                <a:t>TÌNH HUỐNG 1</a:t>
              </a:r>
            </a:p>
          </p:txBody>
        </p:sp>
        <p:sp>
          <p:nvSpPr>
            <p:cNvPr id="8" name="TextBox 8"/>
            <p:cNvSpPr txBox="1"/>
            <p:nvPr/>
          </p:nvSpPr>
          <p:spPr>
            <a:xfrm>
              <a:off x="-21511" y="488815"/>
              <a:ext cx="12293600" cy="5539981"/>
            </a:xfrm>
            <a:prstGeom prst="rect">
              <a:avLst/>
            </a:prstGeom>
          </p:spPr>
          <p:txBody>
            <a:bodyPr wrap="square" lIns="0" tIns="0" rIns="0" bIns="0" rtlCol="0" anchor="t">
              <a:spAutoFit/>
            </a:bodyPr>
            <a:lstStyle/>
            <a:p>
              <a:pPr algn="just">
                <a:lnSpc>
                  <a:spcPct val="150000"/>
                </a:lnSpc>
              </a:pPr>
              <a:r>
                <a:rPr lang="en-US" sz="3600" smtClean="0">
                  <a:solidFill>
                    <a:srgbClr val="000000"/>
                  </a:solidFill>
                  <a:latin typeface="Arial" pitchFamily="34" charset="0"/>
                  <a:cs typeface="Arial" pitchFamily="34" charset="0"/>
                </a:rPr>
                <a:t>Tan học, Nam vội về nhà cất cặp sách để đi chơi cầu lông cùng mấy bạn hàng xóm. Khi về đến nhà, Nam thấy mẹ vẫn chưa về, bố đang bận tắm cho em, cơm chưa ai nấu…</a:t>
              </a:r>
            </a:p>
            <a:p>
              <a:pPr algn="just">
                <a:lnSpc>
                  <a:spcPct val="150000"/>
                </a:lnSpc>
              </a:pPr>
              <a:r>
                <a:rPr lang="en-US" sz="3600" i="1" smtClean="0">
                  <a:solidFill>
                    <a:srgbClr val="000000"/>
                  </a:solidFill>
                  <a:latin typeface="Arial" pitchFamily="34" charset="0"/>
                  <a:cs typeface="Arial" pitchFamily="34" charset="0"/>
                </a:rPr>
                <a:t>Nếu là Nam, em sẽ làm gì?</a:t>
              </a:r>
              <a:endParaRPr lang="en-US" sz="3600" i="1">
                <a:solidFill>
                  <a:srgbClr val="000000"/>
                </a:solidFill>
                <a:latin typeface="Arial" pitchFamily="34" charset="0"/>
                <a:cs typeface="Arial" pitchFamily="34" charset="0"/>
              </a:endParaRPr>
            </a:p>
          </p:txBody>
        </p:sp>
      </p:grpSp>
      <p:sp>
        <p:nvSpPr>
          <p:cNvPr id="12" name="AutoShape 12"/>
          <p:cNvSpPr/>
          <p:nvPr/>
        </p:nvSpPr>
        <p:spPr>
          <a:xfrm>
            <a:off x="0" y="0"/>
            <a:ext cx="577257" cy="10287000"/>
          </a:xfrm>
          <a:prstGeom prst="rect">
            <a:avLst/>
          </a:prstGeom>
          <a:solidFill>
            <a:srgbClr val="FFFFFF"/>
          </a:solidFill>
        </p:spPr>
      </p:sp>
      <p:sp>
        <p:nvSpPr>
          <p:cNvPr id="13" name="AutoShape 13"/>
          <p:cNvSpPr/>
          <p:nvPr/>
        </p:nvSpPr>
        <p:spPr>
          <a:xfrm>
            <a:off x="0" y="5143500"/>
            <a:ext cx="577257" cy="5143500"/>
          </a:xfrm>
          <a:prstGeom prst="rect">
            <a:avLst/>
          </a:prstGeom>
          <a:solidFill>
            <a:srgbClr val="E13D51"/>
          </a:solidFill>
        </p:spPr>
      </p:sp>
      <p:sp>
        <p:nvSpPr>
          <p:cNvPr id="14" name="TextBox 7"/>
          <p:cNvSpPr txBox="1"/>
          <p:nvPr/>
        </p:nvSpPr>
        <p:spPr>
          <a:xfrm>
            <a:off x="8531352" y="5829300"/>
            <a:ext cx="8366283" cy="728341"/>
          </a:xfrm>
          <a:prstGeom prst="rect">
            <a:avLst/>
          </a:prstGeom>
        </p:spPr>
        <p:txBody>
          <a:bodyPr lIns="0" tIns="0" rIns="0" bIns="0" rtlCol="0" anchor="t">
            <a:spAutoFit/>
          </a:bodyPr>
          <a:lstStyle/>
          <a:p>
            <a:pPr algn="just">
              <a:lnSpc>
                <a:spcPct val="150000"/>
              </a:lnSpc>
            </a:pPr>
            <a:r>
              <a:rPr lang="en-US" sz="3600">
                <a:solidFill>
                  <a:schemeClr val="bg1"/>
                </a:solidFill>
                <a:latin typeface="Arial" pitchFamily="34" charset="0"/>
                <a:cs typeface="Arial" pitchFamily="34" charset="0"/>
              </a:rPr>
              <a:t>TÌNH HUỐNG </a:t>
            </a:r>
            <a:r>
              <a:rPr lang="en-US" sz="3600" smtClean="0">
                <a:solidFill>
                  <a:schemeClr val="bg1"/>
                </a:solidFill>
                <a:latin typeface="Arial" pitchFamily="34" charset="0"/>
                <a:cs typeface="Arial" pitchFamily="34" charset="0"/>
              </a:rPr>
              <a:t>2</a:t>
            </a:r>
            <a:endParaRPr lang="en-US" sz="3600">
              <a:solidFill>
                <a:schemeClr val="bg1"/>
              </a:solidFill>
              <a:latin typeface="Arial" pitchFamily="34" charset="0"/>
              <a:cs typeface="Arial" pitchFamily="34" charset="0"/>
            </a:endParaRPr>
          </a:p>
        </p:txBody>
      </p:sp>
      <p:sp>
        <p:nvSpPr>
          <p:cNvPr id="15" name="TextBox 8"/>
          <p:cNvSpPr txBox="1"/>
          <p:nvPr/>
        </p:nvSpPr>
        <p:spPr>
          <a:xfrm>
            <a:off x="8515219" y="6745651"/>
            <a:ext cx="9239381" cy="3323987"/>
          </a:xfrm>
          <a:prstGeom prst="rect">
            <a:avLst/>
          </a:prstGeom>
        </p:spPr>
        <p:txBody>
          <a:bodyPr wrap="square" lIns="0" tIns="0" rIns="0" bIns="0" rtlCol="0" anchor="t">
            <a:spAutoFit/>
          </a:bodyPr>
          <a:lstStyle/>
          <a:p>
            <a:pPr algn="just">
              <a:lnSpc>
                <a:spcPct val="150000"/>
              </a:lnSpc>
            </a:pPr>
            <a:r>
              <a:rPr lang="en-US" sz="3600" smtClean="0">
                <a:solidFill>
                  <a:schemeClr val="bg1"/>
                </a:solidFill>
                <a:latin typeface="Arial" pitchFamily="34" charset="0"/>
                <a:cs typeface="Arial" pitchFamily="34" charset="0"/>
              </a:rPr>
              <a:t>Snasg chủ nhật, khi Liên ngủ dậy đã thấy mẹ đang nấu ăn sáng, bố đang rửa ấm chén, còn anh trai lau bàn ghế.</a:t>
            </a:r>
          </a:p>
          <a:p>
            <a:pPr algn="just">
              <a:lnSpc>
                <a:spcPct val="150000"/>
              </a:lnSpc>
            </a:pPr>
            <a:r>
              <a:rPr lang="en-US" sz="3600" i="1" smtClean="0">
                <a:solidFill>
                  <a:schemeClr val="bg1"/>
                </a:solidFill>
                <a:latin typeface="Arial" pitchFamily="34" charset="0"/>
                <a:cs typeface="Arial" pitchFamily="34" charset="0"/>
              </a:rPr>
              <a:t>Nếu là Liên, em sẽ làm gì?</a:t>
            </a:r>
            <a:endParaRPr lang="en-US" sz="3600" i="1">
              <a:solidFill>
                <a:schemeClr val="bg1"/>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AF4FA"/>
        </a:solidFill>
        <a:effectLst/>
      </p:bgPr>
    </p:bg>
    <p:spTree>
      <p:nvGrpSpPr>
        <p:cNvPr id="1" name=""/>
        <p:cNvGrpSpPr/>
        <p:nvPr/>
      </p:nvGrpSpPr>
      <p:grpSpPr>
        <a:xfrm>
          <a:off x="0" y="0"/>
          <a:ext cx="0" cy="0"/>
          <a:chOff x="0" y="0"/>
          <a:chExt cx="0" cy="0"/>
        </a:xfrm>
      </p:grpSpPr>
      <p:sp>
        <p:nvSpPr>
          <p:cNvPr id="2" name="AutoShape 2"/>
          <p:cNvSpPr/>
          <p:nvPr/>
        </p:nvSpPr>
        <p:spPr>
          <a:xfrm>
            <a:off x="0" y="0"/>
            <a:ext cx="10150532" cy="4199390"/>
          </a:xfrm>
          <a:prstGeom prst="rect">
            <a:avLst/>
          </a:prstGeom>
          <a:solidFill>
            <a:srgbClr val="E13D51"/>
          </a:solidFill>
        </p:spPr>
      </p:sp>
      <p:sp>
        <p:nvSpPr>
          <p:cNvPr id="3" name="TextBox 3"/>
          <p:cNvSpPr txBox="1"/>
          <p:nvPr/>
        </p:nvSpPr>
        <p:spPr>
          <a:xfrm>
            <a:off x="1028700" y="1451995"/>
            <a:ext cx="8115300" cy="1133515"/>
          </a:xfrm>
          <a:prstGeom prst="rect">
            <a:avLst/>
          </a:prstGeom>
        </p:spPr>
        <p:txBody>
          <a:bodyPr lIns="0" tIns="0" rIns="0" bIns="0" rtlCol="0" anchor="t">
            <a:spAutoFit/>
          </a:bodyPr>
          <a:lstStyle/>
          <a:p>
            <a:pPr algn="ctr">
              <a:lnSpc>
                <a:spcPts val="9600"/>
              </a:lnSpc>
            </a:pPr>
            <a:r>
              <a:rPr lang="en-US" sz="6600" b="1" smtClean="0">
                <a:solidFill>
                  <a:schemeClr val="bg1"/>
                </a:solidFill>
                <a:latin typeface="Arial" pitchFamily="34" charset="0"/>
                <a:cs typeface="Arial" pitchFamily="34" charset="0"/>
              </a:rPr>
              <a:t>TRƯỜNG HỢP 1</a:t>
            </a:r>
            <a:endParaRPr lang="en-US" sz="6600" b="1">
              <a:solidFill>
                <a:schemeClr val="bg1"/>
              </a:solidFill>
              <a:latin typeface="Arial" pitchFamily="34" charset="0"/>
              <a:cs typeface="Arial" pitchFamily="34" charset="0"/>
            </a:endParaRPr>
          </a:p>
        </p:txBody>
      </p:sp>
      <p:sp>
        <p:nvSpPr>
          <p:cNvPr id="4" name="AutoShape 4"/>
          <p:cNvSpPr/>
          <p:nvPr/>
        </p:nvSpPr>
        <p:spPr>
          <a:xfrm>
            <a:off x="0" y="4671445"/>
            <a:ext cx="10622587" cy="5615555"/>
          </a:xfrm>
          <a:prstGeom prst="rect">
            <a:avLst/>
          </a:prstGeom>
          <a:solidFill>
            <a:srgbClr val="FFFFFF"/>
          </a:solidFill>
        </p:spPr>
      </p:sp>
      <p:sp>
        <p:nvSpPr>
          <p:cNvPr id="8" name="TextBox 8"/>
          <p:cNvSpPr txBox="1"/>
          <p:nvPr/>
        </p:nvSpPr>
        <p:spPr>
          <a:xfrm>
            <a:off x="737990" y="5309616"/>
            <a:ext cx="8696719" cy="3579250"/>
          </a:xfrm>
          <a:prstGeom prst="rect">
            <a:avLst/>
          </a:prstGeom>
        </p:spPr>
        <p:txBody>
          <a:bodyPr lIns="0" tIns="0" rIns="0" bIns="0" rtlCol="0" anchor="t">
            <a:spAutoFit/>
          </a:bodyPr>
          <a:lstStyle/>
          <a:p>
            <a:pPr algn="just">
              <a:lnSpc>
                <a:spcPct val="150000"/>
              </a:lnSpc>
            </a:pPr>
            <a:r>
              <a:rPr lang="vi-VN" sz="4000">
                <a:latin typeface="Arial" pitchFamily="34" charset="0"/>
                <a:cs typeface="Arial" pitchFamily="34" charset="0"/>
              </a:rPr>
              <a:t>Nếu là Nam, em sẽ cất cặp sách phụ bố nấu cơm, quét dọn nhà. Và từ buổi sau em sẽ về sớm giúp đỡ bố mẹ việc nhà chứ không đi chơi như vậy nữa.</a:t>
            </a:r>
            <a:endParaRPr lang="en-US" sz="3600">
              <a:solidFill>
                <a:srgbClr val="000000"/>
              </a:solidFill>
              <a:latin typeface="Arial" pitchFamily="34" charset="0"/>
              <a:cs typeface="Arial" pitchFamily="34" charset="0"/>
            </a:endParaRPr>
          </a:p>
        </p:txBody>
      </p:sp>
      <p:pic>
        <p:nvPicPr>
          <p:cNvPr id="9" name="Picture 2"/>
          <p:cNvPicPr>
            <a:picLocks noChangeAspect="1"/>
          </p:cNvPicPr>
          <p:nvPr/>
        </p:nvPicPr>
        <p:blipFill>
          <a:blip r:embed="rId2"/>
          <a:srcRect l="418" r="418"/>
          <a:stretch>
            <a:fillRect/>
          </a:stretch>
        </p:blipFill>
        <p:spPr>
          <a:xfrm>
            <a:off x="11132004" y="1028700"/>
            <a:ext cx="6127296" cy="8229600"/>
          </a:xfrm>
          <a:prstGeom prst="rect">
            <a:avLst/>
          </a:prstGeom>
        </p:spPr>
      </p:pic>
      <p:pic>
        <p:nvPicPr>
          <p:cNvPr id="10" name="Picture 2"/>
          <p:cNvPicPr>
            <a:picLocks noChangeAspect="1"/>
          </p:cNvPicPr>
          <p:nvPr/>
        </p:nvPicPr>
        <p:blipFill>
          <a:blip r:embed="rId2"/>
          <a:srcRect l="418" r="418"/>
          <a:stretch>
            <a:fillRect/>
          </a:stretch>
        </p:blipFill>
        <p:spPr>
          <a:xfrm>
            <a:off x="11284404" y="1181100"/>
            <a:ext cx="6127296" cy="822960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617</Words>
  <Application>Microsoft Office PowerPoint</Application>
  <PresentationFormat>Custom</PresentationFormat>
  <Paragraphs>57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Arimo</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Đỏ và Hồng Hình học Tiếng Anh Định hướng Lớp học Bản thuyết trình Giáo dục</dc:title>
  <dc:creator>DELL</dc:creator>
  <cp:lastModifiedBy>HP</cp:lastModifiedBy>
  <cp:revision>8</cp:revision>
  <dcterms:created xsi:type="dcterms:W3CDTF">2006-08-16T00:00:00Z</dcterms:created>
  <dcterms:modified xsi:type="dcterms:W3CDTF">2025-03-11T06:13:18Z</dcterms:modified>
  <dc:identifier>DAEquDhpwHE</dc:identifier>
</cp:coreProperties>
</file>