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845" r:id="rId2"/>
  </p:sldMasterIdLst>
  <p:notesMasterIdLst>
    <p:notesMasterId r:id="rId31"/>
  </p:notesMasterIdLst>
  <p:sldIdLst>
    <p:sldId id="266" r:id="rId3"/>
    <p:sldId id="258" r:id="rId4"/>
    <p:sldId id="267" r:id="rId5"/>
    <p:sldId id="269" r:id="rId6"/>
    <p:sldId id="272" r:id="rId7"/>
    <p:sldId id="271" r:id="rId8"/>
    <p:sldId id="279" r:id="rId9"/>
    <p:sldId id="283" r:id="rId10"/>
    <p:sldId id="280" r:id="rId11"/>
    <p:sldId id="284" r:id="rId12"/>
    <p:sldId id="294" r:id="rId13"/>
    <p:sldId id="299" r:id="rId14"/>
    <p:sldId id="300" r:id="rId15"/>
    <p:sldId id="302" r:id="rId16"/>
    <p:sldId id="303" r:id="rId17"/>
    <p:sldId id="304" r:id="rId18"/>
    <p:sldId id="305" r:id="rId19"/>
    <p:sldId id="288" r:id="rId20"/>
    <p:sldId id="289" r:id="rId21"/>
    <p:sldId id="290" r:id="rId22"/>
    <p:sldId id="291" r:id="rId23"/>
    <p:sldId id="292" r:id="rId24"/>
    <p:sldId id="293" r:id="rId25"/>
    <p:sldId id="306" r:id="rId26"/>
    <p:sldId id="307" r:id="rId27"/>
    <p:sldId id="308" r:id="rId28"/>
    <p:sldId id="309" r:id="rId29"/>
    <p:sldId id="313" r:id="rId30"/>
  </p:sldIdLst>
  <p:sldSz cx="12192000" cy="6858000"/>
  <p:notesSz cx="6858000" cy="9144000"/>
  <p:embeddedFontLst>
    <p:embeddedFont>
      <p:font typeface="#9Slide03 FS Neusa Bold" panose="00000800000000000000" pitchFamily="2" charset="0"/>
      <p:bold r:id="rId32"/>
    </p:embeddedFont>
    <p:embeddedFont>
      <p:font typeface="#9Slide03 Roboto" panose="02000000000000000000" pitchFamily="2" charset="0"/>
      <p:regular r:id="rId33"/>
    </p:embeddedFont>
    <p:embeddedFont>
      <p:font typeface="#9Slide03 Roboto Bold" panose="02000000000000000000" pitchFamily="2" charset="0"/>
      <p:bold r:id="rId34"/>
    </p:embeddedFont>
    <p:embeddedFont>
      <p:font typeface="#9Slide03 Roboto Medium" panose="02000000000000000000" pitchFamily="2" charset="0"/>
      <p:regular r:id="rId35"/>
    </p:embeddedFont>
    <p:embeddedFont>
      <p:font typeface="#9Slide05 Israquella" pitchFamily="2" charset="0"/>
      <p:regular r:id="rId36"/>
    </p:embeddedFont>
    <p:embeddedFont>
      <p:font typeface="Berlin Sans FB Demi" panose="020E0802020502020306" pitchFamily="34" charset="0"/>
      <p:bold r:id="rId37"/>
    </p:embeddedFont>
    <p:embeddedFont>
      <p:font typeface="Comic Sans MS" panose="030F0702030302020204" pitchFamily="66" charset="0"/>
      <p:regular r:id="rId38"/>
      <p:bold r:id="rId39"/>
      <p:italic r:id="rId40"/>
      <p:boldItalic r:id="rId41"/>
    </p:embeddedFont>
    <p:embeddedFont>
      <p:font typeface="Gill Sans Ultra Bold" panose="020B0A02020104020203" pitchFamily="34" charset="0"/>
      <p:regular r:id="rId42"/>
    </p:embeddedFont>
    <p:embeddedFont>
      <p:font typeface="Roboto" panose="02000000000000000000" pitchFamily="2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C8D2"/>
    <a:srgbClr val="F4889F"/>
    <a:srgbClr val="194E48"/>
    <a:srgbClr val="2DB380"/>
    <a:srgbClr val="D87C2F"/>
    <a:srgbClr val="C1523E"/>
    <a:srgbClr val="A13C2A"/>
    <a:srgbClr val="206A5D"/>
    <a:srgbClr val="ACCF68"/>
    <a:srgbClr val="FBA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058" autoAdjust="0"/>
  </p:normalViewPr>
  <p:slideViewPr>
    <p:cSldViewPr snapToGrid="0">
      <p:cViewPr varScale="1">
        <p:scale>
          <a:sx n="61" d="100"/>
          <a:sy n="61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D74F4-D50A-4836-BF12-80B5800C35D1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60C8B-E3F3-4836-BEAE-07D59F1FD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7050A-8175-492E-9DDF-FB9B86E92E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9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7050A-8175-492E-9DDF-FB9B86E92E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72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7050A-8175-492E-9DDF-FB9B86E92E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02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7050A-8175-492E-9DDF-FB9B86E92E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91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7050A-8175-492E-9DDF-FB9B86E92E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53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7050A-8175-492E-9DDF-FB9B86E92E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1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1E1F6-9043-4E66-98CF-4CEAF4674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DD09A-B933-4499-AFBE-78B2122CA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24EA0-1411-40E1-A37D-784FB0E1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62CE3-462F-42B1-B86B-3604F289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5A742-DB41-4F47-B499-AC4667A2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1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1E1F6-9043-4E66-98CF-4CEAF4674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DD09A-B933-4499-AFBE-78B2122CA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24EA0-1411-40E1-A37D-784FB0E1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62CE3-462F-42B1-B86B-3604F289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5A742-DB41-4F47-B499-AC4667A2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3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1E1F6-9043-4E66-98CF-4CEAF4674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DD09A-B933-4499-AFBE-78B2122CA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24EA0-1411-40E1-A37D-784FB0E1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62CE3-462F-42B1-B86B-3604F289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5A742-DB41-4F47-B499-AC4667A2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16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1E1F6-9043-4E66-98CF-4CEAF4674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DD09A-B933-4499-AFBE-78B2122CA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24EA0-1411-40E1-A37D-784FB0E1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62CE3-462F-42B1-B86B-3604F289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5A742-DB41-4F47-B499-AC4667A2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35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1E1F6-9043-4E66-98CF-4CEAF4674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DD09A-B933-4499-AFBE-78B2122CA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24EA0-1411-40E1-A37D-784FB0E1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62CE3-462F-42B1-B86B-3604F289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5A742-DB41-4F47-B499-AC4667A2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8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1E1F6-9043-4E66-98CF-4CEAF4674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DD09A-B933-4499-AFBE-78B2122CA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24EA0-1411-40E1-A37D-784FB0E1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62CE3-462F-42B1-B86B-3604F289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5A742-DB41-4F47-B499-AC4667A2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41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C4A19-ABB9-4AD9-A8E6-311CFCCA6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CA9EC-F1F8-4517-A77A-55C347F01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F878D-9837-4F8A-A5C4-D787BB4B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BB381-DCC1-40AA-A785-B7C048E5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073A0-2BA5-4219-B66D-2DADAB73A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34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65350-83DB-488A-B7EB-AF4C99FD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D4FE1-CB1A-4EEC-AC78-B34A40F1F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12F18-520C-4279-8DD3-5C616710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49745-A693-4AE8-AE5A-017D3DAB4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C0B80-325D-4A20-83C4-1EE806CD2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62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3D71-B25F-4D3D-B798-AEB074092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F99B6-383F-4AAF-8C48-A1DE768BB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B818A-15EC-4240-A19F-CDAE6C695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75FFC-2710-4063-A6FF-87F3CF6C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FE364-02C1-4DF2-B177-AE7BE48E5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2FB30-83AD-49D5-9DF8-5A7E99DB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54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AD89B-5AC1-4205-A127-5E7957E8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4C9D7-4C73-4E42-8D2A-DCA7AEFF5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1CECD2-B85C-40EF-8892-0361460A1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CF5CA-91D5-4A55-B888-453C51491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5930B-8232-489E-A2C9-D4C5A8D2E5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E6DFA1-E98A-4251-91A9-6C17C49F1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503600-94A2-45F1-9D89-43473F424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3E45C1-A72A-4F3B-B4F1-F9C8CF9F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01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52490-006C-48E9-856F-6E0600121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D67D08-0899-4C39-BCBE-E6034384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D64DC-287E-495D-8BF0-412170FEC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D5376-4A00-420E-A959-F72F4B18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6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1E1F6-9043-4E66-98CF-4CEAF4674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DD09A-B933-4499-AFBE-78B2122CA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24EA0-1411-40E1-A37D-784FB0E1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62CE3-462F-42B1-B86B-3604F289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5A742-DB41-4F47-B499-AC4667A2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77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95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43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42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09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93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93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34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32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2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1E1F6-9043-4E66-98CF-4CEAF4674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DD09A-B933-4499-AFBE-78B2122CA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24EA0-1411-40E1-A37D-784FB0E1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62CE3-462F-42B1-B86B-3604F289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5A742-DB41-4F47-B499-AC4667A2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34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51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39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714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75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45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16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11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33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1E1F6-9043-4E66-98CF-4CEAF4674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DD09A-B933-4499-AFBE-78B2122CA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24EA0-1411-40E1-A37D-784FB0E1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62CE3-462F-42B1-B86B-3604F289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5A742-DB41-4F47-B499-AC4667A2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5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452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98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48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59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082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021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426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28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557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1E1F6-9043-4E66-98CF-4CEAF4674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DD09A-B933-4499-AFBE-78B2122CA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24EA0-1411-40E1-A37D-784FB0E1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62CE3-462F-42B1-B86B-3604F289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5A742-DB41-4F47-B499-AC4667A2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16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424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479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958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14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1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508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833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38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1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9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1E1F6-9043-4E66-98CF-4CEAF4674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DD09A-B933-4499-AFBE-78B2122CA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24EA0-1411-40E1-A37D-784FB0E1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62CE3-462F-42B1-B86B-3604F289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5A742-DB41-4F47-B499-AC4667A2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39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520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337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147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412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505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774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503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41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281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1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1E1F6-9043-4E66-98CF-4CEAF4674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DD09A-B933-4499-AFBE-78B2122CA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24EA0-1411-40E1-A37D-784FB0E1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62CE3-462F-42B1-B86B-3604F289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5A742-DB41-4F47-B499-AC4667A2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299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781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962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8723-077A-4DC7-8AE6-593CFE00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6B0D-FA14-43CF-AB91-B7D0C62C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88CD-704F-41CC-8230-D87B34C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320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18540-63F1-4A8E-8BE1-CC2C8D79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6E6D3-9BCA-4F93-98C8-A2766EC6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A2ACF-B7C1-4F9C-B6AF-E0EE2D295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BB0B4-D1A8-421C-A667-A51A864DF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BE561-1943-4076-8212-38114B10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C3049-CF4F-4A82-9B6B-19342224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786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CBC7F-2705-430F-8824-6089C4FD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CEA143-B221-49DD-9028-FDC9D5C7E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B78C3-CD90-4507-A384-2189E63FD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FBB9C-FA90-4464-A0AD-06671DBD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154F1-25F5-4840-A57B-EA739F443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965EC-11BA-4184-8435-7FFCADDDD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213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4901-7534-4330-9C07-798B5914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0897C-DA56-408E-8FF1-BF6EF36B9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2F60D-C15D-481A-B717-70E4F10E9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6797D-4A25-4A08-8B6A-9D7C8648F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322A5-C560-4F14-AC9E-88370EDE1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858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DBCC4-3A44-4060-BC48-1AFD798F9A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98437-B59C-436C-81FA-2AC3B7D52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95601-79CF-40EE-B856-66AF6930D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2437F-4A35-4ECA-93BB-C5B0E6D2B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F449F-AC23-4741-92B3-25DD257A5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67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38C1F-99E0-4034-B73C-EB135FDD9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34885-9E56-4848-BCBE-81C6B2371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55053-8D61-4474-8A14-753EECFC4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BB9F-17EB-4ED4-A52F-53ADAD98F1C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C4A79-9178-4765-B430-8E1DB9F07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E974F-2617-462A-8FEB-79F8BAFD3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1053-2C96-4739-AA40-B19AE71A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211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C5A0E-7FE8-47C2-B16B-93B12E676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38F94-5C19-48A5-9DC5-1298839EF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288D2-AD00-4C35-9C84-C8621D16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BB9F-17EB-4ED4-A52F-53ADAD98F1C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69A53-1B36-4958-BEC4-9898A5467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3F887-72A9-4192-AA90-2B5C268B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1053-2C96-4739-AA40-B19AE71A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574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E7FC9-63CB-49CB-818D-74E1285B1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60336-3435-403C-83F7-02F01A99C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594A7-D3E0-449A-A7B9-4FB159E2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BB9F-17EB-4ED4-A52F-53ADAD98F1C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B1C45-CCC0-452A-8083-1F8FA68C7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18988-52D7-4E9A-8459-B5F1F99F0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1053-2C96-4739-AA40-B19AE71A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6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1E1F6-9043-4E66-98CF-4CEAF4674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DD09A-B933-4499-AFBE-78B2122CA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24EA0-1411-40E1-A37D-784FB0E1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62CE3-462F-42B1-B86B-3604F289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5A742-DB41-4F47-B499-AC4667A2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889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40143-555C-4EBE-B129-785255EA4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5E9E8-DB9E-4035-8DAA-560768A10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45DD7-3753-43FB-BE92-8B50E3A0C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DF275-296C-4DFE-B65A-82466B2E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BB9F-17EB-4ED4-A52F-53ADAD98F1C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AC85F-D37C-4F13-B17B-CE17F3163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C7FFC-5BBF-4EF2-8F94-138280AF8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1053-2C96-4739-AA40-B19AE71A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45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E201E-56C2-4223-9320-094C4757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3621D-FD3E-4FF4-BC87-E7C97BEEA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4623F-EF59-4F1D-947D-0A6111273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7DF705-EC66-4D19-A89E-6EA4E2D5D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B26D5D-AF62-437C-9C6E-A37349F711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B6B9DC-112B-42D7-B5EC-17465620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BB9F-17EB-4ED4-A52F-53ADAD98F1C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F1E7BD-D7E5-4C19-9DE3-9FB90D48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4C537-536E-4F6E-81A8-9DDB534E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1053-2C96-4739-AA40-B19AE71A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131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846E-A7AA-460F-81B5-BF8A5924A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4063AE-253D-4766-B0EC-E0DE585FF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BB9F-17EB-4ED4-A52F-53ADAD98F1C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BB335-C7A3-4641-B3A0-61CCFD1A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60B964-7A7A-4A2B-AF5C-CBD9E744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1053-2C96-4739-AA40-B19AE71A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889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FBB6BB-36C6-4618-B024-D8361A7E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BB9F-17EB-4ED4-A52F-53ADAD98F1C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009E0-DA5E-4487-8558-DB05F15B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93199-694E-4995-AEF0-39AC75D5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1053-2C96-4739-AA40-B19AE71A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933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CFCC1-447D-4423-8A18-5DCFD8CA2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83449-75C2-4759-9A7D-677B7532D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8E45D-2873-42DC-ABAB-B308D6B20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A7F1E-0C07-44DE-A1E6-3CBB9EB9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BB9F-17EB-4ED4-A52F-53ADAD98F1C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A72B7-4398-43AC-B926-73F8BA544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4C1F6-BFC9-4875-9BCF-799F44507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1053-2C96-4739-AA40-B19AE71A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344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C0CB-F80C-4DE0-A9D7-43B4A897B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B299D9-0D35-4C1F-BF51-AF2CA4FBFA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21090-376E-48FB-BC39-EBC770F92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9932B-5223-4E95-B807-20B95FF8A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BB9F-17EB-4ED4-A52F-53ADAD98F1C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5B7DD-40A2-43B4-AB88-565D97CA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EE930-D7F0-421C-9C9B-0A22AD74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1053-2C96-4739-AA40-B19AE71A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64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BF434-EDB6-476E-8151-FF56E28C7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93EE9-78A2-4F56-AEDF-ABD7B4B23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A8535-C5EB-462D-86B8-FD86C568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BB9F-17EB-4ED4-A52F-53ADAD98F1C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0A745-3B6F-48E8-9DE8-94146B4AF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F136C-A4F5-4823-A6CA-4D55F646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1053-2C96-4739-AA40-B19AE71A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62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372D2C-8EDB-4AC2-9305-4F0530F5FE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EFB4E-8027-48D8-B2EE-23793661B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7D15D-8FF6-4305-B7DB-EA5FEC794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BB9F-17EB-4ED4-A52F-53ADAD98F1C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1ABA1-B816-4FAF-B364-7F0C2874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2A411-29B4-4B61-ABAE-A253F6DB7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1053-2C96-4739-AA40-B19AE71A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254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81402" y="0"/>
            <a:ext cx="7814853" cy="6868522"/>
          </a:xfrm>
          <a:custGeom>
            <a:avLst/>
            <a:gdLst>
              <a:gd name="connsiteX0" fmla="*/ 0 w 7814853"/>
              <a:gd name="connsiteY0" fmla="*/ 0 h 6868522"/>
              <a:gd name="connsiteX1" fmla="*/ 7814853 w 7814853"/>
              <a:gd name="connsiteY1" fmla="*/ 0 h 6868522"/>
              <a:gd name="connsiteX2" fmla="*/ 7814853 w 7814853"/>
              <a:gd name="connsiteY2" fmla="*/ 6868522 h 6868522"/>
              <a:gd name="connsiteX3" fmla="*/ 4047943 w 7814853"/>
              <a:gd name="connsiteY3" fmla="*/ 6868522 h 6868522"/>
              <a:gd name="connsiteX4" fmla="*/ 2297383 w 7814853"/>
              <a:gd name="connsiteY4" fmla="*/ 3363323 h 6868522"/>
              <a:gd name="connsiteX5" fmla="*/ 1746929 w 7814853"/>
              <a:gd name="connsiteY5" fmla="*/ 3271883 h 6868522"/>
              <a:gd name="connsiteX6" fmla="*/ 0 w 7814853"/>
              <a:gd name="connsiteY6" fmla="*/ 247777 h 686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853" h="6868522">
                <a:moveTo>
                  <a:pt x="0" y="0"/>
                </a:moveTo>
                <a:lnTo>
                  <a:pt x="7814853" y="0"/>
                </a:lnTo>
                <a:lnTo>
                  <a:pt x="7814853" y="6868522"/>
                </a:lnTo>
                <a:lnTo>
                  <a:pt x="4047943" y="6868522"/>
                </a:lnTo>
                <a:lnTo>
                  <a:pt x="2297383" y="3363323"/>
                </a:lnTo>
                <a:lnTo>
                  <a:pt x="1746929" y="3271883"/>
                </a:lnTo>
                <a:lnTo>
                  <a:pt x="0" y="247777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B11B-6CB3-43B5-B9E8-259FB65B0743}" type="datetimeFigureOut">
              <a:rPr lang="en-US" smtClean="0"/>
              <a:t>12/03/2025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F54C-FA28-4969-B654-5B65D226A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1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1E1F6-9043-4E66-98CF-4CEAF4674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DD09A-B933-4499-AFBE-78B2122CA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24EA0-1411-40E1-A37D-784FB0E1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62CE3-462F-42B1-B86B-3604F289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5A742-DB41-4F47-B499-AC4667A2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3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2D5ECC9-FD08-E954-8A5F-EBA803FEC5B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6F74F9-736E-48B8-A6C0-9E56FF35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0B225-5ADB-48F7-ADE3-06833E37E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70D9C-64CF-4B50-9D5C-E46E1BF12E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3633B-D027-4922-9C32-047BB4FC9E6C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4FEAE-0470-4205-9FCE-40523A0E4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6CC99-FE31-41C2-A446-A25F2C3A1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43414-1C60-481C-8FAB-494BF9DA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8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B6F09BD-59A7-31F1-7176-B496E6E1495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74F26E-CC46-4018-BD30-EEE528138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2C822-F6B0-4417-8F56-410FB39D5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C2871-9801-47FC-B68E-F3AE731CF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3BB9F-17EB-4ED4-A52F-53ADAD98F1C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1B1B0-6A61-45BC-A057-66166E9A5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FB8FC-533F-478C-B620-4F76DCA2A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41053-2C96-4739-AA40-B19AE71A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1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png"/><Relationship Id="rId5" Type="http://schemas.microsoft.com/office/2007/relationships/hdphoto" Target="../media/hdphoto5.wdp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notesSlide" Target="../notesSlides/notesSlide1.xml"/><Relationship Id="rId7" Type="http://schemas.openxmlformats.org/officeDocument/2006/relationships/slide" Target="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slide" Target="slide18.xml"/><Relationship Id="rId11" Type="http://schemas.openxmlformats.org/officeDocument/2006/relationships/slide" Target="slide23.xml"/><Relationship Id="rId5" Type="http://schemas.openxmlformats.org/officeDocument/2006/relationships/image" Target="../media/image37.gif"/><Relationship Id="rId10" Type="http://schemas.openxmlformats.org/officeDocument/2006/relationships/slide" Target="slide22.xml"/><Relationship Id="rId4" Type="http://schemas.openxmlformats.org/officeDocument/2006/relationships/image" Target="../media/image36.png"/><Relationship Id="rId9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38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7.gif"/><Relationship Id="rId12" Type="http://schemas.openxmlformats.org/officeDocument/2006/relationships/slide" Target="slide23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1.gif"/><Relationship Id="rId1" Type="http://schemas.openxmlformats.org/officeDocument/2006/relationships/tags" Target="../tags/tag2.xml"/><Relationship Id="rId6" Type="http://schemas.openxmlformats.org/officeDocument/2006/relationships/image" Target="../media/image36.png"/><Relationship Id="rId11" Type="http://schemas.openxmlformats.org/officeDocument/2006/relationships/slide" Target="slide22.xml"/><Relationship Id="rId5" Type="http://schemas.openxmlformats.org/officeDocument/2006/relationships/audio" Target="../media/audio2.wav"/><Relationship Id="rId15" Type="http://schemas.openxmlformats.org/officeDocument/2006/relationships/image" Target="../media/image40.gif"/><Relationship Id="rId10" Type="http://schemas.openxmlformats.org/officeDocument/2006/relationships/slide" Target="slide21.xml"/><Relationship Id="rId4" Type="http://schemas.openxmlformats.org/officeDocument/2006/relationships/audio" Target="../media/audio1.wav"/><Relationship Id="rId9" Type="http://schemas.openxmlformats.org/officeDocument/2006/relationships/slide" Target="slide20.xml"/><Relationship Id="rId1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38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7.gif"/><Relationship Id="rId12" Type="http://schemas.openxmlformats.org/officeDocument/2006/relationships/slide" Target="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6.png"/><Relationship Id="rId11" Type="http://schemas.openxmlformats.org/officeDocument/2006/relationships/slide" Target="slide22.xml"/><Relationship Id="rId5" Type="http://schemas.openxmlformats.org/officeDocument/2006/relationships/audio" Target="../media/audio2.wav"/><Relationship Id="rId15" Type="http://schemas.openxmlformats.org/officeDocument/2006/relationships/image" Target="../media/image41.gif"/><Relationship Id="rId10" Type="http://schemas.openxmlformats.org/officeDocument/2006/relationships/slide" Target="slide21.xml"/><Relationship Id="rId4" Type="http://schemas.openxmlformats.org/officeDocument/2006/relationships/audio" Target="../media/audio1.wav"/><Relationship Id="rId9" Type="http://schemas.openxmlformats.org/officeDocument/2006/relationships/slide" Target="slide20.xml"/><Relationship Id="rId14" Type="http://schemas.openxmlformats.org/officeDocument/2006/relationships/image" Target="../media/image40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38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7.gif"/><Relationship Id="rId12" Type="http://schemas.openxmlformats.org/officeDocument/2006/relationships/slide" Target="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6.png"/><Relationship Id="rId11" Type="http://schemas.openxmlformats.org/officeDocument/2006/relationships/slide" Target="slide22.xml"/><Relationship Id="rId5" Type="http://schemas.openxmlformats.org/officeDocument/2006/relationships/audio" Target="../media/audio2.wav"/><Relationship Id="rId15" Type="http://schemas.openxmlformats.org/officeDocument/2006/relationships/image" Target="../media/image41.gif"/><Relationship Id="rId10" Type="http://schemas.openxmlformats.org/officeDocument/2006/relationships/slide" Target="slide21.xml"/><Relationship Id="rId4" Type="http://schemas.openxmlformats.org/officeDocument/2006/relationships/audio" Target="../media/audio1.wav"/><Relationship Id="rId9" Type="http://schemas.openxmlformats.org/officeDocument/2006/relationships/slide" Target="slide20.xml"/><Relationship Id="rId14" Type="http://schemas.openxmlformats.org/officeDocument/2006/relationships/image" Target="../media/image40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38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7.gif"/><Relationship Id="rId12" Type="http://schemas.openxmlformats.org/officeDocument/2006/relationships/slide" Target="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6.png"/><Relationship Id="rId11" Type="http://schemas.openxmlformats.org/officeDocument/2006/relationships/slide" Target="slide22.xml"/><Relationship Id="rId5" Type="http://schemas.openxmlformats.org/officeDocument/2006/relationships/audio" Target="../media/audio2.wav"/><Relationship Id="rId15" Type="http://schemas.openxmlformats.org/officeDocument/2006/relationships/image" Target="../media/image41.gif"/><Relationship Id="rId10" Type="http://schemas.openxmlformats.org/officeDocument/2006/relationships/slide" Target="slide21.xml"/><Relationship Id="rId4" Type="http://schemas.openxmlformats.org/officeDocument/2006/relationships/audio" Target="../media/audio1.wav"/><Relationship Id="rId9" Type="http://schemas.openxmlformats.org/officeDocument/2006/relationships/slide" Target="slide20.xml"/><Relationship Id="rId14" Type="http://schemas.openxmlformats.org/officeDocument/2006/relationships/image" Target="../media/image40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38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7.gif"/><Relationship Id="rId12" Type="http://schemas.openxmlformats.org/officeDocument/2006/relationships/slide" Target="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6.png"/><Relationship Id="rId11" Type="http://schemas.openxmlformats.org/officeDocument/2006/relationships/slide" Target="slide22.xml"/><Relationship Id="rId5" Type="http://schemas.openxmlformats.org/officeDocument/2006/relationships/audio" Target="../media/audio2.wav"/><Relationship Id="rId15" Type="http://schemas.openxmlformats.org/officeDocument/2006/relationships/image" Target="../media/image40.gif"/><Relationship Id="rId10" Type="http://schemas.openxmlformats.org/officeDocument/2006/relationships/slide" Target="slide21.xml"/><Relationship Id="rId4" Type="http://schemas.openxmlformats.org/officeDocument/2006/relationships/audio" Target="../media/audio1.wav"/><Relationship Id="rId9" Type="http://schemas.openxmlformats.org/officeDocument/2006/relationships/slide" Target="slide20.xml"/><Relationship Id="rId14" Type="http://schemas.openxmlformats.org/officeDocument/2006/relationships/image" Target="../media/image4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sv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Relationship Id="rId6" Type="http://schemas.microsoft.com/office/2007/relationships/hdphoto" Target="../media/hdphoto8.wdp"/><Relationship Id="rId5" Type="http://schemas.openxmlformats.org/officeDocument/2006/relationships/image" Target="../media/image48.png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1E1073B-0624-4938-A75F-110692FAB303}"/>
              </a:ext>
            </a:extLst>
          </p:cNvPr>
          <p:cNvSpPr/>
          <p:nvPr/>
        </p:nvSpPr>
        <p:spPr>
          <a:xfrm>
            <a:off x="0" y="0"/>
            <a:ext cx="729362" cy="6858000"/>
          </a:xfrm>
          <a:prstGeom prst="rect">
            <a:avLst/>
          </a:prstGeom>
          <a:solidFill>
            <a:srgbClr val="81B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Roboto" panose="02000000000000000000" pitchFamily="2" charset="0"/>
              <a:ea typeface="#9Slide03 Roboto" panose="02000000000000000000" pitchFamily="2" charset="0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A84114-7DD9-46C0-9CC6-A69AD740CA46}"/>
              </a:ext>
            </a:extLst>
          </p:cNvPr>
          <p:cNvSpPr txBox="1"/>
          <p:nvPr/>
        </p:nvSpPr>
        <p:spPr>
          <a:xfrm rot="16200000">
            <a:off x="-766450" y="2874473"/>
            <a:ext cx="2364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KHỞI ĐỘNG</a:t>
            </a:r>
          </a:p>
        </p:txBody>
      </p:sp>
      <p:pic>
        <p:nvPicPr>
          <p:cNvPr id="5122" name="Picture 2" descr="Kền kền chờ đợi - Bức ảnh gây tranh cãi trong làng báo thế giới - Ảnh 1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6" b="7746"/>
          <a:stretch/>
        </p:blipFill>
        <p:spPr bwMode="auto">
          <a:xfrm>
            <a:off x="2319755" y="1375356"/>
            <a:ext cx="7362816" cy="414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75EF826-9C5F-4C3A-B622-6551B4C8D2C3}"/>
              </a:ext>
            </a:extLst>
          </p:cNvPr>
          <p:cNvSpPr txBox="1"/>
          <p:nvPr/>
        </p:nvSpPr>
        <p:spPr>
          <a:xfrm>
            <a:off x="3045065" y="740759"/>
            <a:ext cx="59121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hãy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đặt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 tên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cho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hình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 ảnh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dưới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đây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: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3 Roboto Bold" panose="02000000000000000000" pitchFamily="2" charset="0"/>
              <a:ea typeface="#9Slide03 Roboto Bold" panose="02000000000000000000" pitchFamily="2" charset="0"/>
              <a:cs typeface="+mn-cs"/>
            </a:endParaRP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1716693B-A048-4C19-A048-4D86B4840FF0}"/>
              </a:ext>
            </a:extLst>
          </p:cNvPr>
          <p:cNvSpPr txBox="1">
            <a:spLocks/>
          </p:cNvSpPr>
          <p:nvPr/>
        </p:nvSpPr>
        <p:spPr>
          <a:xfrm>
            <a:off x="1189678" y="5801248"/>
            <a:ext cx="9622971" cy="7703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vi-VN" sz="2200" b="1" dirty="0">
                <a:solidFill>
                  <a:schemeClr val="bg2">
                    <a:lumMod val="10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“Kền kền chờ đợi”, 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#9Slide03 Roboto Bold" panose="02000000000000000000" pitchFamily="2" charset="0"/>
              <a:ea typeface="#9Slide03 Roboto Bold" panose="02000000000000000000" pitchFamily="2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bg2">
                    <a:lumMod val="10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Tác </a:t>
            </a:r>
            <a:r>
              <a:rPr lang="en-US" sz="2200" b="1" dirty="0" err="1">
                <a:solidFill>
                  <a:schemeClr val="bg2">
                    <a:lumMod val="10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giả</a:t>
            </a:r>
            <a:r>
              <a:rPr lang="en-US" sz="2200" b="1" dirty="0">
                <a:solidFill>
                  <a:schemeClr val="bg2">
                    <a:lumMod val="10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: </a:t>
            </a:r>
            <a:r>
              <a:rPr lang="vi-VN" sz="2200" dirty="0">
                <a:solidFill>
                  <a:schemeClr val="bg2">
                    <a:lumMod val="10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Kevin Carter – phóng viên ảnh người Nam Phi 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#9Slide03 Roboto Bold" panose="02000000000000000000" pitchFamily="2" charset="0"/>
              <a:ea typeface="#9Slide03 Roboto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791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31B7631C-0E4F-4C1E-A594-FE8AB8ED3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17A634-F36A-4FD1-8098-AF41A61DF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406" y="5858692"/>
            <a:ext cx="8142514" cy="634774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Bản</a:t>
            </a:r>
            <a:r>
              <a:rPr lang="en-US" sz="2500" b="1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đồ</a:t>
            </a:r>
            <a:r>
              <a:rPr lang="en-US" sz="2500" b="1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chỉ</a:t>
            </a:r>
            <a:r>
              <a:rPr lang="en-US" sz="2500" b="1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số</a:t>
            </a:r>
            <a:r>
              <a:rPr lang="en-US" sz="2500" b="1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hòa</a:t>
            </a:r>
            <a:r>
              <a:rPr lang="en-US" sz="2500" b="1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bình</a:t>
            </a:r>
            <a:r>
              <a:rPr lang="en-US" sz="2500" b="1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các</a:t>
            </a:r>
            <a:r>
              <a:rPr lang="en-US" sz="2500" b="1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nước</a:t>
            </a:r>
            <a:r>
              <a:rPr lang="en-US" sz="2500" b="1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trên</a:t>
            </a:r>
            <a:r>
              <a:rPr lang="en-US" sz="2500" b="1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thế</a:t>
            </a:r>
            <a:r>
              <a:rPr lang="en-US" sz="2500" b="1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giới</a:t>
            </a:r>
            <a:endParaRPr lang="en-US" sz="2500" b="1" dirty="0">
              <a:solidFill>
                <a:schemeClr val="bg1"/>
              </a:solidFill>
              <a:latin typeface="#9Slide03 Roboto Bold" panose="02000000000000000000" pitchFamily="2" charset="0"/>
              <a:ea typeface="#9Slide03 Roboto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4675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1A47A34-FFA0-4973-84E4-24042FA83DA5}"/>
              </a:ext>
            </a:extLst>
          </p:cNvPr>
          <p:cNvGrpSpPr/>
          <p:nvPr/>
        </p:nvGrpSpPr>
        <p:grpSpPr>
          <a:xfrm>
            <a:off x="2839452" y="2120566"/>
            <a:ext cx="6513095" cy="2616868"/>
            <a:chOff x="2839453" y="2120566"/>
            <a:chExt cx="6513095" cy="2616868"/>
          </a:xfrm>
          <a:solidFill>
            <a:srgbClr val="174D44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28CD40-4B45-4C88-A5A2-C43AD7A0FC2B}"/>
                </a:ext>
              </a:extLst>
            </p:cNvPr>
            <p:cNvSpPr/>
            <p:nvPr/>
          </p:nvSpPr>
          <p:spPr>
            <a:xfrm>
              <a:off x="2839453" y="2120566"/>
              <a:ext cx="6513095" cy="2616868"/>
            </a:xfrm>
            <a:prstGeom prst="rect">
              <a:avLst/>
            </a:prstGeom>
            <a:grpFill/>
            <a:ln>
              <a:solidFill>
                <a:srgbClr val="174D44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Roboto Bold" panose="02000000000000000000" pitchFamily="2" charset="0"/>
                <a:ea typeface="#9Slide03 Roboto Bold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604F78-CFBA-435E-A9CF-AC13E41C90E4}"/>
                </a:ext>
              </a:extLst>
            </p:cNvPr>
            <p:cNvSpPr txBox="1"/>
            <p:nvPr/>
          </p:nvSpPr>
          <p:spPr>
            <a:xfrm>
              <a:off x="5561237" y="2485709"/>
              <a:ext cx="106952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#9Slide03 Roboto Bold" panose="02000000000000000000" pitchFamily="2" charset="0"/>
                  <a:ea typeface="#9Slide03 Roboto Bold" panose="02000000000000000000" pitchFamily="2" charset="0"/>
                </a:rPr>
                <a:t>02.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4C1A28-D04F-4935-AEE0-87EAB9B780B7}"/>
                </a:ext>
              </a:extLst>
            </p:cNvPr>
            <p:cNvSpPr txBox="1"/>
            <p:nvPr/>
          </p:nvSpPr>
          <p:spPr>
            <a:xfrm>
              <a:off x="3225661" y="3407493"/>
              <a:ext cx="57406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1F1E8"/>
                  </a:solidFill>
                  <a:latin typeface="#9Slide03 Roboto Bold" panose="02000000000000000000" pitchFamily="2" charset="0"/>
                  <a:ea typeface="#9Slide03 Roboto Bold" panose="02000000000000000000" pitchFamily="2" charset="0"/>
                </a:rPr>
                <a:t>DI SẢN LỊCH SỬ CHÂU PHI</a:t>
              </a:r>
            </a:p>
          </p:txBody>
        </p:sp>
      </p:grp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0DE0DC0-2B7E-4016-8A20-824F578412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t="-2297" r="58428" b="93217"/>
          <a:stretch/>
        </p:blipFill>
        <p:spPr>
          <a:xfrm rot="596049">
            <a:off x="7717499" y="460071"/>
            <a:ext cx="5292026" cy="2418284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2D035F9-AA26-4984-B863-885E20127F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8" t="5761" r="10718" b="83807"/>
          <a:stretch/>
        </p:blipFill>
        <p:spPr>
          <a:xfrm rot="596049">
            <a:off x="-217083" y="3901387"/>
            <a:ext cx="4867888" cy="255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40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DDA5E7-3FCF-4B4D-B3D9-2E33F19555AC}"/>
              </a:ext>
            </a:extLst>
          </p:cNvPr>
          <p:cNvSpPr/>
          <p:nvPr/>
        </p:nvSpPr>
        <p:spPr>
          <a:xfrm>
            <a:off x="34523" y="1045003"/>
            <a:ext cx="4952868" cy="5559273"/>
          </a:xfrm>
          <a:prstGeom prst="rect">
            <a:avLst/>
          </a:prstGeom>
          <a:solidFill>
            <a:srgbClr val="086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dirty="0">
              <a:solidFill>
                <a:prstClr val="white"/>
              </a:solidFill>
              <a:latin typeface="#9Slide03 Roboto Bold" panose="02000000000000000000" pitchFamily="2" charset="0"/>
              <a:ea typeface="#9Slide03 Roboto Bol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9B7875-FD66-4574-81F9-084DAD4DA013}"/>
              </a:ext>
            </a:extLst>
          </p:cNvPr>
          <p:cNvSpPr txBox="1"/>
          <p:nvPr/>
        </p:nvSpPr>
        <p:spPr>
          <a:xfrm>
            <a:off x="34523" y="1215535"/>
            <a:ext cx="463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400" b="1" dirty="0">
                <a:solidFill>
                  <a:srgbClr val="FFC93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THẢO LUẬN NHÓM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01D8AF-B4E4-40E1-8E66-686697C17E0B}"/>
              </a:ext>
            </a:extLst>
          </p:cNvPr>
          <p:cNvSpPr txBox="1"/>
          <p:nvPr/>
        </p:nvSpPr>
        <p:spPr>
          <a:xfrm>
            <a:off x="128800" y="1772114"/>
            <a:ext cx="46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 algn="just" defTabSz="914377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Chia </a:t>
            </a:r>
            <a:r>
              <a:rPr lang="en-US" sz="2000" dirty="0" err="1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nhóm</a:t>
            </a:r>
            <a:r>
              <a:rPr lang="en-US" sz="2000" dirty="0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: 4 HS/ 1 </a:t>
            </a:r>
            <a:r>
              <a:rPr lang="en-US" sz="2000" dirty="0" err="1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nhóm</a:t>
            </a:r>
            <a:r>
              <a:rPr lang="en-US" sz="2000" dirty="0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8330D4C-8D05-41EE-B824-E0EDC7C0EBD4}"/>
              </a:ext>
            </a:extLst>
          </p:cNvPr>
          <p:cNvGrpSpPr/>
          <p:nvPr/>
        </p:nvGrpSpPr>
        <p:grpSpPr>
          <a:xfrm>
            <a:off x="5066101" y="4533064"/>
            <a:ext cx="3362877" cy="2058852"/>
            <a:chOff x="6366557" y="1026699"/>
            <a:chExt cx="4794120" cy="29351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471EEF8-80E7-435D-9442-8CD19E2DF80B}"/>
                </a:ext>
              </a:extLst>
            </p:cNvPr>
            <p:cNvSpPr/>
            <p:nvPr/>
          </p:nvSpPr>
          <p:spPr>
            <a:xfrm>
              <a:off x="6377972" y="1026699"/>
              <a:ext cx="4771290" cy="2935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869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240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8AF13B-ADB4-44EB-9B23-C89A9CC2E4CA}"/>
                </a:ext>
              </a:extLst>
            </p:cNvPr>
            <p:cNvSpPr/>
            <p:nvPr/>
          </p:nvSpPr>
          <p:spPr>
            <a:xfrm>
              <a:off x="7090611" y="1604211"/>
              <a:ext cx="3368842" cy="182478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869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240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54DF23F-5799-42AB-A23C-81CBB676231E}"/>
                </a:ext>
              </a:extLst>
            </p:cNvPr>
            <p:cNvCxnSpPr/>
            <p:nvPr/>
          </p:nvCxnSpPr>
          <p:spPr>
            <a:xfrm>
              <a:off x="6377972" y="1026699"/>
              <a:ext cx="712639" cy="577512"/>
            </a:xfrm>
            <a:prstGeom prst="line">
              <a:avLst/>
            </a:prstGeom>
            <a:ln w="12700">
              <a:solidFill>
                <a:srgbClr val="0869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EECD88F-67C8-4C99-AE50-EDFB48FF37F1}"/>
                </a:ext>
              </a:extLst>
            </p:cNvPr>
            <p:cNvCxnSpPr>
              <a:cxnSpLocks/>
            </p:cNvCxnSpPr>
            <p:nvPr/>
          </p:nvCxnSpPr>
          <p:spPr>
            <a:xfrm>
              <a:off x="10448038" y="3429000"/>
              <a:ext cx="712639" cy="532799"/>
            </a:xfrm>
            <a:prstGeom prst="line">
              <a:avLst/>
            </a:prstGeom>
            <a:ln w="12700">
              <a:solidFill>
                <a:srgbClr val="0869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E97E571-C937-4433-AF5E-982E98C1E2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53208" y="1046754"/>
              <a:ext cx="704694" cy="577512"/>
            </a:xfrm>
            <a:prstGeom prst="line">
              <a:avLst/>
            </a:prstGeom>
            <a:ln w="12700">
              <a:solidFill>
                <a:srgbClr val="0869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D8760C-AB39-4B4C-855C-C640ADB7E6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6557" y="3429000"/>
              <a:ext cx="724054" cy="532800"/>
            </a:xfrm>
            <a:prstGeom prst="line">
              <a:avLst/>
            </a:prstGeom>
            <a:ln w="12700">
              <a:solidFill>
                <a:srgbClr val="0869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0456160-E1DC-4C2F-AEF1-4D7DFA33ECF3}"/>
                </a:ext>
              </a:extLst>
            </p:cNvPr>
            <p:cNvSpPr/>
            <p:nvPr/>
          </p:nvSpPr>
          <p:spPr>
            <a:xfrm>
              <a:off x="8585419" y="1138992"/>
              <a:ext cx="352926" cy="352926"/>
            </a:xfrm>
            <a:prstGeom prst="ellipse">
              <a:avLst/>
            </a:prstGeom>
            <a:solidFill>
              <a:srgbClr val="E4A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US" sz="1600" b="1" dirty="0">
                  <a:solidFill>
                    <a:prstClr val="white"/>
                  </a:solidFill>
                  <a:latin typeface="Roboto" pitchFamily="2" charset="0"/>
                  <a:ea typeface="Roboto" pitchFamily="2" charset="0"/>
                </a:rPr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EB22AB2-5537-4BCF-BBC2-BACD4047869E}"/>
                </a:ext>
              </a:extLst>
            </p:cNvPr>
            <p:cNvSpPr/>
            <p:nvPr/>
          </p:nvSpPr>
          <p:spPr>
            <a:xfrm>
              <a:off x="10627894" y="2358690"/>
              <a:ext cx="352926" cy="352926"/>
            </a:xfrm>
            <a:prstGeom prst="ellipse">
              <a:avLst/>
            </a:prstGeom>
            <a:solidFill>
              <a:srgbClr val="E4A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US" sz="1600" b="1" dirty="0">
                  <a:solidFill>
                    <a:prstClr val="white"/>
                  </a:solidFill>
                  <a:latin typeface="Roboto" pitchFamily="2" charset="0"/>
                  <a:ea typeface="Roboto" pitchFamily="2" charset="0"/>
                </a:rPr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479C97B-468E-4DF8-BC70-AD91B62B22BE}"/>
                </a:ext>
              </a:extLst>
            </p:cNvPr>
            <p:cNvSpPr/>
            <p:nvPr/>
          </p:nvSpPr>
          <p:spPr>
            <a:xfrm>
              <a:off x="8585419" y="3519936"/>
              <a:ext cx="352926" cy="352926"/>
            </a:xfrm>
            <a:prstGeom prst="ellipse">
              <a:avLst/>
            </a:prstGeom>
            <a:solidFill>
              <a:srgbClr val="E4A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US" sz="1600" b="1" dirty="0">
                  <a:solidFill>
                    <a:prstClr val="white"/>
                  </a:solidFill>
                  <a:latin typeface="Roboto" pitchFamily="2" charset="0"/>
                  <a:ea typeface="Roboto" pitchFamily="2" charset="0"/>
                </a:rPr>
                <a:t>3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A0BFB9B-F716-41EF-824E-7B4E05E7CB00}"/>
                </a:ext>
              </a:extLst>
            </p:cNvPr>
            <p:cNvSpPr/>
            <p:nvPr/>
          </p:nvSpPr>
          <p:spPr>
            <a:xfrm>
              <a:off x="6537777" y="2363137"/>
              <a:ext cx="352926" cy="352926"/>
            </a:xfrm>
            <a:prstGeom prst="ellipse">
              <a:avLst/>
            </a:prstGeom>
            <a:solidFill>
              <a:srgbClr val="E4A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US" sz="1600" b="1" dirty="0">
                  <a:solidFill>
                    <a:prstClr val="white"/>
                  </a:solidFill>
                  <a:latin typeface="Roboto" pitchFamily="2" charset="0"/>
                  <a:ea typeface="Roboto" pitchFamily="2" charset="0"/>
                </a:rPr>
                <a:t>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B9E57A-A9AE-4587-BAB3-CDED6CDD2795}"/>
                </a:ext>
              </a:extLst>
            </p:cNvPr>
            <p:cNvSpPr txBox="1"/>
            <p:nvPr/>
          </p:nvSpPr>
          <p:spPr>
            <a:xfrm>
              <a:off x="7316174" y="2209050"/>
              <a:ext cx="2916182" cy="5703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2000" dirty="0">
                  <a:solidFill>
                    <a:srgbClr val="194E48"/>
                  </a:solidFill>
                  <a:latin typeface="Roboto" pitchFamily="2" charset="0"/>
                  <a:ea typeface="Roboto" pitchFamily="2" charset="0"/>
                  <a:cs typeface="iCiel Gotham Thin" pitchFamily="50" charset="0"/>
                </a:rPr>
                <a:t>Ý </a:t>
              </a:r>
              <a:r>
                <a:rPr lang="en-US" sz="2000" dirty="0" err="1">
                  <a:solidFill>
                    <a:srgbClr val="194E48"/>
                  </a:solidFill>
                  <a:latin typeface="Roboto" pitchFamily="2" charset="0"/>
                  <a:ea typeface="Roboto" pitchFamily="2" charset="0"/>
                  <a:cs typeface="iCiel Gotham Thin" pitchFamily="50" charset="0"/>
                </a:rPr>
                <a:t>kiến</a:t>
              </a:r>
              <a:r>
                <a:rPr lang="en-US" sz="2000" dirty="0">
                  <a:solidFill>
                    <a:srgbClr val="194E48"/>
                  </a:solidFill>
                  <a:latin typeface="Roboto" pitchFamily="2" charset="0"/>
                  <a:ea typeface="Roboto" pitchFamily="2" charset="0"/>
                  <a:cs typeface="iCiel Gotham Thin" pitchFamily="50" charset="0"/>
                </a:rPr>
                <a:t> </a:t>
              </a:r>
              <a:r>
                <a:rPr lang="en-US" sz="2000" dirty="0" err="1">
                  <a:solidFill>
                    <a:srgbClr val="194E48"/>
                  </a:solidFill>
                  <a:latin typeface="Roboto" pitchFamily="2" charset="0"/>
                  <a:ea typeface="Roboto" pitchFamily="2" charset="0"/>
                  <a:cs typeface="iCiel Gotham Thin" pitchFamily="50" charset="0"/>
                </a:rPr>
                <a:t>chung</a:t>
              </a:r>
              <a:endParaRPr lang="en-US" sz="2000" dirty="0">
                <a:solidFill>
                  <a:srgbClr val="194E48"/>
                </a:solidFill>
                <a:latin typeface="Roboto" pitchFamily="2" charset="0"/>
                <a:ea typeface="Roboto" pitchFamily="2" charset="0"/>
                <a:cs typeface="iCiel Gotham Thin" pitchFamily="50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9553466-A08A-490D-BFD9-ACD975CD8F7A}"/>
              </a:ext>
            </a:extLst>
          </p:cNvPr>
          <p:cNvSpPr txBox="1"/>
          <p:nvPr/>
        </p:nvSpPr>
        <p:spPr>
          <a:xfrm>
            <a:off x="5231330" y="4098350"/>
            <a:ext cx="336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400" b="1" dirty="0" err="1">
                <a:solidFill>
                  <a:srgbClr val="08699F"/>
                </a:solidFill>
                <a:latin typeface="Roboto" pitchFamily="2" charset="0"/>
                <a:ea typeface="Roboto" pitchFamily="2" charset="0"/>
                <a:cs typeface="iCiel Gotham Thin" pitchFamily="50" charset="0"/>
              </a:rPr>
              <a:t>Kĩ</a:t>
            </a:r>
            <a:r>
              <a:rPr lang="en-US" sz="2400" b="1" dirty="0">
                <a:solidFill>
                  <a:srgbClr val="08699F"/>
                </a:solidFill>
                <a:latin typeface="Roboto" pitchFamily="2" charset="0"/>
                <a:ea typeface="Roboto" pitchFamily="2" charset="0"/>
                <a:cs typeface="iCiel Gotham Thin" pitchFamily="50" charset="0"/>
              </a:rPr>
              <a:t> </a:t>
            </a:r>
            <a:r>
              <a:rPr lang="en-US" sz="2400" b="1" dirty="0" err="1">
                <a:solidFill>
                  <a:srgbClr val="08699F"/>
                </a:solidFill>
                <a:latin typeface="Roboto" pitchFamily="2" charset="0"/>
                <a:ea typeface="Roboto" pitchFamily="2" charset="0"/>
                <a:cs typeface="iCiel Gotham Thin" pitchFamily="50" charset="0"/>
              </a:rPr>
              <a:t>thuật</a:t>
            </a:r>
            <a:r>
              <a:rPr lang="en-US" sz="2400" b="1" dirty="0">
                <a:solidFill>
                  <a:srgbClr val="08699F"/>
                </a:solidFill>
                <a:latin typeface="Roboto" pitchFamily="2" charset="0"/>
                <a:ea typeface="Roboto" pitchFamily="2" charset="0"/>
                <a:cs typeface="iCiel Gotham Thin" pitchFamily="50" charset="0"/>
              </a:rPr>
              <a:t> </a:t>
            </a:r>
            <a:r>
              <a:rPr lang="en-US" sz="2400" b="1" dirty="0" err="1">
                <a:solidFill>
                  <a:srgbClr val="08699F"/>
                </a:solidFill>
                <a:latin typeface="Roboto" pitchFamily="2" charset="0"/>
                <a:ea typeface="Roboto" pitchFamily="2" charset="0"/>
                <a:cs typeface="iCiel Gotham Thin" pitchFamily="50" charset="0"/>
              </a:rPr>
              <a:t>khăn</a:t>
            </a:r>
            <a:r>
              <a:rPr lang="en-US" sz="2400" b="1" dirty="0">
                <a:solidFill>
                  <a:srgbClr val="08699F"/>
                </a:solidFill>
                <a:latin typeface="Roboto" pitchFamily="2" charset="0"/>
                <a:ea typeface="Roboto" pitchFamily="2" charset="0"/>
                <a:cs typeface="iCiel Gotham Thin" pitchFamily="50" charset="0"/>
              </a:rPr>
              <a:t> </a:t>
            </a:r>
            <a:r>
              <a:rPr lang="en-US" sz="2400" b="1" dirty="0" err="1">
                <a:solidFill>
                  <a:srgbClr val="08699F"/>
                </a:solidFill>
                <a:latin typeface="Roboto" pitchFamily="2" charset="0"/>
                <a:ea typeface="Roboto" pitchFamily="2" charset="0"/>
                <a:cs typeface="iCiel Gotham Thin" pitchFamily="50" charset="0"/>
              </a:rPr>
              <a:t>trải</a:t>
            </a:r>
            <a:r>
              <a:rPr lang="en-US" sz="2400" b="1" dirty="0">
                <a:solidFill>
                  <a:srgbClr val="08699F"/>
                </a:solidFill>
                <a:latin typeface="Roboto" pitchFamily="2" charset="0"/>
                <a:ea typeface="Roboto" pitchFamily="2" charset="0"/>
                <a:cs typeface="iCiel Gotham Thin" pitchFamily="50" charset="0"/>
              </a:rPr>
              <a:t> </a:t>
            </a:r>
            <a:r>
              <a:rPr lang="en-US" sz="2400" b="1" dirty="0" err="1">
                <a:solidFill>
                  <a:srgbClr val="08699F"/>
                </a:solidFill>
                <a:latin typeface="Roboto" pitchFamily="2" charset="0"/>
                <a:ea typeface="Roboto" pitchFamily="2" charset="0"/>
                <a:cs typeface="iCiel Gotham Thin" pitchFamily="50" charset="0"/>
              </a:rPr>
              <a:t>bàn</a:t>
            </a:r>
            <a:endParaRPr lang="en-US" sz="2400" b="1" dirty="0">
              <a:solidFill>
                <a:srgbClr val="08699F"/>
              </a:solidFill>
              <a:latin typeface="Roboto" pitchFamily="2" charset="0"/>
              <a:ea typeface="Roboto" pitchFamily="2" charset="0"/>
              <a:cs typeface="iCiel Gotham Thin" pitchFamily="50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1B3DE8-A9C5-48AE-9BE1-07F30585BA4F}"/>
              </a:ext>
            </a:extLst>
          </p:cNvPr>
          <p:cNvSpPr txBox="1"/>
          <p:nvPr/>
        </p:nvSpPr>
        <p:spPr>
          <a:xfrm>
            <a:off x="135282" y="2159358"/>
            <a:ext cx="4643883" cy="228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 algn="just" defTabSz="91437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Nhiệm</a:t>
            </a:r>
            <a:r>
              <a:rPr lang="en-US" sz="2000" dirty="0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 vụ:</a:t>
            </a:r>
          </a:p>
          <a:p>
            <a:pPr algn="just" defTabSz="914377">
              <a:lnSpc>
                <a:spcPct val="120000"/>
              </a:lnSpc>
            </a:pPr>
            <a:r>
              <a:rPr lang="en-US" sz="2000" dirty="0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+ </a:t>
            </a:r>
            <a:r>
              <a:rPr lang="en-US" sz="2000" dirty="0" err="1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Chứng</a:t>
            </a:r>
            <a:r>
              <a:rPr lang="en-US" sz="2000" dirty="0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 minh </a:t>
            </a:r>
            <a:r>
              <a:rPr lang="en-US" sz="2000" dirty="0" err="1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châu</a:t>
            </a:r>
            <a:r>
              <a:rPr lang="en-US" sz="2000" dirty="0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 Phi có nhiều di sản </a:t>
            </a:r>
            <a:r>
              <a:rPr lang="en-US" sz="2000" dirty="0" err="1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lịch</a:t>
            </a:r>
            <a:r>
              <a:rPr lang="en-US" sz="2000" dirty="0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 sử.</a:t>
            </a:r>
          </a:p>
          <a:p>
            <a:pPr algn="just" defTabSz="914377">
              <a:lnSpc>
                <a:spcPct val="120000"/>
              </a:lnSpc>
            </a:pPr>
            <a:r>
              <a:rPr lang="en-US" sz="2000" dirty="0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+ Cho </a:t>
            </a:r>
            <a:r>
              <a:rPr lang="en-US" sz="2000" dirty="0" err="1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biết</a:t>
            </a:r>
            <a:r>
              <a:rPr lang="en-US" sz="2000" dirty="0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trong</a:t>
            </a:r>
            <a:r>
              <a:rPr lang="en-US" sz="2000" dirty="0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 việc </a:t>
            </a:r>
            <a:r>
              <a:rPr lang="en-US" sz="2000" dirty="0" err="1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khai</a:t>
            </a:r>
            <a:r>
              <a:rPr lang="en-US" sz="2000" dirty="0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thác</a:t>
            </a:r>
            <a:r>
              <a:rPr lang="en-US" sz="2000" dirty="0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 và </a:t>
            </a:r>
            <a:r>
              <a:rPr lang="en-US" sz="2000" dirty="0" err="1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phát</a:t>
            </a:r>
            <a:r>
              <a:rPr lang="en-US" sz="2000" dirty="0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huy</a:t>
            </a:r>
            <a:r>
              <a:rPr lang="en-US" sz="2000" dirty="0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 các di sản, </a:t>
            </a:r>
            <a:r>
              <a:rPr lang="en-US" sz="2000" dirty="0" err="1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châu</a:t>
            </a:r>
            <a:r>
              <a:rPr lang="en-US" sz="2000" dirty="0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 Phi cần chú ý </a:t>
            </a:r>
            <a:r>
              <a:rPr lang="en-US" sz="2000" dirty="0" err="1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những</a:t>
            </a:r>
            <a:r>
              <a:rPr lang="en-US" sz="2000" dirty="0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 vấn đề </a:t>
            </a:r>
            <a:r>
              <a:rPr lang="en-US" sz="2000" dirty="0" err="1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gì</a:t>
            </a:r>
            <a:r>
              <a:rPr lang="en-US" sz="2000" dirty="0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FE7CCC1-7C25-4129-9554-9031DED2CD48}"/>
              </a:ext>
            </a:extLst>
          </p:cNvPr>
          <p:cNvSpPr/>
          <p:nvPr/>
        </p:nvSpPr>
        <p:spPr>
          <a:xfrm>
            <a:off x="234067" y="4611833"/>
            <a:ext cx="4446676" cy="1783669"/>
          </a:xfrm>
          <a:prstGeom prst="roundRect">
            <a:avLst>
              <a:gd name="adj" fmla="val 0"/>
            </a:avLst>
          </a:prstGeom>
          <a:solidFill>
            <a:srgbClr val="ED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>
              <a:solidFill>
                <a:prstClr val="white"/>
              </a:solidFill>
              <a:latin typeface="#9Slide03 Roboto Bold" panose="02000000000000000000" pitchFamily="2" charset="0"/>
              <a:ea typeface="#9Slide03 Roboto Bold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B3411C-32FA-425F-A252-AAE4B5B223AF}"/>
              </a:ext>
            </a:extLst>
          </p:cNvPr>
          <p:cNvSpPr txBox="1"/>
          <p:nvPr/>
        </p:nvSpPr>
        <p:spPr>
          <a:xfrm>
            <a:off x="366857" y="5130837"/>
            <a:ext cx="42046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 algn="just" defTabSz="914377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8699F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2 </a:t>
            </a:r>
            <a:r>
              <a:rPr lang="en-US" sz="2200" dirty="0" err="1">
                <a:solidFill>
                  <a:srgbClr val="08699F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phút</a:t>
            </a:r>
            <a:r>
              <a:rPr lang="en-US" sz="2200" dirty="0">
                <a:solidFill>
                  <a:srgbClr val="08699F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 </a:t>
            </a:r>
            <a:r>
              <a:rPr lang="en-US" sz="2200" dirty="0" err="1">
                <a:solidFill>
                  <a:srgbClr val="08699F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ghi</a:t>
            </a:r>
            <a:r>
              <a:rPr lang="en-US" sz="2200" dirty="0">
                <a:solidFill>
                  <a:srgbClr val="08699F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 ý </a:t>
            </a:r>
            <a:r>
              <a:rPr lang="en-US" sz="2200" dirty="0" err="1">
                <a:solidFill>
                  <a:srgbClr val="08699F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kiến</a:t>
            </a:r>
            <a:r>
              <a:rPr lang="en-US" sz="2200" dirty="0">
                <a:solidFill>
                  <a:srgbClr val="08699F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 </a:t>
            </a:r>
            <a:r>
              <a:rPr lang="en-US" sz="2200" dirty="0" err="1">
                <a:solidFill>
                  <a:srgbClr val="08699F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cá</a:t>
            </a:r>
            <a:r>
              <a:rPr lang="en-US" sz="2200" dirty="0">
                <a:solidFill>
                  <a:srgbClr val="08699F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 </a:t>
            </a:r>
            <a:r>
              <a:rPr lang="en-US" sz="2200" dirty="0" err="1">
                <a:solidFill>
                  <a:srgbClr val="08699F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nhân</a:t>
            </a:r>
            <a:endParaRPr lang="en-US" sz="2200" dirty="0">
              <a:solidFill>
                <a:srgbClr val="08699F"/>
              </a:solidFill>
              <a:latin typeface="#9Slide03 Roboto Bold" panose="02000000000000000000" pitchFamily="2" charset="0"/>
              <a:ea typeface="#9Slide03 Roboto Bold" panose="02000000000000000000" pitchFamily="2" charset="0"/>
              <a:cs typeface="iCiel Gotham Thin" pitchFamily="50" charset="0"/>
            </a:endParaRPr>
          </a:p>
          <a:p>
            <a:pPr marL="342891" indent="-342891" algn="just" defTabSz="914377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8699F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2 </a:t>
            </a:r>
            <a:r>
              <a:rPr lang="en-US" sz="2200" dirty="0" err="1">
                <a:solidFill>
                  <a:srgbClr val="08699F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phút</a:t>
            </a:r>
            <a:r>
              <a:rPr lang="en-US" sz="2200" dirty="0">
                <a:solidFill>
                  <a:srgbClr val="08699F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 </a:t>
            </a:r>
            <a:r>
              <a:rPr lang="en-US" sz="2200" dirty="0" err="1">
                <a:solidFill>
                  <a:srgbClr val="08699F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thống</a:t>
            </a:r>
            <a:r>
              <a:rPr lang="en-US" sz="2200" dirty="0">
                <a:solidFill>
                  <a:srgbClr val="08699F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 </a:t>
            </a:r>
            <a:r>
              <a:rPr lang="en-US" sz="2200" dirty="0" err="1">
                <a:solidFill>
                  <a:srgbClr val="08699F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nhất</a:t>
            </a:r>
            <a:r>
              <a:rPr lang="en-US" sz="2200" dirty="0">
                <a:solidFill>
                  <a:srgbClr val="08699F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 ý </a:t>
            </a:r>
            <a:r>
              <a:rPr lang="en-US" sz="2200" dirty="0" err="1">
                <a:solidFill>
                  <a:srgbClr val="08699F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kiến</a:t>
            </a:r>
            <a:r>
              <a:rPr lang="en-US" sz="2200" dirty="0">
                <a:solidFill>
                  <a:srgbClr val="08699F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 </a:t>
            </a:r>
          </a:p>
          <a:p>
            <a:pPr marL="342891" indent="-342891" algn="just" defTabSz="914377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8699F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2 </a:t>
            </a:r>
            <a:r>
              <a:rPr lang="en-US" sz="2200" dirty="0" err="1">
                <a:solidFill>
                  <a:srgbClr val="08699F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phút</a:t>
            </a:r>
            <a:r>
              <a:rPr lang="en-US" sz="2200" dirty="0">
                <a:solidFill>
                  <a:srgbClr val="08699F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 </a:t>
            </a:r>
            <a:r>
              <a:rPr lang="en-US" sz="2200" dirty="0" err="1">
                <a:solidFill>
                  <a:srgbClr val="08699F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trình</a:t>
            </a:r>
            <a:r>
              <a:rPr lang="en-US" sz="2200" dirty="0">
                <a:solidFill>
                  <a:srgbClr val="08699F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 </a:t>
            </a:r>
            <a:r>
              <a:rPr lang="en-US" sz="2200" dirty="0" err="1">
                <a:solidFill>
                  <a:srgbClr val="08699F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bày</a:t>
            </a:r>
            <a:endParaRPr lang="en-US" sz="2200" dirty="0">
              <a:solidFill>
                <a:srgbClr val="08699F"/>
              </a:solidFill>
              <a:latin typeface="#9Slide03 Roboto Bold" panose="02000000000000000000" pitchFamily="2" charset="0"/>
              <a:ea typeface="#9Slide03 Roboto Bold" panose="02000000000000000000" pitchFamily="2" charset="0"/>
              <a:cs typeface="iCiel Gotham Thin" pitchFamily="50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97009D-1A2D-4545-83E7-461930B65440}"/>
              </a:ext>
            </a:extLst>
          </p:cNvPr>
          <p:cNvSpPr txBox="1"/>
          <p:nvPr/>
        </p:nvSpPr>
        <p:spPr>
          <a:xfrm>
            <a:off x="1504494" y="4679065"/>
            <a:ext cx="169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200" b="1" dirty="0" err="1">
                <a:solidFill>
                  <a:srgbClr val="08699F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Thời</a:t>
            </a:r>
            <a:r>
              <a:rPr lang="en-US" sz="2200" b="1" dirty="0">
                <a:solidFill>
                  <a:srgbClr val="08699F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 </a:t>
            </a:r>
            <a:r>
              <a:rPr lang="en-US" sz="2200" b="1" dirty="0" err="1">
                <a:solidFill>
                  <a:srgbClr val="08699F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gian</a:t>
            </a:r>
            <a:endParaRPr lang="en-US" sz="2200" b="1" dirty="0">
              <a:solidFill>
                <a:srgbClr val="08699F"/>
              </a:solidFill>
              <a:latin typeface="#9Slide03 Roboto Bold" panose="02000000000000000000" pitchFamily="2" charset="0"/>
              <a:ea typeface="#9Slide03 Roboto Bold" panose="02000000000000000000" pitchFamily="2" charset="0"/>
              <a:cs typeface="iCiel Gotham Thin" pitchFamily="50" charset="0"/>
            </a:endParaRPr>
          </a:p>
        </p:txBody>
      </p:sp>
      <p:sp>
        <p:nvSpPr>
          <p:cNvPr id="39" name="Rectangle: Rounded Corners 3">
            <a:extLst>
              <a:ext uri="{FF2B5EF4-FFF2-40B4-BE49-F238E27FC236}">
                <a16:creationId xmlns:a16="http://schemas.microsoft.com/office/drawing/2014/main" id="{A0AFB213-1B07-4D6F-88E5-68046650B36C}"/>
              </a:ext>
            </a:extLst>
          </p:cNvPr>
          <p:cNvSpPr/>
          <p:nvPr/>
        </p:nvSpPr>
        <p:spPr>
          <a:xfrm>
            <a:off x="6746322" y="383266"/>
            <a:ext cx="3465095" cy="661737"/>
          </a:xfrm>
          <a:prstGeom prst="roundRect">
            <a:avLst/>
          </a:prstGeom>
          <a:solidFill>
            <a:srgbClr val="FFC20C"/>
          </a:solidFill>
          <a:ln w="12700" cap="flat" cmpd="sng" algn="ctr">
            <a:solidFill>
              <a:srgbClr val="FFC20C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sz="2400" dirty="0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CHÂU PHI HUYỀN BÍ</a:t>
            </a:r>
          </a:p>
        </p:txBody>
      </p:sp>
      <p:pic>
        <p:nvPicPr>
          <p:cNvPr id="10242" name="Picture 2" descr="phim hoạt hình kim tự tháp png tải về - Miễn phí trong suốt Kim Tự Tháp png  Tải về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9667">
                        <a14:foregroundMark x1="24889" y1="26364" x2="24889" y2="26364"/>
                        <a14:foregroundMark x1="25556" y1="28485" x2="25556" y2="28485"/>
                        <a14:foregroundMark x1="18889" y1="30455" x2="34667" y2="30758"/>
                        <a14:foregroundMark x1="32222" y1="39091" x2="44889" y2="36667"/>
                        <a14:foregroundMark x1="53889" y1="35000" x2="61222" y2="34545"/>
                        <a14:foregroundMark x1="76889" y1="33030" x2="76889" y2="33030"/>
                        <a14:foregroundMark x1="73333" y1="32273" x2="73222" y2="40000"/>
                        <a14:foregroundMark x1="68556" y1="29091" x2="80222" y2="27273"/>
                        <a14:foregroundMark x1="99667" y1="27273" x2="99667" y2="2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53" y="-51812"/>
            <a:ext cx="7339570" cy="538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4822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28" grpId="0"/>
      <p:bldP spid="29" grpId="0"/>
      <p:bldP spid="31" grpId="0" animBg="1"/>
      <p:bldP spid="30" grpId="0"/>
      <p:bldP spid="32" grpId="0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EA7042-98AD-4590-8A75-2F7F88805E67}"/>
              </a:ext>
            </a:extLst>
          </p:cNvPr>
          <p:cNvSpPr/>
          <p:nvPr/>
        </p:nvSpPr>
        <p:spPr>
          <a:xfrm>
            <a:off x="0" y="161465"/>
            <a:ext cx="12192000" cy="640393"/>
          </a:xfrm>
          <a:prstGeom prst="rect">
            <a:avLst/>
          </a:prstGeom>
          <a:solidFill>
            <a:srgbClr val="194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2. DI SẢN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 LỊCH SỬ CHÂU PHI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Roboto Bold" panose="02000000000000000000" pitchFamily="2" charset="0"/>
              <a:ea typeface="#9Slide03 Roboto Bold" panose="02000000000000000000" pitchFamily="2" charset="0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00901" y="1590919"/>
            <a:ext cx="465923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100" dirty="0">
                <a:solidFill>
                  <a:srgbClr val="C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Kim tự </a:t>
            </a:r>
            <a:r>
              <a:rPr lang="en-US" sz="2100" dirty="0" err="1">
                <a:solidFill>
                  <a:srgbClr val="C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tháp</a:t>
            </a:r>
            <a:r>
              <a:rPr lang="en-US" sz="2100" dirty="0">
                <a:solidFill>
                  <a:srgbClr val="C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ở Ai </a:t>
            </a:r>
            <a:r>
              <a:rPr lang="en-US" sz="2100" dirty="0" err="1">
                <a:solidFill>
                  <a:srgbClr val="C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Cập</a:t>
            </a:r>
            <a:endParaRPr lang="en-US" sz="2100" dirty="0">
              <a:solidFill>
                <a:srgbClr val="C00000"/>
              </a:solidFill>
              <a:latin typeface="#9Slide03 Roboto Bold" panose="02000000000000000000" pitchFamily="2" charset="0"/>
              <a:ea typeface="#9Slide03 Roboto Bold" panose="02000000000000000000" pitchFamily="2" charset="0"/>
            </a:endParaRPr>
          </a:p>
          <a:p>
            <a:pPr algn="just">
              <a:lnSpc>
                <a:spcPct val="130000"/>
              </a:lnSpc>
            </a:pP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Các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nhà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khoa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học đã tìm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ra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138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kim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tự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tháp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ở Ai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Cập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.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Trong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đó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Đại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kim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tự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tháp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Gi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-da (một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trong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bày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kì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quan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thế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giới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cổ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đại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) là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kim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tự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tháp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lớn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nhất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.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Đại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kim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tự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tháp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Gi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-da được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xây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dựng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từ hơn 2,3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triệu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khối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đá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mỗi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khối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đá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có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trọng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lượng từ 2,5 – 15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tấn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. Quá trình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xây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dựng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các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kim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tự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tháp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vẫn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là một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ẩn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số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đến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ngày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nay.</a:t>
            </a:r>
          </a:p>
        </p:txBody>
      </p:sp>
      <p:pic>
        <p:nvPicPr>
          <p:cNvPr id="1028" name="Picture 4" descr="Đại kim tự tháp Giza, kỳ quan vĩ đại nhất mọi thời đại (P.1): Những ẩn đố  khó lý gi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78401"/>
            <a:ext cx="6634884" cy="346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90681" y="1686996"/>
            <a:ext cx="29338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>
                <a:solidFill>
                  <a:srgbClr val="C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Đại</a:t>
            </a:r>
            <a:r>
              <a:rPr lang="en-US" sz="2200" dirty="0">
                <a:solidFill>
                  <a:srgbClr val="C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kim</a:t>
            </a:r>
            <a:r>
              <a:rPr lang="en-US" sz="2200" dirty="0">
                <a:solidFill>
                  <a:srgbClr val="C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tự </a:t>
            </a:r>
            <a:r>
              <a:rPr lang="en-US" sz="2200" dirty="0" err="1">
                <a:solidFill>
                  <a:srgbClr val="C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tháp</a:t>
            </a:r>
            <a:r>
              <a:rPr lang="en-US" sz="2200" dirty="0">
                <a:solidFill>
                  <a:srgbClr val="C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Gi</a:t>
            </a:r>
            <a:r>
              <a:rPr lang="en-US" sz="2200" dirty="0">
                <a:solidFill>
                  <a:srgbClr val="C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-da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860140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EA7042-98AD-4590-8A75-2F7F88805E67}"/>
              </a:ext>
            </a:extLst>
          </p:cNvPr>
          <p:cNvSpPr/>
          <p:nvPr/>
        </p:nvSpPr>
        <p:spPr>
          <a:xfrm>
            <a:off x="0" y="161465"/>
            <a:ext cx="12192000" cy="640393"/>
          </a:xfrm>
          <a:prstGeom prst="rect">
            <a:avLst/>
          </a:prstGeom>
          <a:solidFill>
            <a:srgbClr val="194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2. DI SẢN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 LỊCH SỬ CHÂU PHI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Roboto Bold" panose="02000000000000000000" pitchFamily="2" charset="0"/>
              <a:ea typeface="#9Slide03 Roboto Bold" panose="02000000000000000000" pitchFamily="2" charset="0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15151" y="2196390"/>
            <a:ext cx="495927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Giấy</a:t>
            </a:r>
            <a:r>
              <a:rPr lang="en-US" sz="2200" b="1" dirty="0">
                <a:solidFill>
                  <a:srgbClr val="C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pa-pi-</a:t>
            </a:r>
            <a:r>
              <a:rPr lang="en-US" sz="2200" b="1" dirty="0" err="1">
                <a:solidFill>
                  <a:srgbClr val="C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rút</a:t>
            </a:r>
            <a:r>
              <a:rPr lang="en-US" sz="2200" b="1" dirty="0">
                <a:solidFill>
                  <a:srgbClr val="C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là một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phát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minh của người Ai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Cập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cổ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đại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. Pa-pi-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rút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là tên của một loại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lau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sậy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đặc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biệt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mọc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ở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lưu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vực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sông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Nin, có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độ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dai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thích hợp để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dùng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làm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giấy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590919"/>
            <a:ext cx="6110569" cy="350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688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EA7042-98AD-4590-8A75-2F7F88805E67}"/>
              </a:ext>
            </a:extLst>
          </p:cNvPr>
          <p:cNvSpPr/>
          <p:nvPr/>
        </p:nvSpPr>
        <p:spPr>
          <a:xfrm>
            <a:off x="0" y="161465"/>
            <a:ext cx="12192000" cy="640393"/>
          </a:xfrm>
          <a:prstGeom prst="rect">
            <a:avLst/>
          </a:prstGeom>
          <a:solidFill>
            <a:srgbClr val="194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2. DI SẢN LỊCH SỬ CHÂU PHI</a:t>
            </a:r>
          </a:p>
        </p:txBody>
      </p:sp>
      <p:pic>
        <p:nvPicPr>
          <p:cNvPr id="2050" name="Picture 2" descr="Những bí ẩn của tượng Nhân sư Ai Cậ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43" y="1059033"/>
            <a:ext cx="7602538" cy="506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59022" y="6384568"/>
            <a:ext cx="178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Tượng</a:t>
            </a:r>
            <a:r>
              <a:rPr lang="en-US" b="1" dirty="0">
                <a:solidFill>
                  <a:srgbClr val="C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Nhân </a:t>
            </a:r>
            <a:r>
              <a:rPr lang="en-US" b="1" dirty="0" err="1">
                <a:solidFill>
                  <a:srgbClr val="C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sư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511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EA7042-98AD-4590-8A75-2F7F88805E67}"/>
              </a:ext>
            </a:extLst>
          </p:cNvPr>
          <p:cNvSpPr/>
          <p:nvPr/>
        </p:nvSpPr>
        <p:spPr>
          <a:xfrm>
            <a:off x="0" y="161465"/>
            <a:ext cx="12192000" cy="640393"/>
          </a:xfrm>
          <a:prstGeom prst="rect">
            <a:avLst/>
          </a:prstGeom>
          <a:solidFill>
            <a:srgbClr val="194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2. DI SẢN LỊCH SỬ CHÂU PHI</a:t>
            </a:r>
          </a:p>
        </p:txBody>
      </p:sp>
      <p:pic>
        <p:nvPicPr>
          <p:cNvPr id="5" name="Picture 4" descr="Sphynx Clipart Pyramids - Png Download (#3021037) - PinClip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45" b="95661" l="1023" r="99091">
                        <a14:foregroundMark x1="12841" y1="15582" x2="12841" y2="15582"/>
                        <a14:foregroundMark x1="20227" y1="15582" x2="20227" y2="15582"/>
                        <a14:foregroundMark x1="7386" y1="21499" x2="27159" y2="20118"/>
                        <a14:foregroundMark x1="25227" y1="35700" x2="38864" y2="29783"/>
                        <a14:foregroundMark x1="36477" y1="34122" x2="46023" y2="32544"/>
                        <a14:foregroundMark x1="46136" y1="36292" x2="48636" y2="36095"/>
                        <a14:foregroundMark x1="52386" y1="29586" x2="63409" y2="26627"/>
                        <a14:foregroundMark x1="51136" y1="29783" x2="51136" y2="29783"/>
                        <a14:foregroundMark x1="51705" y1="31164" x2="51705" y2="31164"/>
                        <a14:foregroundMark x1="74659" y1="19329" x2="90909" y2="14990"/>
                        <a14:foregroundMark x1="78864" y1="38264" x2="82727" y2="2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60" y="3148149"/>
            <a:ext cx="6887629" cy="396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ncient Egypt clip art kit Travel clipart Ancient civilizations clipart  Africa digital clipart instant download commercial use Clip Art Art &amp;amp;  Collectible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140" y="3801291"/>
            <a:ext cx="3477856" cy="305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Egyptian Clip Art - ClipArt Best - ClipArt Best - ClipArt B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222" y="4140926"/>
            <a:ext cx="2642778" cy="271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1">
            <a:extLst>
              <a:ext uri="{FF2B5EF4-FFF2-40B4-BE49-F238E27FC236}">
                <a16:creationId xmlns:a16="http://schemas.microsoft.com/office/drawing/2014/main" id="{4282203E-0203-4A6C-AB44-E12EA3481D14}"/>
              </a:ext>
            </a:extLst>
          </p:cNvPr>
          <p:cNvSpPr/>
          <p:nvPr/>
        </p:nvSpPr>
        <p:spPr>
          <a:xfrm>
            <a:off x="2807960" y="1237027"/>
            <a:ext cx="6126490" cy="20879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BEDC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#9Slide03 Roboto" panose="02000000000000000000" pitchFamily="2" charset="0"/>
              <a:ea typeface="#9Slide03 Roboto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2991" y="1523199"/>
            <a:ext cx="5656427" cy="161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1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Một số di sản </a:t>
            </a:r>
            <a:r>
              <a:rPr lang="en-US" sz="2100" dirty="0" err="1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lịch</a:t>
            </a:r>
            <a:r>
              <a:rPr lang="en-US" sz="21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sử </a:t>
            </a:r>
            <a:r>
              <a:rPr lang="en-US" sz="2100" dirty="0" err="1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nổi</a:t>
            </a:r>
            <a:r>
              <a:rPr lang="en-US" sz="21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của </a:t>
            </a:r>
            <a:r>
              <a:rPr lang="en-US" sz="2100" dirty="0" err="1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châu</a:t>
            </a:r>
            <a:r>
              <a:rPr lang="en-US" sz="21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Phi: </a:t>
            </a:r>
            <a:r>
              <a:rPr lang="en-US" sz="2100" dirty="0" err="1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chữ</a:t>
            </a:r>
            <a:r>
              <a:rPr lang="en-US" sz="21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viết </a:t>
            </a:r>
            <a:r>
              <a:rPr lang="en-US" sz="2100" dirty="0" err="1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tượng</a:t>
            </a:r>
            <a:r>
              <a:rPr lang="en-US" sz="21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hình</a:t>
            </a:r>
            <a:r>
              <a:rPr lang="en-US" sz="21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phép</a:t>
            </a:r>
            <a:r>
              <a:rPr lang="en-US" sz="21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tính</a:t>
            </a:r>
            <a:r>
              <a:rPr lang="en-US" sz="21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diện</a:t>
            </a:r>
            <a:r>
              <a:rPr lang="en-US" sz="21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tích tác </a:t>
            </a:r>
            <a:r>
              <a:rPr lang="en-US" sz="2100" dirty="0" err="1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hình</a:t>
            </a:r>
            <a:r>
              <a:rPr lang="en-US" sz="21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giấy</a:t>
            </a:r>
            <a:r>
              <a:rPr lang="en-US" sz="21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pa-pi </a:t>
            </a:r>
            <a:r>
              <a:rPr lang="en-US" sz="2100" dirty="0" err="1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rút</a:t>
            </a:r>
            <a:r>
              <a:rPr lang="en-US" sz="21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, các công trình kiến </a:t>
            </a:r>
            <a:r>
              <a:rPr lang="en-US" sz="2100" dirty="0" err="1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trúc</a:t>
            </a:r>
            <a:r>
              <a:rPr lang="en-US" sz="21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nổi</a:t>
            </a:r>
            <a:r>
              <a:rPr lang="en-US" sz="21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(các </a:t>
            </a:r>
            <a:r>
              <a:rPr lang="en-US" sz="2100" dirty="0" err="1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kim</a:t>
            </a:r>
            <a:r>
              <a:rPr lang="en-US" sz="21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tự </a:t>
            </a:r>
            <a:r>
              <a:rPr lang="en-US" sz="2100" dirty="0" err="1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tháp</a:t>
            </a:r>
            <a:r>
              <a:rPr lang="en-US" sz="21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tượng</a:t>
            </a:r>
            <a:r>
              <a:rPr lang="en-US" sz="21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Nhân </a:t>
            </a:r>
            <a:r>
              <a:rPr lang="en-US" sz="2100" dirty="0" err="1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sư</a:t>
            </a:r>
            <a:r>
              <a:rPr lang="en-US" sz="21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,...).</a:t>
            </a:r>
            <a:endParaRPr lang="en-US" sz="2100" dirty="0">
              <a:latin typeface="#9Slide03 Roboto Bold" panose="02000000000000000000" pitchFamily="2" charset="0"/>
              <a:ea typeface="#9Slide03 Roboto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498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412F4B-39BF-41E3-8ED0-6330C3FB09B5}"/>
              </a:ext>
            </a:extLst>
          </p:cNvPr>
          <p:cNvSpPr/>
          <p:nvPr/>
        </p:nvSpPr>
        <p:spPr>
          <a:xfrm>
            <a:off x="1812758" y="-854242"/>
            <a:ext cx="8566484" cy="8566484"/>
          </a:xfrm>
          <a:prstGeom prst="ellipse">
            <a:avLst/>
          </a:prstGeom>
          <a:blipFill dpi="0" rotWithShape="1">
            <a:blip r:embed="rId2"/>
            <a:srcRect/>
            <a:stretch>
              <a:fillRect l="-8802" t="-8146" r="-12547" b="-13203"/>
            </a:stretch>
          </a:blipFill>
          <a:ln w="180975">
            <a:solidFill>
              <a:srgbClr val="F1F1E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Roboto" panose="02000000000000000000" pitchFamily="2" charset="0"/>
              <a:ea typeface="#9Slide03 Roboto" panose="02000000000000000000" pitchFamily="2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AD3ECBC-2635-4DBD-940E-B39D8E1722B5}"/>
              </a:ext>
            </a:extLst>
          </p:cNvPr>
          <p:cNvSpPr/>
          <p:nvPr/>
        </p:nvSpPr>
        <p:spPr>
          <a:xfrm>
            <a:off x="1828801" y="-838199"/>
            <a:ext cx="8534399" cy="8534399"/>
          </a:xfrm>
          <a:prstGeom prst="ellipse">
            <a:avLst/>
          </a:prstGeom>
          <a:solidFill>
            <a:schemeClr val="tx1">
              <a:alpha val="72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Roboto" panose="02000000000000000000" pitchFamily="2" charset="0"/>
              <a:ea typeface="#9Slide03 Roboto" panose="02000000000000000000" pitchFamily="2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DB81D-B394-4DC9-B77C-A8EF40C2B139}"/>
              </a:ext>
            </a:extLst>
          </p:cNvPr>
          <p:cNvSpPr txBox="1"/>
          <p:nvPr/>
        </p:nvSpPr>
        <p:spPr>
          <a:xfrm>
            <a:off x="4651533" y="2988635"/>
            <a:ext cx="2888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LUYỆN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 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Roboto Bold" panose="02000000000000000000" pitchFamily="2" charset="0"/>
              <a:ea typeface="#9Slide03 Roboto Bold" panose="02000000000000000000" pitchFamily="2" charset="0"/>
              <a:cs typeface="+mn-cs"/>
            </a:endParaRPr>
          </a:p>
        </p:txBody>
      </p:sp>
      <p:pic>
        <p:nvPicPr>
          <p:cNvPr id="7" name="Graphic 10" descr="Lights On with solid fill">
            <a:extLst>
              <a:ext uri="{FF2B5EF4-FFF2-40B4-BE49-F238E27FC236}">
                <a16:creationId xmlns:a16="http://schemas.microsoft.com/office/drawing/2014/main" id="{8DB873F8-9D74-4EEB-A37B-B807B300CF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8407" y="1992157"/>
            <a:ext cx="923651" cy="923651"/>
          </a:xfrm>
          <a:prstGeom prst="rect">
            <a:avLst/>
          </a:prstGeom>
        </p:spPr>
      </p:pic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2E8732B5-5714-4FE7-96EF-CF33086CA1B5}"/>
              </a:ext>
            </a:extLst>
          </p:cNvPr>
          <p:cNvSpPr/>
          <p:nvPr/>
        </p:nvSpPr>
        <p:spPr>
          <a:xfrm flipV="1">
            <a:off x="5173147" y="3769348"/>
            <a:ext cx="1845705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Roboto" panose="02000000000000000000" pitchFamily="2" charset="0"/>
              <a:ea typeface="#9Slide03 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387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F7A8465-62C7-4E58-BD7F-54D7574DC760}"/>
              </a:ext>
            </a:extLst>
          </p:cNvPr>
          <p:cNvSpPr/>
          <p:nvPr/>
        </p:nvSpPr>
        <p:spPr>
          <a:xfrm>
            <a:off x="-11547155" y="5758075"/>
            <a:ext cx="25532774" cy="115168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23793" y="2117266"/>
            <a:ext cx="1641101" cy="21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56" y="85202"/>
            <a:ext cx="1541913" cy="9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81" y="111245"/>
            <a:ext cx="2405605" cy="154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86" y="111245"/>
            <a:ext cx="2069939" cy="13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11" y="324130"/>
            <a:ext cx="1207449" cy="7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55" y="-129500"/>
            <a:ext cx="1577989" cy="1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173559" y="68533"/>
            <a:ext cx="2501162" cy="33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DD0CF0-A84F-482B-97DE-EFF6E79DFD96}"/>
              </a:ext>
            </a:extLst>
          </p:cNvPr>
          <p:cNvSpPr txBox="1"/>
          <p:nvPr/>
        </p:nvSpPr>
        <p:spPr>
          <a:xfrm>
            <a:off x="4140814" y="2402927"/>
            <a:ext cx="78555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2DB380"/>
                </a:solidFill>
                <a:latin typeface="Gill Sans Ultra Bold" panose="020B0A02020104020203" pitchFamily="34" charset="0"/>
              </a:rPr>
              <a:t>Hot-air balloon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EDAE3D-B89B-4F0B-8A99-82B15D44E92D}"/>
              </a:ext>
            </a:extLst>
          </p:cNvPr>
          <p:cNvSpPr txBox="1"/>
          <p:nvPr/>
        </p:nvSpPr>
        <p:spPr>
          <a:xfrm>
            <a:off x="5834059" y="3491025"/>
            <a:ext cx="29047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2DB380"/>
                </a:solidFill>
                <a:latin typeface="Gill Sans Ultra Bold" panose="020B0A02020104020203" pitchFamily="34" charset="0"/>
              </a:rPr>
              <a:t>GAME</a:t>
            </a:r>
          </a:p>
        </p:txBody>
      </p:sp>
      <p:sp>
        <p:nvSpPr>
          <p:cNvPr id="9" name="Oval 8">
            <a:hlinkClick r:id="rId6" action="ppaction://hlinksldjump"/>
            <a:extLst>
              <a:ext uri="{FF2B5EF4-FFF2-40B4-BE49-F238E27FC236}">
                <a16:creationId xmlns:a16="http://schemas.microsoft.com/office/drawing/2014/main" id="{E4AFB58A-F94A-4E98-9C52-22516E91D524}"/>
              </a:ext>
            </a:extLst>
          </p:cNvPr>
          <p:cNvSpPr/>
          <p:nvPr/>
        </p:nvSpPr>
        <p:spPr>
          <a:xfrm>
            <a:off x="405405" y="533951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Berlin Sans FB Demi" panose="020E0802020502020306" pitchFamily="34" charset="0"/>
            </a:endParaRPr>
          </a:p>
        </p:txBody>
      </p:sp>
      <p:sp>
        <p:nvSpPr>
          <p:cNvPr id="19" name="Oval 18">
            <a:hlinkClick r:id="rId7" action="ppaction://hlinksldjump"/>
            <a:extLst>
              <a:ext uri="{FF2B5EF4-FFF2-40B4-BE49-F238E27FC236}">
                <a16:creationId xmlns:a16="http://schemas.microsoft.com/office/drawing/2014/main" id="{B961B581-9A8B-4646-9241-5D714C639EB3}"/>
              </a:ext>
            </a:extLst>
          </p:cNvPr>
          <p:cNvSpPr/>
          <p:nvPr/>
        </p:nvSpPr>
        <p:spPr>
          <a:xfrm>
            <a:off x="1905774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0" name="Oval 19">
            <a:hlinkClick r:id="rId8" action="ppaction://hlinksldjump"/>
            <a:extLst>
              <a:ext uri="{FF2B5EF4-FFF2-40B4-BE49-F238E27FC236}">
                <a16:creationId xmlns:a16="http://schemas.microsoft.com/office/drawing/2014/main" id="{C2920F32-4D29-4F82-8647-4B5805AD16D2}"/>
              </a:ext>
            </a:extLst>
          </p:cNvPr>
          <p:cNvSpPr/>
          <p:nvPr/>
        </p:nvSpPr>
        <p:spPr>
          <a:xfrm>
            <a:off x="3400837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1" name="Oval 20">
            <a:hlinkClick r:id="rId9" action="ppaction://hlinksldjump"/>
            <a:extLst>
              <a:ext uri="{FF2B5EF4-FFF2-40B4-BE49-F238E27FC236}">
                <a16:creationId xmlns:a16="http://schemas.microsoft.com/office/drawing/2014/main" id="{357F6E98-2D72-4FFE-9986-8ADF3D71029D}"/>
              </a:ext>
            </a:extLst>
          </p:cNvPr>
          <p:cNvSpPr/>
          <p:nvPr/>
        </p:nvSpPr>
        <p:spPr>
          <a:xfrm>
            <a:off x="4895900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hlinkClick r:id="rId10" action="ppaction://hlinksldjump"/>
            <a:extLst>
              <a:ext uri="{FF2B5EF4-FFF2-40B4-BE49-F238E27FC236}">
                <a16:creationId xmlns:a16="http://schemas.microsoft.com/office/drawing/2014/main" id="{C92615F7-A192-407F-8FAB-496E0BD7367B}"/>
              </a:ext>
            </a:extLst>
          </p:cNvPr>
          <p:cNvSpPr/>
          <p:nvPr/>
        </p:nvSpPr>
        <p:spPr>
          <a:xfrm>
            <a:off x="6390963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" name="Oval 22">
            <a:hlinkClick r:id="rId11" action="ppaction://hlinksldjump"/>
            <a:extLst>
              <a:ext uri="{FF2B5EF4-FFF2-40B4-BE49-F238E27FC236}">
                <a16:creationId xmlns:a16="http://schemas.microsoft.com/office/drawing/2014/main" id="{28ED415A-A47F-406A-9F84-811ED4D2A809}"/>
              </a:ext>
            </a:extLst>
          </p:cNvPr>
          <p:cNvSpPr/>
          <p:nvPr/>
        </p:nvSpPr>
        <p:spPr>
          <a:xfrm>
            <a:off x="7886026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6FBFFD-253D-41CA-9903-4F00FD60A510}"/>
              </a:ext>
            </a:extLst>
          </p:cNvPr>
          <p:cNvSpPr txBox="1"/>
          <p:nvPr/>
        </p:nvSpPr>
        <p:spPr>
          <a:xfrm>
            <a:off x="434471" y="5623928"/>
            <a:ext cx="90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START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090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23793" y="2117266"/>
            <a:ext cx="1641101" cy="21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45" y="-31448"/>
            <a:ext cx="1258984" cy="80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345" y="68811"/>
            <a:ext cx="921724" cy="59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03" y="-137735"/>
            <a:ext cx="1720167" cy="110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11" y="324130"/>
            <a:ext cx="1207449" cy="7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55" y="-129500"/>
            <a:ext cx="1577989" cy="1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173559" y="68533"/>
            <a:ext cx="2501162" cy="33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E292BEA-A28E-4CFD-B47A-7CF939B6D926}"/>
              </a:ext>
            </a:extLst>
          </p:cNvPr>
          <p:cNvSpPr/>
          <p:nvPr/>
        </p:nvSpPr>
        <p:spPr>
          <a:xfrm>
            <a:off x="-10054785" y="5720276"/>
            <a:ext cx="25532774" cy="115168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8F5B3BE0-D1D4-47FD-A368-9DFCA7F65FC5}"/>
              </a:ext>
            </a:extLst>
          </p:cNvPr>
          <p:cNvSpPr/>
          <p:nvPr/>
        </p:nvSpPr>
        <p:spPr>
          <a:xfrm>
            <a:off x="1912703" y="5421324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4C6FEB0A-B9D0-4CBF-9EE9-3294208479F4}"/>
              </a:ext>
            </a:extLst>
          </p:cNvPr>
          <p:cNvSpPr/>
          <p:nvPr/>
        </p:nvSpPr>
        <p:spPr>
          <a:xfrm>
            <a:off x="3400837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635BE7F2-9B08-4EE8-A057-D784535DF59D}"/>
              </a:ext>
            </a:extLst>
          </p:cNvPr>
          <p:cNvSpPr/>
          <p:nvPr/>
        </p:nvSpPr>
        <p:spPr>
          <a:xfrm>
            <a:off x="4895900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hlinkClick r:id="rId11" action="ppaction://hlinksldjump"/>
            <a:extLst>
              <a:ext uri="{FF2B5EF4-FFF2-40B4-BE49-F238E27FC236}">
                <a16:creationId xmlns:a16="http://schemas.microsoft.com/office/drawing/2014/main" id="{B00B4F1F-8007-4889-BB04-FEC72E3CC270}"/>
              </a:ext>
            </a:extLst>
          </p:cNvPr>
          <p:cNvSpPr/>
          <p:nvPr/>
        </p:nvSpPr>
        <p:spPr>
          <a:xfrm>
            <a:off x="6390963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3" name="Oval 32">
            <a:hlinkClick r:id="rId12" action="ppaction://hlinksldjump"/>
            <a:extLst>
              <a:ext uri="{FF2B5EF4-FFF2-40B4-BE49-F238E27FC236}">
                <a16:creationId xmlns:a16="http://schemas.microsoft.com/office/drawing/2014/main" id="{2713E0C3-167F-4D19-8946-ADC18E0B5787}"/>
              </a:ext>
            </a:extLst>
          </p:cNvPr>
          <p:cNvSpPr/>
          <p:nvPr/>
        </p:nvSpPr>
        <p:spPr>
          <a:xfrm>
            <a:off x="7886026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5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2AEF23-9B14-4E69-A4E5-E2B731CEFCF8}"/>
              </a:ext>
            </a:extLst>
          </p:cNvPr>
          <p:cNvGrpSpPr/>
          <p:nvPr/>
        </p:nvGrpSpPr>
        <p:grpSpPr>
          <a:xfrm>
            <a:off x="411893" y="5808594"/>
            <a:ext cx="938159" cy="938159"/>
            <a:chOff x="405405" y="5339515"/>
            <a:chExt cx="938159" cy="938159"/>
          </a:xfrm>
        </p:grpSpPr>
        <p:sp>
          <p:nvSpPr>
            <p:cNvPr id="27" name="Oval 26">
              <a:hlinkClick r:id="rId8" action="ppaction://hlinksldjump"/>
              <a:extLst>
                <a:ext uri="{FF2B5EF4-FFF2-40B4-BE49-F238E27FC236}">
                  <a16:creationId xmlns:a16="http://schemas.microsoft.com/office/drawing/2014/main" id="{69E91E87-9E20-48B3-92C2-7574B0595731}"/>
                </a:ext>
              </a:extLst>
            </p:cNvPr>
            <p:cNvSpPr/>
            <p:nvPr/>
          </p:nvSpPr>
          <p:spPr>
            <a:xfrm>
              <a:off x="405405" y="5339515"/>
              <a:ext cx="938159" cy="938159"/>
            </a:xfrm>
            <a:prstGeom prst="ellipse">
              <a:avLst/>
            </a:prstGeom>
            <a:solidFill>
              <a:srgbClr val="F488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28B9BF-AB11-4ED1-AF16-04121AE242AB}"/>
                </a:ext>
              </a:extLst>
            </p:cNvPr>
            <p:cNvSpPr txBox="1"/>
            <p:nvPr/>
          </p:nvSpPr>
          <p:spPr>
            <a:xfrm>
              <a:off x="434471" y="5623928"/>
              <a:ext cx="909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START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1DD0CF0-A84F-482B-97DE-EFF6E79DFD96}"/>
              </a:ext>
            </a:extLst>
          </p:cNvPr>
          <p:cNvSpPr txBox="1"/>
          <p:nvPr/>
        </p:nvSpPr>
        <p:spPr>
          <a:xfrm>
            <a:off x="3766518" y="1405744"/>
            <a:ext cx="842548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Ý nào </a:t>
            </a:r>
            <a:r>
              <a:rPr lang="en-US" sz="22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u="sng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khi </a:t>
            </a:r>
            <a:r>
              <a:rPr lang="en-US" sz="22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về </a:t>
            </a:r>
            <a:r>
              <a:rPr lang="en-US" sz="22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đặc</a:t>
            </a:r>
            <a:r>
              <a:rPr lang="en-US" sz="22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điểm dân </a:t>
            </a:r>
            <a:r>
              <a:rPr lang="en-US" sz="22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cư</a:t>
            </a:r>
            <a:r>
              <a:rPr lang="en-US" sz="22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xã</a:t>
            </a:r>
            <a:r>
              <a:rPr lang="en-US" sz="22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hội </a:t>
            </a:r>
            <a:r>
              <a:rPr lang="en-US" sz="22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châu</a:t>
            </a:r>
            <a:r>
              <a:rPr lang="en-US" sz="22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Phi?</a:t>
            </a:r>
            <a:endParaRPr lang="en-US" sz="2200" dirty="0">
              <a:latin typeface="#9Slide03 Roboto Bold" panose="02000000000000000000" pitchFamily="2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D0E9B2-90BA-4B02-B8F1-BA2C37DF853D}"/>
              </a:ext>
            </a:extLst>
          </p:cNvPr>
          <p:cNvSpPr/>
          <p:nvPr/>
        </p:nvSpPr>
        <p:spPr>
          <a:xfrm>
            <a:off x="4583969" y="2371929"/>
            <a:ext cx="6734519" cy="806628"/>
          </a:xfrm>
          <a:prstGeom prst="roundRect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Cascadia Code SemiBold" panose="020B0609020000020004" pitchFamily="49" charset="0"/>
              </a:rPr>
              <a:t>A. </a:t>
            </a:r>
            <a:r>
              <a:rPr lang="en-US" sz="24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Có nhiều </a:t>
            </a:r>
            <a:r>
              <a:rPr lang="en-US" sz="24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#9Slide03 Roboto Bold" panose="02000000000000000000" pitchFamily="2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6A526F5-1C4F-469D-9F73-F9C2082BA7DE}"/>
              </a:ext>
            </a:extLst>
          </p:cNvPr>
          <p:cNvSpPr/>
          <p:nvPr/>
        </p:nvSpPr>
        <p:spPr>
          <a:xfrm>
            <a:off x="4582997" y="3521876"/>
            <a:ext cx="6734519" cy="806628"/>
          </a:xfrm>
          <a:prstGeom prst="roundRect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Cascadia Code SemiBold" panose="020B0609020000020004" pitchFamily="49" charset="0"/>
              </a:rPr>
              <a:t>B. </a:t>
            </a:r>
            <a:r>
              <a:rPr lang="en-US" sz="24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Thu </a:t>
            </a:r>
            <a:r>
              <a:rPr lang="en-US" sz="24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người </a:t>
            </a:r>
            <a:r>
              <a:rPr lang="en-US" sz="24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#9Slide03 Roboto Bold" panose="02000000000000000000" pitchFamily="2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48A2C34-20CA-48ED-88FF-01E54E465E18}"/>
              </a:ext>
            </a:extLst>
          </p:cNvPr>
          <p:cNvSpPr/>
          <p:nvPr/>
        </p:nvSpPr>
        <p:spPr>
          <a:xfrm>
            <a:off x="4582996" y="4621076"/>
            <a:ext cx="6734519" cy="806628"/>
          </a:xfrm>
          <a:prstGeom prst="roundRect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Cascadia Code SemiBold" panose="020B0609020000020004" pitchFamily="49" charset="0"/>
              </a:rPr>
              <a:t>C. </a:t>
            </a:r>
            <a:r>
              <a:rPr lang="en-US" sz="24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đột</a:t>
            </a:r>
            <a:r>
              <a:rPr lang="en-US" sz="24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giáo </a:t>
            </a:r>
            <a:r>
              <a:rPr lang="en-US" sz="24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ra.</a:t>
            </a:r>
            <a:endParaRPr lang="en-US" dirty="0">
              <a:solidFill>
                <a:schemeClr val="bg1"/>
              </a:solidFill>
              <a:latin typeface="#9Slide03 Roboto Bold" panose="02000000000000000000" pitchFamily="2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D64987-5970-46E6-B693-613358337203}"/>
              </a:ext>
            </a:extLst>
          </p:cNvPr>
          <p:cNvGrpSpPr/>
          <p:nvPr/>
        </p:nvGrpSpPr>
        <p:grpSpPr>
          <a:xfrm>
            <a:off x="6632250" y="430533"/>
            <a:ext cx="3042056" cy="1277707"/>
            <a:chOff x="6632250" y="430533"/>
            <a:chExt cx="3042056" cy="1277707"/>
          </a:xfrm>
        </p:grpSpPr>
        <p:pic>
          <p:nvPicPr>
            <p:cNvPr id="8" name="Picture 2" descr="Cloud Swipe Up Sticker">
              <a:extLst>
                <a:ext uri="{FF2B5EF4-FFF2-40B4-BE49-F238E27FC236}">
                  <a16:creationId xmlns:a16="http://schemas.microsoft.com/office/drawing/2014/main" id="{20C06E4C-0528-414C-ABE0-91EA4DDB8FC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250" y="430533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7B4B18C-EF6E-4514-8C03-27264F8DA7C9}"/>
                </a:ext>
              </a:extLst>
            </p:cNvPr>
            <p:cNvSpPr txBox="1"/>
            <p:nvPr/>
          </p:nvSpPr>
          <p:spPr>
            <a:xfrm>
              <a:off x="7152074" y="891213"/>
              <a:ext cx="25222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Câu 1</a:t>
              </a:r>
            </a:p>
          </p:txBody>
        </p:sp>
      </p:grpSp>
      <p:pic>
        <p:nvPicPr>
          <p:cNvPr id="1028" name="Picture 4" descr="Cartoon Cute Hot Air Balloon Png">
            <a:extLst>
              <a:ext uri="{FF2B5EF4-FFF2-40B4-BE49-F238E27FC236}">
                <a16:creationId xmlns:a16="http://schemas.microsoft.com/office/drawing/2014/main" id="{A21A0CAA-9A9F-42C3-9A14-CF285912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001">
            <a:off x="11295919" y="2014618"/>
            <a:ext cx="1024186" cy="14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appy Japan Sticker by nanamin">
            <a:extLst>
              <a:ext uri="{FF2B5EF4-FFF2-40B4-BE49-F238E27FC236}">
                <a16:creationId xmlns:a16="http://schemas.microsoft.com/office/drawing/2014/main" id="{4C34DD77-1ADF-47AD-96F8-6151128F9E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83" y="3137772"/>
            <a:ext cx="1415799" cy="141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Arrow Yes Sticker by asinastra">
            <a:extLst>
              <a:ext uri="{FF2B5EF4-FFF2-40B4-BE49-F238E27FC236}">
                <a16:creationId xmlns:a16="http://schemas.microsoft.com/office/drawing/2014/main" id="{CD5E0A5F-D24D-4F6A-B806-3ACF83BA78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04" y="4580289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rrow Yes Sticker by asinastra">
            <a:extLst>
              <a:ext uri="{FF2B5EF4-FFF2-40B4-BE49-F238E27FC236}">
                <a16:creationId xmlns:a16="http://schemas.microsoft.com/office/drawing/2014/main" id="{39869474-61E4-4CEC-92B4-86FB1B0081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04" y="2310607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6844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 viện trợ nhân đạo cho các nước châu Ph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b="14583"/>
          <a:stretch/>
        </p:blipFill>
        <p:spPr bwMode="auto">
          <a:xfrm>
            <a:off x="7" y="4"/>
            <a:ext cx="6110500" cy="336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ến đổi khí hậu đẩy tình trạng đói nghèo lên mức báo động | VTV.V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2" b="8262"/>
          <a:stretch/>
        </p:blipFill>
        <p:spPr bwMode="auto">
          <a:xfrm>
            <a:off x="6110507" y="3437156"/>
            <a:ext cx="6081493" cy="336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ẢM NHẬN MỘT CHÂU PHI THỰC SỰ Ở TANZANIA – Blog du lịch của Mori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" b="1509"/>
          <a:stretch/>
        </p:blipFill>
        <p:spPr bwMode="auto">
          <a:xfrm>
            <a:off x="7" y="3363682"/>
            <a:ext cx="6110500" cy="34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ÂU PHI | CHÂU PHI | Quốc tế | - TỔNG CÔNG TY DU LỊCH HÀ NỘ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507" y="1"/>
            <a:ext cx="6081493" cy="342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ECBD76-18E1-45AA-B0A6-7BDBDA47E777}"/>
              </a:ext>
            </a:extLst>
          </p:cNvPr>
          <p:cNvSpPr txBox="1"/>
          <p:nvPr/>
        </p:nvSpPr>
        <p:spPr>
          <a:xfrm>
            <a:off x="4095200" y="2802702"/>
            <a:ext cx="39539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57220E"/>
                </a:solidFill>
                <a:latin typeface="#9Slide03 FS Neusa Bold" panose="00000800000000000000" pitchFamily="2" charset="0"/>
              </a:rPr>
              <a:t>BÀI 10. ĐẶC ĐIỂM </a:t>
            </a:r>
          </a:p>
          <a:p>
            <a:pPr algn="ctr"/>
            <a:r>
              <a:rPr lang="en-US" sz="3800" b="1" dirty="0">
                <a:solidFill>
                  <a:srgbClr val="57220E"/>
                </a:solidFill>
                <a:latin typeface="#9Slide03 FS Neusa Bold" panose="00000800000000000000" pitchFamily="2" charset="0"/>
              </a:rPr>
              <a:t>DÂN CƯ, XÃ HỘI </a:t>
            </a:r>
          </a:p>
          <a:p>
            <a:pPr algn="ctr"/>
            <a:r>
              <a:rPr lang="en-US" sz="3800" b="1" dirty="0">
                <a:solidFill>
                  <a:srgbClr val="57220E"/>
                </a:solidFill>
                <a:latin typeface="#9Slide03 FS Neusa Bold" panose="00000800000000000000" pitchFamily="2" charset="0"/>
              </a:rPr>
              <a:t>CHÂU PHI</a:t>
            </a:r>
          </a:p>
        </p:txBody>
      </p:sp>
    </p:spTree>
    <p:extLst>
      <p:ext uri="{BB962C8B-B14F-4D97-AF65-F5344CB8AC3E}">
        <p14:creationId xmlns:p14="http://schemas.microsoft.com/office/powerpoint/2010/main" val="6636299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23793" y="2117266"/>
            <a:ext cx="1641101" cy="21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56" y="85202"/>
            <a:ext cx="1541913" cy="9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82" y="111245"/>
            <a:ext cx="871772" cy="5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86" y="111245"/>
            <a:ext cx="2069939" cy="13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11" y="324130"/>
            <a:ext cx="1207449" cy="7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55" y="-129500"/>
            <a:ext cx="1577989" cy="1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173559" y="68533"/>
            <a:ext cx="2501162" cy="33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C7F2F45-ACA7-4031-8B07-7D17F1D9526E}"/>
              </a:ext>
            </a:extLst>
          </p:cNvPr>
          <p:cNvSpPr/>
          <p:nvPr/>
        </p:nvSpPr>
        <p:spPr>
          <a:xfrm>
            <a:off x="-8565431" y="5720276"/>
            <a:ext cx="25532774" cy="115168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CE9A331B-9B71-4298-BB1E-BF5D2E7A2906}"/>
              </a:ext>
            </a:extLst>
          </p:cNvPr>
          <p:cNvSpPr/>
          <p:nvPr/>
        </p:nvSpPr>
        <p:spPr>
          <a:xfrm>
            <a:off x="1905774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8F239A76-8BCB-45A9-ABEE-71DE6D6147EA}"/>
              </a:ext>
            </a:extLst>
          </p:cNvPr>
          <p:cNvSpPr/>
          <p:nvPr/>
        </p:nvSpPr>
        <p:spPr>
          <a:xfrm>
            <a:off x="3400837" y="5427704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8760CBC5-612A-4F54-8333-C3E49A6D292A}"/>
              </a:ext>
            </a:extLst>
          </p:cNvPr>
          <p:cNvSpPr/>
          <p:nvPr/>
        </p:nvSpPr>
        <p:spPr>
          <a:xfrm>
            <a:off x="4895900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hlinkClick r:id="rId11" action="ppaction://hlinksldjump"/>
            <a:extLst>
              <a:ext uri="{FF2B5EF4-FFF2-40B4-BE49-F238E27FC236}">
                <a16:creationId xmlns:a16="http://schemas.microsoft.com/office/drawing/2014/main" id="{2AC9E13A-BF90-49C4-934D-7B03A32DDEC5}"/>
              </a:ext>
            </a:extLst>
          </p:cNvPr>
          <p:cNvSpPr/>
          <p:nvPr/>
        </p:nvSpPr>
        <p:spPr>
          <a:xfrm>
            <a:off x="6390963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3" name="Oval 32">
            <a:hlinkClick r:id="rId12" action="ppaction://hlinksldjump"/>
            <a:extLst>
              <a:ext uri="{FF2B5EF4-FFF2-40B4-BE49-F238E27FC236}">
                <a16:creationId xmlns:a16="http://schemas.microsoft.com/office/drawing/2014/main" id="{7805106B-C115-4649-AAF3-019766A6F130}"/>
              </a:ext>
            </a:extLst>
          </p:cNvPr>
          <p:cNvSpPr/>
          <p:nvPr/>
        </p:nvSpPr>
        <p:spPr>
          <a:xfrm>
            <a:off x="7886026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5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6C7AE6-82DA-45B0-9C27-7F8460ADF6ED}"/>
              </a:ext>
            </a:extLst>
          </p:cNvPr>
          <p:cNvGrpSpPr/>
          <p:nvPr/>
        </p:nvGrpSpPr>
        <p:grpSpPr>
          <a:xfrm>
            <a:off x="424569" y="5808595"/>
            <a:ext cx="938159" cy="938159"/>
            <a:chOff x="424569" y="5808595"/>
            <a:chExt cx="938159" cy="938159"/>
          </a:xfrm>
        </p:grpSpPr>
        <p:sp>
          <p:nvSpPr>
            <p:cNvPr id="27" name="Oval 26">
              <a:hlinkClick r:id="rId8" action="ppaction://hlinksldjump"/>
              <a:extLst>
                <a:ext uri="{FF2B5EF4-FFF2-40B4-BE49-F238E27FC236}">
                  <a16:creationId xmlns:a16="http://schemas.microsoft.com/office/drawing/2014/main" id="{E1B520F7-FCA4-44EA-8591-611D277BB90D}"/>
                </a:ext>
              </a:extLst>
            </p:cNvPr>
            <p:cNvSpPr/>
            <p:nvPr/>
          </p:nvSpPr>
          <p:spPr>
            <a:xfrm>
              <a:off x="424569" y="5808595"/>
              <a:ext cx="938159" cy="938159"/>
            </a:xfrm>
            <a:prstGeom prst="ellipse">
              <a:avLst/>
            </a:prstGeom>
            <a:solidFill>
              <a:srgbClr val="F488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4A2CED0-BAE0-4EA0-96FF-7E390071E874}"/>
                </a:ext>
              </a:extLst>
            </p:cNvPr>
            <p:cNvSpPr txBox="1"/>
            <p:nvPr/>
          </p:nvSpPr>
          <p:spPr>
            <a:xfrm>
              <a:off x="453635" y="6093008"/>
              <a:ext cx="909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START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E34ED0C-4314-4056-86CA-B35BE78ACF9B}"/>
              </a:ext>
            </a:extLst>
          </p:cNvPr>
          <p:cNvSpPr txBox="1"/>
          <p:nvPr/>
        </p:nvSpPr>
        <p:spPr>
          <a:xfrm>
            <a:off x="4542540" y="1409457"/>
            <a:ext cx="7419611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3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Các </a:t>
            </a:r>
            <a:r>
              <a:rPr lang="en-US" sz="23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cuộc</a:t>
            </a:r>
            <a:r>
              <a:rPr lang="en-US" sz="23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xung</a:t>
            </a:r>
            <a:r>
              <a:rPr lang="en-US" sz="23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đột</a:t>
            </a:r>
            <a:r>
              <a:rPr lang="en-US" sz="23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quân</a:t>
            </a:r>
            <a:r>
              <a:rPr lang="en-US" sz="23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sự </a:t>
            </a:r>
            <a:r>
              <a:rPr lang="en-US" sz="23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diễn</a:t>
            </a:r>
            <a:r>
              <a:rPr lang="en-US" sz="23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châu</a:t>
            </a:r>
            <a:r>
              <a:rPr lang="en-US" sz="23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Phi để lại </a:t>
            </a:r>
            <a:r>
              <a:rPr lang="en-US" sz="23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hậu</a:t>
            </a:r>
            <a:r>
              <a:rPr lang="en-US" sz="23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quả nào </a:t>
            </a:r>
            <a:r>
              <a:rPr lang="en-US" sz="23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23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?</a:t>
            </a:r>
            <a:endParaRPr lang="en-US" sz="2300" dirty="0">
              <a:latin typeface="#9Slide03 Roboto Bold" panose="02000000000000000000" pitchFamily="2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E31C9B9-10F3-48FC-9458-B9873C5B0C6F}"/>
              </a:ext>
            </a:extLst>
          </p:cNvPr>
          <p:cNvSpPr/>
          <p:nvPr/>
        </p:nvSpPr>
        <p:spPr>
          <a:xfrm>
            <a:off x="4583969" y="2371929"/>
            <a:ext cx="6734519" cy="806628"/>
          </a:xfrm>
          <a:prstGeom prst="roundRect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Cascadia Code SemiBold" panose="020B0609020000020004" pitchFamily="49" charset="0"/>
              </a:rPr>
              <a:t>A.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tăng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nạn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đói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bệnh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tật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, di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cư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07C070B-92E9-4872-9472-17FA95E43D67}"/>
              </a:ext>
            </a:extLst>
          </p:cNvPr>
          <p:cNvSpPr/>
          <p:nvPr/>
        </p:nvSpPr>
        <p:spPr>
          <a:xfrm>
            <a:off x="4582997" y="3521876"/>
            <a:ext cx="6734519" cy="806628"/>
          </a:xfrm>
          <a:prstGeom prst="roundRect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Cascadia Code SemiBold" panose="020B0609020000020004" pitchFamily="49" charset="0"/>
              </a:rPr>
              <a:t>B. 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Tăng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thu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nhập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nhờ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buôn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vũ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khí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F69AC52-D0E5-4E9F-9144-2AE15187F47D}"/>
              </a:ext>
            </a:extLst>
          </p:cNvPr>
          <p:cNvSpPr/>
          <p:nvPr/>
        </p:nvSpPr>
        <p:spPr>
          <a:xfrm>
            <a:off x="4582996" y="4621076"/>
            <a:ext cx="6734519" cy="806628"/>
          </a:xfrm>
          <a:prstGeom prst="roundRect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Cascadia Code SemiBold" panose="020B0609020000020004" pitchFamily="49" charset="0"/>
              </a:rPr>
              <a:t>C.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Tỉ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lệ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tăng dân số tự nhiên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giảm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DB56F90-5CAD-4A4E-A75D-9DEC0CF19D07}"/>
              </a:ext>
            </a:extLst>
          </p:cNvPr>
          <p:cNvGrpSpPr/>
          <p:nvPr/>
        </p:nvGrpSpPr>
        <p:grpSpPr>
          <a:xfrm>
            <a:off x="6582243" y="430533"/>
            <a:ext cx="2522232" cy="1277707"/>
            <a:chOff x="6582243" y="430533"/>
            <a:chExt cx="2522232" cy="1277707"/>
          </a:xfrm>
        </p:grpSpPr>
        <p:pic>
          <p:nvPicPr>
            <p:cNvPr id="38" name="Picture 2" descr="Cloud Swipe Up Sticker">
              <a:extLst>
                <a:ext uri="{FF2B5EF4-FFF2-40B4-BE49-F238E27FC236}">
                  <a16:creationId xmlns:a16="http://schemas.microsoft.com/office/drawing/2014/main" id="{7FE40E52-A0B8-4966-AF09-85CD5E0D5B6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250" y="430533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6E604C8-F0D3-426D-A884-9BF0841D256C}"/>
                </a:ext>
              </a:extLst>
            </p:cNvPr>
            <p:cNvSpPr txBox="1"/>
            <p:nvPr/>
          </p:nvSpPr>
          <p:spPr>
            <a:xfrm>
              <a:off x="6582243" y="826159"/>
              <a:ext cx="25222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Câu 2</a:t>
              </a:r>
            </a:p>
          </p:txBody>
        </p:sp>
      </p:grpSp>
      <p:pic>
        <p:nvPicPr>
          <p:cNvPr id="40" name="Picture 4" descr="Happy Japan Sticker by nanamin">
            <a:extLst>
              <a:ext uri="{FF2B5EF4-FFF2-40B4-BE49-F238E27FC236}">
                <a16:creationId xmlns:a16="http://schemas.microsoft.com/office/drawing/2014/main" id="{1981C842-95DE-46AC-B9AF-0C7E87FB69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319" y="2029366"/>
            <a:ext cx="1415799" cy="141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rrow Yes Sticker by asinastra">
            <a:extLst>
              <a:ext uri="{FF2B5EF4-FFF2-40B4-BE49-F238E27FC236}">
                <a16:creationId xmlns:a16="http://schemas.microsoft.com/office/drawing/2014/main" id="{C47BDE26-E1E7-44D2-910E-D1E0D6356C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04" y="4580289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Arrow Yes Sticker by asinastra">
            <a:extLst>
              <a:ext uri="{FF2B5EF4-FFF2-40B4-BE49-F238E27FC236}">
                <a16:creationId xmlns:a16="http://schemas.microsoft.com/office/drawing/2014/main" id="{835BB9C9-760B-4C60-A1D3-D66D331103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04" y="3459369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1954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23793" y="2117266"/>
            <a:ext cx="1641101" cy="21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56" y="85202"/>
            <a:ext cx="1541913" cy="9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232" y="911223"/>
            <a:ext cx="2405605" cy="154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86" y="111245"/>
            <a:ext cx="2069939" cy="13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11" y="324130"/>
            <a:ext cx="1207449" cy="7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55" y="-129500"/>
            <a:ext cx="1577989" cy="1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173559" y="68533"/>
            <a:ext cx="2501162" cy="33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E297550-A1AA-4318-A253-6CCA5CBA28A0}"/>
              </a:ext>
            </a:extLst>
          </p:cNvPr>
          <p:cNvSpPr/>
          <p:nvPr/>
        </p:nvSpPr>
        <p:spPr>
          <a:xfrm>
            <a:off x="-7069435" y="5721024"/>
            <a:ext cx="25532774" cy="115168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Oval 26">
            <a:hlinkClick r:id="rId8" action="ppaction://hlinksldjump"/>
            <a:extLst>
              <a:ext uri="{FF2B5EF4-FFF2-40B4-BE49-F238E27FC236}">
                <a16:creationId xmlns:a16="http://schemas.microsoft.com/office/drawing/2014/main" id="{D207E211-84F5-4FF0-BBC5-B2BD4FBD0E22}"/>
              </a:ext>
            </a:extLst>
          </p:cNvPr>
          <p:cNvSpPr/>
          <p:nvPr/>
        </p:nvSpPr>
        <p:spPr>
          <a:xfrm>
            <a:off x="405405" y="580859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0176BAB6-93E7-424A-AAF0-AA4131612ABB}"/>
              </a:ext>
            </a:extLst>
          </p:cNvPr>
          <p:cNvSpPr/>
          <p:nvPr/>
        </p:nvSpPr>
        <p:spPr>
          <a:xfrm>
            <a:off x="1905774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B5A638F7-0611-4A27-9F79-4B3E81894C77}"/>
              </a:ext>
            </a:extLst>
          </p:cNvPr>
          <p:cNvSpPr/>
          <p:nvPr/>
        </p:nvSpPr>
        <p:spPr>
          <a:xfrm>
            <a:off x="3400837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F38BFC69-4F52-443B-94D0-6EF9495466A0}"/>
              </a:ext>
            </a:extLst>
          </p:cNvPr>
          <p:cNvSpPr/>
          <p:nvPr/>
        </p:nvSpPr>
        <p:spPr>
          <a:xfrm>
            <a:off x="4886318" y="5427704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hlinkClick r:id="rId11" action="ppaction://hlinksldjump"/>
            <a:extLst>
              <a:ext uri="{FF2B5EF4-FFF2-40B4-BE49-F238E27FC236}">
                <a16:creationId xmlns:a16="http://schemas.microsoft.com/office/drawing/2014/main" id="{A2313F71-A449-42F6-8CC5-598EB5FA5A56}"/>
              </a:ext>
            </a:extLst>
          </p:cNvPr>
          <p:cNvSpPr/>
          <p:nvPr/>
        </p:nvSpPr>
        <p:spPr>
          <a:xfrm>
            <a:off x="6390963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3" name="Oval 32">
            <a:hlinkClick r:id="rId12" action="ppaction://hlinksldjump"/>
            <a:extLst>
              <a:ext uri="{FF2B5EF4-FFF2-40B4-BE49-F238E27FC236}">
                <a16:creationId xmlns:a16="http://schemas.microsoft.com/office/drawing/2014/main" id="{65A314E4-5E8D-49B0-99DC-02C3EB5D2F91}"/>
              </a:ext>
            </a:extLst>
          </p:cNvPr>
          <p:cNvSpPr/>
          <p:nvPr/>
        </p:nvSpPr>
        <p:spPr>
          <a:xfrm>
            <a:off x="7886026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ED9369-8FFB-4844-895A-F60860A869A8}"/>
              </a:ext>
            </a:extLst>
          </p:cNvPr>
          <p:cNvSpPr txBox="1"/>
          <p:nvPr/>
        </p:nvSpPr>
        <p:spPr>
          <a:xfrm>
            <a:off x="434471" y="6093008"/>
            <a:ext cx="90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START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435FBE-2789-487E-B2A8-F77A25746EBF}"/>
              </a:ext>
            </a:extLst>
          </p:cNvPr>
          <p:cNvSpPr txBox="1"/>
          <p:nvPr/>
        </p:nvSpPr>
        <p:spPr>
          <a:xfrm>
            <a:off x="4495248" y="1540467"/>
            <a:ext cx="779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Phi bị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đói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đe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dọa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do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#9Slide03 Roboto Bold" panose="02000000000000000000" pitchFamily="2" charset="0"/>
              <a:ea typeface="#9Slide03 Roboto Bold" panose="02000000000000000000" pitchFamily="2" charset="0"/>
              <a:cs typeface="Cascadia Code SemiBold" panose="020B0609020000020004" pitchFamily="49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2F6F29-0FAE-4D04-8568-16A7C5A01B52}"/>
              </a:ext>
            </a:extLst>
          </p:cNvPr>
          <p:cNvSpPr/>
          <p:nvPr/>
        </p:nvSpPr>
        <p:spPr>
          <a:xfrm>
            <a:off x="4586549" y="2208759"/>
            <a:ext cx="6734519" cy="806628"/>
          </a:xfrm>
          <a:prstGeom prst="roundRect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Cascadia Code SemiBold" panose="020B0609020000020004" pitchFamily="49" charset="0"/>
              </a:rPr>
              <a:t>A. </a:t>
            </a:r>
            <a:r>
              <a:rPr lang="en-US" sz="24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đô</a:t>
            </a:r>
            <a:r>
              <a:rPr lang="en-US" sz="24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hóa </a:t>
            </a:r>
            <a:r>
              <a:rPr lang="en-US" sz="24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và </a:t>
            </a:r>
            <a:r>
              <a:rPr lang="en-US" sz="24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#9Slide03 Roboto Bold" panose="02000000000000000000" pitchFamily="2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02E9FB9-DF6F-4F8C-ADBB-09CE57C28552}"/>
              </a:ext>
            </a:extLst>
          </p:cNvPr>
          <p:cNvSpPr/>
          <p:nvPr/>
        </p:nvSpPr>
        <p:spPr>
          <a:xfrm>
            <a:off x="4585577" y="3358706"/>
            <a:ext cx="6734519" cy="806628"/>
          </a:xfrm>
          <a:prstGeom prst="roundRect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Cascadia Code SemiBold" panose="020B0609020000020004" pitchFamily="49" charset="0"/>
              </a:rPr>
              <a:t>B. </a:t>
            </a:r>
            <a:r>
              <a:rPr lang="en-US" sz="24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bùng</a:t>
            </a:r>
            <a:r>
              <a:rPr lang="en-US" sz="24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nổ</a:t>
            </a:r>
            <a:r>
              <a:rPr lang="en-US" sz="24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dân số và </a:t>
            </a:r>
            <a:r>
              <a:rPr lang="en-US" sz="24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#9Slide03 Roboto Bold" panose="02000000000000000000" pitchFamily="2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F178B7A-7CAA-411A-96D6-125B048FC4B6}"/>
              </a:ext>
            </a:extLst>
          </p:cNvPr>
          <p:cNvSpPr/>
          <p:nvPr/>
        </p:nvSpPr>
        <p:spPr>
          <a:xfrm>
            <a:off x="4585576" y="4457906"/>
            <a:ext cx="6734519" cy="806628"/>
          </a:xfrm>
          <a:prstGeom prst="roundRect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Cascadia Code SemiBold" panose="020B0609020000020004" pitchFamily="49" charset="0"/>
              </a:rPr>
              <a:t>C. </a:t>
            </a:r>
            <a:r>
              <a:rPr lang="en-US" sz="24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nhiều và </a:t>
            </a:r>
            <a:r>
              <a:rPr lang="en-US" sz="24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tai.</a:t>
            </a:r>
            <a:endParaRPr lang="en-US" dirty="0">
              <a:solidFill>
                <a:schemeClr val="bg1"/>
              </a:solidFill>
              <a:latin typeface="#9Slide03 Roboto Bold" panose="02000000000000000000" pitchFamily="2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A24E59-00C2-427F-8F81-67F266A32F9D}"/>
              </a:ext>
            </a:extLst>
          </p:cNvPr>
          <p:cNvGrpSpPr/>
          <p:nvPr/>
        </p:nvGrpSpPr>
        <p:grpSpPr>
          <a:xfrm>
            <a:off x="6634830" y="267363"/>
            <a:ext cx="3018400" cy="1277707"/>
            <a:chOff x="6632250" y="430533"/>
            <a:chExt cx="3018400" cy="1277707"/>
          </a:xfrm>
        </p:grpSpPr>
        <p:pic>
          <p:nvPicPr>
            <p:cNvPr id="25" name="Picture 2" descr="Cloud Swipe Up Sticker">
              <a:extLst>
                <a:ext uri="{FF2B5EF4-FFF2-40B4-BE49-F238E27FC236}">
                  <a16:creationId xmlns:a16="http://schemas.microsoft.com/office/drawing/2014/main" id="{05E87BB6-1392-457F-A82D-3D94A5E6D9F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250" y="430533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C096C5-276C-4635-AC7D-6A7061DE0E5C}"/>
                </a:ext>
              </a:extLst>
            </p:cNvPr>
            <p:cNvSpPr txBox="1"/>
            <p:nvPr/>
          </p:nvSpPr>
          <p:spPr>
            <a:xfrm>
              <a:off x="7128418" y="874690"/>
              <a:ext cx="25222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Câu 3</a:t>
              </a:r>
            </a:p>
          </p:txBody>
        </p:sp>
      </p:grpSp>
      <p:pic>
        <p:nvPicPr>
          <p:cNvPr id="37" name="Picture 4" descr="Happy Japan Sticker by nanamin">
            <a:extLst>
              <a:ext uri="{FF2B5EF4-FFF2-40B4-BE49-F238E27FC236}">
                <a16:creationId xmlns:a16="http://schemas.microsoft.com/office/drawing/2014/main" id="{090DD9F0-D0FF-4347-B8C4-0DA75D97C7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37" y="3077710"/>
            <a:ext cx="1415799" cy="141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Arrow Yes Sticker by asinastra">
            <a:extLst>
              <a:ext uri="{FF2B5EF4-FFF2-40B4-BE49-F238E27FC236}">
                <a16:creationId xmlns:a16="http://schemas.microsoft.com/office/drawing/2014/main" id="{2AC7BADB-443E-41BC-B32A-7C4F87EEA4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022" y="4469919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Arrow Yes Sticker by asinastra">
            <a:extLst>
              <a:ext uri="{FF2B5EF4-FFF2-40B4-BE49-F238E27FC236}">
                <a16:creationId xmlns:a16="http://schemas.microsoft.com/office/drawing/2014/main" id="{62E028A9-3054-443D-B923-329A13DB9F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46" y="2173580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2985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23793" y="2117266"/>
            <a:ext cx="1641101" cy="21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56" y="85202"/>
            <a:ext cx="1541913" cy="9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898" y="913065"/>
            <a:ext cx="1640696" cy="105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86" y="111245"/>
            <a:ext cx="2069939" cy="13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11" y="324130"/>
            <a:ext cx="1207449" cy="7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55" y="-129500"/>
            <a:ext cx="1577989" cy="1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173559" y="68533"/>
            <a:ext cx="2501162" cy="33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0807456-EB54-461C-A32B-043C7FB549CF}"/>
              </a:ext>
            </a:extLst>
          </p:cNvPr>
          <p:cNvSpPr/>
          <p:nvPr/>
        </p:nvSpPr>
        <p:spPr>
          <a:xfrm>
            <a:off x="-5560491" y="5720276"/>
            <a:ext cx="25532774" cy="115168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Oval 26">
            <a:hlinkClick r:id="rId8" action="ppaction://hlinksldjump"/>
            <a:extLst>
              <a:ext uri="{FF2B5EF4-FFF2-40B4-BE49-F238E27FC236}">
                <a16:creationId xmlns:a16="http://schemas.microsoft.com/office/drawing/2014/main" id="{9A7AB46F-E4BC-4D01-BAEE-5C6381EE9CA8}"/>
              </a:ext>
            </a:extLst>
          </p:cNvPr>
          <p:cNvSpPr/>
          <p:nvPr/>
        </p:nvSpPr>
        <p:spPr>
          <a:xfrm>
            <a:off x="410711" y="580859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E47E385C-345E-44D1-8202-E6F9C57A38B9}"/>
              </a:ext>
            </a:extLst>
          </p:cNvPr>
          <p:cNvSpPr/>
          <p:nvPr/>
        </p:nvSpPr>
        <p:spPr>
          <a:xfrm>
            <a:off x="1905774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9368A292-9A30-46A2-B0E8-9E1BDD2FA709}"/>
              </a:ext>
            </a:extLst>
          </p:cNvPr>
          <p:cNvSpPr/>
          <p:nvPr/>
        </p:nvSpPr>
        <p:spPr>
          <a:xfrm>
            <a:off x="3400837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1BEA3376-3BB2-447D-8D39-CE97A5F45955}"/>
              </a:ext>
            </a:extLst>
          </p:cNvPr>
          <p:cNvSpPr/>
          <p:nvPr/>
        </p:nvSpPr>
        <p:spPr>
          <a:xfrm>
            <a:off x="4895900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hlinkClick r:id="rId11" action="ppaction://hlinksldjump"/>
            <a:extLst>
              <a:ext uri="{FF2B5EF4-FFF2-40B4-BE49-F238E27FC236}">
                <a16:creationId xmlns:a16="http://schemas.microsoft.com/office/drawing/2014/main" id="{AAB617B4-9A0F-4EC5-A1B9-8325E2369B24}"/>
              </a:ext>
            </a:extLst>
          </p:cNvPr>
          <p:cNvSpPr/>
          <p:nvPr/>
        </p:nvSpPr>
        <p:spPr>
          <a:xfrm>
            <a:off x="6404821" y="5425716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3" name="Oval 32">
            <a:hlinkClick r:id="rId12" action="ppaction://hlinksldjump"/>
            <a:extLst>
              <a:ext uri="{FF2B5EF4-FFF2-40B4-BE49-F238E27FC236}">
                <a16:creationId xmlns:a16="http://schemas.microsoft.com/office/drawing/2014/main" id="{1CD30500-E683-4549-AE80-CDF46C396CC1}"/>
              </a:ext>
            </a:extLst>
          </p:cNvPr>
          <p:cNvSpPr/>
          <p:nvPr/>
        </p:nvSpPr>
        <p:spPr>
          <a:xfrm>
            <a:off x="7886026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B792E7-30CC-4638-BF94-66BA578E5B89}"/>
              </a:ext>
            </a:extLst>
          </p:cNvPr>
          <p:cNvSpPr txBox="1"/>
          <p:nvPr/>
        </p:nvSpPr>
        <p:spPr>
          <a:xfrm>
            <a:off x="439777" y="6093008"/>
            <a:ext cx="90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START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362D1C-76EA-483B-B030-15607195F9C5}"/>
              </a:ext>
            </a:extLst>
          </p:cNvPr>
          <p:cNvSpPr txBox="1"/>
          <p:nvPr/>
        </p:nvSpPr>
        <p:spPr>
          <a:xfrm>
            <a:off x="3941058" y="1157902"/>
            <a:ext cx="7565391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Nhận định nào </a:t>
            </a:r>
            <a:r>
              <a:rPr lang="en-US" sz="2300" b="1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300" b="1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2300" b="1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sz="2300" b="1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với </a:t>
            </a:r>
            <a:r>
              <a:rPr lang="en-US" sz="2300" b="1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tốc</a:t>
            </a:r>
            <a:r>
              <a:rPr lang="en-US" sz="2300" b="1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2300" b="1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2300" b="1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tăng dân số của </a:t>
            </a:r>
            <a:r>
              <a:rPr lang="en-US" sz="2300" b="1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châu</a:t>
            </a:r>
            <a:r>
              <a:rPr lang="en-US" sz="2300" b="1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Phi?</a:t>
            </a:r>
            <a:endParaRPr lang="en-US" sz="2300" dirty="0">
              <a:latin typeface="#9Slide03 Roboto Bold" panose="02000000000000000000" pitchFamily="2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A. WRONG">
            <a:extLst>
              <a:ext uri="{FF2B5EF4-FFF2-40B4-BE49-F238E27FC236}">
                <a16:creationId xmlns:a16="http://schemas.microsoft.com/office/drawing/2014/main" id="{C4F9891A-AC15-4BF6-9B90-8BF8AD05FB0C}"/>
              </a:ext>
            </a:extLst>
          </p:cNvPr>
          <p:cNvSpPr/>
          <p:nvPr/>
        </p:nvSpPr>
        <p:spPr>
          <a:xfrm>
            <a:off x="4662627" y="2134877"/>
            <a:ext cx="6734519" cy="806628"/>
          </a:xfrm>
          <a:prstGeom prst="roundRect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Cascadia Code SemiBold" panose="020B0609020000020004" pitchFamily="49" charset="0"/>
              </a:rPr>
              <a:t>A. </a:t>
            </a:r>
            <a:r>
              <a:rPr lang="vi-VN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Dân số châu Phi tăng rất nhanh từ những năm 50 của thế kỉ X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VIII.</a:t>
            </a:r>
            <a:endParaRPr lang="en-US" sz="2300" b="1" dirty="0">
              <a:solidFill>
                <a:schemeClr val="bg1"/>
              </a:solidFill>
              <a:latin typeface="#9Slide03 Roboto Bold" panose="02000000000000000000" pitchFamily="2" charset="0"/>
              <a:ea typeface="#9Slide03 Roboto Bold" panose="02000000000000000000" pitchFamily="2" charset="0"/>
              <a:cs typeface="Cascadia Code SemiBold" panose="020B0609020000020004" pitchFamily="49" charset="0"/>
            </a:endParaRPr>
          </a:p>
        </p:txBody>
      </p:sp>
      <p:sp>
        <p:nvSpPr>
          <p:cNvPr id="22" name="B. WRONG">
            <a:extLst>
              <a:ext uri="{FF2B5EF4-FFF2-40B4-BE49-F238E27FC236}">
                <a16:creationId xmlns:a16="http://schemas.microsoft.com/office/drawing/2014/main" id="{D183E6CC-33C0-4DA3-B68E-E442D09C31BC}"/>
              </a:ext>
            </a:extLst>
          </p:cNvPr>
          <p:cNvSpPr/>
          <p:nvPr/>
        </p:nvSpPr>
        <p:spPr>
          <a:xfrm>
            <a:off x="4661655" y="3284824"/>
            <a:ext cx="6734519" cy="806628"/>
          </a:xfrm>
          <a:prstGeom prst="roundRect">
            <a:avLst/>
          </a:prstGeom>
          <a:solidFill>
            <a:srgbClr val="F4889F"/>
          </a:solidFill>
          <a:ln>
            <a:solidFill>
              <a:srgbClr val="F4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Cascadia Code SemiBold" panose="020B0609020000020004" pitchFamily="49" charset="0"/>
              </a:rPr>
              <a:t>B. </a:t>
            </a:r>
            <a:r>
              <a:rPr lang="vi-VN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Dân số châu Phi tăng rất nhanh từ những năm 50 của thế kỉ X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IX.</a:t>
            </a:r>
            <a:endParaRPr lang="en-US" sz="2300" b="1" dirty="0">
              <a:solidFill>
                <a:schemeClr val="bg1"/>
              </a:solidFill>
              <a:latin typeface="#9Slide03 Roboto Bold" panose="02000000000000000000" pitchFamily="2" charset="0"/>
              <a:ea typeface="#9Slide03 Roboto Bold" panose="02000000000000000000" pitchFamily="2" charset="0"/>
              <a:cs typeface="Cascadia Code SemiBold" panose="020B0609020000020004" pitchFamily="49" charset="0"/>
            </a:endParaRPr>
          </a:p>
        </p:txBody>
      </p:sp>
      <p:sp>
        <p:nvSpPr>
          <p:cNvPr id="23" name="C. CORRECT">
            <a:extLst>
              <a:ext uri="{FF2B5EF4-FFF2-40B4-BE49-F238E27FC236}">
                <a16:creationId xmlns:a16="http://schemas.microsoft.com/office/drawing/2014/main" id="{87429988-C575-483F-951E-BD31372DBD76}"/>
              </a:ext>
            </a:extLst>
          </p:cNvPr>
          <p:cNvSpPr/>
          <p:nvPr/>
        </p:nvSpPr>
        <p:spPr>
          <a:xfrm>
            <a:off x="4622901" y="4384024"/>
            <a:ext cx="6734519" cy="806628"/>
          </a:xfrm>
          <a:prstGeom prst="roundRect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Cascadia Code SemiBold" panose="020B0609020000020004" pitchFamily="49" charset="0"/>
              </a:rPr>
              <a:t>C. </a:t>
            </a:r>
            <a:r>
              <a:rPr lang="vi-VN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Dân số châu Phi tăng rất nhanh từ những năm 50 của thế kỉ XX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sz="2300" b="1" dirty="0">
              <a:solidFill>
                <a:schemeClr val="bg1"/>
              </a:solidFill>
              <a:latin typeface="#9Slide03 Roboto Bold" panose="02000000000000000000" pitchFamily="2" charset="0"/>
              <a:ea typeface="#9Slide03 Roboto Bold" panose="02000000000000000000" pitchFamily="2" charset="0"/>
              <a:cs typeface="Cascadia Code SemiBold" panose="020B0609020000020004" pitchFamily="49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7ECBBC-9F9F-4870-B3F6-C1792DBF30C8}"/>
              </a:ext>
            </a:extLst>
          </p:cNvPr>
          <p:cNvGrpSpPr/>
          <p:nvPr/>
        </p:nvGrpSpPr>
        <p:grpSpPr>
          <a:xfrm>
            <a:off x="6525789" y="193481"/>
            <a:ext cx="2556121" cy="1277707"/>
            <a:chOff x="6447131" y="430533"/>
            <a:chExt cx="2556121" cy="1277707"/>
          </a:xfrm>
        </p:grpSpPr>
        <p:pic>
          <p:nvPicPr>
            <p:cNvPr id="25" name="Picture 2" descr="Cloud Swipe Up Sticker">
              <a:extLst>
                <a:ext uri="{FF2B5EF4-FFF2-40B4-BE49-F238E27FC236}">
                  <a16:creationId xmlns:a16="http://schemas.microsoft.com/office/drawing/2014/main" id="{88E17472-85AF-4F47-B31A-2626C9DB6E4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250" y="430533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3D97913-0C26-428E-A8D8-B7AEBC72008E}"/>
                </a:ext>
              </a:extLst>
            </p:cNvPr>
            <p:cNvSpPr txBox="1"/>
            <p:nvPr/>
          </p:nvSpPr>
          <p:spPr>
            <a:xfrm>
              <a:off x="6447131" y="888507"/>
              <a:ext cx="25222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Câu 4</a:t>
              </a:r>
            </a:p>
          </p:txBody>
        </p:sp>
      </p:grpSp>
      <p:pic>
        <p:nvPicPr>
          <p:cNvPr id="37" name="Picture 4" descr="Happy Japan Sticker by nanamin">
            <a:extLst>
              <a:ext uri="{FF2B5EF4-FFF2-40B4-BE49-F238E27FC236}">
                <a16:creationId xmlns:a16="http://schemas.microsoft.com/office/drawing/2014/main" id="{20FF1255-A337-4385-BD2E-29C60E2820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521" y="4038652"/>
            <a:ext cx="1415799" cy="141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Arrow Yes Sticker by asinastra">
            <a:extLst>
              <a:ext uri="{FF2B5EF4-FFF2-40B4-BE49-F238E27FC236}">
                <a16:creationId xmlns:a16="http://schemas.microsoft.com/office/drawing/2014/main" id="{2A795A89-BBC7-4A20-BB01-2F7F4839CE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24" y="3222317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Arrow Yes Sticker by asinastra">
            <a:extLst>
              <a:ext uri="{FF2B5EF4-FFF2-40B4-BE49-F238E27FC236}">
                <a16:creationId xmlns:a16="http://schemas.microsoft.com/office/drawing/2014/main" id="{EAC97A04-ECEE-45F0-AB51-015B2B17EE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24" y="2099698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87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23793" y="2117266"/>
            <a:ext cx="1641101" cy="21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56" y="85202"/>
            <a:ext cx="1541913" cy="9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436" y="882452"/>
            <a:ext cx="1398126" cy="89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86" y="111245"/>
            <a:ext cx="2069939" cy="13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11" y="324130"/>
            <a:ext cx="1207449" cy="7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55" y="-129500"/>
            <a:ext cx="1577989" cy="1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018263" y="129011"/>
            <a:ext cx="2501162" cy="33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E277B26-303A-49F6-9C5B-C6D89D5CFED0}"/>
              </a:ext>
            </a:extLst>
          </p:cNvPr>
          <p:cNvSpPr/>
          <p:nvPr/>
        </p:nvSpPr>
        <p:spPr>
          <a:xfrm>
            <a:off x="-4133540" y="5718542"/>
            <a:ext cx="25532774" cy="115168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Oval 26">
            <a:hlinkClick r:id="rId8" action="ppaction://hlinksldjump"/>
            <a:extLst>
              <a:ext uri="{FF2B5EF4-FFF2-40B4-BE49-F238E27FC236}">
                <a16:creationId xmlns:a16="http://schemas.microsoft.com/office/drawing/2014/main" id="{0DDEACBD-4911-4040-8CA1-F98EE6FC29D7}"/>
              </a:ext>
            </a:extLst>
          </p:cNvPr>
          <p:cNvSpPr/>
          <p:nvPr/>
        </p:nvSpPr>
        <p:spPr>
          <a:xfrm>
            <a:off x="438427" y="580859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03B47E54-C232-42D6-AF89-2AD3CDA11EF8}"/>
              </a:ext>
            </a:extLst>
          </p:cNvPr>
          <p:cNvSpPr/>
          <p:nvPr/>
        </p:nvSpPr>
        <p:spPr>
          <a:xfrm>
            <a:off x="1905774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CEA660BE-AE33-4CF9-876D-8BC31E36B9FF}"/>
              </a:ext>
            </a:extLst>
          </p:cNvPr>
          <p:cNvSpPr/>
          <p:nvPr/>
        </p:nvSpPr>
        <p:spPr>
          <a:xfrm>
            <a:off x="3400837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95DD0070-C8E0-46CB-9537-2CA8DC271D5F}"/>
              </a:ext>
            </a:extLst>
          </p:cNvPr>
          <p:cNvSpPr/>
          <p:nvPr/>
        </p:nvSpPr>
        <p:spPr>
          <a:xfrm>
            <a:off x="4895900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hlinkClick r:id="rId11" action="ppaction://hlinksldjump"/>
            <a:extLst>
              <a:ext uri="{FF2B5EF4-FFF2-40B4-BE49-F238E27FC236}">
                <a16:creationId xmlns:a16="http://schemas.microsoft.com/office/drawing/2014/main" id="{36020E1D-F68F-45CA-86A3-34B1A7BC5978}"/>
              </a:ext>
            </a:extLst>
          </p:cNvPr>
          <p:cNvSpPr/>
          <p:nvPr/>
        </p:nvSpPr>
        <p:spPr>
          <a:xfrm>
            <a:off x="6390963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3" name="Oval 32">
            <a:hlinkClick r:id="rId12" action="ppaction://hlinksldjump"/>
            <a:extLst>
              <a:ext uri="{FF2B5EF4-FFF2-40B4-BE49-F238E27FC236}">
                <a16:creationId xmlns:a16="http://schemas.microsoft.com/office/drawing/2014/main" id="{98E57F45-F95B-451F-AA04-D698D526E820}"/>
              </a:ext>
            </a:extLst>
          </p:cNvPr>
          <p:cNvSpPr/>
          <p:nvPr/>
        </p:nvSpPr>
        <p:spPr>
          <a:xfrm>
            <a:off x="7826801" y="5425716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9E5984-0FCE-4289-AD12-95F736DD456C}"/>
              </a:ext>
            </a:extLst>
          </p:cNvPr>
          <p:cNvSpPr txBox="1"/>
          <p:nvPr/>
        </p:nvSpPr>
        <p:spPr>
          <a:xfrm>
            <a:off x="467493" y="6093008"/>
            <a:ext cx="90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START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47F4B8-8C1F-4978-964A-87DBACEADCCE}"/>
              </a:ext>
            </a:extLst>
          </p:cNvPr>
          <p:cNvSpPr txBox="1"/>
          <p:nvPr/>
        </p:nvSpPr>
        <p:spPr>
          <a:xfrm>
            <a:off x="4607763" y="1465605"/>
            <a:ext cx="779373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Nhận định nào </a:t>
            </a:r>
            <a:r>
              <a:rPr lang="en-US" sz="23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23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u="sng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sz="23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với </a:t>
            </a:r>
            <a:r>
              <a:rPr lang="en-US" sz="23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châu</a:t>
            </a:r>
            <a:r>
              <a:rPr lang="en-US" sz="23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Phi?</a:t>
            </a:r>
            <a:endParaRPr lang="en-US" sz="2300" dirty="0">
              <a:latin typeface="#9Slide03 Roboto Bold" panose="02000000000000000000" pitchFamily="2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Q5 CORRECT">
            <a:extLst>
              <a:ext uri="{FF2B5EF4-FFF2-40B4-BE49-F238E27FC236}">
                <a16:creationId xmlns:a16="http://schemas.microsoft.com/office/drawing/2014/main" id="{889CCB9E-2C51-41B6-8EC8-E6AD0FD8DD66}"/>
              </a:ext>
            </a:extLst>
          </p:cNvPr>
          <p:cNvSpPr/>
          <p:nvPr/>
        </p:nvSpPr>
        <p:spPr>
          <a:xfrm>
            <a:off x="4668896" y="2266577"/>
            <a:ext cx="6734519" cy="806628"/>
          </a:xfrm>
          <a:prstGeom prst="roundRect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Cascadia Code SemiBold" panose="020B0609020000020004" pitchFamily="49" charset="0"/>
              </a:rPr>
              <a:t>A.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La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bàn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là một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phát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minh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vĩ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đại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.</a:t>
            </a:r>
            <a:r>
              <a:rPr lang="en-US" sz="2300" b="1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Cascadia Code SemiBold" panose="020B0609020000020004" pitchFamily="49" charset="0"/>
              </a:rPr>
              <a:t> </a:t>
            </a:r>
            <a:endParaRPr lang="en-US" sz="2300" dirty="0">
              <a:solidFill>
                <a:schemeClr val="bg1"/>
              </a:solidFill>
              <a:latin typeface="#9Slide03 Roboto Bold" panose="02000000000000000000" pitchFamily="2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Q5 B">
            <a:extLst>
              <a:ext uri="{FF2B5EF4-FFF2-40B4-BE49-F238E27FC236}">
                <a16:creationId xmlns:a16="http://schemas.microsoft.com/office/drawing/2014/main" id="{7FDBE4B2-ED61-4766-8D09-CF8180BD7CB1}"/>
              </a:ext>
            </a:extLst>
          </p:cNvPr>
          <p:cNvSpPr/>
          <p:nvPr/>
        </p:nvSpPr>
        <p:spPr>
          <a:xfrm>
            <a:off x="4667924" y="3365977"/>
            <a:ext cx="6734519" cy="806628"/>
          </a:xfrm>
          <a:prstGeom prst="roundRect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Cascadia Code SemiBold" panose="020B0609020000020004" pitchFamily="49" charset="0"/>
              </a:rPr>
              <a:t>B. 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Là một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cái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nôi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của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loài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người.</a:t>
            </a:r>
          </a:p>
        </p:txBody>
      </p:sp>
      <p:sp>
        <p:nvSpPr>
          <p:cNvPr id="23" name="Q5 C">
            <a:extLst>
              <a:ext uri="{FF2B5EF4-FFF2-40B4-BE49-F238E27FC236}">
                <a16:creationId xmlns:a16="http://schemas.microsoft.com/office/drawing/2014/main" id="{6A3A458B-9CA8-44A8-881D-0573919A1B96}"/>
              </a:ext>
            </a:extLst>
          </p:cNvPr>
          <p:cNvSpPr/>
          <p:nvPr/>
        </p:nvSpPr>
        <p:spPr>
          <a:xfrm>
            <a:off x="4667923" y="4515724"/>
            <a:ext cx="6734519" cy="806628"/>
          </a:xfrm>
          <a:prstGeom prst="roundRect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Cascadia Code SemiBold" panose="020B0609020000020004" pitchFamily="49" charset="0"/>
              </a:rPr>
              <a:t>C. 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Có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nền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văn minh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sông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Nin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rực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rỡ</a:t>
            </a:r>
            <a:r>
              <a:rPr lang="en-US" sz="23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D2AADF-AB85-4A9E-B9C7-4C9F566B70F4}"/>
              </a:ext>
            </a:extLst>
          </p:cNvPr>
          <p:cNvGrpSpPr/>
          <p:nvPr/>
        </p:nvGrpSpPr>
        <p:grpSpPr>
          <a:xfrm>
            <a:off x="6559026" y="274634"/>
            <a:ext cx="2529153" cy="1277707"/>
            <a:chOff x="6474099" y="430533"/>
            <a:chExt cx="2529153" cy="1277707"/>
          </a:xfrm>
        </p:grpSpPr>
        <p:pic>
          <p:nvPicPr>
            <p:cNvPr id="25" name="Picture 2" descr="Cloud Swipe Up Sticker">
              <a:extLst>
                <a:ext uri="{FF2B5EF4-FFF2-40B4-BE49-F238E27FC236}">
                  <a16:creationId xmlns:a16="http://schemas.microsoft.com/office/drawing/2014/main" id="{D3F5685F-CC67-465D-B1BF-73A38F5700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250" y="430533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BA4A736-6087-4B78-94BD-255DACC59A75}"/>
                </a:ext>
              </a:extLst>
            </p:cNvPr>
            <p:cNvSpPr txBox="1"/>
            <p:nvPr/>
          </p:nvSpPr>
          <p:spPr>
            <a:xfrm>
              <a:off x="6474099" y="876539"/>
              <a:ext cx="25222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Câu 5</a:t>
              </a:r>
            </a:p>
          </p:txBody>
        </p:sp>
      </p:grpSp>
      <p:pic>
        <p:nvPicPr>
          <p:cNvPr id="37" name="Picture 2" descr="Arrow Yes Sticker by asinastra">
            <a:extLst>
              <a:ext uri="{FF2B5EF4-FFF2-40B4-BE49-F238E27FC236}">
                <a16:creationId xmlns:a16="http://schemas.microsoft.com/office/drawing/2014/main" id="{B828FF87-CC48-4AEA-B4BA-783104605B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464" y="3344257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Arrow Yes Sticker by asinastra">
            <a:extLst>
              <a:ext uri="{FF2B5EF4-FFF2-40B4-BE49-F238E27FC236}">
                <a16:creationId xmlns:a16="http://schemas.microsoft.com/office/drawing/2014/main" id="{4E0E3E1E-0D7D-4F05-8B54-2911AD7130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69" y="4453450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appy Japan Sticker by nanamin">
            <a:extLst>
              <a:ext uri="{FF2B5EF4-FFF2-40B4-BE49-F238E27FC236}">
                <a16:creationId xmlns:a16="http://schemas.microsoft.com/office/drawing/2014/main" id="{3730C006-2A16-4E0F-BEB3-6681C204EC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760" y="1713513"/>
            <a:ext cx="1415799" cy="141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5333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412F4B-39BF-41E3-8ED0-6330C3FB09B5}"/>
              </a:ext>
            </a:extLst>
          </p:cNvPr>
          <p:cNvSpPr/>
          <p:nvPr/>
        </p:nvSpPr>
        <p:spPr>
          <a:xfrm>
            <a:off x="1812758" y="-854242"/>
            <a:ext cx="8566484" cy="8566484"/>
          </a:xfrm>
          <a:prstGeom prst="ellipse">
            <a:avLst/>
          </a:prstGeom>
          <a:blipFill dpi="0" rotWithShape="1">
            <a:blip r:embed="rId2"/>
            <a:srcRect/>
            <a:stretch>
              <a:fillRect l="-8802" t="-8146" r="-12547" b="-13203"/>
            </a:stretch>
          </a:blipFill>
          <a:ln w="180975">
            <a:solidFill>
              <a:srgbClr val="F1F1E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Roboto" panose="02000000000000000000" pitchFamily="2" charset="0"/>
              <a:ea typeface="#9Slide03 Roboto" panose="02000000000000000000" pitchFamily="2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AD3ECBC-2635-4DBD-940E-B39D8E1722B5}"/>
              </a:ext>
            </a:extLst>
          </p:cNvPr>
          <p:cNvSpPr/>
          <p:nvPr/>
        </p:nvSpPr>
        <p:spPr>
          <a:xfrm>
            <a:off x="1828801" y="-838199"/>
            <a:ext cx="8534399" cy="8534399"/>
          </a:xfrm>
          <a:prstGeom prst="ellipse">
            <a:avLst/>
          </a:prstGeom>
          <a:solidFill>
            <a:schemeClr val="tx1">
              <a:alpha val="72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Roboto" panose="02000000000000000000" pitchFamily="2" charset="0"/>
              <a:ea typeface="#9Slide03 Roboto" panose="02000000000000000000" pitchFamily="2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DB81D-B394-4DC9-B77C-A8EF40C2B139}"/>
              </a:ext>
            </a:extLst>
          </p:cNvPr>
          <p:cNvSpPr txBox="1"/>
          <p:nvPr/>
        </p:nvSpPr>
        <p:spPr>
          <a:xfrm>
            <a:off x="3272152" y="2988635"/>
            <a:ext cx="5647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VẬN DỤNG – MỞ RỘNG</a:t>
            </a:r>
          </a:p>
        </p:txBody>
      </p:sp>
      <p:pic>
        <p:nvPicPr>
          <p:cNvPr id="7" name="Graphic 10" descr="Lights On with solid fill">
            <a:extLst>
              <a:ext uri="{FF2B5EF4-FFF2-40B4-BE49-F238E27FC236}">
                <a16:creationId xmlns:a16="http://schemas.microsoft.com/office/drawing/2014/main" id="{8DB873F8-9D74-4EEB-A37B-B807B300CF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8407" y="1992157"/>
            <a:ext cx="923651" cy="923651"/>
          </a:xfrm>
          <a:prstGeom prst="rect">
            <a:avLst/>
          </a:prstGeom>
        </p:spPr>
      </p:pic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2E8732B5-5714-4FE7-96EF-CF33086CA1B5}"/>
              </a:ext>
            </a:extLst>
          </p:cNvPr>
          <p:cNvSpPr/>
          <p:nvPr/>
        </p:nvSpPr>
        <p:spPr>
          <a:xfrm flipV="1">
            <a:off x="5173147" y="3769348"/>
            <a:ext cx="1845705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Roboto" panose="02000000000000000000" pitchFamily="2" charset="0"/>
              <a:ea typeface="#9Slide03 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8298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xhibition PNG Images | Vector and PSD Files | Free Download on Pngtre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3056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1723"/>
            <a:ext cx="3705820" cy="394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EA7042-98AD-4590-8A75-2F7F88805E67}"/>
              </a:ext>
            </a:extLst>
          </p:cNvPr>
          <p:cNvSpPr/>
          <p:nvPr/>
        </p:nvSpPr>
        <p:spPr>
          <a:xfrm>
            <a:off x="0" y="161465"/>
            <a:ext cx="12192000" cy="640393"/>
          </a:xfrm>
          <a:prstGeom prst="rect">
            <a:avLst/>
          </a:prstGeom>
          <a:solidFill>
            <a:srgbClr val="194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VẬN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 DỤNG – MỞ RỘNG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Roboto Bold" panose="02000000000000000000" pitchFamily="2" charset="0"/>
              <a:ea typeface="#9Slide03 Roboto Bold" panose="02000000000000000000" pitchFamily="2" charset="0"/>
              <a:cs typeface="+mn-cs"/>
            </a:endParaRPr>
          </a:p>
        </p:txBody>
      </p:sp>
      <p:sp>
        <p:nvSpPr>
          <p:cNvPr id="4" name="Google Shape;825;p2">
            <a:extLst>
              <a:ext uri="{FF2B5EF4-FFF2-40B4-BE49-F238E27FC236}">
                <a16:creationId xmlns:a16="http://schemas.microsoft.com/office/drawing/2014/main" id="{DF4B1E91-045A-4EE0-9E8A-85E52D0DDA8B}"/>
              </a:ext>
            </a:extLst>
          </p:cNvPr>
          <p:cNvSpPr txBox="1"/>
          <p:nvPr/>
        </p:nvSpPr>
        <p:spPr>
          <a:xfrm>
            <a:off x="3356988" y="1193037"/>
            <a:ext cx="996141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Tx/>
              <a:buNone/>
              <a:tabLst/>
              <a:defRPr/>
            </a:pPr>
            <a:r>
              <a:rPr lang="en-US" sz="5400" b="1" kern="0" dirty="0" err="1">
                <a:solidFill>
                  <a:srgbClr val="C00000"/>
                </a:solidFill>
                <a:latin typeface="#9Slide05 Israquella" pitchFamily="2" charset="0"/>
                <a:ea typeface="Cambria" panose="02040503050406030204" pitchFamily="18" charset="0"/>
                <a:cs typeface="Times New Roman" panose="02020603050405020304" pitchFamily="18" charset="0"/>
                <a:sym typeface="Cambria"/>
              </a:rPr>
              <a:t>Triển</a:t>
            </a:r>
            <a:r>
              <a:rPr lang="en-US" sz="5400" b="1" kern="0" dirty="0">
                <a:solidFill>
                  <a:srgbClr val="C00000"/>
                </a:solidFill>
                <a:latin typeface="#9Slide05 Israquella" pitchFamily="2" charset="0"/>
                <a:ea typeface="Cambria" panose="020405030504060302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400" b="1" kern="0" dirty="0" err="1">
                <a:solidFill>
                  <a:srgbClr val="C00000"/>
                </a:solidFill>
                <a:latin typeface="#9Slide05 Israquella" pitchFamily="2" charset="0"/>
                <a:ea typeface="Cambria" panose="02040503050406030204" pitchFamily="18" charset="0"/>
                <a:cs typeface="Times New Roman" panose="02020603050405020304" pitchFamily="18" charset="0"/>
                <a:sym typeface="Cambria"/>
              </a:rPr>
              <a:t>lãm</a:t>
            </a:r>
            <a:r>
              <a:rPr lang="en-US" sz="5400" b="1" kern="0" dirty="0">
                <a:solidFill>
                  <a:srgbClr val="C00000"/>
                </a:solidFill>
                <a:latin typeface="#9Slide05 Israquella" pitchFamily="2" charset="0"/>
                <a:ea typeface="Cambria" panose="02040503050406030204" pitchFamily="18" charset="0"/>
                <a:cs typeface="Times New Roman" panose="02020603050405020304" pitchFamily="18" charset="0"/>
                <a:sym typeface="Cambria"/>
              </a:rPr>
              <a:t> “ </a:t>
            </a:r>
            <a:r>
              <a:rPr lang="en-US" sz="5400" b="1" kern="0" dirty="0" err="1">
                <a:solidFill>
                  <a:srgbClr val="C00000"/>
                </a:solidFill>
                <a:latin typeface="#9Slide05 Israquella" pitchFamily="2" charset="0"/>
                <a:ea typeface="Cambria" panose="02040503050406030204" pitchFamily="18" charset="0"/>
                <a:cs typeface="Times New Roman" panose="02020603050405020304" pitchFamily="18" charset="0"/>
                <a:sym typeface="Cambria"/>
              </a:rPr>
              <a:t>Châu</a:t>
            </a:r>
            <a:r>
              <a:rPr lang="en-US" sz="5400" b="1" kern="0" dirty="0">
                <a:solidFill>
                  <a:srgbClr val="C00000"/>
                </a:solidFill>
                <a:latin typeface="#9Slide05 Israquella" pitchFamily="2" charset="0"/>
                <a:ea typeface="Cambria" panose="02040503050406030204" pitchFamily="18" charset="0"/>
                <a:cs typeface="Times New Roman" panose="02020603050405020304" pitchFamily="18" charset="0"/>
                <a:sym typeface="Cambria"/>
              </a:rPr>
              <a:t> Phi từ </a:t>
            </a:r>
            <a:r>
              <a:rPr lang="en-US" sz="5400" b="1" kern="0" dirty="0" err="1">
                <a:solidFill>
                  <a:srgbClr val="C00000"/>
                </a:solidFill>
                <a:latin typeface="#9Slide05 Israquella" pitchFamily="2" charset="0"/>
                <a:ea typeface="Cambria" panose="02040503050406030204" pitchFamily="18" charset="0"/>
                <a:cs typeface="Times New Roman" panose="02020603050405020304" pitchFamily="18" charset="0"/>
                <a:sym typeface="Cambria"/>
              </a:rPr>
              <a:t>trái</a:t>
            </a:r>
            <a:r>
              <a:rPr lang="en-US" sz="5400" b="1" kern="0" dirty="0">
                <a:solidFill>
                  <a:srgbClr val="C00000"/>
                </a:solidFill>
                <a:latin typeface="#9Slide05 Israquella" pitchFamily="2" charset="0"/>
                <a:ea typeface="Cambria" panose="020405030504060302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400" b="1" kern="0" dirty="0" err="1">
                <a:solidFill>
                  <a:srgbClr val="C00000"/>
                </a:solidFill>
                <a:latin typeface="#9Slide05 Israquella" pitchFamily="2" charset="0"/>
                <a:ea typeface="Cambria" panose="02040503050406030204" pitchFamily="18" charset="0"/>
                <a:cs typeface="Times New Roman" panose="02020603050405020304" pitchFamily="18" charset="0"/>
                <a:sym typeface="Cambria"/>
              </a:rPr>
              <a:t>tim</a:t>
            </a:r>
            <a:r>
              <a:rPr lang="en-US" sz="5400" b="1" kern="0" dirty="0">
                <a:solidFill>
                  <a:srgbClr val="C00000"/>
                </a:solidFill>
                <a:latin typeface="#9Slide05 Israquella" pitchFamily="2" charset="0"/>
                <a:ea typeface="Cambria" panose="02040503050406030204" pitchFamily="18" charset="0"/>
                <a:cs typeface="Times New Roman" panose="02020603050405020304" pitchFamily="18" charset="0"/>
                <a:sym typeface="Cambria"/>
              </a:rPr>
              <a:t>”</a:t>
            </a:r>
            <a:endParaRPr kumimoji="0" sz="54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Israquella" pitchFamily="2" charset="0"/>
              <a:ea typeface="Cambria" panose="02040503050406030204" pitchFamily="18" charset="0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47F4B8-8C1F-4978-964A-87DBACEADCCE}"/>
              </a:ext>
            </a:extLst>
          </p:cNvPr>
          <p:cNvSpPr txBox="1"/>
          <p:nvPr/>
        </p:nvSpPr>
        <p:spPr>
          <a:xfrm>
            <a:off x="3662956" y="2511891"/>
            <a:ext cx="8305799" cy="3485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Hoạt động </a:t>
            </a:r>
            <a:r>
              <a:rPr lang="en-US" sz="21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cá</a:t>
            </a: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nhân.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1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Nhiệm</a:t>
            </a: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vụ: 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+ </a:t>
            </a:r>
            <a:r>
              <a:rPr lang="en-US" sz="21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Thiết</a:t>
            </a: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kế </a:t>
            </a:r>
            <a:r>
              <a:rPr lang="en-US" sz="21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sưu</a:t>
            </a: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tầm</a:t>
            </a: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một sản phẩm thể hiện một vấn đề dân </a:t>
            </a:r>
            <a:r>
              <a:rPr lang="en-US" sz="21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cư</a:t>
            </a: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xã</a:t>
            </a: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hội ở </a:t>
            </a:r>
            <a:r>
              <a:rPr lang="en-US" sz="21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châu</a:t>
            </a: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Phi mà </a:t>
            </a:r>
            <a:r>
              <a:rPr lang="en-US" sz="21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thiệu</a:t>
            </a: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về sản phẩm </a:t>
            </a:r>
            <a:r>
              <a:rPr lang="en-US" sz="21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+ </a:t>
            </a:r>
            <a:r>
              <a:rPr lang="en-US" sz="21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Bình</a:t>
            </a: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sản phẩm </a:t>
            </a:r>
            <a:r>
              <a:rPr lang="en-US" sz="21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ấn</a:t>
            </a: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tượng</a:t>
            </a: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Học sinh có thể </a:t>
            </a:r>
            <a:r>
              <a:rPr lang="en-US" sz="21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trưng</a:t>
            </a: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bày</a:t>
            </a: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SP </a:t>
            </a:r>
            <a:r>
              <a:rPr lang="en-US" sz="21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trực</a:t>
            </a: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tiếp </a:t>
            </a:r>
            <a:r>
              <a:rPr lang="en-US" sz="21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nộp</a:t>
            </a:r>
            <a:r>
              <a:rPr lang="en-US" sz="2100" dirty="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sản phẩm tại: https://padlet.com/tailieudiali20212/odnjob3v028uiyt2</a:t>
            </a:r>
            <a:endParaRPr lang="en-US" sz="2100" dirty="0">
              <a:latin typeface="#9Slide03 Roboto Bold" panose="02000000000000000000" pitchFamily="2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7312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626"/>
            <a:ext cx="12192000" cy="5588374"/>
          </a:xfrm>
          <a:prstGeom prst="rect">
            <a:avLst/>
          </a:prstGeom>
        </p:spPr>
      </p:pic>
      <p:sp>
        <p:nvSpPr>
          <p:cNvPr id="3" name="Google Shape;825;p2">
            <a:extLst>
              <a:ext uri="{FF2B5EF4-FFF2-40B4-BE49-F238E27FC236}">
                <a16:creationId xmlns:a16="http://schemas.microsoft.com/office/drawing/2014/main" id="{DF4B1E91-045A-4EE0-9E8A-85E52D0DDA8B}"/>
              </a:ext>
            </a:extLst>
          </p:cNvPr>
          <p:cNvSpPr txBox="1"/>
          <p:nvPr/>
        </p:nvSpPr>
        <p:spPr>
          <a:xfrm>
            <a:off x="1115291" y="346337"/>
            <a:ext cx="996141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Tx/>
              <a:buNone/>
              <a:tabLst/>
              <a:defRPr/>
            </a:pPr>
            <a:r>
              <a:rPr lang="en-US" sz="5400" b="1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#9Slide05 Israquella" pitchFamily="2" charset="0"/>
                <a:ea typeface="Cambria" panose="02040503050406030204" pitchFamily="18" charset="0"/>
                <a:cs typeface="Times New Roman" panose="02020603050405020304" pitchFamily="18" charset="0"/>
                <a:sym typeface="Cambria"/>
              </a:rPr>
              <a:t>Triển</a:t>
            </a:r>
            <a:r>
              <a:rPr lang="en-US" sz="54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#9Slide05 Israquella" pitchFamily="2" charset="0"/>
                <a:ea typeface="Cambria" panose="020405030504060302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400" b="1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#9Slide05 Israquella" pitchFamily="2" charset="0"/>
                <a:ea typeface="Cambria" panose="02040503050406030204" pitchFamily="18" charset="0"/>
                <a:cs typeface="Times New Roman" panose="02020603050405020304" pitchFamily="18" charset="0"/>
                <a:sym typeface="Cambria"/>
              </a:rPr>
              <a:t>lãm</a:t>
            </a:r>
            <a:r>
              <a:rPr lang="en-US" sz="54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#9Slide05 Israquella" pitchFamily="2" charset="0"/>
                <a:ea typeface="Cambria" panose="02040503050406030204" pitchFamily="18" charset="0"/>
                <a:cs typeface="Times New Roman" panose="02020603050405020304" pitchFamily="18" charset="0"/>
                <a:sym typeface="Cambria"/>
              </a:rPr>
              <a:t> “ </a:t>
            </a:r>
            <a:r>
              <a:rPr lang="en-US" sz="5400" b="1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#9Slide05 Israquella" pitchFamily="2" charset="0"/>
                <a:ea typeface="Cambria" panose="02040503050406030204" pitchFamily="18" charset="0"/>
                <a:cs typeface="Times New Roman" panose="02020603050405020304" pitchFamily="18" charset="0"/>
                <a:sym typeface="Cambria"/>
              </a:rPr>
              <a:t>Châu</a:t>
            </a:r>
            <a:r>
              <a:rPr lang="en-US" sz="54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#9Slide05 Israquella" pitchFamily="2" charset="0"/>
                <a:ea typeface="Cambria" panose="02040503050406030204" pitchFamily="18" charset="0"/>
                <a:cs typeface="Times New Roman" panose="02020603050405020304" pitchFamily="18" charset="0"/>
                <a:sym typeface="Cambria"/>
              </a:rPr>
              <a:t> Phi từ </a:t>
            </a:r>
            <a:r>
              <a:rPr lang="en-US" sz="5400" b="1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#9Slide05 Israquella" pitchFamily="2" charset="0"/>
                <a:ea typeface="Cambria" panose="02040503050406030204" pitchFamily="18" charset="0"/>
                <a:cs typeface="Times New Roman" panose="02020603050405020304" pitchFamily="18" charset="0"/>
                <a:sym typeface="Cambria"/>
              </a:rPr>
              <a:t>trái</a:t>
            </a:r>
            <a:r>
              <a:rPr lang="en-US" sz="54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#9Slide05 Israquella" pitchFamily="2" charset="0"/>
                <a:ea typeface="Cambria" panose="020405030504060302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400" b="1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#9Slide05 Israquella" pitchFamily="2" charset="0"/>
                <a:ea typeface="Cambria" panose="02040503050406030204" pitchFamily="18" charset="0"/>
                <a:cs typeface="Times New Roman" panose="02020603050405020304" pitchFamily="18" charset="0"/>
                <a:sym typeface="Cambria"/>
              </a:rPr>
              <a:t>tim</a:t>
            </a:r>
            <a:r>
              <a:rPr lang="en-US" sz="54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#9Slide05 Israquella" pitchFamily="2" charset="0"/>
                <a:ea typeface="Cambria" panose="02040503050406030204" pitchFamily="18" charset="0"/>
                <a:cs typeface="Times New Roman" panose="02020603050405020304" pitchFamily="18" charset="0"/>
                <a:sym typeface="Cambria"/>
              </a:rPr>
              <a:t>”</a:t>
            </a:r>
            <a:endParaRPr kumimoji="0" sz="5400" b="1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#9Slide05 Israquella" pitchFamily="2" charset="0"/>
              <a:ea typeface="Cambria" panose="02040503050406030204" pitchFamily="18" charset="0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860" y="2415341"/>
            <a:ext cx="34861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64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hiên bản hạnh phúc&quot; của những bức ảnh báo chí đầy khổ đ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34" y="393238"/>
            <a:ext cx="7453767" cy="591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825;p2">
            <a:extLst>
              <a:ext uri="{FF2B5EF4-FFF2-40B4-BE49-F238E27FC236}">
                <a16:creationId xmlns:a16="http://schemas.microsoft.com/office/drawing/2014/main" id="{DF4B1E91-045A-4EE0-9E8A-85E52D0DDA8B}"/>
              </a:ext>
            </a:extLst>
          </p:cNvPr>
          <p:cNvSpPr txBox="1"/>
          <p:nvPr/>
        </p:nvSpPr>
        <p:spPr>
          <a:xfrm>
            <a:off x="285751" y="6396376"/>
            <a:ext cx="979163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  <a:sym typeface="Cambria"/>
              </a:rPr>
              <a:t>Một cái </a:t>
            </a:r>
            <a:r>
              <a:rPr lang="en-US" sz="2400" b="1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  <a:sym typeface="Cambria"/>
              </a:rPr>
              <a:t>kết</a:t>
            </a:r>
            <a:r>
              <a:rPr lang="en-US" sz="24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  <a:sym typeface="Cambria"/>
              </a:rPr>
              <a:t>khác</a:t>
            </a:r>
            <a:r>
              <a:rPr lang="en-US" sz="24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4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400" b="1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  <a:sym typeface="Cambria"/>
              </a:rPr>
              <a:t>kền</a:t>
            </a:r>
            <a:r>
              <a:rPr lang="en-US" sz="24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  <a:sym typeface="Cambria"/>
              </a:rPr>
              <a:t>kền</a:t>
            </a:r>
            <a:r>
              <a:rPr lang="en-US" sz="24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  <a:sym typeface="Cambria"/>
              </a:rPr>
              <a:t>chờ</a:t>
            </a:r>
            <a:r>
              <a:rPr lang="en-US" sz="24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  <a:sym typeface="Cambria"/>
              </a:rPr>
              <a:t>đợi</a:t>
            </a:r>
            <a:r>
              <a:rPr lang="en-US" sz="24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  <a:sym typeface="Cambria"/>
              </a:rPr>
              <a:t>”</a:t>
            </a:r>
            <a:endParaRPr kumimoji="0" sz="2400" b="1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#9Slide03 Roboto Bold" panose="02000000000000000000" pitchFamily="2" charset="0"/>
              <a:ea typeface="#9Slide03 Roboto Bold" panose="02000000000000000000" pitchFamily="2" charset="0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185614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DEA7042-98AD-4590-8A75-2F7F88805E67}"/>
              </a:ext>
            </a:extLst>
          </p:cNvPr>
          <p:cNvSpPr/>
          <p:nvPr/>
        </p:nvSpPr>
        <p:spPr>
          <a:xfrm>
            <a:off x="0" y="83087"/>
            <a:ext cx="12192000" cy="640393"/>
          </a:xfrm>
          <a:prstGeom prst="rect">
            <a:avLst/>
          </a:prstGeom>
          <a:solidFill>
            <a:srgbClr val="194E48"/>
          </a:solidFill>
          <a:ln>
            <a:solidFill>
              <a:srgbClr val="08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Arial" panose="020B0604020202020204" pitchFamily="34" charset="0"/>
              </a:rPr>
              <a:t>BÀI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Arial" panose="020B0604020202020204" pitchFamily="34" charset="0"/>
              </a:rPr>
              <a:t> TẬP VỀ NHÀ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Roboto Bold" panose="02000000000000000000" pitchFamily="2" charset="0"/>
              <a:ea typeface="#9Slide03 Roboto Bold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C038A2-2ABE-4F94-87DE-E1681E2CEB82}"/>
              </a:ext>
            </a:extLst>
          </p:cNvPr>
          <p:cNvCxnSpPr>
            <a:cxnSpLocks/>
          </p:cNvCxnSpPr>
          <p:nvPr/>
        </p:nvCxnSpPr>
        <p:spPr>
          <a:xfrm>
            <a:off x="538845" y="3286654"/>
            <a:ext cx="10867175" cy="0"/>
          </a:xfrm>
          <a:prstGeom prst="line">
            <a:avLst/>
          </a:prstGeom>
          <a:noFill/>
          <a:ln w="9525" cap="flat" cmpd="sng" algn="ctr">
            <a:solidFill>
              <a:srgbClr val="52321D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Freeform 2">
            <a:extLst>
              <a:ext uri="{FF2B5EF4-FFF2-40B4-BE49-F238E27FC236}">
                <a16:creationId xmlns:a16="http://schemas.microsoft.com/office/drawing/2014/main" id="{75DE9A60-7F00-41A7-B999-0896F726F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090" y="2430164"/>
            <a:ext cx="1712983" cy="1712983"/>
          </a:xfrm>
          <a:custGeom>
            <a:avLst/>
            <a:gdLst>
              <a:gd name="T0" fmla="*/ 1377 w 2753"/>
              <a:gd name="T1" fmla="*/ 0 h 2752"/>
              <a:gd name="T2" fmla="*/ 1377 w 2753"/>
              <a:gd name="T3" fmla="*/ 0 h 2752"/>
              <a:gd name="T4" fmla="*/ 2752 w 2753"/>
              <a:gd name="T5" fmla="*/ 1376 h 2752"/>
              <a:gd name="T6" fmla="*/ 2752 w 2753"/>
              <a:gd name="T7" fmla="*/ 1376 h 2752"/>
              <a:gd name="T8" fmla="*/ 1377 w 2753"/>
              <a:gd name="T9" fmla="*/ 2751 h 2752"/>
              <a:gd name="T10" fmla="*/ 1377 w 2753"/>
              <a:gd name="T11" fmla="*/ 2751 h 2752"/>
              <a:gd name="T12" fmla="*/ 0 w 2753"/>
              <a:gd name="T13" fmla="*/ 1376 h 2752"/>
              <a:gd name="T14" fmla="*/ 0 w 2753"/>
              <a:gd name="T15" fmla="*/ 1376 h 2752"/>
              <a:gd name="T16" fmla="*/ 1377 w 2753"/>
              <a:gd name="T17" fmla="*/ 0 h 2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53" h="2752">
                <a:moveTo>
                  <a:pt x="1377" y="0"/>
                </a:moveTo>
                <a:lnTo>
                  <a:pt x="1377" y="0"/>
                </a:lnTo>
                <a:cubicBezTo>
                  <a:pt x="2137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5"/>
                  <a:pt x="2137" y="2751"/>
                  <a:pt x="1377" y="2751"/>
                </a:cubicBezTo>
                <a:lnTo>
                  <a:pt x="1377" y="2751"/>
                </a:lnTo>
                <a:cubicBezTo>
                  <a:pt x="616" y="2751"/>
                  <a:pt x="0" y="2135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7" y="0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65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#9Slide03 Roboto Medium" panose="02000000000000000000" pitchFamily="2" charset="0"/>
              <a:ea typeface="#9Slide03 Roboto Medium" panose="02000000000000000000" pitchFamily="2" charset="0"/>
              <a:cs typeface="Arial"/>
              <a:sym typeface="Arial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9A719321-9D49-460F-922A-79D695FE1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607" y="2622327"/>
            <a:ext cx="1166695" cy="1331405"/>
          </a:xfrm>
          <a:custGeom>
            <a:avLst/>
            <a:gdLst>
              <a:gd name="T0" fmla="*/ 885 w 1872"/>
              <a:gd name="T1" fmla="*/ 18 h 2138"/>
              <a:gd name="T2" fmla="*/ 885 w 1872"/>
              <a:gd name="T3" fmla="*/ 18 h 2138"/>
              <a:gd name="T4" fmla="*/ 986 w 1872"/>
              <a:gd name="T5" fmla="*/ 18 h 2138"/>
              <a:gd name="T6" fmla="*/ 1820 w 1872"/>
              <a:gd name="T7" fmla="*/ 500 h 2138"/>
              <a:gd name="T8" fmla="*/ 1820 w 1872"/>
              <a:gd name="T9" fmla="*/ 500 h 2138"/>
              <a:gd name="T10" fmla="*/ 1871 w 1872"/>
              <a:gd name="T11" fmla="*/ 588 h 2138"/>
              <a:gd name="T12" fmla="*/ 1871 w 1872"/>
              <a:gd name="T13" fmla="*/ 1549 h 2138"/>
              <a:gd name="T14" fmla="*/ 1871 w 1872"/>
              <a:gd name="T15" fmla="*/ 1549 h 2138"/>
              <a:gd name="T16" fmla="*/ 1820 w 1872"/>
              <a:gd name="T17" fmla="*/ 1637 h 2138"/>
              <a:gd name="T18" fmla="*/ 986 w 1872"/>
              <a:gd name="T19" fmla="*/ 2119 h 2138"/>
              <a:gd name="T20" fmla="*/ 986 w 1872"/>
              <a:gd name="T21" fmla="*/ 2119 h 2138"/>
              <a:gd name="T22" fmla="*/ 885 w 1872"/>
              <a:gd name="T23" fmla="*/ 2119 h 2138"/>
              <a:gd name="T24" fmla="*/ 50 w 1872"/>
              <a:gd name="T25" fmla="*/ 1637 h 2138"/>
              <a:gd name="T26" fmla="*/ 50 w 1872"/>
              <a:gd name="T27" fmla="*/ 1637 h 2138"/>
              <a:gd name="T28" fmla="*/ 0 w 1872"/>
              <a:gd name="T29" fmla="*/ 1549 h 2138"/>
              <a:gd name="T30" fmla="*/ 0 w 1872"/>
              <a:gd name="T31" fmla="*/ 588 h 2138"/>
              <a:gd name="T32" fmla="*/ 0 w 1872"/>
              <a:gd name="T33" fmla="*/ 588 h 2138"/>
              <a:gd name="T34" fmla="*/ 50 w 1872"/>
              <a:gd name="T35" fmla="*/ 500 h 2138"/>
              <a:gd name="T36" fmla="*/ 885 w 1872"/>
              <a:gd name="T37" fmla="*/ 18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72" h="2138">
                <a:moveTo>
                  <a:pt x="885" y="18"/>
                </a:moveTo>
                <a:lnTo>
                  <a:pt x="885" y="18"/>
                </a:lnTo>
                <a:cubicBezTo>
                  <a:pt x="916" y="0"/>
                  <a:pt x="955" y="0"/>
                  <a:pt x="986" y="18"/>
                </a:cubicBezTo>
                <a:lnTo>
                  <a:pt x="1820" y="500"/>
                </a:lnTo>
                <a:lnTo>
                  <a:pt x="1820" y="500"/>
                </a:lnTo>
                <a:cubicBezTo>
                  <a:pt x="1851" y="517"/>
                  <a:pt x="1871" y="551"/>
                  <a:pt x="1871" y="588"/>
                </a:cubicBezTo>
                <a:lnTo>
                  <a:pt x="1871" y="1549"/>
                </a:lnTo>
                <a:lnTo>
                  <a:pt x="1871" y="1549"/>
                </a:lnTo>
                <a:cubicBezTo>
                  <a:pt x="1871" y="1586"/>
                  <a:pt x="1851" y="1620"/>
                  <a:pt x="1820" y="1637"/>
                </a:cubicBezTo>
                <a:lnTo>
                  <a:pt x="986" y="2119"/>
                </a:lnTo>
                <a:lnTo>
                  <a:pt x="986" y="2119"/>
                </a:lnTo>
                <a:cubicBezTo>
                  <a:pt x="955" y="2137"/>
                  <a:pt x="916" y="2137"/>
                  <a:pt x="885" y="2119"/>
                </a:cubicBezTo>
                <a:lnTo>
                  <a:pt x="50" y="1637"/>
                </a:lnTo>
                <a:lnTo>
                  <a:pt x="50" y="1637"/>
                </a:lnTo>
                <a:cubicBezTo>
                  <a:pt x="19" y="1620"/>
                  <a:pt x="0" y="1586"/>
                  <a:pt x="0" y="1549"/>
                </a:cubicBezTo>
                <a:lnTo>
                  <a:pt x="0" y="588"/>
                </a:lnTo>
                <a:lnTo>
                  <a:pt x="0" y="588"/>
                </a:lnTo>
                <a:cubicBezTo>
                  <a:pt x="0" y="551"/>
                  <a:pt x="19" y="517"/>
                  <a:pt x="50" y="500"/>
                </a:cubicBezTo>
                <a:lnTo>
                  <a:pt x="885" y="18"/>
                </a:lnTo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65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#9Slide03 Roboto Medium" panose="02000000000000000000" pitchFamily="2" charset="0"/>
              <a:ea typeface="#9Slide03 Roboto Medium" panose="02000000000000000000" pitchFamily="2" charset="0"/>
              <a:cs typeface="Arial"/>
              <a:sym typeface="Arial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BA20C35-BF81-4801-96B0-E834E3951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678" y="2430164"/>
            <a:ext cx="1712983" cy="1712983"/>
          </a:xfrm>
          <a:custGeom>
            <a:avLst/>
            <a:gdLst>
              <a:gd name="T0" fmla="*/ 1376 w 2753"/>
              <a:gd name="T1" fmla="*/ 0 h 2752"/>
              <a:gd name="T2" fmla="*/ 1376 w 2753"/>
              <a:gd name="T3" fmla="*/ 0 h 2752"/>
              <a:gd name="T4" fmla="*/ 2752 w 2753"/>
              <a:gd name="T5" fmla="*/ 1376 h 2752"/>
              <a:gd name="T6" fmla="*/ 2752 w 2753"/>
              <a:gd name="T7" fmla="*/ 1376 h 2752"/>
              <a:gd name="T8" fmla="*/ 1376 w 2753"/>
              <a:gd name="T9" fmla="*/ 2751 h 2752"/>
              <a:gd name="T10" fmla="*/ 1376 w 2753"/>
              <a:gd name="T11" fmla="*/ 2751 h 2752"/>
              <a:gd name="T12" fmla="*/ 0 w 2753"/>
              <a:gd name="T13" fmla="*/ 1376 h 2752"/>
              <a:gd name="T14" fmla="*/ 0 w 2753"/>
              <a:gd name="T15" fmla="*/ 1376 h 2752"/>
              <a:gd name="T16" fmla="*/ 1376 w 2753"/>
              <a:gd name="T17" fmla="*/ 0 h 2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53" h="2752">
                <a:moveTo>
                  <a:pt x="1376" y="0"/>
                </a:moveTo>
                <a:lnTo>
                  <a:pt x="1376" y="0"/>
                </a:lnTo>
                <a:cubicBezTo>
                  <a:pt x="2137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5"/>
                  <a:pt x="2137" y="2751"/>
                  <a:pt x="1376" y="2751"/>
                </a:cubicBezTo>
                <a:lnTo>
                  <a:pt x="1376" y="2751"/>
                </a:lnTo>
                <a:cubicBezTo>
                  <a:pt x="616" y="2751"/>
                  <a:pt x="0" y="2135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rgbClr val="ED7D3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65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#9Slide03 Roboto Medium" panose="02000000000000000000" pitchFamily="2" charset="0"/>
              <a:ea typeface="#9Slide03 Roboto Medium" panose="02000000000000000000" pitchFamily="2" charset="0"/>
              <a:cs typeface="Arial"/>
              <a:sym typeface="Arial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082D2FAC-A7CA-4AA0-AD08-DCB27B8E6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95" y="2622327"/>
            <a:ext cx="1166695" cy="1331405"/>
          </a:xfrm>
          <a:custGeom>
            <a:avLst/>
            <a:gdLst>
              <a:gd name="T0" fmla="*/ 885 w 1873"/>
              <a:gd name="T1" fmla="*/ 18 h 2138"/>
              <a:gd name="T2" fmla="*/ 885 w 1873"/>
              <a:gd name="T3" fmla="*/ 18 h 2138"/>
              <a:gd name="T4" fmla="*/ 987 w 1873"/>
              <a:gd name="T5" fmla="*/ 18 h 2138"/>
              <a:gd name="T6" fmla="*/ 1821 w 1873"/>
              <a:gd name="T7" fmla="*/ 500 h 2138"/>
              <a:gd name="T8" fmla="*/ 1821 w 1873"/>
              <a:gd name="T9" fmla="*/ 500 h 2138"/>
              <a:gd name="T10" fmla="*/ 1872 w 1873"/>
              <a:gd name="T11" fmla="*/ 588 h 2138"/>
              <a:gd name="T12" fmla="*/ 1872 w 1873"/>
              <a:gd name="T13" fmla="*/ 1549 h 2138"/>
              <a:gd name="T14" fmla="*/ 1872 w 1873"/>
              <a:gd name="T15" fmla="*/ 1549 h 2138"/>
              <a:gd name="T16" fmla="*/ 1821 w 1873"/>
              <a:gd name="T17" fmla="*/ 1637 h 2138"/>
              <a:gd name="T18" fmla="*/ 987 w 1873"/>
              <a:gd name="T19" fmla="*/ 2119 h 2138"/>
              <a:gd name="T20" fmla="*/ 987 w 1873"/>
              <a:gd name="T21" fmla="*/ 2119 h 2138"/>
              <a:gd name="T22" fmla="*/ 885 w 1873"/>
              <a:gd name="T23" fmla="*/ 2119 h 2138"/>
              <a:gd name="T24" fmla="*/ 51 w 1873"/>
              <a:gd name="T25" fmla="*/ 1637 h 2138"/>
              <a:gd name="T26" fmla="*/ 51 w 1873"/>
              <a:gd name="T27" fmla="*/ 1637 h 2138"/>
              <a:gd name="T28" fmla="*/ 0 w 1873"/>
              <a:gd name="T29" fmla="*/ 1549 h 2138"/>
              <a:gd name="T30" fmla="*/ 0 w 1873"/>
              <a:gd name="T31" fmla="*/ 588 h 2138"/>
              <a:gd name="T32" fmla="*/ 0 w 1873"/>
              <a:gd name="T33" fmla="*/ 588 h 2138"/>
              <a:gd name="T34" fmla="*/ 51 w 1873"/>
              <a:gd name="T35" fmla="*/ 500 h 2138"/>
              <a:gd name="T36" fmla="*/ 885 w 1873"/>
              <a:gd name="T37" fmla="*/ 18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73" h="2138">
                <a:moveTo>
                  <a:pt x="885" y="18"/>
                </a:moveTo>
                <a:lnTo>
                  <a:pt x="885" y="18"/>
                </a:lnTo>
                <a:cubicBezTo>
                  <a:pt x="917" y="0"/>
                  <a:pt x="956" y="0"/>
                  <a:pt x="987" y="18"/>
                </a:cubicBezTo>
                <a:lnTo>
                  <a:pt x="1821" y="500"/>
                </a:lnTo>
                <a:lnTo>
                  <a:pt x="1821" y="500"/>
                </a:lnTo>
                <a:cubicBezTo>
                  <a:pt x="1852" y="517"/>
                  <a:pt x="1872" y="551"/>
                  <a:pt x="1872" y="588"/>
                </a:cubicBezTo>
                <a:lnTo>
                  <a:pt x="1872" y="1549"/>
                </a:lnTo>
                <a:lnTo>
                  <a:pt x="1872" y="1549"/>
                </a:lnTo>
                <a:cubicBezTo>
                  <a:pt x="1872" y="1586"/>
                  <a:pt x="1852" y="1620"/>
                  <a:pt x="1821" y="1637"/>
                </a:cubicBezTo>
                <a:lnTo>
                  <a:pt x="987" y="2119"/>
                </a:lnTo>
                <a:lnTo>
                  <a:pt x="987" y="2119"/>
                </a:lnTo>
                <a:cubicBezTo>
                  <a:pt x="956" y="2137"/>
                  <a:pt x="917" y="2137"/>
                  <a:pt x="885" y="2119"/>
                </a:cubicBezTo>
                <a:lnTo>
                  <a:pt x="51" y="1637"/>
                </a:lnTo>
                <a:lnTo>
                  <a:pt x="51" y="1637"/>
                </a:lnTo>
                <a:cubicBezTo>
                  <a:pt x="20" y="1620"/>
                  <a:pt x="0" y="1586"/>
                  <a:pt x="0" y="1549"/>
                </a:cubicBezTo>
                <a:lnTo>
                  <a:pt x="0" y="588"/>
                </a:lnTo>
                <a:lnTo>
                  <a:pt x="0" y="588"/>
                </a:lnTo>
                <a:cubicBezTo>
                  <a:pt x="0" y="551"/>
                  <a:pt x="20" y="517"/>
                  <a:pt x="51" y="500"/>
                </a:cubicBezTo>
                <a:lnTo>
                  <a:pt x="885" y="18"/>
                </a:lnTo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65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#9Slide03 Roboto Medium" panose="02000000000000000000" pitchFamily="2" charset="0"/>
              <a:ea typeface="#9Slide03 Roboto Medium" panose="02000000000000000000" pitchFamily="2" charset="0"/>
              <a:cs typeface="Arial"/>
              <a:sym typeface="Arial"/>
            </a:endParaRPr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643A1C02-D415-49F1-A8F9-6E34D9B4D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4746" y="2415559"/>
            <a:ext cx="1712983" cy="1712983"/>
          </a:xfrm>
          <a:custGeom>
            <a:avLst/>
            <a:gdLst>
              <a:gd name="T0" fmla="*/ 1376 w 2753"/>
              <a:gd name="T1" fmla="*/ 0 h 2752"/>
              <a:gd name="T2" fmla="*/ 1376 w 2753"/>
              <a:gd name="T3" fmla="*/ 0 h 2752"/>
              <a:gd name="T4" fmla="*/ 2752 w 2753"/>
              <a:gd name="T5" fmla="*/ 1376 h 2752"/>
              <a:gd name="T6" fmla="*/ 2752 w 2753"/>
              <a:gd name="T7" fmla="*/ 1376 h 2752"/>
              <a:gd name="T8" fmla="*/ 1376 w 2753"/>
              <a:gd name="T9" fmla="*/ 2751 h 2752"/>
              <a:gd name="T10" fmla="*/ 1376 w 2753"/>
              <a:gd name="T11" fmla="*/ 2751 h 2752"/>
              <a:gd name="T12" fmla="*/ 0 w 2753"/>
              <a:gd name="T13" fmla="*/ 1376 h 2752"/>
              <a:gd name="T14" fmla="*/ 0 w 2753"/>
              <a:gd name="T15" fmla="*/ 1376 h 2752"/>
              <a:gd name="T16" fmla="*/ 1376 w 2753"/>
              <a:gd name="T17" fmla="*/ 0 h 2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53" h="2752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5"/>
                  <a:pt x="2136" y="2751"/>
                  <a:pt x="1376" y="2751"/>
                </a:cubicBezTo>
                <a:lnTo>
                  <a:pt x="1376" y="2751"/>
                </a:lnTo>
                <a:cubicBezTo>
                  <a:pt x="616" y="2751"/>
                  <a:pt x="0" y="2135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65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#9Slide03 Roboto Medium" panose="02000000000000000000" pitchFamily="2" charset="0"/>
              <a:ea typeface="#9Slide03 Roboto Medium" panose="02000000000000000000" pitchFamily="2" charset="0"/>
              <a:cs typeface="Arial"/>
              <a:sym typeface="Arial"/>
            </a:endParaRPr>
          </a:p>
        </p:txBody>
      </p:sp>
      <p:sp>
        <p:nvSpPr>
          <p:cNvPr id="12" name="Freeform 15">
            <a:extLst>
              <a:ext uri="{FF2B5EF4-FFF2-40B4-BE49-F238E27FC236}">
                <a16:creationId xmlns:a16="http://schemas.microsoft.com/office/drawing/2014/main" id="{76F2D0EF-E12D-4285-AB63-E8247B199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6519" y="2607721"/>
            <a:ext cx="1166695" cy="1331405"/>
          </a:xfrm>
          <a:custGeom>
            <a:avLst/>
            <a:gdLst>
              <a:gd name="T0" fmla="*/ 885 w 1872"/>
              <a:gd name="T1" fmla="*/ 18 h 2138"/>
              <a:gd name="T2" fmla="*/ 885 w 1872"/>
              <a:gd name="T3" fmla="*/ 18 h 2138"/>
              <a:gd name="T4" fmla="*/ 987 w 1872"/>
              <a:gd name="T5" fmla="*/ 18 h 2138"/>
              <a:gd name="T6" fmla="*/ 1821 w 1872"/>
              <a:gd name="T7" fmla="*/ 500 h 2138"/>
              <a:gd name="T8" fmla="*/ 1821 w 1872"/>
              <a:gd name="T9" fmla="*/ 500 h 2138"/>
              <a:gd name="T10" fmla="*/ 1871 w 1872"/>
              <a:gd name="T11" fmla="*/ 588 h 2138"/>
              <a:gd name="T12" fmla="*/ 1871 w 1872"/>
              <a:gd name="T13" fmla="*/ 1549 h 2138"/>
              <a:gd name="T14" fmla="*/ 1871 w 1872"/>
              <a:gd name="T15" fmla="*/ 1549 h 2138"/>
              <a:gd name="T16" fmla="*/ 1821 w 1872"/>
              <a:gd name="T17" fmla="*/ 1637 h 2138"/>
              <a:gd name="T18" fmla="*/ 987 w 1872"/>
              <a:gd name="T19" fmla="*/ 2119 h 2138"/>
              <a:gd name="T20" fmla="*/ 987 w 1872"/>
              <a:gd name="T21" fmla="*/ 2119 h 2138"/>
              <a:gd name="T22" fmla="*/ 885 w 1872"/>
              <a:gd name="T23" fmla="*/ 2119 h 2138"/>
              <a:gd name="T24" fmla="*/ 51 w 1872"/>
              <a:gd name="T25" fmla="*/ 1637 h 2138"/>
              <a:gd name="T26" fmla="*/ 51 w 1872"/>
              <a:gd name="T27" fmla="*/ 1637 h 2138"/>
              <a:gd name="T28" fmla="*/ 0 w 1872"/>
              <a:gd name="T29" fmla="*/ 1549 h 2138"/>
              <a:gd name="T30" fmla="*/ 0 w 1872"/>
              <a:gd name="T31" fmla="*/ 588 h 2138"/>
              <a:gd name="T32" fmla="*/ 0 w 1872"/>
              <a:gd name="T33" fmla="*/ 588 h 2138"/>
              <a:gd name="T34" fmla="*/ 51 w 1872"/>
              <a:gd name="T35" fmla="*/ 500 h 2138"/>
              <a:gd name="T36" fmla="*/ 885 w 1872"/>
              <a:gd name="T37" fmla="*/ 18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72" h="2138">
                <a:moveTo>
                  <a:pt x="885" y="18"/>
                </a:moveTo>
                <a:lnTo>
                  <a:pt x="885" y="18"/>
                </a:lnTo>
                <a:cubicBezTo>
                  <a:pt x="916" y="0"/>
                  <a:pt x="955" y="0"/>
                  <a:pt x="987" y="18"/>
                </a:cubicBezTo>
                <a:lnTo>
                  <a:pt x="1821" y="500"/>
                </a:lnTo>
                <a:lnTo>
                  <a:pt x="1821" y="500"/>
                </a:lnTo>
                <a:cubicBezTo>
                  <a:pt x="1852" y="517"/>
                  <a:pt x="1871" y="551"/>
                  <a:pt x="1871" y="588"/>
                </a:cubicBezTo>
                <a:lnTo>
                  <a:pt x="1871" y="1549"/>
                </a:lnTo>
                <a:lnTo>
                  <a:pt x="1871" y="1549"/>
                </a:lnTo>
                <a:cubicBezTo>
                  <a:pt x="1871" y="1586"/>
                  <a:pt x="1852" y="1620"/>
                  <a:pt x="1821" y="1637"/>
                </a:cubicBezTo>
                <a:lnTo>
                  <a:pt x="987" y="2119"/>
                </a:lnTo>
                <a:lnTo>
                  <a:pt x="987" y="2119"/>
                </a:lnTo>
                <a:cubicBezTo>
                  <a:pt x="955" y="2137"/>
                  <a:pt x="916" y="2137"/>
                  <a:pt x="885" y="2119"/>
                </a:cubicBezTo>
                <a:lnTo>
                  <a:pt x="51" y="1637"/>
                </a:lnTo>
                <a:lnTo>
                  <a:pt x="51" y="1637"/>
                </a:lnTo>
                <a:cubicBezTo>
                  <a:pt x="20" y="1620"/>
                  <a:pt x="0" y="1586"/>
                  <a:pt x="0" y="1549"/>
                </a:cubicBezTo>
                <a:lnTo>
                  <a:pt x="0" y="588"/>
                </a:lnTo>
                <a:lnTo>
                  <a:pt x="0" y="588"/>
                </a:lnTo>
                <a:cubicBezTo>
                  <a:pt x="0" y="551"/>
                  <a:pt x="20" y="517"/>
                  <a:pt x="51" y="500"/>
                </a:cubicBezTo>
                <a:lnTo>
                  <a:pt x="885" y="18"/>
                </a:lnTo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65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#9Slide03 Roboto Medium" panose="02000000000000000000" pitchFamily="2" charset="0"/>
              <a:ea typeface="#9Slide03 Roboto Medium" panose="02000000000000000000" pitchFamily="2" charset="0"/>
              <a:cs typeface="Arial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48473" y="4441088"/>
            <a:ext cx="36216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Vẽ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1 </a:t>
            </a:r>
            <a:r>
              <a:rPr lang="en-US" sz="2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bức</a:t>
            </a:r>
            <a:r>
              <a:rPr lang="en-US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tranh</a:t>
            </a:r>
            <a:r>
              <a:rPr lang="en-US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thể hiện tình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hữu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nghị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giữa Việt Nam -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Châu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Phi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89524" y="1558499"/>
            <a:ext cx="6095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HS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lựa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1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3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nhiệm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vụ: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2227" y="4378922"/>
            <a:ext cx="362166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Vẽ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sơ</a:t>
            </a:r>
            <a:r>
              <a:rPr lang="en-US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đồ</a:t>
            </a:r>
            <a:r>
              <a:rPr lang="en-US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tổng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kết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bài học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29663" y="4371619"/>
            <a:ext cx="304323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Kể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1 </a:t>
            </a:r>
            <a:r>
              <a:rPr lang="en-US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câu </a:t>
            </a:r>
            <a:r>
              <a:rPr lang="en-US" sz="2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chuyện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/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kỉ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niệm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đáng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nhớ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về 1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chuyến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đi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châu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Phi (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nếu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có)</a:t>
            </a:r>
          </a:p>
        </p:txBody>
      </p:sp>
      <p:pic>
        <p:nvPicPr>
          <p:cNvPr id="26" name="Picture 4" descr="Vẽ Tranh, Họa Sĩ, Tải hình PNG 370 - Free.Vector6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317" y="2629795"/>
            <a:ext cx="1113503" cy="132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Mind Map Flat Design Big Data - Mind Map Vector - Free Transparent PNG  Clipart Images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51" b="96621" l="1310" r="98095">
                        <a14:foregroundMark x1="13333" y1="46390" x2="13333" y2="46390"/>
                        <a14:foregroundMark x1="31310" y1="82949" x2="31310" y2="82949"/>
                        <a14:foregroundMark x1="41905" y1="67896" x2="41905" y2="67896"/>
                        <a14:foregroundMark x1="33929" y1="49002" x2="33929" y2="49002"/>
                        <a14:foregroundMark x1="41548" y1="35023" x2="41548" y2="35023"/>
                        <a14:foregroundMark x1="52976" y1="48233" x2="52976" y2="48233"/>
                        <a14:foregroundMark x1="62976" y1="35330" x2="62976" y2="35330"/>
                        <a14:foregroundMark x1="69048" y1="52074" x2="69048" y2="52074"/>
                        <a14:foregroundMark x1="91786" y1="49002" x2="91786" y2="49002"/>
                        <a14:foregroundMark x1="71310" y1="79724" x2="71310" y2="79724"/>
                        <a14:foregroundMark x1="61071" y1="64823" x2="61071" y2="64823"/>
                        <a14:foregroundMark x1="78214" y1="16897" x2="78214" y2="16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03" y="2879719"/>
            <a:ext cx="1050154" cy="81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19,261 African Map Stock Vector Illustration and Royalty Free African Map 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56" b="98889" l="9707" r="89842">
                        <a14:foregroundMark x1="60948" y1="9111" x2="60948" y2="9111"/>
                        <a14:foregroundMark x1="72460" y1="10667" x2="72460" y2="10667"/>
                        <a14:foregroundMark x1="57111" y1="8000" x2="57111" y2="8000"/>
                        <a14:foregroundMark x1="50113" y1="10667" x2="50113" y2="10667"/>
                        <a14:foregroundMark x1="32280" y1="11111" x2="32280" y2="11111"/>
                        <a14:foregroundMark x1="23702" y1="5778" x2="23702" y2="5778"/>
                        <a14:foregroundMark x1="79233" y1="74667" x2="79233" y2="7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418" y="2879719"/>
            <a:ext cx="1021391" cy="103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986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7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91A47A34-FFA0-4973-84E4-24042FA83DA5}"/>
              </a:ext>
            </a:extLst>
          </p:cNvPr>
          <p:cNvGrpSpPr/>
          <p:nvPr/>
        </p:nvGrpSpPr>
        <p:grpSpPr>
          <a:xfrm>
            <a:off x="2839452" y="2120566"/>
            <a:ext cx="6513095" cy="2616868"/>
            <a:chOff x="2839453" y="2120566"/>
            <a:chExt cx="6513095" cy="2616868"/>
          </a:xfrm>
          <a:solidFill>
            <a:srgbClr val="174D44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D28CD40-4B45-4C88-A5A2-C43AD7A0FC2B}"/>
                </a:ext>
              </a:extLst>
            </p:cNvPr>
            <p:cNvSpPr/>
            <p:nvPr/>
          </p:nvSpPr>
          <p:spPr>
            <a:xfrm>
              <a:off x="2839453" y="2120566"/>
              <a:ext cx="6513095" cy="2616868"/>
            </a:xfrm>
            <a:prstGeom prst="rect">
              <a:avLst/>
            </a:prstGeom>
            <a:grpFill/>
            <a:ln>
              <a:solidFill>
                <a:srgbClr val="174D44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F4C1A28-D04F-4935-AEE0-87EAB9B780B7}"/>
                </a:ext>
              </a:extLst>
            </p:cNvPr>
            <p:cNvSpPr txBox="1"/>
            <p:nvPr/>
          </p:nvSpPr>
          <p:spPr>
            <a:xfrm>
              <a:off x="2949833" y="2622625"/>
              <a:ext cx="6402715" cy="1612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en-US" sz="3800" b="1" dirty="0">
                  <a:solidFill>
                    <a:schemeClr val="bg1"/>
                  </a:solidFill>
                  <a:latin typeface="#9Slide03 Roboto Bold" panose="02000000000000000000" pitchFamily="2" charset="0"/>
                  <a:ea typeface="#9Slide03 Roboto Bold" panose="02000000000000000000" pitchFamily="2" charset="0"/>
                </a:rPr>
                <a:t>1. MỘT SỐ VẤN ĐỀ DÂN CƯ,</a:t>
              </a:r>
            </a:p>
            <a:p>
              <a:pPr lvl="0" algn="ctr">
                <a:lnSpc>
                  <a:spcPct val="130000"/>
                </a:lnSpc>
                <a:defRPr/>
              </a:pPr>
              <a:r>
                <a:rPr lang="en-US" sz="3800" b="1" dirty="0">
                  <a:solidFill>
                    <a:schemeClr val="bg1"/>
                  </a:solidFill>
                  <a:latin typeface="#9Slide03 Roboto Bold" panose="02000000000000000000" pitchFamily="2" charset="0"/>
                  <a:ea typeface="#9Slide03 Roboto Bold" panose="02000000000000000000" pitchFamily="2" charset="0"/>
                </a:rPr>
                <a:t>XÃ HỘI</a:t>
              </a:r>
            </a:p>
          </p:txBody>
        </p:sp>
      </p:grpSp>
      <p:pic>
        <p:nvPicPr>
          <p:cNvPr id="49" name="Picture 4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0DE0DC0-2B7E-4016-8A20-824F578412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t="-2297" r="58428" b="93217"/>
          <a:stretch/>
        </p:blipFill>
        <p:spPr>
          <a:xfrm rot="596049">
            <a:off x="7717499" y="460071"/>
            <a:ext cx="5292026" cy="24182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22" y="3588493"/>
            <a:ext cx="2324113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08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EA7042-98AD-4590-8A75-2F7F88805E67}"/>
              </a:ext>
            </a:extLst>
          </p:cNvPr>
          <p:cNvSpPr/>
          <p:nvPr/>
        </p:nvSpPr>
        <p:spPr>
          <a:xfrm>
            <a:off x="0" y="161465"/>
            <a:ext cx="12192000" cy="640393"/>
          </a:xfrm>
          <a:prstGeom prst="rect">
            <a:avLst/>
          </a:prstGeom>
          <a:solidFill>
            <a:srgbClr val="194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n-US" sz="2500" b="1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1. MỘT SỐ VẤN ĐỀ DÂN CƯ, XÃ HỘI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87DB4E-09BA-4B8D-9446-D0A4665DFF15}"/>
              </a:ext>
            </a:extLst>
          </p:cNvPr>
          <p:cNvSpPr/>
          <p:nvPr/>
        </p:nvSpPr>
        <p:spPr>
          <a:xfrm>
            <a:off x="251171" y="2394008"/>
            <a:ext cx="6145967" cy="3941479"/>
          </a:xfrm>
          <a:prstGeom prst="rect">
            <a:avLst/>
          </a:prstGeom>
          <a:solidFill>
            <a:srgbClr val="F5E3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Roboto Bold" panose="02000000000000000000" pitchFamily="2" charset="0"/>
              <a:ea typeface="#9Slide03 Roboto Bold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54F3DB-3FC4-4BF0-9659-9199872F76DA}"/>
              </a:ext>
            </a:extLst>
          </p:cNvPr>
          <p:cNvSpPr txBox="1"/>
          <p:nvPr/>
        </p:nvSpPr>
        <p:spPr>
          <a:xfrm>
            <a:off x="1811633" y="1769821"/>
            <a:ext cx="2879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THẢO LUẬN NHÓM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362826-939F-4DF9-8581-C1E80B8FC924}"/>
              </a:ext>
            </a:extLst>
          </p:cNvPr>
          <p:cNvSpPr txBox="1"/>
          <p:nvPr/>
        </p:nvSpPr>
        <p:spPr>
          <a:xfrm>
            <a:off x="262738" y="2523480"/>
            <a:ext cx="39645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Chia nhóm: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4 -  HS/ 1 nhóm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F946FF-89DE-46E7-AA65-F3A55BFB22DA}"/>
              </a:ext>
            </a:extLst>
          </p:cNvPr>
          <p:cNvSpPr txBox="1"/>
          <p:nvPr/>
        </p:nvSpPr>
        <p:spPr>
          <a:xfrm>
            <a:off x="262739" y="2916834"/>
            <a:ext cx="5954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Nhiệm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vụ: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Dựa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vào nội dung SGK và tài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liệu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tham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khảo,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hãy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hoàn thiện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phiếu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học tập: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538985-D2BD-4E0D-853D-507C6BC3E5F7}"/>
              </a:ext>
            </a:extLst>
          </p:cNvPr>
          <p:cNvSpPr txBox="1"/>
          <p:nvPr/>
        </p:nvSpPr>
        <p:spPr>
          <a:xfrm>
            <a:off x="532556" y="3648742"/>
            <a:ext cx="4369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+ Nhóm 1, 3: Phiếu học tập 1.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E5ECBD-ED1F-4BCF-9F2B-1868888F1765}"/>
              </a:ext>
            </a:extLst>
          </p:cNvPr>
          <p:cNvSpPr txBox="1"/>
          <p:nvPr/>
        </p:nvSpPr>
        <p:spPr>
          <a:xfrm>
            <a:off x="532555" y="4073912"/>
            <a:ext cx="53962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+ Nhóm 2, 4: Phiếu học tập 2.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F59FB2-151E-4028-B21D-DF9041853FB4}"/>
              </a:ext>
            </a:extLst>
          </p:cNvPr>
          <p:cNvSpPr txBox="1"/>
          <p:nvPr/>
        </p:nvSpPr>
        <p:spPr>
          <a:xfrm>
            <a:off x="273949" y="4906929"/>
            <a:ext cx="5954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Thời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gian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935FAA-C609-43E2-8F05-E4CE81A2EE60}"/>
              </a:ext>
            </a:extLst>
          </p:cNvPr>
          <p:cNvSpPr txBox="1"/>
          <p:nvPr/>
        </p:nvSpPr>
        <p:spPr>
          <a:xfrm>
            <a:off x="532555" y="5332099"/>
            <a:ext cx="376181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+ 5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phút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thống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nhất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 ý kiến </a:t>
            </a:r>
          </a:p>
          <a:p>
            <a:pPr algn="just">
              <a:lnSpc>
                <a:spcPct val="12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+ 2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phút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 trình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iCiel Gotham Thin" pitchFamily="50" charset="0"/>
              </a:rPr>
              <a:t>bày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#9Slide03 Roboto Bold" panose="02000000000000000000" pitchFamily="2" charset="0"/>
              <a:ea typeface="#9Slide03 Roboto Bold" panose="02000000000000000000" pitchFamily="2" charset="0"/>
              <a:cs typeface="iCiel Gotham Thin" pitchFamily="50" charset="0"/>
            </a:endParaRPr>
          </a:p>
        </p:txBody>
      </p:sp>
      <p:pic>
        <p:nvPicPr>
          <p:cNvPr id="41" name="Picture 40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E40CCD52-D900-40DC-B613-D7484255A1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2"/>
          <a:stretch/>
        </p:blipFill>
        <p:spPr>
          <a:xfrm>
            <a:off x="7143121" y="1241816"/>
            <a:ext cx="3503107" cy="244445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CE5ECBD-ED1F-4BCF-9F2B-1868888F1765}"/>
              </a:ext>
            </a:extLst>
          </p:cNvPr>
          <p:cNvSpPr txBox="1"/>
          <p:nvPr/>
        </p:nvSpPr>
        <p:spPr>
          <a:xfrm>
            <a:off x="553157" y="4504799"/>
            <a:ext cx="53962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+ Nhóm 3, 6: Phiếu học tập 3.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617" y="3774225"/>
            <a:ext cx="1773182" cy="256126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314" y="3759800"/>
            <a:ext cx="1779410" cy="257025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0581" y="3759801"/>
            <a:ext cx="1740819" cy="251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2974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EA7042-98AD-4590-8A75-2F7F88805E67}"/>
              </a:ext>
            </a:extLst>
          </p:cNvPr>
          <p:cNvSpPr/>
          <p:nvPr/>
        </p:nvSpPr>
        <p:spPr>
          <a:xfrm>
            <a:off x="0" y="161465"/>
            <a:ext cx="12192000" cy="640393"/>
          </a:xfrm>
          <a:prstGeom prst="rect">
            <a:avLst/>
          </a:prstGeom>
          <a:solidFill>
            <a:srgbClr val="194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1. MỘT SỐ VẤN ĐỀ DÂN CƯ, XÃ HỘI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2" y="955640"/>
            <a:ext cx="3968684" cy="573254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125" y="955639"/>
            <a:ext cx="3968682" cy="573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1059" y="955639"/>
            <a:ext cx="3968683" cy="573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2468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EA7042-98AD-4590-8A75-2F7F88805E67}"/>
              </a:ext>
            </a:extLst>
          </p:cNvPr>
          <p:cNvSpPr/>
          <p:nvPr/>
        </p:nvSpPr>
        <p:spPr>
          <a:xfrm>
            <a:off x="0" y="161465"/>
            <a:ext cx="12192000" cy="640393"/>
          </a:xfrm>
          <a:prstGeom prst="rect">
            <a:avLst/>
          </a:prstGeom>
          <a:solidFill>
            <a:srgbClr val="194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n-US" sz="26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a. </a:t>
            </a:r>
            <a:r>
              <a:rPr lang="en-US" sz="26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Tỉ</a:t>
            </a:r>
            <a:r>
              <a:rPr lang="en-US" sz="26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lệ</a:t>
            </a:r>
            <a:r>
              <a:rPr lang="en-US" sz="26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tăng dân số tự nhiên </a:t>
            </a:r>
            <a:r>
              <a:rPr lang="en-US" sz="26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cao</a:t>
            </a:r>
            <a:endParaRPr lang="en-US" sz="2600" dirty="0">
              <a:solidFill>
                <a:schemeClr val="bg1"/>
              </a:solidFill>
              <a:latin typeface="#9Slide03 Roboto Bold" panose="02000000000000000000" pitchFamily="2" charset="0"/>
              <a:ea typeface="#9Slide03 Roboto Bold" panose="02000000000000000000" pitchFamily="2" charset="0"/>
            </a:endParaRPr>
          </a:p>
        </p:txBody>
      </p:sp>
      <p:pic>
        <p:nvPicPr>
          <p:cNvPr id="4" name="Picture 3" descr="Chart, bar chart, histogram&#10;&#10;Description automatically generated">
            <a:extLst>
              <a:ext uri="{FF2B5EF4-FFF2-40B4-BE49-F238E27FC236}">
                <a16:creationId xmlns:a16="http://schemas.microsoft.com/office/drawing/2014/main" id="{8305155E-EC3B-43C1-A0D6-2D36C061D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8" y="3045840"/>
            <a:ext cx="3396386" cy="34494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2331" y="992490"/>
            <a:ext cx="10807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err="1">
                <a:solidFill>
                  <a:srgbClr val="174D44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Bảng</a:t>
            </a:r>
            <a:r>
              <a:rPr lang="en-US" sz="2200" dirty="0">
                <a:solidFill>
                  <a:srgbClr val="174D44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: </a:t>
            </a:r>
            <a:r>
              <a:rPr lang="en-US" sz="2200" dirty="0" err="1">
                <a:solidFill>
                  <a:srgbClr val="174D44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Tỉ</a:t>
            </a:r>
            <a:r>
              <a:rPr lang="en-US" sz="2200" dirty="0">
                <a:solidFill>
                  <a:srgbClr val="174D44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200" dirty="0" err="1">
                <a:solidFill>
                  <a:srgbClr val="174D44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lệ</a:t>
            </a:r>
            <a:r>
              <a:rPr lang="en-US" sz="2200" dirty="0">
                <a:solidFill>
                  <a:srgbClr val="174D44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tăng dân số tự nhiên của thế </a:t>
            </a:r>
            <a:r>
              <a:rPr lang="en-US" sz="2200" dirty="0" err="1">
                <a:solidFill>
                  <a:srgbClr val="174D44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giới</a:t>
            </a:r>
            <a:r>
              <a:rPr lang="en-US" sz="2200" dirty="0">
                <a:solidFill>
                  <a:srgbClr val="174D44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và </a:t>
            </a:r>
            <a:r>
              <a:rPr lang="en-US" sz="2200" dirty="0" err="1">
                <a:solidFill>
                  <a:srgbClr val="174D44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châu</a:t>
            </a:r>
            <a:r>
              <a:rPr lang="en-US" sz="2200" dirty="0">
                <a:solidFill>
                  <a:srgbClr val="174D44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phi, </a:t>
            </a:r>
            <a:r>
              <a:rPr lang="en-US" sz="2200" dirty="0" err="1">
                <a:solidFill>
                  <a:srgbClr val="174D44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giai</a:t>
            </a:r>
            <a:r>
              <a:rPr lang="en-US" sz="2200" dirty="0">
                <a:solidFill>
                  <a:srgbClr val="174D44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200" dirty="0" err="1">
                <a:solidFill>
                  <a:srgbClr val="174D44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đoạn</a:t>
            </a:r>
            <a:r>
              <a:rPr lang="en-US" sz="2200" dirty="0">
                <a:solidFill>
                  <a:srgbClr val="174D44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1950 – 2020 (%)</a:t>
            </a:r>
            <a:endParaRPr lang="en-US" sz="2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272689"/>
              </p:ext>
            </p:extLst>
          </p:nvPr>
        </p:nvGraphicFramePr>
        <p:xfrm>
          <a:off x="1060269" y="1541215"/>
          <a:ext cx="9888580" cy="132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716">
                  <a:extLst>
                    <a:ext uri="{9D8B030D-6E8A-4147-A177-3AD203B41FA5}">
                      <a16:colId xmlns:a16="http://schemas.microsoft.com/office/drawing/2014/main" val="1806096991"/>
                    </a:ext>
                  </a:extLst>
                </a:gridCol>
                <a:gridCol w="1977716">
                  <a:extLst>
                    <a:ext uri="{9D8B030D-6E8A-4147-A177-3AD203B41FA5}">
                      <a16:colId xmlns:a16="http://schemas.microsoft.com/office/drawing/2014/main" val="526556583"/>
                    </a:ext>
                  </a:extLst>
                </a:gridCol>
                <a:gridCol w="1977716">
                  <a:extLst>
                    <a:ext uri="{9D8B030D-6E8A-4147-A177-3AD203B41FA5}">
                      <a16:colId xmlns:a16="http://schemas.microsoft.com/office/drawing/2014/main" val="2471077453"/>
                    </a:ext>
                  </a:extLst>
                </a:gridCol>
                <a:gridCol w="1977716">
                  <a:extLst>
                    <a:ext uri="{9D8B030D-6E8A-4147-A177-3AD203B41FA5}">
                      <a16:colId xmlns:a16="http://schemas.microsoft.com/office/drawing/2014/main" val="3402371994"/>
                    </a:ext>
                  </a:extLst>
                </a:gridCol>
                <a:gridCol w="1977716">
                  <a:extLst>
                    <a:ext uri="{9D8B030D-6E8A-4147-A177-3AD203B41FA5}">
                      <a16:colId xmlns:a16="http://schemas.microsoft.com/office/drawing/2014/main" val="1783838025"/>
                    </a:ext>
                  </a:extLst>
                </a:gridCol>
              </a:tblGrid>
              <a:tr h="270967"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#9Slide03 Roboto Bold" panose="02000000000000000000" pitchFamily="2" charset="0"/>
                          <a:ea typeface="#9Slide03 Roboto Bold" panose="02000000000000000000" pitchFamily="2" charset="0"/>
                        </a:rPr>
                        <a:t>Khu</a:t>
                      </a:r>
                      <a:r>
                        <a:rPr lang="en-US" sz="2200" dirty="0">
                          <a:latin typeface="#9Slide03 Roboto Bold" panose="02000000000000000000" pitchFamily="2" charset="0"/>
                          <a:ea typeface="#9Slide03 Roboto Bold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latin typeface="#9Slide03 Roboto Bold" panose="02000000000000000000" pitchFamily="2" charset="0"/>
                          <a:ea typeface="#9Slide03 Roboto Bold" panose="02000000000000000000" pitchFamily="2" charset="0"/>
                        </a:rPr>
                        <a:t>vực</a:t>
                      </a:r>
                      <a:endParaRPr lang="en-US" sz="2200" dirty="0">
                        <a:latin typeface="#9Slide03 Roboto Bold" panose="02000000000000000000" pitchFamily="2" charset="0"/>
                        <a:ea typeface="#9Slide03 Roboto Bol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#9Slide03 Roboto Bold" panose="02000000000000000000" pitchFamily="2" charset="0"/>
                          <a:ea typeface="#9Slide03 Roboto Bold" panose="02000000000000000000" pitchFamily="2" charset="0"/>
                        </a:rPr>
                        <a:t>1950 - 1955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#9Slide03 Roboto Bold" panose="02000000000000000000" pitchFamily="2" charset="0"/>
                          <a:ea typeface="#9Slide03 Roboto Bold" panose="02000000000000000000" pitchFamily="2" charset="0"/>
                        </a:rPr>
                        <a:t>1970 - 1975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#9Slide03 Roboto Bold" panose="02000000000000000000" pitchFamily="2" charset="0"/>
                          <a:ea typeface="#9Slide03 Roboto Bold" panose="02000000000000000000" pitchFamily="2" charset="0"/>
                        </a:rPr>
                        <a:t>1990 - 1995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#9Slide03 Roboto Bold" panose="02000000000000000000" pitchFamily="2" charset="0"/>
                          <a:ea typeface="#9Slide03 Roboto Bold" panose="02000000000000000000" pitchFamily="2" charset="0"/>
                        </a:rPr>
                        <a:t>2015 –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436849"/>
                  </a:ext>
                </a:extLst>
              </a:tr>
              <a:tr h="270967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#9Slide03 Roboto Bold" panose="02000000000000000000" pitchFamily="2" charset="0"/>
                          <a:ea typeface="#9Slide03 Roboto Bold" panose="02000000000000000000" pitchFamily="2" charset="0"/>
                        </a:rPr>
                        <a:t>Thế</a:t>
                      </a:r>
                      <a:r>
                        <a:rPr lang="en-US" sz="2200" baseline="0" dirty="0">
                          <a:latin typeface="#9Slide03 Roboto Bold" panose="02000000000000000000" pitchFamily="2" charset="0"/>
                          <a:ea typeface="#9Slide03 Roboto Bold" panose="02000000000000000000" pitchFamily="2" charset="0"/>
                        </a:rPr>
                        <a:t> </a:t>
                      </a:r>
                      <a:r>
                        <a:rPr lang="en-US" sz="2200" baseline="0" dirty="0" err="1">
                          <a:latin typeface="#9Slide03 Roboto Bold" panose="02000000000000000000" pitchFamily="2" charset="0"/>
                          <a:ea typeface="#9Slide03 Roboto Bold" panose="02000000000000000000" pitchFamily="2" charset="0"/>
                        </a:rPr>
                        <a:t>giới</a:t>
                      </a:r>
                      <a:endParaRPr lang="en-US" sz="2200" dirty="0">
                        <a:latin typeface="#9Slide03 Roboto Bold" panose="02000000000000000000" pitchFamily="2" charset="0"/>
                        <a:ea typeface="#9Slide03 Roboto Bold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#9Slide03 Roboto Bold" panose="02000000000000000000" pitchFamily="2" charset="0"/>
                          <a:ea typeface="#9Slide03 Roboto Bold" panose="02000000000000000000" pitchFamily="2" charset="0"/>
                        </a:rPr>
                        <a:t>1, 78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#9Slide03 Roboto Bold" panose="02000000000000000000" pitchFamily="2" charset="0"/>
                          <a:ea typeface="#9Slide03 Roboto Bold" panose="02000000000000000000" pitchFamily="2" charset="0"/>
                        </a:rPr>
                        <a:t>1,95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#9Slide03 Roboto Bold" panose="02000000000000000000" pitchFamily="2" charset="0"/>
                          <a:ea typeface="#9Slide03 Roboto Bold" panose="02000000000000000000" pitchFamily="2" charset="0"/>
                        </a:rPr>
                        <a:t>1,51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#9Slide03 Roboto Bold" panose="02000000000000000000" pitchFamily="2" charset="0"/>
                          <a:ea typeface="#9Slide03 Roboto Bold" panose="02000000000000000000" pitchFamily="2" charset="0"/>
                        </a:rPr>
                        <a:t>1,09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895993"/>
                  </a:ext>
                </a:extLst>
              </a:tr>
              <a:tr h="471078"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#9Slide03 Roboto Bold" panose="02000000000000000000" pitchFamily="2" charset="0"/>
                          <a:ea typeface="#9Slide03 Roboto Bold" panose="02000000000000000000" pitchFamily="2" charset="0"/>
                        </a:rPr>
                        <a:t>Châu</a:t>
                      </a:r>
                      <a:r>
                        <a:rPr lang="en-US" sz="2200" baseline="0" dirty="0">
                          <a:latin typeface="#9Slide03 Roboto Bold" panose="02000000000000000000" pitchFamily="2" charset="0"/>
                          <a:ea typeface="#9Slide03 Roboto Bold" panose="02000000000000000000" pitchFamily="2" charset="0"/>
                        </a:rPr>
                        <a:t> Phi</a:t>
                      </a:r>
                      <a:endParaRPr lang="en-US" sz="2200" dirty="0">
                        <a:latin typeface="#9Slide03 Roboto Bold" panose="02000000000000000000" pitchFamily="2" charset="0"/>
                        <a:ea typeface="#9Slide03 Roboto Bold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#9Slide03 Roboto Bold" panose="02000000000000000000" pitchFamily="2" charset="0"/>
                          <a:ea typeface="#9Slide03 Roboto Bold" panose="02000000000000000000" pitchFamily="2" charset="0"/>
                        </a:rPr>
                        <a:t>2,13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#9Slide03 Roboto Bold" panose="02000000000000000000" pitchFamily="2" charset="0"/>
                          <a:ea typeface="#9Slide03 Roboto Bold" panose="02000000000000000000" pitchFamily="2" charset="0"/>
                        </a:rPr>
                        <a:t>2,73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#9Slide03 Roboto Bold" panose="02000000000000000000" pitchFamily="2" charset="0"/>
                          <a:ea typeface="#9Slide03 Roboto Bold" panose="02000000000000000000" pitchFamily="2" charset="0"/>
                        </a:rPr>
                        <a:t>2,62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#9Slide03 Roboto Bold" panose="02000000000000000000" pitchFamily="2" charset="0"/>
                          <a:ea typeface="#9Slide03 Roboto Bold" panose="02000000000000000000" pitchFamily="2" charset="0"/>
                        </a:rPr>
                        <a:t>2,54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19198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473" y="3027668"/>
            <a:ext cx="4336869" cy="34676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98971" y="3045840"/>
            <a:ext cx="3984172" cy="34494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98971" y="3122571"/>
            <a:ext cx="398417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0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- Năm 2020, số dân châu Phi khoảng 1 340 triệu người, chiếm khoảng 17% số dân thế giới.</a:t>
            </a:r>
            <a:endParaRPr lang="en-US" sz="2000" dirty="0">
              <a:latin typeface="#9Slide03 Roboto Bold" panose="02000000000000000000" pitchFamily="2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0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Dân số châu Phi tăng rất nhanh từ những năm 50 của thế kỉ XX</a:t>
            </a:r>
            <a:r>
              <a:rPr lang="en-US" sz="20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20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Hậu</a:t>
            </a:r>
            <a:r>
              <a:rPr lang="en-US" sz="20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quả: K</a:t>
            </a:r>
            <a:r>
              <a:rPr lang="vi-VN" sz="20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ìm hãm sự phát triển, dẫn đến đói nghèo, tài nguyên bị khai thác kiệt quệ, suy thoái và ô nhiễm môi trường,... </a:t>
            </a:r>
            <a:endParaRPr lang="en-US" sz="2000" dirty="0">
              <a:effectLst/>
              <a:latin typeface="#9Slide03 Roboto Bold" panose="02000000000000000000" pitchFamily="2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144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EA7042-98AD-4590-8A75-2F7F88805E67}"/>
              </a:ext>
            </a:extLst>
          </p:cNvPr>
          <p:cNvSpPr/>
          <p:nvPr/>
        </p:nvSpPr>
        <p:spPr>
          <a:xfrm>
            <a:off x="0" y="161465"/>
            <a:ext cx="12192000" cy="640393"/>
          </a:xfrm>
          <a:prstGeom prst="rect">
            <a:avLst/>
          </a:prstGeom>
          <a:solidFill>
            <a:srgbClr val="194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b.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Nạn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+mn-cs"/>
              </a:rPr>
              <a:t>đói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Roboto Bold" panose="02000000000000000000" pitchFamily="2" charset="0"/>
              <a:ea typeface="#9Slide03 Roboto Bold" panose="02000000000000000000" pitchFamily="2" charset="0"/>
              <a:cs typeface="+mn-cs"/>
            </a:endParaRPr>
          </a:p>
        </p:txBody>
      </p:sp>
      <p:sp>
        <p:nvSpPr>
          <p:cNvPr id="27" name="Google Shape;953;p38"/>
          <p:cNvSpPr/>
          <p:nvPr/>
        </p:nvSpPr>
        <p:spPr>
          <a:xfrm>
            <a:off x="2851579" y="1632764"/>
            <a:ext cx="1076400" cy="1076400"/>
          </a:xfrm>
          <a:prstGeom prst="ellipse">
            <a:avLst/>
          </a:prstGeom>
          <a:solidFill>
            <a:srgbClr val="797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954;p38"/>
          <p:cNvSpPr/>
          <p:nvPr/>
        </p:nvSpPr>
        <p:spPr>
          <a:xfrm>
            <a:off x="7995079" y="1632764"/>
            <a:ext cx="1076400" cy="1076400"/>
          </a:xfrm>
          <a:prstGeom prst="ellipse">
            <a:avLst/>
          </a:prstGeom>
          <a:solidFill>
            <a:srgbClr val="797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9" name="Google Shape;955;p38"/>
          <p:cNvGrpSpPr/>
          <p:nvPr/>
        </p:nvGrpSpPr>
        <p:grpSpPr>
          <a:xfrm>
            <a:off x="3156323" y="1937488"/>
            <a:ext cx="466911" cy="466951"/>
            <a:chOff x="-20571700" y="4066875"/>
            <a:chExt cx="304825" cy="304825"/>
          </a:xfrm>
        </p:grpSpPr>
        <p:sp>
          <p:nvSpPr>
            <p:cNvPr id="30" name="Google Shape;956;p38"/>
            <p:cNvSpPr/>
            <p:nvPr/>
          </p:nvSpPr>
          <p:spPr>
            <a:xfrm>
              <a:off x="-20385825" y="4211025"/>
              <a:ext cx="118950" cy="160675"/>
            </a:xfrm>
            <a:custGeom>
              <a:avLst/>
              <a:gdLst/>
              <a:ahLst/>
              <a:cxnLst/>
              <a:rect l="l" t="t" r="r" b="b"/>
              <a:pathLst>
                <a:path w="4758" h="6427" extrusionOk="0">
                  <a:moveTo>
                    <a:pt x="757" y="0"/>
                  </a:moveTo>
                  <a:cubicBezTo>
                    <a:pt x="473" y="0"/>
                    <a:pt x="221" y="63"/>
                    <a:pt x="1" y="189"/>
                  </a:cubicBezTo>
                  <a:lnTo>
                    <a:pt x="2836" y="6427"/>
                  </a:lnTo>
                  <a:lnTo>
                    <a:pt x="4380" y="6427"/>
                  </a:lnTo>
                  <a:cubicBezTo>
                    <a:pt x="4474" y="6427"/>
                    <a:pt x="4600" y="6332"/>
                    <a:pt x="4695" y="6269"/>
                  </a:cubicBezTo>
                  <a:cubicBezTo>
                    <a:pt x="4758" y="6143"/>
                    <a:pt x="4758" y="6017"/>
                    <a:pt x="4695" y="5891"/>
                  </a:cubicBezTo>
                  <a:lnTo>
                    <a:pt x="2111" y="819"/>
                  </a:lnTo>
                  <a:cubicBezTo>
                    <a:pt x="1891" y="315"/>
                    <a:pt x="1387" y="0"/>
                    <a:pt x="757" y="0"/>
                  </a:cubicBezTo>
                  <a:close/>
                </a:path>
              </a:pathLst>
            </a:custGeom>
            <a:solidFill>
              <a:srgbClr val="FFF8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57;p38"/>
            <p:cNvSpPr/>
            <p:nvPr/>
          </p:nvSpPr>
          <p:spPr>
            <a:xfrm>
              <a:off x="-20412600" y="4084875"/>
              <a:ext cx="109500" cy="89925"/>
            </a:xfrm>
            <a:custGeom>
              <a:avLst/>
              <a:gdLst/>
              <a:ahLst/>
              <a:cxnLst/>
              <a:rect l="l" t="t" r="r" b="b"/>
              <a:pathLst>
                <a:path w="4380" h="3597" extrusionOk="0">
                  <a:moveTo>
                    <a:pt x="2203" y="0"/>
                  </a:moveTo>
                  <a:cubicBezTo>
                    <a:pt x="2118" y="0"/>
                    <a:pt x="2029" y="10"/>
                    <a:pt x="1922" y="37"/>
                  </a:cubicBezTo>
                  <a:cubicBezTo>
                    <a:pt x="1261" y="194"/>
                    <a:pt x="788" y="824"/>
                    <a:pt x="788" y="1486"/>
                  </a:cubicBezTo>
                  <a:cubicBezTo>
                    <a:pt x="284" y="1707"/>
                    <a:pt x="0" y="2211"/>
                    <a:pt x="126" y="2715"/>
                  </a:cubicBezTo>
                  <a:cubicBezTo>
                    <a:pt x="252" y="3219"/>
                    <a:pt x="694" y="3597"/>
                    <a:pt x="1198" y="3597"/>
                  </a:cubicBezTo>
                  <a:lnTo>
                    <a:pt x="3308" y="3597"/>
                  </a:lnTo>
                  <a:cubicBezTo>
                    <a:pt x="3876" y="3597"/>
                    <a:pt x="4380" y="3124"/>
                    <a:pt x="4380" y="2526"/>
                  </a:cubicBezTo>
                  <a:cubicBezTo>
                    <a:pt x="4380" y="2179"/>
                    <a:pt x="4222" y="1801"/>
                    <a:pt x="3813" y="1580"/>
                  </a:cubicBezTo>
                  <a:cubicBezTo>
                    <a:pt x="3718" y="1549"/>
                    <a:pt x="3655" y="1423"/>
                    <a:pt x="3624" y="1297"/>
                  </a:cubicBezTo>
                  <a:cubicBezTo>
                    <a:pt x="3561" y="635"/>
                    <a:pt x="3119" y="194"/>
                    <a:pt x="2552" y="37"/>
                  </a:cubicBezTo>
                  <a:cubicBezTo>
                    <a:pt x="2425" y="19"/>
                    <a:pt x="2319" y="0"/>
                    <a:pt x="2203" y="0"/>
                  </a:cubicBezTo>
                  <a:close/>
                </a:path>
              </a:pathLst>
            </a:custGeom>
            <a:solidFill>
              <a:srgbClr val="FFF8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58;p38"/>
            <p:cNvSpPr/>
            <p:nvPr/>
          </p:nvSpPr>
          <p:spPr>
            <a:xfrm>
              <a:off x="-20332275" y="4066875"/>
              <a:ext cx="64625" cy="80375"/>
            </a:xfrm>
            <a:custGeom>
              <a:avLst/>
              <a:gdLst/>
              <a:ahLst/>
              <a:cxnLst/>
              <a:rect l="l" t="t" r="r" b="b"/>
              <a:pathLst>
                <a:path w="2585" h="3215" extrusionOk="0">
                  <a:moveTo>
                    <a:pt x="820" y="1"/>
                  </a:moveTo>
                  <a:cubicBezTo>
                    <a:pt x="505" y="1"/>
                    <a:pt x="221" y="95"/>
                    <a:pt x="1" y="253"/>
                  </a:cubicBezTo>
                  <a:cubicBezTo>
                    <a:pt x="253" y="379"/>
                    <a:pt x="505" y="568"/>
                    <a:pt x="726" y="851"/>
                  </a:cubicBezTo>
                  <a:cubicBezTo>
                    <a:pt x="915" y="1103"/>
                    <a:pt x="1072" y="1418"/>
                    <a:pt x="1135" y="1733"/>
                  </a:cubicBezTo>
                  <a:cubicBezTo>
                    <a:pt x="1356" y="1891"/>
                    <a:pt x="1608" y="2174"/>
                    <a:pt x="1702" y="2490"/>
                  </a:cubicBezTo>
                  <a:cubicBezTo>
                    <a:pt x="1797" y="2679"/>
                    <a:pt x="1860" y="2962"/>
                    <a:pt x="1860" y="3214"/>
                  </a:cubicBezTo>
                  <a:cubicBezTo>
                    <a:pt x="2301" y="2899"/>
                    <a:pt x="2584" y="2363"/>
                    <a:pt x="2584" y="1796"/>
                  </a:cubicBezTo>
                  <a:cubicBezTo>
                    <a:pt x="2584" y="788"/>
                    <a:pt x="1797" y="1"/>
                    <a:pt x="820" y="1"/>
                  </a:cubicBezTo>
                  <a:close/>
                </a:path>
              </a:pathLst>
            </a:custGeom>
            <a:solidFill>
              <a:srgbClr val="FFF8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59;p38"/>
            <p:cNvSpPr/>
            <p:nvPr/>
          </p:nvSpPr>
          <p:spPr>
            <a:xfrm>
              <a:off x="-20553575" y="4103900"/>
              <a:ext cx="107925" cy="89025"/>
            </a:xfrm>
            <a:custGeom>
              <a:avLst/>
              <a:gdLst/>
              <a:ahLst/>
              <a:cxnLst/>
              <a:rect l="l" t="t" r="r" b="b"/>
              <a:pathLst>
                <a:path w="4317" h="3561" extrusionOk="0">
                  <a:moveTo>
                    <a:pt x="2174" y="0"/>
                  </a:moveTo>
                  <a:cubicBezTo>
                    <a:pt x="1386" y="0"/>
                    <a:pt x="756" y="630"/>
                    <a:pt x="756" y="1418"/>
                  </a:cubicBezTo>
                  <a:lnTo>
                    <a:pt x="756" y="1481"/>
                  </a:lnTo>
                  <a:cubicBezTo>
                    <a:pt x="284" y="1639"/>
                    <a:pt x="63" y="2048"/>
                    <a:pt x="63" y="2458"/>
                  </a:cubicBezTo>
                  <a:cubicBezTo>
                    <a:pt x="0" y="3088"/>
                    <a:pt x="473" y="3560"/>
                    <a:pt x="1071" y="3560"/>
                  </a:cubicBezTo>
                  <a:lnTo>
                    <a:pt x="3214" y="3560"/>
                  </a:lnTo>
                  <a:cubicBezTo>
                    <a:pt x="3686" y="3560"/>
                    <a:pt x="4159" y="3214"/>
                    <a:pt x="4253" y="2710"/>
                  </a:cubicBezTo>
                  <a:cubicBezTo>
                    <a:pt x="4253" y="2615"/>
                    <a:pt x="4316" y="2552"/>
                    <a:pt x="4316" y="2521"/>
                  </a:cubicBezTo>
                  <a:cubicBezTo>
                    <a:pt x="4316" y="2080"/>
                    <a:pt x="4033" y="1670"/>
                    <a:pt x="3592" y="1481"/>
                  </a:cubicBezTo>
                  <a:cubicBezTo>
                    <a:pt x="3592" y="1135"/>
                    <a:pt x="3529" y="819"/>
                    <a:pt x="3308" y="536"/>
                  </a:cubicBezTo>
                  <a:cubicBezTo>
                    <a:pt x="3056" y="189"/>
                    <a:pt x="2646" y="0"/>
                    <a:pt x="2174" y="0"/>
                  </a:cubicBezTo>
                  <a:close/>
                </a:path>
              </a:pathLst>
            </a:custGeom>
            <a:solidFill>
              <a:srgbClr val="FFF8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60;p38"/>
            <p:cNvSpPr/>
            <p:nvPr/>
          </p:nvSpPr>
          <p:spPr>
            <a:xfrm>
              <a:off x="-20515000" y="4168475"/>
              <a:ext cx="119750" cy="91400"/>
            </a:xfrm>
            <a:custGeom>
              <a:avLst/>
              <a:gdLst/>
              <a:ahLst/>
              <a:cxnLst/>
              <a:rect l="l" t="t" r="r" b="b"/>
              <a:pathLst>
                <a:path w="4790" h="3656" extrusionOk="0">
                  <a:moveTo>
                    <a:pt x="3435" y="1"/>
                  </a:moveTo>
                  <a:cubicBezTo>
                    <a:pt x="3435" y="316"/>
                    <a:pt x="3372" y="599"/>
                    <a:pt x="3151" y="914"/>
                  </a:cubicBezTo>
                  <a:cubicBezTo>
                    <a:pt x="2773" y="1450"/>
                    <a:pt x="2206" y="1702"/>
                    <a:pt x="1671" y="1702"/>
                  </a:cubicBezTo>
                  <a:lnTo>
                    <a:pt x="473" y="1702"/>
                  </a:lnTo>
                  <a:lnTo>
                    <a:pt x="1" y="2710"/>
                  </a:lnTo>
                  <a:lnTo>
                    <a:pt x="946" y="3655"/>
                  </a:lnTo>
                  <a:lnTo>
                    <a:pt x="2143" y="2490"/>
                  </a:lnTo>
                  <a:cubicBezTo>
                    <a:pt x="2222" y="2411"/>
                    <a:pt x="2309" y="2371"/>
                    <a:pt x="2395" y="2371"/>
                  </a:cubicBezTo>
                  <a:cubicBezTo>
                    <a:pt x="2482" y="2371"/>
                    <a:pt x="2568" y="2411"/>
                    <a:pt x="2647" y="2490"/>
                  </a:cubicBezTo>
                  <a:lnTo>
                    <a:pt x="3844" y="3655"/>
                  </a:lnTo>
                  <a:lnTo>
                    <a:pt x="4790" y="2710"/>
                  </a:lnTo>
                  <a:lnTo>
                    <a:pt x="3718" y="410"/>
                  </a:lnTo>
                  <a:cubicBezTo>
                    <a:pt x="3624" y="253"/>
                    <a:pt x="3561" y="127"/>
                    <a:pt x="3435" y="1"/>
                  </a:cubicBezTo>
                  <a:close/>
                </a:path>
              </a:pathLst>
            </a:custGeom>
            <a:solidFill>
              <a:srgbClr val="FFF8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61;p38"/>
            <p:cNvSpPr/>
            <p:nvPr/>
          </p:nvSpPr>
          <p:spPr>
            <a:xfrm>
              <a:off x="-20571700" y="4250400"/>
              <a:ext cx="233950" cy="120525"/>
            </a:xfrm>
            <a:custGeom>
              <a:avLst/>
              <a:gdLst/>
              <a:ahLst/>
              <a:cxnLst/>
              <a:rect l="l" t="t" r="r" b="b"/>
              <a:pathLst>
                <a:path w="9358" h="4821" extrusionOk="0">
                  <a:moveTo>
                    <a:pt x="4695" y="0"/>
                  </a:moveTo>
                  <a:lnTo>
                    <a:pt x="3497" y="1166"/>
                  </a:lnTo>
                  <a:cubicBezTo>
                    <a:pt x="3419" y="1245"/>
                    <a:pt x="3332" y="1284"/>
                    <a:pt x="3245" y="1284"/>
                  </a:cubicBezTo>
                  <a:cubicBezTo>
                    <a:pt x="3159" y="1284"/>
                    <a:pt x="3072" y="1245"/>
                    <a:pt x="2993" y="1166"/>
                  </a:cubicBezTo>
                  <a:lnTo>
                    <a:pt x="1954" y="158"/>
                  </a:lnTo>
                  <a:lnTo>
                    <a:pt x="32" y="4316"/>
                  </a:lnTo>
                  <a:cubicBezTo>
                    <a:pt x="0" y="4442"/>
                    <a:pt x="0" y="4568"/>
                    <a:pt x="63" y="4694"/>
                  </a:cubicBezTo>
                  <a:cubicBezTo>
                    <a:pt x="158" y="4789"/>
                    <a:pt x="252" y="4820"/>
                    <a:pt x="379" y="4820"/>
                  </a:cubicBezTo>
                  <a:lnTo>
                    <a:pt x="8979" y="4820"/>
                  </a:lnTo>
                  <a:cubicBezTo>
                    <a:pt x="9105" y="4820"/>
                    <a:pt x="9200" y="4757"/>
                    <a:pt x="9294" y="4694"/>
                  </a:cubicBezTo>
                  <a:cubicBezTo>
                    <a:pt x="9357" y="4568"/>
                    <a:pt x="9357" y="4442"/>
                    <a:pt x="9326" y="4316"/>
                  </a:cubicBezTo>
                  <a:lnTo>
                    <a:pt x="7341" y="158"/>
                  </a:lnTo>
                  <a:lnTo>
                    <a:pt x="6333" y="1166"/>
                  </a:lnTo>
                  <a:cubicBezTo>
                    <a:pt x="6270" y="1260"/>
                    <a:pt x="6175" y="1292"/>
                    <a:pt x="6112" y="1292"/>
                  </a:cubicBezTo>
                  <a:cubicBezTo>
                    <a:pt x="6018" y="1292"/>
                    <a:pt x="5892" y="1260"/>
                    <a:pt x="5860" y="1166"/>
                  </a:cubicBezTo>
                  <a:lnTo>
                    <a:pt x="4695" y="0"/>
                  </a:lnTo>
                  <a:close/>
                </a:path>
              </a:pathLst>
            </a:custGeom>
            <a:solidFill>
              <a:srgbClr val="FFF8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962;p38"/>
          <p:cNvSpPr/>
          <p:nvPr/>
        </p:nvSpPr>
        <p:spPr>
          <a:xfrm>
            <a:off x="8298616" y="1937488"/>
            <a:ext cx="469323" cy="466951"/>
          </a:xfrm>
          <a:custGeom>
            <a:avLst/>
            <a:gdLst/>
            <a:ahLst/>
            <a:cxnLst/>
            <a:rect l="l" t="t" r="r" b="b"/>
            <a:pathLst>
              <a:path w="12256" h="12193" extrusionOk="0">
                <a:moveTo>
                  <a:pt x="5324" y="2899"/>
                </a:moveTo>
                <a:cubicBezTo>
                  <a:pt x="5513" y="2899"/>
                  <a:pt x="5671" y="3056"/>
                  <a:pt x="5671" y="3245"/>
                </a:cubicBezTo>
                <a:lnTo>
                  <a:pt x="5671" y="3970"/>
                </a:lnTo>
                <a:cubicBezTo>
                  <a:pt x="5671" y="4159"/>
                  <a:pt x="5513" y="4316"/>
                  <a:pt x="5324" y="4316"/>
                </a:cubicBezTo>
                <a:cubicBezTo>
                  <a:pt x="5104" y="4316"/>
                  <a:pt x="4946" y="4159"/>
                  <a:pt x="4946" y="3970"/>
                </a:cubicBezTo>
                <a:lnTo>
                  <a:pt x="4946" y="3245"/>
                </a:lnTo>
                <a:cubicBezTo>
                  <a:pt x="4946" y="3056"/>
                  <a:pt x="5104" y="2899"/>
                  <a:pt x="5324" y="2899"/>
                </a:cubicBezTo>
                <a:close/>
                <a:moveTo>
                  <a:pt x="6742" y="2899"/>
                </a:moveTo>
                <a:cubicBezTo>
                  <a:pt x="6931" y="2899"/>
                  <a:pt x="7089" y="3056"/>
                  <a:pt x="7089" y="3245"/>
                </a:cubicBezTo>
                <a:lnTo>
                  <a:pt x="7089" y="3970"/>
                </a:lnTo>
                <a:cubicBezTo>
                  <a:pt x="7089" y="4159"/>
                  <a:pt x="6931" y="4316"/>
                  <a:pt x="6742" y="4316"/>
                </a:cubicBezTo>
                <a:cubicBezTo>
                  <a:pt x="6522" y="4316"/>
                  <a:pt x="6364" y="4159"/>
                  <a:pt x="6364" y="3970"/>
                </a:cubicBezTo>
                <a:lnTo>
                  <a:pt x="6364" y="3245"/>
                </a:lnTo>
                <a:cubicBezTo>
                  <a:pt x="6364" y="3056"/>
                  <a:pt x="6522" y="2899"/>
                  <a:pt x="6742" y="2899"/>
                </a:cubicBezTo>
                <a:close/>
                <a:moveTo>
                  <a:pt x="6017" y="5041"/>
                </a:moveTo>
                <a:cubicBezTo>
                  <a:pt x="6206" y="5041"/>
                  <a:pt x="6364" y="5198"/>
                  <a:pt x="6364" y="5387"/>
                </a:cubicBezTo>
                <a:lnTo>
                  <a:pt x="6364" y="6081"/>
                </a:lnTo>
                <a:cubicBezTo>
                  <a:pt x="6364" y="6301"/>
                  <a:pt x="6206" y="6427"/>
                  <a:pt x="6017" y="6427"/>
                </a:cubicBezTo>
                <a:cubicBezTo>
                  <a:pt x="5828" y="6427"/>
                  <a:pt x="5671" y="6301"/>
                  <a:pt x="5671" y="6081"/>
                </a:cubicBezTo>
                <a:lnTo>
                  <a:pt x="5671" y="5387"/>
                </a:lnTo>
                <a:cubicBezTo>
                  <a:pt x="5671" y="5198"/>
                  <a:pt x="5828" y="5041"/>
                  <a:pt x="6017" y="5041"/>
                </a:cubicBezTo>
                <a:close/>
                <a:moveTo>
                  <a:pt x="5324" y="7183"/>
                </a:moveTo>
                <a:cubicBezTo>
                  <a:pt x="5513" y="7183"/>
                  <a:pt x="5671" y="7341"/>
                  <a:pt x="5671" y="7561"/>
                </a:cubicBezTo>
                <a:lnTo>
                  <a:pt x="5671" y="8254"/>
                </a:lnTo>
                <a:cubicBezTo>
                  <a:pt x="5671" y="8443"/>
                  <a:pt x="5513" y="8601"/>
                  <a:pt x="5324" y="8601"/>
                </a:cubicBezTo>
                <a:cubicBezTo>
                  <a:pt x="5104" y="8601"/>
                  <a:pt x="4946" y="8443"/>
                  <a:pt x="4946" y="8254"/>
                </a:cubicBezTo>
                <a:lnTo>
                  <a:pt x="4946" y="7561"/>
                </a:lnTo>
                <a:cubicBezTo>
                  <a:pt x="4946" y="7341"/>
                  <a:pt x="5104" y="7183"/>
                  <a:pt x="5324" y="7183"/>
                </a:cubicBezTo>
                <a:close/>
                <a:moveTo>
                  <a:pt x="6742" y="7183"/>
                </a:moveTo>
                <a:cubicBezTo>
                  <a:pt x="6931" y="7183"/>
                  <a:pt x="7089" y="7341"/>
                  <a:pt x="7089" y="7561"/>
                </a:cubicBezTo>
                <a:lnTo>
                  <a:pt x="7089" y="8254"/>
                </a:lnTo>
                <a:cubicBezTo>
                  <a:pt x="7089" y="8443"/>
                  <a:pt x="6931" y="8601"/>
                  <a:pt x="6742" y="8601"/>
                </a:cubicBezTo>
                <a:cubicBezTo>
                  <a:pt x="6522" y="8601"/>
                  <a:pt x="6364" y="8443"/>
                  <a:pt x="6364" y="8254"/>
                </a:cubicBezTo>
                <a:lnTo>
                  <a:pt x="6364" y="7561"/>
                </a:lnTo>
                <a:cubicBezTo>
                  <a:pt x="6364" y="7341"/>
                  <a:pt x="6522" y="7183"/>
                  <a:pt x="6742" y="7183"/>
                </a:cubicBezTo>
                <a:close/>
                <a:moveTo>
                  <a:pt x="6017" y="9326"/>
                </a:moveTo>
                <a:cubicBezTo>
                  <a:pt x="6206" y="9326"/>
                  <a:pt x="6364" y="9483"/>
                  <a:pt x="6364" y="9672"/>
                </a:cubicBezTo>
                <a:lnTo>
                  <a:pt x="6364" y="10397"/>
                </a:lnTo>
                <a:cubicBezTo>
                  <a:pt x="6364" y="10586"/>
                  <a:pt x="6206" y="10743"/>
                  <a:pt x="6017" y="10743"/>
                </a:cubicBezTo>
                <a:cubicBezTo>
                  <a:pt x="5828" y="10743"/>
                  <a:pt x="5671" y="10586"/>
                  <a:pt x="5671" y="10397"/>
                </a:cubicBezTo>
                <a:lnTo>
                  <a:pt x="5671" y="9672"/>
                </a:lnTo>
                <a:cubicBezTo>
                  <a:pt x="5671" y="9483"/>
                  <a:pt x="5828" y="9326"/>
                  <a:pt x="6017" y="9326"/>
                </a:cubicBezTo>
                <a:close/>
                <a:moveTo>
                  <a:pt x="1418" y="0"/>
                </a:moveTo>
                <a:cubicBezTo>
                  <a:pt x="630" y="0"/>
                  <a:pt x="0" y="630"/>
                  <a:pt x="0" y="1418"/>
                </a:cubicBezTo>
                <a:lnTo>
                  <a:pt x="0" y="4631"/>
                </a:lnTo>
                <a:cubicBezTo>
                  <a:pt x="0" y="6396"/>
                  <a:pt x="1449" y="7876"/>
                  <a:pt x="3245" y="7876"/>
                </a:cubicBezTo>
                <a:lnTo>
                  <a:pt x="3623" y="7876"/>
                </a:lnTo>
                <a:lnTo>
                  <a:pt x="3623" y="11499"/>
                </a:lnTo>
                <a:lnTo>
                  <a:pt x="2552" y="11499"/>
                </a:lnTo>
                <a:cubicBezTo>
                  <a:pt x="2363" y="11499"/>
                  <a:pt x="2205" y="11657"/>
                  <a:pt x="2205" y="11846"/>
                </a:cubicBezTo>
                <a:cubicBezTo>
                  <a:pt x="2205" y="12035"/>
                  <a:pt x="2363" y="12193"/>
                  <a:pt x="2552" y="12193"/>
                </a:cubicBezTo>
                <a:lnTo>
                  <a:pt x="9704" y="12193"/>
                </a:lnTo>
                <a:cubicBezTo>
                  <a:pt x="9893" y="12193"/>
                  <a:pt x="10050" y="12035"/>
                  <a:pt x="10050" y="11846"/>
                </a:cubicBezTo>
                <a:cubicBezTo>
                  <a:pt x="10050" y="11657"/>
                  <a:pt x="9893" y="11499"/>
                  <a:pt x="9704" y="11499"/>
                </a:cubicBezTo>
                <a:lnTo>
                  <a:pt x="8632" y="11499"/>
                </a:lnTo>
                <a:lnTo>
                  <a:pt x="8632" y="10743"/>
                </a:lnTo>
                <a:lnTo>
                  <a:pt x="9010" y="10743"/>
                </a:lnTo>
                <a:cubicBezTo>
                  <a:pt x="10775" y="10743"/>
                  <a:pt x="12255" y="9294"/>
                  <a:pt x="12255" y="7498"/>
                </a:cubicBezTo>
                <a:lnTo>
                  <a:pt x="12255" y="5041"/>
                </a:lnTo>
                <a:cubicBezTo>
                  <a:pt x="12129" y="4253"/>
                  <a:pt x="11499" y="3623"/>
                  <a:pt x="10712" y="3623"/>
                </a:cubicBezTo>
                <a:cubicBezTo>
                  <a:pt x="9924" y="3623"/>
                  <a:pt x="9294" y="4253"/>
                  <a:pt x="9294" y="5041"/>
                </a:cubicBezTo>
                <a:lnTo>
                  <a:pt x="9294" y="7498"/>
                </a:lnTo>
                <a:cubicBezTo>
                  <a:pt x="9294" y="7719"/>
                  <a:pt x="9136" y="7876"/>
                  <a:pt x="8947" y="7876"/>
                </a:cubicBezTo>
                <a:lnTo>
                  <a:pt x="8538" y="7876"/>
                </a:lnTo>
                <a:lnTo>
                  <a:pt x="8538" y="3214"/>
                </a:lnTo>
                <a:cubicBezTo>
                  <a:pt x="8538" y="1827"/>
                  <a:pt x="7435" y="725"/>
                  <a:pt x="6049" y="725"/>
                </a:cubicBezTo>
                <a:cubicBezTo>
                  <a:pt x="4694" y="725"/>
                  <a:pt x="3592" y="1827"/>
                  <a:pt x="3592" y="3214"/>
                </a:cubicBezTo>
                <a:lnTo>
                  <a:pt x="3592" y="4978"/>
                </a:lnTo>
                <a:lnTo>
                  <a:pt x="3182" y="4978"/>
                </a:lnTo>
                <a:cubicBezTo>
                  <a:pt x="2993" y="4978"/>
                  <a:pt x="2835" y="4820"/>
                  <a:pt x="2835" y="4631"/>
                </a:cubicBezTo>
                <a:lnTo>
                  <a:pt x="2835" y="1418"/>
                </a:lnTo>
                <a:cubicBezTo>
                  <a:pt x="2835" y="630"/>
                  <a:pt x="2205" y="0"/>
                  <a:pt x="1418" y="0"/>
                </a:cubicBezTo>
                <a:close/>
              </a:path>
            </a:pathLst>
          </a:custGeom>
          <a:solidFill>
            <a:srgbClr val="FFF8D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7" name="Google Shape;963;p38"/>
          <p:cNvGrpSpPr/>
          <p:nvPr/>
        </p:nvGrpSpPr>
        <p:grpSpPr>
          <a:xfrm rot="5400000">
            <a:off x="8004521" y="1642207"/>
            <a:ext cx="922132" cy="1211783"/>
            <a:chOff x="4738482" y="3540282"/>
            <a:chExt cx="691599" cy="908837"/>
          </a:xfrm>
        </p:grpSpPr>
        <p:sp>
          <p:nvSpPr>
            <p:cNvPr id="38" name="Google Shape;964;p38"/>
            <p:cNvSpPr/>
            <p:nvPr/>
          </p:nvSpPr>
          <p:spPr>
            <a:xfrm rot="-1799961">
              <a:off x="4765334" y="4287459"/>
              <a:ext cx="122887" cy="140340"/>
            </a:xfrm>
            <a:custGeom>
              <a:avLst/>
              <a:gdLst/>
              <a:ahLst/>
              <a:cxnLst/>
              <a:rect l="l" t="t" r="r" b="b"/>
              <a:pathLst>
                <a:path w="2577" h="2943" extrusionOk="0">
                  <a:moveTo>
                    <a:pt x="1275" y="0"/>
                  </a:moveTo>
                  <a:cubicBezTo>
                    <a:pt x="1193" y="0"/>
                    <a:pt x="1085" y="0"/>
                    <a:pt x="1004" y="27"/>
                  </a:cubicBezTo>
                  <a:cubicBezTo>
                    <a:pt x="895" y="27"/>
                    <a:pt x="814" y="54"/>
                    <a:pt x="760" y="136"/>
                  </a:cubicBezTo>
                  <a:cubicBezTo>
                    <a:pt x="732" y="190"/>
                    <a:pt x="760" y="217"/>
                    <a:pt x="787" y="244"/>
                  </a:cubicBezTo>
                  <a:lnTo>
                    <a:pt x="841" y="244"/>
                  </a:lnTo>
                  <a:cubicBezTo>
                    <a:pt x="895" y="326"/>
                    <a:pt x="1004" y="407"/>
                    <a:pt x="1112" y="461"/>
                  </a:cubicBezTo>
                  <a:cubicBezTo>
                    <a:pt x="1221" y="543"/>
                    <a:pt x="1329" y="597"/>
                    <a:pt x="1438" y="651"/>
                  </a:cubicBezTo>
                  <a:lnTo>
                    <a:pt x="1600" y="733"/>
                  </a:lnTo>
                  <a:cubicBezTo>
                    <a:pt x="1004" y="814"/>
                    <a:pt x="461" y="1112"/>
                    <a:pt x="54" y="1546"/>
                  </a:cubicBezTo>
                  <a:cubicBezTo>
                    <a:pt x="0" y="1601"/>
                    <a:pt x="27" y="1709"/>
                    <a:pt x="136" y="1709"/>
                  </a:cubicBezTo>
                  <a:cubicBezTo>
                    <a:pt x="543" y="1709"/>
                    <a:pt x="949" y="1628"/>
                    <a:pt x="1329" y="1492"/>
                  </a:cubicBezTo>
                  <a:cubicBezTo>
                    <a:pt x="1519" y="1411"/>
                    <a:pt x="1709" y="1329"/>
                    <a:pt x="1899" y="1221"/>
                  </a:cubicBezTo>
                  <a:lnTo>
                    <a:pt x="1899" y="1221"/>
                  </a:lnTo>
                  <a:cubicBezTo>
                    <a:pt x="1790" y="1384"/>
                    <a:pt x="1736" y="1519"/>
                    <a:pt x="1655" y="1682"/>
                  </a:cubicBezTo>
                  <a:cubicBezTo>
                    <a:pt x="1519" y="2062"/>
                    <a:pt x="1465" y="2441"/>
                    <a:pt x="1465" y="2848"/>
                  </a:cubicBezTo>
                  <a:cubicBezTo>
                    <a:pt x="1465" y="2901"/>
                    <a:pt x="1522" y="2943"/>
                    <a:pt x="1577" y="2943"/>
                  </a:cubicBezTo>
                  <a:cubicBezTo>
                    <a:pt x="1607" y="2943"/>
                    <a:pt x="1636" y="2931"/>
                    <a:pt x="1655" y="2902"/>
                  </a:cubicBezTo>
                  <a:cubicBezTo>
                    <a:pt x="2251" y="2387"/>
                    <a:pt x="2577" y="1628"/>
                    <a:pt x="2523" y="841"/>
                  </a:cubicBezTo>
                  <a:cubicBezTo>
                    <a:pt x="2523" y="814"/>
                    <a:pt x="2523" y="814"/>
                    <a:pt x="2523" y="787"/>
                  </a:cubicBezTo>
                  <a:cubicBezTo>
                    <a:pt x="2387" y="488"/>
                    <a:pt x="2143" y="244"/>
                    <a:pt x="1817" y="109"/>
                  </a:cubicBezTo>
                  <a:cubicBezTo>
                    <a:pt x="1655" y="27"/>
                    <a:pt x="1465" y="0"/>
                    <a:pt x="1275" y="0"/>
                  </a:cubicBezTo>
                  <a:close/>
                </a:path>
              </a:pathLst>
            </a:custGeom>
            <a:solidFill>
              <a:srgbClr val="797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65;p38"/>
            <p:cNvSpPr/>
            <p:nvPr/>
          </p:nvSpPr>
          <p:spPr>
            <a:xfrm>
              <a:off x="5268325" y="3540282"/>
              <a:ext cx="161756" cy="184169"/>
            </a:xfrm>
            <a:custGeom>
              <a:avLst/>
              <a:gdLst/>
              <a:ahLst/>
              <a:cxnLst/>
              <a:rect l="l" t="t" r="r" b="b"/>
              <a:pathLst>
                <a:path w="3392" h="3862" extrusionOk="0">
                  <a:moveTo>
                    <a:pt x="400" y="1"/>
                  </a:moveTo>
                  <a:cubicBezTo>
                    <a:pt x="291" y="1"/>
                    <a:pt x="191" y="74"/>
                    <a:pt x="191" y="180"/>
                  </a:cubicBezTo>
                  <a:cubicBezTo>
                    <a:pt x="164" y="235"/>
                    <a:pt x="136" y="262"/>
                    <a:pt x="136" y="316"/>
                  </a:cubicBezTo>
                  <a:cubicBezTo>
                    <a:pt x="109" y="370"/>
                    <a:pt x="82" y="425"/>
                    <a:pt x="82" y="506"/>
                  </a:cubicBezTo>
                  <a:cubicBezTo>
                    <a:pt x="55" y="642"/>
                    <a:pt x="28" y="777"/>
                    <a:pt x="28" y="940"/>
                  </a:cubicBezTo>
                  <a:cubicBezTo>
                    <a:pt x="1" y="1211"/>
                    <a:pt x="28" y="1482"/>
                    <a:pt x="82" y="1781"/>
                  </a:cubicBezTo>
                  <a:cubicBezTo>
                    <a:pt x="164" y="2323"/>
                    <a:pt x="381" y="2839"/>
                    <a:pt x="733" y="3273"/>
                  </a:cubicBezTo>
                  <a:cubicBezTo>
                    <a:pt x="760" y="3327"/>
                    <a:pt x="787" y="3354"/>
                    <a:pt x="815" y="3354"/>
                  </a:cubicBezTo>
                  <a:cubicBezTo>
                    <a:pt x="815" y="3459"/>
                    <a:pt x="880" y="3499"/>
                    <a:pt x="960" y="3499"/>
                  </a:cubicBezTo>
                  <a:cubicBezTo>
                    <a:pt x="983" y="3499"/>
                    <a:pt x="1007" y="3496"/>
                    <a:pt x="1032" y="3490"/>
                  </a:cubicBezTo>
                  <a:cubicBezTo>
                    <a:pt x="1342" y="3738"/>
                    <a:pt x="1714" y="3862"/>
                    <a:pt x="2087" y="3862"/>
                  </a:cubicBezTo>
                  <a:cubicBezTo>
                    <a:pt x="2367" y="3862"/>
                    <a:pt x="2647" y="3792"/>
                    <a:pt x="2903" y="3652"/>
                  </a:cubicBezTo>
                  <a:cubicBezTo>
                    <a:pt x="2984" y="3598"/>
                    <a:pt x="3066" y="3544"/>
                    <a:pt x="3147" y="3490"/>
                  </a:cubicBezTo>
                  <a:cubicBezTo>
                    <a:pt x="3201" y="3462"/>
                    <a:pt x="3229" y="3408"/>
                    <a:pt x="3256" y="3381"/>
                  </a:cubicBezTo>
                  <a:cubicBezTo>
                    <a:pt x="3310" y="3354"/>
                    <a:pt x="3337" y="3300"/>
                    <a:pt x="3337" y="3245"/>
                  </a:cubicBezTo>
                  <a:cubicBezTo>
                    <a:pt x="3391" y="3218"/>
                    <a:pt x="3364" y="3164"/>
                    <a:pt x="3310" y="3137"/>
                  </a:cubicBezTo>
                  <a:cubicBezTo>
                    <a:pt x="3283" y="3110"/>
                    <a:pt x="3283" y="3110"/>
                    <a:pt x="3256" y="3083"/>
                  </a:cubicBezTo>
                  <a:lnTo>
                    <a:pt x="3229" y="3083"/>
                  </a:lnTo>
                  <a:cubicBezTo>
                    <a:pt x="3120" y="3056"/>
                    <a:pt x="3012" y="3001"/>
                    <a:pt x="2876" y="2974"/>
                  </a:cubicBezTo>
                  <a:cubicBezTo>
                    <a:pt x="2740" y="2947"/>
                    <a:pt x="2578" y="2920"/>
                    <a:pt x="2415" y="2920"/>
                  </a:cubicBezTo>
                  <a:cubicBezTo>
                    <a:pt x="2198" y="2920"/>
                    <a:pt x="1981" y="2920"/>
                    <a:pt x="1791" y="2947"/>
                  </a:cubicBezTo>
                  <a:lnTo>
                    <a:pt x="1872" y="2866"/>
                  </a:lnTo>
                  <a:cubicBezTo>
                    <a:pt x="2144" y="2594"/>
                    <a:pt x="2361" y="2296"/>
                    <a:pt x="2523" y="1971"/>
                  </a:cubicBezTo>
                  <a:cubicBezTo>
                    <a:pt x="2632" y="1754"/>
                    <a:pt x="2740" y="1564"/>
                    <a:pt x="2822" y="1347"/>
                  </a:cubicBezTo>
                  <a:cubicBezTo>
                    <a:pt x="2849" y="1320"/>
                    <a:pt x="2849" y="1265"/>
                    <a:pt x="2822" y="1265"/>
                  </a:cubicBezTo>
                  <a:cubicBezTo>
                    <a:pt x="2767" y="1211"/>
                    <a:pt x="2713" y="1184"/>
                    <a:pt x="2659" y="1184"/>
                  </a:cubicBezTo>
                  <a:lnTo>
                    <a:pt x="2550" y="1184"/>
                  </a:lnTo>
                  <a:cubicBezTo>
                    <a:pt x="2442" y="1184"/>
                    <a:pt x="2361" y="1211"/>
                    <a:pt x="2252" y="1238"/>
                  </a:cubicBezTo>
                  <a:cubicBezTo>
                    <a:pt x="2062" y="1293"/>
                    <a:pt x="1900" y="1401"/>
                    <a:pt x="1737" y="1509"/>
                  </a:cubicBezTo>
                  <a:cubicBezTo>
                    <a:pt x="1574" y="1645"/>
                    <a:pt x="1438" y="1781"/>
                    <a:pt x="1330" y="1971"/>
                  </a:cubicBezTo>
                  <a:cubicBezTo>
                    <a:pt x="1330" y="1862"/>
                    <a:pt x="1303" y="1754"/>
                    <a:pt x="1303" y="1645"/>
                  </a:cubicBezTo>
                  <a:cubicBezTo>
                    <a:pt x="1221" y="1347"/>
                    <a:pt x="1140" y="1048"/>
                    <a:pt x="1004" y="777"/>
                  </a:cubicBezTo>
                  <a:cubicBezTo>
                    <a:pt x="950" y="642"/>
                    <a:pt x="869" y="533"/>
                    <a:pt x="787" y="397"/>
                  </a:cubicBezTo>
                  <a:cubicBezTo>
                    <a:pt x="706" y="262"/>
                    <a:pt x="598" y="126"/>
                    <a:pt x="489" y="18"/>
                  </a:cubicBezTo>
                  <a:cubicBezTo>
                    <a:pt x="460" y="6"/>
                    <a:pt x="430" y="1"/>
                    <a:pt x="400" y="1"/>
                  </a:cubicBezTo>
                  <a:close/>
                </a:path>
              </a:pathLst>
            </a:custGeom>
            <a:solidFill>
              <a:srgbClr val="797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966;p38"/>
          <p:cNvGrpSpPr/>
          <p:nvPr/>
        </p:nvGrpSpPr>
        <p:grpSpPr>
          <a:xfrm rot="-5400000" flipH="1">
            <a:off x="2996403" y="1642207"/>
            <a:ext cx="922132" cy="1211783"/>
            <a:chOff x="4738482" y="3540282"/>
            <a:chExt cx="691599" cy="908837"/>
          </a:xfrm>
        </p:grpSpPr>
        <p:sp>
          <p:nvSpPr>
            <p:cNvPr id="41" name="Google Shape;967;p38"/>
            <p:cNvSpPr/>
            <p:nvPr/>
          </p:nvSpPr>
          <p:spPr>
            <a:xfrm rot="-1799961">
              <a:off x="4765334" y="4287459"/>
              <a:ext cx="122887" cy="140340"/>
            </a:xfrm>
            <a:custGeom>
              <a:avLst/>
              <a:gdLst/>
              <a:ahLst/>
              <a:cxnLst/>
              <a:rect l="l" t="t" r="r" b="b"/>
              <a:pathLst>
                <a:path w="2577" h="2943" extrusionOk="0">
                  <a:moveTo>
                    <a:pt x="1275" y="0"/>
                  </a:moveTo>
                  <a:cubicBezTo>
                    <a:pt x="1193" y="0"/>
                    <a:pt x="1085" y="0"/>
                    <a:pt x="1004" y="27"/>
                  </a:cubicBezTo>
                  <a:cubicBezTo>
                    <a:pt x="895" y="27"/>
                    <a:pt x="814" y="54"/>
                    <a:pt x="760" y="136"/>
                  </a:cubicBezTo>
                  <a:cubicBezTo>
                    <a:pt x="732" y="190"/>
                    <a:pt x="760" y="217"/>
                    <a:pt x="787" y="244"/>
                  </a:cubicBezTo>
                  <a:lnTo>
                    <a:pt x="841" y="244"/>
                  </a:lnTo>
                  <a:cubicBezTo>
                    <a:pt x="895" y="326"/>
                    <a:pt x="1004" y="407"/>
                    <a:pt x="1112" y="461"/>
                  </a:cubicBezTo>
                  <a:cubicBezTo>
                    <a:pt x="1221" y="543"/>
                    <a:pt x="1329" y="597"/>
                    <a:pt x="1438" y="651"/>
                  </a:cubicBezTo>
                  <a:lnTo>
                    <a:pt x="1600" y="733"/>
                  </a:lnTo>
                  <a:cubicBezTo>
                    <a:pt x="1004" y="814"/>
                    <a:pt x="461" y="1112"/>
                    <a:pt x="54" y="1546"/>
                  </a:cubicBezTo>
                  <a:cubicBezTo>
                    <a:pt x="0" y="1601"/>
                    <a:pt x="27" y="1709"/>
                    <a:pt x="136" y="1709"/>
                  </a:cubicBezTo>
                  <a:cubicBezTo>
                    <a:pt x="543" y="1709"/>
                    <a:pt x="949" y="1628"/>
                    <a:pt x="1329" y="1492"/>
                  </a:cubicBezTo>
                  <a:cubicBezTo>
                    <a:pt x="1519" y="1411"/>
                    <a:pt x="1709" y="1329"/>
                    <a:pt x="1899" y="1221"/>
                  </a:cubicBezTo>
                  <a:lnTo>
                    <a:pt x="1899" y="1221"/>
                  </a:lnTo>
                  <a:cubicBezTo>
                    <a:pt x="1790" y="1384"/>
                    <a:pt x="1736" y="1519"/>
                    <a:pt x="1655" y="1682"/>
                  </a:cubicBezTo>
                  <a:cubicBezTo>
                    <a:pt x="1519" y="2062"/>
                    <a:pt x="1465" y="2441"/>
                    <a:pt x="1465" y="2848"/>
                  </a:cubicBezTo>
                  <a:cubicBezTo>
                    <a:pt x="1465" y="2901"/>
                    <a:pt x="1522" y="2943"/>
                    <a:pt x="1577" y="2943"/>
                  </a:cubicBezTo>
                  <a:cubicBezTo>
                    <a:pt x="1607" y="2943"/>
                    <a:pt x="1636" y="2931"/>
                    <a:pt x="1655" y="2902"/>
                  </a:cubicBezTo>
                  <a:cubicBezTo>
                    <a:pt x="2251" y="2387"/>
                    <a:pt x="2577" y="1628"/>
                    <a:pt x="2523" y="841"/>
                  </a:cubicBezTo>
                  <a:cubicBezTo>
                    <a:pt x="2523" y="814"/>
                    <a:pt x="2523" y="814"/>
                    <a:pt x="2523" y="787"/>
                  </a:cubicBezTo>
                  <a:cubicBezTo>
                    <a:pt x="2387" y="488"/>
                    <a:pt x="2143" y="244"/>
                    <a:pt x="1817" y="109"/>
                  </a:cubicBezTo>
                  <a:cubicBezTo>
                    <a:pt x="1655" y="27"/>
                    <a:pt x="1465" y="0"/>
                    <a:pt x="1275" y="0"/>
                  </a:cubicBezTo>
                  <a:close/>
                </a:path>
              </a:pathLst>
            </a:custGeom>
            <a:solidFill>
              <a:srgbClr val="797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68;p38"/>
            <p:cNvSpPr/>
            <p:nvPr/>
          </p:nvSpPr>
          <p:spPr>
            <a:xfrm>
              <a:off x="5268325" y="3540282"/>
              <a:ext cx="161756" cy="184169"/>
            </a:xfrm>
            <a:custGeom>
              <a:avLst/>
              <a:gdLst/>
              <a:ahLst/>
              <a:cxnLst/>
              <a:rect l="l" t="t" r="r" b="b"/>
              <a:pathLst>
                <a:path w="3392" h="3862" extrusionOk="0">
                  <a:moveTo>
                    <a:pt x="400" y="1"/>
                  </a:moveTo>
                  <a:cubicBezTo>
                    <a:pt x="291" y="1"/>
                    <a:pt x="191" y="74"/>
                    <a:pt x="191" y="180"/>
                  </a:cubicBezTo>
                  <a:cubicBezTo>
                    <a:pt x="164" y="235"/>
                    <a:pt x="136" y="262"/>
                    <a:pt x="136" y="316"/>
                  </a:cubicBezTo>
                  <a:cubicBezTo>
                    <a:pt x="109" y="370"/>
                    <a:pt x="82" y="425"/>
                    <a:pt x="82" y="506"/>
                  </a:cubicBezTo>
                  <a:cubicBezTo>
                    <a:pt x="55" y="642"/>
                    <a:pt x="28" y="777"/>
                    <a:pt x="28" y="940"/>
                  </a:cubicBezTo>
                  <a:cubicBezTo>
                    <a:pt x="1" y="1211"/>
                    <a:pt x="28" y="1482"/>
                    <a:pt x="82" y="1781"/>
                  </a:cubicBezTo>
                  <a:cubicBezTo>
                    <a:pt x="164" y="2323"/>
                    <a:pt x="381" y="2839"/>
                    <a:pt x="733" y="3273"/>
                  </a:cubicBezTo>
                  <a:cubicBezTo>
                    <a:pt x="760" y="3327"/>
                    <a:pt x="787" y="3354"/>
                    <a:pt x="815" y="3354"/>
                  </a:cubicBezTo>
                  <a:cubicBezTo>
                    <a:pt x="815" y="3459"/>
                    <a:pt x="880" y="3499"/>
                    <a:pt x="960" y="3499"/>
                  </a:cubicBezTo>
                  <a:cubicBezTo>
                    <a:pt x="983" y="3499"/>
                    <a:pt x="1007" y="3496"/>
                    <a:pt x="1032" y="3490"/>
                  </a:cubicBezTo>
                  <a:cubicBezTo>
                    <a:pt x="1342" y="3738"/>
                    <a:pt x="1714" y="3862"/>
                    <a:pt x="2087" y="3862"/>
                  </a:cubicBezTo>
                  <a:cubicBezTo>
                    <a:pt x="2367" y="3862"/>
                    <a:pt x="2647" y="3792"/>
                    <a:pt x="2903" y="3652"/>
                  </a:cubicBezTo>
                  <a:cubicBezTo>
                    <a:pt x="2984" y="3598"/>
                    <a:pt x="3066" y="3544"/>
                    <a:pt x="3147" y="3490"/>
                  </a:cubicBezTo>
                  <a:cubicBezTo>
                    <a:pt x="3201" y="3462"/>
                    <a:pt x="3229" y="3408"/>
                    <a:pt x="3256" y="3381"/>
                  </a:cubicBezTo>
                  <a:cubicBezTo>
                    <a:pt x="3310" y="3354"/>
                    <a:pt x="3337" y="3300"/>
                    <a:pt x="3337" y="3245"/>
                  </a:cubicBezTo>
                  <a:cubicBezTo>
                    <a:pt x="3391" y="3218"/>
                    <a:pt x="3364" y="3164"/>
                    <a:pt x="3310" y="3137"/>
                  </a:cubicBezTo>
                  <a:cubicBezTo>
                    <a:pt x="3283" y="3110"/>
                    <a:pt x="3283" y="3110"/>
                    <a:pt x="3256" y="3083"/>
                  </a:cubicBezTo>
                  <a:lnTo>
                    <a:pt x="3229" y="3083"/>
                  </a:lnTo>
                  <a:cubicBezTo>
                    <a:pt x="3120" y="3056"/>
                    <a:pt x="3012" y="3001"/>
                    <a:pt x="2876" y="2974"/>
                  </a:cubicBezTo>
                  <a:cubicBezTo>
                    <a:pt x="2740" y="2947"/>
                    <a:pt x="2578" y="2920"/>
                    <a:pt x="2415" y="2920"/>
                  </a:cubicBezTo>
                  <a:cubicBezTo>
                    <a:pt x="2198" y="2920"/>
                    <a:pt x="1981" y="2920"/>
                    <a:pt x="1791" y="2947"/>
                  </a:cubicBezTo>
                  <a:lnTo>
                    <a:pt x="1872" y="2866"/>
                  </a:lnTo>
                  <a:cubicBezTo>
                    <a:pt x="2144" y="2594"/>
                    <a:pt x="2361" y="2296"/>
                    <a:pt x="2523" y="1971"/>
                  </a:cubicBezTo>
                  <a:cubicBezTo>
                    <a:pt x="2632" y="1754"/>
                    <a:pt x="2740" y="1564"/>
                    <a:pt x="2822" y="1347"/>
                  </a:cubicBezTo>
                  <a:cubicBezTo>
                    <a:pt x="2849" y="1320"/>
                    <a:pt x="2849" y="1265"/>
                    <a:pt x="2822" y="1265"/>
                  </a:cubicBezTo>
                  <a:cubicBezTo>
                    <a:pt x="2767" y="1211"/>
                    <a:pt x="2713" y="1184"/>
                    <a:pt x="2659" y="1184"/>
                  </a:cubicBezTo>
                  <a:lnTo>
                    <a:pt x="2550" y="1184"/>
                  </a:lnTo>
                  <a:cubicBezTo>
                    <a:pt x="2442" y="1184"/>
                    <a:pt x="2361" y="1211"/>
                    <a:pt x="2252" y="1238"/>
                  </a:cubicBezTo>
                  <a:cubicBezTo>
                    <a:pt x="2062" y="1293"/>
                    <a:pt x="1900" y="1401"/>
                    <a:pt x="1737" y="1509"/>
                  </a:cubicBezTo>
                  <a:cubicBezTo>
                    <a:pt x="1574" y="1645"/>
                    <a:pt x="1438" y="1781"/>
                    <a:pt x="1330" y="1971"/>
                  </a:cubicBezTo>
                  <a:cubicBezTo>
                    <a:pt x="1330" y="1862"/>
                    <a:pt x="1303" y="1754"/>
                    <a:pt x="1303" y="1645"/>
                  </a:cubicBezTo>
                  <a:cubicBezTo>
                    <a:pt x="1221" y="1347"/>
                    <a:pt x="1140" y="1048"/>
                    <a:pt x="1004" y="777"/>
                  </a:cubicBezTo>
                  <a:cubicBezTo>
                    <a:pt x="950" y="642"/>
                    <a:pt x="869" y="533"/>
                    <a:pt x="787" y="397"/>
                  </a:cubicBezTo>
                  <a:cubicBezTo>
                    <a:pt x="706" y="262"/>
                    <a:pt x="598" y="126"/>
                    <a:pt x="489" y="18"/>
                  </a:cubicBezTo>
                  <a:cubicBezTo>
                    <a:pt x="460" y="6"/>
                    <a:pt x="430" y="1"/>
                    <a:pt x="400" y="1"/>
                  </a:cubicBezTo>
                  <a:close/>
                </a:path>
              </a:pathLst>
            </a:custGeom>
            <a:solidFill>
              <a:srgbClr val="797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7130531" y="2798643"/>
            <a:ext cx="3274815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2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Rất nhiều quốc gia châu Phi phải phụ thuộc vào viện trợ lương thực của thế giới hằng năm. </a:t>
            </a:r>
            <a:endParaRPr lang="en-US" sz="2200" dirty="0">
              <a:effectLst/>
              <a:latin typeface="#9Slide03 Roboto Bold" panose="02000000000000000000" pitchFamily="2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25719" y="2928576"/>
            <a:ext cx="3218329" cy="1233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2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Mỗi năm, có hàng chục triệu người dân châu Phi bị nạn đói đe doạ</a:t>
            </a:r>
            <a:r>
              <a:rPr lang="en-US" sz="2200" dirty="0">
                <a:solidFill>
                  <a:srgbClr val="0000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#9Slide03 Roboto Bold" panose="02000000000000000000" pitchFamily="2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iải Nobel H&amp;#242;a b&amp;#236;nh 2020 ca ngợi những cống hiến chống nạn đ&amp;#243;i - Ảnh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4" b="5174"/>
          <a:stretch/>
        </p:blipFill>
        <p:spPr bwMode="auto">
          <a:xfrm>
            <a:off x="63911" y="4954367"/>
            <a:ext cx="3135596" cy="185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ững bức ảnh về nạn đói gây sốc nhất mọi thời đ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163" y="4951492"/>
            <a:ext cx="2761028" cy="183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Ám ảnh những bức hình nạn đói | Kênh Sinh Viê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47" y="4951492"/>
            <a:ext cx="2794359" cy="186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iên Hợp Quốc cảnh báo về khủng hoảng nhân đạo lớn nhất thế giớ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862" y="4951492"/>
            <a:ext cx="3126385" cy="187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281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6" grpId="0" animBg="1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14ACA-9CAD-411A-8428-7301E6D15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896145"/>
          </a:xfrm>
          <a:solidFill>
            <a:srgbClr val="2DB380"/>
          </a:solidFill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ahoma" panose="020B0604030504040204" pitchFamily="34" charset="0"/>
              </a:rPr>
              <a:t>EM CÓ BIẾT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5B649-3918-4849-9414-9955E8E6E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4" y="914400"/>
            <a:ext cx="9544050" cy="3162300"/>
          </a:xfrm>
          <a:prstGeom prst="rect">
            <a:avLst/>
          </a:prstGeom>
        </p:spPr>
      </p:pic>
      <p:pic>
        <p:nvPicPr>
          <p:cNvPr id="3074" name="Picture 2" descr="Những con số kinh hoàng từ nội chiến Nam Sudan">
            <a:extLst>
              <a:ext uri="{FF2B5EF4-FFF2-40B4-BE49-F238E27FC236}">
                <a16:creationId xmlns:a16="http://schemas.microsoft.com/office/drawing/2014/main" id="{F674A7EB-BD8D-44DA-AF00-073B9A1EE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3" y="4271281"/>
            <a:ext cx="4399896" cy="24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hững con số kinh hoàng từ nội chiến Nam Sudan">
            <a:extLst>
              <a:ext uri="{FF2B5EF4-FFF2-40B4-BE49-F238E27FC236}">
                <a16:creationId xmlns:a16="http://schemas.microsoft.com/office/drawing/2014/main" id="{26D1F010-F7D7-4293-8626-2BC366E96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13" y="4271280"/>
            <a:ext cx="3710579" cy="24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hững con số kinh hoàng từ nội chiến Nam Sudan">
            <a:extLst>
              <a:ext uri="{FF2B5EF4-FFF2-40B4-BE49-F238E27FC236}">
                <a16:creationId xmlns:a16="http://schemas.microsoft.com/office/drawing/2014/main" id="{A9BC993A-45E0-4B63-9966-1CF5DE061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028" y="4271279"/>
            <a:ext cx="3719972" cy="24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5B0924-4358-49BE-B965-3AE258AFC4B1}"/>
              </a:ext>
            </a:extLst>
          </p:cNvPr>
          <p:cNvSpPr txBox="1">
            <a:spLocks/>
          </p:cNvSpPr>
          <p:nvPr/>
        </p:nvSpPr>
        <p:spPr>
          <a:xfrm>
            <a:off x="9627054" y="2071007"/>
            <a:ext cx="2398937" cy="16294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Tahoma" panose="020B0604030504040204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Tahoma" panose="020B0604030504040204" pitchFamily="34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Tahoma" panose="020B0604030504040204" pitchFamily="34" charset="0"/>
              </a:rPr>
              <a:t> to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Tahoma" panose="020B0604030504040204" pitchFamily="34" charset="0"/>
              </a:rPr>
              <a:t>đoạn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Tahoma" panose="020B0604030504040204" pitchFamily="34" charset="0"/>
              </a:rPr>
              <a:t>thông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Tahoma" panose="020B0604030504040204" pitchFamily="34" charset="0"/>
              </a:rPr>
              <a:t>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Tahoma" panose="020B060403050404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Tahoma" panose="020B0604030504040204" pitchFamily="34" charset="0"/>
              </a:rPr>
              <a:t> chia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Tahoma" panose="020B0604030504040204" pitchFamily="34" charset="0"/>
              </a:rPr>
              <a:t>sẻ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Tahoma" panose="020B0604030504040204" pitchFamily="34" charset="0"/>
              </a:rPr>
              <a:t>cảm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Tahoma" panose="020B0604030504040204" pitchFamily="34" charset="0"/>
              </a:rPr>
              <a:t>xúc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Tahoma" panose="020B060403050404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Tahoma" panose="020B0604030504040204" pitchFamily="34" charset="0"/>
              </a:rPr>
              <a:t>em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Roboto Bold" panose="02000000000000000000" pitchFamily="2" charset="0"/>
              <a:ea typeface="#9Slide03 Roboto Bold" panose="02000000000000000000" pitchFamily="2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3306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EA7042-98AD-4590-8A75-2F7F88805E67}"/>
              </a:ext>
            </a:extLst>
          </p:cNvPr>
          <p:cNvSpPr/>
          <p:nvPr/>
        </p:nvSpPr>
        <p:spPr>
          <a:xfrm>
            <a:off x="0" y="161465"/>
            <a:ext cx="12192000" cy="640393"/>
          </a:xfrm>
          <a:prstGeom prst="rect">
            <a:avLst/>
          </a:prstGeom>
          <a:solidFill>
            <a:srgbClr val="194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c. </a:t>
            </a:r>
            <a:r>
              <a:rPr lang="en-US" sz="2600" dirty="0" err="1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Xung</a:t>
            </a:r>
            <a:r>
              <a:rPr lang="en-US" sz="2600" dirty="0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đột</a:t>
            </a:r>
            <a:r>
              <a:rPr lang="en-US" sz="2600" dirty="0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quân</a:t>
            </a:r>
            <a:r>
              <a:rPr lang="en-US" sz="2600" dirty="0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sự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Roboto Bold" panose="02000000000000000000" pitchFamily="2" charset="0"/>
              <a:ea typeface="#9Slide03 Roboto Bold" panose="02000000000000000000" pitchFamily="2" charset="0"/>
            </a:endParaRPr>
          </a:p>
        </p:txBody>
      </p:sp>
      <p:sp>
        <p:nvSpPr>
          <p:cNvPr id="15" name="Google Shape;410;p47"/>
          <p:cNvSpPr/>
          <p:nvPr/>
        </p:nvSpPr>
        <p:spPr>
          <a:xfrm>
            <a:off x="2123803" y="1880032"/>
            <a:ext cx="1752292" cy="588871"/>
          </a:xfrm>
          <a:prstGeom prst="roundRect">
            <a:avLst>
              <a:gd name="adj" fmla="val 50000"/>
            </a:avLst>
          </a:prstGeom>
          <a:solidFill>
            <a:srgbClr val="EA5E0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4" name="Google Shape;359;p46"/>
          <p:cNvGrpSpPr/>
          <p:nvPr/>
        </p:nvGrpSpPr>
        <p:grpSpPr>
          <a:xfrm>
            <a:off x="659061" y="1809947"/>
            <a:ext cx="671356" cy="660345"/>
            <a:chOff x="6267600" y="1882513"/>
            <a:chExt cx="467550" cy="452075"/>
          </a:xfrm>
        </p:grpSpPr>
        <p:sp>
          <p:nvSpPr>
            <p:cNvPr id="65" name="Google Shape;360;p46"/>
            <p:cNvSpPr/>
            <p:nvPr/>
          </p:nvSpPr>
          <p:spPr>
            <a:xfrm>
              <a:off x="6267600" y="1882513"/>
              <a:ext cx="467550" cy="452075"/>
            </a:xfrm>
            <a:custGeom>
              <a:avLst/>
              <a:gdLst/>
              <a:ahLst/>
              <a:cxnLst/>
              <a:rect l="l" t="t" r="r" b="b"/>
              <a:pathLst>
                <a:path w="18702" h="18083" extrusionOk="0">
                  <a:moveTo>
                    <a:pt x="7147" y="1"/>
                  </a:moveTo>
                  <a:cubicBezTo>
                    <a:pt x="6568" y="1"/>
                    <a:pt x="5413" y="449"/>
                    <a:pt x="4677" y="449"/>
                  </a:cubicBezTo>
                  <a:cubicBezTo>
                    <a:pt x="3769" y="449"/>
                    <a:pt x="2770" y="1040"/>
                    <a:pt x="2770" y="1810"/>
                  </a:cubicBezTo>
                  <a:cubicBezTo>
                    <a:pt x="2770" y="2583"/>
                    <a:pt x="1908" y="3083"/>
                    <a:pt x="954" y="4036"/>
                  </a:cubicBezTo>
                  <a:cubicBezTo>
                    <a:pt x="1" y="4990"/>
                    <a:pt x="1250" y="7280"/>
                    <a:pt x="1954" y="7984"/>
                  </a:cubicBezTo>
                  <a:cubicBezTo>
                    <a:pt x="2391" y="8421"/>
                    <a:pt x="2916" y="8648"/>
                    <a:pt x="3512" y="8648"/>
                  </a:cubicBezTo>
                  <a:cubicBezTo>
                    <a:pt x="3875" y="8648"/>
                    <a:pt x="4265" y="8563"/>
                    <a:pt x="4677" y="8392"/>
                  </a:cubicBezTo>
                  <a:cubicBezTo>
                    <a:pt x="5093" y="8218"/>
                    <a:pt x="5406" y="8141"/>
                    <a:pt x="5664" y="8141"/>
                  </a:cubicBezTo>
                  <a:cubicBezTo>
                    <a:pt x="6080" y="8141"/>
                    <a:pt x="6351" y="8343"/>
                    <a:pt x="6673" y="8664"/>
                  </a:cubicBezTo>
                  <a:cubicBezTo>
                    <a:pt x="7196" y="9187"/>
                    <a:pt x="7219" y="9936"/>
                    <a:pt x="7854" y="10571"/>
                  </a:cubicBezTo>
                  <a:cubicBezTo>
                    <a:pt x="8489" y="11206"/>
                    <a:pt x="8172" y="13567"/>
                    <a:pt x="8172" y="14611"/>
                  </a:cubicBezTo>
                  <a:cubicBezTo>
                    <a:pt x="8172" y="15656"/>
                    <a:pt x="9034" y="16972"/>
                    <a:pt x="9715" y="17652"/>
                  </a:cubicBezTo>
                  <a:cubicBezTo>
                    <a:pt x="10023" y="17960"/>
                    <a:pt x="10209" y="18082"/>
                    <a:pt x="10418" y="18082"/>
                  </a:cubicBezTo>
                  <a:cubicBezTo>
                    <a:pt x="10672" y="18082"/>
                    <a:pt x="10957" y="17901"/>
                    <a:pt x="11531" y="17652"/>
                  </a:cubicBezTo>
                  <a:cubicBezTo>
                    <a:pt x="12574" y="17198"/>
                    <a:pt x="13392" y="15019"/>
                    <a:pt x="14344" y="14067"/>
                  </a:cubicBezTo>
                  <a:cubicBezTo>
                    <a:pt x="15297" y="13114"/>
                    <a:pt x="15116" y="11706"/>
                    <a:pt x="15116" y="10890"/>
                  </a:cubicBezTo>
                  <a:cubicBezTo>
                    <a:pt x="15116" y="10072"/>
                    <a:pt x="16886" y="8483"/>
                    <a:pt x="17793" y="7575"/>
                  </a:cubicBezTo>
                  <a:cubicBezTo>
                    <a:pt x="18701" y="6668"/>
                    <a:pt x="17431" y="6530"/>
                    <a:pt x="17431" y="6530"/>
                  </a:cubicBezTo>
                  <a:lnTo>
                    <a:pt x="16553" y="6530"/>
                  </a:lnTo>
                  <a:cubicBezTo>
                    <a:pt x="16253" y="6530"/>
                    <a:pt x="16026" y="6374"/>
                    <a:pt x="15915" y="6108"/>
                  </a:cubicBezTo>
                  <a:lnTo>
                    <a:pt x="14546" y="2358"/>
                  </a:lnTo>
                  <a:cubicBezTo>
                    <a:pt x="14414" y="2000"/>
                    <a:pt x="14079" y="1808"/>
                    <a:pt x="13704" y="1763"/>
                  </a:cubicBezTo>
                  <a:cubicBezTo>
                    <a:pt x="12690" y="1640"/>
                    <a:pt x="11375" y="1311"/>
                    <a:pt x="10896" y="1311"/>
                  </a:cubicBezTo>
                  <a:cubicBezTo>
                    <a:pt x="10304" y="1311"/>
                    <a:pt x="9942" y="1492"/>
                    <a:pt x="9080" y="1492"/>
                  </a:cubicBezTo>
                  <a:cubicBezTo>
                    <a:pt x="8216" y="1492"/>
                    <a:pt x="7762" y="403"/>
                    <a:pt x="7446" y="84"/>
                  </a:cubicBezTo>
                  <a:cubicBezTo>
                    <a:pt x="7386" y="25"/>
                    <a:pt x="7282" y="1"/>
                    <a:pt x="7147" y="1"/>
                  </a:cubicBezTo>
                  <a:close/>
                </a:path>
              </a:pathLst>
            </a:custGeom>
            <a:solidFill>
              <a:srgbClr val="BB45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61;p46"/>
            <p:cNvSpPr/>
            <p:nvPr/>
          </p:nvSpPr>
          <p:spPr>
            <a:xfrm>
              <a:off x="6267650" y="1961013"/>
              <a:ext cx="125375" cy="137500"/>
            </a:xfrm>
            <a:custGeom>
              <a:avLst/>
              <a:gdLst/>
              <a:ahLst/>
              <a:cxnLst/>
              <a:rect l="l" t="t" r="r" b="b"/>
              <a:pathLst>
                <a:path w="5015" h="5500" extrusionOk="0">
                  <a:moveTo>
                    <a:pt x="1912" y="1"/>
                  </a:moveTo>
                  <a:cubicBezTo>
                    <a:pt x="1627" y="261"/>
                    <a:pt x="1296" y="544"/>
                    <a:pt x="952" y="888"/>
                  </a:cubicBezTo>
                  <a:cubicBezTo>
                    <a:pt x="1" y="1841"/>
                    <a:pt x="1248" y="4131"/>
                    <a:pt x="1952" y="4835"/>
                  </a:cubicBezTo>
                  <a:cubicBezTo>
                    <a:pt x="2389" y="5273"/>
                    <a:pt x="2914" y="5499"/>
                    <a:pt x="3510" y="5499"/>
                  </a:cubicBezTo>
                  <a:cubicBezTo>
                    <a:pt x="3873" y="5499"/>
                    <a:pt x="4263" y="5415"/>
                    <a:pt x="4675" y="5243"/>
                  </a:cubicBezTo>
                  <a:cubicBezTo>
                    <a:pt x="4796" y="5191"/>
                    <a:pt x="4908" y="5152"/>
                    <a:pt x="5014" y="5116"/>
                  </a:cubicBezTo>
                  <a:lnTo>
                    <a:pt x="5014" y="5116"/>
                  </a:lnTo>
                  <a:cubicBezTo>
                    <a:pt x="4910" y="5128"/>
                    <a:pt x="4807" y="5134"/>
                    <a:pt x="4706" y="5134"/>
                  </a:cubicBezTo>
                  <a:cubicBezTo>
                    <a:pt x="4051" y="5134"/>
                    <a:pt x="3472" y="4884"/>
                    <a:pt x="2990" y="4402"/>
                  </a:cubicBezTo>
                  <a:cubicBezTo>
                    <a:pt x="2260" y="3671"/>
                    <a:pt x="796" y="1131"/>
                    <a:pt x="1941" y="1"/>
                  </a:cubicBezTo>
                  <a:close/>
                </a:path>
              </a:pathLst>
            </a:custGeom>
            <a:solidFill>
              <a:srgbClr val="8527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362;p46"/>
            <p:cNvSpPr/>
            <p:nvPr/>
          </p:nvSpPr>
          <p:spPr>
            <a:xfrm>
              <a:off x="6403100" y="2078513"/>
              <a:ext cx="136850" cy="255950"/>
            </a:xfrm>
            <a:custGeom>
              <a:avLst/>
              <a:gdLst/>
              <a:ahLst/>
              <a:cxnLst/>
              <a:rect l="l" t="t" r="r" b="b"/>
              <a:pathLst>
                <a:path w="5474" h="10238" extrusionOk="0">
                  <a:moveTo>
                    <a:pt x="1136" y="1"/>
                  </a:moveTo>
                  <a:cubicBezTo>
                    <a:pt x="878" y="1"/>
                    <a:pt x="564" y="81"/>
                    <a:pt x="146" y="260"/>
                  </a:cubicBezTo>
                  <a:cubicBezTo>
                    <a:pt x="98" y="281"/>
                    <a:pt x="48" y="302"/>
                    <a:pt x="0" y="321"/>
                  </a:cubicBezTo>
                  <a:cubicBezTo>
                    <a:pt x="89" y="306"/>
                    <a:pt x="171" y="299"/>
                    <a:pt x="248" y="299"/>
                  </a:cubicBezTo>
                  <a:cubicBezTo>
                    <a:pt x="663" y="299"/>
                    <a:pt x="933" y="499"/>
                    <a:pt x="1256" y="822"/>
                  </a:cubicBezTo>
                  <a:cubicBezTo>
                    <a:pt x="1776" y="1343"/>
                    <a:pt x="1799" y="2092"/>
                    <a:pt x="2434" y="2727"/>
                  </a:cubicBezTo>
                  <a:cubicBezTo>
                    <a:pt x="3071" y="3364"/>
                    <a:pt x="2752" y="5723"/>
                    <a:pt x="2752" y="6766"/>
                  </a:cubicBezTo>
                  <a:cubicBezTo>
                    <a:pt x="2752" y="7812"/>
                    <a:pt x="3614" y="9127"/>
                    <a:pt x="4295" y="9808"/>
                  </a:cubicBezTo>
                  <a:cubicBezTo>
                    <a:pt x="4603" y="10116"/>
                    <a:pt x="4790" y="10238"/>
                    <a:pt x="4998" y="10238"/>
                  </a:cubicBezTo>
                  <a:cubicBezTo>
                    <a:pt x="5135" y="10238"/>
                    <a:pt x="5280" y="10186"/>
                    <a:pt x="5474" y="10100"/>
                  </a:cubicBezTo>
                  <a:cubicBezTo>
                    <a:pt x="4755" y="9531"/>
                    <a:pt x="3642" y="7897"/>
                    <a:pt x="3642" y="6687"/>
                  </a:cubicBezTo>
                  <a:cubicBezTo>
                    <a:pt x="3642" y="5609"/>
                    <a:pt x="3960" y="3169"/>
                    <a:pt x="3323" y="2513"/>
                  </a:cubicBezTo>
                  <a:cubicBezTo>
                    <a:pt x="2688" y="1855"/>
                    <a:pt x="2665" y="1080"/>
                    <a:pt x="2145" y="541"/>
                  </a:cubicBezTo>
                  <a:cubicBezTo>
                    <a:pt x="1822" y="208"/>
                    <a:pt x="1552" y="1"/>
                    <a:pt x="1136" y="1"/>
                  </a:cubicBezTo>
                  <a:close/>
                </a:path>
              </a:pathLst>
            </a:custGeom>
            <a:solidFill>
              <a:srgbClr val="8527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363;p46"/>
            <p:cNvSpPr/>
            <p:nvPr/>
          </p:nvSpPr>
          <p:spPr>
            <a:xfrm>
              <a:off x="6655425" y="2198863"/>
              <a:ext cx="70925" cy="97375"/>
            </a:xfrm>
            <a:custGeom>
              <a:avLst/>
              <a:gdLst/>
              <a:ahLst/>
              <a:cxnLst/>
              <a:rect l="l" t="t" r="r" b="b"/>
              <a:pathLst>
                <a:path w="2837" h="3895" extrusionOk="0">
                  <a:moveTo>
                    <a:pt x="1746" y="0"/>
                  </a:moveTo>
                  <a:cubicBezTo>
                    <a:pt x="1314" y="0"/>
                    <a:pt x="1102" y="543"/>
                    <a:pt x="827" y="818"/>
                  </a:cubicBezTo>
                  <a:cubicBezTo>
                    <a:pt x="498" y="1147"/>
                    <a:pt x="521" y="2079"/>
                    <a:pt x="261" y="2340"/>
                  </a:cubicBezTo>
                  <a:cubicBezTo>
                    <a:pt x="1" y="2600"/>
                    <a:pt x="57" y="2929"/>
                    <a:pt x="534" y="3406"/>
                  </a:cubicBezTo>
                  <a:cubicBezTo>
                    <a:pt x="801" y="3673"/>
                    <a:pt x="986" y="3894"/>
                    <a:pt x="1239" y="3894"/>
                  </a:cubicBezTo>
                  <a:cubicBezTo>
                    <a:pt x="1437" y="3894"/>
                    <a:pt x="1677" y="3759"/>
                    <a:pt x="2031" y="3406"/>
                  </a:cubicBezTo>
                  <a:cubicBezTo>
                    <a:pt x="2836" y="2600"/>
                    <a:pt x="2008" y="1636"/>
                    <a:pt x="2235" y="1113"/>
                  </a:cubicBezTo>
                  <a:cubicBezTo>
                    <a:pt x="2462" y="591"/>
                    <a:pt x="2366" y="226"/>
                    <a:pt x="2031" y="70"/>
                  </a:cubicBezTo>
                  <a:cubicBezTo>
                    <a:pt x="1926" y="21"/>
                    <a:pt x="1832" y="0"/>
                    <a:pt x="1746" y="0"/>
                  </a:cubicBezTo>
                  <a:close/>
                </a:path>
              </a:pathLst>
            </a:custGeom>
            <a:solidFill>
              <a:srgbClr val="BB45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364;p46"/>
            <p:cNvSpPr/>
            <p:nvPr/>
          </p:nvSpPr>
          <p:spPr>
            <a:xfrm>
              <a:off x="6655375" y="2198863"/>
              <a:ext cx="55675" cy="97350"/>
            </a:xfrm>
            <a:custGeom>
              <a:avLst/>
              <a:gdLst/>
              <a:ahLst/>
              <a:cxnLst/>
              <a:rect l="l" t="t" r="r" b="b"/>
              <a:pathLst>
                <a:path w="2227" h="3894" extrusionOk="0">
                  <a:moveTo>
                    <a:pt x="1748" y="0"/>
                  </a:moveTo>
                  <a:cubicBezTo>
                    <a:pt x="1316" y="0"/>
                    <a:pt x="1104" y="543"/>
                    <a:pt x="829" y="818"/>
                  </a:cubicBezTo>
                  <a:cubicBezTo>
                    <a:pt x="500" y="1147"/>
                    <a:pt x="523" y="2077"/>
                    <a:pt x="263" y="2340"/>
                  </a:cubicBezTo>
                  <a:cubicBezTo>
                    <a:pt x="1" y="2600"/>
                    <a:pt x="59" y="2929"/>
                    <a:pt x="536" y="3406"/>
                  </a:cubicBezTo>
                  <a:cubicBezTo>
                    <a:pt x="803" y="3673"/>
                    <a:pt x="988" y="3893"/>
                    <a:pt x="1241" y="3893"/>
                  </a:cubicBezTo>
                  <a:cubicBezTo>
                    <a:pt x="1375" y="3893"/>
                    <a:pt x="1528" y="3832"/>
                    <a:pt x="1722" y="3683"/>
                  </a:cubicBezTo>
                  <a:cubicBezTo>
                    <a:pt x="1637" y="3603"/>
                    <a:pt x="1548" y="3508"/>
                    <a:pt x="1445" y="3406"/>
                  </a:cubicBezTo>
                  <a:cubicBezTo>
                    <a:pt x="969" y="2929"/>
                    <a:pt x="910" y="2600"/>
                    <a:pt x="1173" y="2340"/>
                  </a:cubicBezTo>
                  <a:cubicBezTo>
                    <a:pt x="1433" y="2079"/>
                    <a:pt x="1410" y="1147"/>
                    <a:pt x="1739" y="818"/>
                  </a:cubicBezTo>
                  <a:cubicBezTo>
                    <a:pt x="1904" y="653"/>
                    <a:pt x="2045" y="393"/>
                    <a:pt x="2226" y="212"/>
                  </a:cubicBezTo>
                  <a:cubicBezTo>
                    <a:pt x="2172" y="151"/>
                    <a:pt x="2105" y="104"/>
                    <a:pt x="2033" y="70"/>
                  </a:cubicBezTo>
                  <a:cubicBezTo>
                    <a:pt x="1928" y="21"/>
                    <a:pt x="1834" y="0"/>
                    <a:pt x="1748" y="0"/>
                  </a:cubicBezTo>
                  <a:close/>
                </a:path>
              </a:pathLst>
            </a:custGeom>
            <a:solidFill>
              <a:srgbClr val="8527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932716" y="4547103"/>
            <a:ext cx="5359044" cy="894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100" dirty="0">
                <a:latin typeface="#9Slide03 Roboto Bold" panose="02000000000000000000" pitchFamily="2" charset="0"/>
                <a:ea typeface="#9Slide03 Roboto Bold" panose="02000000000000000000" pitchFamily="2" charset="0"/>
              </a:rPr>
              <a:t>Gây thuơng vong về người, gia tăng nạn đói, bệnh tật, di dân, bất ổn chính trị, </a:t>
            </a:r>
            <a:r>
              <a:rPr lang="en-US" sz="2100" dirty="0">
                <a:latin typeface="#9Slide03 Roboto Bold" panose="02000000000000000000" pitchFamily="2" charset="0"/>
                <a:ea typeface="#9Slide03 Roboto Bold" panose="02000000000000000000" pitchFamily="2" charset="0"/>
              </a:rPr>
              <a:t>…</a:t>
            </a:r>
            <a:endParaRPr lang="vi-VN" sz="2100" dirty="0">
              <a:latin typeface="#9Slide03 Roboto Bold" panose="02000000000000000000" pitchFamily="2" charset="0"/>
              <a:ea typeface="#9Slide03 Roboto Bold" panose="02000000000000000000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005658" y="1619684"/>
            <a:ext cx="5382489" cy="894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100" dirty="0">
                <a:latin typeface="#9Slide03 Roboto Bold" panose="02000000000000000000" pitchFamily="2" charset="0"/>
                <a:ea typeface="#9Slide03 Roboto Bold" panose="02000000000000000000" pitchFamily="2" charset="0"/>
              </a:rPr>
              <a:t>Xung đột quần sự đang là một vấn đề nghiêm trọng tại châu Phi.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975025" y="2913214"/>
            <a:ext cx="5387899" cy="1314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100" dirty="0">
                <a:latin typeface="#9Slide03 Roboto Bold" panose="02000000000000000000" pitchFamily="2" charset="0"/>
                <a:ea typeface="#9Slide03 Roboto Bold" panose="02000000000000000000" pitchFamily="2" charset="0"/>
              </a:rPr>
              <a:t>M</a:t>
            </a:r>
            <a:r>
              <a:rPr lang="vi-VN" sz="2100" dirty="0">
                <a:latin typeface="#9Slide03 Roboto Bold" panose="02000000000000000000" pitchFamily="2" charset="0"/>
                <a:ea typeface="#9Slide03 Roboto Bold" panose="02000000000000000000" pitchFamily="2" charset="0"/>
              </a:rPr>
              <a:t>âu thuẫn giữa các bộ tộc, do cạnh tranh về tài nguyên thiên nhiên, đặc biệt là tài nguyên nước,...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3601" y="1941632"/>
            <a:ext cx="151676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Hiện </a:t>
            </a:r>
            <a:r>
              <a:rPr lang="en-US" sz="21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trạng</a:t>
            </a:r>
            <a:r>
              <a:rPr lang="en-US" sz="21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89" name="Google Shape;410;p47"/>
          <p:cNvSpPr/>
          <p:nvPr/>
        </p:nvSpPr>
        <p:spPr>
          <a:xfrm>
            <a:off x="2104281" y="3391107"/>
            <a:ext cx="1752292" cy="588871"/>
          </a:xfrm>
          <a:prstGeom prst="roundRect">
            <a:avLst>
              <a:gd name="adj" fmla="val 50000"/>
            </a:avLst>
          </a:prstGeom>
          <a:solidFill>
            <a:srgbClr val="7F250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410;p47"/>
          <p:cNvSpPr/>
          <p:nvPr/>
        </p:nvSpPr>
        <p:spPr>
          <a:xfrm>
            <a:off x="2016530" y="4849088"/>
            <a:ext cx="1752292" cy="588871"/>
          </a:xfrm>
          <a:prstGeom prst="roundRect">
            <a:avLst>
              <a:gd name="adj" fmla="val 50000"/>
            </a:avLst>
          </a:prstGeom>
          <a:solidFill>
            <a:srgbClr val="FBAA0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112526" y="3487832"/>
            <a:ext cx="177484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Nguyên nhân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320291" y="4904966"/>
            <a:ext cx="118494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dirty="0" err="1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Hậu</a:t>
            </a:r>
            <a:r>
              <a:rPr lang="en-US" sz="2100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quả</a:t>
            </a:r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7172" name="Picture 4" descr="Migration PNG Images | Vector and PSD Files | Free Download on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67" b="94167" l="10000" r="90000">
                        <a14:foregroundMark x1="22500" y1="53056" x2="46389" y2="73889"/>
                        <a14:foregroundMark x1="76111" y1="33889" x2="76111" y2="33889"/>
                        <a14:foregroundMark x1="76667" y1="38611" x2="76667" y2="38611"/>
                        <a14:foregroundMark x1="57500" y1="30000" x2="57500" y2="30000"/>
                        <a14:foregroundMark x1="50833" y1="31389" x2="50833" y2="31389"/>
                        <a14:foregroundMark x1="44444" y1="32222" x2="44444" y2="32222"/>
                        <a14:foregroundMark x1="28333" y1="33889" x2="28333" y2="33889"/>
                        <a14:foregroundMark x1="24722" y1="33889" x2="24722" y2="33889"/>
                        <a14:foregroundMark x1="30833" y1="36944" x2="30833" y2="36944"/>
                        <a14:foregroundMark x1="30833" y1="39167" x2="30833" y2="3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69" y="4219350"/>
            <a:ext cx="1440870" cy="14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" name="Picture 71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952" y="1619684"/>
            <a:ext cx="1932211" cy="3905208"/>
          </a:xfrm>
          <a:prstGeom prst="rect">
            <a:avLst/>
          </a:prstGeom>
        </p:spPr>
      </p:pic>
      <p:pic>
        <p:nvPicPr>
          <p:cNvPr id="7174" name="Picture 6" descr="World War Clip Art Look At World War Clip Art Clip Art - World Black And  White Clipart – Stunning free transparent png clipart images free download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88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173" y="2755200"/>
            <a:ext cx="4050006" cy="15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8500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83" grpId="0"/>
      <p:bldP spid="84" grpId="0"/>
      <p:bldP spid="4" grpId="0"/>
      <p:bldP spid="89" grpId="0" animBg="1"/>
      <p:bldP spid="90" grpId="0" animBg="1"/>
      <p:bldP spid="91" grpId="0"/>
      <p:bldP spid="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E722D1-C6C4-4773-BDE9-5FCE9DF8BCE4}: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AB32D4-9D1C-4694-8151-0E23D5C2918F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FBE0F5-27F1-4478-B58F-C1E28F48F7DE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60CE40-9288-479A-8065-E377FB4B3657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D04574-0F3A-4F96-81DF-16CF906A4A65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1C1AA4-87EC-4309-A387-647334BAA3C0}:26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1327</TotalTime>
  <Words>1230</Words>
  <Application>Microsoft Office PowerPoint</Application>
  <PresentationFormat>Widescreen</PresentationFormat>
  <Paragraphs>166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Calibri Light</vt:lpstr>
      <vt:lpstr>#9Slide03 FS Neusa Bold</vt:lpstr>
      <vt:lpstr>#9Slide03 Roboto</vt:lpstr>
      <vt:lpstr>Gill Sans Ultra Bold</vt:lpstr>
      <vt:lpstr>#9Slide05 Israquella</vt:lpstr>
      <vt:lpstr>#9Slide03 Roboto Medium</vt:lpstr>
      <vt:lpstr>Arial</vt:lpstr>
      <vt:lpstr>Comic Sans MS</vt:lpstr>
      <vt:lpstr>Berlin Sans FB Demi</vt:lpstr>
      <vt:lpstr>#9Slide03 Roboto Bold</vt:lpstr>
      <vt:lpstr>Wingdings</vt:lpstr>
      <vt:lpstr>Roboto</vt:lpstr>
      <vt:lpstr>Calibri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CÓ BIẾT</vt:lpstr>
      <vt:lpstr>PowerPoint Presentation</vt:lpstr>
      <vt:lpstr>Bản đồ chỉ số hòa bình các nước trên thế giới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Trang Đoàn Thị Thu</cp:lastModifiedBy>
  <cp:revision>47</cp:revision>
  <dcterms:created xsi:type="dcterms:W3CDTF">2022-06-23T09:20:24Z</dcterms:created>
  <dcterms:modified xsi:type="dcterms:W3CDTF">2025-03-12T09:27:53Z</dcterms:modified>
  <cp:category>9Slide.vn</cp:category>
</cp:coreProperties>
</file>