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</p:sldMasterIdLst>
  <p:notesMasterIdLst>
    <p:notesMasterId r:id="rId31"/>
  </p:notesMasterIdLst>
  <p:handoutMasterIdLst>
    <p:handoutMasterId r:id="rId32"/>
  </p:handoutMasterIdLst>
  <p:sldIdLst>
    <p:sldId id="633" r:id="rId4"/>
    <p:sldId id="610" r:id="rId5"/>
    <p:sldId id="621" r:id="rId6"/>
    <p:sldId id="649" r:id="rId7"/>
    <p:sldId id="648" r:id="rId8"/>
    <p:sldId id="647" r:id="rId9"/>
    <p:sldId id="650" r:id="rId10"/>
    <p:sldId id="635" r:id="rId11"/>
    <p:sldId id="613" r:id="rId12"/>
    <p:sldId id="651" r:id="rId13"/>
    <p:sldId id="627" r:id="rId14"/>
    <p:sldId id="636" r:id="rId15"/>
    <p:sldId id="637" r:id="rId16"/>
    <p:sldId id="616" r:id="rId17"/>
    <p:sldId id="652" r:id="rId18"/>
    <p:sldId id="614" r:id="rId19"/>
    <p:sldId id="617" r:id="rId20"/>
    <p:sldId id="638" r:id="rId21"/>
    <p:sldId id="639" r:id="rId22"/>
    <p:sldId id="640" r:id="rId23"/>
    <p:sldId id="641" r:id="rId24"/>
    <p:sldId id="642" r:id="rId25"/>
    <p:sldId id="645" r:id="rId26"/>
    <p:sldId id="644" r:id="rId27"/>
    <p:sldId id="643" r:id="rId28"/>
    <p:sldId id="646" r:id="rId29"/>
    <p:sldId id="351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0609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8832C18-15BE-81A7-4C47-CE6083E9377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BD94F5A-DB5E-E230-7DA1-09F9F423497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E2B7D7-C4C0-A2CC-7EB1-65C8A8B4A79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CB5FCFE-1CE6-1656-B3F2-B51AC73D3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8" y="133350"/>
            <a:ext cx="8756852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CFC743F-A5F5-15C4-6141-B3C160B710EA}"/>
              </a:ext>
            </a:extLst>
          </p:cNvPr>
          <p:cNvSpPr txBox="1"/>
          <p:nvPr/>
        </p:nvSpPr>
        <p:spPr>
          <a:xfrm>
            <a:off x="234748" y="4240530"/>
            <a:ext cx="8528252" cy="82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4000"/>
              </a:lnSpc>
              <a:spcAft>
                <a:spcPts val="200"/>
              </a:spcAft>
              <a:tabLst>
                <a:tab pos="196850" algn="l"/>
              </a:tabLst>
            </a:pP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Bình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trơ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nứt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nẻ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.(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4)</a:t>
            </a:r>
            <a:endParaRPr lang="vi-VN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2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BA6DDF-B71D-B84F-BDB5-3C23F4D2E0A7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FD26427-2844-9216-364F-EDA20142BA33}"/>
              </a:ext>
            </a:extLst>
          </p:cNvPr>
          <p:cNvSpPr txBox="1"/>
          <p:nvPr/>
        </p:nvSpPr>
        <p:spPr>
          <a:xfrm>
            <a:off x="316832" y="2038350"/>
            <a:ext cx="7543800" cy="162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1,3: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Ninh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Bình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019C0C-37B2-57FF-BF0E-DBBEAB5E8367}"/>
              </a:ext>
            </a:extLst>
          </p:cNvPr>
          <p:cNvSpPr txBox="1"/>
          <p:nvPr/>
        </p:nvSpPr>
        <p:spPr>
          <a:xfrm>
            <a:off x="316832" y="3521453"/>
            <a:ext cx="7543800" cy="162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2,4: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Ninh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Bình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81F67C-B48A-1CBF-5CA2-D28E4767E305}"/>
              </a:ext>
            </a:extLst>
          </p:cNvPr>
          <p:cNvSpPr txBox="1"/>
          <p:nvPr/>
        </p:nvSpPr>
        <p:spPr>
          <a:xfrm>
            <a:off x="609600" y="1200329"/>
            <a:ext cx="7543800" cy="57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NHÓM: 3 PHÚT</a:t>
            </a:r>
            <a:endParaRPr lang="vi-VN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0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336BE78-B665-4902-079B-C312F8C03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505"/>
            <a:ext cx="8458200" cy="442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9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F36E8C-2367-CBF6-C266-C47D13B0FEAF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8C790-7710-4432-206C-700EA0625B97}"/>
              </a:ext>
            </a:extLst>
          </p:cNvPr>
          <p:cNvSpPr txBox="1"/>
          <p:nvPr/>
        </p:nvSpPr>
        <p:spPr>
          <a:xfrm>
            <a:off x="838200" y="1962150"/>
            <a:ext cx="7543800" cy="1096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86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66B35F0-DD6F-925A-8BA6-5FA3E76B5D3C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C95700E-3035-A924-D86C-6A399F7507D5}"/>
              </a:ext>
            </a:extLst>
          </p:cNvPr>
          <p:cNvSpPr txBox="1"/>
          <p:nvPr/>
        </p:nvSpPr>
        <p:spPr>
          <a:xfrm>
            <a:off x="457200" y="1428750"/>
            <a:ext cx="84582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2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59410" algn="l"/>
              </a:tabLst>
            </a:pP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5100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Sa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spcAft>
                <a:spcPts val="200"/>
              </a:spcAft>
              <a:buClr>
                <a:srgbClr val="231F20"/>
              </a:buClr>
              <a:buSzPts val="1200"/>
              <a:buFont typeface="Symbol" panose="05050102010706020507" pitchFamily="18" charset="2"/>
              <a:buChar char="-"/>
              <a:tabLst>
                <a:tab pos="359410" algn="l"/>
              </a:tabLst>
            </a:pP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none" strike="noStrike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u="none" strike="noStrike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Quy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65100" algn="just">
              <a:lnSpc>
                <a:spcPct val="122000"/>
              </a:lnSpc>
              <a:spcAft>
                <a:spcPts val="200"/>
              </a:spcAft>
            </a:pP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94253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6DE9E1-E914-64B0-5747-464AA647519D}"/>
              </a:ext>
            </a:extLst>
          </p:cNvPr>
          <p:cNvSpPr txBox="1"/>
          <p:nvPr/>
        </p:nvSpPr>
        <p:spPr>
          <a:xfrm>
            <a:off x="381000" y="1200329"/>
            <a:ext cx="7543800" cy="162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2000"/>
              </a:lnSpc>
              <a:spcAft>
                <a:spcPts val="200"/>
              </a:spcAft>
            </a:pP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2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29076"/>
            <a:ext cx="5316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Thế nào là sa mạc hóa?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74998E-ED6F-4D11-2FBB-272D4A7B1444}"/>
              </a:ext>
            </a:extLst>
          </p:cNvPr>
          <p:cNvSpPr txBox="1"/>
          <p:nvPr/>
        </p:nvSpPr>
        <p:spPr>
          <a:xfrm>
            <a:off x="533400" y="2109847"/>
            <a:ext cx="8077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Thiếu nước nghiêm trọng xảy ra trong thời gian dài do không có mưa và cạn kiệt nguồn nước.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một luồng không khí xoáy tròn mở rộng ra từ một đám mây dông xuống tới mặt đất.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Hiện tượng mưa dưới dạng hạt hoặc cục băng có hình dáng và kích thước khác nhau do đối lưu cực mạnh từ các đám mây dông gây ra.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D9CF711-3654-BF8F-481E-B914093C75D1}"/>
              </a:ext>
            </a:extLst>
          </p:cNvPr>
          <p:cNvSpPr txBox="1"/>
          <p:nvPr/>
        </p:nvSpPr>
        <p:spPr>
          <a:xfrm>
            <a:off x="533400" y="1315819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Sự suy thoái đất đai tại các vùng khô hạn, bán khô hạn, vùng ấm nửa khô hạn, do các nguyên nhân khác nhau gây ra.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4B097D6-5607-7678-220C-57C9533320D3}"/>
              </a:ext>
            </a:extLst>
          </p:cNvPr>
          <p:cNvSpPr txBox="1"/>
          <p:nvPr/>
        </p:nvSpPr>
        <p:spPr>
          <a:xfrm>
            <a:off x="685800" y="285750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Hạn hán gây ảnh hưởng gì cho phát triển ngành dịch vụ ở Ninh Thuận –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2C5769-BB12-81A1-61CF-6621ED6A5727}"/>
              </a:ext>
            </a:extLst>
          </p:cNvPr>
          <p:cNvSpPr txBox="1"/>
          <p:nvPr/>
        </p:nvSpPr>
        <p:spPr>
          <a:xfrm>
            <a:off x="533400" y="1605262"/>
            <a:ext cx="74676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Thiếu nước cho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Giảm năng suất cây trồng, vật nuôi.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Tăng nguy cơ cháy rừng.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CFB975-0DAB-B1BD-2037-79C6C4C7C1C3}"/>
              </a:ext>
            </a:extLst>
          </p:cNvPr>
          <p:cNvSpPr txBox="1"/>
          <p:nvPr/>
        </p:nvSpPr>
        <p:spPr>
          <a:xfrm>
            <a:off x="533400" y="2571750"/>
            <a:ext cx="64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Ảnh hưởng hoạt động các ngành dịch vụ như du lịch, giao thông.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32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D784127-4828-A5B4-CE44-3864397D0CEA}"/>
              </a:ext>
            </a:extLst>
          </p:cNvPr>
          <p:cNvSpPr txBox="1"/>
          <p:nvPr/>
        </p:nvSpPr>
        <p:spPr>
          <a:xfrm>
            <a:off x="533400" y="209550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Nội dung nào sau đây là định nghĩa về hạn hán?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E00AEC-9456-BBC3-CB5E-67025445C06B}"/>
              </a:ext>
            </a:extLst>
          </p:cNvPr>
          <p:cNvSpPr txBox="1"/>
          <p:nvPr/>
        </p:nvSpPr>
        <p:spPr>
          <a:xfrm>
            <a:off x="381000" y="1163657"/>
            <a:ext cx="8686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Hiện tượng rung động đột ngột của vỏ Trái đất, mạnh hay yếu tùy từng trận (xác định bằng độ </a:t>
            </a:r>
            <a:r>
              <a:rPr lang="vi-VN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Richter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nước chảy với tốc độ dòng chảy lớn, nước chảy xiết, có khả năng cuốn trôi nhà cửa, cây cối, ruộng vườn,...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Hiện tượng hàng loạt các </a:t>
            </a:r>
            <a:r>
              <a:rPr lang="vi-VN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đợt</a:t>
            </a:r>
            <a:r>
              <a:rPr lang="vi-VN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sóng liên tiếp, xảy ra khi một khối nước đại dương khổng lồ bị dịch chuyển một cách chớp nhoáng trên một phạm vi rất lớn.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A2301B9-5DAF-5512-5DBE-E3174E6D8FBA}"/>
              </a:ext>
            </a:extLst>
          </p:cNvPr>
          <p:cNvSpPr txBox="1"/>
          <p:nvPr/>
        </p:nvSpPr>
        <p:spPr>
          <a:xfrm>
            <a:off x="405063" y="2038350"/>
            <a:ext cx="868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Hiện tượng thiếu nước nghiêm trọng xảy ra trong thời gian dài do không có mưa và cạn kiệt nguồn nước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32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43000" y="1809750"/>
            <a:ext cx="8499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Em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mạc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hoá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ở Ninh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Thuận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video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endParaRPr lang="en-US" sz="28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61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94A315E-DB7A-1258-AF93-82C62922F2A3}"/>
              </a:ext>
            </a:extLst>
          </p:cNvPr>
          <p:cNvSpPr txBox="1"/>
          <p:nvPr/>
        </p:nvSpPr>
        <p:spPr>
          <a:xfrm>
            <a:off x="457200" y="133350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 là ảnh hưởng của sa mạc hóa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74E4EA3-223D-4F78-73A4-4F0FC2D0E337}"/>
              </a:ext>
            </a:extLst>
          </p:cNvPr>
          <p:cNvSpPr txBox="1"/>
          <p:nvPr/>
        </p:nvSpPr>
        <p:spPr>
          <a:xfrm>
            <a:off x="990600" y="1084243"/>
            <a:ext cx="6629400" cy="21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Thiệt hại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Sức khỏe giảm sút, dịch bệnh xuất hiện.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Thiếu nước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C13D09-19B5-AAA4-926D-0E83BF48D9BD}"/>
              </a:ext>
            </a:extLst>
          </p:cNvPr>
          <p:cNvSpPr txBox="1"/>
          <p:nvPr/>
        </p:nvSpPr>
        <p:spPr>
          <a:xfrm>
            <a:off x="918410" y="3105150"/>
            <a:ext cx="63205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Đói nghèo, thiếu lương thực vì năng suất sản xuất thấp.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6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3041E1-7D3C-3410-0229-59C1CAB236FA}"/>
              </a:ext>
            </a:extLst>
          </p:cNvPr>
          <p:cNvSpPr txBox="1"/>
          <p:nvPr/>
        </p:nvSpPr>
        <p:spPr>
          <a:xfrm>
            <a:off x="304800" y="20955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</a:t>
            </a: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không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phải là ảnh hưởng của hạn hán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14C5F50-2850-A39F-DEA5-B51331937544}"/>
              </a:ext>
            </a:extLst>
          </p:cNvPr>
          <p:cNvSpPr txBox="1"/>
          <p:nvPr/>
        </p:nvSpPr>
        <p:spPr>
          <a:xfrm>
            <a:off x="685800" y="1605262"/>
            <a:ext cx="7696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Thiếu nước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Sức khỏe giảm sút, dịch bệnh xuất hiện.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Đói nghèo, thiếu lương thực vì năng suất sản xuất thấp.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6C411ED-2A33-E0DB-E44A-EA18EB788ABF}"/>
              </a:ext>
            </a:extLst>
          </p:cNvPr>
          <p:cNvSpPr txBox="1"/>
          <p:nvPr/>
        </p:nvSpPr>
        <p:spPr>
          <a:xfrm>
            <a:off x="685800" y="277481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Thiếu nước sản xuất.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04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7BE272-B231-3CE9-A78B-4B7D6F4B895E}"/>
              </a:ext>
            </a:extLst>
          </p:cNvPr>
          <p:cNvSpPr txBox="1"/>
          <p:nvPr/>
        </p:nvSpPr>
        <p:spPr>
          <a:xfrm>
            <a:off x="304800" y="28575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Ý nào dưới đây </a:t>
            </a: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phải là ảnh hưởng của sa mạc hóa tới kinh tế của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EF69303-0F53-B99D-2F54-7DAAD3F9B937}"/>
              </a:ext>
            </a:extLst>
          </p:cNvPr>
          <p:cNvSpPr txBox="1"/>
          <p:nvPr/>
        </p:nvSpPr>
        <p:spPr>
          <a:xfrm>
            <a:off x="533400" y="1885949"/>
            <a:ext cx="79248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Thiếu nước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Đất bị thoái hóa làm giảm diện tích canh tác nông nghiệp.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Hư hỏng các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BB5A6FA-9645-FC94-D6A8-A8D9FFF55925}"/>
              </a:ext>
            </a:extLst>
          </p:cNvPr>
          <p:cNvSpPr txBox="1"/>
          <p:nvPr/>
        </p:nvSpPr>
        <p:spPr>
          <a:xfrm>
            <a:off x="509337" y="173355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Nâng cao các công trình, cơ sở hạ tầng.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92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3F5CFD4-8853-46C3-3A32-A100B8011D8C}"/>
              </a:ext>
            </a:extLst>
          </p:cNvPr>
          <p:cNvSpPr txBox="1"/>
          <p:nvPr/>
        </p:nvSpPr>
        <p:spPr>
          <a:xfrm>
            <a:off x="457200" y="285750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Hạn hán đã gây ảnh hưởng như thế nào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7B3E834-5F20-FCB4-27AB-3BAF76FC9B22}"/>
              </a:ext>
            </a:extLst>
          </p:cNvPr>
          <p:cNvSpPr txBox="1"/>
          <p:nvPr/>
        </p:nvSpPr>
        <p:spPr>
          <a:xfrm>
            <a:off x="533400" y="1328263"/>
            <a:ext cx="7620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Suy thoái nguồn nước mặt và nước ngầm gây </a:t>
            </a:r>
            <a:r>
              <a:rPr lang="vi-VN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ạn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kiệt nước sinh hoạt.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Hiện tượng cát bay tàn phá cây trồng, vật nuôi.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Hư hỏng các công trình, cơ sở hạ tầng.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5483AAD-EF88-48BC-0FDA-0E217C08DE46}"/>
              </a:ext>
            </a:extLst>
          </p:cNvPr>
          <p:cNvSpPr txBox="1"/>
          <p:nvPr/>
        </p:nvSpPr>
        <p:spPr>
          <a:xfrm>
            <a:off x="533400" y="2094696"/>
            <a:ext cx="739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Đói nghèo, thiếu lương thực vì năng suất sản xuất thấp.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70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5573E9-D189-5307-7E51-C759E0A1A722}"/>
              </a:ext>
            </a:extLst>
          </p:cNvPr>
          <p:cNvSpPr txBox="1"/>
          <p:nvPr/>
        </p:nvSpPr>
        <p:spPr>
          <a:xfrm>
            <a:off x="381000" y="209551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8: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Sa mạc hóa đã gây ảnh hưởng như thế nào tới xã hội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6557498-173B-C4AE-8223-605112761454}"/>
              </a:ext>
            </a:extLst>
          </p:cNvPr>
          <p:cNvSpPr txBox="1"/>
          <p:nvPr/>
        </p:nvSpPr>
        <p:spPr>
          <a:xfrm>
            <a:off x="609600" y="1328263"/>
            <a:ext cx="8077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Tăng chi phí xây dựng hệ thống tưới tiêu.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Môi trường thủy sinh bị thu hẹp.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Giảm năng suất thủy điện, thiếu hụt năng lượng.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80CB65-069A-B097-EB05-2B327B06DAD3}"/>
              </a:ext>
            </a:extLst>
          </p:cNvPr>
          <p:cNvSpPr txBox="1"/>
          <p:nvPr/>
        </p:nvSpPr>
        <p:spPr>
          <a:xfrm>
            <a:off x="609600" y="226695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Phá hủy môi trường sinh kế của người dân, dẫn đến di cư tự phát.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31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BBA462A-F6E6-0113-6EFC-DF17F6CBA484}"/>
              </a:ext>
            </a:extLst>
          </p:cNvPr>
          <p:cNvSpPr txBox="1"/>
          <p:nvPr/>
        </p:nvSpPr>
        <p:spPr>
          <a:xfrm>
            <a:off x="533400" y="209550"/>
            <a:ext cx="85344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9: 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 là giải pháp bền vững để ứng phó sa mạc hóa ở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vi-VN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EE9B6E-79FD-D288-9CE9-2C426705F56C}"/>
              </a:ext>
            </a:extLst>
          </p:cNvPr>
          <p:cNvSpPr txBox="1"/>
          <p:nvPr/>
        </p:nvSpPr>
        <p:spPr>
          <a:xfrm>
            <a:off x="838200" y="1605262"/>
            <a:ext cx="71628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Đầu tư hạ tầng thủy lợi.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Ứng dụng khoa học kĩ thuật vào sản xuất.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Chuyển đổi cơ cấu cây trồng.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085D05C-7A08-B51B-FFF9-A94C622D6AD2}"/>
              </a:ext>
            </a:extLst>
          </p:cNvPr>
          <p:cNvSpPr txBox="1"/>
          <p:nvPr/>
        </p:nvSpPr>
        <p:spPr>
          <a:xfrm>
            <a:off x="866274" y="2202418"/>
            <a:ext cx="6906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Bảo vệ, khôi phục và phát triển rừng.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5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69A5385-5B69-D026-6A7B-5C792D5C8417}"/>
              </a:ext>
            </a:extLst>
          </p:cNvPr>
          <p:cNvSpPr txBox="1"/>
          <p:nvPr/>
        </p:nvSpPr>
        <p:spPr>
          <a:xfrm>
            <a:off x="381000" y="285750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10: 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 mạc hóa đã gây ảnh hưởng như thế nào tới kinh tế vùng Ninh Thuận - Bình Thuận?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66A757-6077-393A-01AD-80645A73FFA1}"/>
              </a:ext>
            </a:extLst>
          </p:cNvPr>
          <p:cNvSpPr txBox="1"/>
          <p:nvPr/>
        </p:nvSpPr>
        <p:spPr>
          <a:xfrm>
            <a:off x="381000" y="1328263"/>
            <a:ext cx="8001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Suy thoái nguồn nước mặt và nước ngầm.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Tăng chi phí xây dựng hệ thống tưới tiêu.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Tăng chi phí làm mát các nhà xưởng.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8A19B54-CB97-85DE-D244-3E29EFCF1061}"/>
              </a:ext>
            </a:extLst>
          </p:cNvPr>
          <p:cNvSpPr txBox="1"/>
          <p:nvPr/>
        </p:nvSpPr>
        <p:spPr>
          <a:xfrm>
            <a:off x="409074" y="3021034"/>
            <a:ext cx="73633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Đất bị thoái hóa làm giảm diện tích canh tác nông nghiệp.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39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147995" y="1313552"/>
            <a:ext cx="5891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TÂY NGUYÊN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>
                <a:srgbClr val="000000"/>
              </a:buClr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19100" y="1428750"/>
            <a:ext cx="8305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32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nh Thuận công bố hạn hán cấp độ 3 - Ảnh 1.">
            <a:extLst>
              <a:ext uri="{FF2B5EF4-FFF2-40B4-BE49-F238E27FC236}">
                <a16:creationId xmlns:a16="http://schemas.microsoft.com/office/drawing/2014/main" id="{EBA558F4-0CF9-DA8F-6EFC-C76FE9D2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4392"/>
            <a:ext cx="3556037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E54392-B269-7868-3A30-7ACB5B24AA05}"/>
              </a:ext>
            </a:extLst>
          </p:cNvPr>
          <p:cNvSpPr txBox="1"/>
          <p:nvPr/>
        </p:nvSpPr>
        <p:spPr>
          <a:xfrm>
            <a:off x="12032" y="4248150"/>
            <a:ext cx="3403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0" i="0" dirty="0">
                <a:effectLst/>
                <a:latin typeface="+mj-lt"/>
              </a:rPr>
              <a:t>Hồ Lanh Ra, xã Phước Vinh, huyện Ninh Phước đang ở mực nước chết</a:t>
            </a:r>
            <a:r>
              <a:rPr lang="en-US" b="0" i="0" dirty="0">
                <a:effectLst/>
                <a:latin typeface="+mj-lt"/>
              </a:rPr>
              <a:t>.</a:t>
            </a:r>
            <a:endParaRPr lang="vi-VN" b="0" i="0" dirty="0">
              <a:effectLst/>
              <a:latin typeface="+mj-lt"/>
            </a:endParaRPr>
          </a:p>
          <a:p>
            <a:br>
              <a:rPr lang="vi-VN" dirty="0">
                <a:latin typeface="+mj-lt"/>
              </a:rPr>
            </a:br>
            <a:endParaRPr lang="vi-VN" dirty="0">
              <a:latin typeface="+mj-lt"/>
            </a:endParaRPr>
          </a:p>
        </p:txBody>
      </p:sp>
      <p:pic>
        <p:nvPicPr>
          <p:cNvPr id="2052" name="Picture 4" descr="Ninh Thuận công bố hạn hán cấp độ 3 - Ảnh 3.">
            <a:extLst>
              <a:ext uri="{FF2B5EF4-FFF2-40B4-BE49-F238E27FC236}">
                <a16:creationId xmlns:a16="http://schemas.microsoft.com/office/drawing/2014/main" id="{DAD67C5E-31CC-BA44-0125-359FD18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95" y="1012658"/>
            <a:ext cx="5587963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BFA127-2D8F-C7DB-38A7-6C5426B28E40}"/>
              </a:ext>
            </a:extLst>
          </p:cNvPr>
          <p:cNvSpPr txBox="1"/>
          <p:nvPr/>
        </p:nvSpPr>
        <p:spPr>
          <a:xfrm>
            <a:off x="3733800" y="4248150"/>
            <a:ext cx="4596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0" i="0" dirty="0">
                <a:effectLst/>
                <a:latin typeface="+mj-lt"/>
              </a:rPr>
              <a:t>Kênh dẫn nước vào cánh đồng Văn Lâm, xã Phước Nam, huyện Thuận Nam không còn nước chảy về gần một năm qua </a:t>
            </a:r>
          </a:p>
          <a:p>
            <a:br>
              <a:rPr lang="vi-VN" dirty="0">
                <a:latin typeface="+mj-lt"/>
              </a:rPr>
            </a:br>
            <a:endParaRPr lang="vi-VN" dirty="0"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85902FC-1E38-15AC-2CC9-D9C5AE70092A}"/>
              </a:ext>
            </a:extLst>
          </p:cNvPr>
          <p:cNvSpPr/>
          <p:nvPr/>
        </p:nvSpPr>
        <p:spPr>
          <a:xfrm>
            <a:off x="152400" y="1"/>
            <a:ext cx="89795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A09620D-715B-B97F-185B-18A8DC679E65}"/>
              </a:ext>
            </a:extLst>
          </p:cNvPr>
          <p:cNvSpPr txBox="1"/>
          <p:nvPr/>
        </p:nvSpPr>
        <p:spPr>
          <a:xfrm>
            <a:off x="12032" y="604140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 HÁN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21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D4628D-7117-E757-88A2-F7F24FF003E9}"/>
              </a:ext>
            </a:extLst>
          </p:cNvPr>
          <p:cNvSpPr txBox="1"/>
          <p:nvPr/>
        </p:nvSpPr>
        <p:spPr>
          <a:xfrm>
            <a:off x="297180" y="870438"/>
            <a:ext cx="457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53012D-1D36-933A-A1A5-5221DBFDC882}"/>
              </a:ext>
            </a:extLst>
          </p:cNvPr>
          <p:cNvSpPr txBox="1"/>
          <p:nvPr/>
        </p:nvSpPr>
        <p:spPr>
          <a:xfrm>
            <a:off x="297180" y="1428750"/>
            <a:ext cx="88468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D18E18-D935-2800-5734-0CC4A4A36367}"/>
              </a:ext>
            </a:extLst>
          </p:cNvPr>
          <p:cNvSpPr/>
          <p:nvPr/>
        </p:nvSpPr>
        <p:spPr>
          <a:xfrm>
            <a:off x="7620" y="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815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ung-con-cat-nho-len-cao-o-Na-6363-9679">
            <a:extLst>
              <a:ext uri="{FF2B5EF4-FFF2-40B4-BE49-F238E27FC236}">
                <a16:creationId xmlns:a16="http://schemas.microsoft.com/office/drawing/2014/main" id="{2B32AFBC-8528-DCE9-46C6-25FA35E6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47" y="1501577"/>
            <a:ext cx="4299285" cy="3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h-Nam-Cuong-nhin-tu-tren-ca-5204-7617">
            <a:extLst>
              <a:ext uri="{FF2B5EF4-FFF2-40B4-BE49-F238E27FC236}">
                <a16:creationId xmlns:a16="http://schemas.microsoft.com/office/drawing/2014/main" id="{F0BDF3A6-1C8E-ABD2-B703-EDB0D9B7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" y="1516617"/>
            <a:ext cx="4299285" cy="32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D3E4C9-9E54-E743-1097-1B408E4E99F4}"/>
              </a:ext>
            </a:extLst>
          </p:cNvPr>
          <p:cNvSpPr txBox="1"/>
          <p:nvPr/>
        </p:nvSpPr>
        <p:spPr>
          <a:xfrm>
            <a:off x="90235" y="4741081"/>
            <a:ext cx="411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+mj-lt"/>
              </a:rPr>
              <a:t>Cảnh Nam Cương nhìn từ trên cao</a:t>
            </a:r>
            <a:endParaRPr lang="vi-VN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F815C5-3785-F9A4-6B4A-5B269E30BF6D}"/>
              </a:ext>
            </a:extLst>
          </p:cNvPr>
          <p:cNvSpPr txBox="1"/>
          <p:nvPr/>
        </p:nvSpPr>
        <p:spPr>
          <a:xfrm>
            <a:off x="4495800" y="4741080"/>
            <a:ext cx="461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dirty="0">
                <a:solidFill>
                  <a:srgbClr val="222222"/>
                </a:solidFill>
                <a:effectLst/>
                <a:latin typeface="+mj-lt"/>
              </a:rPr>
              <a:t>Những cồn cát nhô lên cao ở Nam Cương</a:t>
            </a:r>
            <a:endParaRPr lang="vi-VN" dirty="0"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C591E6B-C17A-A79E-D929-BB522E970950}"/>
              </a:ext>
            </a:extLst>
          </p:cNvPr>
          <p:cNvSpPr txBox="1"/>
          <p:nvPr/>
        </p:nvSpPr>
        <p:spPr>
          <a:xfrm>
            <a:off x="0" y="1117206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SA MẠC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651EB68-782C-A501-9294-F3F0DFD00997}"/>
              </a:ext>
            </a:extLst>
          </p:cNvPr>
          <p:cNvSpPr/>
          <p:nvPr/>
        </p:nvSpPr>
        <p:spPr>
          <a:xfrm>
            <a:off x="228600" y="0"/>
            <a:ext cx="862263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549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5202E1-E5A6-AD5F-FCB3-E9F637839140}"/>
              </a:ext>
            </a:extLst>
          </p:cNvPr>
          <p:cNvSpPr txBox="1"/>
          <p:nvPr/>
        </p:nvSpPr>
        <p:spPr>
          <a:xfrm>
            <a:off x="457200" y="1581150"/>
            <a:ext cx="457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D4C5F51-1A3A-36B1-B1B3-E4541749A0AA}"/>
              </a:ext>
            </a:extLst>
          </p:cNvPr>
          <p:cNvSpPr txBox="1"/>
          <p:nvPr/>
        </p:nvSpPr>
        <p:spPr>
          <a:xfrm>
            <a:off x="685800" y="2137457"/>
            <a:ext cx="701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5332C0-DBFF-28F8-9BD0-800D82A35F12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170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2F13710-82AE-24DD-EAE6-6718221818CE}"/>
              </a:ext>
            </a:extLst>
          </p:cNvPr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EC5033D-7ABD-C76A-6DF6-99367135C370}"/>
              </a:ext>
            </a:extLst>
          </p:cNvPr>
          <p:cNvSpPr txBox="1"/>
          <p:nvPr/>
        </p:nvSpPr>
        <p:spPr>
          <a:xfrm>
            <a:off x="228600" y="1352550"/>
            <a:ext cx="457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 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ẠC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endParaRPr lang="vi-VN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1DD003E-C134-37FC-C60C-F9476394599C}"/>
              </a:ext>
            </a:extLst>
          </p:cNvPr>
          <p:cNvSpPr txBox="1"/>
          <p:nvPr/>
        </p:nvSpPr>
        <p:spPr>
          <a:xfrm>
            <a:off x="1066800" y="1874103"/>
            <a:ext cx="701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06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16: THỰC 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: PHÂN TÍCH ẢNH HƯỞNG CỦA HẠN HÁN VÀ SA MẠC HOÁ ĐỐI VỚI PHÁT TRIỂN KINH TẾ -XÃ HỘI Ở VÙNG KHÔ HẠN NINH THUẬN - BÌNH THUẬN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4D43AA-A64C-219D-F3A6-FBC31B84E825}"/>
              </a:ext>
            </a:extLst>
          </p:cNvPr>
          <p:cNvSpPr txBox="1"/>
          <p:nvPr/>
        </p:nvSpPr>
        <p:spPr>
          <a:xfrm>
            <a:off x="1295400" y="1809750"/>
            <a:ext cx="7162800" cy="164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4000"/>
              </a:lnSpc>
              <a:spcAft>
                <a:spcPts val="200"/>
              </a:spcAft>
            </a:pPr>
            <a:r>
              <a:rPr lang="en-US" sz="28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Ninh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Bình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2158</TotalTime>
  <Words>1839</Words>
  <Application>Microsoft Office PowerPoint</Application>
  <PresentationFormat>On-screen Show (16:9)</PresentationFormat>
  <Paragraphs>111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Custom Design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Admin</dc:creator>
  <dc:description>9Slide.vn</dc:description>
  <cp:lastModifiedBy>Trang Đoàn Thị Thu</cp:lastModifiedBy>
  <cp:revision>289</cp:revision>
  <dcterms:created xsi:type="dcterms:W3CDTF">2021-07-22T17:31:00Z</dcterms:created>
  <dcterms:modified xsi:type="dcterms:W3CDTF">2025-03-12T09:05:24Z</dcterms:modified>
  <cp:category>9Slide.vn</cp:category>
</cp:coreProperties>
</file>