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56" r:id="rId5"/>
    <p:sldMasterId id="2147483769" r:id="rId6"/>
  </p:sldMasterIdLst>
  <p:sldIdLst>
    <p:sldId id="258" r:id="rId7"/>
    <p:sldId id="256" r:id="rId8"/>
    <p:sldId id="270" r:id="rId9"/>
    <p:sldId id="263" r:id="rId10"/>
    <p:sldId id="260" r:id="rId11"/>
    <p:sldId id="261" r:id="rId12"/>
    <p:sldId id="259" r:id="rId13"/>
    <p:sldId id="273" r:id="rId14"/>
    <p:sldId id="265" r:id="rId15"/>
    <p:sldId id="271" r:id="rId16"/>
    <p:sldId id="272" r:id="rId17"/>
    <p:sldId id="267" r:id="rId18"/>
    <p:sldId id="274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8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2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2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1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7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9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8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25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65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2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72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1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2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66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65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94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80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70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73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65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29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17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49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6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42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24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00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24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03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0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66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92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9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97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78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41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05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75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74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79" y="381000"/>
            <a:ext cx="823004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77" y="1981200"/>
            <a:ext cx="4043064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477" y="1981200"/>
            <a:ext cx="404454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77" y="4114800"/>
            <a:ext cx="4043064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477" y="4114800"/>
            <a:ext cx="404454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5B6AB-700C-4A7B-BD0A-B91F4FED0275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77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402360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962029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62358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249163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11963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117173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3907624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770932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717088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897453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43128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3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0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EC9C-F895-4F12-920F-1DCA4720285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DBA1-35FD-4E5C-B121-CD9191A2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9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BE09-DB4C-4710-A87F-0DD0B5ED6F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C462-DF47-4C1A-837C-7CBFDE44A8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1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53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Trường THCS Trần Văn Ơn – Q1 - HCM</a:t>
            </a:r>
          </a:p>
        </p:txBody>
      </p:sp>
      <p:pic>
        <p:nvPicPr>
          <p:cNvPr id="1029" name="Picture 5" descr="LOGO TV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612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&#204;NH%20B&#7840;N%20DI&#7878;U%20K&#7922;%20-%20AMEE%20x%20Ricky%20Star%20x%20L&#259;ng%20LD%20(%20Masew%20Remix%20)%20(online-video-cutter.com).mp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ald_angels_trumpets_h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010150"/>
            <a:ext cx="3333750" cy="18478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762000"/>
            <a:ext cx="9144000" cy="4724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sz="7200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DẠY MINH HỌA</a:t>
            </a:r>
          </a:p>
          <a:p>
            <a:pPr algn="ctr">
              <a:buNone/>
            </a:pPr>
            <a:r>
              <a:rPr lang="en-US" sz="72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9</a:t>
            </a:r>
          </a:p>
          <a:p>
            <a:pPr algn="ctr">
              <a:buNone/>
            </a:pP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9A4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GVCN: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ường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91440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80940"/>
              </a:avLst>
            </a:prstTxWarp>
          </a:bodyPr>
          <a:lstStyle/>
          <a:p>
            <a:pPr algn="ctr"/>
            <a:r>
              <a:rPr lang="en-US" sz="3200" b="1" i="1" kern="10" dirty="0" err="1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Nhiệt</a:t>
            </a:r>
            <a:r>
              <a:rPr lang="en-US" sz="3200" b="1" i="1" kern="10" dirty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liệt</a:t>
            </a:r>
            <a:r>
              <a:rPr lang="en-US" sz="3200" b="1" i="1" kern="10" dirty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chào</a:t>
            </a:r>
            <a:r>
              <a:rPr lang="en-US" sz="3200" b="1" i="1" kern="10" dirty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mừng</a:t>
            </a:r>
            <a:r>
              <a:rPr lang="en-US" sz="3200" b="1" i="1" kern="10" dirty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các</a:t>
            </a:r>
            <a:r>
              <a:rPr lang="en-US" sz="3200" b="1" i="1" kern="10" dirty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thầy</a:t>
            </a:r>
            <a:r>
              <a:rPr lang="en-US" sz="3200" b="1" i="1" kern="10" dirty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cô</a:t>
            </a:r>
            <a:r>
              <a:rPr lang="en-US" sz="3200" b="1" i="1" kern="10" dirty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về</a:t>
            </a:r>
            <a:r>
              <a:rPr lang="en-US" sz="3200" b="1" i="1" kern="10" dirty="0" smtClean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dự</a:t>
            </a:r>
            <a:r>
              <a:rPr lang="en-US" sz="3200" b="1" i="1" kern="10" dirty="0" smtClean="0">
                <a:ln w="63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3200" b="1" i="1" kern="10" dirty="0">
              <a:ln w="6350">
                <a:solidFill>
                  <a:srgbClr val="3366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68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6096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170km.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15km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10780"/>
              </p:ext>
            </p:extLst>
          </p:nvPr>
        </p:nvGraphicFramePr>
        <p:xfrm>
          <a:off x="2590800" y="3273401"/>
          <a:ext cx="6477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(km/h)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1400" y="546609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81882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2" y="381000"/>
            <a:ext cx="843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537493"/>
                  </p:ext>
                </p:extLst>
              </p:nvPr>
            </p:nvGraphicFramePr>
            <p:xfrm>
              <a:off x="1143001" y="1828800"/>
              <a:ext cx="6477000" cy="2534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</a:t>
                          </a:r>
                        </a:p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(km)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(km/h)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Xe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khách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Xe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tải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537493"/>
                  </p:ext>
                </p:extLst>
              </p:nvPr>
            </p:nvGraphicFramePr>
            <p:xfrm>
              <a:off x="1143001" y="1828800"/>
              <a:ext cx="6477000" cy="2534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1524000"/>
                    <a:gridCol w="1524000"/>
                    <a:gridCol w="1524000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</a:t>
                          </a:r>
                        </a:p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(km)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(km/h)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96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Xe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khách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200" t="-144737" r="-200000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200" t="-144737" b="-128947"/>
                          </a:stretch>
                        </a:blipFill>
                      </a:tcPr>
                    </a:tc>
                  </a:tr>
                  <a:tr h="893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Xe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tải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200" t="-189796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200" t="-1897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71600" y="4658380"/>
                <a:ext cx="5562600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=15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=170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58380"/>
                <a:ext cx="5562600" cy="1144672"/>
              </a:xfrm>
              <a:prstGeom prst="rect">
                <a:avLst/>
              </a:prstGeom>
              <a:blipFill rotWithShape="1">
                <a:blip r:embed="rId3"/>
                <a:stretch>
                  <a:fillRect l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1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81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19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900388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09275" y="2950150"/>
            <a:ext cx="144016" cy="14401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7345" y="2909607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17345" y="2909607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25714" y="2092057"/>
            <a:ext cx="19070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err="1" smtClean="0"/>
              <a:t>Kết</a:t>
            </a:r>
            <a:r>
              <a:rPr lang="en-GB" sz="4000" dirty="0" smtClean="0"/>
              <a:t> </a:t>
            </a:r>
            <a:r>
              <a:rPr lang="en-GB" sz="4000" dirty="0" err="1" smtClean="0"/>
              <a:t>thúc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92043" y="228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8473" y="1003280"/>
            <a:ext cx="6553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60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1.15, 1.16 SGK/23</a:t>
            </a:r>
            <a:endParaRPr lang="en-US" sz="36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7308273" y="52578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166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675313" y="2231209"/>
            <a:ext cx="560202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 dirty="0">
                <a:solidFill>
                  <a:prstClr val="black"/>
                </a:solidFill>
                <a:latin typeface=".VnAristote" panose="020B7200000000000000" pitchFamily="34" charset="0"/>
              </a:rPr>
              <a:t>Chóc </a:t>
            </a:r>
            <a:r>
              <a:rPr lang="en-US" altLang="vi-VN" sz="5400" dirty="0" err="1">
                <a:solidFill>
                  <a:prstClr val="black"/>
                </a:solidFill>
                <a:latin typeface=".VnAristote" panose="020B7200000000000000" pitchFamily="34" charset="0"/>
              </a:rPr>
              <a:t>c¸c</a:t>
            </a:r>
            <a:r>
              <a:rPr lang="en-US" altLang="vi-VN" sz="5400" dirty="0">
                <a:solidFill>
                  <a:prstClr val="black"/>
                </a:solidFill>
                <a:latin typeface=".VnAristote" panose="020B7200000000000000" pitchFamily="34" charset="0"/>
              </a:rPr>
              <a:t> </a:t>
            </a:r>
            <a:r>
              <a:rPr lang="en-US" altLang="vi-VN" sz="5400" dirty="0" err="1">
                <a:solidFill>
                  <a:prstClr val="black"/>
                </a:solidFill>
                <a:latin typeface=".VnAristote" panose="020B7200000000000000" pitchFamily="34" charset="0"/>
              </a:rPr>
              <a:t>thÇy</a:t>
            </a:r>
            <a:r>
              <a:rPr lang="en-US" altLang="vi-VN" sz="5400" dirty="0">
                <a:solidFill>
                  <a:prstClr val="black"/>
                </a:solidFill>
                <a:latin typeface=".VnAristote" panose="020B7200000000000000" pitchFamily="34" charset="0"/>
              </a:rPr>
              <a:t> </a:t>
            </a:r>
            <a:r>
              <a:rPr lang="en-US" altLang="vi-VN" sz="5400" dirty="0" err="1">
                <a:solidFill>
                  <a:prstClr val="black"/>
                </a:solidFill>
                <a:latin typeface=".VnAristote" panose="020B7200000000000000" pitchFamily="34" charset="0"/>
              </a:rPr>
              <a:t>gi¸o</a:t>
            </a:r>
            <a:r>
              <a:rPr lang="en-US" altLang="vi-VN" sz="5400" dirty="0">
                <a:solidFill>
                  <a:prstClr val="black"/>
                </a:solidFill>
                <a:latin typeface=".VnAristote" panose="020B7200000000000000" pitchFamily="34" charset="0"/>
              </a:rPr>
              <a:t>, c« </a:t>
            </a:r>
            <a:r>
              <a:rPr lang="en-US" altLang="vi-VN" sz="5400" dirty="0" err="1">
                <a:solidFill>
                  <a:prstClr val="black"/>
                </a:solidFill>
                <a:latin typeface=".VnAristote" panose="020B7200000000000000" pitchFamily="34" charset="0"/>
              </a:rPr>
              <a:t>gi¸o</a:t>
            </a:r>
            <a:r>
              <a:rPr lang="en-US" altLang="vi-VN" sz="5400" dirty="0">
                <a:solidFill>
                  <a:prstClr val="black"/>
                </a:solidFill>
                <a:latin typeface=".VnAristote" panose="020B7200000000000000" pitchFamily="34" charset="0"/>
              </a:rPr>
              <a:t> vµ </a:t>
            </a:r>
            <a:r>
              <a:rPr lang="en-US" altLang="vi-VN" sz="5400" dirty="0" err="1">
                <a:solidFill>
                  <a:prstClr val="black"/>
                </a:solidFill>
                <a:latin typeface=".VnAristote" panose="020B7200000000000000" pitchFamily="34" charset="0"/>
              </a:rPr>
              <a:t>c¸c</a:t>
            </a:r>
            <a:r>
              <a:rPr lang="en-US" altLang="vi-VN" sz="5400" dirty="0">
                <a:solidFill>
                  <a:prstClr val="black"/>
                </a:solidFill>
                <a:latin typeface=".VnAristote" panose="020B7200000000000000" pitchFamily="34" charset="0"/>
              </a:rPr>
              <a:t> em m¹nh </a:t>
            </a:r>
            <a:r>
              <a:rPr lang="en-US" altLang="vi-VN" sz="5400" dirty="0" err="1">
                <a:solidFill>
                  <a:prstClr val="black"/>
                </a:solidFill>
                <a:latin typeface=".VnAristote" panose="020B7200000000000000" pitchFamily="34" charset="0"/>
              </a:rPr>
              <a:t>khoÎ</a:t>
            </a:r>
            <a:r>
              <a:rPr lang="en-US" altLang="vi-VN" sz="5400" dirty="0">
                <a:solidFill>
                  <a:prstClr val="black"/>
                </a:solidFill>
                <a:latin typeface=".VnAristote" panose="020B7200000000000000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607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6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1000" y="1981200"/>
                <a:ext cx="8534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124gam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kẽm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kẽm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8,9g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kẽm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7g</a:t>
                </a:r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500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97075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 &gt; 0, y &gt; 0,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gam)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586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89 (tm), y = 35 (tm)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7709" y="1494434"/>
            <a:ext cx="8638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124g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+ y = 124(g)   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2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 gam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gam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2334228"/>
            <a:ext cx="8229600" cy="1331426"/>
            <a:chOff x="76200" y="2402375"/>
            <a:chExt cx="9144000" cy="1331426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2402375"/>
              <a:ext cx="9144000" cy="954107"/>
              <a:chOff x="76200" y="2402375"/>
              <a:chExt cx="9144000" cy="95410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6200" y="2402375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(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6702419"/>
                  </p:ext>
                </p:extLst>
              </p:nvPr>
            </p:nvGraphicFramePr>
            <p:xfrm>
              <a:off x="2717800" y="2438400"/>
              <a:ext cx="9144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9" name="Equation" r:id="rId4" imgW="406080" imgH="203040" progId="Equation.DSMT4">
                      <p:embed/>
                    </p:oleObj>
                  </mc:Choice>
                  <mc:Fallback>
                    <p:oleObj name="Equation" r:id="rId4" imgW="4060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717800" y="2438400"/>
                            <a:ext cx="9144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333"/>
                </p:ext>
              </p:extLst>
            </p:nvPr>
          </p:nvGraphicFramePr>
          <p:xfrm>
            <a:off x="457199" y="2743200"/>
            <a:ext cx="2701638" cy="990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6" imgW="1143000" imgH="419040" progId="Equation.DSMT4">
                    <p:embed/>
                  </p:oleObj>
                </mc:Choice>
                <mc:Fallback>
                  <p:oleObj name="Equation" r:id="rId6" imgW="114300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7199" y="2743200"/>
                          <a:ext cx="2701638" cy="990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76200" y="3200400"/>
            <a:ext cx="9040091" cy="1550505"/>
            <a:chOff x="-27709" y="1494434"/>
            <a:chExt cx="9144000" cy="1550505"/>
          </a:xfrm>
        </p:grpSpPr>
        <p:sp>
          <p:nvSpPr>
            <p:cNvPr id="25" name="TextBox 24"/>
            <p:cNvSpPr txBox="1"/>
            <p:nvPr/>
          </p:nvSpPr>
          <p:spPr>
            <a:xfrm>
              <a:off x="-27709" y="1494434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(1), (2) ta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876271"/>
                </p:ext>
              </p:extLst>
            </p:nvPr>
          </p:nvGraphicFramePr>
          <p:xfrm>
            <a:off x="4925291" y="1494434"/>
            <a:ext cx="1981200" cy="155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8" imgW="876240" imgH="685800" progId="Equation.DSMT4">
                    <p:embed/>
                  </p:oleObj>
                </mc:Choice>
                <mc:Fallback>
                  <p:oleObj name="Equation" r:id="rId8" imgW="876240" imgH="685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25291" y="1494434"/>
                          <a:ext cx="1981200" cy="15505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9266282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04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200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7709" y="3733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45591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124.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312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244260"/>
                <a:ext cx="7162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y, x &lt; y ,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x, 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N, 124 &lt; x &lt; y.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260"/>
                <a:ext cx="71628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702" t="-6369" r="-153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636" y="1066804"/>
            <a:ext cx="712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x + y = 1006,                                      (1)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636" y="2796734"/>
            <a:ext cx="8042564" cy="1033670"/>
            <a:chOff x="13854" y="4184779"/>
            <a:chExt cx="7664433" cy="103367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127860"/>
                </p:ext>
              </p:extLst>
            </p:nvPr>
          </p:nvGraphicFramePr>
          <p:xfrm>
            <a:off x="4991444" y="4184779"/>
            <a:ext cx="1981200" cy="1033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4" imgW="876240" imgH="457200" progId="Equation.DSMT4">
                    <p:embed/>
                  </p:oleObj>
                </mc:Choice>
                <mc:Fallback>
                  <p:oleObj name="Equation" r:id="rId4" imgW="87624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91444" y="4184779"/>
                          <a:ext cx="1981200" cy="10336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3854" y="4419600"/>
              <a:ext cx="766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(2)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              (I)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" y="3770294"/>
            <a:ext cx="7128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2x + 124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+ 2x + 124 = 1006,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3x = 882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294 (tm),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712 (tm).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6" y="5134506"/>
            <a:ext cx="712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712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924800" y="244257"/>
            <a:ext cx="1219200" cy="3526036"/>
            <a:chOff x="7924800" y="1149927"/>
            <a:chExt cx="1219200" cy="2620366"/>
          </a:xfrm>
        </p:grpSpPr>
        <p:sp>
          <p:nvSpPr>
            <p:cNvPr id="10" name="Right Brace 9"/>
            <p:cNvSpPr/>
            <p:nvPr/>
          </p:nvSpPr>
          <p:spPr>
            <a:xfrm>
              <a:off x="7924800" y="1149927"/>
              <a:ext cx="339436" cy="262036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05800" y="2190184"/>
              <a:ext cx="838200" cy="38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24800" y="3971129"/>
            <a:ext cx="1219200" cy="902937"/>
            <a:chOff x="7924800" y="4051518"/>
            <a:chExt cx="1219200" cy="822543"/>
          </a:xfrm>
        </p:grpSpPr>
        <p:sp>
          <p:nvSpPr>
            <p:cNvPr id="11" name="Right Brace 10"/>
            <p:cNvSpPr/>
            <p:nvPr/>
          </p:nvSpPr>
          <p:spPr>
            <a:xfrm>
              <a:off x="7924800" y="4051518"/>
              <a:ext cx="339436" cy="82254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05800" y="4201180"/>
              <a:ext cx="838200" cy="47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B2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66365" y="4984854"/>
            <a:ext cx="1177636" cy="822543"/>
            <a:chOff x="7907482" y="4984844"/>
            <a:chExt cx="1177636" cy="822543"/>
          </a:xfrm>
        </p:grpSpPr>
        <p:sp>
          <p:nvSpPr>
            <p:cNvPr id="12" name="Right Brace 11"/>
            <p:cNvSpPr/>
            <p:nvPr/>
          </p:nvSpPr>
          <p:spPr>
            <a:xfrm>
              <a:off x="7907482" y="4984844"/>
              <a:ext cx="339436" cy="82254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46918" y="5134505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B3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636" y="1905000"/>
            <a:ext cx="712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y = 2x + 124           (2)</a:t>
            </a:r>
          </a:p>
        </p:txBody>
      </p:sp>
    </p:spTree>
    <p:extLst>
      <p:ext uri="{BB962C8B-B14F-4D97-AF65-F5344CB8AC3E}">
        <p14:creationId xmlns:p14="http://schemas.microsoft.com/office/powerpoint/2010/main" val="24409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8927" y="1143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170km.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15km</a:t>
            </a:r>
          </a:p>
        </p:txBody>
      </p:sp>
    </p:spTree>
    <p:extLst>
      <p:ext uri="{BB962C8B-B14F-4D97-AF65-F5344CB8AC3E}">
        <p14:creationId xmlns:p14="http://schemas.microsoft.com/office/powerpoint/2010/main" val="59308063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2" y="381000"/>
            <a:ext cx="8437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08564"/>
              </p:ext>
            </p:extLst>
          </p:nvPr>
        </p:nvGraphicFramePr>
        <p:xfrm>
          <a:off x="1143001" y="1828800"/>
          <a:ext cx="6477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(km/h)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4191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de TVO">
  <a:themeElements>
    <a:clrScheme name="Slide TV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ide TVO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de TV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V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8">
        <a:dk1>
          <a:srgbClr val="000000"/>
        </a:dk1>
        <a:lt1>
          <a:srgbClr val="FFFF99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CA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9">
        <a:dk1>
          <a:srgbClr val="000000"/>
        </a:dk1>
        <a:lt1>
          <a:srgbClr val="FFFFB7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D8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0">
        <a:dk1>
          <a:srgbClr val="000000"/>
        </a:dk1>
        <a:lt1>
          <a:srgbClr val="EAEAEA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3F3F3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1">
        <a:dk1>
          <a:srgbClr val="000000"/>
        </a:dk1>
        <a:lt1>
          <a:srgbClr val="F5F5F5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9F9F9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2">
        <a:dk1>
          <a:srgbClr val="000000"/>
        </a:dk1>
        <a:lt1>
          <a:srgbClr val="FFFFCC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3">
        <a:dk1>
          <a:srgbClr val="000000"/>
        </a:dk1>
        <a:lt1>
          <a:srgbClr val="FFFFCC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86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219</TotalTime>
  <Words>849</Words>
  <Application>Microsoft Office PowerPoint</Application>
  <PresentationFormat>On-screen Show (4:3)</PresentationFormat>
  <Paragraphs>82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5_Office Theme</vt:lpstr>
      <vt:lpstr>Slide TVO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2024-08-09T04:52:23Z</dcterms:created>
  <dcterms:modified xsi:type="dcterms:W3CDTF">2024-08-10T01:54:30Z</dcterms:modified>
</cp:coreProperties>
</file>