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81" r:id="rId2"/>
    <p:sldId id="302" r:id="rId3"/>
    <p:sldId id="279" r:id="rId4"/>
    <p:sldId id="361" r:id="rId5"/>
    <p:sldId id="582" r:id="rId6"/>
    <p:sldId id="583" r:id="rId7"/>
    <p:sldId id="584" r:id="rId8"/>
    <p:sldId id="585" r:id="rId9"/>
    <p:sldId id="586" r:id="rId10"/>
    <p:sldId id="587" r:id="rId11"/>
    <p:sldId id="588" r:id="rId12"/>
    <p:sldId id="589" r:id="rId13"/>
    <p:sldId id="591" r:id="rId14"/>
    <p:sldId id="592" r:id="rId15"/>
    <p:sldId id="595" r:id="rId16"/>
    <p:sldId id="593" r:id="rId17"/>
    <p:sldId id="596" r:id="rId18"/>
    <p:sldId id="597" r:id="rId19"/>
    <p:sldId id="598" r:id="rId20"/>
    <p:sldId id="599" r:id="rId21"/>
    <p:sldId id="602" r:id="rId22"/>
    <p:sldId id="399" r:id="rId23"/>
    <p:sldId id="5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>
          <p15:clr>
            <a:srgbClr val="A4A3A4"/>
          </p15:clr>
        </p15:guide>
        <p15:guide id="2" pos="37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A"/>
    <a:srgbClr val="D0BFFF"/>
    <a:srgbClr val="FFE9BD"/>
    <a:srgbClr val="DFCCFB"/>
    <a:srgbClr val="FF1F1F"/>
    <a:srgbClr val="24FF1F"/>
    <a:srgbClr val="F16649"/>
    <a:srgbClr val="0070C0"/>
    <a:srgbClr val="E8F6F8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996" y="60"/>
      </p:cViewPr>
      <p:guideLst>
        <p:guide orient="horz" pos="1684"/>
        <p:guide pos="37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microsoft.com/office/2007/relationships/media" Target="../media/media3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5" Type="http://schemas.microsoft.com/office/2007/relationships/media" Target="../media/media2.mp3"/><Relationship Id="rId4" Type="http://schemas.openxmlformats.org/officeDocument/2006/relationships/audio" Target="../media/media3.mp3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NULL" TargetMode="External"/><Relationship Id="rId7" Type="http://schemas.openxmlformats.org/officeDocument/2006/relationships/image" Target="../media/image2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58549 (540p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827780" y="0"/>
            <a:ext cx="11367135" cy="722249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2462530" y="0"/>
            <a:ext cx="9729470" cy="7214235"/>
          </a:xfrm>
          <a:custGeom>
            <a:avLst/>
            <a:gdLst>
              <a:gd name="connsiteX0" fmla="*/ 0 w 19200"/>
              <a:gd name="connsiteY0" fmla="*/ 0 h 11361"/>
              <a:gd name="connsiteX1" fmla="*/ 19200 w 19200"/>
              <a:gd name="connsiteY1" fmla="*/ 0 h 11361"/>
              <a:gd name="connsiteX2" fmla="*/ 19200 w 19200"/>
              <a:gd name="connsiteY2" fmla="*/ 11361 h 11361"/>
              <a:gd name="connsiteX3" fmla="*/ 0 w 19200"/>
              <a:gd name="connsiteY3" fmla="*/ 11361 h 11361"/>
              <a:gd name="connsiteX4" fmla="*/ 0 w 19200"/>
              <a:gd name="connsiteY4" fmla="*/ 0 h 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0" h="11361">
                <a:moveTo>
                  <a:pt x="0" y="0"/>
                </a:moveTo>
                <a:lnTo>
                  <a:pt x="19200" y="0"/>
                </a:lnTo>
                <a:lnTo>
                  <a:pt x="19200" y="11361"/>
                </a:lnTo>
                <a:lnTo>
                  <a:pt x="0" y="11361"/>
                </a:lnTo>
                <a:cubicBezTo>
                  <a:pt x="10190" y="6560"/>
                  <a:pt x="0" y="3787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775200" y="1076960"/>
            <a:ext cx="7144385" cy="2267585"/>
            <a:chOff x="7620" y="-7620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96605" y="1139190"/>
            <a:ext cx="842010" cy="838200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39"/>
          <p:cNvSpPr txBox="1"/>
          <p:nvPr/>
        </p:nvSpPr>
        <p:spPr>
          <a:xfrm>
            <a:off x="6578600" y="1147445"/>
            <a:ext cx="1818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1621" y="2080909"/>
            <a:ext cx="652110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chemeClr val="bg1"/>
                </a:solidFill>
                <a:latin typeface="Myriad Pro" pitchFamily="34" charset="0"/>
              </a:rPr>
              <a:t>ROBOTS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1480" y="1113790"/>
            <a:ext cx="1521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72075" y="3435350"/>
            <a:ext cx="1075690" cy="1093470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6158865" y="3425190"/>
            <a:ext cx="5259070" cy="112839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6224891" y="3696831"/>
            <a:ext cx="539526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LESSON 2: A CLOSER LOOK 1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repeatCount="indefinite" fill="remove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6" name="image19.jpg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550545" y="996950"/>
            <a:ext cx="2540000" cy="1905000"/>
          </a:xfrm>
          <a:prstGeom prst="rect">
            <a:avLst/>
          </a:prstGeom>
        </p:spPr>
      </p:pic>
      <p:pic>
        <p:nvPicPr>
          <p:cNvPr id="129" name="image17.jpg"/>
          <p:cNvPicPr preferRelativeResize="0"/>
          <p:nvPr/>
        </p:nvPicPr>
        <p:blipFill>
          <a:blip r:embed="rId4">
            <a:grayscl/>
          </a:blip>
          <a:srcRect/>
          <a:stretch>
            <a:fillRect/>
          </a:stretch>
        </p:blipFill>
        <p:spPr>
          <a:xfrm>
            <a:off x="4057015" y="900430"/>
            <a:ext cx="3157220" cy="1939925"/>
          </a:xfrm>
          <a:prstGeom prst="rect">
            <a:avLst/>
          </a:prstGeom>
        </p:spPr>
      </p:pic>
      <p:pic>
        <p:nvPicPr>
          <p:cNvPr id="128" name="image34.jpg"/>
          <p:cNvPicPr preferRelativeResize="0"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50545" y="4020185"/>
            <a:ext cx="4324985" cy="1699260"/>
          </a:xfrm>
          <a:prstGeom prst="rect">
            <a:avLst/>
          </a:prstGeom>
        </p:spPr>
      </p:pic>
      <p:pic>
        <p:nvPicPr>
          <p:cNvPr id="131" name="image20.jpg"/>
          <p:cNvPicPr preferRelativeResize="0"/>
          <p:nvPr/>
        </p:nvPicPr>
        <p:blipFill>
          <a:blip r:embed="rId6">
            <a:grayscl/>
          </a:blip>
          <a:srcRect/>
          <a:stretch>
            <a:fillRect/>
          </a:stretch>
        </p:blipFill>
        <p:spPr>
          <a:xfrm>
            <a:off x="7794625" y="1083310"/>
            <a:ext cx="3331210" cy="1889125"/>
          </a:xfrm>
          <a:prstGeom prst="rect">
            <a:avLst/>
          </a:prstGeom>
        </p:spPr>
      </p:pic>
      <p:pic>
        <p:nvPicPr>
          <p:cNvPr id="130" name="image26.png"/>
          <p:cNvPicPr preferRelativeResize="0"/>
          <p:nvPr/>
        </p:nvPicPr>
        <p:blipFill>
          <a:blip r:embed="rId7">
            <a:grayscl/>
          </a:blip>
          <a:srcRect/>
          <a:stretch>
            <a:fillRect/>
          </a:stretch>
        </p:blipFill>
        <p:spPr>
          <a:xfrm>
            <a:off x="5544185" y="4020185"/>
            <a:ext cx="2880360" cy="1717040"/>
          </a:xfrm>
          <a:prstGeom prst="rect">
            <a:avLst/>
          </a:prstGeom>
        </p:spPr>
      </p:pic>
      <p:pic>
        <p:nvPicPr>
          <p:cNvPr id="134" name="image27.jpg"/>
          <p:cNvPicPr preferRelativeResize="0"/>
          <p:nvPr/>
        </p:nvPicPr>
        <p:blipFill>
          <a:blip r:embed="rId8">
            <a:grayscl/>
          </a:blip>
          <a:srcRect/>
          <a:stretch>
            <a:fillRect/>
          </a:stretch>
        </p:blipFill>
        <p:spPr>
          <a:xfrm>
            <a:off x="8941435" y="4020185"/>
            <a:ext cx="3206750" cy="1910715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550545" y="5930900"/>
            <a:ext cx="408114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FF0000"/>
                </a:solidFill>
              </a:rPr>
              <a:t>do the washing</a:t>
            </a:r>
          </a:p>
        </p:txBody>
      </p:sp>
      <p:sp>
        <p:nvSpPr>
          <p:cNvPr id="2" name="Rectangles 1"/>
          <p:cNvSpPr/>
          <p:nvPr/>
        </p:nvSpPr>
        <p:spPr>
          <a:xfrm>
            <a:off x="417195" y="3822065"/>
            <a:ext cx="4572000" cy="20955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6" name="image19.jpg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550545" y="996950"/>
            <a:ext cx="2540000" cy="1905000"/>
          </a:xfrm>
          <a:prstGeom prst="rect">
            <a:avLst/>
          </a:prstGeom>
        </p:spPr>
      </p:pic>
      <p:pic>
        <p:nvPicPr>
          <p:cNvPr id="129" name="image17.jpg"/>
          <p:cNvPicPr preferRelativeResize="0"/>
          <p:nvPr/>
        </p:nvPicPr>
        <p:blipFill>
          <a:blip r:embed="rId4">
            <a:grayscl/>
          </a:blip>
          <a:srcRect/>
          <a:stretch>
            <a:fillRect/>
          </a:stretch>
        </p:blipFill>
        <p:spPr>
          <a:xfrm>
            <a:off x="4057015" y="900430"/>
            <a:ext cx="3157220" cy="1939925"/>
          </a:xfrm>
          <a:prstGeom prst="rect">
            <a:avLst/>
          </a:prstGeom>
        </p:spPr>
      </p:pic>
      <p:pic>
        <p:nvPicPr>
          <p:cNvPr id="128" name="image34.jpg"/>
          <p:cNvPicPr preferRelativeResize="0">
            <a:picLocks noGrp="1" noChangeAspect="1"/>
          </p:cNvPicPr>
          <p:nvPr>
            <p:ph sz="half" idx="2"/>
          </p:nvPr>
        </p:nvPicPr>
        <p:blipFill>
          <a:blip r:embed="rId5">
            <a:grayscl/>
          </a:blip>
          <a:srcRect/>
          <a:stretch>
            <a:fillRect/>
          </a:stretch>
        </p:blipFill>
        <p:spPr>
          <a:xfrm>
            <a:off x="550545" y="4020185"/>
            <a:ext cx="4324985" cy="1699260"/>
          </a:xfrm>
          <a:prstGeom prst="rect">
            <a:avLst/>
          </a:prstGeom>
        </p:spPr>
      </p:pic>
      <p:pic>
        <p:nvPicPr>
          <p:cNvPr id="131" name="image20.jpg"/>
          <p:cNvPicPr preferRelativeResize="0"/>
          <p:nvPr/>
        </p:nvPicPr>
        <p:blipFill>
          <a:blip r:embed="rId6">
            <a:grayscl/>
          </a:blip>
          <a:srcRect/>
          <a:stretch>
            <a:fillRect/>
          </a:stretch>
        </p:blipFill>
        <p:spPr>
          <a:xfrm>
            <a:off x="7794625" y="1083310"/>
            <a:ext cx="3331210" cy="1889125"/>
          </a:xfrm>
          <a:prstGeom prst="rect">
            <a:avLst/>
          </a:prstGeom>
        </p:spPr>
      </p:pic>
      <p:pic>
        <p:nvPicPr>
          <p:cNvPr id="130" name="image26.png"/>
          <p:cNvPicPr preferRelativeResize="0"/>
          <p:nvPr/>
        </p:nvPicPr>
        <p:blipFill>
          <a:blip r:embed="rId7"/>
          <a:srcRect/>
          <a:stretch>
            <a:fillRect/>
          </a:stretch>
        </p:blipFill>
        <p:spPr>
          <a:xfrm>
            <a:off x="5544185" y="4020185"/>
            <a:ext cx="2880360" cy="1717040"/>
          </a:xfrm>
          <a:prstGeom prst="rect">
            <a:avLst/>
          </a:prstGeom>
        </p:spPr>
      </p:pic>
      <p:pic>
        <p:nvPicPr>
          <p:cNvPr id="134" name="image27.jpg"/>
          <p:cNvPicPr preferRelativeResize="0"/>
          <p:nvPr/>
        </p:nvPicPr>
        <p:blipFill>
          <a:blip r:embed="rId8">
            <a:grayscl/>
          </a:blip>
          <a:srcRect/>
          <a:stretch>
            <a:fillRect/>
          </a:stretch>
        </p:blipFill>
        <p:spPr>
          <a:xfrm>
            <a:off x="8941435" y="4020185"/>
            <a:ext cx="3206750" cy="1910715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4441825" y="5930900"/>
            <a:ext cx="510921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FF0000"/>
                </a:solidFill>
              </a:rPr>
              <a:t>move heavy things</a:t>
            </a:r>
          </a:p>
        </p:txBody>
      </p:sp>
      <p:sp>
        <p:nvSpPr>
          <p:cNvPr id="2" name="Rectangles 1"/>
          <p:cNvSpPr/>
          <p:nvPr/>
        </p:nvSpPr>
        <p:spPr>
          <a:xfrm>
            <a:off x="5362575" y="3822065"/>
            <a:ext cx="3225800" cy="20955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6" name="image19.jpg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550545" y="996950"/>
            <a:ext cx="2540000" cy="1905000"/>
          </a:xfrm>
          <a:prstGeom prst="rect">
            <a:avLst/>
          </a:prstGeom>
        </p:spPr>
      </p:pic>
      <p:pic>
        <p:nvPicPr>
          <p:cNvPr id="129" name="image17.jpg"/>
          <p:cNvPicPr preferRelativeResize="0"/>
          <p:nvPr/>
        </p:nvPicPr>
        <p:blipFill>
          <a:blip r:embed="rId4">
            <a:grayscl/>
          </a:blip>
          <a:srcRect/>
          <a:stretch>
            <a:fillRect/>
          </a:stretch>
        </p:blipFill>
        <p:spPr>
          <a:xfrm>
            <a:off x="4057015" y="900430"/>
            <a:ext cx="3157220" cy="1939925"/>
          </a:xfrm>
          <a:prstGeom prst="rect">
            <a:avLst/>
          </a:prstGeom>
        </p:spPr>
      </p:pic>
      <p:pic>
        <p:nvPicPr>
          <p:cNvPr id="128" name="image34.jpg"/>
          <p:cNvPicPr preferRelativeResize="0">
            <a:picLocks noGrp="1" noChangeAspect="1"/>
          </p:cNvPicPr>
          <p:nvPr>
            <p:ph sz="half" idx="2"/>
          </p:nvPr>
        </p:nvPicPr>
        <p:blipFill>
          <a:blip r:embed="rId5">
            <a:grayscl/>
          </a:blip>
          <a:srcRect/>
          <a:stretch>
            <a:fillRect/>
          </a:stretch>
        </p:blipFill>
        <p:spPr>
          <a:xfrm>
            <a:off x="550545" y="4020185"/>
            <a:ext cx="4324985" cy="1699260"/>
          </a:xfrm>
          <a:prstGeom prst="rect">
            <a:avLst/>
          </a:prstGeom>
        </p:spPr>
      </p:pic>
      <p:pic>
        <p:nvPicPr>
          <p:cNvPr id="131" name="image20.jpg"/>
          <p:cNvPicPr preferRelativeResize="0"/>
          <p:nvPr/>
        </p:nvPicPr>
        <p:blipFill>
          <a:blip r:embed="rId6">
            <a:grayscl/>
          </a:blip>
          <a:srcRect/>
          <a:stretch>
            <a:fillRect/>
          </a:stretch>
        </p:blipFill>
        <p:spPr>
          <a:xfrm>
            <a:off x="7794625" y="1083310"/>
            <a:ext cx="3331210" cy="1889125"/>
          </a:xfrm>
          <a:prstGeom prst="rect">
            <a:avLst/>
          </a:prstGeom>
        </p:spPr>
      </p:pic>
      <p:pic>
        <p:nvPicPr>
          <p:cNvPr id="130" name="image26.png"/>
          <p:cNvPicPr preferRelativeResize="0"/>
          <p:nvPr/>
        </p:nvPicPr>
        <p:blipFill>
          <a:blip r:embed="rId7">
            <a:grayscl/>
          </a:blip>
          <a:srcRect/>
          <a:stretch>
            <a:fillRect/>
          </a:stretch>
        </p:blipFill>
        <p:spPr>
          <a:xfrm>
            <a:off x="5531485" y="4020185"/>
            <a:ext cx="2880360" cy="1717040"/>
          </a:xfrm>
          <a:prstGeom prst="rect">
            <a:avLst/>
          </a:prstGeom>
        </p:spPr>
      </p:pic>
      <p:pic>
        <p:nvPicPr>
          <p:cNvPr id="134" name="image27.jpg"/>
          <p:cNvPicPr preferRelativeResize="0"/>
          <p:nvPr/>
        </p:nvPicPr>
        <p:blipFill>
          <a:blip r:embed="rId8"/>
          <a:srcRect/>
          <a:stretch>
            <a:fillRect/>
          </a:stretch>
        </p:blipFill>
        <p:spPr>
          <a:xfrm>
            <a:off x="8845550" y="4020185"/>
            <a:ext cx="3206750" cy="1910715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8480425" y="5994400"/>
            <a:ext cx="510921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FF0000"/>
                </a:solidFill>
              </a:rPr>
              <a:t>put toys away</a:t>
            </a:r>
          </a:p>
        </p:txBody>
      </p:sp>
      <p:sp>
        <p:nvSpPr>
          <p:cNvPr id="2" name="Rectangles 1"/>
          <p:cNvSpPr/>
          <p:nvPr/>
        </p:nvSpPr>
        <p:spPr>
          <a:xfrm>
            <a:off x="8728075" y="3822065"/>
            <a:ext cx="3388995" cy="20955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water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charset="0"/>
              </a:rPr>
              <a:t>(v)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3056" y="3083592"/>
            <a:ext cx="249999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/ˈwɔːtər/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6010275" y="1515110"/>
            <a:ext cx="5589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/>
              <a:t>to pour water on plants, etc.</a:t>
            </a:r>
          </a:p>
        </p:txBody>
      </p:sp>
      <p:pic>
        <p:nvPicPr>
          <p:cNvPr id="5" name="Content Placeholder 4" descr="giphy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23965" y="2624455"/>
            <a:ext cx="5158740" cy="2901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0947" y="4556702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tưới nước</a:t>
            </a:r>
          </a:p>
        </p:txBody>
      </p:sp>
      <p:pic>
        <p:nvPicPr>
          <p:cNvPr id="6" name="wat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45" y="2725420"/>
            <a:ext cx="1536700" cy="1536700"/>
          </a:xfrm>
          <a:prstGeom prst="rect">
            <a:avLst/>
          </a:prstGeom>
        </p:spPr>
      </p:pic>
      <p:pic>
        <p:nvPicPr>
          <p:cNvPr id="8" name="Content Placeholder 7" descr="united-kingdom-5004636_1280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12448540" y="5245100"/>
            <a:ext cx="1009650" cy="1515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guard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charset="0"/>
              </a:rPr>
              <a:t>(n)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59591" y="3083592"/>
            <a:ext cx="206692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/ɡɑːrd/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6010275" y="1075690"/>
            <a:ext cx="558990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/>
              <a:t>a person, such as a soldier, a police officer or a prison officer, who protects a place or people.</a:t>
            </a:r>
          </a:p>
        </p:txBody>
      </p:sp>
      <p:pic>
        <p:nvPicPr>
          <p:cNvPr id="5" name="Content Placeholder 4" descr="giphy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-5071745" y="4297680"/>
            <a:ext cx="2705735" cy="1522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0947" y="4556702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bảo vệ</a:t>
            </a:r>
          </a:p>
        </p:txBody>
      </p:sp>
      <p:pic>
        <p:nvPicPr>
          <p:cNvPr id="3" name="guar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140" y="2807970"/>
            <a:ext cx="1489710" cy="1489710"/>
          </a:xfrm>
          <a:prstGeom prst="rect">
            <a:avLst/>
          </a:prstGeom>
        </p:spPr>
      </p:pic>
      <p:pic>
        <p:nvPicPr>
          <p:cNvPr id="8" name="Content Placeholder 7" descr="united-kingdom-5004636_1280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7749540" y="2621280"/>
            <a:ext cx="2419350" cy="3630930"/>
          </a:xfrm>
          <a:prstGeom prst="rect">
            <a:avLst/>
          </a:prstGeom>
        </p:spPr>
      </p:pic>
      <p:sp>
        <p:nvSpPr>
          <p:cNvPr id="10" name="Rectangle 11"/>
          <p:cNvSpPr/>
          <p:nvPr/>
        </p:nvSpPr>
        <p:spPr>
          <a:xfrm>
            <a:off x="12725400" y="5386705"/>
            <a:ext cx="558990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/>
              <a:t> </a:t>
            </a:r>
            <a:r>
              <a:rPr lang="en-US" sz="3200" b="1"/>
              <a:t>Ex:</a:t>
            </a:r>
            <a:r>
              <a:rPr lang="en-US" sz="3200"/>
              <a:t> He made several helpful suggestions.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helpful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charset="0"/>
              </a:rPr>
              <a:t>(adj)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6241" y="3083592"/>
            <a:ext cx="233362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/ˈhelpfl/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6010275" y="1647190"/>
            <a:ext cx="5589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ym typeface="+mn-ea"/>
              </a:rPr>
              <a:t> willing to help, or useful:</a:t>
            </a:r>
            <a:endParaRPr lang="en-US" sz="3200"/>
          </a:p>
        </p:txBody>
      </p:sp>
      <p:sp>
        <p:nvSpPr>
          <p:cNvPr id="12" name="Rectangle 11"/>
          <p:cNvSpPr/>
          <p:nvPr/>
        </p:nvSpPr>
        <p:spPr>
          <a:xfrm>
            <a:off x="850947" y="4556702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có ích</a:t>
            </a:r>
          </a:p>
        </p:txBody>
      </p:sp>
      <p:pic>
        <p:nvPicPr>
          <p:cNvPr id="8" name="Content Placeholder 7" descr="united-kingdom-5004636_128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1947545" y="5076825"/>
            <a:ext cx="1130300" cy="1696085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322691" y="7757156"/>
          <a:ext cx="10031203" cy="317202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2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3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4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1. water (v) </a:t>
                      </a:r>
                      <a:endParaRPr lang="en-US" sz="3200" b="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/ˈwɔːtər/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tưới nước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2.guard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/ɡɑːrd/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bảo vệ</a:t>
                      </a:r>
                      <a:endParaRPr lang="en-US" sz="3200" b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3.helpful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/ˈhelpfl/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ích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1"/>
          <p:cNvSpPr/>
          <p:nvPr/>
        </p:nvSpPr>
        <p:spPr>
          <a:xfrm>
            <a:off x="6087110" y="3045460"/>
            <a:ext cx="558990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/>
              <a:t> </a:t>
            </a:r>
            <a:r>
              <a:rPr lang="en-US" sz="3200" b="1"/>
              <a:t>Ex:</a:t>
            </a:r>
            <a:r>
              <a:rPr lang="en-US" sz="3200"/>
              <a:t> He made several helpful suggestions.</a:t>
            </a:r>
          </a:p>
        </p:txBody>
      </p:sp>
      <p:pic>
        <p:nvPicPr>
          <p:cNvPr id="13" name="ukhellu00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900" y="2910205"/>
            <a:ext cx="1003300" cy="100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8752176" y="-225079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helpful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charset="0"/>
              </a:rPr>
              <a:t>(adj)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5981" y="-2512028"/>
            <a:ext cx="233362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/ˈhelpfl/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-7480300" y="-1699895"/>
            <a:ext cx="5589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/>
              <a:t> willing to help, or useful:</a:t>
            </a:r>
          </a:p>
        </p:txBody>
      </p:sp>
      <p:sp>
        <p:nvSpPr>
          <p:cNvPr id="11" name="Rectangle 11"/>
          <p:cNvSpPr/>
          <p:nvPr/>
        </p:nvSpPr>
        <p:spPr>
          <a:xfrm>
            <a:off x="-7480300" y="4566920"/>
            <a:ext cx="558990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/>
              <a:t> </a:t>
            </a:r>
            <a:r>
              <a:rPr lang="en-US" sz="3200" b="1"/>
              <a:t>Ex:</a:t>
            </a:r>
            <a:r>
              <a:rPr lang="en-US" sz="3200"/>
              <a:t> He made several helpful suggestions.</a:t>
            </a:r>
          </a:p>
        </p:txBody>
      </p:sp>
      <p:pic>
        <p:nvPicPr>
          <p:cNvPr id="13" name="ukhellu00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720" y="3948430"/>
            <a:ext cx="619125" cy="619125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97291" y="1464941"/>
          <a:ext cx="10031203" cy="317202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2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3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4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1. water (v) </a:t>
                      </a:r>
                      <a:endParaRPr lang="en-US" sz="3200" b="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/ˈwɔːtər/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tưới nước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2.guard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/ɡɑːrd/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bảo vệ</a:t>
                      </a:r>
                      <a:endParaRPr lang="en-US" sz="3200" b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3.helpful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/ˈhelpfl/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ích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guard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720" y="3202940"/>
            <a:ext cx="619125" cy="619125"/>
          </a:xfrm>
          <a:prstGeom prst="rect">
            <a:avLst/>
          </a:prstGeom>
        </p:spPr>
      </p:pic>
      <p:pic>
        <p:nvPicPr>
          <p:cNvPr id="27" name="water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720" y="245745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9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6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056005"/>
            <a:ext cx="817880" cy="8883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9140" y="999490"/>
            <a:ext cx="98786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verbs in column A to the words or phrases in column B. Then listen, check and repeat them.</a:t>
            </a:r>
          </a:p>
        </p:txBody>
      </p:sp>
      <p:graphicFrame>
        <p:nvGraphicFramePr>
          <p:cNvPr id="44" name="Table 43"/>
          <p:cNvGraphicFramePr/>
          <p:nvPr/>
        </p:nvGraphicFramePr>
        <p:xfrm>
          <a:off x="838200" y="1981200"/>
          <a:ext cx="5193030" cy="44475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9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</a:rPr>
                        <a:t>1. understand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</a:rPr>
                        <a:t>a. fruit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</a:rPr>
                        <a:t>2. pick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</a:rPr>
                        <a:t>b. the washing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</a:rPr>
                        <a:t>3.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</a:rPr>
                        <a:t>c. our feelings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</a:rPr>
                        <a:t>4.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</a:rPr>
                        <a:t>d. as a guard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</a:rPr>
                        <a:t>5.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</a:rPr>
                        <a:t>e. plants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/>
          <p:nvPr/>
        </p:nvGraphicFramePr>
        <p:xfrm>
          <a:off x="6667500" y="2108200"/>
          <a:ext cx="2596515" cy="36957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9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</a:rPr>
                        <a:t>2.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</a:rPr>
                        <a:t>3.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</a:rPr>
                        <a:t>4.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</a:rPr>
                        <a:t>5.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" name="TextBox 20"/>
          <p:cNvSpPr txBox="1"/>
          <p:nvPr/>
        </p:nvSpPr>
        <p:spPr>
          <a:xfrm>
            <a:off x="7091045" y="1930400"/>
            <a:ext cx="89408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20"/>
          <p:cNvSpPr txBox="1"/>
          <p:nvPr/>
        </p:nvSpPr>
        <p:spPr>
          <a:xfrm>
            <a:off x="7091045" y="2660015"/>
            <a:ext cx="89408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0" name="TextBox 20"/>
          <p:cNvSpPr txBox="1"/>
          <p:nvPr/>
        </p:nvSpPr>
        <p:spPr>
          <a:xfrm>
            <a:off x="7091045" y="3389630"/>
            <a:ext cx="89408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1" name="TextBox 20"/>
          <p:cNvSpPr txBox="1"/>
          <p:nvPr/>
        </p:nvSpPr>
        <p:spPr>
          <a:xfrm>
            <a:off x="7091045" y="4119245"/>
            <a:ext cx="89408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2" name="TextBox 20"/>
          <p:cNvSpPr txBox="1"/>
          <p:nvPr/>
        </p:nvSpPr>
        <p:spPr>
          <a:xfrm>
            <a:off x="7091045" y="4848860"/>
            <a:ext cx="89408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67" name="Content Placeholder 6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135" y="10139680"/>
            <a:ext cx="1066800" cy="1057275"/>
          </a:xfrm>
          <a:prstGeom prst="rect">
            <a:avLst/>
          </a:prstGeom>
        </p:spPr>
      </p:pic>
      <p:sp>
        <p:nvSpPr>
          <p:cNvPr id="68" name="Text Box 67"/>
          <p:cNvSpPr txBox="1"/>
          <p:nvPr/>
        </p:nvSpPr>
        <p:spPr>
          <a:xfrm>
            <a:off x="13257530" y="8074660"/>
            <a:ext cx="4126230" cy="516953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</a:rPr>
              <a:t>CAN</a:t>
            </a: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>
              <a:sym typeface="+mn-ea"/>
            </a:endParaRPr>
          </a:p>
          <a:p>
            <a:pPr algn="ctr"/>
            <a:r>
              <a:rPr lang="en-US" sz="3000">
                <a:sym typeface="+mn-ea"/>
              </a:rPr>
              <a:t>The monkey </a:t>
            </a:r>
            <a:r>
              <a:rPr lang="en-US" sz="3000" b="1" u="sng">
                <a:sym typeface="+mn-ea"/>
              </a:rPr>
              <a:t>can climb</a:t>
            </a:r>
            <a:r>
              <a:rPr lang="en-US" sz="3000">
                <a:sym typeface="+mn-ea"/>
              </a:rPr>
              <a:t> tree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69" name="Text Box 68"/>
          <p:cNvSpPr txBox="1"/>
          <p:nvPr/>
        </p:nvSpPr>
        <p:spPr>
          <a:xfrm>
            <a:off x="-6262370" y="7973060"/>
            <a:ext cx="4493895" cy="516953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</a:rPr>
              <a:t>CAN’T</a:t>
            </a: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  <a:sym typeface="+mn-ea"/>
            </a:endParaRPr>
          </a:p>
          <a:p>
            <a:pPr algn="ctr"/>
            <a:endParaRPr lang="en-US" sz="3000" b="1">
              <a:solidFill>
                <a:schemeClr val="bg1"/>
              </a:solidFill>
              <a:sym typeface="+mn-ea"/>
            </a:endParaRPr>
          </a:p>
          <a:p>
            <a:pPr algn="ctr"/>
            <a:endParaRPr lang="en-US" sz="3000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sz="3000">
                <a:solidFill>
                  <a:schemeClr val="bg1"/>
                </a:solidFill>
                <a:sym typeface="+mn-ea"/>
              </a:rPr>
              <a:t>The monkey </a:t>
            </a:r>
            <a:r>
              <a:rPr lang="en-US" sz="3000" b="1">
                <a:solidFill>
                  <a:schemeClr val="bg1"/>
                </a:solidFill>
                <a:sym typeface="+mn-ea"/>
              </a:rPr>
              <a:t>can’t fly</a:t>
            </a:r>
          </a:p>
        </p:txBody>
      </p:sp>
      <p:pic>
        <p:nvPicPr>
          <p:cNvPr id="70" name="Content Placeholder 69" descr="tải xuốn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4138910" y="9140825"/>
            <a:ext cx="2381250" cy="3054985"/>
          </a:xfrm>
          <a:prstGeom prst="rect">
            <a:avLst/>
          </a:prstGeom>
        </p:spPr>
      </p:pic>
      <p:pic>
        <p:nvPicPr>
          <p:cNvPr id="71" name="Picture 70" descr="istockphoto-96420635-612x6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6535" y="9314180"/>
            <a:ext cx="2562860" cy="2971165"/>
          </a:xfrm>
          <a:prstGeom prst="rect">
            <a:avLst/>
          </a:prstGeom>
        </p:spPr>
      </p:pic>
      <p:pic>
        <p:nvPicPr>
          <p:cNvPr id="72" name="Picture 71" descr="zyro-image (2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11875" y="8074660"/>
            <a:ext cx="1028700" cy="1028700"/>
          </a:xfrm>
          <a:prstGeom prst="rect">
            <a:avLst/>
          </a:prstGeom>
        </p:spPr>
      </p:pic>
      <p:pic>
        <p:nvPicPr>
          <p:cNvPr id="73" name="Picture 72" descr="zyro-image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68630" y="8074660"/>
            <a:ext cx="1346200" cy="14541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7" grpId="1"/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9240" y="995680"/>
            <a:ext cx="98786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the activities in 1 you can or can’t do.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65" y="3583940"/>
            <a:ext cx="928370" cy="92011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788160" y="2277110"/>
            <a:ext cx="3908425" cy="42462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</a:rPr>
              <a:t>CAN</a:t>
            </a: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>
              <a:sym typeface="+mn-ea"/>
            </a:endParaRPr>
          </a:p>
          <a:p>
            <a:pPr algn="ctr"/>
            <a:r>
              <a:rPr lang="en-US" sz="3000">
                <a:sym typeface="+mn-ea"/>
              </a:rPr>
              <a:t>The monkey </a:t>
            </a:r>
            <a:r>
              <a:rPr lang="en-US" sz="3000" b="1" u="sng">
                <a:sym typeface="+mn-ea"/>
              </a:rPr>
              <a:t>can climb</a:t>
            </a:r>
            <a:r>
              <a:rPr lang="en-US" sz="3000">
                <a:sym typeface="+mn-ea"/>
              </a:rPr>
              <a:t> tree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931660" y="2259330"/>
            <a:ext cx="3908425" cy="42462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</a:rPr>
              <a:t>CAN’T</a:t>
            </a: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 b="1">
              <a:solidFill>
                <a:schemeClr val="bg1"/>
              </a:solidFill>
            </a:endParaRPr>
          </a:p>
          <a:p>
            <a:pPr algn="ctr"/>
            <a:endParaRPr lang="en-US" sz="3000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sz="3000">
                <a:solidFill>
                  <a:schemeClr val="bg1"/>
                </a:solidFill>
                <a:sym typeface="+mn-ea"/>
              </a:rPr>
              <a:t>The monkey </a:t>
            </a:r>
            <a:r>
              <a:rPr lang="en-US" sz="3000" b="1">
                <a:solidFill>
                  <a:schemeClr val="bg1"/>
                </a:solidFill>
                <a:sym typeface="+mn-ea"/>
              </a:rPr>
              <a:t>can’t fly</a:t>
            </a:r>
          </a:p>
        </p:txBody>
      </p:sp>
      <p:pic>
        <p:nvPicPr>
          <p:cNvPr id="15" name="Content Placeholder 14" descr="tải xuố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669540" y="2845435"/>
            <a:ext cx="2071370" cy="2657475"/>
          </a:xfrm>
          <a:prstGeom prst="rect">
            <a:avLst/>
          </a:prstGeom>
        </p:spPr>
      </p:pic>
      <p:pic>
        <p:nvPicPr>
          <p:cNvPr id="17" name="Picture 16" descr="istockphoto-96420635-612x6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505" y="2847340"/>
            <a:ext cx="2647950" cy="3070225"/>
          </a:xfrm>
          <a:prstGeom prst="rect">
            <a:avLst/>
          </a:prstGeom>
        </p:spPr>
      </p:pic>
      <p:pic>
        <p:nvPicPr>
          <p:cNvPr id="19" name="Picture 18" descr="zyro-image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155" y="2061210"/>
            <a:ext cx="895350" cy="895350"/>
          </a:xfrm>
          <a:prstGeom prst="rect">
            <a:avLst/>
          </a:prstGeom>
        </p:spPr>
      </p:pic>
      <p:pic>
        <p:nvPicPr>
          <p:cNvPr id="20" name="Picture 19" descr="zyro-image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960" y="1814830"/>
            <a:ext cx="1170940" cy="1264920"/>
          </a:xfrm>
          <a:prstGeom prst="rect">
            <a:avLst/>
          </a:prstGeom>
        </p:spPr>
      </p:pic>
      <p:pic>
        <p:nvPicPr>
          <p:cNvPr id="21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906780"/>
            <a:ext cx="1066800" cy="10572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09140" y="1318260"/>
            <a:ext cx="98786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the activities in 1 you can or can’t do.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" y="1216025"/>
            <a:ext cx="1066800" cy="1057275"/>
          </a:xfrm>
          <a:prstGeom prst="rect">
            <a:avLst/>
          </a:prstGeom>
        </p:spPr>
      </p:pic>
      <p:sp>
        <p:nvSpPr>
          <p:cNvPr id="3" name="Rectangle 1"/>
          <p:cNvSpPr/>
          <p:nvPr/>
        </p:nvSpPr>
        <p:spPr>
          <a:xfrm>
            <a:off x="2009048" y="2682705"/>
            <a:ext cx="222821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Example: </a:t>
            </a:r>
          </a:p>
        </p:txBody>
      </p:sp>
      <p:sp>
        <p:nvSpPr>
          <p:cNvPr id="4" name="Rectangle 23"/>
          <p:cNvSpPr/>
          <p:nvPr/>
        </p:nvSpPr>
        <p:spPr>
          <a:xfrm>
            <a:off x="2443480" y="3503295"/>
            <a:ext cx="8503920" cy="149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000"/>
              <a:t>I can pick fruit but I can’t understand your feelings.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38425" y="2038985"/>
            <a:ext cx="1909445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1340" y="4089400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PRONUNCIATION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9065" y="944880"/>
            <a:ext cx="6205855" cy="4552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Matching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18430" y="1588135"/>
            <a:ext cx="6207125" cy="220345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verbs in column A to the words or phrases in column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(p. 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Tell your partner the activities in Task 1 you can or can’t do. (p. 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Work in pairs. Read, ask and answer questions. (p. 60)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491740" y="1289050"/>
            <a:ext cx="1101725" cy="7499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78940" y="2348230"/>
            <a:ext cx="959485" cy="174117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27" idx="0"/>
          </p:cNvCxnSpPr>
          <p:nvPr/>
        </p:nvCxnSpPr>
        <p:spPr>
          <a:xfrm>
            <a:off x="2806065" y="4564380"/>
            <a:ext cx="864870" cy="76771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52596" y="533194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5359400"/>
            <a:ext cx="6206490" cy="6565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4926965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545" y="302895"/>
            <a:ext cx="446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2: A CLOSER LOOK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3" name="Rectangle 21"/>
          <p:cNvSpPr/>
          <p:nvPr/>
        </p:nvSpPr>
        <p:spPr>
          <a:xfrm>
            <a:off x="5219065" y="4017010"/>
            <a:ext cx="6207125" cy="111696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4: Listen and repeat the sentences. (p. 60)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5: Listen and practice saying the statements in the paragraph. (p. 60)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" y="-7620"/>
            <a:ext cx="12192000" cy="788035"/>
            <a:chOff x="7620" y="-7620"/>
            <a:chExt cx="12192000" cy="1083309"/>
          </a:xfrm>
        </p:grpSpPr>
        <p:sp>
          <p:nvSpPr>
            <p:cNvPr id="3" name="Round Single Corner Rectangle 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4"/>
          <p:cNvSpPr txBox="1"/>
          <p:nvPr/>
        </p:nvSpPr>
        <p:spPr>
          <a:xfrm>
            <a:off x="487067" y="724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6440" y="770890"/>
            <a:ext cx="98786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Work in pairs. Read the information about what V10, a robot, can or can’t do. Ask and answer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" y="707390"/>
            <a:ext cx="1019810" cy="10795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4530" y="1837690"/>
          <a:ext cx="6506845" cy="46901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9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045">
                <a:tc>
                  <a:txBody>
                    <a:bodyPr/>
                    <a:lstStyle/>
                    <a:p>
                      <a:pPr algn="ctr"/>
                      <a:r>
                        <a:rPr lang="en-US" sz="3000" b="1"/>
                        <a:t>Skills of</a:t>
                      </a:r>
                      <a:r>
                        <a:rPr lang="en-US" sz="3000" b="1" baseline="0"/>
                        <a:t> V10</a:t>
                      </a:r>
                      <a:endParaRPr lang="en-US" sz="3000" b="1"/>
                    </a:p>
                  </a:txBody>
                  <a:tcPr anchor="ctr"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/>
                        <a:t>Can</a:t>
                      </a:r>
                    </a:p>
                  </a:txBody>
                  <a:tcPr anchor="ctr">
                    <a:solidFill>
                      <a:srgbClr val="97D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/>
                        <a:t>Can’t</a:t>
                      </a:r>
                    </a:p>
                  </a:txBody>
                  <a:tcPr anchor="ctr">
                    <a:solidFill>
                      <a:srgbClr val="97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3000"/>
                        <a:t>Repair a broken machine</a:t>
                      </a:r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>
                          <a:sym typeface="Wingdings 2" panose="05020102010507070707" pitchFamily="18" charset="2"/>
                        </a:rPr>
                        <a:t>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r>
                        <a:rPr lang="en-US" sz="3000"/>
                        <a:t>Do the washing</a:t>
                      </a:r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000" b="1">
                          <a:sym typeface="Wingdings 2" panose="05020102010507070707" pitchFamily="18" charset="2"/>
                        </a:rPr>
                        <a:t>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r>
                        <a:rPr lang="en-US" sz="3000"/>
                        <a:t>Work</a:t>
                      </a:r>
                      <a:r>
                        <a:rPr lang="en-US" sz="3000" baseline="0"/>
                        <a:t> as a guard</a:t>
                      </a:r>
                      <a:endParaRPr lang="en-US" sz="30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>
                          <a:sym typeface="Wingdings 2" panose="05020102010507070707" pitchFamily="18" charset="2"/>
                        </a:rPr>
                        <a:t>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r>
                        <a:rPr lang="en-US" sz="3000"/>
                        <a:t>Read our</a:t>
                      </a:r>
                      <a:r>
                        <a:rPr lang="en-US" sz="3000" baseline="0"/>
                        <a:t> moods</a:t>
                      </a:r>
                      <a:endParaRPr lang="en-US" sz="30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000" b="1">
                          <a:sym typeface="Wingdings 2" panose="05020102010507070707" pitchFamily="18" charset="2"/>
                        </a:rPr>
                        <a:t>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r>
                        <a:rPr lang="en-US" sz="3000"/>
                        <a:t>Water</a:t>
                      </a:r>
                      <a:r>
                        <a:rPr lang="en-US" sz="3000" baseline="0"/>
                        <a:t> plants</a:t>
                      </a:r>
                      <a:endParaRPr lang="en-US" sz="30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000" b="1">
                          <a:sym typeface="Wingdings 2" panose="05020102010507070707" pitchFamily="18" charset="2"/>
                        </a:rPr>
                        <a:t>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r>
                        <a:rPr lang="en-US" sz="3000"/>
                        <a:t>Understand what</a:t>
                      </a:r>
                      <a:r>
                        <a:rPr lang="en-US" sz="3000" baseline="0"/>
                        <a:t> we say</a:t>
                      </a:r>
                      <a:endParaRPr lang="en-US" sz="30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000" b="1">
                          <a:sym typeface="Wingdings 2" panose="05020102010507070707" pitchFamily="18" charset="2"/>
                        </a:rPr>
                        <a:t>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/>
          <p:nvPr/>
        </p:nvSpPr>
        <p:spPr>
          <a:xfrm>
            <a:off x="7419340" y="2379980"/>
            <a:ext cx="4723130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>
                <a:sym typeface="+mn-ea"/>
              </a:rPr>
              <a:t>A:  </a:t>
            </a:r>
            <a:r>
              <a:rPr lang="en-US" sz="3000">
                <a:sym typeface="+mn-ea"/>
              </a:rPr>
              <a:t>Can V10 do the washing?  </a:t>
            </a:r>
            <a:endParaRPr lang="en-US" sz="3000"/>
          </a:p>
          <a:p>
            <a:pPr>
              <a:lnSpc>
                <a:spcPct val="150000"/>
              </a:lnSpc>
            </a:pPr>
            <a:r>
              <a:rPr lang="en-US" sz="3000" b="1" i="1">
                <a:sym typeface="+mn-ea"/>
              </a:rPr>
              <a:t>B:  </a:t>
            </a:r>
            <a:r>
              <a:rPr lang="en-US" sz="3000">
                <a:sym typeface="+mn-ea"/>
              </a:rPr>
              <a:t>Yes, it can.</a:t>
            </a:r>
          </a:p>
          <a:p>
            <a:pPr algn="just">
              <a:lnSpc>
                <a:spcPct val="150000"/>
              </a:lnSpc>
            </a:pPr>
            <a:r>
              <a:rPr lang="en-US" sz="3000" b="1"/>
              <a:t>A</a:t>
            </a:r>
            <a:r>
              <a:rPr lang="en-US" sz="3000"/>
              <a:t>: Can V10 repair a broken machine?</a:t>
            </a:r>
          </a:p>
          <a:p>
            <a:pPr>
              <a:lnSpc>
                <a:spcPct val="150000"/>
              </a:lnSpc>
            </a:pPr>
            <a:r>
              <a:rPr lang="en-US" sz="3000" b="1"/>
              <a:t>B:</a:t>
            </a:r>
            <a:r>
              <a:rPr lang="en-US" sz="3000"/>
              <a:t> No, it can’t.</a:t>
            </a:r>
          </a:p>
        </p:txBody>
      </p:sp>
      <p:sp>
        <p:nvSpPr>
          <p:cNvPr id="13" name="Rectangle 4"/>
          <p:cNvSpPr/>
          <p:nvPr/>
        </p:nvSpPr>
        <p:spPr>
          <a:xfrm>
            <a:off x="8648380" y="1989057"/>
            <a:ext cx="171704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Example: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9015" cy="11468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" y="128270"/>
            <a:ext cx="9420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PRONUNCIATION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3483708" y="1333336"/>
            <a:ext cx="560705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Falling tone in statements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8296" y="2200275"/>
            <a:ext cx="11903068" cy="3900171"/>
            <a:chOff x="-1236168" y="1782962"/>
            <a:chExt cx="10868061" cy="3423588"/>
          </a:xfrm>
        </p:grpSpPr>
        <p:sp>
          <p:nvSpPr>
            <p:cNvPr id="9" name="Rectangle 7"/>
            <p:cNvSpPr/>
            <p:nvPr/>
          </p:nvSpPr>
          <p:spPr>
            <a:xfrm>
              <a:off x="-1236168" y="2183180"/>
              <a:ext cx="10472654" cy="3023370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3100" y="1782962"/>
              <a:ext cx="3351736" cy="857848"/>
            </a:xfrm>
            <a:prstGeom prst="rect">
              <a:avLst/>
            </a:prstGeom>
          </p:spPr>
        </p:pic>
        <p:sp>
          <p:nvSpPr>
            <p:cNvPr id="14" name="Rectangle 1"/>
            <p:cNvSpPr/>
            <p:nvPr/>
          </p:nvSpPr>
          <p:spPr>
            <a:xfrm>
              <a:off x="-1108622" y="2551624"/>
              <a:ext cx="10740515" cy="620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/>
                <a:t>Our voice often goes down at the end of a statement.</a:t>
              </a:r>
            </a:p>
          </p:txBody>
        </p:sp>
        <p:sp>
          <p:nvSpPr>
            <p:cNvPr id="15" name="Rectangle 2"/>
            <p:cNvSpPr/>
            <p:nvPr/>
          </p:nvSpPr>
          <p:spPr>
            <a:xfrm>
              <a:off x="-697576" y="3261761"/>
              <a:ext cx="2660053" cy="620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</a:rPr>
                <a:t>Example:</a:t>
              </a:r>
            </a:p>
          </p:txBody>
        </p:sp>
        <p:sp>
          <p:nvSpPr>
            <p:cNvPr id="16" name="Rectangle 9"/>
            <p:cNvSpPr/>
            <p:nvPr/>
          </p:nvSpPr>
          <p:spPr>
            <a:xfrm>
              <a:off x="-789762" y="3867104"/>
              <a:ext cx="6139342" cy="728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/>
                <a:t>We go to school every morning.</a:t>
              </a:r>
            </a:p>
          </p:txBody>
        </p:sp>
      </p:grpSp>
      <p:sp>
        <p:nvSpPr>
          <p:cNvPr id="3" name="Circular Arrow 2"/>
          <p:cNvSpPr/>
          <p:nvPr/>
        </p:nvSpPr>
        <p:spPr>
          <a:xfrm rot="2301645">
            <a:off x="7005320" y="4432935"/>
            <a:ext cx="900430" cy="1113790"/>
          </a:xfrm>
          <a:prstGeom prst="circularArrow">
            <a:avLst>
              <a:gd name="adj1" fmla="val 12500"/>
              <a:gd name="adj2" fmla="val 3228692"/>
              <a:gd name="adj3" fmla="val 20457681"/>
              <a:gd name="adj4" fmla="val 13679742"/>
              <a:gd name="adj5" fmla="val 20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9015" cy="883920"/>
          </a:xfrm>
          <a:prstGeom prst="rect">
            <a:avLst/>
          </a:prstGeom>
        </p:spPr>
      </p:pic>
      <p:sp>
        <p:nvSpPr>
          <p:cNvPr id="4" name="TextBox 11"/>
          <p:cNvSpPr txBox="1"/>
          <p:nvPr/>
        </p:nvSpPr>
        <p:spPr>
          <a:xfrm>
            <a:off x="495300" y="77470"/>
            <a:ext cx="9420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PRONUNCIATION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6640" y="948690"/>
            <a:ext cx="9420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Listen and repeat the following sentences.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" y="710565"/>
            <a:ext cx="857250" cy="882650"/>
          </a:xfrm>
          <a:prstGeom prst="rect">
            <a:avLst/>
          </a:prstGeom>
        </p:spPr>
      </p:pic>
      <p:pic>
        <p:nvPicPr>
          <p:cNvPr id="5" name="B2_39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3260" y="908685"/>
            <a:ext cx="561975" cy="561975"/>
          </a:xfrm>
          <a:prstGeom prst="rect">
            <a:avLst/>
          </a:prstGeom>
        </p:spPr>
      </p:pic>
      <p:sp>
        <p:nvSpPr>
          <p:cNvPr id="20" name="TextBox 13"/>
          <p:cNvSpPr txBox="1"/>
          <p:nvPr/>
        </p:nvSpPr>
        <p:spPr>
          <a:xfrm>
            <a:off x="176530" y="1534795"/>
            <a:ext cx="5422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1" name="TextBox 16"/>
          <p:cNvSpPr txBox="1"/>
          <p:nvPr/>
        </p:nvSpPr>
        <p:spPr>
          <a:xfrm>
            <a:off x="651510" y="1528445"/>
            <a:ext cx="64033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I often water plants after school.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52" name="TextBox 17"/>
          <p:cNvSpPr txBox="1"/>
          <p:nvPr/>
        </p:nvSpPr>
        <p:spPr>
          <a:xfrm>
            <a:off x="176530" y="2174875"/>
            <a:ext cx="5422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3" name="TextBox 18"/>
          <p:cNvSpPr txBox="1"/>
          <p:nvPr/>
        </p:nvSpPr>
        <p:spPr>
          <a:xfrm>
            <a:off x="179705" y="2910840"/>
            <a:ext cx="5422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4" name="TextBox 19"/>
          <p:cNvSpPr txBox="1"/>
          <p:nvPr/>
        </p:nvSpPr>
        <p:spPr>
          <a:xfrm>
            <a:off x="654050" y="2901950"/>
            <a:ext cx="73615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My dad makes delicious meals at weekends.</a:t>
            </a:r>
            <a:endParaRPr lang="en-US" sz="3000" dirty="0"/>
          </a:p>
        </p:txBody>
      </p:sp>
      <p:sp>
        <p:nvSpPr>
          <p:cNvPr id="55" name="TextBox 20"/>
          <p:cNvSpPr txBox="1"/>
          <p:nvPr/>
        </p:nvSpPr>
        <p:spPr>
          <a:xfrm>
            <a:off x="176530" y="3655060"/>
            <a:ext cx="5422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6" name="TextBox 21"/>
          <p:cNvSpPr txBox="1"/>
          <p:nvPr/>
        </p:nvSpPr>
        <p:spPr>
          <a:xfrm>
            <a:off x="651510" y="3646805"/>
            <a:ext cx="64033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WB2 is the strongest of all the robots.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57" name="TextBox 22"/>
          <p:cNvSpPr txBox="1"/>
          <p:nvPr/>
        </p:nvSpPr>
        <p:spPr>
          <a:xfrm>
            <a:off x="176530" y="4425950"/>
            <a:ext cx="5422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8" name="TextBox 23"/>
          <p:cNvSpPr txBox="1"/>
          <p:nvPr/>
        </p:nvSpPr>
        <p:spPr>
          <a:xfrm>
            <a:off x="651510" y="4425950"/>
            <a:ext cx="64033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H8 is a home robot.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651510" y="2183765"/>
            <a:ext cx="64033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Shifa can do many things like humans.</a:t>
            </a:r>
            <a:endParaRPr lang="en-US" sz="3000" dirty="0"/>
          </a:p>
        </p:txBody>
      </p:sp>
      <p:sp>
        <p:nvSpPr>
          <p:cNvPr id="60" name="Oval 59"/>
          <p:cNvSpPr/>
          <p:nvPr/>
        </p:nvSpPr>
        <p:spPr>
          <a:xfrm>
            <a:off x="6348095" y="1617980"/>
            <a:ext cx="567055" cy="475615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1" name="Isosceles Triangle 60"/>
          <p:cNvSpPr/>
          <p:nvPr/>
        </p:nvSpPr>
        <p:spPr>
          <a:xfrm rot="5400000">
            <a:off x="6490970" y="1696085"/>
            <a:ext cx="316865" cy="282575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66" name="Oval 65"/>
          <p:cNvSpPr/>
          <p:nvPr/>
        </p:nvSpPr>
        <p:spPr>
          <a:xfrm>
            <a:off x="6976110" y="2263775"/>
            <a:ext cx="567055" cy="475615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7" name="Isosceles Triangle 66"/>
          <p:cNvSpPr/>
          <p:nvPr/>
        </p:nvSpPr>
        <p:spPr>
          <a:xfrm rot="5400000">
            <a:off x="7118985" y="2342515"/>
            <a:ext cx="316865" cy="282575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71" name="Oval 70"/>
          <p:cNvSpPr/>
          <p:nvPr/>
        </p:nvSpPr>
        <p:spPr>
          <a:xfrm>
            <a:off x="7736205" y="2968625"/>
            <a:ext cx="567055" cy="475615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72" name="Isosceles Triangle 71"/>
          <p:cNvSpPr/>
          <p:nvPr/>
        </p:nvSpPr>
        <p:spPr>
          <a:xfrm rot="5400000">
            <a:off x="7897495" y="3037840"/>
            <a:ext cx="316865" cy="282575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76" name="Oval 75"/>
          <p:cNvSpPr/>
          <p:nvPr/>
        </p:nvSpPr>
        <p:spPr>
          <a:xfrm>
            <a:off x="6678930" y="3750310"/>
            <a:ext cx="567055" cy="475615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77" name="Isosceles Triangle 76"/>
          <p:cNvSpPr/>
          <p:nvPr/>
        </p:nvSpPr>
        <p:spPr>
          <a:xfrm rot="5400000">
            <a:off x="6840220" y="3819525"/>
            <a:ext cx="316865" cy="282575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96" name="Oval 95"/>
          <p:cNvSpPr/>
          <p:nvPr/>
        </p:nvSpPr>
        <p:spPr>
          <a:xfrm>
            <a:off x="4089400" y="4526280"/>
            <a:ext cx="567055" cy="475615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97" name="Isosceles Triangle 96"/>
          <p:cNvSpPr/>
          <p:nvPr/>
        </p:nvSpPr>
        <p:spPr>
          <a:xfrm rot="5400000">
            <a:off x="4231640" y="4614545"/>
            <a:ext cx="316865" cy="282575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pic>
        <p:nvPicPr>
          <p:cNvPr id="101" name="B2_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8900" end="29862.98632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67594" y="86842"/>
            <a:ext cx="487363" cy="487363"/>
          </a:xfrm>
          <a:prstGeom prst="rect">
            <a:avLst/>
          </a:prstGeom>
        </p:spPr>
      </p:pic>
      <p:pic>
        <p:nvPicPr>
          <p:cNvPr id="102" name="B2_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5200" end="22687.98632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67593" y="689258"/>
            <a:ext cx="487363" cy="487363"/>
          </a:xfrm>
          <a:prstGeom prst="rect">
            <a:avLst/>
          </a:prstGeom>
        </p:spPr>
      </p:pic>
      <p:pic>
        <p:nvPicPr>
          <p:cNvPr id="103" name="B2_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2283" end="15966.98632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67593" y="1362298"/>
            <a:ext cx="487363" cy="487363"/>
          </a:xfrm>
          <a:prstGeom prst="rect">
            <a:avLst/>
          </a:prstGeom>
        </p:spPr>
      </p:pic>
      <p:pic>
        <p:nvPicPr>
          <p:cNvPr id="104" name="B2_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9300" end="7804.98632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67593" y="1980473"/>
            <a:ext cx="487363" cy="487363"/>
          </a:xfrm>
          <a:prstGeom prst="rect">
            <a:avLst/>
          </a:prstGeom>
        </p:spPr>
      </p:pic>
      <p:pic>
        <p:nvPicPr>
          <p:cNvPr id="105" name="B2_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7300" end="1414.98632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67593" y="2599655"/>
            <a:ext cx="487363" cy="48736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74" y="4119388"/>
            <a:ext cx="2866548" cy="290402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75" y="1146623"/>
            <a:ext cx="2695575" cy="31623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9"/>
          <a:stretch>
            <a:fillRect/>
          </a:stretch>
        </p:blipFill>
        <p:spPr>
          <a:xfrm>
            <a:off x="9043670" y="7981950"/>
            <a:ext cx="1656715" cy="2009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83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758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396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541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931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</p:childTnLst>
        </p:cTn>
      </p:par>
    </p:tnLst>
    <p:bldLst>
      <p:bldP spid="61" grpId="0" bldLvl="0" animBg="1"/>
      <p:bldP spid="61" grpId="1" bldLvl="0" animBg="1"/>
      <p:bldP spid="67" grpId="0" bldLvl="0" animBg="1"/>
      <p:bldP spid="67" grpId="1" bldLvl="0" animBg="1"/>
      <p:bldP spid="72" grpId="0" bldLvl="0" animBg="1"/>
      <p:bldP spid="72" grpId="1" bldLvl="0" animBg="1"/>
      <p:bldP spid="77" grpId="0" bldLvl="0" animBg="1"/>
      <p:bldP spid="77" grpId="1" bldLvl="0" animBg="1"/>
      <p:bldP spid="97" grpId="0" bldLvl="0" animBg="1"/>
      <p:bldP spid="97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0"/>
            <a:ext cx="12439015" cy="9315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1235" y="704215"/>
            <a:ext cx="108229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Practise saying the statements in the following paragraph. Then listen and repeat.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" y="816610"/>
            <a:ext cx="771525" cy="727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9"/>
          <a:stretch>
            <a:fillRect/>
          </a:stretch>
        </p:blipFill>
        <p:spPr>
          <a:xfrm>
            <a:off x="7506970" y="3023235"/>
            <a:ext cx="3015615" cy="3656965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178560" y="1616710"/>
            <a:ext cx="645731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/>
              <a:t>My robot is </a:t>
            </a:r>
            <a:r>
              <a:rPr lang="en-US" sz="3200" dirty="0" err="1"/>
              <a:t>Jimba</a:t>
            </a:r>
            <a:r>
              <a:rPr lang="en-US" sz="3200" dirty="0"/>
              <a:t>. It’s a home robot. It’s very helpful. It can do the housework. It can also water plants and pick fruit. It can work as a guard. I love my robot very much.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1235" y="1616710"/>
            <a:ext cx="9694545" cy="5063490"/>
          </a:xfrm>
          <a:prstGeom prst="roundRect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B2_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64500" y="1881505"/>
            <a:ext cx="792480" cy="792480"/>
          </a:xfrm>
          <a:prstGeom prst="rect">
            <a:avLst/>
          </a:prstGeom>
        </p:spPr>
      </p:pic>
      <p:sp>
        <p:nvSpPr>
          <p:cNvPr id="4" name="TextBox 11"/>
          <p:cNvSpPr txBox="1"/>
          <p:nvPr/>
        </p:nvSpPr>
        <p:spPr>
          <a:xfrm>
            <a:off x="495300" y="128270"/>
            <a:ext cx="9420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PRONUNCIATION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9780" y="1691005"/>
            <a:ext cx="84270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</a:t>
            </a:r>
          </a:p>
        </p:txBody>
      </p:sp>
      <p:pic>
        <p:nvPicPr>
          <p:cNvPr id="9" name="Content Placeholder 8" descr="7Q8StN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9830" y="3047365"/>
            <a:ext cx="5086350" cy="2929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3820160" y="1320800"/>
            <a:ext cx="7992745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/>
              <a:t>- Work in groups</a:t>
            </a:r>
          </a:p>
          <a:p>
            <a:pPr algn="just">
              <a:lnSpc>
                <a:spcPct val="100000"/>
              </a:lnSpc>
            </a:pPr>
            <a:r>
              <a:rPr lang="en-US" sz="4800" dirty="0"/>
              <a:t>- Match the names of daily activity with suitable picture </a:t>
            </a:r>
          </a:p>
          <a:p>
            <a:pPr algn="just">
              <a:lnSpc>
                <a:spcPct val="100000"/>
              </a:lnSpc>
            </a:pPr>
            <a:r>
              <a:rPr lang="en-US" sz="4800" dirty="0"/>
              <a:t>- The fastest group will say “Bingo” and stick your work on board.</a:t>
            </a:r>
          </a:p>
        </p:txBody>
      </p:sp>
      <p:pic>
        <p:nvPicPr>
          <p:cNvPr id="9" name="Content Placeholder 8" descr="7Q8StN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" y="2537460"/>
            <a:ext cx="3239770" cy="2331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62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" name="Content Placeholder 2" descr="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6665" y="1036320"/>
            <a:ext cx="7628255" cy="5721985"/>
          </a:xfrm>
          <a:prstGeom prst="rect">
            <a:avLst/>
          </a:prstGeom>
        </p:spPr>
      </p:pic>
      <p:pic>
        <p:nvPicPr>
          <p:cNvPr id="7" name="image19.jpg"/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30215" y="5176520"/>
            <a:ext cx="1620520" cy="1215390"/>
          </a:xfrm>
          <a:prstGeom prst="rect">
            <a:avLst/>
          </a:prstGeom>
        </p:spPr>
      </p:pic>
      <p:pic>
        <p:nvPicPr>
          <p:cNvPr id="129" name="image17.jpg"/>
          <p:cNvPicPr preferRelativeResize="0"/>
          <p:nvPr/>
        </p:nvPicPr>
        <p:blipFill>
          <a:blip r:embed="rId5"/>
          <a:srcRect/>
          <a:stretch>
            <a:fillRect/>
          </a:stretch>
        </p:blipFill>
        <p:spPr>
          <a:xfrm>
            <a:off x="5911850" y="5243195"/>
            <a:ext cx="1869440" cy="1148715"/>
          </a:xfrm>
          <a:prstGeom prst="rect">
            <a:avLst/>
          </a:prstGeom>
        </p:spPr>
      </p:pic>
      <p:pic>
        <p:nvPicPr>
          <p:cNvPr id="128" name="image34.jpg"/>
          <p:cNvPicPr preferRelativeResize="0">
            <a:picLocks noGrp="1" noChangeAspect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 rot="3840000">
            <a:off x="6070600" y="5129530"/>
            <a:ext cx="2225675" cy="874395"/>
          </a:xfrm>
          <a:prstGeom prst="rect">
            <a:avLst/>
          </a:prstGeom>
        </p:spPr>
      </p:pic>
      <p:pic>
        <p:nvPicPr>
          <p:cNvPr id="131" name="image20.jpg"/>
          <p:cNvPicPr preferRelativeResize="0"/>
          <p:nvPr/>
        </p:nvPicPr>
        <p:blipFill>
          <a:blip r:embed="rId7"/>
          <a:srcRect/>
          <a:stretch>
            <a:fillRect/>
          </a:stretch>
        </p:blipFill>
        <p:spPr>
          <a:xfrm rot="19260000">
            <a:off x="4695825" y="4993005"/>
            <a:ext cx="2458085" cy="1393825"/>
          </a:xfrm>
          <a:prstGeom prst="rect">
            <a:avLst/>
          </a:prstGeom>
        </p:spPr>
      </p:pic>
      <p:pic>
        <p:nvPicPr>
          <p:cNvPr id="130" name="image26.png"/>
          <p:cNvPicPr preferRelativeResize="0"/>
          <p:nvPr/>
        </p:nvPicPr>
        <p:blipFill>
          <a:blip r:embed="rId8"/>
          <a:srcRect/>
          <a:stretch>
            <a:fillRect/>
          </a:stretch>
        </p:blipFill>
        <p:spPr>
          <a:xfrm rot="14460000">
            <a:off x="4646295" y="5407660"/>
            <a:ext cx="1651000" cy="984250"/>
          </a:xfrm>
          <a:prstGeom prst="rect">
            <a:avLst/>
          </a:prstGeom>
        </p:spPr>
      </p:pic>
      <p:pic>
        <p:nvPicPr>
          <p:cNvPr id="134" name="image27.jpg"/>
          <p:cNvPicPr preferRelativeResize="0"/>
          <p:nvPr/>
        </p:nvPicPr>
        <p:blipFill>
          <a:blip r:embed="rId9"/>
          <a:srcRect/>
          <a:stretch>
            <a:fillRect/>
          </a:stretch>
        </p:blipFill>
        <p:spPr>
          <a:xfrm rot="7680000">
            <a:off x="5722620" y="5080000"/>
            <a:ext cx="2475865" cy="147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image19.jpg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550545" y="1162050"/>
            <a:ext cx="2540000" cy="1905000"/>
          </a:xfrm>
          <a:prstGeom prst="rect">
            <a:avLst/>
          </a:prstGeom>
        </p:spPr>
      </p:pic>
      <p:pic>
        <p:nvPicPr>
          <p:cNvPr id="129" name="image17.jpg"/>
          <p:cNvPicPr preferRelativeResize="0"/>
          <p:nvPr/>
        </p:nvPicPr>
        <p:blipFill>
          <a:blip r:embed="rId4">
            <a:grayscl/>
          </a:blip>
          <a:srcRect/>
          <a:stretch>
            <a:fillRect/>
          </a:stretch>
        </p:blipFill>
        <p:spPr>
          <a:xfrm>
            <a:off x="4057015" y="1065530"/>
            <a:ext cx="3157220" cy="1939925"/>
          </a:xfrm>
          <a:prstGeom prst="rect">
            <a:avLst/>
          </a:prstGeom>
        </p:spPr>
      </p:pic>
      <p:pic>
        <p:nvPicPr>
          <p:cNvPr id="128" name="image34.jpg"/>
          <p:cNvPicPr preferRelativeResize="0">
            <a:picLocks noGrp="1" noChangeAspect="1"/>
          </p:cNvPicPr>
          <p:nvPr>
            <p:ph sz="half" idx="2"/>
          </p:nvPr>
        </p:nvPicPr>
        <p:blipFill>
          <a:blip r:embed="rId5">
            <a:grayscl/>
          </a:blip>
          <a:srcRect/>
          <a:stretch>
            <a:fillRect/>
          </a:stretch>
        </p:blipFill>
        <p:spPr>
          <a:xfrm>
            <a:off x="550545" y="4185285"/>
            <a:ext cx="4324985" cy="1699260"/>
          </a:xfrm>
          <a:prstGeom prst="rect">
            <a:avLst/>
          </a:prstGeom>
        </p:spPr>
      </p:pic>
      <p:pic>
        <p:nvPicPr>
          <p:cNvPr id="131" name="image20.jpg"/>
          <p:cNvPicPr preferRelativeResize="0"/>
          <p:nvPr/>
        </p:nvPicPr>
        <p:blipFill>
          <a:blip r:embed="rId6">
            <a:grayscl/>
          </a:blip>
          <a:srcRect/>
          <a:stretch>
            <a:fillRect/>
          </a:stretch>
        </p:blipFill>
        <p:spPr>
          <a:xfrm>
            <a:off x="8251825" y="1076960"/>
            <a:ext cx="3331210" cy="1889125"/>
          </a:xfrm>
          <a:prstGeom prst="rect">
            <a:avLst/>
          </a:prstGeom>
        </p:spPr>
      </p:pic>
      <p:pic>
        <p:nvPicPr>
          <p:cNvPr id="130" name="image26.png"/>
          <p:cNvPicPr preferRelativeResize="0"/>
          <p:nvPr/>
        </p:nvPicPr>
        <p:blipFill>
          <a:blip r:embed="rId7">
            <a:grayscl/>
          </a:blip>
          <a:srcRect/>
          <a:stretch>
            <a:fillRect/>
          </a:stretch>
        </p:blipFill>
        <p:spPr>
          <a:xfrm>
            <a:off x="5544185" y="4185285"/>
            <a:ext cx="2880360" cy="1717040"/>
          </a:xfrm>
          <a:prstGeom prst="rect">
            <a:avLst/>
          </a:prstGeom>
        </p:spPr>
      </p:pic>
      <p:pic>
        <p:nvPicPr>
          <p:cNvPr id="134" name="image27.jpg"/>
          <p:cNvPicPr preferRelativeResize="0"/>
          <p:nvPr/>
        </p:nvPicPr>
        <p:blipFill>
          <a:blip r:embed="rId8">
            <a:grayscl/>
          </a:blip>
          <a:srcRect/>
          <a:stretch>
            <a:fillRect/>
          </a:stretch>
        </p:blipFill>
        <p:spPr>
          <a:xfrm>
            <a:off x="8941435" y="4185285"/>
            <a:ext cx="3206750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image19.jpg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0545" y="996950"/>
            <a:ext cx="2540000" cy="1905000"/>
          </a:xfrm>
          <a:prstGeom prst="rect">
            <a:avLst/>
          </a:prstGeom>
        </p:spPr>
      </p:pic>
      <p:pic>
        <p:nvPicPr>
          <p:cNvPr id="129" name="image17.jpg"/>
          <p:cNvPicPr preferRelativeResize="0"/>
          <p:nvPr/>
        </p:nvPicPr>
        <p:blipFill>
          <a:blip r:embed="rId4">
            <a:grayscl/>
          </a:blip>
          <a:srcRect/>
          <a:stretch>
            <a:fillRect/>
          </a:stretch>
        </p:blipFill>
        <p:spPr>
          <a:xfrm>
            <a:off x="4057015" y="900430"/>
            <a:ext cx="3157220" cy="1939925"/>
          </a:xfrm>
          <a:prstGeom prst="rect">
            <a:avLst/>
          </a:prstGeom>
        </p:spPr>
      </p:pic>
      <p:pic>
        <p:nvPicPr>
          <p:cNvPr id="128" name="image34.jpg"/>
          <p:cNvPicPr preferRelativeResize="0">
            <a:picLocks noGrp="1" noChangeAspect="1"/>
          </p:cNvPicPr>
          <p:nvPr>
            <p:ph sz="half" idx="2"/>
          </p:nvPr>
        </p:nvPicPr>
        <p:blipFill>
          <a:blip r:embed="rId5">
            <a:grayscl/>
          </a:blip>
          <a:srcRect/>
          <a:stretch>
            <a:fillRect/>
          </a:stretch>
        </p:blipFill>
        <p:spPr>
          <a:xfrm>
            <a:off x="550545" y="4020185"/>
            <a:ext cx="4324985" cy="1699260"/>
          </a:xfrm>
          <a:prstGeom prst="rect">
            <a:avLst/>
          </a:prstGeom>
        </p:spPr>
      </p:pic>
      <p:pic>
        <p:nvPicPr>
          <p:cNvPr id="131" name="image20.jpg"/>
          <p:cNvPicPr preferRelativeResize="0"/>
          <p:nvPr/>
        </p:nvPicPr>
        <p:blipFill>
          <a:blip r:embed="rId6">
            <a:grayscl/>
          </a:blip>
          <a:srcRect/>
          <a:stretch>
            <a:fillRect/>
          </a:stretch>
        </p:blipFill>
        <p:spPr>
          <a:xfrm>
            <a:off x="8251825" y="911860"/>
            <a:ext cx="3331210" cy="1889125"/>
          </a:xfrm>
          <a:prstGeom prst="rect">
            <a:avLst/>
          </a:prstGeom>
        </p:spPr>
      </p:pic>
      <p:pic>
        <p:nvPicPr>
          <p:cNvPr id="130" name="image26.png"/>
          <p:cNvPicPr preferRelativeResize="0"/>
          <p:nvPr/>
        </p:nvPicPr>
        <p:blipFill>
          <a:blip r:embed="rId7">
            <a:grayscl/>
          </a:blip>
          <a:srcRect/>
          <a:stretch>
            <a:fillRect/>
          </a:stretch>
        </p:blipFill>
        <p:spPr>
          <a:xfrm>
            <a:off x="5544185" y="4020185"/>
            <a:ext cx="2880360" cy="1717040"/>
          </a:xfrm>
          <a:prstGeom prst="rect">
            <a:avLst/>
          </a:prstGeom>
        </p:spPr>
      </p:pic>
      <p:pic>
        <p:nvPicPr>
          <p:cNvPr id="134" name="image27.jpg"/>
          <p:cNvPicPr preferRelativeResize="0"/>
          <p:nvPr/>
        </p:nvPicPr>
        <p:blipFill>
          <a:blip r:embed="rId8">
            <a:grayscl/>
          </a:blip>
          <a:srcRect/>
          <a:stretch>
            <a:fillRect/>
          </a:stretch>
        </p:blipFill>
        <p:spPr>
          <a:xfrm>
            <a:off x="8941435" y="4020185"/>
            <a:ext cx="3206750" cy="1910715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487045" y="3014980"/>
            <a:ext cx="329438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FF0000"/>
                </a:solidFill>
              </a:rPr>
              <a:t>make meals</a:t>
            </a:r>
          </a:p>
        </p:txBody>
      </p:sp>
      <p:sp>
        <p:nvSpPr>
          <p:cNvPr id="2" name="Rectangles 1"/>
          <p:cNvSpPr/>
          <p:nvPr/>
        </p:nvSpPr>
        <p:spPr>
          <a:xfrm>
            <a:off x="371475" y="902970"/>
            <a:ext cx="2806700" cy="20955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6" name="image19.jpg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550545" y="996950"/>
            <a:ext cx="2540000" cy="1905000"/>
          </a:xfrm>
          <a:prstGeom prst="rect">
            <a:avLst/>
          </a:prstGeom>
        </p:spPr>
      </p:pic>
      <p:pic>
        <p:nvPicPr>
          <p:cNvPr id="129" name="image17.jpg"/>
          <p:cNvPicPr preferRelativeResize="0"/>
          <p:nvPr/>
        </p:nvPicPr>
        <p:blipFill>
          <a:blip r:embed="rId4"/>
          <a:srcRect/>
          <a:stretch>
            <a:fillRect/>
          </a:stretch>
        </p:blipFill>
        <p:spPr>
          <a:xfrm>
            <a:off x="4057015" y="900430"/>
            <a:ext cx="3157220" cy="1939925"/>
          </a:xfrm>
          <a:prstGeom prst="rect">
            <a:avLst/>
          </a:prstGeom>
        </p:spPr>
      </p:pic>
      <p:pic>
        <p:nvPicPr>
          <p:cNvPr id="128" name="image34.jpg"/>
          <p:cNvPicPr preferRelativeResize="0">
            <a:picLocks noGrp="1" noChangeAspect="1"/>
          </p:cNvPicPr>
          <p:nvPr>
            <p:ph sz="half" idx="2"/>
          </p:nvPr>
        </p:nvPicPr>
        <p:blipFill>
          <a:blip r:embed="rId5">
            <a:grayscl/>
          </a:blip>
          <a:srcRect/>
          <a:stretch>
            <a:fillRect/>
          </a:stretch>
        </p:blipFill>
        <p:spPr>
          <a:xfrm>
            <a:off x="550545" y="4020185"/>
            <a:ext cx="4324985" cy="1699260"/>
          </a:xfrm>
          <a:prstGeom prst="rect">
            <a:avLst/>
          </a:prstGeom>
        </p:spPr>
      </p:pic>
      <p:pic>
        <p:nvPicPr>
          <p:cNvPr id="131" name="image20.jpg"/>
          <p:cNvPicPr preferRelativeResize="0"/>
          <p:nvPr/>
        </p:nvPicPr>
        <p:blipFill>
          <a:blip r:embed="rId6">
            <a:grayscl/>
          </a:blip>
          <a:srcRect/>
          <a:stretch>
            <a:fillRect/>
          </a:stretch>
        </p:blipFill>
        <p:spPr>
          <a:xfrm>
            <a:off x="8251825" y="911860"/>
            <a:ext cx="3331210" cy="1889125"/>
          </a:xfrm>
          <a:prstGeom prst="rect">
            <a:avLst/>
          </a:prstGeom>
        </p:spPr>
      </p:pic>
      <p:pic>
        <p:nvPicPr>
          <p:cNvPr id="130" name="image26.png"/>
          <p:cNvPicPr preferRelativeResize="0"/>
          <p:nvPr/>
        </p:nvPicPr>
        <p:blipFill>
          <a:blip r:embed="rId7">
            <a:grayscl/>
          </a:blip>
          <a:srcRect/>
          <a:stretch>
            <a:fillRect/>
          </a:stretch>
        </p:blipFill>
        <p:spPr>
          <a:xfrm>
            <a:off x="5544185" y="4020185"/>
            <a:ext cx="2880360" cy="1717040"/>
          </a:xfrm>
          <a:prstGeom prst="rect">
            <a:avLst/>
          </a:prstGeom>
        </p:spPr>
      </p:pic>
      <p:pic>
        <p:nvPicPr>
          <p:cNvPr id="134" name="image27.jpg"/>
          <p:cNvPicPr preferRelativeResize="0"/>
          <p:nvPr/>
        </p:nvPicPr>
        <p:blipFill>
          <a:blip r:embed="rId8">
            <a:grayscl/>
          </a:blip>
          <a:srcRect/>
          <a:stretch>
            <a:fillRect/>
          </a:stretch>
        </p:blipFill>
        <p:spPr>
          <a:xfrm>
            <a:off x="8941435" y="4020185"/>
            <a:ext cx="3206750" cy="1910715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4157345" y="2886075"/>
            <a:ext cx="329438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FF0000"/>
                </a:solidFill>
              </a:rPr>
              <a:t>iron clothes</a:t>
            </a:r>
          </a:p>
        </p:txBody>
      </p:sp>
      <p:sp>
        <p:nvSpPr>
          <p:cNvPr id="3" name="Rectangles 2"/>
          <p:cNvSpPr/>
          <p:nvPr/>
        </p:nvSpPr>
        <p:spPr>
          <a:xfrm>
            <a:off x="4057015" y="854710"/>
            <a:ext cx="3233420" cy="20955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6" name="image19.jpg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550545" y="996950"/>
            <a:ext cx="2540000" cy="1905000"/>
          </a:xfrm>
          <a:prstGeom prst="rect">
            <a:avLst/>
          </a:prstGeom>
        </p:spPr>
      </p:pic>
      <p:pic>
        <p:nvPicPr>
          <p:cNvPr id="129" name="image17.jpg"/>
          <p:cNvPicPr preferRelativeResize="0"/>
          <p:nvPr/>
        </p:nvPicPr>
        <p:blipFill>
          <a:blip r:embed="rId4">
            <a:grayscl/>
          </a:blip>
          <a:srcRect/>
          <a:stretch>
            <a:fillRect/>
          </a:stretch>
        </p:blipFill>
        <p:spPr>
          <a:xfrm>
            <a:off x="4057015" y="900430"/>
            <a:ext cx="3157220" cy="1939925"/>
          </a:xfrm>
          <a:prstGeom prst="rect">
            <a:avLst/>
          </a:prstGeom>
        </p:spPr>
      </p:pic>
      <p:pic>
        <p:nvPicPr>
          <p:cNvPr id="128" name="image34.jpg"/>
          <p:cNvPicPr preferRelativeResize="0">
            <a:picLocks noGrp="1" noChangeAspect="1"/>
          </p:cNvPicPr>
          <p:nvPr>
            <p:ph sz="half" idx="2"/>
          </p:nvPr>
        </p:nvPicPr>
        <p:blipFill>
          <a:blip r:embed="rId5">
            <a:grayscl/>
          </a:blip>
          <a:srcRect/>
          <a:stretch>
            <a:fillRect/>
          </a:stretch>
        </p:blipFill>
        <p:spPr>
          <a:xfrm>
            <a:off x="550545" y="4642485"/>
            <a:ext cx="4324985" cy="1699260"/>
          </a:xfrm>
          <a:prstGeom prst="rect">
            <a:avLst/>
          </a:prstGeom>
        </p:spPr>
      </p:pic>
      <p:pic>
        <p:nvPicPr>
          <p:cNvPr id="131" name="image20.jpg"/>
          <p:cNvPicPr preferRelativeResize="0"/>
          <p:nvPr/>
        </p:nvPicPr>
        <p:blipFill>
          <a:blip r:embed="rId6"/>
          <a:srcRect/>
          <a:stretch>
            <a:fillRect/>
          </a:stretch>
        </p:blipFill>
        <p:spPr>
          <a:xfrm>
            <a:off x="7794625" y="1083310"/>
            <a:ext cx="3331210" cy="1889125"/>
          </a:xfrm>
          <a:prstGeom prst="rect">
            <a:avLst/>
          </a:prstGeom>
        </p:spPr>
      </p:pic>
      <p:pic>
        <p:nvPicPr>
          <p:cNvPr id="130" name="image26.png"/>
          <p:cNvPicPr preferRelativeResize="0"/>
          <p:nvPr/>
        </p:nvPicPr>
        <p:blipFill>
          <a:blip r:embed="rId7">
            <a:grayscl/>
          </a:blip>
          <a:srcRect/>
          <a:stretch>
            <a:fillRect/>
          </a:stretch>
        </p:blipFill>
        <p:spPr>
          <a:xfrm>
            <a:off x="5544185" y="4642485"/>
            <a:ext cx="2880360" cy="1717040"/>
          </a:xfrm>
          <a:prstGeom prst="rect">
            <a:avLst/>
          </a:prstGeom>
        </p:spPr>
      </p:pic>
      <p:pic>
        <p:nvPicPr>
          <p:cNvPr id="134" name="image27.jpg"/>
          <p:cNvPicPr preferRelativeResize="0"/>
          <p:nvPr/>
        </p:nvPicPr>
        <p:blipFill>
          <a:blip r:embed="rId8">
            <a:grayscl/>
          </a:blip>
          <a:srcRect/>
          <a:stretch>
            <a:fillRect/>
          </a:stretch>
        </p:blipFill>
        <p:spPr>
          <a:xfrm>
            <a:off x="8910320" y="4642485"/>
            <a:ext cx="3206750" cy="1910715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7214235" y="2901950"/>
            <a:ext cx="450469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FF0000"/>
                </a:solidFill>
              </a:rPr>
              <a:t>repair a broken machine</a:t>
            </a:r>
          </a:p>
        </p:txBody>
      </p:sp>
      <p:sp>
        <p:nvSpPr>
          <p:cNvPr id="2" name="Rectangles 1"/>
          <p:cNvSpPr/>
          <p:nvPr/>
        </p:nvSpPr>
        <p:spPr>
          <a:xfrm>
            <a:off x="7635875" y="900430"/>
            <a:ext cx="3717290" cy="20955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764</Words>
  <Application>Microsoft Office PowerPoint</Application>
  <PresentationFormat>Widescreen</PresentationFormat>
  <Paragraphs>212</Paragraphs>
  <Slides>23</Slides>
  <Notes>18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256</cp:revision>
  <dcterms:created xsi:type="dcterms:W3CDTF">2020-12-09T02:04:00Z</dcterms:created>
  <dcterms:modified xsi:type="dcterms:W3CDTF">2025-03-11T06:42:14Z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A5974ECF6F514D2C8FCD0FCB4D32BC00</vt:lpwstr>
  </property>
  <property fmtid="{D5CDD505-2E9C-101B-9397-08002B2CF9AE}" pid="3" name="KSOProductBuildVer">
    <vt:lpwstr>1033-11.2.0.11537</vt:lpwstr>
  </property>
</Properties>
</file>