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72" r:id="rId3"/>
    <p:sldId id="271" r:id="rId4"/>
    <p:sldId id="276" r:id="rId5"/>
    <p:sldId id="258" r:id="rId6"/>
    <p:sldId id="256" r:id="rId7"/>
    <p:sldId id="257" r:id="rId8"/>
    <p:sldId id="259" r:id="rId9"/>
    <p:sldId id="260" r:id="rId10"/>
    <p:sldId id="273" r:id="rId11"/>
    <p:sldId id="262" r:id="rId12"/>
    <p:sldId id="263" r:id="rId13"/>
    <p:sldId id="264" r:id="rId14"/>
    <p:sldId id="274" r:id="rId15"/>
    <p:sldId id="265" r:id="rId16"/>
    <p:sldId id="275" r:id="rId17"/>
    <p:sldId id="266" r:id="rId18"/>
    <p:sldId id="277" r:id="rId19"/>
    <p:sldId id="267" r:id="rId20"/>
    <p:sldId id="280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uce Bold" panose="020B0604020202020204" charset="0"/>
      <p:regular r:id="rId26"/>
    </p:embeddedFont>
    <p:embeddedFont>
      <p:font typeface=".VnAvantH" panose="020B7200000000000000" pitchFamily="34" charset="0"/>
      <p:regular r:id="rId27"/>
      <p:bold r:id="rId28"/>
      <p:italic r:id="rId29"/>
      <p:boldItalic r:id="rId30"/>
    </p:embeddedFont>
    <p:embeddedFont>
      <p:font typeface="Quiapo" panose="020B0604020202020204" charset="0"/>
      <p:regular r:id="rId31"/>
    </p:embeddedFont>
    <p:embeddedFont>
      <p:font typeface="Open Sauce" panose="020B0604020202020204" charset="0"/>
      <p:regular r:id="rId32"/>
    </p:embeddedFont>
    <p:embeddedFont>
      <p:font typeface="Cubao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f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0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svg"/><Relationship Id="rId7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4.svg"/><Relationship Id="rId4" Type="http://schemas.openxmlformats.org/officeDocument/2006/relationships/image" Target="../media/image9.png"/><Relationship Id="rId9" Type="http://schemas.openxmlformats.org/officeDocument/2006/relationships/image" Target="../media/image10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svg"/><Relationship Id="rId4" Type="http://schemas.openxmlformats.org/officeDocument/2006/relationships/image" Target="../media/image37.png"/><Relationship Id="rId9" Type="http://schemas.openxmlformats.org/officeDocument/2006/relationships/image" Target="../media/image10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svg"/><Relationship Id="rId4" Type="http://schemas.openxmlformats.org/officeDocument/2006/relationships/image" Target="../media/image37.png"/><Relationship Id="rId9" Type="http://schemas.openxmlformats.org/officeDocument/2006/relationships/image" Target="../media/image10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4.svg"/><Relationship Id="rId5" Type="http://schemas.openxmlformats.org/officeDocument/2006/relationships/image" Target="../media/image41.jpeg"/><Relationship Id="rId10" Type="http://schemas.openxmlformats.org/officeDocument/2006/relationships/image" Target="../media/image42.png"/><Relationship Id="rId4" Type="http://schemas.openxmlformats.org/officeDocument/2006/relationships/image" Target="../media/image40.jpeg"/><Relationship Id="rId9" Type="http://schemas.openxmlformats.org/officeDocument/2006/relationships/image" Target="../media/image10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4.svg"/><Relationship Id="rId5" Type="http://schemas.openxmlformats.org/officeDocument/2006/relationships/image" Target="../media/image41.jpeg"/><Relationship Id="rId10" Type="http://schemas.openxmlformats.org/officeDocument/2006/relationships/image" Target="../media/image42.png"/><Relationship Id="rId4" Type="http://schemas.openxmlformats.org/officeDocument/2006/relationships/image" Target="../media/image40.jpeg"/><Relationship Id="rId9" Type="http://schemas.openxmlformats.org/officeDocument/2006/relationships/image" Target="../media/image10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8.svg"/><Relationship Id="rId7" Type="http://schemas.openxmlformats.org/officeDocument/2006/relationships/image" Target="../media/image46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01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0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8.svg"/><Relationship Id="rId7" Type="http://schemas.openxmlformats.org/officeDocument/2006/relationships/image" Target="../media/image14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0.svg"/><Relationship Id="rId4" Type="http://schemas.openxmlformats.org/officeDocument/2006/relationships/image" Target="../media/image46.png"/><Relationship Id="rId9" Type="http://schemas.openxmlformats.org/officeDocument/2006/relationships/image" Target="../media/image10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2.svg"/><Relationship Id="rId7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4.svg"/><Relationship Id="rId4" Type="http://schemas.openxmlformats.org/officeDocument/2006/relationships/image" Target="../media/image9.png"/><Relationship Id="rId9" Type="http://schemas.openxmlformats.org/officeDocument/2006/relationships/image" Target="../media/image10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10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9.jpg"/><Relationship Id="rId21" Type="http://schemas.openxmlformats.org/officeDocument/2006/relationships/image" Target="../media/image22.jpg"/><Relationship Id="rId17" Type="http://schemas.openxmlformats.org/officeDocument/2006/relationships/image" Target="../media/image18.jpeg"/><Relationship Id="rId25" Type="http://schemas.openxmlformats.org/officeDocument/2006/relationships/image" Target="../media/image26.jpg"/><Relationship Id="rId2" Type="http://schemas.openxmlformats.org/officeDocument/2006/relationships/image" Target="../media/image13.png"/><Relationship Id="rId16" Type="http://schemas.openxmlformats.org/officeDocument/2006/relationships/image" Target="../media/image17.jpe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25.png"/><Relationship Id="rId15" Type="http://schemas.openxmlformats.org/officeDocument/2006/relationships/image" Target="../media/image16.jpg"/><Relationship Id="rId23" Type="http://schemas.openxmlformats.org/officeDocument/2006/relationships/image" Target="../media/image24.jpg"/><Relationship Id="rId10" Type="http://schemas.openxmlformats.org/officeDocument/2006/relationships/image" Target="../media/image14.png"/><Relationship Id="rId19" Type="http://schemas.openxmlformats.org/officeDocument/2006/relationships/image" Target="../media/image20.jpg"/><Relationship Id="rId9" Type="http://schemas.openxmlformats.org/officeDocument/2006/relationships/image" Target="../media/image81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0.svg"/><Relationship Id="rId7" Type="http://schemas.openxmlformats.org/officeDocument/2006/relationships/image" Target="../media/image1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svg"/><Relationship Id="rId4" Type="http://schemas.openxmlformats.org/officeDocument/2006/relationships/image" Target="../media/image28.png"/><Relationship Id="rId9" Type="http://schemas.openxmlformats.org/officeDocument/2006/relationships/image" Target="../media/image8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svg"/><Relationship Id="rId7" Type="http://schemas.openxmlformats.org/officeDocument/2006/relationships/image" Target="../media/image6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01.svg"/><Relationship Id="rId5" Type="http://schemas.openxmlformats.org/officeDocument/2006/relationships/image" Target="../media/image41.sv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8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20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01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10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1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5119" y="7465470"/>
            <a:ext cx="18618238" cy="2979408"/>
            <a:chOff x="0" y="0"/>
            <a:chExt cx="24824317" cy="3972545"/>
          </a:xfrm>
        </p:grpSpPr>
        <p:sp>
          <p:nvSpPr>
            <p:cNvPr id="3" name="Freeform 3"/>
            <p:cNvSpPr/>
            <p:nvPr/>
          </p:nvSpPr>
          <p:spPr>
            <a:xfrm>
              <a:off x="12376951" y="0"/>
              <a:ext cx="12447366" cy="3972545"/>
            </a:xfrm>
            <a:custGeom>
              <a:avLst/>
              <a:gdLst/>
              <a:ahLst/>
              <a:cxnLst/>
              <a:rect l="l" t="t" r="r" b="b"/>
              <a:pathLst>
                <a:path w="12447366" h="3972545">
                  <a:moveTo>
                    <a:pt x="0" y="0"/>
                  </a:moveTo>
                  <a:lnTo>
                    <a:pt x="12447366" y="0"/>
                  </a:lnTo>
                  <a:lnTo>
                    <a:pt x="12447366" y="3972545"/>
                  </a:lnTo>
                  <a:lnTo>
                    <a:pt x="0" y="3972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185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2447366" cy="3972545"/>
            </a:xfrm>
            <a:custGeom>
              <a:avLst/>
              <a:gdLst/>
              <a:ahLst/>
              <a:cxnLst/>
              <a:rect l="l" t="t" r="r" b="b"/>
              <a:pathLst>
                <a:path w="12447366" h="3972545">
                  <a:moveTo>
                    <a:pt x="0" y="0"/>
                  </a:moveTo>
                  <a:lnTo>
                    <a:pt x="12447366" y="0"/>
                  </a:lnTo>
                  <a:lnTo>
                    <a:pt x="12447366" y="3972545"/>
                  </a:lnTo>
                  <a:lnTo>
                    <a:pt x="0" y="39725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b="-4185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2115127">
            <a:off x="16600917" y="8436921"/>
            <a:ext cx="2056308" cy="2202204"/>
          </a:xfrm>
          <a:custGeom>
            <a:avLst/>
            <a:gdLst/>
            <a:ahLst/>
            <a:cxnLst/>
            <a:rect l="l" t="t" r="r" b="b"/>
            <a:pathLst>
              <a:path w="2056308" h="2202204">
                <a:moveTo>
                  <a:pt x="0" y="0"/>
                </a:moveTo>
                <a:lnTo>
                  <a:pt x="2056308" y="0"/>
                </a:lnTo>
                <a:lnTo>
                  <a:pt x="2056308" y="2202204"/>
                </a:lnTo>
                <a:lnTo>
                  <a:pt x="0" y="2202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15127">
            <a:off x="-540267" y="8436921"/>
            <a:ext cx="2056308" cy="2202204"/>
          </a:xfrm>
          <a:custGeom>
            <a:avLst/>
            <a:gdLst/>
            <a:ahLst/>
            <a:cxnLst/>
            <a:rect l="l" t="t" r="r" b="b"/>
            <a:pathLst>
              <a:path w="2056308" h="2202204">
                <a:moveTo>
                  <a:pt x="0" y="0"/>
                </a:moveTo>
                <a:lnTo>
                  <a:pt x="2056308" y="0"/>
                </a:lnTo>
                <a:lnTo>
                  <a:pt x="2056308" y="2202204"/>
                </a:lnTo>
                <a:lnTo>
                  <a:pt x="0" y="2202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3754" flipH="1">
            <a:off x="4718879" y="1052092"/>
            <a:ext cx="1940487" cy="1642137"/>
          </a:xfrm>
          <a:custGeom>
            <a:avLst/>
            <a:gdLst/>
            <a:ahLst/>
            <a:cxnLst/>
            <a:rect l="l" t="t" r="r" b="b"/>
            <a:pathLst>
              <a:path w="1940487" h="1642137">
                <a:moveTo>
                  <a:pt x="1940486" y="0"/>
                </a:moveTo>
                <a:lnTo>
                  <a:pt x="0" y="0"/>
                </a:lnTo>
                <a:lnTo>
                  <a:pt x="0" y="1642137"/>
                </a:lnTo>
                <a:lnTo>
                  <a:pt x="1940486" y="1642137"/>
                </a:lnTo>
                <a:lnTo>
                  <a:pt x="19404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4178">
            <a:off x="8090862" y="8978558"/>
            <a:ext cx="1471643" cy="1576056"/>
          </a:xfrm>
          <a:custGeom>
            <a:avLst/>
            <a:gdLst/>
            <a:ahLst/>
            <a:cxnLst/>
            <a:rect l="l" t="t" r="r" b="b"/>
            <a:pathLst>
              <a:path w="1471643" h="1576056">
                <a:moveTo>
                  <a:pt x="0" y="0"/>
                </a:moveTo>
                <a:lnTo>
                  <a:pt x="1471643" y="0"/>
                </a:lnTo>
                <a:lnTo>
                  <a:pt x="1471643" y="1576056"/>
                </a:lnTo>
                <a:lnTo>
                  <a:pt x="0" y="15760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15127">
            <a:off x="8698228" y="9336240"/>
            <a:ext cx="1238884" cy="1326783"/>
          </a:xfrm>
          <a:custGeom>
            <a:avLst/>
            <a:gdLst/>
            <a:ahLst/>
            <a:cxnLst/>
            <a:rect l="l" t="t" r="r" b="b"/>
            <a:pathLst>
              <a:path w="1238884" h="1326783">
                <a:moveTo>
                  <a:pt x="0" y="0"/>
                </a:moveTo>
                <a:lnTo>
                  <a:pt x="1238884" y="0"/>
                </a:lnTo>
                <a:lnTo>
                  <a:pt x="1238884" y="1326784"/>
                </a:lnTo>
                <a:lnTo>
                  <a:pt x="0" y="1326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134069" y="2167334"/>
            <a:ext cx="14019861" cy="3932194"/>
            <a:chOff x="0" y="0"/>
            <a:chExt cx="18693148" cy="52429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07768" cy="5242925"/>
            </a:xfrm>
            <a:custGeom>
              <a:avLst/>
              <a:gdLst/>
              <a:ahLst/>
              <a:cxnLst/>
              <a:rect l="l" t="t" r="r" b="b"/>
              <a:pathLst>
                <a:path w="9407768" h="5242925">
                  <a:moveTo>
                    <a:pt x="0" y="0"/>
                  </a:moveTo>
                  <a:lnTo>
                    <a:pt x="9407768" y="0"/>
                  </a:lnTo>
                  <a:lnTo>
                    <a:pt x="9407768" y="5242925"/>
                  </a:lnTo>
                  <a:lnTo>
                    <a:pt x="0" y="524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6017" t="-131450" r="-20432" b="-58054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285380" y="0"/>
              <a:ext cx="9407768" cy="5242925"/>
            </a:xfrm>
            <a:custGeom>
              <a:avLst/>
              <a:gdLst/>
              <a:ahLst/>
              <a:cxnLst/>
              <a:rect l="l" t="t" r="r" b="b"/>
              <a:pathLst>
                <a:path w="9407768" h="5242925">
                  <a:moveTo>
                    <a:pt x="0" y="0"/>
                  </a:moveTo>
                  <a:lnTo>
                    <a:pt x="9407768" y="0"/>
                  </a:lnTo>
                  <a:lnTo>
                    <a:pt x="9407768" y="5242925"/>
                  </a:lnTo>
                  <a:lnTo>
                    <a:pt x="0" y="524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 l="-6017" t="-131450" r="-20432" b="-58054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720274" flipH="1">
            <a:off x="14831141" y="753750"/>
            <a:ext cx="2645579" cy="2238821"/>
          </a:xfrm>
          <a:custGeom>
            <a:avLst/>
            <a:gdLst/>
            <a:ahLst/>
            <a:cxnLst/>
            <a:rect l="l" t="t" r="r" b="b"/>
            <a:pathLst>
              <a:path w="2645579" h="2238821">
                <a:moveTo>
                  <a:pt x="2645579" y="0"/>
                </a:moveTo>
                <a:lnTo>
                  <a:pt x="0" y="0"/>
                </a:lnTo>
                <a:lnTo>
                  <a:pt x="0" y="2238821"/>
                </a:lnTo>
                <a:lnTo>
                  <a:pt x="2645579" y="2238821"/>
                </a:lnTo>
                <a:lnTo>
                  <a:pt x="264557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11028" y="-1417718"/>
            <a:ext cx="3553236" cy="3006926"/>
          </a:xfrm>
          <a:custGeom>
            <a:avLst/>
            <a:gdLst/>
            <a:ahLst/>
            <a:cxnLst/>
            <a:rect l="l" t="t" r="r" b="b"/>
            <a:pathLst>
              <a:path w="3553236" h="3006926">
                <a:moveTo>
                  <a:pt x="0" y="0"/>
                </a:moveTo>
                <a:lnTo>
                  <a:pt x="3553235" y="0"/>
                </a:lnTo>
                <a:lnTo>
                  <a:pt x="3553235" y="3006926"/>
                </a:lnTo>
                <a:lnTo>
                  <a:pt x="0" y="30069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33134">
            <a:off x="-915481" y="734369"/>
            <a:ext cx="3888362" cy="3290527"/>
          </a:xfrm>
          <a:custGeom>
            <a:avLst/>
            <a:gdLst/>
            <a:ahLst/>
            <a:cxnLst/>
            <a:rect l="l" t="t" r="r" b="b"/>
            <a:pathLst>
              <a:path w="3888362" h="3290527">
                <a:moveTo>
                  <a:pt x="0" y="0"/>
                </a:moveTo>
                <a:lnTo>
                  <a:pt x="3888362" y="0"/>
                </a:lnTo>
                <a:lnTo>
                  <a:pt x="3888362" y="3290527"/>
                </a:lnTo>
                <a:lnTo>
                  <a:pt x="0" y="3290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3754" flipH="1">
            <a:off x="15183687" y="5046057"/>
            <a:ext cx="1940487" cy="1642137"/>
          </a:xfrm>
          <a:custGeom>
            <a:avLst/>
            <a:gdLst/>
            <a:ahLst/>
            <a:cxnLst/>
            <a:rect l="l" t="t" r="r" b="b"/>
            <a:pathLst>
              <a:path w="1940487" h="1642137">
                <a:moveTo>
                  <a:pt x="1940487" y="0"/>
                </a:moveTo>
                <a:lnTo>
                  <a:pt x="0" y="0"/>
                </a:lnTo>
                <a:lnTo>
                  <a:pt x="0" y="1642137"/>
                </a:lnTo>
                <a:lnTo>
                  <a:pt x="1940487" y="1642137"/>
                </a:lnTo>
                <a:lnTo>
                  <a:pt x="19404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93541" y="-1648402"/>
            <a:ext cx="3448572" cy="3444261"/>
          </a:xfrm>
          <a:custGeom>
            <a:avLst/>
            <a:gdLst/>
            <a:ahLst/>
            <a:cxnLst/>
            <a:rect l="l" t="t" r="r" b="b"/>
            <a:pathLst>
              <a:path w="3448572" h="3444261">
                <a:moveTo>
                  <a:pt x="0" y="0"/>
                </a:moveTo>
                <a:lnTo>
                  <a:pt x="3448572" y="0"/>
                </a:lnTo>
                <a:lnTo>
                  <a:pt x="3448572" y="3444261"/>
                </a:lnTo>
                <a:lnTo>
                  <a:pt x="0" y="34442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05" y="2121694"/>
            <a:ext cx="13080975" cy="29477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80" y="1904867"/>
            <a:ext cx="13080975" cy="294778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74871" y="5708117"/>
            <a:ext cx="1455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smtClean="0"/>
              <a:t>- </a:t>
            </a:r>
            <a:r>
              <a:rPr lang="en-US" sz="4200" b="1" dirty="0"/>
              <a:t>TEACHER: NGUYEN THI LIEN	</a:t>
            </a:r>
          </a:p>
          <a:p>
            <a:r>
              <a:rPr lang="en-US" sz="4200" b="1" dirty="0"/>
              <a:t>- CLASS: </a:t>
            </a:r>
            <a:r>
              <a:rPr lang="en-US" sz="4200" b="1" dirty="0" smtClean="0"/>
              <a:t>7C1</a:t>
            </a:r>
            <a:endParaRPr lang="en-US" sz="4200" b="1" dirty="0"/>
          </a:p>
          <a:p>
            <a:r>
              <a:rPr lang="en-US" sz="4200" b="1" dirty="0"/>
              <a:t>- </a:t>
            </a:r>
            <a:r>
              <a:rPr lang="en-US" sz="4200" b="1" dirty="0" smtClean="0"/>
              <a:t>SCHOOL: QUANG TRUNG LOWER SECONDARY SCHOOL</a:t>
            </a:r>
            <a:endParaRPr lang="en-US" sz="4200" b="1" dirty="0"/>
          </a:p>
        </p:txBody>
      </p:sp>
    </p:spTree>
    <p:extLst>
      <p:ext uri="{BB962C8B-B14F-4D97-AF65-F5344CB8AC3E}">
        <p14:creationId xmlns:p14="http://schemas.microsoft.com/office/powerpoint/2010/main" val="144328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59299" y="1181100"/>
            <a:ext cx="12500002" cy="7638012"/>
            <a:chOff x="0" y="0"/>
            <a:chExt cx="2720271" cy="23266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0271" cy="2326604"/>
            </a:xfrm>
            <a:custGeom>
              <a:avLst/>
              <a:gdLst/>
              <a:ahLst/>
              <a:cxnLst/>
              <a:rect l="l" t="t" r="r" b="b"/>
              <a:pathLst>
                <a:path w="2720271" h="2326604">
                  <a:moveTo>
                    <a:pt x="0" y="0"/>
                  </a:moveTo>
                  <a:lnTo>
                    <a:pt x="2720271" y="0"/>
                  </a:lnTo>
                  <a:lnTo>
                    <a:pt x="2720271" y="2326604"/>
                  </a:lnTo>
                  <a:lnTo>
                    <a:pt x="0" y="2326604"/>
                  </a:lnTo>
                  <a:close/>
                </a:path>
              </a:pathLst>
            </a:custGeom>
            <a:solidFill>
              <a:srgbClr val="F9C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20271" cy="2364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53001" y="190500"/>
            <a:ext cx="13378606" cy="11277600"/>
            <a:chOff x="0" y="-255323"/>
            <a:chExt cx="2729847" cy="2566257"/>
          </a:xfrm>
        </p:grpSpPr>
        <p:sp>
          <p:nvSpPr>
            <p:cNvPr id="6" name="Freeform 6"/>
            <p:cNvSpPr/>
            <p:nvPr/>
          </p:nvSpPr>
          <p:spPr>
            <a:xfrm>
              <a:off x="0" y="-255323"/>
              <a:ext cx="2729847" cy="2566257"/>
            </a:xfrm>
            <a:custGeom>
              <a:avLst/>
              <a:gdLst/>
              <a:ahLst/>
              <a:cxnLst/>
              <a:rect l="l" t="t" r="r" b="b"/>
              <a:pathLst>
                <a:path w="2729847" h="2310934">
                  <a:moveTo>
                    <a:pt x="0" y="0"/>
                  </a:moveTo>
                  <a:lnTo>
                    <a:pt x="2729847" y="0"/>
                  </a:lnTo>
                  <a:lnTo>
                    <a:pt x="2729847" y="2310934"/>
                  </a:lnTo>
                  <a:lnTo>
                    <a:pt x="0" y="2310934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8C325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9847" cy="234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287939" y="175492"/>
            <a:ext cx="12472479" cy="9746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8"/>
              </a:lnSpc>
            </a:pPr>
            <a:r>
              <a:rPr lang="en-US" sz="3400" b="1" u="sng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Task 1</a:t>
            </a:r>
            <a:r>
              <a:rPr lang="en-US" sz="3400" b="1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. Write the sentences with “ It”. Use the cues. </a:t>
            </a:r>
          </a:p>
          <a:p>
            <a:pPr marL="514350" indent="-514350" algn="l">
              <a:lnSpc>
                <a:spcPts val="4028"/>
              </a:lnSpc>
              <a:buAutoNum type="arabicPeriod"/>
            </a:pP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700 </a:t>
            </a:r>
            <a:r>
              <a:rPr lang="en-US" sz="3400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metres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 / my flat/ Youth club.</a:t>
            </a:r>
          </a:p>
          <a:p>
            <a:pPr algn="l">
              <a:lnSpc>
                <a:spcPts val="4028"/>
              </a:lnSpc>
            </a:pPr>
            <a:endParaRPr lang="en-US" sz="34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457200" indent="-457200" algn="l">
              <a:lnSpc>
                <a:spcPts val="4028"/>
              </a:lnSpc>
              <a:buFont typeface="Symbol" panose="05050102010706020507" pitchFamily="18" charset="2"/>
              <a:buChar char="Þ"/>
            </a:pP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……………………………………………………………………………………………..</a:t>
            </a:r>
            <a:endParaRPr lang="en-US" sz="3400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2. 5 </a:t>
            </a:r>
            <a:r>
              <a:rPr lang="en-US" sz="3400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kilometres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/ my village/ nearest town.</a:t>
            </a:r>
          </a:p>
          <a:p>
            <a:pPr algn="l">
              <a:lnSpc>
                <a:spcPts val="4028"/>
              </a:lnSpc>
            </a:pPr>
            <a:endParaRPr lang="en-US" sz="34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4028"/>
              </a:lnSpc>
            </a:pPr>
            <a:r>
              <a:rPr lang="en-US" sz="34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=&gt; ……………………………………………………………………………………………..</a:t>
            </a:r>
          </a:p>
          <a:p>
            <a:pPr algn="l">
              <a:lnSpc>
                <a:spcPts val="4028"/>
              </a:lnSpc>
            </a:pP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3. About 120 km/ Ho Chi Minh City/ </a:t>
            </a:r>
            <a:r>
              <a:rPr lang="en-US" sz="3400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Vung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Tau</a:t>
            </a:r>
          </a:p>
          <a:p>
            <a:pPr algn="l">
              <a:lnSpc>
                <a:spcPts val="4028"/>
              </a:lnSpc>
            </a:pPr>
            <a:endParaRPr lang="en-US" sz="34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4028"/>
              </a:lnSpc>
            </a:pPr>
            <a:r>
              <a:rPr lang="en-US" sz="34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=&gt; 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……………………………………………………………………………………………..</a:t>
            </a:r>
          </a:p>
          <a:p>
            <a:pPr algn="l">
              <a:lnSpc>
                <a:spcPts val="4028"/>
              </a:lnSpc>
            </a:pP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4. 384,400 km/ the Earth/ the Moon.</a:t>
            </a:r>
          </a:p>
          <a:p>
            <a:pPr algn="l">
              <a:lnSpc>
                <a:spcPts val="4028"/>
              </a:lnSpc>
            </a:pPr>
            <a:endParaRPr lang="en-US" sz="34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=&gt; ……………………………………………………………………………………………..</a:t>
            </a:r>
            <a:endParaRPr lang="en-US" sz="3400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5. Not very far/ Ha </a:t>
            </a:r>
            <a:r>
              <a:rPr lang="en-US" sz="3400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Noi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400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centre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/ </a:t>
            </a:r>
            <a:r>
              <a:rPr lang="en-US" sz="3400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Noi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Bai Airport.</a:t>
            </a:r>
          </a:p>
          <a:p>
            <a:pPr algn="l">
              <a:lnSpc>
                <a:spcPts val="4028"/>
              </a:lnSpc>
            </a:pPr>
            <a:endParaRPr lang="en-US" sz="34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4028"/>
              </a:lnSpc>
            </a:pPr>
            <a:r>
              <a:rPr lang="en-US" sz="34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=&gt; 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…………………………………………………………………………………………….</a:t>
            </a:r>
            <a:endParaRPr lang="en-US" sz="3400" b="1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6. 2 km/my house/ </a:t>
            </a:r>
            <a:r>
              <a:rPr lang="en-US" sz="3400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Quang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400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Trung</a:t>
            </a:r>
            <a:r>
              <a:rPr lang="en-US" sz="34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Secondary school.</a:t>
            </a:r>
          </a:p>
          <a:p>
            <a:pPr>
              <a:lnSpc>
                <a:spcPts val="4028"/>
              </a:lnSpc>
            </a:pPr>
            <a:r>
              <a:rPr lang="en-US" sz="34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=&gt; ……………………………………………………………………………………………..</a:t>
            </a:r>
          </a:p>
          <a:p>
            <a:pPr algn="l">
              <a:lnSpc>
                <a:spcPts val="4028"/>
              </a:lnSpc>
            </a:pPr>
            <a:endParaRPr lang="en-US" sz="34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10" name="Group 10"/>
          <p:cNvGrpSpPr/>
          <p:nvPr/>
        </p:nvGrpSpPr>
        <p:grpSpPr>
          <a:xfrm rot="109856">
            <a:off x="-1809057" y="9511768"/>
            <a:ext cx="23250209" cy="2693474"/>
            <a:chOff x="0" y="0"/>
            <a:chExt cx="6123512" cy="709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23512" cy="709392"/>
            </a:xfrm>
            <a:custGeom>
              <a:avLst/>
              <a:gdLst/>
              <a:ahLst/>
              <a:cxnLst/>
              <a:rect l="l" t="t" r="r" b="b"/>
              <a:pathLst>
                <a:path w="6123512" h="709392">
                  <a:moveTo>
                    <a:pt x="0" y="0"/>
                  </a:moveTo>
                  <a:lnTo>
                    <a:pt x="6123512" y="0"/>
                  </a:lnTo>
                  <a:lnTo>
                    <a:pt x="6123512" y="709392"/>
                  </a:lnTo>
                  <a:lnTo>
                    <a:pt x="0" y="709392"/>
                  </a:lnTo>
                  <a:close/>
                </a:path>
              </a:pathLst>
            </a:custGeom>
            <a:solidFill>
              <a:srgbClr val="F9C32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123512" cy="7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5428397" y="2488424"/>
            <a:ext cx="10000397" cy="7374652"/>
          </a:xfrm>
          <a:custGeom>
            <a:avLst/>
            <a:gdLst/>
            <a:ahLst/>
            <a:cxnLst/>
            <a:rect l="l" t="t" r="r" b="b"/>
            <a:pathLst>
              <a:path w="13228075" h="7374652">
                <a:moveTo>
                  <a:pt x="0" y="0"/>
                </a:moveTo>
                <a:lnTo>
                  <a:pt x="13228075" y="0"/>
                </a:lnTo>
                <a:lnTo>
                  <a:pt x="13228075" y="7374652"/>
                </a:lnTo>
                <a:lnTo>
                  <a:pt x="0" y="7374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6005141" y="1354842"/>
            <a:ext cx="109850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It’s 700 </a:t>
            </a:r>
            <a:r>
              <a:rPr lang="en-US" sz="4400" b="1" dirty="0" err="1" smtClean="0">
                <a:solidFill>
                  <a:srgbClr val="FF0000"/>
                </a:solidFill>
              </a:rPr>
              <a:t>metres</a:t>
            </a:r>
            <a:r>
              <a:rPr lang="en-US" sz="4400" b="1" dirty="0" smtClean="0">
                <a:solidFill>
                  <a:srgbClr val="FF0000"/>
                </a:solidFill>
              </a:rPr>
              <a:t> from my flat to the Youth Club.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8200" y="723900"/>
            <a:ext cx="28487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u="sng" dirty="0" smtClean="0">
                <a:solidFill>
                  <a:srgbClr val="FF0000"/>
                </a:solidFill>
              </a:rPr>
              <a:t>KEYS =&gt; </a:t>
            </a:r>
            <a:endParaRPr lang="en-US" sz="6000" b="1" u="sng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38007" y="2809330"/>
            <a:ext cx="125620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It’s 5 </a:t>
            </a:r>
            <a:r>
              <a:rPr lang="en-US" sz="4400" b="1" dirty="0" err="1" smtClean="0">
                <a:solidFill>
                  <a:srgbClr val="FF0000"/>
                </a:solidFill>
              </a:rPr>
              <a:t>kilometres</a:t>
            </a:r>
            <a:r>
              <a:rPr lang="en-US" sz="4400" b="1" dirty="0" smtClean="0">
                <a:solidFill>
                  <a:srgbClr val="FF0000"/>
                </a:solidFill>
              </a:rPr>
              <a:t> from my village to the nearest town.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31722" y="7512428"/>
            <a:ext cx="12703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It’s not very far from Ha </a:t>
            </a:r>
            <a:r>
              <a:rPr lang="en-US" sz="4400" b="1" dirty="0" err="1" smtClean="0">
                <a:solidFill>
                  <a:srgbClr val="FF0000"/>
                </a:solidFill>
              </a:rPr>
              <a:t>Noi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centre</a:t>
            </a:r>
            <a:r>
              <a:rPr lang="en-US" sz="4400" b="1" dirty="0" smtClean="0">
                <a:solidFill>
                  <a:srgbClr val="FF0000"/>
                </a:solidFill>
              </a:rPr>
              <a:t> to </a:t>
            </a:r>
            <a:r>
              <a:rPr lang="en-US" sz="4400" b="1" dirty="0" err="1" smtClean="0">
                <a:solidFill>
                  <a:srgbClr val="FF0000"/>
                </a:solidFill>
              </a:rPr>
              <a:t>Noi</a:t>
            </a:r>
            <a:r>
              <a:rPr lang="en-US" sz="4400" b="1" dirty="0" smtClean="0">
                <a:solidFill>
                  <a:srgbClr val="FF0000"/>
                </a:solidFill>
              </a:rPr>
              <a:t> Bai Airport.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38007" y="4414874"/>
            <a:ext cx="125295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It’s about 120 km from Ho Chi Minh City to </a:t>
            </a:r>
            <a:r>
              <a:rPr lang="en-US" sz="4400" b="1" dirty="0" err="1" smtClean="0">
                <a:solidFill>
                  <a:srgbClr val="FF0000"/>
                </a:solidFill>
              </a:rPr>
              <a:t>Vung</a:t>
            </a:r>
            <a:r>
              <a:rPr lang="en-US" sz="4400" b="1" dirty="0" smtClean="0">
                <a:solidFill>
                  <a:srgbClr val="FF0000"/>
                </a:solidFill>
              </a:rPr>
              <a:t> Tau.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84082" y="5848282"/>
            <a:ext cx="118710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It’s about 384,400km from the Earth to the Moon.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05141" y="8667644"/>
            <a:ext cx="12090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It’s 2km from my house to </a:t>
            </a:r>
            <a:r>
              <a:rPr lang="en-US" sz="4400" b="1" dirty="0" err="1" smtClean="0">
                <a:solidFill>
                  <a:srgbClr val="FF0000"/>
                </a:solidFill>
              </a:rPr>
              <a:t>Quang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Trung</a:t>
            </a:r>
            <a:r>
              <a:rPr lang="en-US" sz="4400" b="1" dirty="0" smtClean="0">
                <a:solidFill>
                  <a:srgbClr val="FF0000"/>
                </a:solidFill>
              </a:rPr>
              <a:t> Secondary school </a:t>
            </a:r>
            <a:r>
              <a:rPr lang="en-US" sz="4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18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272" y="1028700"/>
            <a:ext cx="8930382" cy="8229600"/>
            <a:chOff x="0" y="0"/>
            <a:chExt cx="2720271" cy="2506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0271" cy="2506806"/>
            </a:xfrm>
            <a:custGeom>
              <a:avLst/>
              <a:gdLst/>
              <a:ahLst/>
              <a:cxnLst/>
              <a:rect l="l" t="t" r="r" b="b"/>
              <a:pathLst>
                <a:path w="2720271" h="2506806">
                  <a:moveTo>
                    <a:pt x="0" y="0"/>
                  </a:moveTo>
                  <a:lnTo>
                    <a:pt x="2720271" y="0"/>
                  </a:lnTo>
                  <a:lnTo>
                    <a:pt x="2720271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1EA2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20271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7434" y="119617"/>
            <a:ext cx="10269166" cy="9824483"/>
            <a:chOff x="0" y="-38100"/>
            <a:chExt cx="2729847" cy="25449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9847" cy="2506806"/>
            </a:xfrm>
            <a:custGeom>
              <a:avLst/>
              <a:gdLst/>
              <a:ahLst/>
              <a:cxnLst/>
              <a:rect l="l" t="t" r="r" b="b"/>
              <a:pathLst>
                <a:path w="2729847" h="2506806">
                  <a:moveTo>
                    <a:pt x="0" y="0"/>
                  </a:moveTo>
                  <a:lnTo>
                    <a:pt x="2729847" y="0"/>
                  </a:lnTo>
                  <a:lnTo>
                    <a:pt x="2729847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1EA2B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9847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77474">
            <a:off x="-981466" y="9516928"/>
            <a:ext cx="23250209" cy="2693474"/>
            <a:chOff x="0" y="0"/>
            <a:chExt cx="6123512" cy="709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23512" cy="709392"/>
            </a:xfrm>
            <a:custGeom>
              <a:avLst/>
              <a:gdLst/>
              <a:ahLst/>
              <a:cxnLst/>
              <a:rect l="l" t="t" r="r" b="b"/>
              <a:pathLst>
                <a:path w="6123512" h="709392">
                  <a:moveTo>
                    <a:pt x="0" y="0"/>
                  </a:moveTo>
                  <a:lnTo>
                    <a:pt x="6123512" y="0"/>
                  </a:lnTo>
                  <a:lnTo>
                    <a:pt x="6123512" y="709392"/>
                  </a:lnTo>
                  <a:lnTo>
                    <a:pt x="0" y="709392"/>
                  </a:lnTo>
                  <a:close/>
                </a:path>
              </a:pathLst>
            </a:custGeom>
            <a:solidFill>
              <a:srgbClr val="1EA2B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123512" cy="7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876637" y="3005480"/>
            <a:ext cx="7997485" cy="7281520"/>
          </a:xfrm>
          <a:custGeom>
            <a:avLst/>
            <a:gdLst/>
            <a:ahLst/>
            <a:cxnLst/>
            <a:rect l="l" t="t" r="r" b="b"/>
            <a:pathLst>
              <a:path w="9660391" h="7281520">
                <a:moveTo>
                  <a:pt x="0" y="0"/>
                </a:moveTo>
                <a:lnTo>
                  <a:pt x="9660391" y="0"/>
                </a:lnTo>
                <a:lnTo>
                  <a:pt x="9660391" y="7281520"/>
                </a:lnTo>
                <a:lnTo>
                  <a:pt x="0" y="728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2687885" y="876300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3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3" y="1582291"/>
                </a:lnTo>
                <a:lnTo>
                  <a:pt x="316458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499092" y="1611855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811271" y="550662"/>
            <a:ext cx="1031392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TASK 2</a:t>
            </a:r>
            <a:r>
              <a:rPr lang="en-US" sz="4800" dirty="0" smtClean="0"/>
              <a:t>: Work in pairs. Ask and answer questions about distance in your neighborhood.</a:t>
            </a:r>
          </a:p>
          <a:p>
            <a:endParaRPr lang="en-US" sz="4800" dirty="0" smtClean="0"/>
          </a:p>
          <a:p>
            <a:endParaRPr lang="en-US" sz="4800" dirty="0"/>
          </a:p>
          <a:p>
            <a:endParaRPr lang="en-US" sz="4800" dirty="0" smtClean="0"/>
          </a:p>
          <a:p>
            <a:endParaRPr lang="en-US" sz="4800" dirty="0"/>
          </a:p>
          <a:p>
            <a:pPr marL="685800" indent="-685800">
              <a:buFontTx/>
              <a:buChar char="-"/>
            </a:pPr>
            <a:endParaRPr lang="en-US" sz="4800" dirty="0" smtClean="0"/>
          </a:p>
          <a:p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839262" y="3005480"/>
            <a:ext cx="91056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How far is it from…..to………….?</a:t>
            </a:r>
          </a:p>
          <a:p>
            <a:r>
              <a:rPr lang="en-US" sz="5400" b="1" dirty="0" smtClean="0">
                <a:solidFill>
                  <a:srgbClr val="FF0000"/>
                </a:solidFill>
              </a:rPr>
              <a:t>=&gt; It’s (about) ……………………..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4247" y="5196829"/>
            <a:ext cx="932742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You can use these cues:</a:t>
            </a:r>
          </a:p>
          <a:p>
            <a:r>
              <a:rPr lang="en-US" sz="4400" dirty="0"/>
              <a:t>-Your home- open market/supermarket.</a:t>
            </a:r>
          </a:p>
          <a:p>
            <a:pPr marL="685800" indent="-685800">
              <a:buFontTx/>
              <a:buChar char="-"/>
            </a:pPr>
            <a:r>
              <a:rPr lang="en-US" sz="4400" dirty="0"/>
              <a:t>Your home- playground</a:t>
            </a:r>
          </a:p>
          <a:p>
            <a:pPr marL="685800" indent="-685800">
              <a:buFontTx/>
              <a:buChar char="-"/>
            </a:pPr>
            <a:r>
              <a:rPr lang="en-US" sz="4400" dirty="0"/>
              <a:t>Your home- hospital</a:t>
            </a:r>
          </a:p>
          <a:p>
            <a:pPr marL="685800" indent="-685800">
              <a:buFontTx/>
              <a:buChar char="-"/>
            </a:pPr>
            <a:r>
              <a:rPr lang="en-US" sz="4400" dirty="0"/>
              <a:t>Your home- train station</a:t>
            </a:r>
          </a:p>
          <a:p>
            <a:r>
              <a:rPr lang="en-US" sz="4400" dirty="0"/>
              <a:t> ………………</a:t>
            </a:r>
          </a:p>
          <a:p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70727" y="1028700"/>
            <a:ext cx="8930382" cy="7461587"/>
            <a:chOff x="0" y="0"/>
            <a:chExt cx="2720271" cy="2272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0271" cy="2272863"/>
            </a:xfrm>
            <a:custGeom>
              <a:avLst/>
              <a:gdLst/>
              <a:ahLst/>
              <a:cxnLst/>
              <a:rect l="l" t="t" r="r" b="b"/>
              <a:pathLst>
                <a:path w="2720271" h="2272863">
                  <a:moveTo>
                    <a:pt x="0" y="0"/>
                  </a:moveTo>
                  <a:lnTo>
                    <a:pt x="2720271" y="0"/>
                  </a:lnTo>
                  <a:lnTo>
                    <a:pt x="2720271" y="2272863"/>
                  </a:lnTo>
                  <a:lnTo>
                    <a:pt x="0" y="2272863"/>
                  </a:ln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20271" cy="2310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86890" y="876300"/>
            <a:ext cx="9510110" cy="7460690"/>
            <a:chOff x="0" y="0"/>
            <a:chExt cx="2729847" cy="22725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9847" cy="2272590"/>
            </a:xfrm>
            <a:custGeom>
              <a:avLst/>
              <a:gdLst/>
              <a:ahLst/>
              <a:cxnLst/>
              <a:rect l="l" t="t" r="r" b="b"/>
              <a:pathLst>
                <a:path w="2729847" h="2272590">
                  <a:moveTo>
                    <a:pt x="0" y="0"/>
                  </a:moveTo>
                  <a:lnTo>
                    <a:pt x="2729847" y="0"/>
                  </a:lnTo>
                  <a:lnTo>
                    <a:pt x="2729847" y="2272590"/>
                  </a:lnTo>
                  <a:lnTo>
                    <a:pt x="0" y="2272590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ED67B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9847" cy="231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01621">
            <a:off x="12384825" y="9089046"/>
            <a:ext cx="8474506" cy="3261716"/>
            <a:chOff x="0" y="0"/>
            <a:chExt cx="2016027" cy="7759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6027" cy="775940"/>
            </a:xfrm>
            <a:custGeom>
              <a:avLst/>
              <a:gdLst/>
              <a:ahLst/>
              <a:cxnLst/>
              <a:rect l="l" t="t" r="r" b="b"/>
              <a:pathLst>
                <a:path w="2016027" h="775940">
                  <a:moveTo>
                    <a:pt x="1008013" y="0"/>
                  </a:moveTo>
                  <a:cubicBezTo>
                    <a:pt x="451303" y="0"/>
                    <a:pt x="0" y="173700"/>
                    <a:pt x="0" y="387970"/>
                  </a:cubicBezTo>
                  <a:cubicBezTo>
                    <a:pt x="0" y="602240"/>
                    <a:pt x="451303" y="775940"/>
                    <a:pt x="1008013" y="775940"/>
                  </a:cubicBezTo>
                  <a:cubicBezTo>
                    <a:pt x="1564724" y="775940"/>
                    <a:pt x="2016027" y="602240"/>
                    <a:pt x="2016027" y="387970"/>
                  </a:cubicBezTo>
                  <a:cubicBezTo>
                    <a:pt x="2016027" y="173700"/>
                    <a:pt x="1564724" y="0"/>
                    <a:pt x="1008013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89003" y="34644"/>
              <a:ext cx="1638022" cy="66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299578">
            <a:off x="13930842" y="5481378"/>
            <a:ext cx="7967985" cy="4671231"/>
          </a:xfrm>
          <a:custGeom>
            <a:avLst/>
            <a:gdLst/>
            <a:ahLst/>
            <a:cxnLst/>
            <a:rect l="l" t="t" r="r" b="b"/>
            <a:pathLst>
              <a:path w="7967985" h="4671231">
                <a:moveTo>
                  <a:pt x="0" y="0"/>
                </a:moveTo>
                <a:lnTo>
                  <a:pt x="7967985" y="0"/>
                </a:lnTo>
                <a:lnTo>
                  <a:pt x="7967985" y="4671231"/>
                </a:lnTo>
                <a:lnTo>
                  <a:pt x="0" y="46712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237978">
            <a:off x="-1043009" y="9376528"/>
            <a:ext cx="8254269" cy="3019170"/>
            <a:chOff x="0" y="0"/>
            <a:chExt cx="1963634" cy="7182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63634" cy="718240"/>
            </a:xfrm>
            <a:custGeom>
              <a:avLst/>
              <a:gdLst/>
              <a:ahLst/>
              <a:cxnLst/>
              <a:rect l="l" t="t" r="r" b="b"/>
              <a:pathLst>
                <a:path w="1963634" h="718240">
                  <a:moveTo>
                    <a:pt x="981817" y="0"/>
                  </a:moveTo>
                  <a:cubicBezTo>
                    <a:pt x="439574" y="0"/>
                    <a:pt x="0" y="160783"/>
                    <a:pt x="0" y="359120"/>
                  </a:cubicBezTo>
                  <a:cubicBezTo>
                    <a:pt x="0" y="557456"/>
                    <a:pt x="439574" y="718240"/>
                    <a:pt x="981817" y="718240"/>
                  </a:cubicBezTo>
                  <a:cubicBezTo>
                    <a:pt x="1524059" y="718240"/>
                    <a:pt x="1963634" y="557456"/>
                    <a:pt x="1963634" y="359120"/>
                  </a:cubicBezTo>
                  <a:cubicBezTo>
                    <a:pt x="1963634" y="160783"/>
                    <a:pt x="1524059" y="0"/>
                    <a:pt x="981817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84091" y="29235"/>
              <a:ext cx="1595453" cy="621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83069">
            <a:off x="-2686039" y="5509229"/>
            <a:ext cx="7597307" cy="4472915"/>
          </a:xfrm>
          <a:custGeom>
            <a:avLst/>
            <a:gdLst/>
            <a:ahLst/>
            <a:cxnLst/>
            <a:rect l="l" t="t" r="r" b="b"/>
            <a:pathLst>
              <a:path w="7597307" h="4472915">
                <a:moveTo>
                  <a:pt x="0" y="0"/>
                </a:moveTo>
                <a:lnTo>
                  <a:pt x="7597307" y="0"/>
                </a:lnTo>
                <a:lnTo>
                  <a:pt x="7597307" y="4472914"/>
                </a:lnTo>
                <a:lnTo>
                  <a:pt x="0" y="4472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677009" y="473660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2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2" y="1582291"/>
                </a:lnTo>
                <a:lnTo>
                  <a:pt x="316458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488216" y="1209215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730343" y="2314769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3" y="0"/>
                </a:lnTo>
                <a:lnTo>
                  <a:pt x="3164583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12614" y="2682546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717456" y="1339337"/>
            <a:ext cx="6860746" cy="195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81"/>
              </a:lnSpc>
              <a:spcBef>
                <a:spcPct val="0"/>
              </a:spcBef>
            </a:pPr>
            <a:endParaRPr lang="en-US" sz="12700" dirty="0">
              <a:solidFill>
                <a:srgbClr val="010109"/>
              </a:solidFill>
              <a:latin typeface="Quiapo"/>
              <a:ea typeface="Quiapo"/>
              <a:cs typeface="Quiapo"/>
              <a:sym typeface="Quiapo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45020" y="940956"/>
            <a:ext cx="6000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II. SHOULD/ SHOULDN’T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96561" y="6253671"/>
            <a:ext cx="8890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give advice.</a:t>
            </a:r>
          </a:p>
          <a:p>
            <a:pPr marL="285750" indent="-285750">
              <a:buFontTx/>
              <a:buChar char="-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say what is the correct or best thing to do.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70727" y="3423052"/>
            <a:ext cx="897008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Structure: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(+) S+ should + V bare ………………...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(-) S+ should not/ shouldn’t + V bare…..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(?) Should/ Shouldn’t  + S+ V bare …..?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7900" y="1407412"/>
            <a:ext cx="82285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u="sng" dirty="0" smtClean="0"/>
              <a:t>Example</a:t>
            </a:r>
            <a:r>
              <a:rPr lang="en-US" sz="4000" dirty="0" smtClean="0"/>
              <a:t>:</a:t>
            </a:r>
          </a:p>
          <a:p>
            <a:r>
              <a:rPr lang="en-US" sz="4000" dirty="0" smtClean="0"/>
              <a:t>We </a:t>
            </a:r>
            <a:r>
              <a:rPr lang="en-US" sz="4000" b="1" u="sng" dirty="0" smtClean="0"/>
              <a:t>should</a:t>
            </a:r>
            <a:r>
              <a:rPr lang="en-US" sz="4000" dirty="0" smtClean="0"/>
              <a:t> do homework before class. </a:t>
            </a:r>
          </a:p>
          <a:p>
            <a:r>
              <a:rPr lang="en-US" sz="4000" dirty="0" smtClean="0"/>
              <a:t>We </a:t>
            </a:r>
            <a:r>
              <a:rPr lang="en-US" sz="4000" b="1" u="sng" dirty="0" smtClean="0"/>
              <a:t>shouldn’t</a:t>
            </a:r>
            <a:r>
              <a:rPr lang="en-US" sz="4000" dirty="0" smtClean="0"/>
              <a:t> go out late at night.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475196" y="243382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3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3" y="1582291"/>
                </a:lnTo>
                <a:lnTo>
                  <a:pt x="31645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459208" y="1180203"/>
            <a:ext cx="11076192" cy="8414112"/>
            <a:chOff x="0" y="0"/>
            <a:chExt cx="2720271" cy="2272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20271" cy="2272863"/>
            </a:xfrm>
            <a:custGeom>
              <a:avLst/>
              <a:gdLst/>
              <a:ahLst/>
              <a:cxnLst/>
              <a:rect l="l" t="t" r="r" b="b"/>
              <a:pathLst>
                <a:path w="2720271" h="2272863">
                  <a:moveTo>
                    <a:pt x="0" y="0"/>
                  </a:moveTo>
                  <a:lnTo>
                    <a:pt x="2720271" y="0"/>
                  </a:lnTo>
                  <a:lnTo>
                    <a:pt x="2720271" y="2272863"/>
                  </a:lnTo>
                  <a:lnTo>
                    <a:pt x="0" y="2272863"/>
                  </a:ln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20271" cy="2310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98727" y="1056020"/>
            <a:ext cx="10508071" cy="8397511"/>
            <a:chOff x="0" y="0"/>
            <a:chExt cx="2729847" cy="22725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29847" cy="2272590"/>
            </a:xfrm>
            <a:custGeom>
              <a:avLst/>
              <a:gdLst/>
              <a:ahLst/>
              <a:cxnLst/>
              <a:rect l="l" t="t" r="r" b="b"/>
              <a:pathLst>
                <a:path w="2729847" h="2272590">
                  <a:moveTo>
                    <a:pt x="0" y="0"/>
                  </a:moveTo>
                  <a:lnTo>
                    <a:pt x="2729847" y="0"/>
                  </a:lnTo>
                  <a:lnTo>
                    <a:pt x="2729847" y="2272590"/>
                  </a:lnTo>
                  <a:lnTo>
                    <a:pt x="0" y="2272590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ED67B1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29847" cy="231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890646" y="1294942"/>
            <a:ext cx="10416153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Task 3: Choose the correct option in brackets: </a:t>
            </a:r>
          </a:p>
          <a:p>
            <a:pPr marL="514350" indent="-514350" algn="l">
              <a:buAutoNum type="arabicPeriod"/>
            </a:pP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That’s an interesting book. You </a:t>
            </a:r>
            <a:r>
              <a:rPr lang="en-US" sz="4000" b="1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(should/ shouldn’t )</a:t>
            </a: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read it.</a:t>
            </a:r>
          </a:p>
          <a:p>
            <a:pPr marL="514350" indent="-514350" algn="l">
              <a:buAutoNum type="arabicPeriod"/>
            </a:pP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You nearly fell off your bike. You really </a:t>
            </a:r>
            <a:r>
              <a:rPr lang="en-US" sz="4000" b="1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(should/ shouldn’t)</a:t>
            </a: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be more careful.</a:t>
            </a:r>
          </a:p>
          <a:p>
            <a:pPr marL="514350" indent="-514350" algn="l">
              <a:buAutoNum type="arabicPeriod"/>
            </a:pP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We </a:t>
            </a:r>
            <a:r>
              <a:rPr lang="en-US" sz="4000" b="1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(should/ shouldn’t)</a:t>
            </a: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go swimming right after eating. </a:t>
            </a:r>
          </a:p>
          <a:p>
            <a:pPr marL="514350" indent="-514350" algn="l">
              <a:buAutoNum type="arabicPeriod"/>
            </a:pP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I think that he </a:t>
            </a:r>
            <a:r>
              <a:rPr lang="en-US" sz="4000" b="1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(should/ shouldn’t) </a:t>
            </a: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eat less. He’s becoming overweight.</a:t>
            </a:r>
          </a:p>
          <a:p>
            <a:pPr marL="514350" indent="-514350" algn="l">
              <a:buAutoNum type="arabicPeriod"/>
            </a:pP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There are a lot of cars out today. He </a:t>
            </a:r>
            <a:r>
              <a:rPr lang="en-US" sz="4000" b="1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(should/ shouldn’t) </a:t>
            </a:r>
            <a:r>
              <a:rPr lang="en-US" sz="40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drive so fast. </a:t>
            </a:r>
            <a:endParaRPr lang="en-US" sz="4000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2317312" y="4669097"/>
            <a:ext cx="7419022" cy="4373961"/>
          </a:xfrm>
          <a:custGeom>
            <a:avLst/>
            <a:gdLst/>
            <a:ahLst/>
            <a:cxnLst/>
            <a:rect l="l" t="t" r="r" b="b"/>
            <a:pathLst>
              <a:path w="11994990" h="5607658">
                <a:moveTo>
                  <a:pt x="0" y="0"/>
                </a:moveTo>
                <a:lnTo>
                  <a:pt x="11994990" y="0"/>
                </a:lnTo>
                <a:lnTo>
                  <a:pt x="11994990" y="5607658"/>
                </a:lnTo>
                <a:lnTo>
                  <a:pt x="0" y="560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82934" flipH="1">
            <a:off x="-1299680" y="8494665"/>
            <a:ext cx="12347532" cy="5702315"/>
          </a:xfrm>
          <a:custGeom>
            <a:avLst/>
            <a:gdLst/>
            <a:ahLst/>
            <a:cxnLst/>
            <a:rect l="l" t="t" r="r" b="b"/>
            <a:pathLst>
              <a:path w="12347532" h="5702315">
                <a:moveTo>
                  <a:pt x="12347532" y="0"/>
                </a:moveTo>
                <a:lnTo>
                  <a:pt x="0" y="0"/>
                </a:lnTo>
                <a:lnTo>
                  <a:pt x="0" y="5702314"/>
                </a:lnTo>
                <a:lnTo>
                  <a:pt x="12347532" y="5702314"/>
                </a:lnTo>
                <a:lnTo>
                  <a:pt x="123475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19008" y="1626507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2" y="0"/>
                </a:lnTo>
                <a:lnTo>
                  <a:pt x="3164582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2199" y="1758654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699518" y="1272082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475196" y="243382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3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3" y="1582291"/>
                </a:lnTo>
                <a:lnTo>
                  <a:pt x="31645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56782" y="1180203"/>
            <a:ext cx="11978618" cy="8414112"/>
            <a:chOff x="0" y="0"/>
            <a:chExt cx="2720271" cy="22728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20271" cy="2272863"/>
            </a:xfrm>
            <a:custGeom>
              <a:avLst/>
              <a:gdLst/>
              <a:ahLst/>
              <a:cxnLst/>
              <a:rect l="l" t="t" r="r" b="b"/>
              <a:pathLst>
                <a:path w="2720271" h="2272863">
                  <a:moveTo>
                    <a:pt x="0" y="0"/>
                  </a:moveTo>
                  <a:lnTo>
                    <a:pt x="2720271" y="0"/>
                  </a:lnTo>
                  <a:lnTo>
                    <a:pt x="2720271" y="2272863"/>
                  </a:lnTo>
                  <a:lnTo>
                    <a:pt x="0" y="2272863"/>
                  </a:ln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20271" cy="2310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953001" y="1056020"/>
            <a:ext cx="12394738" cy="8397511"/>
            <a:chOff x="0" y="0"/>
            <a:chExt cx="2729847" cy="22725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29847" cy="2272590"/>
            </a:xfrm>
            <a:custGeom>
              <a:avLst/>
              <a:gdLst/>
              <a:ahLst/>
              <a:cxnLst/>
              <a:rect l="l" t="t" r="r" b="b"/>
              <a:pathLst>
                <a:path w="2729847" h="2272590">
                  <a:moveTo>
                    <a:pt x="0" y="0"/>
                  </a:moveTo>
                  <a:lnTo>
                    <a:pt x="2729847" y="0"/>
                  </a:lnTo>
                  <a:lnTo>
                    <a:pt x="2729847" y="2272590"/>
                  </a:lnTo>
                  <a:lnTo>
                    <a:pt x="0" y="2272590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ED67B1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29847" cy="231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890646" y="1294942"/>
            <a:ext cx="10416153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B0F0"/>
                </a:solidFill>
                <a:latin typeface="Open Sauce"/>
                <a:ea typeface="Open Sauce"/>
                <a:cs typeface="Open Sauce"/>
                <a:sym typeface="Open Sauce"/>
              </a:rPr>
              <a:t>Task 3: Choose the correct option in brackets: </a:t>
            </a:r>
          </a:p>
          <a:p>
            <a:pPr algn="l"/>
            <a:endParaRPr lang="en-US" sz="4000" b="1" dirty="0" smtClean="0">
              <a:solidFill>
                <a:srgbClr val="FF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14350" indent="-514350" algn="l">
              <a:buAutoNum type="arabicPeriod"/>
            </a:pPr>
            <a:endParaRPr lang="en-US" sz="40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14350" indent="-514350" algn="l">
              <a:buAutoNum type="arabicPeriod"/>
            </a:pPr>
            <a:endParaRPr lang="en-US" sz="40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14350" indent="-514350" algn="l">
              <a:buAutoNum type="arabicPeriod"/>
            </a:pPr>
            <a:endParaRPr lang="en-US" sz="40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14350" indent="-514350" algn="l">
              <a:buAutoNum type="arabicPeriod"/>
            </a:pPr>
            <a:endParaRPr lang="en-US" sz="40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14350" indent="-514350" algn="l">
              <a:buAutoNum type="arabicPeriod"/>
            </a:pPr>
            <a:endParaRPr lang="en-US" sz="4000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14350" indent="-514350" algn="l">
              <a:buAutoNum type="arabicPeriod"/>
            </a:pPr>
            <a:endParaRPr lang="en-US" sz="40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14350" indent="-514350" algn="l">
              <a:buAutoNum type="arabicPeriod"/>
            </a:pPr>
            <a:endParaRPr lang="en-US" sz="4000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14350" indent="-514350" algn="l">
              <a:buAutoNum type="arabicPeriod"/>
            </a:pPr>
            <a:endParaRPr lang="en-US" sz="40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2317312" y="4669097"/>
            <a:ext cx="7419022" cy="4373961"/>
          </a:xfrm>
          <a:custGeom>
            <a:avLst/>
            <a:gdLst/>
            <a:ahLst/>
            <a:cxnLst/>
            <a:rect l="l" t="t" r="r" b="b"/>
            <a:pathLst>
              <a:path w="11994990" h="5607658">
                <a:moveTo>
                  <a:pt x="0" y="0"/>
                </a:moveTo>
                <a:lnTo>
                  <a:pt x="11994990" y="0"/>
                </a:lnTo>
                <a:lnTo>
                  <a:pt x="11994990" y="5607658"/>
                </a:lnTo>
                <a:lnTo>
                  <a:pt x="0" y="5607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82934" flipH="1">
            <a:off x="-1299680" y="8494665"/>
            <a:ext cx="12347532" cy="5702315"/>
          </a:xfrm>
          <a:custGeom>
            <a:avLst/>
            <a:gdLst/>
            <a:ahLst/>
            <a:cxnLst/>
            <a:rect l="l" t="t" r="r" b="b"/>
            <a:pathLst>
              <a:path w="12347532" h="5702315">
                <a:moveTo>
                  <a:pt x="12347532" y="0"/>
                </a:moveTo>
                <a:lnTo>
                  <a:pt x="0" y="0"/>
                </a:lnTo>
                <a:lnTo>
                  <a:pt x="0" y="5702314"/>
                </a:lnTo>
                <a:lnTo>
                  <a:pt x="12347532" y="5702314"/>
                </a:lnTo>
                <a:lnTo>
                  <a:pt x="123475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419008" y="1626507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2" y="0"/>
                </a:lnTo>
                <a:lnTo>
                  <a:pt x="3164582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2199" y="1758654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699518" y="1272082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5101710" y="2476015"/>
            <a:ext cx="12597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Open Sauce"/>
                <a:ea typeface="Open Sauce"/>
                <a:cs typeface="Open Sauce"/>
                <a:sym typeface="Open Sauce"/>
              </a:rPr>
              <a:t>1. That’s </a:t>
            </a:r>
            <a:r>
              <a:rPr lang="en-US" sz="3600" dirty="0">
                <a:latin typeface="Open Sauce"/>
                <a:ea typeface="Open Sauce"/>
                <a:cs typeface="Open Sauce"/>
                <a:sym typeface="Open Sauce"/>
              </a:rPr>
              <a:t>an interesting book. You </a:t>
            </a:r>
            <a:r>
              <a:rPr lang="en-US" sz="3600" dirty="0" smtClean="0">
                <a:latin typeface="Open Sauce"/>
                <a:ea typeface="Open Sauce"/>
                <a:cs typeface="Open Sauce"/>
                <a:sym typeface="Open Sauce"/>
              </a:rPr>
              <a:t>…………….…read it.</a:t>
            </a:r>
            <a:endParaRPr lang="en-US" sz="3600" dirty="0"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38845" y="3418327"/>
            <a:ext cx="11892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2. You </a:t>
            </a:r>
            <a:r>
              <a:rPr lang="en-US" sz="36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nearly fell off your bike. You really </a:t>
            </a: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………………be </a:t>
            </a:r>
            <a:r>
              <a:rPr lang="en-US" sz="36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more careful</a:t>
            </a: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endParaRPr lang="en-US" sz="3600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097044" y="4700350"/>
            <a:ext cx="11926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3. We …………………….go </a:t>
            </a:r>
            <a:r>
              <a:rPr lang="en-US" sz="36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swimming right after eating. </a:t>
            </a:r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038845" y="5591577"/>
            <a:ext cx="11984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4. I </a:t>
            </a:r>
            <a:r>
              <a:rPr lang="en-US" sz="36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think that he </a:t>
            </a: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……………………eat </a:t>
            </a:r>
            <a:r>
              <a:rPr lang="en-US" sz="36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less. He’s becoming overweight</a:t>
            </a: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endParaRPr lang="en-US" sz="3600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38845" y="6843092"/>
            <a:ext cx="123088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5. There </a:t>
            </a:r>
            <a:r>
              <a:rPr lang="en-US" sz="36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are a lot of cars out today. He </a:t>
            </a: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………..……… drive </a:t>
            </a:r>
            <a:r>
              <a:rPr lang="en-US" sz="3600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so fast.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322" y="2925929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should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725400" y="2417652"/>
            <a:ext cx="1765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should</a:t>
            </a:r>
            <a:endParaRPr lang="en-US" sz="3600" dirty="0"/>
          </a:p>
        </p:txBody>
      </p:sp>
      <p:sp>
        <p:nvSpPr>
          <p:cNvPr id="22" name="TextBox 21"/>
          <p:cNvSpPr txBox="1"/>
          <p:nvPr/>
        </p:nvSpPr>
        <p:spPr>
          <a:xfrm>
            <a:off x="14459525" y="3389626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should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6781800" y="4612235"/>
            <a:ext cx="236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shouldn’t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8915400" y="5459853"/>
            <a:ext cx="1765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should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13752715" y="6791906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shouldn’t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05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33393">
            <a:off x="-1800442" y="7351017"/>
            <a:ext cx="25470909" cy="6556536"/>
            <a:chOff x="0" y="0"/>
            <a:chExt cx="33961212" cy="8742048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8929631" cy="8742048"/>
            </a:xfrm>
            <a:custGeom>
              <a:avLst/>
              <a:gdLst/>
              <a:ahLst/>
              <a:cxnLst/>
              <a:rect l="l" t="t" r="r" b="b"/>
              <a:pathLst>
                <a:path w="18929631" h="8742048">
                  <a:moveTo>
                    <a:pt x="18929631" y="0"/>
                  </a:moveTo>
                  <a:lnTo>
                    <a:pt x="0" y="0"/>
                  </a:lnTo>
                  <a:lnTo>
                    <a:pt x="0" y="8742048"/>
                  </a:lnTo>
                  <a:lnTo>
                    <a:pt x="18929631" y="8742048"/>
                  </a:lnTo>
                  <a:lnTo>
                    <a:pt x="1892963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5031581" y="0"/>
              <a:ext cx="18929631" cy="8742048"/>
            </a:xfrm>
            <a:custGeom>
              <a:avLst/>
              <a:gdLst/>
              <a:ahLst/>
              <a:cxnLst/>
              <a:rect l="l" t="t" r="r" b="b"/>
              <a:pathLst>
                <a:path w="18929631" h="8742048">
                  <a:moveTo>
                    <a:pt x="0" y="0"/>
                  </a:moveTo>
                  <a:lnTo>
                    <a:pt x="18929631" y="0"/>
                  </a:lnTo>
                  <a:lnTo>
                    <a:pt x="18929631" y="8742048"/>
                  </a:lnTo>
                  <a:lnTo>
                    <a:pt x="0" y="8742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2692" y="409237"/>
            <a:ext cx="1665129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8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Task 4: Complete each sentence, using </a:t>
            </a:r>
            <a:r>
              <a:rPr lang="en-US" sz="4400" b="1" i="1" dirty="0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should/ shouldn’t.</a:t>
            </a:r>
            <a:endParaRPr lang="en-US" sz="4400" b="1" i="1" dirty="0">
              <a:solidFill>
                <a:srgbClr val="FF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708169" y="6515100"/>
            <a:ext cx="2563902" cy="2384405"/>
            <a:chOff x="0" y="0"/>
            <a:chExt cx="6116320" cy="7383780"/>
          </a:xfrm>
        </p:grpSpPr>
        <p:sp>
          <p:nvSpPr>
            <p:cNvPr id="7" name="Freeform 7"/>
            <p:cNvSpPr/>
            <p:nvPr/>
          </p:nvSpPr>
          <p:spPr>
            <a:xfrm>
              <a:off x="170180" y="17780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3690" y="1380490"/>
                    <a:pt x="15240" y="209296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blipFill>
              <a:blip r:embed="rId4"/>
              <a:stretch>
                <a:fillRect l="-40527" r="-4052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-298450" y="-298450"/>
              <a:ext cx="6713220" cy="7682230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FD602D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97572" y="7171087"/>
            <a:ext cx="2598558" cy="2979557"/>
            <a:chOff x="0" y="0"/>
            <a:chExt cx="6116320" cy="7383780"/>
          </a:xfrm>
        </p:grpSpPr>
        <p:sp>
          <p:nvSpPr>
            <p:cNvPr id="10" name="Freeform 10"/>
            <p:cNvSpPr/>
            <p:nvPr/>
          </p:nvSpPr>
          <p:spPr>
            <a:xfrm>
              <a:off x="170180" y="17780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3690" y="1380490"/>
                    <a:pt x="15240" y="209296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blipFill>
              <a:blip r:embed="rId5"/>
              <a:stretch>
                <a:fillRect l="-72158" r="-889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-298450" y="-298450"/>
              <a:ext cx="6713220" cy="7682230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FD602D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58658" y="242349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97179" y="104525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1" y="0"/>
                </a:lnTo>
                <a:lnTo>
                  <a:pt x="588481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947925" y="6329870"/>
            <a:ext cx="9556525" cy="3259630"/>
          </a:xfrm>
          <a:custGeom>
            <a:avLst/>
            <a:gdLst/>
            <a:ahLst/>
            <a:cxnLst/>
            <a:rect l="l" t="t" r="r" b="b"/>
            <a:pathLst>
              <a:path w="9556525" h="6343144">
                <a:moveTo>
                  <a:pt x="0" y="0"/>
                </a:moveTo>
                <a:lnTo>
                  <a:pt x="9556525" y="0"/>
                </a:lnTo>
                <a:lnTo>
                  <a:pt x="9556525" y="6343144"/>
                </a:lnTo>
                <a:lnTo>
                  <a:pt x="0" y="6343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503644" y="1132842"/>
            <a:ext cx="174820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5400" dirty="0" smtClean="0"/>
              <a:t>We </a:t>
            </a:r>
            <a:r>
              <a:rPr lang="en-US" sz="5400" dirty="0"/>
              <a:t>________ ride our motorbikes very fast in the </a:t>
            </a:r>
            <a:r>
              <a:rPr lang="en-US" sz="5400" dirty="0" smtClean="0"/>
              <a:t>rain</a:t>
            </a:r>
          </a:p>
          <a:p>
            <a:pPr marL="342900" indent="-342900">
              <a:buAutoNum type="arabicPeriod"/>
            </a:pPr>
            <a:r>
              <a:rPr lang="en-US" sz="5400" dirty="0" smtClean="0"/>
              <a:t>You</a:t>
            </a:r>
            <a:r>
              <a:rPr lang="en-US" sz="5400" dirty="0"/>
              <a:t> ________ study instead of watching YouTube</a:t>
            </a:r>
            <a:r>
              <a:rPr lang="en-US" sz="5400" dirty="0" smtClean="0"/>
              <a:t>.</a:t>
            </a:r>
          </a:p>
          <a:p>
            <a:pPr marL="342900" indent="-342900">
              <a:buAutoNum type="arabicPeriod"/>
            </a:pPr>
            <a:r>
              <a:rPr lang="en-US" sz="5400" dirty="0" smtClean="0"/>
              <a:t>My </a:t>
            </a:r>
            <a:r>
              <a:rPr lang="en-US" sz="5400" dirty="0"/>
              <a:t>little sister ________ play outside late at night. </a:t>
            </a:r>
            <a:endParaRPr lang="en-US" sz="5400" dirty="0" smtClean="0"/>
          </a:p>
          <a:p>
            <a:pPr marL="342900" indent="-342900">
              <a:buAutoNum type="arabicPeriod"/>
            </a:pPr>
            <a:r>
              <a:rPr lang="en-US" sz="5400" dirty="0" smtClean="0"/>
              <a:t>You</a:t>
            </a:r>
            <a:r>
              <a:rPr lang="en-US" sz="5400" dirty="0"/>
              <a:t> ________ help your mum wash the dishes after dinner</a:t>
            </a:r>
            <a:r>
              <a:rPr lang="en-US" sz="5400" dirty="0" smtClean="0"/>
              <a:t>.</a:t>
            </a:r>
          </a:p>
          <a:p>
            <a:pPr marL="342900" indent="-342900">
              <a:buAutoNum type="arabicPeriod"/>
            </a:pPr>
            <a:r>
              <a:rPr lang="en-US" sz="5400" dirty="0"/>
              <a:t> </a:t>
            </a:r>
            <a:r>
              <a:rPr lang="en-US" sz="5400" dirty="0" smtClean="0"/>
              <a:t>You </a:t>
            </a:r>
            <a:r>
              <a:rPr lang="en-US" sz="5400" dirty="0"/>
              <a:t>look tired. You ________ probably get some sleep. </a:t>
            </a:r>
            <a:endParaRPr lang="en-US" sz="5400" dirty="0" smtClean="0"/>
          </a:p>
          <a:p>
            <a:pPr marL="342900" indent="-342900">
              <a:buAutoNum type="arabicPeriod"/>
            </a:pPr>
            <a:r>
              <a:rPr lang="en-US" sz="5400" dirty="0" smtClean="0"/>
              <a:t> </a:t>
            </a:r>
            <a:r>
              <a:rPr lang="en-US" sz="5400" dirty="0"/>
              <a:t>The children ________ eat so much ice cream.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33393">
            <a:off x="-1800442" y="7351017"/>
            <a:ext cx="25470909" cy="6556536"/>
            <a:chOff x="0" y="0"/>
            <a:chExt cx="33961212" cy="8742048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18929631" cy="8742048"/>
            </a:xfrm>
            <a:custGeom>
              <a:avLst/>
              <a:gdLst/>
              <a:ahLst/>
              <a:cxnLst/>
              <a:rect l="l" t="t" r="r" b="b"/>
              <a:pathLst>
                <a:path w="18929631" h="8742048">
                  <a:moveTo>
                    <a:pt x="18929631" y="0"/>
                  </a:moveTo>
                  <a:lnTo>
                    <a:pt x="0" y="0"/>
                  </a:lnTo>
                  <a:lnTo>
                    <a:pt x="0" y="8742048"/>
                  </a:lnTo>
                  <a:lnTo>
                    <a:pt x="18929631" y="8742048"/>
                  </a:lnTo>
                  <a:lnTo>
                    <a:pt x="18929631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5031581" y="0"/>
              <a:ext cx="18929631" cy="8742048"/>
            </a:xfrm>
            <a:custGeom>
              <a:avLst/>
              <a:gdLst/>
              <a:ahLst/>
              <a:cxnLst/>
              <a:rect l="l" t="t" r="r" b="b"/>
              <a:pathLst>
                <a:path w="18929631" h="8742048">
                  <a:moveTo>
                    <a:pt x="0" y="0"/>
                  </a:moveTo>
                  <a:lnTo>
                    <a:pt x="18929631" y="0"/>
                  </a:lnTo>
                  <a:lnTo>
                    <a:pt x="18929631" y="8742048"/>
                  </a:lnTo>
                  <a:lnTo>
                    <a:pt x="0" y="8742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2692" y="409237"/>
            <a:ext cx="1665129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8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Task 4: Complete each sentence, using </a:t>
            </a:r>
            <a:r>
              <a:rPr lang="en-US" sz="4400" b="1" i="1" dirty="0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should/ shouldn’t.</a:t>
            </a:r>
            <a:endParaRPr lang="en-US" sz="4400" b="1" i="1" dirty="0">
              <a:solidFill>
                <a:srgbClr val="FF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708169" y="6515100"/>
            <a:ext cx="2563902" cy="2384405"/>
            <a:chOff x="0" y="0"/>
            <a:chExt cx="6116320" cy="7383780"/>
          </a:xfrm>
        </p:grpSpPr>
        <p:sp>
          <p:nvSpPr>
            <p:cNvPr id="7" name="Freeform 7"/>
            <p:cNvSpPr/>
            <p:nvPr/>
          </p:nvSpPr>
          <p:spPr>
            <a:xfrm>
              <a:off x="170180" y="17780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3690" y="1380490"/>
                    <a:pt x="15240" y="209296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blipFill>
              <a:blip r:embed="rId4"/>
              <a:stretch>
                <a:fillRect l="-40527" r="-40527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-298450" y="-298450"/>
              <a:ext cx="6713220" cy="7682230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FD602D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97572" y="7171087"/>
            <a:ext cx="2598558" cy="2979557"/>
            <a:chOff x="0" y="0"/>
            <a:chExt cx="6116320" cy="7383780"/>
          </a:xfrm>
        </p:grpSpPr>
        <p:sp>
          <p:nvSpPr>
            <p:cNvPr id="10" name="Freeform 10"/>
            <p:cNvSpPr/>
            <p:nvPr/>
          </p:nvSpPr>
          <p:spPr>
            <a:xfrm>
              <a:off x="170180" y="177800"/>
              <a:ext cx="5773420" cy="6955790"/>
            </a:xfrm>
            <a:custGeom>
              <a:avLst/>
              <a:gdLst/>
              <a:ahLst/>
              <a:cxnLst/>
              <a:rect l="l" t="t" r="r" b="b"/>
              <a:pathLst>
                <a:path w="5773420" h="6955790">
                  <a:moveTo>
                    <a:pt x="3972560" y="210820"/>
                  </a:moveTo>
                  <a:cubicBezTo>
                    <a:pt x="3627120" y="71120"/>
                    <a:pt x="3262630" y="0"/>
                    <a:pt x="2887980" y="0"/>
                  </a:cubicBezTo>
                  <a:cubicBezTo>
                    <a:pt x="2513330" y="0"/>
                    <a:pt x="2148840" y="71120"/>
                    <a:pt x="1803400" y="210820"/>
                  </a:cubicBezTo>
                  <a:cubicBezTo>
                    <a:pt x="1446530" y="355600"/>
                    <a:pt x="1125220" y="568960"/>
                    <a:pt x="850900" y="843280"/>
                  </a:cubicBezTo>
                  <a:cubicBezTo>
                    <a:pt x="313690" y="1380490"/>
                    <a:pt x="15240" y="2092960"/>
                    <a:pt x="7620" y="2852420"/>
                  </a:cubicBezTo>
                  <a:cubicBezTo>
                    <a:pt x="0" y="3609340"/>
                    <a:pt x="284480" y="4328160"/>
                    <a:pt x="808990" y="4874260"/>
                  </a:cubicBezTo>
                  <a:lnTo>
                    <a:pt x="807720" y="4875530"/>
                  </a:lnTo>
                  <a:lnTo>
                    <a:pt x="2887980" y="6955790"/>
                  </a:lnTo>
                  <a:lnTo>
                    <a:pt x="4956810" y="4886960"/>
                  </a:lnTo>
                  <a:lnTo>
                    <a:pt x="4955540" y="4885690"/>
                  </a:lnTo>
                  <a:cubicBezTo>
                    <a:pt x="5485130" y="4339590"/>
                    <a:pt x="5773420" y="3620770"/>
                    <a:pt x="5768340" y="2860040"/>
                  </a:cubicBezTo>
                  <a:cubicBezTo>
                    <a:pt x="5763260" y="2098040"/>
                    <a:pt x="5463540" y="1383030"/>
                    <a:pt x="4925060" y="843280"/>
                  </a:cubicBezTo>
                  <a:cubicBezTo>
                    <a:pt x="4649470" y="568960"/>
                    <a:pt x="4329430" y="355600"/>
                    <a:pt x="3972560" y="210820"/>
                  </a:cubicBezTo>
                  <a:close/>
                </a:path>
              </a:pathLst>
            </a:custGeom>
            <a:blipFill>
              <a:blip r:embed="rId5"/>
              <a:stretch>
                <a:fillRect l="-72158" r="-889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-298450" y="-298450"/>
              <a:ext cx="6713220" cy="7682230"/>
            </a:xfrm>
            <a:custGeom>
              <a:avLst/>
              <a:gdLst/>
              <a:ahLst/>
              <a:cxnLst/>
              <a:rect l="l" t="t" r="r" b="b"/>
              <a:pathLst>
                <a:path w="6713220" h="7682230">
                  <a:moveTo>
                    <a:pt x="5519420" y="1193800"/>
                  </a:moveTo>
                  <a:cubicBezTo>
                    <a:pt x="4325620" y="0"/>
                    <a:pt x="2388870" y="0"/>
                    <a:pt x="1193800" y="1193800"/>
                  </a:cubicBezTo>
                  <a:cubicBezTo>
                    <a:pt x="15240" y="2372360"/>
                    <a:pt x="0" y="4274820"/>
                    <a:pt x="1149350" y="5472430"/>
                  </a:cubicBezTo>
                  <a:cubicBezTo>
                    <a:pt x="1141730" y="5466080"/>
                    <a:pt x="1136650" y="5462270"/>
                    <a:pt x="1136650" y="5462270"/>
                  </a:cubicBezTo>
                  <a:lnTo>
                    <a:pt x="3356610" y="7682230"/>
                  </a:lnTo>
                  <a:lnTo>
                    <a:pt x="5576570" y="5462270"/>
                  </a:lnTo>
                  <a:cubicBezTo>
                    <a:pt x="5567680" y="5471161"/>
                    <a:pt x="5560060" y="5477511"/>
                    <a:pt x="5551170" y="5486400"/>
                  </a:cubicBezTo>
                  <a:cubicBezTo>
                    <a:pt x="6713220" y="4288790"/>
                    <a:pt x="6701790" y="2377440"/>
                    <a:pt x="5519420" y="1193800"/>
                  </a:cubicBezTo>
                  <a:close/>
                  <a:moveTo>
                    <a:pt x="5350510" y="5290820"/>
                  </a:moveTo>
                  <a:lnTo>
                    <a:pt x="3356610" y="7287260"/>
                  </a:lnTo>
                  <a:lnTo>
                    <a:pt x="1350010" y="5280660"/>
                  </a:lnTo>
                  <a:lnTo>
                    <a:pt x="1351280" y="5279390"/>
                  </a:lnTo>
                  <a:cubicBezTo>
                    <a:pt x="844550" y="4752340"/>
                    <a:pt x="570230" y="4060190"/>
                    <a:pt x="577850" y="3328670"/>
                  </a:cubicBezTo>
                  <a:cubicBezTo>
                    <a:pt x="584200" y="2597150"/>
                    <a:pt x="873760" y="1908810"/>
                    <a:pt x="1390650" y="1391920"/>
                  </a:cubicBezTo>
                  <a:cubicBezTo>
                    <a:pt x="1656080" y="1126490"/>
                    <a:pt x="1965960" y="920750"/>
                    <a:pt x="2310130" y="781050"/>
                  </a:cubicBezTo>
                  <a:cubicBezTo>
                    <a:pt x="2642870" y="646430"/>
                    <a:pt x="2994660" y="577850"/>
                    <a:pt x="3356610" y="577850"/>
                  </a:cubicBezTo>
                  <a:cubicBezTo>
                    <a:pt x="3717290" y="577850"/>
                    <a:pt x="4069080" y="646430"/>
                    <a:pt x="4403090" y="781050"/>
                  </a:cubicBezTo>
                  <a:cubicBezTo>
                    <a:pt x="4747260" y="920750"/>
                    <a:pt x="5057140" y="1126490"/>
                    <a:pt x="5322570" y="1391920"/>
                  </a:cubicBezTo>
                  <a:cubicBezTo>
                    <a:pt x="5842000" y="1911350"/>
                    <a:pt x="6131560" y="2602230"/>
                    <a:pt x="6136640" y="3337560"/>
                  </a:cubicBezTo>
                  <a:cubicBezTo>
                    <a:pt x="6140450" y="4070350"/>
                    <a:pt x="5862320" y="4765040"/>
                    <a:pt x="5350510" y="5290820"/>
                  </a:cubicBezTo>
                  <a:close/>
                </a:path>
              </a:pathLst>
            </a:custGeom>
            <a:solidFill>
              <a:srgbClr val="FD602D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58658" y="242349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397179" y="104525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1" y="0"/>
                </a:lnTo>
                <a:lnTo>
                  <a:pt x="588481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947925" y="6329870"/>
            <a:ext cx="9556525" cy="3259630"/>
          </a:xfrm>
          <a:custGeom>
            <a:avLst/>
            <a:gdLst/>
            <a:ahLst/>
            <a:cxnLst/>
            <a:rect l="l" t="t" r="r" b="b"/>
            <a:pathLst>
              <a:path w="9556525" h="6343144">
                <a:moveTo>
                  <a:pt x="0" y="0"/>
                </a:moveTo>
                <a:lnTo>
                  <a:pt x="9556525" y="0"/>
                </a:lnTo>
                <a:lnTo>
                  <a:pt x="9556525" y="6343144"/>
                </a:lnTo>
                <a:lnTo>
                  <a:pt x="0" y="6343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503644" y="1132842"/>
            <a:ext cx="1748201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5400" dirty="0" smtClean="0"/>
              <a:t>We </a:t>
            </a:r>
            <a:r>
              <a:rPr lang="en-US" sz="5400" dirty="0"/>
              <a:t>________ ride our motorbikes very fast in the </a:t>
            </a:r>
            <a:r>
              <a:rPr lang="en-US" sz="5400" dirty="0" smtClean="0"/>
              <a:t>rain</a:t>
            </a:r>
          </a:p>
          <a:p>
            <a:pPr marL="342900" indent="-342900">
              <a:buAutoNum type="arabicPeriod"/>
            </a:pPr>
            <a:r>
              <a:rPr lang="en-US" sz="5400" dirty="0" smtClean="0"/>
              <a:t>You</a:t>
            </a:r>
            <a:r>
              <a:rPr lang="en-US" sz="5400" dirty="0"/>
              <a:t> ________ study instead of watching YouTube</a:t>
            </a:r>
            <a:r>
              <a:rPr lang="en-US" sz="5400" dirty="0" smtClean="0"/>
              <a:t>.</a:t>
            </a:r>
          </a:p>
          <a:p>
            <a:pPr marL="342900" indent="-342900">
              <a:buAutoNum type="arabicPeriod"/>
            </a:pPr>
            <a:r>
              <a:rPr lang="en-US" sz="5400" dirty="0" smtClean="0"/>
              <a:t>My </a:t>
            </a:r>
            <a:r>
              <a:rPr lang="en-US" sz="5400" dirty="0"/>
              <a:t>little sister ________ play outside late at night. </a:t>
            </a:r>
            <a:endParaRPr lang="en-US" sz="5400" dirty="0" smtClean="0"/>
          </a:p>
          <a:p>
            <a:pPr marL="342900" indent="-342900">
              <a:buAutoNum type="arabicPeriod"/>
            </a:pPr>
            <a:r>
              <a:rPr lang="en-US" sz="5400" dirty="0" smtClean="0"/>
              <a:t>You</a:t>
            </a:r>
            <a:r>
              <a:rPr lang="en-US" sz="5400" dirty="0"/>
              <a:t> ________ help your mum wash the dishes after dinner</a:t>
            </a:r>
            <a:r>
              <a:rPr lang="en-US" sz="5400" dirty="0" smtClean="0"/>
              <a:t>.</a:t>
            </a:r>
          </a:p>
          <a:p>
            <a:pPr marL="342900" indent="-342900">
              <a:buAutoNum type="arabicPeriod"/>
            </a:pPr>
            <a:r>
              <a:rPr lang="en-US" sz="5400" dirty="0"/>
              <a:t> </a:t>
            </a:r>
            <a:r>
              <a:rPr lang="en-US" sz="5400" dirty="0" smtClean="0"/>
              <a:t>You </a:t>
            </a:r>
            <a:r>
              <a:rPr lang="en-US" sz="5400" dirty="0"/>
              <a:t>look tired. You ________ probably get some sleep. </a:t>
            </a:r>
            <a:endParaRPr lang="en-US" sz="5400" dirty="0" smtClean="0"/>
          </a:p>
          <a:p>
            <a:pPr marL="342900" indent="-342900">
              <a:buAutoNum type="arabicPeriod"/>
            </a:pPr>
            <a:r>
              <a:rPr lang="en-US" sz="5400" dirty="0" smtClean="0"/>
              <a:t> </a:t>
            </a:r>
            <a:r>
              <a:rPr lang="en-US" sz="5400" dirty="0"/>
              <a:t>The children ________ eat so much ice cream.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9800" y="1084109"/>
            <a:ext cx="2959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shouldn’t</a:t>
            </a:r>
            <a:endParaRPr lang="en-US" sz="5400" b="1" u="sng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4946" y="1904281"/>
            <a:ext cx="2117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should</a:t>
            </a:r>
            <a:endParaRPr lang="en-US" sz="5400" b="1" u="sng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69265" y="2827611"/>
            <a:ext cx="29594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shouldn’t</a:t>
            </a:r>
            <a:endParaRPr lang="en-US" sz="5400" b="1" u="sng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4600" y="3562311"/>
            <a:ext cx="2117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should</a:t>
            </a:r>
            <a:endParaRPr lang="en-US" sz="5400" b="1" u="sng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60450" y="4387621"/>
            <a:ext cx="2117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should</a:t>
            </a:r>
            <a:endParaRPr lang="en-US" sz="5400" b="1" u="sng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0600" y="5260560"/>
            <a:ext cx="29081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>
                <a:solidFill>
                  <a:srgbClr val="FF0000"/>
                </a:solidFill>
              </a:rPr>
              <a:t>s</a:t>
            </a:r>
            <a:r>
              <a:rPr lang="en-US" sz="5400" b="1" u="sng" dirty="0" smtClean="0">
                <a:solidFill>
                  <a:srgbClr val="FF0000"/>
                </a:solidFill>
              </a:rPr>
              <a:t>houldn’t</a:t>
            </a:r>
            <a:endParaRPr lang="en-US" sz="5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4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2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6450273" y="353337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3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3" y="1582291"/>
                </a:lnTo>
                <a:lnTo>
                  <a:pt x="316458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29528" y="1114258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397661" y="632293"/>
            <a:ext cx="10442539" cy="9099489"/>
            <a:chOff x="0" y="0"/>
            <a:chExt cx="2720271" cy="25068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20271" cy="2506806"/>
            </a:xfrm>
            <a:custGeom>
              <a:avLst/>
              <a:gdLst/>
              <a:ahLst/>
              <a:cxnLst/>
              <a:rect l="l" t="t" r="r" b="b"/>
              <a:pathLst>
                <a:path w="2720271" h="2506806">
                  <a:moveTo>
                    <a:pt x="0" y="0"/>
                  </a:moveTo>
                  <a:lnTo>
                    <a:pt x="2720271" y="0"/>
                  </a:lnTo>
                  <a:lnTo>
                    <a:pt x="2720271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492EC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720271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719222" y="6362"/>
            <a:ext cx="9513459" cy="9328138"/>
            <a:chOff x="0" y="-38100"/>
            <a:chExt cx="2729847" cy="254490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29847" cy="2506806"/>
            </a:xfrm>
            <a:custGeom>
              <a:avLst/>
              <a:gdLst/>
              <a:ahLst/>
              <a:cxnLst/>
              <a:rect l="l" t="t" r="r" b="b"/>
              <a:pathLst>
                <a:path w="2729847" h="2506806">
                  <a:moveTo>
                    <a:pt x="0" y="0"/>
                  </a:moveTo>
                  <a:lnTo>
                    <a:pt x="2729847" y="0"/>
                  </a:lnTo>
                  <a:lnTo>
                    <a:pt x="2729847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492ECC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29847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159745">
            <a:off x="-2072307" y="9602945"/>
            <a:ext cx="23250209" cy="2693474"/>
            <a:chOff x="0" y="0"/>
            <a:chExt cx="6123512" cy="709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23512" cy="709392"/>
            </a:xfrm>
            <a:custGeom>
              <a:avLst/>
              <a:gdLst/>
              <a:ahLst/>
              <a:cxnLst/>
              <a:rect l="l" t="t" r="r" b="b"/>
              <a:pathLst>
                <a:path w="6123512" h="709392">
                  <a:moveTo>
                    <a:pt x="0" y="0"/>
                  </a:moveTo>
                  <a:lnTo>
                    <a:pt x="6123512" y="0"/>
                  </a:lnTo>
                  <a:lnTo>
                    <a:pt x="6123512" y="709392"/>
                  </a:lnTo>
                  <a:lnTo>
                    <a:pt x="0" y="709392"/>
                  </a:lnTo>
                  <a:close/>
                </a:path>
              </a:pathLst>
            </a:custGeom>
            <a:solidFill>
              <a:srgbClr val="492EC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123512" cy="7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882189" y="407955"/>
            <a:ext cx="9246523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32"/>
              </a:lnSpc>
            </a:pPr>
            <a:r>
              <a:rPr lang="en-US" sz="3600" b="1" u="sng" dirty="0" smtClean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TASK 5: </a:t>
            </a:r>
            <a:r>
              <a:rPr lang="en-US" sz="3600" b="1" dirty="0" smtClean="0">
                <a:solidFill>
                  <a:srgbClr val="FF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Look at the pictures . Make sentences, using should/ shouldn’t and the cues.</a:t>
            </a:r>
            <a:endParaRPr lang="en-US" sz="3600" b="1" dirty="0">
              <a:solidFill>
                <a:srgbClr val="FF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346160" y="1028700"/>
            <a:ext cx="6051501" cy="8788660"/>
          </a:xfrm>
          <a:custGeom>
            <a:avLst/>
            <a:gdLst/>
            <a:ahLst/>
            <a:cxnLst/>
            <a:rect l="l" t="t" r="r" b="b"/>
            <a:pathLst>
              <a:path w="7580219" h="8788660">
                <a:moveTo>
                  <a:pt x="0" y="0"/>
                </a:moveTo>
                <a:lnTo>
                  <a:pt x="7580219" y="0"/>
                </a:lnTo>
                <a:lnTo>
                  <a:pt x="7580219" y="8788660"/>
                </a:lnTo>
                <a:lnTo>
                  <a:pt x="0" y="87886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37079" y="479963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2" y="0"/>
                </a:lnTo>
                <a:lnTo>
                  <a:pt x="3164582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67995" y="1444547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1" y="0"/>
                </a:lnTo>
                <a:lnTo>
                  <a:pt x="588481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1523927"/>
            <a:ext cx="6516945" cy="7810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272" y="1028700"/>
            <a:ext cx="8930382" cy="8229600"/>
            <a:chOff x="0" y="0"/>
            <a:chExt cx="2720271" cy="2506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0271" cy="2506806"/>
            </a:xfrm>
            <a:custGeom>
              <a:avLst/>
              <a:gdLst/>
              <a:ahLst/>
              <a:cxnLst/>
              <a:rect l="l" t="t" r="r" b="b"/>
              <a:pathLst>
                <a:path w="2720271" h="2506806">
                  <a:moveTo>
                    <a:pt x="0" y="0"/>
                  </a:moveTo>
                  <a:lnTo>
                    <a:pt x="2720271" y="0"/>
                  </a:lnTo>
                  <a:lnTo>
                    <a:pt x="2720271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1EA2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20271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7433" y="266700"/>
            <a:ext cx="11869367" cy="9677400"/>
            <a:chOff x="0" y="0"/>
            <a:chExt cx="2729847" cy="2506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9847" cy="2506806"/>
            </a:xfrm>
            <a:custGeom>
              <a:avLst/>
              <a:gdLst/>
              <a:ahLst/>
              <a:cxnLst/>
              <a:rect l="l" t="t" r="r" b="b"/>
              <a:pathLst>
                <a:path w="2729847" h="2506806">
                  <a:moveTo>
                    <a:pt x="0" y="0"/>
                  </a:moveTo>
                  <a:lnTo>
                    <a:pt x="2729847" y="0"/>
                  </a:lnTo>
                  <a:lnTo>
                    <a:pt x="2729847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1EA2B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9847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77474">
            <a:off x="-981466" y="9516928"/>
            <a:ext cx="23250209" cy="2693474"/>
            <a:chOff x="0" y="0"/>
            <a:chExt cx="6123512" cy="709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23512" cy="709392"/>
            </a:xfrm>
            <a:custGeom>
              <a:avLst/>
              <a:gdLst/>
              <a:ahLst/>
              <a:cxnLst/>
              <a:rect l="l" t="t" r="r" b="b"/>
              <a:pathLst>
                <a:path w="6123512" h="709392">
                  <a:moveTo>
                    <a:pt x="0" y="0"/>
                  </a:moveTo>
                  <a:lnTo>
                    <a:pt x="6123512" y="0"/>
                  </a:lnTo>
                  <a:lnTo>
                    <a:pt x="6123512" y="709392"/>
                  </a:lnTo>
                  <a:lnTo>
                    <a:pt x="0" y="709392"/>
                  </a:lnTo>
                  <a:close/>
                </a:path>
              </a:pathLst>
            </a:custGeom>
            <a:solidFill>
              <a:srgbClr val="1EA2B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123512" cy="7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876637" y="3005480"/>
            <a:ext cx="7997485" cy="7281520"/>
          </a:xfrm>
          <a:custGeom>
            <a:avLst/>
            <a:gdLst/>
            <a:ahLst/>
            <a:cxnLst/>
            <a:rect l="l" t="t" r="r" b="b"/>
            <a:pathLst>
              <a:path w="9660391" h="7281520">
                <a:moveTo>
                  <a:pt x="0" y="0"/>
                </a:moveTo>
                <a:lnTo>
                  <a:pt x="9660391" y="0"/>
                </a:lnTo>
                <a:lnTo>
                  <a:pt x="9660391" y="7281520"/>
                </a:lnTo>
                <a:lnTo>
                  <a:pt x="0" y="728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2687885" y="876300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3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3" y="1582291"/>
                </a:lnTo>
                <a:lnTo>
                  <a:pt x="316458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499092" y="1611855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1572039" y="102912"/>
            <a:ext cx="113509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           </a:t>
            </a:r>
            <a:r>
              <a:rPr lang="en-US" sz="6600" b="1" u="sng" dirty="0" smtClean="0"/>
              <a:t>HOME ASSIGNMENT </a:t>
            </a:r>
          </a:p>
          <a:p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811271" y="1866900"/>
            <a:ext cx="10300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- Make sentences with “It indicating distance “ and “ should/ shouldn’t” </a:t>
            </a:r>
          </a:p>
          <a:p>
            <a:r>
              <a:rPr lang="en-US" sz="5400" dirty="0" smtClean="0"/>
              <a:t>- Find 10 things you should or shouldn’t do.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314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2E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41269">
            <a:off x="7670042" y="819815"/>
            <a:ext cx="836630" cy="83663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341269">
            <a:off x="15366373" y="1586360"/>
            <a:ext cx="836630" cy="83663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341269">
            <a:off x="6112286" y="2033758"/>
            <a:ext cx="11212614" cy="5528301"/>
            <a:chOff x="0" y="0"/>
            <a:chExt cx="3358526" cy="16558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8526" cy="1655898"/>
            </a:xfrm>
            <a:custGeom>
              <a:avLst/>
              <a:gdLst/>
              <a:ahLst/>
              <a:cxnLst/>
              <a:rect l="l" t="t" r="r" b="b"/>
              <a:pathLst>
                <a:path w="3358526" h="1655898">
                  <a:moveTo>
                    <a:pt x="0" y="0"/>
                  </a:moveTo>
                  <a:lnTo>
                    <a:pt x="3358526" y="0"/>
                  </a:lnTo>
                  <a:lnTo>
                    <a:pt x="3358526" y="1655898"/>
                  </a:lnTo>
                  <a:lnTo>
                    <a:pt x="0" y="1655898"/>
                  </a:ln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358526" cy="1693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341269">
            <a:off x="6024830" y="1910806"/>
            <a:ext cx="11212614" cy="5553535"/>
            <a:chOff x="0" y="0"/>
            <a:chExt cx="3358526" cy="16634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58526" cy="1663456"/>
            </a:xfrm>
            <a:custGeom>
              <a:avLst/>
              <a:gdLst/>
              <a:ahLst/>
              <a:cxnLst/>
              <a:rect l="l" t="t" r="r" b="b"/>
              <a:pathLst>
                <a:path w="3358526" h="1663456">
                  <a:moveTo>
                    <a:pt x="0" y="0"/>
                  </a:moveTo>
                  <a:lnTo>
                    <a:pt x="3358526" y="0"/>
                  </a:lnTo>
                  <a:lnTo>
                    <a:pt x="3358526" y="1663456"/>
                  </a:lnTo>
                  <a:lnTo>
                    <a:pt x="0" y="16634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358526" cy="170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341269">
            <a:off x="7825192" y="1747448"/>
            <a:ext cx="386392" cy="38639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9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8014063" y="1061012"/>
            <a:ext cx="91936" cy="923059"/>
          </a:xfrm>
          <a:prstGeom prst="line">
            <a:avLst/>
          </a:prstGeom>
          <a:ln w="76200" cap="rnd">
            <a:solidFill>
              <a:srgbClr val="ED67B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 rot="341269">
            <a:off x="15521523" y="2513993"/>
            <a:ext cx="386392" cy="38639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 flipV="1">
            <a:off x="15710394" y="1827557"/>
            <a:ext cx="91936" cy="923059"/>
          </a:xfrm>
          <a:prstGeom prst="line">
            <a:avLst/>
          </a:prstGeom>
          <a:ln w="76200" cap="rnd">
            <a:solidFill>
              <a:srgbClr val="ED67B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 rot="341269">
            <a:off x="6569437" y="4669420"/>
            <a:ext cx="1141755" cy="1642814"/>
          </a:xfrm>
          <a:custGeom>
            <a:avLst/>
            <a:gdLst/>
            <a:ahLst/>
            <a:cxnLst/>
            <a:rect l="l" t="t" r="r" b="b"/>
            <a:pathLst>
              <a:path w="1141755" h="1642814">
                <a:moveTo>
                  <a:pt x="0" y="0"/>
                </a:moveTo>
                <a:lnTo>
                  <a:pt x="1141756" y="0"/>
                </a:lnTo>
                <a:lnTo>
                  <a:pt x="1141756" y="1642814"/>
                </a:lnTo>
                <a:lnTo>
                  <a:pt x="0" y="1642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 rot="341269">
            <a:off x="6886204" y="3480489"/>
            <a:ext cx="9632365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5"/>
              </a:lnSpc>
            </a:pPr>
            <a:r>
              <a:rPr lang="en-US" sz="8965" dirty="0">
                <a:solidFill>
                  <a:srgbClr val="010109"/>
                </a:solidFill>
                <a:latin typeface="Cubao"/>
                <a:ea typeface="Cubao"/>
                <a:cs typeface="Cubao"/>
                <a:sym typeface="Cubao"/>
              </a:rPr>
              <a:t>THANK YOU FOR </a:t>
            </a:r>
            <a:r>
              <a:rPr lang="en-US" sz="8965" dirty="0" smtClean="0">
                <a:solidFill>
                  <a:srgbClr val="010109"/>
                </a:solidFill>
                <a:latin typeface="Cubao"/>
                <a:ea typeface="Cubao"/>
                <a:cs typeface="Cubao"/>
                <a:sym typeface="Cubao"/>
              </a:rPr>
              <a:t>ATTENDING!</a:t>
            </a:r>
            <a:endParaRPr lang="en-US" sz="8965" dirty="0">
              <a:solidFill>
                <a:srgbClr val="010109"/>
              </a:solidFill>
              <a:latin typeface="Cubao"/>
              <a:ea typeface="Cubao"/>
              <a:cs typeface="Cubao"/>
              <a:sym typeface="Cubao"/>
            </a:endParaRPr>
          </a:p>
        </p:txBody>
      </p:sp>
      <p:sp>
        <p:nvSpPr>
          <p:cNvPr id="24" name="Freeform 24"/>
          <p:cNvSpPr/>
          <p:nvPr/>
        </p:nvSpPr>
        <p:spPr>
          <a:xfrm rot="341269">
            <a:off x="15401903" y="5549122"/>
            <a:ext cx="1141755" cy="1642814"/>
          </a:xfrm>
          <a:custGeom>
            <a:avLst/>
            <a:gdLst/>
            <a:ahLst/>
            <a:cxnLst/>
            <a:rect l="l" t="t" r="r" b="b"/>
            <a:pathLst>
              <a:path w="1141755" h="1642814">
                <a:moveTo>
                  <a:pt x="0" y="0"/>
                </a:moveTo>
                <a:lnTo>
                  <a:pt x="1141755" y="0"/>
                </a:lnTo>
                <a:lnTo>
                  <a:pt x="1141755" y="1642814"/>
                </a:lnTo>
                <a:lnTo>
                  <a:pt x="0" y="16428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243127">
            <a:off x="-1019330" y="5103011"/>
            <a:ext cx="8863014" cy="6436764"/>
          </a:xfrm>
          <a:custGeom>
            <a:avLst/>
            <a:gdLst/>
            <a:ahLst/>
            <a:cxnLst/>
            <a:rect l="l" t="t" r="r" b="b"/>
            <a:pathLst>
              <a:path w="8863014" h="6436764">
                <a:moveTo>
                  <a:pt x="0" y="0"/>
                </a:moveTo>
                <a:lnTo>
                  <a:pt x="8863015" y="0"/>
                </a:lnTo>
                <a:lnTo>
                  <a:pt x="8863015" y="6436764"/>
                </a:lnTo>
                <a:lnTo>
                  <a:pt x="0" y="6436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399875" y="1149498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2" y="0"/>
                </a:lnTo>
                <a:lnTo>
                  <a:pt x="3164582" y="1582292"/>
                </a:lnTo>
                <a:lnTo>
                  <a:pt x="0" y="1582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11332" y="1284911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70727" y="1028700"/>
            <a:ext cx="8930382" cy="7461587"/>
            <a:chOff x="0" y="0"/>
            <a:chExt cx="2720271" cy="22728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0271" cy="2272863"/>
            </a:xfrm>
            <a:custGeom>
              <a:avLst/>
              <a:gdLst/>
              <a:ahLst/>
              <a:cxnLst/>
              <a:rect l="l" t="t" r="r" b="b"/>
              <a:pathLst>
                <a:path w="2720271" h="2272863">
                  <a:moveTo>
                    <a:pt x="0" y="0"/>
                  </a:moveTo>
                  <a:lnTo>
                    <a:pt x="2720271" y="0"/>
                  </a:lnTo>
                  <a:lnTo>
                    <a:pt x="2720271" y="2272863"/>
                  </a:lnTo>
                  <a:lnTo>
                    <a:pt x="0" y="2272863"/>
                  </a:ln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20271" cy="2310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86890" y="876300"/>
            <a:ext cx="8961820" cy="7460690"/>
            <a:chOff x="0" y="0"/>
            <a:chExt cx="2729847" cy="22725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9847" cy="2272590"/>
            </a:xfrm>
            <a:custGeom>
              <a:avLst/>
              <a:gdLst/>
              <a:ahLst/>
              <a:cxnLst/>
              <a:rect l="l" t="t" r="r" b="b"/>
              <a:pathLst>
                <a:path w="2729847" h="2272590">
                  <a:moveTo>
                    <a:pt x="0" y="0"/>
                  </a:moveTo>
                  <a:lnTo>
                    <a:pt x="2729847" y="0"/>
                  </a:lnTo>
                  <a:lnTo>
                    <a:pt x="2729847" y="2272590"/>
                  </a:lnTo>
                  <a:lnTo>
                    <a:pt x="0" y="2272590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ED67B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9847" cy="231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01621">
            <a:off x="12384825" y="9089046"/>
            <a:ext cx="8474506" cy="3261716"/>
            <a:chOff x="0" y="0"/>
            <a:chExt cx="2016027" cy="7759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6027" cy="775940"/>
            </a:xfrm>
            <a:custGeom>
              <a:avLst/>
              <a:gdLst/>
              <a:ahLst/>
              <a:cxnLst/>
              <a:rect l="l" t="t" r="r" b="b"/>
              <a:pathLst>
                <a:path w="2016027" h="775940">
                  <a:moveTo>
                    <a:pt x="1008013" y="0"/>
                  </a:moveTo>
                  <a:cubicBezTo>
                    <a:pt x="451303" y="0"/>
                    <a:pt x="0" y="173700"/>
                    <a:pt x="0" y="387970"/>
                  </a:cubicBezTo>
                  <a:cubicBezTo>
                    <a:pt x="0" y="602240"/>
                    <a:pt x="451303" y="775940"/>
                    <a:pt x="1008013" y="775940"/>
                  </a:cubicBezTo>
                  <a:cubicBezTo>
                    <a:pt x="1564724" y="775940"/>
                    <a:pt x="2016027" y="602240"/>
                    <a:pt x="2016027" y="387970"/>
                  </a:cubicBezTo>
                  <a:cubicBezTo>
                    <a:pt x="2016027" y="173700"/>
                    <a:pt x="1564724" y="0"/>
                    <a:pt x="1008013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89003" y="34644"/>
              <a:ext cx="1638022" cy="6685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299578">
            <a:off x="13930842" y="5481378"/>
            <a:ext cx="7967985" cy="4671231"/>
          </a:xfrm>
          <a:custGeom>
            <a:avLst/>
            <a:gdLst/>
            <a:ahLst/>
            <a:cxnLst/>
            <a:rect l="l" t="t" r="r" b="b"/>
            <a:pathLst>
              <a:path w="7967985" h="4671231">
                <a:moveTo>
                  <a:pt x="0" y="0"/>
                </a:moveTo>
                <a:lnTo>
                  <a:pt x="7967985" y="0"/>
                </a:lnTo>
                <a:lnTo>
                  <a:pt x="7967985" y="4671231"/>
                </a:lnTo>
                <a:lnTo>
                  <a:pt x="0" y="46712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237978">
            <a:off x="-1043009" y="9376528"/>
            <a:ext cx="8254269" cy="3019170"/>
            <a:chOff x="0" y="0"/>
            <a:chExt cx="1963634" cy="7182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63634" cy="718240"/>
            </a:xfrm>
            <a:custGeom>
              <a:avLst/>
              <a:gdLst/>
              <a:ahLst/>
              <a:cxnLst/>
              <a:rect l="l" t="t" r="r" b="b"/>
              <a:pathLst>
                <a:path w="1963634" h="718240">
                  <a:moveTo>
                    <a:pt x="981817" y="0"/>
                  </a:moveTo>
                  <a:cubicBezTo>
                    <a:pt x="439574" y="0"/>
                    <a:pt x="0" y="160783"/>
                    <a:pt x="0" y="359120"/>
                  </a:cubicBezTo>
                  <a:cubicBezTo>
                    <a:pt x="0" y="557456"/>
                    <a:pt x="439574" y="718240"/>
                    <a:pt x="981817" y="718240"/>
                  </a:cubicBezTo>
                  <a:cubicBezTo>
                    <a:pt x="1524059" y="718240"/>
                    <a:pt x="1963634" y="557456"/>
                    <a:pt x="1963634" y="359120"/>
                  </a:cubicBezTo>
                  <a:cubicBezTo>
                    <a:pt x="1963634" y="160783"/>
                    <a:pt x="1524059" y="0"/>
                    <a:pt x="981817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84091" y="29235"/>
              <a:ext cx="1595453" cy="621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83069">
            <a:off x="-2686039" y="5509229"/>
            <a:ext cx="7597307" cy="4472915"/>
          </a:xfrm>
          <a:custGeom>
            <a:avLst/>
            <a:gdLst/>
            <a:ahLst/>
            <a:cxnLst/>
            <a:rect l="l" t="t" r="r" b="b"/>
            <a:pathLst>
              <a:path w="7597307" h="4472915">
                <a:moveTo>
                  <a:pt x="0" y="0"/>
                </a:moveTo>
                <a:lnTo>
                  <a:pt x="7597307" y="0"/>
                </a:lnTo>
                <a:lnTo>
                  <a:pt x="7597307" y="4472914"/>
                </a:lnTo>
                <a:lnTo>
                  <a:pt x="0" y="44729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5677009" y="473660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2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2" y="1582291"/>
                </a:lnTo>
                <a:lnTo>
                  <a:pt x="316458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468319" y="2827830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80458" y="418069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3" y="0"/>
                </a:lnTo>
                <a:lnTo>
                  <a:pt x="3164583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587826" y="2719140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434491" y="1110876"/>
            <a:ext cx="91142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600" b="1" u="sng" dirty="0" smtClean="0">
                <a:solidFill>
                  <a:srgbClr val="010109"/>
                </a:solidFill>
                <a:latin typeface="Times New Roman" panose="02020603050405020304" pitchFamily="18" charset="0"/>
                <a:ea typeface="Quiapo"/>
                <a:cs typeface="Times New Roman" panose="02020603050405020304" pitchFamily="18" charset="0"/>
                <a:sym typeface="Quiapo"/>
              </a:rPr>
              <a:t>GAME:</a:t>
            </a:r>
            <a:r>
              <a:rPr lang="en-US" sz="5600" b="1" dirty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WHO IS FASTER</a:t>
            </a:r>
            <a:r>
              <a:rPr lang="en-US" sz="5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?</a:t>
            </a:r>
            <a:endParaRPr lang="en-US" sz="5600" b="1" dirty="0">
              <a:solidFill>
                <a:srgbClr val="FF0000"/>
              </a:solidFill>
              <a:latin typeface="Times New Roman" panose="02020603050405020304" pitchFamily="18" charset="0"/>
              <a:ea typeface="Open Sauce"/>
              <a:cs typeface="Times New Roman" panose="02020603050405020304" pitchFamily="18" charset="0"/>
              <a:sym typeface="Open Sauce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390055" y="2719140"/>
            <a:ext cx="6984300" cy="43809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0">
                  <a:solidFill>
                    <a:srgbClr val="0070C0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AvantH" panose="020B7200000000000000" pitchFamily="34" charset="0"/>
              </a:rPr>
              <a:t>VEHICLES AND ROAD SIGNS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272" y="1028700"/>
            <a:ext cx="8930382" cy="8229600"/>
            <a:chOff x="0" y="0"/>
            <a:chExt cx="2720271" cy="25068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0271" cy="2506806"/>
            </a:xfrm>
            <a:custGeom>
              <a:avLst/>
              <a:gdLst/>
              <a:ahLst/>
              <a:cxnLst/>
              <a:rect l="l" t="t" r="r" b="b"/>
              <a:pathLst>
                <a:path w="2720271" h="2506806">
                  <a:moveTo>
                    <a:pt x="0" y="0"/>
                  </a:moveTo>
                  <a:lnTo>
                    <a:pt x="2720271" y="0"/>
                  </a:lnTo>
                  <a:lnTo>
                    <a:pt x="2720271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1EA2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20271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27433" y="266700"/>
            <a:ext cx="11869367" cy="9677400"/>
            <a:chOff x="0" y="0"/>
            <a:chExt cx="2729847" cy="2506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9847" cy="2506806"/>
            </a:xfrm>
            <a:custGeom>
              <a:avLst/>
              <a:gdLst/>
              <a:ahLst/>
              <a:cxnLst/>
              <a:rect l="l" t="t" r="r" b="b"/>
              <a:pathLst>
                <a:path w="2729847" h="2506806">
                  <a:moveTo>
                    <a:pt x="0" y="0"/>
                  </a:moveTo>
                  <a:lnTo>
                    <a:pt x="2729847" y="0"/>
                  </a:lnTo>
                  <a:lnTo>
                    <a:pt x="2729847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1EA2B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9847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77474">
            <a:off x="-964031" y="10192227"/>
            <a:ext cx="23250209" cy="2017724"/>
            <a:chOff x="0" y="0"/>
            <a:chExt cx="6123512" cy="709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23512" cy="709392"/>
            </a:xfrm>
            <a:custGeom>
              <a:avLst/>
              <a:gdLst/>
              <a:ahLst/>
              <a:cxnLst/>
              <a:rect l="l" t="t" r="r" b="b"/>
              <a:pathLst>
                <a:path w="6123512" h="709392">
                  <a:moveTo>
                    <a:pt x="0" y="0"/>
                  </a:moveTo>
                  <a:lnTo>
                    <a:pt x="6123512" y="0"/>
                  </a:lnTo>
                  <a:lnTo>
                    <a:pt x="6123512" y="709392"/>
                  </a:lnTo>
                  <a:lnTo>
                    <a:pt x="0" y="709392"/>
                  </a:lnTo>
                  <a:close/>
                </a:path>
              </a:pathLst>
            </a:custGeom>
            <a:solidFill>
              <a:srgbClr val="1EA2B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123512" cy="7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876637" y="3005480"/>
            <a:ext cx="7997485" cy="7281520"/>
          </a:xfrm>
          <a:custGeom>
            <a:avLst/>
            <a:gdLst/>
            <a:ahLst/>
            <a:cxnLst/>
            <a:rect l="l" t="t" r="r" b="b"/>
            <a:pathLst>
              <a:path w="9660391" h="7281520">
                <a:moveTo>
                  <a:pt x="0" y="0"/>
                </a:moveTo>
                <a:lnTo>
                  <a:pt x="9660391" y="0"/>
                </a:lnTo>
                <a:lnTo>
                  <a:pt x="9660391" y="7281520"/>
                </a:lnTo>
                <a:lnTo>
                  <a:pt x="0" y="728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2687885" y="876300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3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3" y="1582291"/>
                </a:lnTo>
                <a:lnTo>
                  <a:pt x="316458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499092" y="1611855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3736663" y="188564"/>
            <a:ext cx="113509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smtClean="0"/>
              <a:t>PRACTICE</a:t>
            </a:r>
          </a:p>
          <a:p>
            <a:endParaRPr lang="en-US" sz="4800" dirty="0"/>
          </a:p>
        </p:txBody>
      </p:sp>
      <p:sp>
        <p:nvSpPr>
          <p:cNvPr id="8" name="TextBox 7"/>
          <p:cNvSpPr txBox="1"/>
          <p:nvPr/>
        </p:nvSpPr>
        <p:spPr>
          <a:xfrm>
            <a:off x="670562" y="1206799"/>
            <a:ext cx="11826238" cy="10402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Choose the correct answer among A,B or C to complete the following sentences: </a:t>
            </a:r>
          </a:p>
          <a:p>
            <a:pPr marL="742950" indent="-742950">
              <a:buAutoNum type="arabicPeriod"/>
            </a:pPr>
            <a:r>
              <a:rPr lang="en-US" sz="4400" dirty="0" smtClean="0"/>
              <a:t>We ________ go to school on time. </a:t>
            </a:r>
          </a:p>
          <a:p>
            <a:pPr marL="742950" indent="-742950">
              <a:buAutoNum type="alphaUcPeriod"/>
            </a:pPr>
            <a:r>
              <a:rPr lang="en-US" sz="4400" dirty="0" smtClean="0"/>
              <a:t>Should		B. shouldn’t		C. not should</a:t>
            </a:r>
          </a:p>
          <a:p>
            <a:r>
              <a:rPr lang="en-US" sz="4400" dirty="0" smtClean="0"/>
              <a:t>2. It is about 3 </a:t>
            </a:r>
            <a:r>
              <a:rPr lang="en-US" sz="4400" dirty="0" err="1" smtClean="0"/>
              <a:t>metres</a:t>
            </a:r>
            <a:r>
              <a:rPr lang="en-US" sz="4400" dirty="0" smtClean="0"/>
              <a:t> from my house ____ the book shop.</a:t>
            </a:r>
          </a:p>
          <a:p>
            <a:pPr marL="742950" indent="-742950">
              <a:buAutoNum type="alphaUcPeriod"/>
            </a:pPr>
            <a:r>
              <a:rPr lang="en-US" sz="4400" dirty="0" smtClean="0"/>
              <a:t>From		B. to			C. at</a:t>
            </a:r>
          </a:p>
          <a:p>
            <a:r>
              <a:rPr lang="en-US" sz="4400" dirty="0" smtClean="0"/>
              <a:t>3. How ______ is it from Hai </a:t>
            </a:r>
            <a:r>
              <a:rPr lang="en-US" sz="4400" dirty="0" err="1" smtClean="0"/>
              <a:t>Phong</a:t>
            </a:r>
            <a:r>
              <a:rPr lang="en-US" sz="4400" dirty="0" smtClean="0"/>
              <a:t> to Ha </a:t>
            </a:r>
            <a:r>
              <a:rPr lang="en-US" sz="4400" dirty="0" err="1" smtClean="0"/>
              <a:t>Noi</a:t>
            </a:r>
            <a:r>
              <a:rPr lang="en-US" sz="4400" dirty="0" smtClean="0"/>
              <a:t>? </a:t>
            </a:r>
          </a:p>
          <a:p>
            <a:pPr marL="742950" indent="-742950">
              <a:buAutoNum type="alphaUcPeriod"/>
            </a:pPr>
            <a:r>
              <a:rPr lang="en-US" sz="4400" dirty="0" smtClean="0"/>
              <a:t>long 		B. old			C. far</a:t>
            </a:r>
          </a:p>
          <a:p>
            <a:r>
              <a:rPr lang="en-US" sz="4400" dirty="0" smtClean="0"/>
              <a:t>4. We ______ be lazy. </a:t>
            </a:r>
          </a:p>
          <a:p>
            <a:pPr marL="742950" indent="-742950">
              <a:buAutoNum type="alphaUcPeriod"/>
            </a:pPr>
            <a:r>
              <a:rPr lang="en-US" sz="4400" dirty="0" smtClean="0"/>
              <a:t>shouldn’t		B. should		D. isn’t</a:t>
            </a:r>
          </a:p>
          <a:p>
            <a:r>
              <a:rPr lang="en-US" sz="4400" dirty="0" smtClean="0"/>
              <a:t>5. Students ____ finish homework before school.</a:t>
            </a:r>
          </a:p>
          <a:p>
            <a:r>
              <a:rPr lang="en-US" sz="4400" dirty="0" smtClean="0"/>
              <a:t>A. shouldn’t			B. should not	D. should</a:t>
            </a:r>
          </a:p>
          <a:p>
            <a:endParaRPr lang="en-US" sz="4400" dirty="0" smtClean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295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432458928952494226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65570" y="707170"/>
            <a:ext cx="12497143" cy="8233412"/>
            <a:chOff x="0" y="0"/>
            <a:chExt cx="3289905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89905" cy="2167467"/>
            </a:xfrm>
            <a:custGeom>
              <a:avLst/>
              <a:gdLst/>
              <a:ahLst/>
              <a:cxnLst/>
              <a:rect l="l" t="t" r="r" b="b"/>
              <a:pathLst>
                <a:path w="3289905" h="2167467">
                  <a:moveTo>
                    <a:pt x="31204" y="0"/>
                  </a:moveTo>
                  <a:lnTo>
                    <a:pt x="3258701" y="0"/>
                  </a:lnTo>
                  <a:cubicBezTo>
                    <a:pt x="3266977" y="0"/>
                    <a:pt x="3274913" y="3288"/>
                    <a:pt x="3280765" y="9139"/>
                  </a:cubicBezTo>
                  <a:cubicBezTo>
                    <a:pt x="3286617" y="14991"/>
                    <a:pt x="3289905" y="22928"/>
                    <a:pt x="3289905" y="31204"/>
                  </a:cubicBezTo>
                  <a:lnTo>
                    <a:pt x="3289905" y="2136263"/>
                  </a:lnTo>
                  <a:cubicBezTo>
                    <a:pt x="3289905" y="2144539"/>
                    <a:pt x="3286617" y="2152476"/>
                    <a:pt x="3280765" y="2158327"/>
                  </a:cubicBezTo>
                  <a:cubicBezTo>
                    <a:pt x="3274913" y="2164179"/>
                    <a:pt x="3266977" y="2167467"/>
                    <a:pt x="3258701" y="2167467"/>
                  </a:cubicBezTo>
                  <a:lnTo>
                    <a:pt x="31204" y="2167467"/>
                  </a:lnTo>
                  <a:cubicBezTo>
                    <a:pt x="22928" y="2167467"/>
                    <a:pt x="14991" y="2164179"/>
                    <a:pt x="9139" y="2158327"/>
                  </a:cubicBezTo>
                  <a:cubicBezTo>
                    <a:pt x="3288" y="2152476"/>
                    <a:pt x="0" y="2144539"/>
                    <a:pt x="0" y="2136263"/>
                  </a:cubicBezTo>
                  <a:lnTo>
                    <a:pt x="0" y="31204"/>
                  </a:lnTo>
                  <a:cubicBezTo>
                    <a:pt x="0" y="22928"/>
                    <a:pt x="3288" y="14991"/>
                    <a:pt x="9139" y="9139"/>
                  </a:cubicBezTo>
                  <a:cubicBezTo>
                    <a:pt x="14991" y="3288"/>
                    <a:pt x="22928" y="0"/>
                    <a:pt x="31204" y="0"/>
                  </a:cubicBezTo>
                  <a:close/>
                </a:path>
              </a:pathLst>
            </a:custGeom>
            <a:solidFill>
              <a:srgbClr val="FFFBF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289905" cy="2196042"/>
            </a:xfrm>
            <a:prstGeom prst="rect">
              <a:avLst/>
            </a:prstGeom>
          </p:spPr>
          <p:txBody>
            <a:bodyPr lIns="69156" tIns="69156" rIns="69156" bIns="69156" rtlCol="0" anchor="ctr"/>
            <a:lstStyle/>
            <a:p>
              <a:pPr algn="ctr">
                <a:lnSpc>
                  <a:spcPts val="2668"/>
                </a:lnSpc>
                <a:spcBef>
                  <a:spcPct val="0"/>
                </a:spcBef>
              </a:pPr>
              <a:endParaRPr sz="245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185505" y="-528322"/>
            <a:ext cx="2975169" cy="2000801"/>
          </a:xfrm>
          <a:custGeom>
            <a:avLst/>
            <a:gdLst/>
            <a:ahLst/>
            <a:cxnLst/>
            <a:rect l="l" t="t" r="r" b="b"/>
            <a:pathLst>
              <a:path w="2185464" h="1469724">
                <a:moveTo>
                  <a:pt x="0" y="0"/>
                </a:moveTo>
                <a:lnTo>
                  <a:pt x="2185464" y="0"/>
                </a:lnTo>
                <a:lnTo>
                  <a:pt x="2185464" y="1469724"/>
                </a:lnTo>
                <a:lnTo>
                  <a:pt x="0" y="1469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279270" y="472079"/>
            <a:ext cx="1827805" cy="711183"/>
          </a:xfrm>
          <a:custGeom>
            <a:avLst/>
            <a:gdLst/>
            <a:ahLst/>
            <a:cxnLst/>
            <a:rect l="l" t="t" r="r" b="b"/>
            <a:pathLst>
              <a:path w="1342647" h="522412">
                <a:moveTo>
                  <a:pt x="0" y="0"/>
                </a:moveTo>
                <a:lnTo>
                  <a:pt x="1342647" y="0"/>
                </a:lnTo>
                <a:lnTo>
                  <a:pt x="1342647" y="522412"/>
                </a:lnTo>
                <a:lnTo>
                  <a:pt x="0" y="5224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428142">
            <a:off x="14693870" y="5323274"/>
            <a:ext cx="2975169" cy="2000801"/>
          </a:xfrm>
          <a:custGeom>
            <a:avLst/>
            <a:gdLst/>
            <a:ahLst/>
            <a:cxnLst/>
            <a:rect l="l" t="t" r="r" b="b"/>
            <a:pathLst>
              <a:path w="2185464" h="1469724">
                <a:moveTo>
                  <a:pt x="0" y="0"/>
                </a:moveTo>
                <a:lnTo>
                  <a:pt x="2185463" y="0"/>
                </a:lnTo>
                <a:lnTo>
                  <a:pt x="2185463" y="1469724"/>
                </a:lnTo>
                <a:lnTo>
                  <a:pt x="0" y="1469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872143">
            <a:off x="924057" y="5275416"/>
            <a:ext cx="2320518" cy="1560549"/>
          </a:xfrm>
          <a:custGeom>
            <a:avLst/>
            <a:gdLst/>
            <a:ahLst/>
            <a:cxnLst/>
            <a:rect l="l" t="t" r="r" b="b"/>
            <a:pathLst>
              <a:path w="1704578" h="1146329">
                <a:moveTo>
                  <a:pt x="0" y="0"/>
                </a:moveTo>
                <a:lnTo>
                  <a:pt x="1704578" y="0"/>
                </a:lnTo>
                <a:lnTo>
                  <a:pt x="1704578" y="1146329"/>
                </a:lnTo>
                <a:lnTo>
                  <a:pt x="0" y="1146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0629746">
            <a:off x="6854430" y="8743729"/>
            <a:ext cx="3732643" cy="2510204"/>
          </a:xfrm>
          <a:custGeom>
            <a:avLst/>
            <a:gdLst/>
            <a:ahLst/>
            <a:cxnLst/>
            <a:rect l="l" t="t" r="r" b="b"/>
            <a:pathLst>
              <a:path w="2741880" h="1843915">
                <a:moveTo>
                  <a:pt x="0" y="0"/>
                </a:moveTo>
                <a:lnTo>
                  <a:pt x="2741880" y="0"/>
                </a:lnTo>
                <a:lnTo>
                  <a:pt x="2741880" y="1843914"/>
                </a:lnTo>
                <a:lnTo>
                  <a:pt x="0" y="1843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6288984">
            <a:off x="7276726" y="-1042069"/>
            <a:ext cx="3732643" cy="2510204"/>
          </a:xfrm>
          <a:custGeom>
            <a:avLst/>
            <a:gdLst/>
            <a:ahLst/>
            <a:cxnLst/>
            <a:rect l="l" t="t" r="r" b="b"/>
            <a:pathLst>
              <a:path w="2741880" h="1843915">
                <a:moveTo>
                  <a:pt x="0" y="0"/>
                </a:moveTo>
                <a:lnTo>
                  <a:pt x="2741880" y="0"/>
                </a:lnTo>
                <a:lnTo>
                  <a:pt x="2741880" y="1843915"/>
                </a:lnTo>
                <a:lnTo>
                  <a:pt x="0" y="1843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/>
          <p:cNvSpPr txBox="1"/>
          <p:nvPr/>
        </p:nvSpPr>
        <p:spPr>
          <a:xfrm>
            <a:off x="5022810" y="-178566"/>
            <a:ext cx="89708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u="sng" dirty="0" smtClean="0">
                <a:solidFill>
                  <a:srgbClr val="FF0000"/>
                </a:solidFill>
              </a:rPr>
              <a:t>VEHICLES AND ROAD SIGNS</a:t>
            </a:r>
            <a:endParaRPr lang="en-US" sz="6000" b="1" u="sng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59" y="701886"/>
            <a:ext cx="2143125" cy="18190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09" y="863975"/>
            <a:ext cx="3000375" cy="12056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16" y="2207970"/>
            <a:ext cx="2905125" cy="20233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634" y="1759358"/>
            <a:ext cx="1984390" cy="1634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92" y="4060540"/>
            <a:ext cx="2438400" cy="1408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815" y="3420360"/>
            <a:ext cx="2619375" cy="1743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65" y="5678647"/>
            <a:ext cx="2143125" cy="11604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15" y="4913205"/>
            <a:ext cx="2552700" cy="1790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651" y="7030651"/>
            <a:ext cx="2595563" cy="14897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816" y="6926850"/>
            <a:ext cx="3273824" cy="12555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58" y="8710755"/>
            <a:ext cx="2066925" cy="14535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38" y="8444328"/>
            <a:ext cx="2590800" cy="1483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6978" y="886366"/>
            <a:ext cx="4387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1- Traffic lights</a:t>
            </a:r>
            <a:endParaRPr lang="en-US" sz="5400" dirty="0"/>
          </a:p>
        </p:txBody>
      </p:sp>
      <p:sp>
        <p:nvSpPr>
          <p:cNvPr id="6" name="TextBox 5"/>
          <p:cNvSpPr txBox="1"/>
          <p:nvPr/>
        </p:nvSpPr>
        <p:spPr>
          <a:xfrm>
            <a:off x="8514752" y="982707"/>
            <a:ext cx="1526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2. Car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7514" y="2584224"/>
            <a:ext cx="4053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800" b="1" dirty="0"/>
              <a:t>3- Bike/ bicycle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8574101" y="2444778"/>
            <a:ext cx="4235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4- School ahead</a:t>
            </a:r>
            <a:endParaRPr lang="en-US" sz="4800" dirty="0"/>
          </a:p>
        </p:txBody>
      </p:sp>
      <p:sp>
        <p:nvSpPr>
          <p:cNvPr id="10" name="TextBox 9"/>
          <p:cNvSpPr txBox="1"/>
          <p:nvPr/>
        </p:nvSpPr>
        <p:spPr>
          <a:xfrm>
            <a:off x="371199" y="4194885"/>
            <a:ext cx="2201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5- Truck</a:t>
            </a:r>
            <a:endParaRPr lang="en-US" sz="4800" dirty="0"/>
          </a:p>
        </p:txBody>
      </p:sp>
      <p:sp>
        <p:nvSpPr>
          <p:cNvPr id="30" name="TextBox 29"/>
          <p:cNvSpPr txBox="1"/>
          <p:nvPr/>
        </p:nvSpPr>
        <p:spPr>
          <a:xfrm>
            <a:off x="8590814" y="3665817"/>
            <a:ext cx="3659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6-  Motorbike</a:t>
            </a:r>
            <a:endParaRPr lang="en-US" sz="4800" dirty="0"/>
          </a:p>
        </p:txBody>
      </p:sp>
      <p:sp>
        <p:nvSpPr>
          <p:cNvPr id="31" name="TextBox 30"/>
          <p:cNvSpPr txBox="1"/>
          <p:nvPr/>
        </p:nvSpPr>
        <p:spPr>
          <a:xfrm>
            <a:off x="240223" y="5636001"/>
            <a:ext cx="4801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7- No turn right</a:t>
            </a:r>
            <a:r>
              <a:rPr lang="en-US" sz="4800" dirty="0"/>
              <a:t>	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720751" y="5324424"/>
            <a:ext cx="20904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8- Train</a:t>
            </a:r>
          </a:p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32368" y="7116797"/>
            <a:ext cx="4651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9- Hospital ahead</a:t>
            </a:r>
            <a:endParaRPr lang="en-US" sz="4800" dirty="0"/>
          </a:p>
        </p:txBody>
      </p:sp>
      <p:sp>
        <p:nvSpPr>
          <p:cNvPr id="35" name="TextBox 34"/>
          <p:cNvSpPr txBox="1"/>
          <p:nvPr/>
        </p:nvSpPr>
        <p:spPr>
          <a:xfrm>
            <a:off x="8714895" y="7012803"/>
            <a:ext cx="25603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10- Plane</a:t>
            </a:r>
          </a:p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02474" y="8934403"/>
            <a:ext cx="3737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11- No cycling</a:t>
            </a:r>
            <a:endParaRPr lang="en-US" sz="4800" dirty="0"/>
          </a:p>
        </p:txBody>
      </p:sp>
      <p:sp>
        <p:nvSpPr>
          <p:cNvPr id="37" name="TextBox 36"/>
          <p:cNvSpPr txBox="1"/>
          <p:nvPr/>
        </p:nvSpPr>
        <p:spPr>
          <a:xfrm>
            <a:off x="8799214" y="8765919"/>
            <a:ext cx="2241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12- Ship</a:t>
            </a: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2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6" grpId="0"/>
      <p:bldP spid="9" grpId="0"/>
      <p:bldP spid="10" grpId="0"/>
      <p:bldP spid="30" grpId="0"/>
      <p:bldP spid="33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3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442397">
            <a:off x="2146567" y="1662131"/>
            <a:ext cx="908098" cy="90809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>
                <a:alpha val="5764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442397">
            <a:off x="10472255" y="584760"/>
            <a:ext cx="908098" cy="90809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>
                <a:alpha val="5764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442397">
            <a:off x="1227000" y="1989334"/>
            <a:ext cx="12170428" cy="6000545"/>
            <a:chOff x="0" y="0"/>
            <a:chExt cx="3358526" cy="16558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8526" cy="1655898"/>
            </a:xfrm>
            <a:custGeom>
              <a:avLst/>
              <a:gdLst/>
              <a:ahLst/>
              <a:cxnLst/>
              <a:rect l="l" t="t" r="r" b="b"/>
              <a:pathLst>
                <a:path w="3358526" h="1655898">
                  <a:moveTo>
                    <a:pt x="0" y="0"/>
                  </a:moveTo>
                  <a:lnTo>
                    <a:pt x="3358526" y="0"/>
                  </a:lnTo>
                  <a:lnTo>
                    <a:pt x="3358526" y="1655898"/>
                  </a:lnTo>
                  <a:lnTo>
                    <a:pt x="0" y="1655898"/>
                  </a:ln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358526" cy="1693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442397">
            <a:off x="1201881" y="1947430"/>
            <a:ext cx="12242733" cy="6165999"/>
            <a:chOff x="0" y="-38100"/>
            <a:chExt cx="3378479" cy="1701556"/>
          </a:xfrm>
        </p:grpSpPr>
        <p:sp>
          <p:nvSpPr>
            <p:cNvPr id="12" name="Freeform 12"/>
            <p:cNvSpPr/>
            <p:nvPr/>
          </p:nvSpPr>
          <p:spPr>
            <a:xfrm>
              <a:off x="0" y="30395"/>
              <a:ext cx="3378479" cy="1633061"/>
            </a:xfrm>
            <a:custGeom>
              <a:avLst/>
              <a:gdLst/>
              <a:ahLst/>
              <a:cxnLst/>
              <a:rect l="l" t="t" r="r" b="b"/>
              <a:pathLst>
                <a:path w="3358526" h="1663456">
                  <a:moveTo>
                    <a:pt x="0" y="0"/>
                  </a:moveTo>
                  <a:lnTo>
                    <a:pt x="3358526" y="0"/>
                  </a:lnTo>
                  <a:lnTo>
                    <a:pt x="3358526" y="1663456"/>
                  </a:lnTo>
                  <a:lnTo>
                    <a:pt x="0" y="16634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r>
                <a:rPr lang="en-US" sz="5400" dirty="0" smtClean="0"/>
                <a:t>                            </a:t>
              </a:r>
              <a:r>
                <a:rPr lang="en-US" sz="5400" b="1" u="sng" dirty="0" smtClean="0"/>
                <a:t>QUESTIONS</a:t>
              </a:r>
            </a:p>
            <a:p>
              <a:pPr marL="914400" indent="-914400">
                <a:buAutoNum type="arabicPeriod"/>
              </a:pPr>
              <a:r>
                <a:rPr lang="en-US" sz="5400" dirty="0" smtClean="0"/>
                <a:t>How do you go to school? </a:t>
              </a:r>
            </a:p>
            <a:p>
              <a:pPr marL="685800" indent="-685800">
                <a:buFont typeface="Symbol" panose="05050102010706020507" pitchFamily="18" charset="2"/>
                <a:buChar char="Þ"/>
              </a:pPr>
              <a:r>
                <a:rPr lang="en-US" sz="5400" dirty="0" smtClean="0"/>
                <a:t>I go to school by ……………………….</a:t>
              </a:r>
            </a:p>
            <a:p>
              <a:r>
                <a:rPr lang="en-US" sz="5400" dirty="0" smtClean="0"/>
                <a:t>2. How far is it from your house to school?</a:t>
              </a:r>
            </a:p>
            <a:p>
              <a:r>
                <a:rPr lang="en-US" sz="5400" dirty="0" smtClean="0"/>
                <a:t>=&gt; It’s (about) ………………………………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358526" cy="170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442397">
            <a:off x="2489258" y="2666441"/>
            <a:ext cx="419399" cy="41939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flipH="1" flipV="1">
            <a:off x="2575822" y="1924578"/>
            <a:ext cx="129215" cy="998541"/>
          </a:xfrm>
          <a:prstGeom prst="line">
            <a:avLst/>
          </a:prstGeom>
          <a:ln w="76200" cap="rnd">
            <a:solidFill>
              <a:srgbClr val="01010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 rot="-442397">
            <a:off x="10814946" y="1589070"/>
            <a:ext cx="419399" cy="41939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 flipH="1" flipV="1">
            <a:off x="10901510" y="847207"/>
            <a:ext cx="129215" cy="998541"/>
          </a:xfrm>
          <a:prstGeom prst="line">
            <a:avLst/>
          </a:prstGeom>
          <a:ln w="76200" cap="rnd">
            <a:solidFill>
              <a:srgbClr val="01010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 rot="-442397">
            <a:off x="6931007" y="5871116"/>
            <a:ext cx="979935" cy="1409978"/>
          </a:xfrm>
          <a:custGeom>
            <a:avLst/>
            <a:gdLst/>
            <a:ahLst/>
            <a:cxnLst/>
            <a:rect l="l" t="t" r="r" b="b"/>
            <a:pathLst>
              <a:path w="979935" h="1409978">
                <a:moveTo>
                  <a:pt x="0" y="0"/>
                </a:moveTo>
                <a:lnTo>
                  <a:pt x="979934" y="0"/>
                </a:lnTo>
                <a:lnTo>
                  <a:pt x="979934" y="1409978"/>
                </a:lnTo>
                <a:lnTo>
                  <a:pt x="0" y="140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442397">
            <a:off x="8192706" y="5919742"/>
            <a:ext cx="709705" cy="1021159"/>
          </a:xfrm>
          <a:custGeom>
            <a:avLst/>
            <a:gdLst/>
            <a:ahLst/>
            <a:cxnLst/>
            <a:rect l="l" t="t" r="r" b="b"/>
            <a:pathLst>
              <a:path w="709705" h="1021159">
                <a:moveTo>
                  <a:pt x="0" y="0"/>
                </a:moveTo>
                <a:lnTo>
                  <a:pt x="709705" y="0"/>
                </a:lnTo>
                <a:lnTo>
                  <a:pt x="709705" y="1021159"/>
                </a:lnTo>
                <a:lnTo>
                  <a:pt x="0" y="10211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442397">
            <a:off x="5939537" y="6211310"/>
            <a:ext cx="709705" cy="1021159"/>
          </a:xfrm>
          <a:custGeom>
            <a:avLst/>
            <a:gdLst/>
            <a:ahLst/>
            <a:cxnLst/>
            <a:rect l="l" t="t" r="r" b="b"/>
            <a:pathLst>
              <a:path w="709705" h="1021159">
                <a:moveTo>
                  <a:pt x="0" y="0"/>
                </a:moveTo>
                <a:lnTo>
                  <a:pt x="709705" y="0"/>
                </a:lnTo>
                <a:lnTo>
                  <a:pt x="709705" y="1021158"/>
                </a:lnTo>
                <a:lnTo>
                  <a:pt x="0" y="10211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439462" y="4797585"/>
            <a:ext cx="9854107" cy="7181181"/>
          </a:xfrm>
          <a:custGeom>
            <a:avLst/>
            <a:gdLst/>
            <a:ahLst/>
            <a:cxnLst/>
            <a:rect l="l" t="t" r="r" b="b"/>
            <a:pathLst>
              <a:path w="9854107" h="7181181">
                <a:moveTo>
                  <a:pt x="0" y="0"/>
                </a:moveTo>
                <a:lnTo>
                  <a:pt x="9854108" y="0"/>
                </a:lnTo>
                <a:lnTo>
                  <a:pt x="9854108" y="7181181"/>
                </a:lnTo>
                <a:lnTo>
                  <a:pt x="0" y="7181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-1264284" y="451355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3" y="0"/>
                </a:lnTo>
                <a:lnTo>
                  <a:pt x="3164583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46923" y="586767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5871308" y="2624744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3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3" y="1582291"/>
                </a:lnTo>
                <a:lnTo>
                  <a:pt x="316458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6670818" y="2928009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870705" y="405605"/>
            <a:ext cx="3580926" cy="1790463"/>
          </a:xfrm>
          <a:custGeom>
            <a:avLst/>
            <a:gdLst/>
            <a:ahLst/>
            <a:cxnLst/>
            <a:rect l="l" t="t" r="r" b="b"/>
            <a:pathLst>
              <a:path w="3580926" h="1790463">
                <a:moveTo>
                  <a:pt x="3580927" y="0"/>
                </a:moveTo>
                <a:lnTo>
                  <a:pt x="0" y="0"/>
                </a:lnTo>
                <a:lnTo>
                  <a:pt x="0" y="1790463"/>
                </a:lnTo>
                <a:lnTo>
                  <a:pt x="3580927" y="1790463"/>
                </a:lnTo>
                <a:lnTo>
                  <a:pt x="35809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53591" y="1795102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2" y="0"/>
                </a:lnTo>
                <a:lnTo>
                  <a:pt x="3164582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524908" y="550471"/>
            <a:ext cx="891561" cy="89156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>
                <a:alpha val="57647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767138" y="550471"/>
            <a:ext cx="891561" cy="89156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9D9D9">
                <a:alpha val="57647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21795" y="1442032"/>
            <a:ext cx="11948803" cy="5891274"/>
            <a:chOff x="0" y="0"/>
            <a:chExt cx="3358526" cy="16558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58526" cy="1655898"/>
            </a:xfrm>
            <a:custGeom>
              <a:avLst/>
              <a:gdLst/>
              <a:ahLst/>
              <a:cxnLst/>
              <a:rect l="l" t="t" r="r" b="b"/>
              <a:pathLst>
                <a:path w="3358526" h="1655898">
                  <a:moveTo>
                    <a:pt x="0" y="0"/>
                  </a:moveTo>
                  <a:lnTo>
                    <a:pt x="3358526" y="0"/>
                  </a:lnTo>
                  <a:lnTo>
                    <a:pt x="3358526" y="1655898"/>
                  </a:lnTo>
                  <a:lnTo>
                    <a:pt x="0" y="1655898"/>
                  </a:lnTo>
                  <a:close/>
                </a:path>
              </a:pathLst>
            </a:custGeom>
            <a:solidFill>
              <a:srgbClr val="01010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58526" cy="1693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117402" y="1320823"/>
            <a:ext cx="11948803" cy="5918165"/>
            <a:chOff x="0" y="0"/>
            <a:chExt cx="3358526" cy="16634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58526" cy="1663456"/>
            </a:xfrm>
            <a:custGeom>
              <a:avLst/>
              <a:gdLst/>
              <a:ahLst/>
              <a:cxnLst/>
              <a:rect l="l" t="t" r="r" b="b"/>
              <a:pathLst>
                <a:path w="3358526" h="1663456">
                  <a:moveTo>
                    <a:pt x="0" y="0"/>
                  </a:moveTo>
                  <a:lnTo>
                    <a:pt x="3358526" y="0"/>
                  </a:lnTo>
                  <a:lnTo>
                    <a:pt x="3358526" y="1663456"/>
                  </a:lnTo>
                  <a:lnTo>
                    <a:pt x="0" y="1663456"/>
                  </a:lnTo>
                  <a:close/>
                </a:path>
              </a:pathLst>
            </a:custGeom>
            <a:solidFill>
              <a:srgbClr val="F8C32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358526" cy="170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117402" y="4279905"/>
            <a:ext cx="11948803" cy="2959083"/>
            <a:chOff x="0" y="0"/>
            <a:chExt cx="1537612" cy="38078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37612" cy="380785"/>
            </a:xfrm>
            <a:custGeom>
              <a:avLst/>
              <a:gdLst/>
              <a:ahLst/>
              <a:cxnLst/>
              <a:rect l="l" t="t" r="r" b="b"/>
              <a:pathLst>
                <a:path w="1537612" h="380785">
                  <a:moveTo>
                    <a:pt x="512814" y="19070"/>
                  </a:moveTo>
                  <a:cubicBezTo>
                    <a:pt x="591389" y="7556"/>
                    <a:pt x="681263" y="0"/>
                    <a:pt x="769220" y="0"/>
                  </a:cubicBezTo>
                  <a:cubicBezTo>
                    <a:pt x="857181" y="0"/>
                    <a:pt x="941820" y="6476"/>
                    <a:pt x="1019818" y="17990"/>
                  </a:cubicBezTo>
                  <a:cubicBezTo>
                    <a:pt x="1021480" y="18350"/>
                    <a:pt x="1023139" y="18350"/>
                    <a:pt x="1024798" y="18710"/>
                  </a:cubicBezTo>
                  <a:cubicBezTo>
                    <a:pt x="1317716" y="64765"/>
                    <a:pt x="1533464" y="186379"/>
                    <a:pt x="1537612" y="318906"/>
                  </a:cubicBezTo>
                  <a:lnTo>
                    <a:pt x="1537612" y="380785"/>
                  </a:lnTo>
                  <a:lnTo>
                    <a:pt x="0" y="380785"/>
                  </a:lnTo>
                  <a:lnTo>
                    <a:pt x="0" y="318952"/>
                  </a:lnTo>
                  <a:cubicBezTo>
                    <a:pt x="4149" y="185660"/>
                    <a:pt x="216577" y="64045"/>
                    <a:pt x="512814" y="190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88900"/>
              <a:ext cx="1537612" cy="291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64807" y="1542713"/>
            <a:ext cx="411762" cy="411762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 flipV="1">
            <a:off x="4970688" y="806570"/>
            <a:ext cx="0" cy="988532"/>
          </a:xfrm>
          <a:prstGeom prst="line">
            <a:avLst/>
          </a:prstGeom>
          <a:ln w="952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3" name="Group 23"/>
          <p:cNvGrpSpPr/>
          <p:nvPr/>
        </p:nvGrpSpPr>
        <p:grpSpPr>
          <a:xfrm>
            <a:off x="13007038" y="1542713"/>
            <a:ext cx="411762" cy="41176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26" name="AutoShape 26"/>
          <p:cNvSpPr/>
          <p:nvPr/>
        </p:nvSpPr>
        <p:spPr>
          <a:xfrm flipV="1">
            <a:off x="13212919" y="806570"/>
            <a:ext cx="0" cy="988532"/>
          </a:xfrm>
          <a:prstGeom prst="line">
            <a:avLst/>
          </a:prstGeom>
          <a:ln w="952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7" name="Group 27"/>
          <p:cNvGrpSpPr/>
          <p:nvPr/>
        </p:nvGrpSpPr>
        <p:grpSpPr>
          <a:xfrm rot="-132547">
            <a:off x="-1879226" y="9485689"/>
            <a:ext cx="23250209" cy="2693474"/>
            <a:chOff x="0" y="0"/>
            <a:chExt cx="6123512" cy="70939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123512" cy="709392"/>
            </a:xfrm>
            <a:custGeom>
              <a:avLst/>
              <a:gdLst/>
              <a:ahLst/>
              <a:cxnLst/>
              <a:rect l="l" t="t" r="r" b="b"/>
              <a:pathLst>
                <a:path w="6123512" h="709392">
                  <a:moveTo>
                    <a:pt x="0" y="0"/>
                  </a:moveTo>
                  <a:lnTo>
                    <a:pt x="6123512" y="0"/>
                  </a:lnTo>
                  <a:lnTo>
                    <a:pt x="6123512" y="709392"/>
                  </a:lnTo>
                  <a:lnTo>
                    <a:pt x="0" y="709392"/>
                  </a:lnTo>
                  <a:close/>
                </a:path>
              </a:pathLst>
            </a:custGeom>
            <a:solidFill>
              <a:srgbClr val="F8C325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6123512" cy="7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rot="-274966">
            <a:off x="-4072326" y="5029148"/>
            <a:ext cx="9625039" cy="5365959"/>
          </a:xfrm>
          <a:custGeom>
            <a:avLst/>
            <a:gdLst/>
            <a:ahLst/>
            <a:cxnLst/>
            <a:rect l="l" t="t" r="r" b="b"/>
            <a:pathLst>
              <a:path w="9625039" h="5365959">
                <a:moveTo>
                  <a:pt x="0" y="0"/>
                </a:moveTo>
                <a:lnTo>
                  <a:pt x="9625039" y="0"/>
                </a:lnTo>
                <a:lnTo>
                  <a:pt x="9625039" y="5365959"/>
                </a:lnTo>
                <a:lnTo>
                  <a:pt x="0" y="5365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343043">
            <a:off x="14138410" y="5392233"/>
            <a:ext cx="7045516" cy="4975896"/>
          </a:xfrm>
          <a:custGeom>
            <a:avLst/>
            <a:gdLst/>
            <a:ahLst/>
            <a:cxnLst/>
            <a:rect l="l" t="t" r="r" b="b"/>
            <a:pathLst>
              <a:path w="7045516" h="4975896">
                <a:moveTo>
                  <a:pt x="0" y="0"/>
                </a:moveTo>
                <a:lnTo>
                  <a:pt x="7045517" y="0"/>
                </a:lnTo>
                <a:lnTo>
                  <a:pt x="7045517" y="4975895"/>
                </a:lnTo>
                <a:lnTo>
                  <a:pt x="0" y="4975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923280" y="5413841"/>
            <a:ext cx="852707" cy="1226916"/>
          </a:xfrm>
          <a:custGeom>
            <a:avLst/>
            <a:gdLst/>
            <a:ahLst/>
            <a:cxnLst/>
            <a:rect l="l" t="t" r="r" b="b"/>
            <a:pathLst>
              <a:path w="852707" h="1226916">
                <a:moveTo>
                  <a:pt x="0" y="0"/>
                </a:moveTo>
                <a:lnTo>
                  <a:pt x="852707" y="0"/>
                </a:lnTo>
                <a:lnTo>
                  <a:pt x="852707" y="1226916"/>
                </a:lnTo>
                <a:lnTo>
                  <a:pt x="0" y="1226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4512013" y="5413841"/>
            <a:ext cx="852707" cy="1226916"/>
          </a:xfrm>
          <a:custGeom>
            <a:avLst/>
            <a:gdLst/>
            <a:ahLst/>
            <a:cxnLst/>
            <a:rect l="l" t="t" r="r" b="b"/>
            <a:pathLst>
              <a:path w="852707" h="1226916">
                <a:moveTo>
                  <a:pt x="0" y="0"/>
                </a:moveTo>
                <a:lnTo>
                  <a:pt x="852707" y="0"/>
                </a:lnTo>
                <a:lnTo>
                  <a:pt x="852707" y="1226916"/>
                </a:lnTo>
                <a:lnTo>
                  <a:pt x="0" y="1226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865322" y="1649675"/>
            <a:ext cx="10452963" cy="222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77"/>
              </a:lnSpc>
              <a:spcBef>
                <a:spcPct val="0"/>
              </a:spcBef>
            </a:pPr>
            <a:r>
              <a:rPr lang="en-US" sz="14412" dirty="0" smtClean="0">
                <a:solidFill>
                  <a:srgbClr val="010109"/>
                </a:solidFill>
                <a:latin typeface="Quiapo"/>
                <a:ea typeface="Quiapo"/>
                <a:cs typeface="Quiapo"/>
                <a:sym typeface="Quiapo"/>
              </a:rPr>
              <a:t>UNIT 7: TRAFFIC</a:t>
            </a:r>
            <a:endParaRPr lang="en-US" sz="14412" dirty="0">
              <a:solidFill>
                <a:srgbClr val="010109"/>
              </a:solidFill>
              <a:latin typeface="Quiapo"/>
              <a:ea typeface="Quiapo"/>
              <a:cs typeface="Quiapo"/>
              <a:sym typeface="Quiapo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5366632" y="4843709"/>
            <a:ext cx="7450344" cy="187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68"/>
              </a:lnSpc>
            </a:pPr>
            <a:r>
              <a:rPr lang="en-US" sz="6600" dirty="0" smtClean="0">
                <a:solidFill>
                  <a:srgbClr val="010109"/>
                </a:solidFill>
                <a:latin typeface="Cubao"/>
                <a:ea typeface="Cubao"/>
                <a:cs typeface="Cubao"/>
                <a:sym typeface="Cubao"/>
              </a:rPr>
              <a:t>LESSON 3 </a:t>
            </a:r>
          </a:p>
          <a:p>
            <a:pPr algn="ctr">
              <a:lnSpc>
                <a:spcPts val="7268"/>
              </a:lnSpc>
            </a:pPr>
            <a:r>
              <a:rPr lang="en-US" sz="6600" dirty="0" smtClean="0">
                <a:solidFill>
                  <a:srgbClr val="010109"/>
                </a:solidFill>
                <a:latin typeface="Cubao"/>
                <a:ea typeface="Cubao"/>
                <a:cs typeface="Cubao"/>
                <a:sym typeface="Cubao"/>
              </a:rPr>
              <a:t>A CLOSER LOOK 2</a:t>
            </a:r>
            <a:endParaRPr lang="en-US" sz="6600" dirty="0">
              <a:solidFill>
                <a:srgbClr val="010109"/>
              </a:solidFill>
              <a:latin typeface="Cubao"/>
              <a:ea typeface="Cubao"/>
              <a:cs typeface="Cubao"/>
              <a:sym typeface="Cubao"/>
            </a:endParaRPr>
          </a:p>
        </p:txBody>
      </p:sp>
      <p:sp>
        <p:nvSpPr>
          <p:cNvPr id="37" name="Freeform 37"/>
          <p:cNvSpPr/>
          <p:nvPr/>
        </p:nvSpPr>
        <p:spPr>
          <a:xfrm>
            <a:off x="1257616" y="1927249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7072687" y="572883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67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41268" y="2582982"/>
            <a:ext cx="415747" cy="41574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>
                <a:alpha val="57647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84730" y="2582982"/>
            <a:ext cx="415747" cy="41574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>
                <a:alpha val="57647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933610" y="2998729"/>
            <a:ext cx="5571886" cy="2747179"/>
            <a:chOff x="0" y="0"/>
            <a:chExt cx="3358526" cy="16558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58526" cy="1655898"/>
            </a:xfrm>
            <a:custGeom>
              <a:avLst/>
              <a:gdLst/>
              <a:ahLst/>
              <a:cxnLst/>
              <a:rect l="l" t="t" r="r" b="b"/>
              <a:pathLst>
                <a:path w="3358526" h="1655898">
                  <a:moveTo>
                    <a:pt x="0" y="0"/>
                  </a:moveTo>
                  <a:lnTo>
                    <a:pt x="3358526" y="0"/>
                  </a:lnTo>
                  <a:lnTo>
                    <a:pt x="3358526" y="1655898"/>
                  </a:lnTo>
                  <a:lnTo>
                    <a:pt x="0" y="1655898"/>
                  </a:lnTo>
                  <a:close/>
                </a:path>
              </a:pathLst>
            </a:custGeom>
            <a:solidFill>
              <a:srgbClr val="01010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358526" cy="1693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85799" y="2942208"/>
            <a:ext cx="8078843" cy="2759719"/>
            <a:chOff x="0" y="0"/>
            <a:chExt cx="3358526" cy="166345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358526" cy="1663456"/>
            </a:xfrm>
            <a:custGeom>
              <a:avLst/>
              <a:gdLst/>
              <a:ahLst/>
              <a:cxnLst/>
              <a:rect l="l" t="t" r="r" b="b"/>
              <a:pathLst>
                <a:path w="3358526" h="1663456">
                  <a:moveTo>
                    <a:pt x="0" y="0"/>
                  </a:moveTo>
                  <a:lnTo>
                    <a:pt x="3358526" y="0"/>
                  </a:lnTo>
                  <a:lnTo>
                    <a:pt x="3358526" y="1663456"/>
                  </a:lnTo>
                  <a:lnTo>
                    <a:pt x="0" y="16634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358526" cy="170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53137" y="3045678"/>
            <a:ext cx="192010" cy="19201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 flipV="1">
            <a:off x="3749142" y="2702405"/>
            <a:ext cx="0" cy="460966"/>
          </a:xfrm>
          <a:prstGeom prst="line">
            <a:avLst/>
          </a:prstGeom>
          <a:ln w="38100" cap="rnd">
            <a:solidFill>
              <a:srgbClr val="492EC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7496598" y="3045678"/>
            <a:ext cx="192010" cy="19201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 flipV="1">
            <a:off x="7592603" y="2702405"/>
            <a:ext cx="0" cy="460966"/>
          </a:xfrm>
          <a:prstGeom prst="line">
            <a:avLst/>
          </a:prstGeom>
          <a:ln w="38100" cap="rnd">
            <a:solidFill>
              <a:srgbClr val="492E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Freeform 22"/>
          <p:cNvSpPr/>
          <p:nvPr/>
        </p:nvSpPr>
        <p:spPr>
          <a:xfrm>
            <a:off x="8933539" y="4284370"/>
            <a:ext cx="567373" cy="816364"/>
          </a:xfrm>
          <a:custGeom>
            <a:avLst/>
            <a:gdLst/>
            <a:ahLst/>
            <a:cxnLst/>
            <a:rect l="l" t="t" r="r" b="b"/>
            <a:pathLst>
              <a:path w="567373" h="816364">
                <a:moveTo>
                  <a:pt x="0" y="0"/>
                </a:moveTo>
                <a:lnTo>
                  <a:pt x="567372" y="0"/>
                </a:lnTo>
                <a:lnTo>
                  <a:pt x="567372" y="816364"/>
                </a:lnTo>
                <a:lnTo>
                  <a:pt x="0" y="81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729073" y="4036631"/>
            <a:ext cx="567373" cy="816364"/>
          </a:xfrm>
          <a:custGeom>
            <a:avLst/>
            <a:gdLst/>
            <a:ahLst/>
            <a:cxnLst/>
            <a:rect l="l" t="t" r="r" b="b"/>
            <a:pathLst>
              <a:path w="567373" h="816364">
                <a:moveTo>
                  <a:pt x="0" y="0"/>
                </a:moveTo>
                <a:lnTo>
                  <a:pt x="567373" y="0"/>
                </a:lnTo>
                <a:lnTo>
                  <a:pt x="567373" y="816364"/>
                </a:lnTo>
                <a:lnTo>
                  <a:pt x="0" y="816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3541268" y="6095374"/>
            <a:ext cx="415747" cy="415747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>
                <a:alpha val="57647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384730" y="6095374"/>
            <a:ext cx="415747" cy="41574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>
                <a:alpha val="57647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2884930" y="6391390"/>
            <a:ext cx="5571886" cy="282292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114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3653137" y="6558070"/>
            <a:ext cx="192010" cy="192010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39" name="AutoShape 39"/>
          <p:cNvSpPr/>
          <p:nvPr/>
        </p:nvSpPr>
        <p:spPr>
          <a:xfrm flipV="1">
            <a:off x="3749142" y="6214796"/>
            <a:ext cx="0" cy="460966"/>
          </a:xfrm>
          <a:prstGeom prst="line">
            <a:avLst/>
          </a:prstGeom>
          <a:ln w="38100" cap="rnd">
            <a:solidFill>
              <a:srgbClr val="492EC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0" name="Group 40"/>
          <p:cNvGrpSpPr/>
          <p:nvPr/>
        </p:nvGrpSpPr>
        <p:grpSpPr>
          <a:xfrm>
            <a:off x="7496598" y="6558070"/>
            <a:ext cx="192010" cy="192010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43" name="AutoShape 43"/>
          <p:cNvSpPr/>
          <p:nvPr/>
        </p:nvSpPr>
        <p:spPr>
          <a:xfrm flipV="1">
            <a:off x="7592603" y="6214796"/>
            <a:ext cx="0" cy="460966"/>
          </a:xfrm>
          <a:prstGeom prst="line">
            <a:avLst/>
          </a:prstGeom>
          <a:ln w="38100" cap="rnd">
            <a:solidFill>
              <a:srgbClr val="492E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Freeform 44"/>
          <p:cNvSpPr/>
          <p:nvPr/>
        </p:nvSpPr>
        <p:spPr>
          <a:xfrm>
            <a:off x="7735145" y="7476529"/>
            <a:ext cx="567373" cy="816364"/>
          </a:xfrm>
          <a:custGeom>
            <a:avLst/>
            <a:gdLst/>
            <a:ahLst/>
            <a:cxnLst/>
            <a:rect l="l" t="t" r="r" b="b"/>
            <a:pathLst>
              <a:path w="567373" h="816364">
                <a:moveTo>
                  <a:pt x="0" y="0"/>
                </a:moveTo>
                <a:lnTo>
                  <a:pt x="567372" y="0"/>
                </a:lnTo>
                <a:lnTo>
                  <a:pt x="567372" y="816363"/>
                </a:lnTo>
                <a:lnTo>
                  <a:pt x="0" y="816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3136587" y="7476529"/>
            <a:ext cx="567373" cy="816364"/>
          </a:xfrm>
          <a:custGeom>
            <a:avLst/>
            <a:gdLst/>
            <a:ahLst/>
            <a:cxnLst/>
            <a:rect l="l" t="t" r="r" b="b"/>
            <a:pathLst>
              <a:path w="567373" h="816364">
                <a:moveTo>
                  <a:pt x="0" y="0"/>
                </a:moveTo>
                <a:lnTo>
                  <a:pt x="567373" y="0"/>
                </a:lnTo>
                <a:lnTo>
                  <a:pt x="567373" y="816363"/>
                </a:lnTo>
                <a:lnTo>
                  <a:pt x="0" y="816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10438843" y="2582982"/>
            <a:ext cx="415747" cy="415747"/>
            <a:chOff x="0" y="0"/>
            <a:chExt cx="812800" cy="8128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>
                <a:alpha val="57647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14282305" y="2582982"/>
            <a:ext cx="415747" cy="415747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>
                <a:alpha val="57647"/>
              </a:srgbClr>
            </a:solidFill>
          </p:spPr>
        </p:sp>
        <p:sp>
          <p:nvSpPr>
            <p:cNvPr id="51" name="TextBox 5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831185" y="2998729"/>
            <a:ext cx="5571886" cy="2747179"/>
            <a:chOff x="0" y="0"/>
            <a:chExt cx="3358526" cy="1655898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3358526" cy="1655898"/>
            </a:xfrm>
            <a:custGeom>
              <a:avLst/>
              <a:gdLst/>
              <a:ahLst/>
              <a:cxnLst/>
              <a:rect l="l" t="t" r="r" b="b"/>
              <a:pathLst>
                <a:path w="3358526" h="1655898">
                  <a:moveTo>
                    <a:pt x="0" y="0"/>
                  </a:moveTo>
                  <a:lnTo>
                    <a:pt x="3358526" y="0"/>
                  </a:lnTo>
                  <a:lnTo>
                    <a:pt x="3358526" y="1655898"/>
                  </a:lnTo>
                  <a:lnTo>
                    <a:pt x="0" y="1655898"/>
                  </a:lnTo>
                  <a:close/>
                </a:path>
              </a:pathLst>
            </a:custGeom>
            <a:solidFill>
              <a:srgbClr val="010109"/>
            </a:solidFill>
          </p:spPr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3358526" cy="1693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9492869" y="2942208"/>
            <a:ext cx="8566531" cy="2759719"/>
            <a:chOff x="0" y="0"/>
            <a:chExt cx="3358526" cy="1663456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3358526" cy="1663456"/>
            </a:xfrm>
            <a:custGeom>
              <a:avLst/>
              <a:gdLst/>
              <a:ahLst/>
              <a:cxnLst/>
              <a:rect l="l" t="t" r="r" b="b"/>
              <a:pathLst>
                <a:path w="3358526" h="1663456">
                  <a:moveTo>
                    <a:pt x="0" y="0"/>
                  </a:moveTo>
                  <a:lnTo>
                    <a:pt x="3358526" y="0"/>
                  </a:lnTo>
                  <a:lnTo>
                    <a:pt x="3358526" y="1663456"/>
                  </a:lnTo>
                  <a:lnTo>
                    <a:pt x="0" y="16634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3358526" cy="170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10550712" y="3045678"/>
            <a:ext cx="192010" cy="192010"/>
            <a:chOff x="0" y="0"/>
            <a:chExt cx="812800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61" name="AutoShape 61"/>
          <p:cNvSpPr/>
          <p:nvPr/>
        </p:nvSpPr>
        <p:spPr>
          <a:xfrm flipV="1">
            <a:off x="10646717" y="2702405"/>
            <a:ext cx="0" cy="460966"/>
          </a:xfrm>
          <a:prstGeom prst="line">
            <a:avLst/>
          </a:prstGeom>
          <a:ln w="38100" cap="rnd">
            <a:solidFill>
              <a:srgbClr val="492EC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2" name="Group 62"/>
          <p:cNvGrpSpPr/>
          <p:nvPr/>
        </p:nvGrpSpPr>
        <p:grpSpPr>
          <a:xfrm>
            <a:off x="14394173" y="3045678"/>
            <a:ext cx="192010" cy="192010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64" name="TextBox 6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65" name="AutoShape 65"/>
          <p:cNvSpPr/>
          <p:nvPr/>
        </p:nvSpPr>
        <p:spPr>
          <a:xfrm flipV="1">
            <a:off x="14490178" y="2702405"/>
            <a:ext cx="0" cy="460966"/>
          </a:xfrm>
          <a:prstGeom prst="line">
            <a:avLst/>
          </a:prstGeom>
          <a:ln w="38100" cap="rnd">
            <a:solidFill>
              <a:srgbClr val="492E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6" name="Freeform 66"/>
          <p:cNvSpPr/>
          <p:nvPr/>
        </p:nvSpPr>
        <p:spPr>
          <a:xfrm>
            <a:off x="16112707" y="4219237"/>
            <a:ext cx="567373" cy="730842"/>
          </a:xfrm>
          <a:custGeom>
            <a:avLst/>
            <a:gdLst/>
            <a:ahLst/>
            <a:cxnLst/>
            <a:rect l="l" t="t" r="r" b="b"/>
            <a:pathLst>
              <a:path w="567373" h="816364">
                <a:moveTo>
                  <a:pt x="0" y="0"/>
                </a:moveTo>
                <a:lnTo>
                  <a:pt x="567372" y="0"/>
                </a:lnTo>
                <a:lnTo>
                  <a:pt x="567372" y="816364"/>
                </a:lnTo>
                <a:lnTo>
                  <a:pt x="0" y="816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1559722" y="6707384"/>
            <a:ext cx="567373" cy="816364"/>
          </a:xfrm>
          <a:custGeom>
            <a:avLst/>
            <a:gdLst/>
            <a:ahLst/>
            <a:cxnLst/>
            <a:rect l="l" t="t" r="r" b="b"/>
            <a:pathLst>
              <a:path w="567373" h="816364">
                <a:moveTo>
                  <a:pt x="0" y="0"/>
                </a:moveTo>
                <a:lnTo>
                  <a:pt x="567372" y="0"/>
                </a:lnTo>
                <a:lnTo>
                  <a:pt x="567372" y="816364"/>
                </a:lnTo>
                <a:lnTo>
                  <a:pt x="0" y="816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8" name="Group 68"/>
          <p:cNvGrpSpPr/>
          <p:nvPr/>
        </p:nvGrpSpPr>
        <p:grpSpPr>
          <a:xfrm>
            <a:off x="10438843" y="6095374"/>
            <a:ext cx="415747" cy="415747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>
                <a:alpha val="57647"/>
              </a:srgbClr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4282305" y="6095374"/>
            <a:ext cx="415747" cy="415747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324">
                <a:alpha val="57647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9815" tIns="39815" rIns="39815" bIns="39815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10550712" y="6558070"/>
            <a:ext cx="192010" cy="192010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82" name="TextBox 8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83" name="AutoShape 83"/>
          <p:cNvSpPr/>
          <p:nvPr/>
        </p:nvSpPr>
        <p:spPr>
          <a:xfrm flipV="1">
            <a:off x="10646717" y="6214796"/>
            <a:ext cx="0" cy="460966"/>
          </a:xfrm>
          <a:prstGeom prst="line">
            <a:avLst/>
          </a:prstGeom>
          <a:ln w="38100" cap="rnd">
            <a:solidFill>
              <a:srgbClr val="492EC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4" name="Group 84"/>
          <p:cNvGrpSpPr/>
          <p:nvPr/>
        </p:nvGrpSpPr>
        <p:grpSpPr>
          <a:xfrm>
            <a:off x="14394173" y="6558070"/>
            <a:ext cx="192010" cy="192010"/>
            <a:chOff x="0" y="0"/>
            <a:chExt cx="812800" cy="812800"/>
          </a:xfrm>
        </p:grpSpPr>
        <p:sp>
          <p:nvSpPr>
            <p:cNvPr id="85" name="Freeform 8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7B1"/>
            </a:solidFill>
          </p:spPr>
        </p:sp>
        <p:sp>
          <p:nvSpPr>
            <p:cNvPr id="86" name="TextBox 8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770" tIns="27770" rIns="27770" bIns="2777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87" name="AutoShape 87"/>
          <p:cNvSpPr/>
          <p:nvPr/>
        </p:nvSpPr>
        <p:spPr>
          <a:xfrm flipV="1">
            <a:off x="14490178" y="6214796"/>
            <a:ext cx="0" cy="460966"/>
          </a:xfrm>
          <a:prstGeom prst="line">
            <a:avLst/>
          </a:prstGeom>
          <a:ln w="38100" cap="rnd">
            <a:solidFill>
              <a:srgbClr val="492EC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8" name="Freeform 88"/>
          <p:cNvSpPr/>
          <p:nvPr/>
        </p:nvSpPr>
        <p:spPr>
          <a:xfrm>
            <a:off x="14279136" y="7476529"/>
            <a:ext cx="567373" cy="816364"/>
          </a:xfrm>
          <a:custGeom>
            <a:avLst/>
            <a:gdLst/>
            <a:ahLst/>
            <a:cxnLst/>
            <a:rect l="l" t="t" r="r" b="b"/>
            <a:pathLst>
              <a:path w="567373" h="816364">
                <a:moveTo>
                  <a:pt x="0" y="0"/>
                </a:moveTo>
                <a:lnTo>
                  <a:pt x="567373" y="0"/>
                </a:lnTo>
                <a:lnTo>
                  <a:pt x="567373" y="816363"/>
                </a:lnTo>
                <a:lnTo>
                  <a:pt x="0" y="816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9" name="Freeform 89"/>
          <p:cNvSpPr/>
          <p:nvPr/>
        </p:nvSpPr>
        <p:spPr>
          <a:xfrm>
            <a:off x="10387746" y="7472023"/>
            <a:ext cx="567373" cy="816364"/>
          </a:xfrm>
          <a:custGeom>
            <a:avLst/>
            <a:gdLst/>
            <a:ahLst/>
            <a:cxnLst/>
            <a:rect l="l" t="t" r="r" b="b"/>
            <a:pathLst>
              <a:path w="567373" h="816364">
                <a:moveTo>
                  <a:pt x="0" y="0"/>
                </a:moveTo>
                <a:lnTo>
                  <a:pt x="567373" y="0"/>
                </a:lnTo>
                <a:lnTo>
                  <a:pt x="567373" y="816363"/>
                </a:lnTo>
                <a:lnTo>
                  <a:pt x="0" y="816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0" name="TextBox 90"/>
          <p:cNvSpPr txBox="1"/>
          <p:nvPr/>
        </p:nvSpPr>
        <p:spPr>
          <a:xfrm>
            <a:off x="668115" y="3393286"/>
            <a:ext cx="809743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600" dirty="0" smtClean="0">
                <a:solidFill>
                  <a:srgbClr val="010109"/>
                </a:solidFill>
                <a:latin typeface="Times New Roman" panose="02020603050405020304" pitchFamily="18" charset="0"/>
                <a:ea typeface="Quiapo"/>
                <a:cs typeface="Times New Roman" panose="02020603050405020304" pitchFamily="18" charset="0"/>
                <a:sym typeface="Quiapo"/>
              </a:rPr>
              <a:t>“It” indicating distance</a:t>
            </a:r>
            <a:endParaRPr lang="en-US" sz="6600" dirty="0">
              <a:solidFill>
                <a:srgbClr val="010109"/>
              </a:solidFill>
              <a:latin typeface="Times New Roman" panose="02020603050405020304" pitchFamily="18" charset="0"/>
              <a:ea typeface="Quiapo"/>
              <a:cs typeface="Times New Roman" panose="02020603050405020304" pitchFamily="18" charset="0"/>
              <a:sym typeface="Quiapo"/>
            </a:endParaRPr>
          </a:p>
        </p:txBody>
      </p:sp>
      <p:sp>
        <p:nvSpPr>
          <p:cNvPr id="92" name="TextBox 92"/>
          <p:cNvSpPr txBox="1"/>
          <p:nvPr/>
        </p:nvSpPr>
        <p:spPr>
          <a:xfrm>
            <a:off x="10229139" y="3353955"/>
            <a:ext cx="6806711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dirty="0" smtClean="0">
                <a:solidFill>
                  <a:srgbClr val="010109"/>
                </a:solidFill>
                <a:latin typeface="Times New Roman" panose="02020603050405020304" pitchFamily="18" charset="0"/>
                <a:ea typeface="Quiapo"/>
                <a:cs typeface="Times New Roman" panose="02020603050405020304" pitchFamily="18" charset="0"/>
                <a:sym typeface="Quiapo"/>
              </a:rPr>
              <a:t>Should/ shouldn’t </a:t>
            </a:r>
            <a:endParaRPr lang="en-US" sz="6600" dirty="0">
              <a:solidFill>
                <a:srgbClr val="010109"/>
              </a:solidFill>
              <a:latin typeface="Times New Roman" panose="02020603050405020304" pitchFamily="18" charset="0"/>
              <a:ea typeface="Quiapo"/>
              <a:cs typeface="Times New Roman" panose="02020603050405020304" pitchFamily="18" charset="0"/>
              <a:sym typeface="Quiapo"/>
            </a:endParaRPr>
          </a:p>
        </p:txBody>
      </p:sp>
      <p:sp>
        <p:nvSpPr>
          <p:cNvPr id="94" name="TextBox 94"/>
          <p:cNvSpPr txBox="1"/>
          <p:nvPr/>
        </p:nvSpPr>
        <p:spPr>
          <a:xfrm>
            <a:off x="2718941" y="474315"/>
            <a:ext cx="12850118" cy="1798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53"/>
              </a:lnSpc>
            </a:pPr>
            <a:r>
              <a:rPr lang="en-US" sz="10752" b="1" u="sng" dirty="0" smtClean="0">
                <a:solidFill>
                  <a:srgbClr val="FFFFFF"/>
                </a:solidFill>
                <a:latin typeface="Times New Roman" panose="02020603050405020304" pitchFamily="18" charset="0"/>
                <a:ea typeface="Cubao"/>
                <a:cs typeface="Times New Roman" panose="02020603050405020304" pitchFamily="18" charset="0"/>
                <a:sym typeface="Cubao"/>
              </a:rPr>
              <a:t>GRAMMAR</a:t>
            </a:r>
            <a:endParaRPr lang="en-US" sz="10752" b="1" u="sng" dirty="0">
              <a:solidFill>
                <a:srgbClr val="FFFFFF"/>
              </a:solidFill>
              <a:latin typeface="Times New Roman" panose="02020603050405020304" pitchFamily="18" charset="0"/>
              <a:ea typeface="Cubao"/>
              <a:cs typeface="Times New Roman" panose="02020603050405020304" pitchFamily="18" charset="0"/>
              <a:sym typeface="Cubao"/>
            </a:endParaRPr>
          </a:p>
        </p:txBody>
      </p:sp>
      <p:sp>
        <p:nvSpPr>
          <p:cNvPr id="95" name="Freeform 95"/>
          <p:cNvSpPr/>
          <p:nvPr/>
        </p:nvSpPr>
        <p:spPr>
          <a:xfrm>
            <a:off x="-553591" y="824559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2" y="0"/>
                </a:lnTo>
                <a:lnTo>
                  <a:pt x="3164582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96"/>
          <p:cNvSpPr/>
          <p:nvPr/>
        </p:nvSpPr>
        <p:spPr>
          <a:xfrm>
            <a:off x="1257616" y="959972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/>
          <p:cNvSpPr/>
          <p:nvPr/>
        </p:nvSpPr>
        <p:spPr>
          <a:xfrm flipH="1">
            <a:off x="15897724" y="7884710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3" y="0"/>
                </a:moveTo>
                <a:lnTo>
                  <a:pt x="0" y="0"/>
                </a:lnTo>
                <a:lnTo>
                  <a:pt x="0" y="1582292"/>
                </a:lnTo>
                <a:lnTo>
                  <a:pt x="3164583" y="1582292"/>
                </a:lnTo>
                <a:lnTo>
                  <a:pt x="316458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8" name="Freeform 98"/>
          <p:cNvSpPr/>
          <p:nvPr/>
        </p:nvSpPr>
        <p:spPr>
          <a:xfrm>
            <a:off x="16618174" y="8272452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7"/>
                </a:lnTo>
                <a:lnTo>
                  <a:pt x="0" y="846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677009" y="737472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3164582" y="0"/>
                </a:moveTo>
                <a:lnTo>
                  <a:pt x="0" y="0"/>
                </a:lnTo>
                <a:lnTo>
                  <a:pt x="0" y="1582291"/>
                </a:lnTo>
                <a:lnTo>
                  <a:pt x="3164582" y="1582291"/>
                </a:lnTo>
                <a:lnTo>
                  <a:pt x="31645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88216" y="1473027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-177975">
            <a:off x="-1809057" y="9511768"/>
            <a:ext cx="23250209" cy="2693474"/>
            <a:chOff x="0" y="0"/>
            <a:chExt cx="6123512" cy="70939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23512" cy="709392"/>
            </a:xfrm>
            <a:custGeom>
              <a:avLst/>
              <a:gdLst/>
              <a:ahLst/>
              <a:cxnLst/>
              <a:rect l="l" t="t" r="r" b="b"/>
              <a:pathLst>
                <a:path w="6123512" h="709392">
                  <a:moveTo>
                    <a:pt x="0" y="0"/>
                  </a:moveTo>
                  <a:lnTo>
                    <a:pt x="6123512" y="0"/>
                  </a:lnTo>
                  <a:lnTo>
                    <a:pt x="6123512" y="709392"/>
                  </a:lnTo>
                  <a:lnTo>
                    <a:pt x="0" y="709392"/>
                  </a:lnTo>
                  <a:close/>
                </a:path>
              </a:pathLst>
            </a:custGeom>
            <a:solidFill>
              <a:srgbClr val="492EC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6123512" cy="7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1200070" y="369702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3" y="0"/>
                </a:lnTo>
                <a:lnTo>
                  <a:pt x="3164583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346" y="605332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85665" y="834797"/>
            <a:ext cx="8930382" cy="8229600"/>
            <a:chOff x="0" y="0"/>
            <a:chExt cx="2720271" cy="25068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0271" cy="2506806"/>
            </a:xfrm>
            <a:custGeom>
              <a:avLst/>
              <a:gdLst/>
              <a:ahLst/>
              <a:cxnLst/>
              <a:rect l="l" t="t" r="r" b="b"/>
              <a:pathLst>
                <a:path w="2720271" h="2506806">
                  <a:moveTo>
                    <a:pt x="0" y="0"/>
                  </a:moveTo>
                  <a:lnTo>
                    <a:pt x="2720271" y="0"/>
                  </a:lnTo>
                  <a:lnTo>
                    <a:pt x="2720271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492E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0271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347" y="834797"/>
            <a:ext cx="15021400" cy="8354679"/>
            <a:chOff x="-55079" y="-38100"/>
            <a:chExt cx="3029113" cy="2544906"/>
          </a:xfrm>
        </p:grpSpPr>
        <p:sp>
          <p:nvSpPr>
            <p:cNvPr id="13" name="Freeform 13"/>
            <p:cNvSpPr/>
            <p:nvPr/>
          </p:nvSpPr>
          <p:spPr>
            <a:xfrm>
              <a:off x="-55079" y="0"/>
              <a:ext cx="3029113" cy="2506806"/>
            </a:xfrm>
            <a:custGeom>
              <a:avLst/>
              <a:gdLst/>
              <a:ahLst/>
              <a:cxnLst/>
              <a:rect l="l" t="t" r="r" b="b"/>
              <a:pathLst>
                <a:path w="2729847" h="2506806">
                  <a:moveTo>
                    <a:pt x="0" y="0"/>
                  </a:moveTo>
                  <a:lnTo>
                    <a:pt x="2729847" y="0"/>
                  </a:lnTo>
                  <a:lnTo>
                    <a:pt x="2729847" y="2506806"/>
                  </a:lnTo>
                  <a:lnTo>
                    <a:pt x="0" y="2506806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492ECC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729847" cy="25449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66670" y="2149155"/>
            <a:ext cx="13785029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8"/>
              </a:lnSpc>
            </a:pP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    </a:t>
            </a:r>
            <a:r>
              <a:rPr lang="en-US" sz="3600" b="1" u="sng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Example</a:t>
            </a: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</a:p>
          <a:p>
            <a:pPr algn="l">
              <a:lnSpc>
                <a:spcPts val="4028"/>
              </a:lnSpc>
            </a:pPr>
            <a:endParaRPr lang="en-US" sz="36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How far is it from </a:t>
            </a:r>
            <a:r>
              <a:rPr lang="en-US" sz="3600" u="sng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your house </a:t>
            </a: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to </a:t>
            </a:r>
            <a:r>
              <a:rPr lang="en-US" sz="3600" u="sng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school.</a:t>
            </a:r>
            <a:endParaRPr lang="en-US" sz="3600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r>
              <a:rPr lang="en-US" sz="3600" b="1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It</a:t>
            </a: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is about </a:t>
            </a:r>
            <a:r>
              <a:rPr lang="en-US" sz="3600" u="sng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500 meters </a:t>
            </a:r>
            <a:r>
              <a:rPr lang="en-US" sz="3600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(from my house to school)</a:t>
            </a:r>
            <a:endParaRPr lang="en-US" sz="2877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endParaRPr lang="en-US" sz="2877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5134747" y="2797892"/>
            <a:ext cx="7293017" cy="6974384"/>
          </a:xfrm>
          <a:custGeom>
            <a:avLst/>
            <a:gdLst/>
            <a:ahLst/>
            <a:cxnLst/>
            <a:rect l="l" t="t" r="r" b="b"/>
            <a:pathLst>
              <a:path w="12050772" h="6974384">
                <a:moveTo>
                  <a:pt x="0" y="0"/>
                </a:moveTo>
                <a:lnTo>
                  <a:pt x="12050772" y="0"/>
                </a:lnTo>
                <a:lnTo>
                  <a:pt x="12050772" y="6974384"/>
                </a:lnTo>
                <a:lnTo>
                  <a:pt x="0" y="6974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1"/>
          <p:cNvSpPr txBox="1"/>
          <p:nvPr/>
        </p:nvSpPr>
        <p:spPr>
          <a:xfrm>
            <a:off x="176996" y="5296464"/>
            <a:ext cx="149841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50"/>
              </a:lnSpc>
            </a:pP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STRUCTURE</a:t>
            </a:r>
          </a:p>
          <a:p>
            <a:pPr>
              <a:lnSpc>
                <a:spcPts val="455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How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far is it from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place(</a:t>
            </a:r>
            <a:r>
              <a:rPr lang="en-US" sz="48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địa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điểm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) + to + </a:t>
            </a:r>
            <a:r>
              <a:rPr lang="en-US" sz="4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place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địa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điểm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)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Open Sauce"/>
              <a:cs typeface="Times New Roman" panose="02020603050405020304" pitchFamily="18" charset="0"/>
              <a:sym typeface="Open Sauce"/>
            </a:endParaRPr>
          </a:p>
          <a:p>
            <a:pPr marL="571500" indent="-571500">
              <a:lnSpc>
                <a:spcPts val="4550"/>
              </a:lnSpc>
              <a:buFont typeface="Symbol" panose="05050102010706020507" pitchFamily="18" charset="2"/>
              <a:buChar char="Þ"/>
            </a:pPr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It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 is (about)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+ distance (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khoảng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cách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Open Sauce"/>
                <a:cs typeface="Times New Roman" panose="02020603050405020304" pitchFamily="18" charset="0"/>
                <a:sym typeface="Open Sauce"/>
              </a:rPr>
              <a:t>) ……………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Open Sauce"/>
              <a:cs typeface="Times New Roman" panose="02020603050405020304" pitchFamily="18" charset="0"/>
              <a:sym typeface="Open Sauce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75720" y="935253"/>
            <a:ext cx="856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 smtClean="0">
                <a:solidFill>
                  <a:srgbClr val="FF0000"/>
                </a:solidFill>
              </a:rPr>
              <a:t>I. “It” indicating distance</a:t>
            </a:r>
            <a:endParaRPr lang="en-US" sz="54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2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62601" y="1181100"/>
            <a:ext cx="11696699" cy="8382000"/>
            <a:chOff x="0" y="0"/>
            <a:chExt cx="2720271" cy="23266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0271" cy="2326604"/>
            </a:xfrm>
            <a:custGeom>
              <a:avLst/>
              <a:gdLst/>
              <a:ahLst/>
              <a:cxnLst/>
              <a:rect l="l" t="t" r="r" b="b"/>
              <a:pathLst>
                <a:path w="2720271" h="2326604">
                  <a:moveTo>
                    <a:pt x="0" y="0"/>
                  </a:moveTo>
                  <a:lnTo>
                    <a:pt x="2720271" y="0"/>
                  </a:lnTo>
                  <a:lnTo>
                    <a:pt x="2720271" y="2326604"/>
                  </a:lnTo>
                  <a:lnTo>
                    <a:pt x="0" y="2326604"/>
                  </a:lnTo>
                  <a:close/>
                </a:path>
              </a:pathLst>
            </a:custGeom>
            <a:solidFill>
              <a:srgbClr val="F9C32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20271" cy="2364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91201" y="190500"/>
            <a:ext cx="11963400" cy="9168947"/>
            <a:chOff x="0" y="-255323"/>
            <a:chExt cx="2729847" cy="2566257"/>
          </a:xfrm>
        </p:grpSpPr>
        <p:sp>
          <p:nvSpPr>
            <p:cNvPr id="6" name="Freeform 6"/>
            <p:cNvSpPr/>
            <p:nvPr/>
          </p:nvSpPr>
          <p:spPr>
            <a:xfrm>
              <a:off x="0" y="-255323"/>
              <a:ext cx="2729847" cy="2566257"/>
            </a:xfrm>
            <a:custGeom>
              <a:avLst/>
              <a:gdLst/>
              <a:ahLst/>
              <a:cxnLst/>
              <a:rect l="l" t="t" r="r" b="b"/>
              <a:pathLst>
                <a:path w="2729847" h="2310934">
                  <a:moveTo>
                    <a:pt x="0" y="0"/>
                  </a:moveTo>
                  <a:lnTo>
                    <a:pt x="2729847" y="0"/>
                  </a:lnTo>
                  <a:lnTo>
                    <a:pt x="2729847" y="2310934"/>
                  </a:lnTo>
                  <a:lnTo>
                    <a:pt x="0" y="2310934"/>
                  </a:ln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8C325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9847" cy="2349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58267" y="966613"/>
            <a:ext cx="11696699" cy="8720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8"/>
              </a:lnSpc>
            </a:pPr>
            <a:r>
              <a:rPr lang="en-US" sz="2877" b="1" u="sng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TASK 1</a:t>
            </a:r>
            <a:r>
              <a:rPr lang="en-US" sz="2877" b="1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. Write the sentences with “ It”. Use the cues. </a:t>
            </a:r>
          </a:p>
          <a:p>
            <a:pPr algn="l">
              <a:lnSpc>
                <a:spcPts val="4028"/>
              </a:lnSpc>
            </a:pPr>
            <a:r>
              <a:rPr lang="en-US" sz="2877" dirty="0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Example: 500 </a:t>
            </a:r>
            <a:r>
              <a:rPr lang="en-US" sz="2877" dirty="0" err="1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metres</a:t>
            </a:r>
            <a:r>
              <a:rPr lang="en-US" sz="2877" dirty="0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/my house/ nearest shop.</a:t>
            </a:r>
          </a:p>
          <a:p>
            <a:pPr marL="457200" indent="-457200" algn="l">
              <a:lnSpc>
                <a:spcPts val="4028"/>
              </a:lnSpc>
              <a:buFont typeface="Symbol" panose="05050102010706020507" pitchFamily="18" charset="2"/>
              <a:buChar char="Þ"/>
            </a:pPr>
            <a:r>
              <a:rPr lang="en-US" sz="2877" dirty="0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It is about 500 </a:t>
            </a:r>
            <a:r>
              <a:rPr lang="en-US" sz="2877" dirty="0" err="1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metres</a:t>
            </a:r>
            <a:r>
              <a:rPr lang="en-US" sz="2877" dirty="0" smtClean="0">
                <a:solidFill>
                  <a:srgbClr val="FF0000"/>
                </a:solidFill>
                <a:latin typeface="Open Sauce"/>
                <a:ea typeface="Open Sauce"/>
                <a:cs typeface="Open Sauce"/>
                <a:sym typeface="Open Sauce"/>
              </a:rPr>
              <a:t> from my house to the nearest shop.</a:t>
            </a:r>
          </a:p>
          <a:p>
            <a:pPr algn="l">
              <a:lnSpc>
                <a:spcPts val="4028"/>
              </a:lnSpc>
            </a:pPr>
            <a:endParaRPr lang="en-US" sz="2877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514350" indent="-514350" algn="l">
              <a:lnSpc>
                <a:spcPts val="4028"/>
              </a:lnSpc>
              <a:buAutoNum type="arabicPeriod"/>
            </a:pP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700 </a:t>
            </a:r>
            <a:r>
              <a:rPr lang="en-US" sz="2877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metres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 / my flat/ Youth club.</a:t>
            </a:r>
          </a:p>
          <a:p>
            <a:pPr marL="457200" indent="-457200" algn="l">
              <a:lnSpc>
                <a:spcPts val="4028"/>
              </a:lnSpc>
              <a:buFont typeface="Symbol" panose="05050102010706020507" pitchFamily="18" charset="2"/>
              <a:buChar char="Þ"/>
            </a:pP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……………………………………………………………………………………………..</a:t>
            </a:r>
            <a:endParaRPr lang="en-US" sz="2877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2. 5 </a:t>
            </a:r>
            <a:r>
              <a:rPr lang="en-US" sz="2877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kilometres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/ my village/ nearest town.</a:t>
            </a:r>
          </a:p>
          <a:p>
            <a:pPr>
              <a:lnSpc>
                <a:spcPts val="4028"/>
              </a:lnSpc>
            </a:pPr>
            <a:r>
              <a:rPr lang="en-US" sz="2877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=&gt; ……………………………………………………………………………………………..</a:t>
            </a:r>
          </a:p>
          <a:p>
            <a:pPr algn="l">
              <a:lnSpc>
                <a:spcPts val="4028"/>
              </a:lnSpc>
            </a:pP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3. About 120 km/ Ho Chi Minh City/ </a:t>
            </a:r>
            <a:r>
              <a:rPr lang="en-US" sz="2877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Vung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Tau</a:t>
            </a:r>
          </a:p>
          <a:p>
            <a:pPr>
              <a:lnSpc>
                <a:spcPts val="4028"/>
              </a:lnSpc>
            </a:pPr>
            <a:r>
              <a:rPr lang="en-US" sz="2877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=&gt; 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……………………………………………………………………………………………..</a:t>
            </a:r>
          </a:p>
          <a:p>
            <a:pPr algn="l">
              <a:lnSpc>
                <a:spcPts val="4028"/>
              </a:lnSpc>
            </a:pP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4. 384,400 km/ the Earth/ the Moon.=&gt; ……………………………………………………………………………………………..</a:t>
            </a:r>
            <a:endParaRPr lang="en-US" sz="2877" dirty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5. Not very far/ Ha </a:t>
            </a:r>
            <a:r>
              <a:rPr lang="en-US" sz="2877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Noi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7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centre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/ </a:t>
            </a:r>
            <a:r>
              <a:rPr lang="en-US" sz="2877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Noi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Bai Airport.</a:t>
            </a:r>
          </a:p>
          <a:p>
            <a:pPr>
              <a:lnSpc>
                <a:spcPts val="4028"/>
              </a:lnSpc>
            </a:pPr>
            <a:r>
              <a:rPr lang="en-US" sz="2877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=&gt; 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…………………………………………………………………………………………….</a:t>
            </a:r>
            <a:endParaRPr lang="en-US" sz="2877" b="1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4028"/>
              </a:lnSpc>
            </a:pP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6. 2 km/my house/  </a:t>
            </a:r>
            <a:r>
              <a:rPr lang="en-US" sz="2877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Quang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7" dirty="0" err="1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Trung</a:t>
            </a:r>
            <a:r>
              <a:rPr lang="en-US" sz="2877" dirty="0" smtClean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 Secondary school.</a:t>
            </a:r>
          </a:p>
          <a:p>
            <a:pPr>
              <a:lnSpc>
                <a:spcPts val="4028"/>
              </a:lnSpc>
            </a:pPr>
            <a:r>
              <a:rPr lang="en-US" sz="2877" dirty="0">
                <a:solidFill>
                  <a:srgbClr val="010109"/>
                </a:solidFill>
                <a:latin typeface="Open Sauce"/>
                <a:ea typeface="Open Sauce"/>
                <a:cs typeface="Open Sauce"/>
                <a:sym typeface="Open Sauce"/>
              </a:rPr>
              <a:t>=&gt; ……………………………………………………………………………………………..</a:t>
            </a:r>
          </a:p>
          <a:p>
            <a:pPr algn="l">
              <a:lnSpc>
                <a:spcPts val="4028"/>
              </a:lnSpc>
            </a:pPr>
            <a:endParaRPr lang="en-US" sz="2877" dirty="0" smtClean="0">
              <a:solidFill>
                <a:srgbClr val="01010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10" name="Group 10"/>
          <p:cNvGrpSpPr/>
          <p:nvPr/>
        </p:nvGrpSpPr>
        <p:grpSpPr>
          <a:xfrm rot="109856">
            <a:off x="-1809057" y="9511768"/>
            <a:ext cx="23250209" cy="2693474"/>
            <a:chOff x="0" y="0"/>
            <a:chExt cx="6123512" cy="7093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23512" cy="709392"/>
            </a:xfrm>
            <a:custGeom>
              <a:avLst/>
              <a:gdLst/>
              <a:ahLst/>
              <a:cxnLst/>
              <a:rect l="l" t="t" r="r" b="b"/>
              <a:pathLst>
                <a:path w="6123512" h="709392">
                  <a:moveTo>
                    <a:pt x="0" y="0"/>
                  </a:moveTo>
                  <a:lnTo>
                    <a:pt x="6123512" y="0"/>
                  </a:lnTo>
                  <a:lnTo>
                    <a:pt x="6123512" y="709392"/>
                  </a:lnTo>
                  <a:lnTo>
                    <a:pt x="0" y="709392"/>
                  </a:lnTo>
                  <a:close/>
                </a:path>
              </a:pathLst>
            </a:custGeom>
            <a:solidFill>
              <a:srgbClr val="F9C32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123512" cy="747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14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5428397" y="2488424"/>
            <a:ext cx="10990998" cy="7374652"/>
          </a:xfrm>
          <a:custGeom>
            <a:avLst/>
            <a:gdLst/>
            <a:ahLst/>
            <a:cxnLst/>
            <a:rect l="l" t="t" r="r" b="b"/>
            <a:pathLst>
              <a:path w="13228075" h="7374652">
                <a:moveTo>
                  <a:pt x="0" y="0"/>
                </a:moveTo>
                <a:lnTo>
                  <a:pt x="13228075" y="0"/>
                </a:lnTo>
                <a:lnTo>
                  <a:pt x="13228075" y="7374652"/>
                </a:lnTo>
                <a:lnTo>
                  <a:pt x="0" y="73746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10128" y="389954"/>
            <a:ext cx="3164583" cy="1582291"/>
          </a:xfrm>
          <a:custGeom>
            <a:avLst/>
            <a:gdLst/>
            <a:ahLst/>
            <a:cxnLst/>
            <a:rect l="l" t="t" r="r" b="b"/>
            <a:pathLst>
              <a:path w="3164583" h="1582291">
                <a:moveTo>
                  <a:pt x="0" y="0"/>
                </a:moveTo>
                <a:lnTo>
                  <a:pt x="3164583" y="0"/>
                </a:lnTo>
                <a:lnTo>
                  <a:pt x="3164583" y="1582291"/>
                </a:lnTo>
                <a:lnTo>
                  <a:pt x="0" y="1582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805049" y="158490"/>
            <a:ext cx="588482" cy="846736"/>
          </a:xfrm>
          <a:custGeom>
            <a:avLst/>
            <a:gdLst/>
            <a:ahLst/>
            <a:cxnLst/>
            <a:rect l="l" t="t" r="r" b="b"/>
            <a:pathLst>
              <a:path w="588482" h="846736">
                <a:moveTo>
                  <a:pt x="0" y="0"/>
                </a:moveTo>
                <a:lnTo>
                  <a:pt x="588482" y="0"/>
                </a:lnTo>
                <a:lnTo>
                  <a:pt x="588482" y="846736"/>
                </a:lnTo>
                <a:lnTo>
                  <a:pt x="0" y="846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10121798" y="294004"/>
            <a:ext cx="2031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</a:rPr>
              <a:t>PRACTICE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872</Words>
  <Application>Microsoft Office PowerPoint</Application>
  <PresentationFormat>Custom</PresentationFormat>
  <Paragraphs>163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Calibri</vt:lpstr>
      <vt:lpstr>Open Sauce Bold</vt:lpstr>
      <vt:lpstr>.VnAvantH</vt:lpstr>
      <vt:lpstr>Times New Roman</vt:lpstr>
      <vt:lpstr>Quiapo</vt:lpstr>
      <vt:lpstr>Open Sauce</vt:lpstr>
      <vt:lpstr>Symbol</vt:lpstr>
      <vt:lpstr>Arial</vt:lpstr>
      <vt:lpstr>Cubao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Pink Playful Filipino Transportation Presentation</dc:title>
  <cp:lastModifiedBy>Admin</cp:lastModifiedBy>
  <cp:revision>66</cp:revision>
  <dcterms:created xsi:type="dcterms:W3CDTF">2006-08-16T00:00:00Z</dcterms:created>
  <dcterms:modified xsi:type="dcterms:W3CDTF">2025-01-07T11:05:06Z</dcterms:modified>
  <dc:identifier>DAGbBO4lvCk</dc:identifier>
</cp:coreProperties>
</file>