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7"/>
  </p:notesMasterIdLst>
  <p:sldIdLst>
    <p:sldId id="362" r:id="rId2"/>
    <p:sldId id="357" r:id="rId3"/>
    <p:sldId id="358" r:id="rId4"/>
    <p:sldId id="359" r:id="rId5"/>
    <p:sldId id="360" r:id="rId6"/>
    <p:sldId id="361" r:id="rId7"/>
    <p:sldId id="256" r:id="rId8"/>
    <p:sldId id="363" r:id="rId9"/>
    <p:sldId id="316" r:id="rId10"/>
    <p:sldId id="347" r:id="rId11"/>
    <p:sldId id="348" r:id="rId12"/>
    <p:sldId id="349" r:id="rId13"/>
    <p:sldId id="350" r:id="rId14"/>
    <p:sldId id="365" r:id="rId15"/>
    <p:sldId id="364" r:id="rId16"/>
    <p:sldId id="276" r:id="rId17"/>
    <p:sldId id="298" r:id="rId18"/>
    <p:sldId id="327" r:id="rId19"/>
    <p:sldId id="325" r:id="rId20"/>
    <p:sldId id="352" r:id="rId21"/>
    <p:sldId id="353" r:id="rId22"/>
    <p:sldId id="313" r:id="rId23"/>
    <p:sldId id="355" r:id="rId24"/>
    <p:sldId id="314" r:id="rId25"/>
    <p:sldId id="33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7CD"/>
    <a:srgbClr val="7192A9"/>
    <a:srgbClr val="F3F6F6"/>
    <a:srgbClr val="EF4B66"/>
    <a:srgbClr val="FBCDCD"/>
    <a:srgbClr val="F7A5A5"/>
    <a:srgbClr val="F37D91"/>
    <a:srgbClr val="F26649"/>
    <a:srgbClr val="D8E5E5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0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3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92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96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2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20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97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2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3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7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34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5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2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0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526A92-8AAF-4BF0-85FE-B336BF0F8D2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8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80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59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16.jp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0.pn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31983" y="1479750"/>
            <a:ext cx="7274035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002060"/>
              </a:solidFill>
              <a:latin typeface="VNI-Aristo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12182" y="0"/>
            <a:ext cx="4779818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3200" b="1" i="1" dirty="0" err="1" smtClean="0">
                <a:solidFill>
                  <a:srgbClr val="FFFF00"/>
                </a:solidFill>
                <a:latin typeface="Bahnschrift SemiBold Condensed" panose="020B0502040204020203" pitchFamily="34" charset="0"/>
              </a:rPr>
              <a:t>Quang</a:t>
            </a:r>
            <a:r>
              <a:rPr lang="en-GB" sz="3200" b="1" i="1" dirty="0" smtClean="0">
                <a:solidFill>
                  <a:srgbClr val="FFFF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GB" sz="3200" b="1" i="1" dirty="0" err="1" smtClean="0">
                <a:solidFill>
                  <a:srgbClr val="FFFF00"/>
                </a:solidFill>
                <a:latin typeface="Bahnschrift SemiBold Condensed" panose="020B0502040204020203" pitchFamily="34" charset="0"/>
              </a:rPr>
              <a:t>Trung</a:t>
            </a:r>
            <a:r>
              <a:rPr lang="en-GB" sz="3200" b="1" i="1" dirty="0" smtClean="0">
                <a:solidFill>
                  <a:srgbClr val="FFFF00"/>
                </a:solidFill>
                <a:latin typeface="Bahnschrift SemiBold Condensed" panose="020B0502040204020203" pitchFamily="34" charset="0"/>
              </a:rPr>
              <a:t> secondary </a:t>
            </a:r>
            <a:r>
              <a:rPr lang="en-GB" sz="3200" b="1" i="1" dirty="0">
                <a:solidFill>
                  <a:srgbClr val="FFFF00"/>
                </a:solidFill>
                <a:latin typeface="Bahnschrift SemiBold Condensed" panose="020B0502040204020203" pitchFamily="34" charset="0"/>
              </a:rPr>
              <a:t>school.</a:t>
            </a:r>
            <a:endParaRPr lang="en-US" sz="3200" b="1" i="1" dirty="0">
              <a:solidFill>
                <a:srgbClr val="FFFF00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1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67929" y="4624735"/>
            <a:ext cx="6011055" cy="10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endangered species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rgbClr val="AD4F0F"/>
                </a:solidFill>
              </a:rPr>
              <a:t>(n</a:t>
            </a:r>
            <a:r>
              <a:rPr lang="en-US" sz="4400" b="1" dirty="0" smtClean="0">
                <a:solidFill>
                  <a:srgbClr val="AD4F0F"/>
                </a:solidFill>
              </a:rPr>
              <a:t>):</a:t>
            </a:r>
            <a:endParaRPr lang="en-US" sz="4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7072" y="4716026"/>
            <a:ext cx="5228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động</a:t>
            </a:r>
            <a:r>
              <a:rPr lang="en-US" sz="4800" dirty="0"/>
              <a:t> </a:t>
            </a:r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sách</a:t>
            </a:r>
            <a:r>
              <a:rPr lang="en-US" sz="4800" dirty="0"/>
              <a:t> </a:t>
            </a:r>
            <a:r>
              <a:rPr lang="en-US" sz="4800" dirty="0" err="1"/>
              <a:t>đỏ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556361" y="5475170"/>
            <a:ext cx="5850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3B87CD"/>
                </a:solidFill>
              </a:rPr>
              <a:t>/</a:t>
            </a:r>
            <a:r>
              <a:rPr lang="en-US" sz="3600" b="1" dirty="0" err="1">
                <a:solidFill>
                  <a:srgbClr val="3B87CD"/>
                </a:solidFill>
              </a:rPr>
              <a:t>ɪnˈ</a:t>
            </a:r>
            <a:r>
              <a:rPr lang="en-US" sz="3600" b="1" dirty="0" err="1" smtClean="0">
                <a:solidFill>
                  <a:srgbClr val="3B87CD"/>
                </a:solidFill>
              </a:rPr>
              <a:t>deɪndʒəd</a:t>
            </a:r>
            <a:r>
              <a:rPr lang="en-US" sz="3600" b="1" dirty="0" smtClean="0">
                <a:solidFill>
                  <a:srgbClr val="3B87CD"/>
                </a:solidFill>
              </a:rPr>
              <a:t> ˈ</a:t>
            </a:r>
            <a:r>
              <a:rPr lang="en-US" sz="3600" b="1" dirty="0" err="1" smtClean="0">
                <a:solidFill>
                  <a:srgbClr val="3B87CD"/>
                </a:solidFill>
              </a:rPr>
              <a:t>spiːʃiːz</a:t>
            </a:r>
            <a:r>
              <a:rPr lang="en-US" sz="3600" b="1" dirty="0" smtClean="0">
                <a:solidFill>
                  <a:srgbClr val="3B87CD"/>
                </a:solidFill>
              </a:rPr>
              <a:t>/</a:t>
            </a:r>
            <a:endParaRPr lang="en-US" sz="3600" b="1" dirty="0">
              <a:solidFill>
                <a:srgbClr val="3B87C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111" y="446567"/>
            <a:ext cx="4930177" cy="4205410"/>
          </a:xfrm>
          <a:prstGeom prst="rect">
            <a:avLst/>
          </a:prstGeom>
        </p:spPr>
      </p:pic>
      <p:pic>
        <p:nvPicPr>
          <p:cNvPr id="4" name="endangered species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561" y="4597191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5194" y="195539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233848" y="4377904"/>
            <a:ext cx="568387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solidFill>
                  <a:srgbClr val="AD4F0F"/>
                </a:solidFill>
              </a:rPr>
              <a:t>- carbon </a:t>
            </a:r>
            <a:r>
              <a:rPr lang="en-US" sz="4400" b="1" dirty="0">
                <a:solidFill>
                  <a:srgbClr val="AD4F0F"/>
                </a:solidFill>
              </a:rPr>
              <a:t>footprint (n</a:t>
            </a:r>
            <a:r>
              <a:rPr lang="en-US" sz="4400" b="1" dirty="0" smtClean="0">
                <a:solidFill>
                  <a:srgbClr val="AD4F0F"/>
                </a:solidFill>
              </a:rPr>
              <a:t>): </a:t>
            </a:r>
            <a:endParaRPr lang="en-US" sz="4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1386" y="4428037"/>
            <a:ext cx="5131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dấu</a:t>
            </a:r>
            <a:r>
              <a:rPr lang="en-US" sz="4800" dirty="0"/>
              <a:t> </a:t>
            </a:r>
            <a:r>
              <a:rPr lang="en-US" sz="4800" dirty="0" err="1"/>
              <a:t>chân</a:t>
            </a:r>
            <a:r>
              <a:rPr lang="en-US" sz="4800" dirty="0"/>
              <a:t> </a:t>
            </a:r>
            <a:r>
              <a:rPr lang="en-US" sz="4800" dirty="0" err="1" smtClean="0"/>
              <a:t>các</a:t>
            </a:r>
            <a:r>
              <a:rPr lang="en-US" sz="4800" dirty="0" smtClean="0"/>
              <a:t> bon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886938" y="5035345"/>
            <a:ext cx="3822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3B87CD"/>
                </a:solidFill>
              </a:rPr>
              <a:t>/ˌ</a:t>
            </a:r>
            <a:r>
              <a:rPr lang="en-US" sz="3600" b="1" dirty="0" err="1">
                <a:solidFill>
                  <a:srgbClr val="3B87CD"/>
                </a:solidFill>
              </a:rPr>
              <a:t>kɑːbən</a:t>
            </a:r>
            <a:r>
              <a:rPr lang="en-US" sz="3600" b="1" dirty="0">
                <a:solidFill>
                  <a:srgbClr val="3B87CD"/>
                </a:solidFill>
              </a:rPr>
              <a:t> ˈ</a:t>
            </a:r>
            <a:r>
              <a:rPr lang="en-US" sz="3600" b="1" dirty="0" err="1">
                <a:solidFill>
                  <a:srgbClr val="3B87CD"/>
                </a:solidFill>
              </a:rPr>
              <a:t>fʊtprɪnt</a:t>
            </a:r>
            <a:r>
              <a:rPr lang="en-US" sz="3600" b="1" dirty="0">
                <a:solidFill>
                  <a:srgbClr val="3B87CD"/>
                </a:solidFill>
              </a:rPr>
              <a:t>/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75786" y="527328"/>
            <a:ext cx="5023312" cy="3721396"/>
            <a:chOff x="6587442" y="2130512"/>
            <a:chExt cx="5424853" cy="46529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/>
            <a:srcRect l="2808" t="14728" r="1897" b="3096"/>
            <a:stretch/>
          </p:blipFill>
          <p:spPr>
            <a:xfrm>
              <a:off x="6587442" y="2130512"/>
              <a:ext cx="5424853" cy="465290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76662" y="6200775"/>
              <a:ext cx="1076713" cy="40391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9987" y="3651945"/>
              <a:ext cx="1076713" cy="40391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58074" y="6200775"/>
              <a:ext cx="1076713" cy="403910"/>
            </a:xfrm>
            <a:prstGeom prst="rect">
              <a:avLst/>
            </a:prstGeom>
          </p:spPr>
        </p:pic>
      </p:grpSp>
      <p:pic>
        <p:nvPicPr>
          <p:cNvPr id="8" name="carbon_footprint_1_gb_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9737" y="4538736"/>
            <a:ext cx="609600" cy="609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6698" y="76548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833592" y="4322539"/>
            <a:ext cx="3758593" cy="124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 smtClean="0">
                <a:solidFill>
                  <a:srgbClr val="AD4F0F"/>
                </a:solidFill>
              </a:rPr>
              <a:t>- release </a:t>
            </a:r>
            <a:r>
              <a:rPr lang="en-US" sz="5400" b="1" dirty="0">
                <a:solidFill>
                  <a:srgbClr val="AD4F0F"/>
                </a:solidFill>
              </a:rPr>
              <a:t>(v</a:t>
            </a:r>
            <a:r>
              <a:rPr lang="en-US" sz="5400" b="1" dirty="0" smtClean="0">
                <a:solidFill>
                  <a:srgbClr val="AD4F0F"/>
                </a:solidFill>
              </a:rPr>
              <a:t>):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23280" y="450994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 err="1"/>
              <a:t>thải</a:t>
            </a:r>
            <a:r>
              <a:rPr lang="en-US" sz="4800" dirty="0"/>
              <a:t> </a:t>
            </a:r>
            <a:r>
              <a:rPr lang="en-US" sz="4800" dirty="0" err="1"/>
              <a:t>ra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3317358" y="5435693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3B87CD"/>
                </a:solidFill>
              </a:rPr>
              <a:t>/</a:t>
            </a:r>
            <a:r>
              <a:rPr lang="en-US" sz="3600" b="1" dirty="0" err="1">
                <a:solidFill>
                  <a:srgbClr val="3B87CD"/>
                </a:solidFill>
              </a:rPr>
              <a:t>rɪˈliːs</a:t>
            </a:r>
            <a:r>
              <a:rPr lang="en-US" sz="3600" b="1" dirty="0">
                <a:solidFill>
                  <a:srgbClr val="3B87CD"/>
                </a:solidFill>
              </a:rPr>
              <a:t>/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4EF985A-4251-A0DF-1488-477826D2DE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1" t="10835" r="5384" b="24043"/>
          <a:stretch/>
        </p:blipFill>
        <p:spPr>
          <a:xfrm>
            <a:off x="3317358" y="-232490"/>
            <a:ext cx="5325218" cy="4079553"/>
          </a:xfrm>
          <a:prstGeom prst="rect">
            <a:avLst/>
          </a:prstGeom>
        </p:spPr>
      </p:pic>
      <p:pic>
        <p:nvPicPr>
          <p:cNvPr id="11" name="releas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9912" y="4641914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8354" y="174274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3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635952" y="4681067"/>
            <a:ext cx="6088042" cy="124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AD4F0F"/>
                </a:solidFill>
              </a:rPr>
              <a:t>single-use (</a:t>
            </a:r>
            <a:r>
              <a:rPr lang="en-US" sz="4800" b="1" dirty="0" err="1">
                <a:solidFill>
                  <a:srgbClr val="AD4F0F"/>
                </a:solidFill>
              </a:rPr>
              <a:t>adj</a:t>
            </a:r>
            <a:r>
              <a:rPr lang="en-US" sz="4800" b="1" dirty="0" smtClean="0">
                <a:solidFill>
                  <a:srgbClr val="AD4F0F"/>
                </a:solidFill>
              </a:rPr>
              <a:t>):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49692" y="479078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dùng</a:t>
            </a:r>
            <a:r>
              <a:rPr lang="en-US" sz="4800" dirty="0"/>
              <a:t> </a:t>
            </a:r>
            <a:r>
              <a:rPr lang="en-US" sz="4800" dirty="0" err="1"/>
              <a:t>một</a:t>
            </a:r>
            <a:r>
              <a:rPr lang="en-US" sz="4800" dirty="0"/>
              <a:t> </a:t>
            </a:r>
            <a:r>
              <a:rPr lang="en-US" sz="4800" dirty="0" err="1"/>
              <a:t>lần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999432" y="5471662"/>
            <a:ext cx="2680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B87CD"/>
                </a:solidFill>
              </a:rPr>
              <a:t>/ˌ</a:t>
            </a:r>
            <a:r>
              <a:rPr lang="en-US" sz="3600" b="1" dirty="0" err="1">
                <a:solidFill>
                  <a:srgbClr val="3B87CD"/>
                </a:solidFill>
              </a:rPr>
              <a:t>sɪŋɡl</a:t>
            </a:r>
            <a:r>
              <a:rPr lang="en-US" sz="3600" b="1" dirty="0">
                <a:solidFill>
                  <a:srgbClr val="3B87CD"/>
                </a:solidFill>
              </a:rPr>
              <a:t> ˈ</a:t>
            </a:r>
            <a:r>
              <a:rPr lang="en-US" sz="3600" b="1" dirty="0" err="1">
                <a:solidFill>
                  <a:srgbClr val="3B87CD"/>
                </a:solidFill>
              </a:rPr>
              <a:t>juːs</a:t>
            </a:r>
            <a:r>
              <a:rPr lang="en-US" sz="3600" b="1" dirty="0">
                <a:solidFill>
                  <a:srgbClr val="3B87CD"/>
                </a:solidFill>
              </a:rPr>
              <a:t>/ 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35F9963-0EB4-1CAF-2267-6C25A8C64B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/>
          <a:stretch/>
        </p:blipFill>
        <p:spPr>
          <a:xfrm>
            <a:off x="3622636" y="488251"/>
            <a:ext cx="5170490" cy="3752181"/>
          </a:xfrm>
          <a:prstGeom prst="rect">
            <a:avLst/>
          </a:prstGeom>
        </p:spPr>
      </p:pic>
      <p:pic>
        <p:nvPicPr>
          <p:cNvPr id="3" name="single_use_1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5514" y="4841201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2854" y="165086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5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262418"/>
              </p:ext>
            </p:extLst>
          </p:nvPr>
        </p:nvGraphicFramePr>
        <p:xfrm>
          <a:off x="393405" y="350874"/>
          <a:ext cx="11546958" cy="601637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317358">
                  <a:extLst>
                    <a:ext uri="{9D8B030D-6E8A-4147-A177-3AD203B41FA5}">
                      <a16:colId xmlns:a16="http://schemas.microsoft.com/office/drawing/2014/main" val="633587784"/>
                    </a:ext>
                  </a:extLst>
                </a:gridCol>
                <a:gridCol w="4380614">
                  <a:extLst>
                    <a:ext uri="{9D8B030D-6E8A-4147-A177-3AD203B41FA5}">
                      <a16:colId xmlns:a16="http://schemas.microsoft.com/office/drawing/2014/main" val="2820614848"/>
                    </a:ext>
                  </a:extLst>
                </a:gridCol>
                <a:gridCol w="3848986">
                  <a:extLst>
                    <a:ext uri="{9D8B030D-6E8A-4147-A177-3AD203B41FA5}">
                      <a16:colId xmlns:a16="http://schemas.microsoft.com/office/drawing/2014/main" val="1023447476"/>
                    </a:ext>
                  </a:extLst>
                </a:gridCol>
              </a:tblGrid>
              <a:tr h="57415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Pronunciation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582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3200" b="1" baseline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protection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/ɪnˌvaɪərənˈmɛntl prəˈtɛkʃən/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 vệ môi trường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57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habitat (n)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hæbɪtæt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55542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endangered 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species (n)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ɪnˈdeɪndʒəd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ˈ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spiːʃiːz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5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carbon footprint (n)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kɑːbən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ˈ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fʊtprɪnt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cacbon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62738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release (v)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rɪˈliːs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thải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430581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single-use (adj)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sɪŋɡl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ˈ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juːs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86078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98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85151"/>
              </p:ext>
            </p:extLst>
          </p:nvPr>
        </p:nvGraphicFramePr>
        <p:xfrm>
          <a:off x="574158" y="574158"/>
          <a:ext cx="10568763" cy="448500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677546">
                  <a:extLst>
                    <a:ext uri="{9D8B030D-6E8A-4147-A177-3AD203B41FA5}">
                      <a16:colId xmlns:a16="http://schemas.microsoft.com/office/drawing/2014/main" val="633587784"/>
                    </a:ext>
                  </a:extLst>
                </a:gridCol>
                <a:gridCol w="4891217">
                  <a:extLst>
                    <a:ext uri="{9D8B030D-6E8A-4147-A177-3AD203B41FA5}">
                      <a16:colId xmlns:a16="http://schemas.microsoft.com/office/drawing/2014/main" val="1023447476"/>
                    </a:ext>
                  </a:extLst>
                </a:gridCol>
              </a:tblGrid>
              <a:tr h="57415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Checking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vocab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582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3200" b="1" baseline="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 vệ môi trường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57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55542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5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cacbon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62738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thải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430581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8607845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44839" y="1190855"/>
            <a:ext cx="4624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protection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7369" y="1807552"/>
            <a:ext cx="1539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habitat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4839" y="2392327"/>
            <a:ext cx="3644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endangered species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4839" y="3072240"/>
            <a:ext cx="3089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 footprint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9266" y="3702955"/>
            <a:ext cx="1387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release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7369" y="4314454"/>
            <a:ext cx="1997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single-use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1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1118" y="258826"/>
            <a:ext cx="256720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8513" y="2081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298" y="1055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77800" y="696467"/>
            <a:ext cx="12014200" cy="5607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Hello. Welcome back. Today we’re discussing environmental problems and environmental protection. What are our serious environmental problems now?</a:t>
            </a:r>
            <a:br>
              <a:rPr lang="en-US" sz="2000" dirty="0"/>
            </a:br>
            <a:r>
              <a:rPr lang="en-US" sz="2000" b="1" dirty="0">
                <a:solidFill>
                  <a:srgbClr val="3B87CD"/>
                </a:solidFill>
              </a:rPr>
              <a:t>Nam:</a:t>
            </a:r>
            <a:r>
              <a:rPr lang="en-US" sz="2000" dirty="0">
                <a:solidFill>
                  <a:srgbClr val="3B87CD"/>
                </a:solidFill>
              </a:rPr>
              <a:t> </a:t>
            </a:r>
            <a:r>
              <a:rPr lang="en-US" sz="2000" dirty="0"/>
              <a:t>Pollution and habitat loss, I think.</a:t>
            </a:r>
            <a:br>
              <a:rPr lang="en-US" sz="2000" dirty="0"/>
            </a:br>
            <a:r>
              <a:rPr lang="en-US" sz="2000" b="1" dirty="0"/>
              <a:t>Ann:</a:t>
            </a:r>
            <a:r>
              <a:rPr lang="en-US" sz="2000" dirty="0"/>
              <a:t> I agree. The air and water quality are getting worse and worse.</a:t>
            </a:r>
            <a:br>
              <a:rPr lang="en-US" sz="2000" dirty="0"/>
            </a:b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Any others?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Yes, I can think of some like global warming, endangered species loss, …</a:t>
            </a:r>
            <a:br>
              <a:rPr lang="en-US" sz="2000" dirty="0"/>
            </a:br>
            <a:r>
              <a:rPr lang="en-US" sz="2000" b="1" dirty="0">
                <a:solidFill>
                  <a:srgbClr val="3B87CD"/>
                </a:solidFill>
              </a:rPr>
              <a:t>Nam: </a:t>
            </a:r>
            <a:r>
              <a:rPr lang="en-US" sz="2000" dirty="0"/>
              <a:t>So what should we do to help protect our environment?</a:t>
            </a:r>
            <a:br>
              <a:rPr lang="en-US" sz="2000" dirty="0"/>
            </a:b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We can reduce our carbon footprint even in our homes.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What do you mean by ‘carbon footprint’?</a:t>
            </a:r>
            <a:br>
              <a:rPr lang="en-US" sz="2000" dirty="0"/>
            </a:b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It’s the amount of carbon dioxide we release into the environment.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I see. So we can do things like turning off devices when we’re not using them.</a:t>
            </a:r>
            <a:br>
              <a:rPr lang="en-US" sz="2000" dirty="0"/>
            </a:b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Right … And there is much more we can do, like </a:t>
            </a:r>
            <a:r>
              <a:rPr lang="en-US" sz="2000" dirty="0" err="1"/>
              <a:t>practising</a:t>
            </a:r>
            <a:r>
              <a:rPr lang="en-US" sz="2000" dirty="0"/>
              <a:t> the 3Rs.</a:t>
            </a:r>
            <a:br>
              <a:rPr lang="en-US" sz="2000" dirty="0"/>
            </a:br>
            <a:r>
              <a:rPr lang="en-US" sz="2000" b="1" dirty="0">
                <a:solidFill>
                  <a:srgbClr val="3B87CD"/>
                </a:solidFill>
              </a:rPr>
              <a:t>Nam: </a:t>
            </a:r>
            <a:r>
              <a:rPr lang="en-US" sz="2000" dirty="0"/>
              <a:t>We can plant more trees in our </a:t>
            </a:r>
            <a:r>
              <a:rPr lang="en-US" sz="2000" dirty="0" err="1"/>
              <a:t>neighbourhood</a:t>
            </a:r>
            <a:r>
              <a:rPr lang="en-US" sz="2000" dirty="0"/>
              <a:t> too.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And try to avoid using single-use products, like plastic bags, and stop littering.</a:t>
            </a:r>
            <a:br>
              <a:rPr lang="en-US" sz="2000" dirty="0"/>
            </a:b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Yeah. And we can volunteer at some local environment </a:t>
            </a:r>
            <a:r>
              <a:rPr lang="en-US" sz="2000" dirty="0" err="1"/>
              <a:t>programmes</a:t>
            </a:r>
            <a:r>
              <a:rPr lang="en-US" sz="2000" dirty="0"/>
              <a:t> to save endangered species.</a:t>
            </a:r>
            <a:endParaRPr lang="en-US" sz="2400" dirty="0"/>
          </a:p>
        </p:txBody>
      </p:sp>
      <p:pic>
        <p:nvPicPr>
          <p:cNvPr id="2" name="Track 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7236" y="292387"/>
            <a:ext cx="609600" cy="609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4115159" y="59229"/>
            <a:ext cx="609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At the Go Green Club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9873" y="2666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479" y="307626"/>
            <a:ext cx="98649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 match the two halves in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two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columns.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04" y="1613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3293"/>
          <a:stretch/>
        </p:blipFill>
        <p:spPr>
          <a:xfrm>
            <a:off x="2281418" y="812178"/>
            <a:ext cx="6941662" cy="8017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16906" r="70254"/>
          <a:stretch/>
        </p:blipFill>
        <p:spPr>
          <a:xfrm>
            <a:off x="1382337" y="1773312"/>
            <a:ext cx="2064861" cy="39875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9609" t="17104"/>
          <a:stretch/>
        </p:blipFill>
        <p:spPr>
          <a:xfrm>
            <a:off x="6575130" y="1782837"/>
            <a:ext cx="4886326" cy="397803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447198" y="2120752"/>
            <a:ext cx="3127932" cy="12382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47198" y="2739877"/>
            <a:ext cx="3127932" cy="12382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47198" y="3359002"/>
            <a:ext cx="3127932" cy="162314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447198" y="2233054"/>
            <a:ext cx="3127932" cy="174507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447198" y="2739877"/>
            <a:ext cx="3127932" cy="227969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5896" y="26024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one word or phrase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3290" y="23324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075" y="1306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212096" y="968603"/>
            <a:ext cx="117997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hronicaPro-Book"/>
              </a:rPr>
              <a:t>reduce	single-use	pollution	carbon footprint	environment programme</a:t>
            </a:r>
            <a:endParaRPr lang="en-US" sz="2400" dirty="0">
              <a:latin typeface="ChronicaPro-Book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116845" y="1562225"/>
            <a:ext cx="1189500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1.</a:t>
            </a:r>
            <a:r>
              <a:rPr lang="en-US" sz="3200"/>
              <a:t> </a:t>
            </a:r>
            <a:r>
              <a:rPr lang="en-US" sz="3200" smtClean="0"/>
              <a:t>________ </a:t>
            </a:r>
            <a:r>
              <a:rPr lang="en-US" sz="3200"/>
              <a:t>is a serious problem everywhere</a:t>
            </a:r>
            <a:r>
              <a:rPr lang="en-US" sz="3200" smtClean="0"/>
              <a:t>.</a:t>
            </a:r>
            <a:endParaRPr lang="en-US" sz="32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2. </a:t>
            </a:r>
            <a:r>
              <a:rPr lang="en-US" sz="3200"/>
              <a:t>We should avoid dumping waste </a:t>
            </a:r>
            <a:r>
              <a:rPr lang="en-US" sz="3200" smtClean="0"/>
              <a:t>into lakes </a:t>
            </a:r>
            <a:r>
              <a:rPr lang="en-US" sz="3200"/>
              <a:t>and rivers to </a:t>
            </a:r>
            <a:r>
              <a:rPr lang="en-US" sz="3200" smtClean="0"/>
              <a:t>_______ water pollution</a:t>
            </a:r>
            <a:r>
              <a:rPr lang="en-US" sz="320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3. </a:t>
            </a:r>
            <a:r>
              <a:rPr lang="en-US" sz="3200"/>
              <a:t>We shouldn’t throw away </a:t>
            </a:r>
            <a:r>
              <a:rPr lang="en-US" sz="3200" smtClean="0"/>
              <a:t>_________ products </a:t>
            </a:r>
            <a:r>
              <a:rPr lang="en-US" sz="3200"/>
              <a:t>but recycle them.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4.</a:t>
            </a:r>
            <a:r>
              <a:rPr lang="en-US" sz="3200"/>
              <a:t> </a:t>
            </a:r>
            <a:r>
              <a:rPr lang="en-US" sz="3200" smtClean="0"/>
              <a:t>______________ </a:t>
            </a:r>
            <a:r>
              <a:rPr lang="en-US" sz="3200"/>
              <a:t>is the amount of carbon </a:t>
            </a:r>
            <a:r>
              <a:rPr lang="en-US" sz="3200" smtClean="0"/>
              <a:t>dioxide we </a:t>
            </a:r>
            <a:r>
              <a:rPr lang="en-US" sz="3200"/>
              <a:t>release into the environment</a:t>
            </a:r>
            <a:r>
              <a:rPr lang="en-US" sz="3200" smtClean="0"/>
              <a:t>.</a:t>
            </a:r>
            <a:endParaRPr lang="en-US" sz="32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5.</a:t>
            </a:r>
            <a:r>
              <a:rPr lang="en-US" sz="3200"/>
              <a:t> We hope a lot more people join </a:t>
            </a:r>
            <a:r>
              <a:rPr lang="en-US" sz="3200" smtClean="0"/>
              <a:t>our ______________________.</a:t>
            </a:r>
            <a:endParaRPr lang="vi-VN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533290" y="1544410"/>
            <a:ext cx="1780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Pollution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86840" y="2195860"/>
            <a:ext cx="149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reduce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03193" y="3347329"/>
            <a:ext cx="2190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single-use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290" y="3960679"/>
            <a:ext cx="308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Carbon footprint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86428" y="5083183"/>
            <a:ext cx="4609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environment programme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0580" y="321819"/>
            <a:ext cx="63411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each picture.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7974" y="28087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759" y="1782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66" t="2209" r="580" b="2209"/>
          <a:stretch/>
        </p:blipFill>
        <p:spPr>
          <a:xfrm>
            <a:off x="2639122" y="834804"/>
            <a:ext cx="6215381" cy="1453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8599" r="59551"/>
          <a:stretch/>
        </p:blipFill>
        <p:spPr>
          <a:xfrm>
            <a:off x="909204" y="2377565"/>
            <a:ext cx="3592100" cy="23731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47313" t="12758"/>
          <a:stretch/>
        </p:blipFill>
        <p:spPr>
          <a:xfrm>
            <a:off x="6653100" y="2456181"/>
            <a:ext cx="4678905" cy="22651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0580" y="4840357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1.</a:t>
            </a:r>
            <a:r>
              <a:rPr lang="en-US" sz="3600" dirty="0"/>
              <a:t> </a:t>
            </a:r>
            <a:r>
              <a:rPr lang="en-US" sz="3600" dirty="0" smtClean="0"/>
              <a:t>____________</a:t>
            </a:r>
            <a:endParaRPr lang="en-GB" sz="3600" dirty="0"/>
          </a:p>
        </p:txBody>
      </p:sp>
      <p:sp>
        <p:nvSpPr>
          <p:cNvPr id="23" name="Rectangle 22"/>
          <p:cNvSpPr/>
          <p:nvPr/>
        </p:nvSpPr>
        <p:spPr>
          <a:xfrm>
            <a:off x="7294011" y="4840357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2.</a:t>
            </a:r>
            <a:r>
              <a:rPr lang="en-US" sz="3600" dirty="0" smtClean="0"/>
              <a:t> ____________</a:t>
            </a:r>
            <a:endParaRPr lang="en-GB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176832" y="4901913"/>
            <a:ext cx="1056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3Rs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96582" y="4871134"/>
            <a:ext cx="3163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water pollution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70" y="1509824"/>
            <a:ext cx="5964866" cy="41254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3283" y="0"/>
            <a:ext cx="2902689" cy="646331"/>
          </a:xfrm>
          <a:prstGeom prst="rect">
            <a:avLst/>
          </a:prstGeom>
          <a:solidFill>
            <a:srgbClr val="F3F6F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B87CD"/>
                </a:solidFill>
                <a:latin typeface="Arial Black" panose="020B0A04020102020204" pitchFamily="34" charset="0"/>
              </a:rPr>
              <a:t>* </a:t>
            </a:r>
            <a:r>
              <a:rPr lang="en-US" sz="3600" b="1" u="sng" dirty="0" smtClean="0">
                <a:solidFill>
                  <a:srgbClr val="3B87CD"/>
                </a:solidFill>
                <a:latin typeface="Arial Black" panose="020B0A04020102020204" pitchFamily="34" charset="0"/>
              </a:rPr>
              <a:t>Warm up</a:t>
            </a:r>
            <a:endParaRPr lang="en-US" sz="3600" b="1" u="sng" dirty="0">
              <a:solidFill>
                <a:srgbClr val="3B87CD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3615070" y="1504560"/>
            <a:ext cx="3136604" cy="20467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en-US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615070" y="3551274"/>
            <a:ext cx="3136604" cy="20786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en-US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6751674" y="1504560"/>
            <a:ext cx="3136604" cy="204671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en-US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6751674" y="3551274"/>
            <a:ext cx="3136604" cy="20786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en-US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10833" y="535962"/>
            <a:ext cx="5370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 smtClean="0">
                <a:solidFill>
                  <a:srgbClr val="C00000"/>
                </a:solidFill>
              </a:rPr>
              <a:t>Protect</a:t>
            </a:r>
            <a:r>
              <a:rPr lang="en-US" sz="3600" b="1" dirty="0" smtClean="0">
                <a:solidFill>
                  <a:srgbClr val="C00000"/>
                </a:solidFill>
              </a:rPr>
              <a:t>  the </a:t>
            </a:r>
            <a:r>
              <a:rPr lang="vi-VN" sz="3600" b="1" dirty="0" smtClean="0">
                <a:solidFill>
                  <a:srgbClr val="C00000"/>
                </a:solidFill>
              </a:rPr>
              <a:t>nvironment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1079" y="407268"/>
            <a:ext cx="5009915" cy="63605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Keyword </a:t>
            </a:r>
            <a:r>
              <a:rPr lang="en-US" sz="2800" b="1" i="1" dirty="0" smtClean="0">
                <a:solidFill>
                  <a:srgbClr val="C00000"/>
                </a:solidFill>
              </a:rPr>
              <a:t>( 21 letters)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5" name="Right Arrow 4">
            <a:hlinkClick r:id="rId7" action="ppaction://hlinksldjump"/>
          </p:cNvPr>
          <p:cNvSpPr/>
          <p:nvPr/>
        </p:nvSpPr>
        <p:spPr>
          <a:xfrm>
            <a:off x="11071123" y="6420465"/>
            <a:ext cx="678425" cy="43753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0702" y="481307"/>
            <a:ext cx="63411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each picture.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8096" y="44036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881" y="3377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66" t="2209" r="580" b="2209"/>
          <a:stretch/>
        </p:blipFill>
        <p:spPr>
          <a:xfrm>
            <a:off x="2809244" y="994292"/>
            <a:ext cx="6215381" cy="14531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0702" y="4999845"/>
            <a:ext cx="4084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3.</a:t>
            </a:r>
            <a:r>
              <a:rPr lang="en-US" sz="3600" dirty="0" smtClean="0"/>
              <a:t> _______________</a:t>
            </a:r>
            <a:endParaRPr lang="en-GB" sz="3600" dirty="0"/>
          </a:p>
        </p:txBody>
      </p:sp>
      <p:sp>
        <p:nvSpPr>
          <p:cNvPr id="23" name="Rectangle 22"/>
          <p:cNvSpPr/>
          <p:nvPr/>
        </p:nvSpPr>
        <p:spPr>
          <a:xfrm>
            <a:off x="7464133" y="4999845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4.</a:t>
            </a:r>
            <a:r>
              <a:rPr lang="en-US" sz="3600" dirty="0" smtClean="0"/>
              <a:t> ____________</a:t>
            </a:r>
            <a:endParaRPr lang="en-GB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432697" y="1730670"/>
            <a:ext cx="704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66021" y="1387770"/>
            <a:ext cx="22860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5247" r="52801"/>
          <a:stretch/>
        </p:blipFill>
        <p:spPr>
          <a:xfrm>
            <a:off x="737081" y="2553250"/>
            <a:ext cx="4677093" cy="2446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0605" t="9934" r="5996" b="7495"/>
          <a:stretch/>
        </p:blipFill>
        <p:spPr>
          <a:xfrm>
            <a:off x="6785122" y="2536019"/>
            <a:ext cx="4791075" cy="23752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14180" y="5041169"/>
            <a:ext cx="3799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endangered species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66704" y="5030622"/>
            <a:ext cx="3163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plastic rubbish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4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374982"/>
            <a:ext cx="63411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each picture.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33404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2314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66" t="2209" r="580" b="2209"/>
          <a:stretch/>
        </p:blipFill>
        <p:spPr>
          <a:xfrm>
            <a:off x="2777346" y="887967"/>
            <a:ext cx="6215381" cy="14531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07396" y="5038831"/>
            <a:ext cx="4084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5.</a:t>
            </a:r>
            <a:r>
              <a:rPr lang="en-US" sz="3600" dirty="0" smtClean="0"/>
              <a:t> _______________</a:t>
            </a:r>
            <a:endParaRPr lang="en-GB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400799" y="1624345"/>
            <a:ext cx="704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34123" y="1281445"/>
            <a:ext cx="22860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10874" y="5080155"/>
            <a:ext cx="3799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single-use products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096274" y="2014870"/>
            <a:ext cx="27425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19423" y="1262395"/>
            <a:ext cx="22860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8278" r="17119" b="4869"/>
          <a:stretch/>
        </p:blipFill>
        <p:spPr>
          <a:xfrm>
            <a:off x="3785480" y="2420499"/>
            <a:ext cx="4106689" cy="26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5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11165" y="302796"/>
            <a:ext cx="292121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Environment </a:t>
            </a:r>
            <a:r>
              <a:rPr lang="en-US" sz="2800" b="1" smtClean="0"/>
              <a:t>Quiz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73210" y="31453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3670" y="1869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5328" y="1076546"/>
            <a:ext cx="114637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1</a:t>
            </a: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. </a:t>
            </a:r>
            <a:r>
              <a:rPr lang="en-US" sz="3200">
                <a:ea typeface="Times New Roman" panose="02020603050405020304" pitchFamily="18" charset="0"/>
              </a:rPr>
              <a:t>Which of the following is the </a:t>
            </a:r>
            <a:r>
              <a:rPr lang="en-US" sz="3200" smtClean="0">
                <a:ea typeface="Times New Roman" panose="02020603050405020304" pitchFamily="18" charset="0"/>
              </a:rPr>
              <a:t>greenest form </a:t>
            </a:r>
            <a:r>
              <a:rPr lang="en-US" sz="3200">
                <a:ea typeface="Times New Roman" panose="02020603050405020304" pitchFamily="18" charset="0"/>
              </a:rPr>
              <a:t>of transport?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Motobike </a:t>
            </a: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Bus </a:t>
            </a:r>
            <a:r>
              <a:rPr lang="en-US" sz="3200" dirty="0" smtClean="0">
                <a:ea typeface="Times New Roman" panose="02020603050405020304" pitchFamily="18" charset="0"/>
              </a:rPr>
              <a:t>	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Bicycle </a:t>
            </a:r>
          </a:p>
          <a:p>
            <a:pPr>
              <a:spcAft>
                <a:spcPts val="0"/>
              </a:spcAft>
            </a:pP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2</a:t>
            </a: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Which of the following is a </a:t>
            </a:r>
            <a:r>
              <a:rPr lang="en-US" sz="3200" smtClean="0">
                <a:ea typeface="Times New Roman" panose="02020603050405020304" pitchFamily="18" charset="0"/>
              </a:rPr>
              <a:t>renewable source?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Coal </a:t>
            </a:r>
            <a:r>
              <a:rPr lang="en-US" sz="3200" dirty="0" smtClean="0">
                <a:ea typeface="Times New Roman" panose="02020603050405020304" pitchFamily="18" charset="0"/>
              </a:rPr>
              <a:t>	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Oil </a:t>
            </a:r>
            <a:r>
              <a:rPr lang="en-US" sz="3200" dirty="0" smtClean="0">
                <a:ea typeface="Times New Roman" panose="02020603050405020304" pitchFamily="18" charset="0"/>
              </a:rPr>
              <a:t>	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</a:t>
            </a:r>
            <a:r>
              <a:rPr lang="en-US" sz="3200" smtClean="0">
                <a:ea typeface="Times New Roman" panose="02020603050405020304" pitchFamily="18" charset="0"/>
              </a:rPr>
              <a:t>Wind </a:t>
            </a:r>
          </a:p>
          <a:p>
            <a:pPr>
              <a:spcAft>
                <a:spcPts val="0"/>
              </a:spcAft>
            </a:pP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3</a:t>
            </a: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What causes the most pollution?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Factories 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 </a:t>
            </a:r>
            <a:r>
              <a:rPr lang="en-US" sz="3200">
                <a:ea typeface="Times New Roman" panose="02020603050405020304" pitchFamily="18" charset="0"/>
              </a:rPr>
              <a:t>Animals 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 smtClean="0">
                <a:ea typeface="Times New Roman" panose="02020603050405020304" pitchFamily="18" charset="0"/>
              </a:rPr>
              <a:t> </a:t>
            </a:r>
            <a:r>
              <a:rPr lang="en-US" sz="3200">
                <a:ea typeface="Times New Roman" panose="02020603050405020304" pitchFamily="18" charset="0"/>
              </a:rPr>
              <a:t>Hospitals </a:t>
            </a:r>
            <a:endParaRPr lang="en-US" sz="3200" dirty="0">
              <a:ea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622340" y="1598427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622339" y="3072435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316664" y="4554598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00532" y="302796"/>
            <a:ext cx="292121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Environment </a:t>
            </a:r>
            <a:r>
              <a:rPr lang="en-US" sz="2800" b="1" smtClean="0"/>
              <a:t>Quiz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62577" y="31453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3037" y="1869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4695" y="1076546"/>
            <a:ext cx="114637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  <a:ea typeface="Times New Roman" panose="02020603050405020304" pitchFamily="18" charset="0"/>
              </a:rPr>
              <a:t>4. </a:t>
            </a:r>
            <a:r>
              <a:rPr lang="en-US" sz="3200">
                <a:ea typeface="Times New Roman" panose="02020603050405020304" pitchFamily="18" charset="0"/>
              </a:rPr>
              <a:t>The surroundings in which we live </a:t>
            </a:r>
            <a:r>
              <a:rPr lang="en-US" sz="3200" smtClean="0">
                <a:ea typeface="Times New Roman" panose="02020603050405020304" pitchFamily="18" charset="0"/>
              </a:rPr>
              <a:t>are our ______.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habitat</a:t>
            </a:r>
            <a:r>
              <a:rPr lang="en-US" sz="3200" smtClean="0"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place </a:t>
            </a:r>
            <a:r>
              <a:rPr lang="en-US" sz="3200" dirty="0" smtClean="0">
                <a:ea typeface="Times New Roman" panose="02020603050405020304" pitchFamily="18" charset="0"/>
              </a:rPr>
              <a:t>		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environment </a:t>
            </a:r>
          </a:p>
          <a:p>
            <a:pPr>
              <a:spcAft>
                <a:spcPts val="0"/>
              </a:spcAft>
            </a:pP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  <a:ea typeface="Times New Roman" panose="02020603050405020304" pitchFamily="18" charset="0"/>
              </a:rPr>
              <a:t>5.</a:t>
            </a:r>
            <a:r>
              <a:rPr lang="en-US" sz="3200" smtClean="0">
                <a:ea typeface="Times New Roman" panose="02020603050405020304" pitchFamily="18" charset="0"/>
              </a:rPr>
              <a:t> </a:t>
            </a:r>
            <a:r>
              <a:rPr lang="en-US" sz="3200">
                <a:ea typeface="Times New Roman" panose="02020603050405020304" pitchFamily="18" charset="0"/>
              </a:rPr>
              <a:t>Which of these will reduce your </a:t>
            </a:r>
            <a:r>
              <a:rPr lang="en-US" sz="3200" smtClean="0">
                <a:ea typeface="Times New Roman" panose="02020603050405020304" pitchFamily="18" charset="0"/>
              </a:rPr>
              <a:t>carbon footprint</a:t>
            </a:r>
            <a:r>
              <a:rPr lang="en-US" sz="3200">
                <a:ea typeface="Times New Roman" panose="02020603050405020304" pitchFamily="18" charset="0"/>
              </a:rPr>
              <a:t>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Cutting down a lot of trees. 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Recycling paper products. 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Leaving the TV on all night.</a:t>
            </a:r>
            <a:r>
              <a:rPr lang="en-US" sz="3200" smtClean="0"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7687781" y="1611373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286219" y="3554473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49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82890" y="127591"/>
            <a:ext cx="4138096" cy="584775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86697" y="1389593"/>
            <a:ext cx="114598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environment protections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62" y="486419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89776" y="109169"/>
            <a:ext cx="3071991" cy="646331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7743" y="1543922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Start preparing for the Project of the </a:t>
            </a:r>
            <a:r>
              <a:rPr lang="en-US" sz="3600" dirty="0" smtClean="0"/>
              <a:t>unit.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595" y="4000814"/>
            <a:ext cx="3189768" cy="211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107" y="618452"/>
            <a:ext cx="7946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1. We should reuse </a:t>
            </a:r>
            <a:r>
              <a:rPr lang="en-US" sz="3200" b="1" dirty="0">
                <a:solidFill>
                  <a:prstClr val="black"/>
                </a:solidFill>
              </a:rPr>
              <a:t>and </a:t>
            </a:r>
            <a:r>
              <a:rPr lang="en-US" sz="3200" b="1" dirty="0" smtClean="0">
                <a:solidFill>
                  <a:prstClr val="black"/>
                </a:solidFill>
              </a:rPr>
              <a:t>…………..things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142515" y="522759"/>
            <a:ext cx="1704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recycle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img.loigiaihay.com/picture/2023/0723/45-r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783" y="2105247"/>
            <a:ext cx="4017836" cy="381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557591" y="6422065"/>
            <a:ext cx="467832" cy="435935"/>
          </a:xfrm>
          <a:prstGeom prst="actionButtonHom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24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01209" y="452398"/>
            <a:ext cx="9388550" cy="4668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We should use ………transport to reduce air pollution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448" y="1701209"/>
            <a:ext cx="7676706" cy="4518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12510" y="334426"/>
            <a:ext cx="1277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557591" y="6422065"/>
            <a:ext cx="467832" cy="435935"/>
          </a:xfrm>
          <a:prstGeom prst="actionButtonHom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31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3740" y="568013"/>
            <a:ext cx="9877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spc="-50" dirty="0" smtClean="0">
                <a:solidFill>
                  <a:srgbClr val="002060"/>
                </a:solidFill>
                <a:latin typeface="Century Schoolbook"/>
              </a:rPr>
              <a:t>3. If </a:t>
            </a:r>
            <a:r>
              <a:rPr lang="en-US" sz="2800" spc="-50" dirty="0">
                <a:solidFill>
                  <a:srgbClr val="002060"/>
                </a:solidFill>
                <a:latin typeface="Century Schoolbook"/>
              </a:rPr>
              <a:t>we cut down trees in the forest, there will be </a:t>
            </a:r>
            <a:r>
              <a:rPr lang="en-US" sz="2800" spc="-50" dirty="0" smtClean="0">
                <a:solidFill>
                  <a:srgbClr val="002060"/>
                </a:solidFill>
                <a:latin typeface="Century Schoolbook"/>
              </a:rPr>
              <a:t>more………...</a:t>
            </a:r>
            <a:endParaRPr lang="en-US" sz="2800" spc="-50" dirty="0">
              <a:solidFill>
                <a:srgbClr val="002060"/>
              </a:solidFill>
              <a:latin typeface="Century School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992" y="2222205"/>
            <a:ext cx="5858538" cy="37851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29742" y="568013"/>
            <a:ext cx="1225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50" dirty="0">
                <a:solidFill>
                  <a:srgbClr val="0070C0"/>
                </a:solidFill>
                <a:latin typeface="Century Schoolbook"/>
              </a:rPr>
              <a:t>floods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557591" y="6422065"/>
            <a:ext cx="467832" cy="435935"/>
          </a:xfrm>
          <a:prstGeom prst="actionButtonHom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46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9944" y="946873"/>
            <a:ext cx="10207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OpenSans"/>
              </a:rPr>
              <a:t>4</a:t>
            </a:r>
            <a:r>
              <a:rPr lang="en-US" sz="3200" dirty="0" smtClean="0">
                <a:solidFill>
                  <a:srgbClr val="000000"/>
                </a:solidFill>
                <a:latin typeface="OpenSans"/>
              </a:rPr>
              <a:t>. We 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can </a:t>
            </a:r>
            <a:r>
              <a:rPr lang="en-US" sz="3200" dirty="0" smtClean="0">
                <a:solidFill>
                  <a:srgbClr val="000000"/>
                </a:solidFill>
                <a:latin typeface="OpenSans"/>
              </a:rPr>
              <a:t>…………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 more trees in our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neighbourhood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.</a:t>
            </a:r>
            <a:br>
              <a:rPr lang="en-US" sz="3200" dirty="0">
                <a:solidFill>
                  <a:srgbClr val="000000"/>
                </a:solidFill>
                <a:latin typeface="OpenSans"/>
              </a:rPr>
            </a:b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712" y="2569202"/>
            <a:ext cx="5145605" cy="35126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2313" y="826279"/>
            <a:ext cx="1162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3B87CD"/>
                </a:solidFill>
                <a:latin typeface="OpenSans"/>
              </a:rPr>
              <a:t>plant</a:t>
            </a:r>
            <a:endParaRPr lang="en-US" sz="3200" dirty="0">
              <a:solidFill>
                <a:srgbClr val="3B87CD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557591" y="6422065"/>
            <a:ext cx="467832" cy="435935"/>
          </a:xfrm>
          <a:prstGeom prst="actionButtonHom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223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070420" y="67339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044105" y="1036906"/>
            <a:ext cx="3948886" cy="625641"/>
          </a:xfrm>
          <a:prstGeom prst="roundRect">
            <a:avLst>
              <a:gd name="adj" fmla="val 426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09" y="868510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11461" y="1149671"/>
            <a:ext cx="358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1387" y="36562"/>
            <a:ext cx="1825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B87CD"/>
                </a:solidFill>
                <a:latin typeface="Arial Black" panose="020B0A04020102020204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22739" y="98117"/>
            <a:ext cx="9146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B87CD"/>
                </a:solidFill>
                <a:latin typeface="Arial Black" panose="020B0A04020102020204" pitchFamily="34" charset="0"/>
              </a:rPr>
              <a:t>ENVIRONMENTAL PROTECTION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4789" y="67339"/>
            <a:ext cx="730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3074" name="Picture 2" descr="https://img.loigiaihay.com/picture/2023/0624/32-environmental-prote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91" y="1953396"/>
            <a:ext cx="5856479" cy="40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670" y="89213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img.loigiaihay.com/picture/2023/0624/32-environmental-prote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4" y="1120778"/>
            <a:ext cx="5479983" cy="355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84066" y="509105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i="1" dirty="0" smtClean="0"/>
              <a:t>bảo </a:t>
            </a:r>
            <a:r>
              <a:rPr lang="vi-VN" sz="3200" i="1" dirty="0"/>
              <a:t>vệ môi </a:t>
            </a:r>
            <a:r>
              <a:rPr lang="vi-VN" sz="3200" i="1" dirty="0" smtClean="0"/>
              <a:t>trường</a:t>
            </a:r>
            <a:endParaRPr lang="vi-VN" sz="3200" i="1" dirty="0"/>
          </a:p>
        </p:txBody>
      </p:sp>
      <p:sp>
        <p:nvSpPr>
          <p:cNvPr id="8" name="Rectangle 7"/>
          <p:cNvSpPr/>
          <p:nvPr/>
        </p:nvSpPr>
        <p:spPr>
          <a:xfrm>
            <a:off x="1559524" y="5060281"/>
            <a:ext cx="5812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</a:rPr>
              <a:t>- </a:t>
            </a:r>
            <a:r>
              <a:rPr lang="vi-VN" sz="3600" dirty="0" smtClean="0">
                <a:solidFill>
                  <a:prstClr val="black"/>
                </a:solidFill>
              </a:rPr>
              <a:t>environmental protection</a:t>
            </a:r>
            <a:r>
              <a:rPr lang="en-US" sz="3600" dirty="0" smtClean="0">
                <a:solidFill>
                  <a:prstClr val="black"/>
                </a:solidFill>
              </a:rPr>
              <a:t>: </a:t>
            </a:r>
            <a:endParaRPr lang="vi-VN" sz="36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67231" y="5586645"/>
            <a:ext cx="4996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/ɪnˌvaɪərənˈmɛntl prəˈtɛkʃən/ </a:t>
            </a:r>
          </a:p>
        </p:txBody>
      </p:sp>
      <p:pic>
        <p:nvPicPr>
          <p:cNvPr id="10" name="environmental-protection16597584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0558" y="518024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4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38380" y="478748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habitat </a:t>
            </a:r>
            <a:r>
              <a:rPr lang="en-US" sz="5400" b="1" dirty="0">
                <a:solidFill>
                  <a:srgbClr val="AD4F0F"/>
                </a:solidFill>
                <a:cs typeface="Calibri" panose="020F0502020204030204" pitchFamily="34" charset="0"/>
              </a:rPr>
              <a:t>(n</a:t>
            </a:r>
            <a:r>
              <a:rPr lang="en-US" sz="54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):</a:t>
            </a:r>
            <a:endParaRPr lang="en-US" sz="5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36748" y="4947497"/>
            <a:ext cx="4896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môi</a:t>
            </a:r>
            <a:r>
              <a:rPr lang="en-US" sz="4800" dirty="0"/>
              <a:t> </a:t>
            </a:r>
            <a:r>
              <a:rPr lang="en-US" sz="4800" dirty="0" err="1"/>
              <a:t>trường</a:t>
            </a:r>
            <a:r>
              <a:rPr lang="en-US" sz="4800" dirty="0"/>
              <a:t> </a:t>
            </a:r>
            <a:r>
              <a:rPr lang="en-US" sz="4800" dirty="0" err="1"/>
              <a:t>sống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859027" y="5574456"/>
            <a:ext cx="3777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3B87CD"/>
                </a:solidFill>
              </a:rPr>
              <a:t>/ˈ</a:t>
            </a:r>
            <a:r>
              <a:rPr lang="en-US" sz="3600" b="1" dirty="0" err="1">
                <a:solidFill>
                  <a:srgbClr val="3B87CD"/>
                </a:solidFill>
              </a:rPr>
              <a:t>hæbɪtæt</a:t>
            </a:r>
            <a:r>
              <a:rPr lang="en-US" sz="3600" b="1" dirty="0">
                <a:solidFill>
                  <a:srgbClr val="3B87CD"/>
                </a:solidFill>
              </a:rPr>
              <a:t>/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98200" y="210248"/>
            <a:ext cx="4863968" cy="4562699"/>
            <a:chOff x="6330509" y="1338352"/>
            <a:chExt cx="5266543" cy="52588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30509" y="1338352"/>
              <a:ext cx="5266543" cy="525881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86700" y="3788569"/>
              <a:ext cx="2145323" cy="396569"/>
            </a:xfrm>
            <a:prstGeom prst="rect">
              <a:avLst/>
            </a:prstGeom>
          </p:spPr>
        </p:pic>
      </p:grpSp>
      <p:pic>
        <p:nvPicPr>
          <p:cNvPr id="5" name="habitat__gb_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1108" y="4444227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76670" y="89213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3953</TotalTime>
  <Words>602</Words>
  <Application>Microsoft Office PowerPoint</Application>
  <PresentationFormat>Widescreen</PresentationFormat>
  <Paragraphs>163</Paragraphs>
  <Slides>25</Slides>
  <Notes>15</Notes>
  <HiddenSlides>0</HiddenSlides>
  <MMClips>7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Arial Black</vt:lpstr>
      <vt:lpstr>Bahnschrift SemiBold</vt:lpstr>
      <vt:lpstr>Bahnschrift SemiBold Condensed</vt:lpstr>
      <vt:lpstr>Calibri</vt:lpstr>
      <vt:lpstr>Calibri Light</vt:lpstr>
      <vt:lpstr>Century Schoolbook</vt:lpstr>
      <vt:lpstr>ChronicaPro-Book</vt:lpstr>
      <vt:lpstr>Myriad Pro</vt:lpstr>
      <vt:lpstr>OpenSans</vt:lpstr>
      <vt:lpstr>Times New Roman</vt:lpstr>
      <vt:lpstr>VNI-Ariston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238</cp:revision>
  <dcterms:created xsi:type="dcterms:W3CDTF">2020-12-09T02:04:09Z</dcterms:created>
  <dcterms:modified xsi:type="dcterms:W3CDTF">2025-03-11T02:53:22Z</dcterms:modified>
</cp:coreProperties>
</file>