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570" r:id="rId2"/>
    <p:sldId id="600" r:id="rId3"/>
    <p:sldId id="593" r:id="rId4"/>
    <p:sldId id="301" r:id="rId5"/>
    <p:sldId id="602" r:id="rId6"/>
    <p:sldId id="603" r:id="rId7"/>
    <p:sldId id="310" r:id="rId8"/>
    <p:sldId id="303" r:id="rId9"/>
    <p:sldId id="313" r:id="rId10"/>
    <p:sldId id="606" r:id="rId11"/>
    <p:sldId id="258" r:id="rId12"/>
    <p:sldId id="607" r:id="rId13"/>
    <p:sldId id="314" r:id="rId14"/>
    <p:sldId id="315" r:id="rId15"/>
    <p:sldId id="317" r:id="rId16"/>
    <p:sldId id="318" r:id="rId17"/>
    <p:sldId id="319" r:id="rId18"/>
    <p:sldId id="321" r:id="rId19"/>
    <p:sldId id="322" r:id="rId20"/>
    <p:sldId id="291" r:id="rId21"/>
    <p:sldId id="323" r:id="rId22"/>
    <p:sldId id="324" r:id="rId23"/>
    <p:sldId id="326" r:id="rId24"/>
    <p:sldId id="327" r:id="rId25"/>
    <p:sldId id="325" r:id="rId26"/>
    <p:sldId id="608" r:id="rId27"/>
    <p:sldId id="275" r:id="rId28"/>
    <p:sldId id="295" r:id="rId29"/>
    <p:sldId id="300" r:id="rId30"/>
    <p:sldId id="594" r:id="rId3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LOX GA ROBLOX GA" initials="RGRG" lastIdx="7" clrIdx="0">
    <p:extLst>
      <p:ext uri="{19B8F6BF-5375-455C-9EA6-DF929625EA0E}">
        <p15:presenceInfo xmlns:p15="http://schemas.microsoft.com/office/powerpoint/2012/main" userId="ROBLOX GA ROBLOX GA" providerId="None"/>
      </p:ext>
    </p:extLst>
  </p:cmAuthor>
  <p:cmAuthor id="2" name="Anh Phương" initials="AP" lastIdx="1" clrIdx="1">
    <p:extLst>
      <p:ext uri="{19B8F6BF-5375-455C-9EA6-DF929625EA0E}">
        <p15:presenceInfo xmlns:p15="http://schemas.microsoft.com/office/powerpoint/2012/main" userId="1b0e9e7f8fdb2c1f" providerId="Windows Live"/>
      </p:ext>
    </p:extLst>
  </p:cmAuthor>
  <p:cmAuthor id="3" name="Hiệu" initials="H" lastIdx="1" clrIdx="2">
    <p:extLst>
      <p:ext uri="{19B8F6BF-5375-455C-9EA6-DF929625EA0E}">
        <p15:presenceInfo xmlns:p15="http://schemas.microsoft.com/office/powerpoint/2012/main" userId="S::3101199691@haiphong.itrithuc.vn::8ee4c17b-74af-4586-bf5e-2970cef7f8f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5E3F2"/>
    <a:srgbClr val="99FF33"/>
    <a:srgbClr val="FFECAF"/>
    <a:srgbClr val="FF4FFF"/>
    <a:srgbClr val="FF93FF"/>
    <a:srgbClr val="CC00CC"/>
    <a:srgbClr val="7F7F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FB22EC-3E68-4BF0-8677-B25BC2D6B393}" v="16" dt="2024-04-22T14:58:44.7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16T22:59:51.161" idx="7">
    <p:pos x="7014" y="1500"/>
    <p:text>Sửa theo đúng như SGK Cánh Diều</p:text>
    <p:extLst>
      <p:ext uri="{C676402C-5697-4E1C-873F-D02D1690AC5C}">
        <p15:threadingInfo xmlns:p15="http://schemas.microsoft.com/office/powerpoint/2012/main" timeZoneBias="-420"/>
      </p:ext>
    </p:extLst>
  </p:cm>
  <p:cm authorId="2" dt="2024-04-17T08:05:42.411" idx="1">
    <p:pos x="7014" y="1636"/>
    <p:text>Có ở slide sau ạ</p:text>
    <p:extLst>
      <p:ext uri="{C676402C-5697-4E1C-873F-D02D1690AC5C}">
        <p15:threadingInfo xmlns:p15="http://schemas.microsoft.com/office/powerpoint/2012/main" timeZoneBias="-420">
          <p15:parentCm authorId="1" idx="7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4-04-26T06:58:12.469" idx="1">
    <p:pos x="10" y="10"/>
    <p:text>giống hình thức với tiết 1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16T23:46:19.719" idx="5">
    <p:pos x="10" y="10"/>
    <p:text>Mật thư 3 thì đưa ra phương pháp như này là hợp lý</p:text>
    <p:extLst>
      <p:ext uri="{C676402C-5697-4E1C-873F-D02D1690AC5C}">
        <p15:threadingInfo xmlns:p15="http://schemas.microsoft.com/office/powerpoint/2012/main" timeZoneBias="-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820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103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283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598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639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129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2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1" y="235083"/>
            <a:ext cx="220041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2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2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90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2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1" y="196940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2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6034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54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2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4.png"/><Relationship Id="rId5" Type="http://schemas.openxmlformats.org/officeDocument/2006/relationships/image" Target="../media/image62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emf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79.png"/><Relationship Id="rId7" Type="http://schemas.openxmlformats.org/officeDocument/2006/relationships/image" Target="../media/image8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0.png"/><Relationship Id="rId9" Type="http://schemas.openxmlformats.org/officeDocument/2006/relationships/image" Target="../media/image78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3.xml"/><Relationship Id="rId5" Type="http://schemas.openxmlformats.org/officeDocument/2006/relationships/image" Target="../media/image74.png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17.png"/><Relationship Id="rId10" Type="http://schemas.openxmlformats.org/officeDocument/2006/relationships/image" Target="../media/image9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3.png"/><Relationship Id="rId1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video" Target="../media/media2.mp4"/><Relationship Id="rId16" Type="http://schemas.openxmlformats.org/officeDocument/2006/relationships/comments" Target="../comments/comment2.xml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-10664" y="9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204293" y="2386625"/>
            <a:ext cx="10202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 9</a:t>
            </a:r>
          </a:p>
        </p:txBody>
      </p:sp>
      <p:sp>
        <p:nvSpPr>
          <p:cNvPr id="11" name="Hộp Văn bản 10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050" y="615010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2024 - 2025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ộp Văn bản 8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A84F8C-0ABB-A3D8-A8A3-C7C7DE0C9483}"/>
              </a:ext>
            </a:extLst>
          </p:cNvPr>
          <p:cNvSpPr txBox="1"/>
          <p:nvPr/>
        </p:nvSpPr>
        <p:spPr>
          <a:xfrm>
            <a:off x="133350" y="4684437"/>
            <a:ext cx="595350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ZALO GVSB: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 PHƯƠNG 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ZALO GVPB 1: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ZALO GVPB 2:</a:t>
            </a:r>
          </a:p>
        </p:txBody>
      </p:sp>
      <p:sp>
        <p:nvSpPr>
          <p:cNvPr id="4" name="Hộp Văn bản 1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AC0B02-5D75-D7CA-3E91-F132A5C6CD6B}"/>
              </a:ext>
            </a:extLst>
          </p:cNvPr>
          <p:cNvSpPr txBox="1"/>
          <p:nvPr/>
        </p:nvSpPr>
        <p:spPr>
          <a:xfrm>
            <a:off x="-7617" y="175841"/>
            <a:ext cx="1218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………….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TRUNG HỌC CƠ SỞ 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33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C90233C-BAD3-952C-4079-C55BFB743863}"/>
              </a:ext>
            </a:extLst>
          </p:cNvPr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29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B25EC45-83DB-4A7E-48F7-02D03E3C4B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sp>
        <p:nvSpPr>
          <p:cNvPr id="8" name="文本框 3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F8EE464-D083-695B-6295-BCA70D38FDD5}"/>
              </a:ext>
            </a:extLst>
          </p:cNvPr>
          <p:cNvSpPr txBox="1"/>
          <p:nvPr/>
        </p:nvSpPr>
        <p:spPr>
          <a:xfrm>
            <a:off x="1905360" y="2019198"/>
            <a:ext cx="15231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1500" b="1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文本框 3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AAD8B0-DB11-D40F-DC2E-B4F9084E1F6E}"/>
              </a:ext>
            </a:extLst>
          </p:cNvPr>
          <p:cNvSpPr txBox="1"/>
          <p:nvPr/>
        </p:nvSpPr>
        <p:spPr>
          <a:xfrm>
            <a:off x="5756366" y="2019198"/>
            <a:ext cx="53225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ÔN LẠI KIẾN THỨC</a:t>
            </a:r>
          </a:p>
        </p:txBody>
      </p:sp>
      <p:sp>
        <p:nvSpPr>
          <p:cNvPr id="10" name="文本框 3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2E877B7-EE1E-52AB-F780-70A578EB85C6}"/>
              </a:ext>
            </a:extLst>
          </p:cNvPr>
          <p:cNvSpPr txBox="1"/>
          <p:nvPr/>
        </p:nvSpPr>
        <p:spPr>
          <a:xfrm>
            <a:off x="5839709" y="4142856"/>
            <a:ext cx="5322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Sơ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đồ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tư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duy</a:t>
            </a:r>
            <a:endParaRPr lang="en-US" altLang="zh-CN" sz="3200" b="1" dirty="0">
              <a:solidFill>
                <a:srgbClr val="FFFF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78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C30248-47D5-FD81-D73C-D9BFCAB13E95}"/>
              </a:ext>
            </a:extLst>
          </p:cNvPr>
          <p:cNvSpPr/>
          <p:nvPr/>
        </p:nvSpPr>
        <p:spPr>
          <a:xfrm>
            <a:off x="-132080" y="0"/>
            <a:ext cx="12395200" cy="6929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22" name="Picture 18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49802C-C92E-8547-DF76-7722A38D6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687" y="5187950"/>
            <a:ext cx="5910263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9C6F76F-AB7E-1268-4AED-CA8188269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087" y="5137150"/>
            <a:ext cx="40608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B0A8FE-2AAE-8209-F69D-4C2F564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662" y="4152900"/>
            <a:ext cx="4576763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47C236-3DBB-8A4E-9F55-951DB968B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650" y="2790825"/>
            <a:ext cx="406082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C7D78A-946E-1613-950D-A6479FDA7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687" y="3360738"/>
            <a:ext cx="41052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1CF313-1794-03F2-54B5-1E773F7EF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850" y="2998788"/>
            <a:ext cx="360045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9CE52A0-156D-AF9C-1578-889D6C0C2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287" y="2755900"/>
            <a:ext cx="162877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6F53FFA-B05F-3F59-5829-675D59093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662" y="2436813"/>
            <a:ext cx="36639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494FAC7-486E-638C-CF3E-FA98E11FB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087" y="1903413"/>
            <a:ext cx="28321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29957057-A065-0D5C-A717-4E066712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037" y="1509713"/>
            <a:ext cx="1754188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E0A615B2-0DAD-B98E-B6E2-B7C629360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762" y="2436813"/>
            <a:ext cx="412115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8240E900-A1B2-5DE0-2B1B-18B095E26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412" y="741363"/>
            <a:ext cx="4021138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EDA11EC4-F79C-DA35-0026-01E00C5C8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662" y="-23813"/>
            <a:ext cx="1738313" cy="130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D988305A-EC57-E1C7-8A94-F7DAC979B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450" y="844550"/>
            <a:ext cx="4303712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1DB352EB-C60F-3A96-88F2-45F5F6C52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99" y="1946275"/>
            <a:ext cx="3946526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D9D65A-86F3-7F6C-C640-51B5F0102BBD}"/>
              </a:ext>
            </a:extLst>
          </p:cNvPr>
          <p:cNvSpPr txBox="1"/>
          <p:nvPr/>
        </p:nvSpPr>
        <p:spPr>
          <a:xfrm>
            <a:off x="347295" y="103188"/>
            <a:ext cx="5819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en-US" sz="40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</a:t>
            </a:r>
          </a:p>
          <a:p>
            <a:r>
              <a:rPr lang="en-US" sz="40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515EE6-FA71-167D-EEDA-758551F1C23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22" y="5508308"/>
            <a:ext cx="1050538" cy="10505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4F3F890-A099-8370-C31D-343F232857A1}"/>
                  </a:ext>
                </a:extLst>
              </p:cNvPr>
              <p:cNvSpPr txBox="1"/>
              <p:nvPr/>
            </p:nvSpPr>
            <p:spPr>
              <a:xfrm>
                <a:off x="2147387" y="2952750"/>
                <a:ext cx="1349087" cy="74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i="1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4F3F890-A099-8370-C31D-343F232857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387" y="2952750"/>
                <a:ext cx="1349087" cy="746999"/>
              </a:xfrm>
              <a:prstGeom prst="rect">
                <a:avLst/>
              </a:prstGeom>
              <a:blipFill>
                <a:blip r:embed="rId18"/>
                <a:stretch>
                  <a:fillRect b="-16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33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C90233C-BAD3-952C-4079-C55BFB743863}"/>
              </a:ext>
            </a:extLst>
          </p:cNvPr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29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B25EC45-83DB-4A7E-48F7-02D03E3C4B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sp>
        <p:nvSpPr>
          <p:cNvPr id="8" name="文本框 3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F8EE464-D083-695B-6295-BCA70D38FDD5}"/>
              </a:ext>
            </a:extLst>
          </p:cNvPr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1500" b="1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文本框 3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AAD8B0-DB11-D40F-DC2E-B4F9084E1F6E}"/>
              </a:ext>
            </a:extLst>
          </p:cNvPr>
          <p:cNvSpPr txBox="1"/>
          <p:nvPr/>
        </p:nvSpPr>
        <p:spPr>
          <a:xfrm>
            <a:off x="6074967" y="2727084"/>
            <a:ext cx="53225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0" name="文本框 3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2E877B7-EE1E-52AB-F780-70A578EB85C6}"/>
              </a:ext>
            </a:extLst>
          </p:cNvPr>
          <p:cNvSpPr txBox="1"/>
          <p:nvPr/>
        </p:nvSpPr>
        <p:spPr>
          <a:xfrm>
            <a:off x="6275138" y="3881246"/>
            <a:ext cx="5322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Giải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mật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thư</a:t>
            </a:r>
            <a:endParaRPr lang="en-US" altLang="zh-CN" sz="3200" b="1" dirty="0">
              <a:solidFill>
                <a:srgbClr val="FFFF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8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5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 descr="OPL20U25GSXzBJYl68kk8uQGfFKzs7yb1M4KJWUiLk6ZEvGF+qCIPSnY57AbBFCvTWID07 2024 T9 CD 012+K4lPs7H94VUqPe2XwIsfPRnrXQE//QTEXxb8/8N4CNc6FpgZahzpTjFhMzSA7T/nHJa11DE8Ng2TP3iAmRczFlmslSuUNOgUeb6yRvs0="/>
          <p:cNvSpPr txBox="1"/>
          <p:nvPr/>
        </p:nvSpPr>
        <p:spPr>
          <a:xfrm>
            <a:off x="4098641" y="225832"/>
            <a:ext cx="4312847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400" b="1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GIẢI MẬT THƯ</a:t>
            </a:r>
            <a:endParaRPr lang="zh-CN" altLang="en-US" sz="4400" b="1" dirty="0">
              <a:solidFill>
                <a:srgbClr val="FFFF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1C1C684-4921-418A-EB57-B4FB8B325695}"/>
              </a:ext>
            </a:extLst>
          </p:cNvPr>
          <p:cNvSpPr txBox="1"/>
          <p:nvPr/>
        </p:nvSpPr>
        <p:spPr>
          <a:xfrm>
            <a:off x="300761" y="1103384"/>
            <a:ext cx="1162092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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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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HỖ TRỢ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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(SL –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99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 ĐÍCH</a:t>
            </a:r>
            <a:r>
              <a:rPr lang="en-US" sz="2800" dirty="0">
                <a:solidFill>
                  <a:srgbClr val="99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3710322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FE73957-33A1-FD27-09DE-F37A1A4F5778}"/>
                  </a:ext>
                </a:extLst>
              </p:cNvPr>
              <p:cNvSpPr txBox="1"/>
              <p:nvPr/>
            </p:nvSpPr>
            <p:spPr>
              <a:xfrm>
                <a:off x="361615" y="1169732"/>
                <a:ext cx="11468770" cy="335918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>
                    <a:latin typeface="+mj-lt"/>
                  </a:rPr>
                  <a:t>Trong mặt phẳng tọa độ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Oxy</m:t>
                    </m:r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(−2 ; 1)</m:t>
                    </m:r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thuộc đồ thị hàm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b="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latin typeface="+mj-lt"/>
                  </a:rPr>
                  <a:t> 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latin typeface="+mj-lt"/>
                  </a:rPr>
                  <a:t>a) Tìm hệ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800" dirty="0">
                    <a:latin typeface="+mj-lt"/>
                  </a:rPr>
                  <a:t> 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latin typeface="+mj-lt"/>
                  </a:rPr>
                  <a:t>b)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(4 ; 4)</m:t>
                    </m:r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thuộc đồ thị hàm số hay không?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Hãy tìm một số điểm (không kể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vi-VN" sz="2800" dirty="0">
                    <a:latin typeface="+mj-lt"/>
                  </a:rPr>
                  <a:t>thuộc đồ thị của hàm số, rồi vẽ đồ thị của hàm số.</a:t>
                </a:r>
              </a:p>
            </p:txBody>
          </p:sp>
        </mc:Choice>
        <mc:Fallback>
          <p:sp>
            <p:nvSpPr>
              <p:cNvPr id="19" name="TextBox 18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FE73957-33A1-FD27-09DE-F37A1A4F5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615" y="1169732"/>
                <a:ext cx="11468770" cy="3359189"/>
              </a:xfrm>
              <a:prstGeom prst="rect">
                <a:avLst/>
              </a:prstGeom>
              <a:blipFill>
                <a:blip r:embed="rId4"/>
                <a:stretch>
                  <a:fillRect l="-1063" b="-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62FEAE-8544-93B2-0750-8E85C1E77400}"/>
              </a:ext>
            </a:extLst>
          </p:cNvPr>
          <p:cNvSpPr/>
          <p:nvPr/>
        </p:nvSpPr>
        <p:spPr>
          <a:xfrm>
            <a:off x="4250926" y="107243"/>
            <a:ext cx="344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Mật thư 01</a:t>
            </a:r>
          </a:p>
        </p:txBody>
      </p:sp>
      <p:pic>
        <p:nvPicPr>
          <p:cNvPr id="22" name="4 phut" descr="OPL20U25GSXzBJYl68kk8uQGfFKzs7yb1M4KJWUiLk6ZEvGF+qCIPSnY57AbBFCvTWID07 2024 T9 CD 012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24950A1C-3B20-810B-C734-DE21945B67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1615" y="4983458"/>
            <a:ext cx="2583642" cy="1453299"/>
          </a:xfrm>
          <a:prstGeom prst="rect">
            <a:avLst/>
          </a:prstGeom>
        </p:spPr>
      </p:pic>
      <p:sp>
        <p:nvSpPr>
          <p:cNvPr id="2" name="Rectangle: Rounded Corners 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8E7F97C-F774-F555-F27D-63F638C0793A}"/>
              </a:ext>
            </a:extLst>
          </p:cNvPr>
          <p:cNvSpPr/>
          <p:nvPr/>
        </p:nvSpPr>
        <p:spPr>
          <a:xfrm>
            <a:off x="10360893" y="5127467"/>
            <a:ext cx="1378291" cy="13092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6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61175ED-EF50-6150-F494-B9502B9613E7}"/>
              </a:ext>
            </a:extLst>
          </p:cNvPr>
          <p:cNvSpPr/>
          <p:nvPr/>
        </p:nvSpPr>
        <p:spPr>
          <a:xfrm>
            <a:off x="10360892" y="5127467"/>
            <a:ext cx="1378291" cy="1309290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7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FE73957-33A1-FD27-09DE-F37A1A4F5778}"/>
                  </a:ext>
                </a:extLst>
              </p:cNvPr>
              <p:cNvSpPr txBox="1"/>
              <p:nvPr/>
            </p:nvSpPr>
            <p:spPr>
              <a:xfrm>
                <a:off x="361615" y="1169732"/>
                <a:ext cx="11468770" cy="335918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>
                    <a:latin typeface="+mj-lt"/>
                  </a:rPr>
                  <a:t>Hàm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b="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latin typeface="+mj-lt"/>
                  </a:rPr>
                  <a:t> biểu thị quãng đường (đơn vị: mét) mà một chiếc xe đua đi đươc trong khoảng thời gian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</m:t>
                    </m:r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latin typeface="+mj-lt"/>
                  </a:rPr>
                  <a:t>(giây). Giả sử một chiếc xe đua đi được</a:t>
                </a:r>
                <a:r>
                  <a:rPr lang="en-US" sz="2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125 </m:t>
                    </m:r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800" dirty="0">
                    <a:latin typeface="+mj-lt"/>
                  </a:rPr>
                  <a:t> </a:t>
                </a:r>
                <a:r>
                  <a:rPr lang="vi-VN" sz="2800" dirty="0">
                    <a:latin typeface="+mj-lt"/>
                  </a:rPr>
                  <a:t>sau khoảng thời gian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vi-VN" sz="2800" dirty="0">
                    <a:latin typeface="+mj-lt"/>
                  </a:rPr>
                  <a:t> giây.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latin typeface="+mj-lt"/>
                  </a:rPr>
                  <a:t>a) Tìm hệ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800" dirty="0">
                    <a:latin typeface="+mj-lt"/>
                  </a:rPr>
                  <a:t> 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latin typeface="+mj-lt"/>
                  </a:rPr>
                  <a:t>b) Vẽ đồ thị của hàm số đó.</a:t>
                </a:r>
              </a:p>
            </p:txBody>
          </p:sp>
        </mc:Choice>
        <mc:Fallback>
          <p:sp>
            <p:nvSpPr>
              <p:cNvPr id="19" name="TextBox 18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FE73957-33A1-FD27-09DE-F37A1A4F5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615" y="1169732"/>
                <a:ext cx="11468770" cy="3359189"/>
              </a:xfrm>
              <a:prstGeom prst="rect">
                <a:avLst/>
              </a:prstGeom>
              <a:blipFill>
                <a:blip r:embed="rId4"/>
                <a:stretch>
                  <a:fillRect l="-1063" b="-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62FEAE-8544-93B2-0750-8E85C1E77400}"/>
              </a:ext>
            </a:extLst>
          </p:cNvPr>
          <p:cNvSpPr/>
          <p:nvPr/>
        </p:nvSpPr>
        <p:spPr>
          <a:xfrm>
            <a:off x="4250926" y="107243"/>
            <a:ext cx="344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Mật thư 02</a:t>
            </a:r>
          </a:p>
        </p:txBody>
      </p:sp>
      <p:pic>
        <p:nvPicPr>
          <p:cNvPr id="2" name="3 phút" descr="OPL20U25GSXzBJYl68kk8uQGfFKzs7yb1M4KJWUiLk6ZEvGF+qCIPSnY57AbBFCvTWID07 2024 T9 CD 012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8D665F6C-BE4F-F42A-62C3-5AF1CF206D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1615" y="4877997"/>
            <a:ext cx="2880964" cy="1620542"/>
          </a:xfrm>
          <a:prstGeom prst="rect">
            <a:avLst/>
          </a:prstGeom>
        </p:spPr>
      </p:pic>
      <p:sp>
        <p:nvSpPr>
          <p:cNvPr id="3" name="Rectangle: Rounded Corners 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5477B6-2380-332B-A35F-1DBECFF7272A}"/>
              </a:ext>
            </a:extLst>
          </p:cNvPr>
          <p:cNvSpPr/>
          <p:nvPr/>
        </p:nvSpPr>
        <p:spPr>
          <a:xfrm>
            <a:off x="10360893" y="5127467"/>
            <a:ext cx="1378291" cy="13092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6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7BA6D49-D4DA-256D-B2AD-E3F6416A64A4}"/>
              </a:ext>
            </a:extLst>
          </p:cNvPr>
          <p:cNvSpPr/>
          <p:nvPr/>
        </p:nvSpPr>
        <p:spPr>
          <a:xfrm>
            <a:off x="10360892" y="5127467"/>
            <a:ext cx="1378291" cy="1309290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3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F08EA9-F917-ED6C-E46F-911A77E6B10C}"/>
              </a:ext>
            </a:extLst>
          </p:cNvPr>
          <p:cNvSpPr/>
          <p:nvPr/>
        </p:nvSpPr>
        <p:spPr>
          <a:xfrm>
            <a:off x="10360893" y="5127467"/>
            <a:ext cx="1378291" cy="13092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FE73957-33A1-FD27-09DE-F37A1A4F5778}"/>
                  </a:ext>
                </a:extLst>
              </p:cNvPr>
              <p:cNvSpPr txBox="1"/>
              <p:nvPr/>
            </p:nvSpPr>
            <p:spPr>
              <a:xfrm>
                <a:off x="1956524" y="1200554"/>
                <a:ext cx="8615584" cy="1481175"/>
              </a:xfrm>
              <a:prstGeom prst="rect">
                <a:avLst/>
              </a:prstGeom>
              <a:solidFill>
                <a:srgbClr val="E4D0F4"/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3200" dirty="0">
                    <a:latin typeface="+mj-lt"/>
                  </a:rPr>
                  <a:t>Cho parabol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=2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2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3200" dirty="0">
                    <a:latin typeface="+mj-lt"/>
                  </a:rPr>
                  <a:t>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 b="0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</m:d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en-US" sz="3200" b="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−2</m:t>
                    </m:r>
                    <m:r>
                      <m:rPr>
                        <m:nor/>
                      </m:rPr>
                      <a:rPr lang="en-US" sz="3200" b="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+ 4</m:t>
                    </m:r>
                  </m:oMath>
                </a14:m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latin typeface="+mj-lt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3200" dirty="0">
                    <a:latin typeface="+mj-lt"/>
                  </a:rPr>
                  <a:t>Tìm tọa độ giao điểm của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b="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b="0" i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32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</p:txBody>
          </p:sp>
        </mc:Choice>
        <mc:Fallback>
          <p:sp>
            <p:nvSpPr>
              <p:cNvPr id="19" name="TextBox 18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FE73957-33A1-FD27-09DE-F37A1A4F5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6524" y="1200554"/>
                <a:ext cx="8615584" cy="1481175"/>
              </a:xfrm>
              <a:prstGeom prst="rect">
                <a:avLst/>
              </a:prstGeom>
              <a:blipFill>
                <a:blip r:embed="rId4"/>
                <a:stretch>
                  <a:fillRect l="-1840" b="-1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62FEAE-8544-93B2-0750-8E85C1E77400}"/>
              </a:ext>
            </a:extLst>
          </p:cNvPr>
          <p:cNvSpPr/>
          <p:nvPr/>
        </p:nvSpPr>
        <p:spPr>
          <a:xfrm>
            <a:off x="4250926" y="107243"/>
            <a:ext cx="344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842FCB"/>
                </a:solidFill>
              </a:rPr>
              <a:t>Mật thư 03</a:t>
            </a:r>
          </a:p>
        </p:txBody>
      </p:sp>
      <p:sp>
        <p:nvSpPr>
          <p:cNvPr id="21" name="Rounded Rectangle 6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F678C3F-DA69-6DD2-935B-F4E52C354639}"/>
              </a:ext>
            </a:extLst>
          </p:cNvPr>
          <p:cNvSpPr/>
          <p:nvPr/>
        </p:nvSpPr>
        <p:spPr>
          <a:xfrm>
            <a:off x="10360892" y="5127467"/>
            <a:ext cx="1378291" cy="1309290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3 phút" descr="OPL20U25GSXzBJYl68kk8uQGfFKzs7yb1M4KJWUiLk6ZEvGF+qCIPSnY57AbBFCvTWID07 2024 T9 CD 012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8D665F6C-BE4F-F42A-62C3-5AF1CF206D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1615" y="4877997"/>
            <a:ext cx="2880964" cy="162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3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62FEAE-8544-93B2-0750-8E85C1E77400}"/>
              </a:ext>
            </a:extLst>
          </p:cNvPr>
          <p:cNvSpPr/>
          <p:nvPr/>
        </p:nvSpPr>
        <p:spPr>
          <a:xfrm>
            <a:off x="572493" y="238539"/>
            <a:ext cx="11018520" cy="143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Mật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thư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01</a:t>
            </a:r>
          </a:p>
        </p:txBody>
      </p:sp>
      <p:pic>
        <p:nvPicPr>
          <p:cNvPr id="33" name="Picture 3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3A149FE-B995-B3FB-22D7-5DBEFF0697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" r="-3" b="-3"/>
          <a:stretch/>
        </p:blipFill>
        <p:spPr>
          <a:xfrm>
            <a:off x="9277564" y="3759066"/>
            <a:ext cx="2339158" cy="243142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488A743-8999-5D02-01F3-74CDFA5C40BC}"/>
                  </a:ext>
                </a:extLst>
              </p:cNvPr>
              <p:cNvSpPr txBox="1"/>
              <p:nvPr/>
            </p:nvSpPr>
            <p:spPr>
              <a:xfrm>
                <a:off x="572493" y="2259756"/>
                <a:ext cx="11056155" cy="25033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pl-PL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</m:d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 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 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2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pl-PL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pl-PL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(−2 ; 1) ∈ (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pl-PL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nên ta 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(−2)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1</m:t>
                    </m:r>
                  </m:oMath>
                </a14:m>
                <a:endParaRPr lang="en-US" sz="3200" b="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4</m:t>
                      </m:r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= 1</m:t>
                      </m:r>
                    </m:oMath>
                  </m:oMathPara>
                </a14:m>
                <a:endParaRPr lang="en-US" sz="3200" b="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 </m:t>
                      </m:r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pl-PL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4" name="TextBox 33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488A743-8999-5D02-01F3-74CDFA5C4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93" y="2259756"/>
                <a:ext cx="11056155" cy="2503378"/>
              </a:xfrm>
              <a:prstGeom prst="rect">
                <a:avLst/>
              </a:prstGeom>
              <a:blipFill>
                <a:blip r:embed="rId3"/>
                <a:stretch>
                  <a:fillRect l="-1433" t="-3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2651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62FEAE-8544-93B2-0750-8E85C1E77400}"/>
              </a:ext>
            </a:extLst>
          </p:cNvPr>
          <p:cNvSpPr/>
          <p:nvPr/>
        </p:nvSpPr>
        <p:spPr>
          <a:xfrm>
            <a:off x="572493" y="238539"/>
            <a:ext cx="11018520" cy="143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Mật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thư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01</a:t>
            </a:r>
          </a:p>
        </p:txBody>
      </p:sp>
      <p:pic>
        <p:nvPicPr>
          <p:cNvPr id="33" name="Picture 3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3A149FE-B995-B3FB-22D7-5DBEFF0697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" r="-3" b="-3"/>
          <a:stretch/>
        </p:blipFill>
        <p:spPr>
          <a:xfrm>
            <a:off x="9154273" y="3597196"/>
            <a:ext cx="2465233" cy="256247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488A743-8999-5D02-01F3-74CDFA5C40BC}"/>
                  </a:ext>
                </a:extLst>
              </p:cNvPr>
              <p:cNvSpPr txBox="1"/>
              <p:nvPr/>
            </p:nvSpPr>
            <p:spPr>
              <a:xfrm>
                <a:off x="572494" y="2259756"/>
                <a:ext cx="6514106" cy="21875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</m:d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: 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2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pl-PL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pl-PL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4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−4</m:t>
                    </m:r>
                  </m:oMath>
                </a14:m>
                <a:endParaRPr lang="en-US" sz="3200" b="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(4 ; −4) ∉ (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pl-PL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4" name="TextBox 33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488A743-8999-5D02-01F3-74CDFA5C4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94" y="2259756"/>
                <a:ext cx="6514106" cy="2187522"/>
              </a:xfrm>
              <a:prstGeom prst="rect">
                <a:avLst/>
              </a:prstGeom>
              <a:blipFill>
                <a:blip r:embed="rId3"/>
                <a:stretch>
                  <a:fillRect l="-2432" b="-6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0216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E1AF5E8-648D-B4F6-2692-76655643FDDA}"/>
              </a:ext>
            </a:extLst>
          </p:cNvPr>
          <p:cNvSpPr/>
          <p:nvPr/>
        </p:nvSpPr>
        <p:spPr>
          <a:xfrm>
            <a:off x="6440019" y="829388"/>
            <a:ext cx="5527750" cy="51441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62FEAE-8544-93B2-0750-8E85C1E77400}"/>
              </a:ext>
            </a:extLst>
          </p:cNvPr>
          <p:cNvSpPr/>
          <p:nvPr/>
        </p:nvSpPr>
        <p:spPr>
          <a:xfrm>
            <a:off x="526773" y="51753"/>
            <a:ext cx="11018520" cy="1434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Mật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thư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01</a:t>
            </a:r>
          </a:p>
        </p:txBody>
      </p:sp>
      <p:pic>
        <p:nvPicPr>
          <p:cNvPr id="33" name="Picture 32" descr="OPL20U25GSXzBJYl68kk8uQGfFKzs7yb1M4KJWUiLk6ZEvGF+qCIPSnY57AbBFCvTWID07 2024 T9 CD 012+K4lPs7H94VUqPe2XwIsfPRnrXQE//QTEXxb8/8N4CNc6FpgZahzpTjFhMzSA7T/nHJa11DE8Ng2TP3iAmRczFlmslSuUNOgUeb6yRvs0=">
            <a:hlinkClick r:id="rId2" action="ppaction://hlinksldjump"/>
            <a:extLst>
              <a:ext uri="{FF2B5EF4-FFF2-40B4-BE49-F238E27FC236}">
                <a16:creationId xmlns:a16="http://schemas.microsoft.com/office/drawing/2014/main" id="{A3A149FE-B995-B3FB-22D7-5DBEFF0697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" r="-3" b="-3"/>
          <a:stretch/>
        </p:blipFill>
        <p:spPr>
          <a:xfrm>
            <a:off x="526773" y="4856739"/>
            <a:ext cx="1573433" cy="1635494"/>
          </a:xfrm>
          <a:prstGeom prst="rect">
            <a:avLst/>
          </a:prstGeom>
        </p:spPr>
      </p:pic>
      <p:sp>
        <p:nvSpPr>
          <p:cNvPr id="34" name="TextBox 33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488A743-8999-5D02-01F3-74CDFA5C40BC}"/>
              </a:ext>
            </a:extLst>
          </p:cNvPr>
          <p:cNvSpPr txBox="1"/>
          <p:nvPr/>
        </p:nvSpPr>
        <p:spPr>
          <a:xfrm>
            <a:off x="767703" y="1911493"/>
            <a:ext cx="701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endParaRPr lang="pl-PL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Table 1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C341E84-DD72-50BA-2634-6D8804D7ED8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05555377"/>
                  </p:ext>
                </p:extLst>
              </p:nvPr>
            </p:nvGraphicFramePr>
            <p:xfrm>
              <a:off x="572493" y="2603792"/>
              <a:ext cx="5766637" cy="1363413"/>
            </p:xfrm>
            <a:graphic>
              <a:graphicData uri="http://schemas.openxmlformats.org/drawingml/2006/table">
                <a:tbl>
                  <a:tblPr firstRow="1" bandRow="1">
                    <a:tableStyleId>{E8B1032C-EA38-4F05-BA0D-38AFFFC7BED3}</a:tableStyleId>
                  </a:tblPr>
                  <a:tblGrid>
                    <a:gridCol w="1505885">
                      <a:extLst>
                        <a:ext uri="{9D8B030D-6E8A-4147-A177-3AD203B41FA5}">
                          <a16:colId xmlns:a16="http://schemas.microsoft.com/office/drawing/2014/main" val="4103154655"/>
                        </a:ext>
                      </a:extLst>
                    </a:gridCol>
                    <a:gridCol w="1173905">
                      <a:extLst>
                        <a:ext uri="{9D8B030D-6E8A-4147-A177-3AD203B41FA5}">
                          <a16:colId xmlns:a16="http://schemas.microsoft.com/office/drawing/2014/main" val="4135836607"/>
                        </a:ext>
                      </a:extLst>
                    </a:gridCol>
                    <a:gridCol w="1076366">
                      <a:extLst>
                        <a:ext uri="{9D8B030D-6E8A-4147-A177-3AD203B41FA5}">
                          <a16:colId xmlns:a16="http://schemas.microsoft.com/office/drawing/2014/main" val="1318820002"/>
                        </a:ext>
                      </a:extLst>
                    </a:gridCol>
                    <a:gridCol w="1009628">
                      <a:extLst>
                        <a:ext uri="{9D8B030D-6E8A-4147-A177-3AD203B41FA5}">
                          <a16:colId xmlns:a16="http://schemas.microsoft.com/office/drawing/2014/main" val="1796382438"/>
                        </a:ext>
                      </a:extLst>
                    </a:gridCol>
                    <a:gridCol w="1000853">
                      <a:extLst>
                        <a:ext uri="{9D8B030D-6E8A-4147-A177-3AD203B41FA5}">
                          <a16:colId xmlns:a16="http://schemas.microsoft.com/office/drawing/2014/main" val="365948260"/>
                        </a:ext>
                      </a:extLst>
                    </a:gridCol>
                  </a:tblGrid>
                  <a:tr h="58661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en-US" sz="2400" b="0" i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−4</m:t>
                                </m:r>
                              </m:oMath>
                            </m:oMathPara>
                          </a14:m>
                          <a:endParaRPr lang="en-US" sz="2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2400" b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400" b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400" b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3414170"/>
                      </a:ext>
                    </a:extLst>
                  </a:tr>
                  <a:tr h="75635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  <m:r>
                                  <m:rPr>
                                    <m:nor/>
                                  </m:r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m:rPr>
                                    <m:nor/>
                                  </m:r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f>
                                  <m:f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  <m: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</m:den>
                                </m:f>
                                <m:r>
                                  <m:rPr>
                                    <m:nor/>
                                  </m:r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. 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x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b="0" i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400" b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167011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Table 1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C341E84-DD72-50BA-2634-6D8804D7ED8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05555377"/>
                  </p:ext>
                </p:extLst>
              </p:nvPr>
            </p:nvGraphicFramePr>
            <p:xfrm>
              <a:off x="572493" y="2603792"/>
              <a:ext cx="5766637" cy="1363413"/>
            </p:xfrm>
            <a:graphic>
              <a:graphicData uri="http://schemas.openxmlformats.org/drawingml/2006/table">
                <a:tbl>
                  <a:tblPr firstRow="1" bandRow="1">
                    <a:tableStyleId>{E8B1032C-EA38-4F05-BA0D-38AFFFC7BED3}</a:tableStyleId>
                  </a:tblPr>
                  <a:tblGrid>
                    <a:gridCol w="1505885">
                      <a:extLst>
                        <a:ext uri="{9D8B030D-6E8A-4147-A177-3AD203B41FA5}">
                          <a16:colId xmlns:a16="http://schemas.microsoft.com/office/drawing/2014/main" val="4103154655"/>
                        </a:ext>
                      </a:extLst>
                    </a:gridCol>
                    <a:gridCol w="1173905">
                      <a:extLst>
                        <a:ext uri="{9D8B030D-6E8A-4147-A177-3AD203B41FA5}">
                          <a16:colId xmlns:a16="http://schemas.microsoft.com/office/drawing/2014/main" val="4135836607"/>
                        </a:ext>
                      </a:extLst>
                    </a:gridCol>
                    <a:gridCol w="1076366">
                      <a:extLst>
                        <a:ext uri="{9D8B030D-6E8A-4147-A177-3AD203B41FA5}">
                          <a16:colId xmlns:a16="http://schemas.microsoft.com/office/drawing/2014/main" val="1318820002"/>
                        </a:ext>
                      </a:extLst>
                    </a:gridCol>
                    <a:gridCol w="1009628">
                      <a:extLst>
                        <a:ext uri="{9D8B030D-6E8A-4147-A177-3AD203B41FA5}">
                          <a16:colId xmlns:a16="http://schemas.microsoft.com/office/drawing/2014/main" val="1796382438"/>
                        </a:ext>
                      </a:extLst>
                    </a:gridCol>
                    <a:gridCol w="1000853">
                      <a:extLst>
                        <a:ext uri="{9D8B030D-6E8A-4147-A177-3AD203B41FA5}">
                          <a16:colId xmlns:a16="http://schemas.microsoft.com/office/drawing/2014/main" val="365948260"/>
                        </a:ext>
                      </a:extLst>
                    </a:gridCol>
                  </a:tblGrid>
                  <a:tr h="58661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05" t="-1042" r="-285020" b="-1354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28497" t="-1042" r="-264767" b="-1354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49153" t="-1042" r="-188701" b="-1354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72289" t="-1042" r="-101205" b="-1354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78049" t="-1042" r="-2439" b="-1354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3414170"/>
                      </a:ext>
                    </a:extLst>
                  </a:tr>
                  <a:tr h="77679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05" t="-75781" r="-285020" b="-15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28497" t="-75781" r="-264767" b="-15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49153" t="-75781" r="-188701" b="-15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72289" t="-75781" r="-101205" b="-15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78049" t="-75781" r="-2439" b="-15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167011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" name="Picture 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DF6BDB9-3B7C-729B-44E0-552127CF3B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221" y="949144"/>
            <a:ext cx="5508437" cy="5079468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BB09461-8924-D293-81CC-C8FC012AE44B}"/>
                  </a:ext>
                </a:extLst>
              </p:cNvPr>
              <p:cNvSpPr txBox="1"/>
              <p:nvPr/>
            </p:nvSpPr>
            <p:spPr>
              <a:xfrm>
                <a:off x="11170286" y="2911721"/>
                <a:ext cx="7500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>
          <p:sp>
            <p:nvSpPr>
              <p:cNvPr id="4" name="TextBox 3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BB09461-8924-D293-81CC-C8FC012AE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0286" y="2911721"/>
                <a:ext cx="750014" cy="461665"/>
              </a:xfrm>
              <a:prstGeom prst="rect">
                <a:avLst/>
              </a:prstGeom>
              <a:blipFill>
                <a:blip r:embed="rId6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77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2321B6-2C9A-D037-D41D-9442F6872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5" name="图片 3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FA27D5-08D6-88BA-E032-EACFD0C6B7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9" name="图片 4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077872C-BFBC-3BF5-1605-18C275DC5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10" name="图片 5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DF7F82-AD9C-2953-9A88-55BAC94F40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11" name="图片 6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AB944A-42B1-F5D3-BC4C-053A177761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12" name="图片 7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FB8CE31-4457-2D2A-52DD-F7636248F7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13" name="图片 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AB3D19C-058D-C05B-6003-380E594345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4" name="文本框 10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E072B65-7434-B87A-6DC2-6D27F4CDD640}"/>
              </a:ext>
            </a:extLst>
          </p:cNvPr>
          <p:cNvSpPr txBox="1"/>
          <p:nvPr/>
        </p:nvSpPr>
        <p:spPr>
          <a:xfrm>
            <a:off x="1648723" y="1015937"/>
            <a:ext cx="89686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Trường</a:t>
            </a:r>
            <a:r>
              <a:rPr lang="en-US" altLang="zh-CN" sz="5333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THCS …..</a:t>
            </a:r>
            <a:endParaRPr lang="zh-CN" altLang="en-US" sz="5333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6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3FD8E01-F216-F21E-E8FC-4D7C6C24AB03}"/>
              </a:ext>
            </a:extLst>
          </p:cNvPr>
          <p:cNvSpPr txBox="1"/>
          <p:nvPr/>
        </p:nvSpPr>
        <p:spPr>
          <a:xfrm>
            <a:off x="2726290" y="2174763"/>
            <a:ext cx="6813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3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2389AEC-B434-BB38-F0F1-BA78E3C470FD}"/>
              </a:ext>
            </a:extLst>
          </p:cNvPr>
          <p:cNvSpPr txBox="1"/>
          <p:nvPr/>
        </p:nvSpPr>
        <p:spPr>
          <a:xfrm>
            <a:off x="3285942" y="3225235"/>
            <a:ext cx="6253892" cy="89255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8B  		 GV: BÙI PHƯƠNG ANH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31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5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3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0" y="0"/>
            <a:ext cx="12192000" cy="1375120"/>
          </a:xfrm>
          <a:prstGeom prst="rect">
            <a:avLst/>
          </a:prstGeom>
          <a:blipFill>
            <a:blip r:embed="rId2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 descr="OPL20U25GSXzBJYl68kk8uQGfFKzs7yb1M4KJWUiLk6ZEvGF+qCIPSnY57AbBFCvTWID07 2024 T9 CD 012+K4lPs7H94VUqPe2XwIsfPRnrXQE//QTEXxb8/8N4CNc6FpgZahzpTjFhMzSA7T/nHJa11DE8Ng2TP3iAmRczFlmslSuUNOgUeb6yRvs0="/>
              <p:cNvSpPr txBox="1"/>
              <p:nvPr/>
            </p:nvSpPr>
            <p:spPr>
              <a:xfrm>
                <a:off x="1035807" y="2227033"/>
                <a:ext cx="10569870" cy="1373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Phương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pháp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: </a:t>
                </a:r>
                <a:r>
                  <a:rPr lang="en-US" altLang="zh-CN" sz="2800" i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Cho </a:t>
                </a:r>
                <a:r>
                  <a:rPr lang="en-US" altLang="zh-CN" sz="2800" i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điểm</a:t>
                </a:r>
                <a:r>
                  <a:rPr lang="en-US" altLang="zh-CN" sz="2800" i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CN" sz="2800" b="0" i="0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; </m:t>
                    </m:r>
                    <m:sSub>
                      <m:sSubPr>
                        <m:ctrlPr>
                          <a:rPr lang="en-US" altLang="zh-CN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CN" sz="2800" b="0" i="0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800" i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altLang="zh-CN" sz="2800" i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2800" i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i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 = </m:t>
                    </m:r>
                    <m:r>
                      <m:rPr>
                        <m:nor/>
                      </m:rPr>
                      <a:rPr lang="en-US" altLang="zh-CN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zh-CN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. </m:t>
                    </m:r>
                    <m:sSup>
                      <m:sSupPr>
                        <m:ctrlPr>
                          <a:rPr lang="en-US" altLang="zh-CN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2800" b="0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2800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zh-CN" sz="2800" b="0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 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(</m:t>
                    </m:r>
                    <m:r>
                      <m:rPr>
                        <m:nor/>
                      </m:rPr>
                      <a:rPr lang="en-US" altLang="zh-CN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i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≠</m:t>
                    </m:r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0)</m:t>
                    </m:r>
                  </m:oMath>
                </a14:m>
                <a:endParaRPr lang="en-US" altLang="zh-CN" sz="2800" i="1" dirty="0">
                  <a:solidFill>
                    <a:srgbClr val="FFFF00"/>
                  </a:solidFill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2800" i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Điểm</a:t>
                </a:r>
                <a:r>
                  <a:rPr lang="en-US" altLang="zh-CN" sz="2800" i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i="1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altLang="zh-CN" sz="2800" i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CN" sz="2800" i="1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m:rPr>
                        <m:nor/>
                      </m:rPr>
                      <a:rPr lang="en-US" altLang="zh-CN" sz="2800" i="1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; </m:t>
                    </m:r>
                    <m:sSub>
                      <m:sSubPr>
                        <m:ctrlPr>
                          <a:rPr lang="en-US" altLang="zh-CN" sz="2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CN" sz="2800" i="1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m:rPr>
                        <m:nor/>
                      </m:rPr>
                      <a:rPr lang="en-US" altLang="zh-CN" sz="2800" i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800" i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thuộc</a:t>
                </a:r>
                <a:r>
                  <a:rPr lang="en-US" altLang="zh-CN" sz="2800" i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đồ</a:t>
                </a:r>
                <a:r>
                  <a:rPr lang="en-US" altLang="zh-CN" sz="2800" i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thị</a:t>
                </a:r>
                <a:r>
                  <a:rPr lang="en-US" altLang="zh-CN" sz="2800" i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2800" i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i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i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i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i="1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i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2800" b="0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2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zh-CN" sz="2800" i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 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800" i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nếu</a:t>
                </a:r>
                <a:r>
                  <a:rPr lang="en-US" altLang="zh-CN" sz="2800" i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CN" sz="2800" i="1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m:rPr>
                        <m:nor/>
                      </m:rPr>
                      <a:rPr lang="en-US" altLang="zh-CN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i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i="1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zh-CN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i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28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包图简圆体" panose="02010601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altLang="zh-CN" sz="2800" i="1">
                                <a:solidFill>
                                  <a:srgbClr val="FFFF00"/>
                                </a:solidFill>
                                <a:latin typeface="Times New Roman" panose="02020603050405020304" pitchFamily="18" charset="0"/>
                                <a:ea typeface="包图简圆体" panose="02010601030101010101" pitchFamily="2" charset="-122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zh-CN" sz="28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包图简圆体" panose="02010601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  <m:sup>
                        <m:r>
                          <a:rPr lang="en-US" altLang="zh-CN" sz="2800" i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zh-CN" sz="2800" i="1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altLang="zh-CN" sz="2800" i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.</a:t>
                </a:r>
              </a:p>
            </p:txBody>
          </p:sp>
        </mc:Choice>
        <mc:Fallback>
          <p:sp>
            <p:nvSpPr>
              <p:cNvPr id="4" name="文本框 3" descr="OPL20U25GSXzBJYl68kk8uQGfFKzs7yb1M4KJWUiLk6ZEvGF+qCIPSnY57AbBFCvTWID07 2024 T9 CD 012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807" y="2227033"/>
                <a:ext cx="10569870" cy="1373838"/>
              </a:xfrm>
              <a:prstGeom prst="rect">
                <a:avLst/>
              </a:prstGeom>
              <a:blipFill>
                <a:blip r:embed="rId3"/>
                <a:stretch>
                  <a:fillRect l="-1211" b="-6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 descr="OPL20U25GSXzBJYl68kk8uQGfFKzs7yb1M4KJWUiLk6ZEvGF+qCIPSnY57AbBFCvTWID07 2024 T9 CD 012+K4lPs7H94VUqPe2XwIsfPRnrXQE//QTEXxb8/8N4CNc6FpgZahzpTjFhMzSA7T/nHJa11DE8Ng2TP3iAmRczFlmslSuUNOgUeb6yRvs0="/>
              <p:cNvSpPr txBox="1"/>
              <p:nvPr/>
            </p:nvSpPr>
            <p:spPr>
              <a:xfrm>
                <a:off x="1578831" y="28726"/>
                <a:ext cx="9959048" cy="1317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800" b="1" dirty="0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Dạng 1: </a:t>
                </a:r>
                <a:r>
                  <a:rPr lang="en-US" altLang="zh-CN" sz="2800" b="1" dirty="0" err="1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Chứng</a:t>
                </a:r>
                <a:r>
                  <a:rPr lang="en-US" altLang="zh-CN" sz="2800" b="1" dirty="0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minh</a:t>
                </a:r>
                <a:r>
                  <a:rPr lang="en-US" altLang="zh-CN" sz="2800" b="1" dirty="0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một</a:t>
                </a:r>
                <a:r>
                  <a:rPr lang="en-US" altLang="zh-CN" sz="2800" b="1" dirty="0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điểm</a:t>
                </a:r>
                <a:r>
                  <a:rPr lang="en-US" altLang="zh-CN" sz="2800" b="1" dirty="0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cho</a:t>
                </a:r>
                <a:r>
                  <a:rPr lang="en-US" altLang="zh-CN" sz="2800" b="1" dirty="0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trước</a:t>
                </a:r>
                <a:r>
                  <a:rPr lang="en-US" altLang="zh-CN" sz="2800" b="1" dirty="0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thuộc</a:t>
                </a:r>
                <a:r>
                  <a:rPr lang="en-US" altLang="zh-CN" sz="2800" b="1" dirty="0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(</a:t>
                </a:r>
                <a:r>
                  <a:rPr lang="en-US" altLang="zh-CN" sz="2800" b="1" dirty="0" err="1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không</a:t>
                </a:r>
                <a:r>
                  <a:rPr lang="en-US" altLang="zh-CN" sz="2800" b="1" dirty="0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thuộc</a:t>
                </a:r>
                <a:r>
                  <a:rPr lang="en-US" altLang="zh-CN" sz="2800" b="1" dirty="0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) </a:t>
                </a:r>
                <a:r>
                  <a:rPr lang="en-US" altLang="zh-CN" sz="2800" b="1" dirty="0" err="1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đồ</a:t>
                </a:r>
                <a:r>
                  <a:rPr lang="en-US" altLang="zh-CN" sz="2800" b="1" dirty="0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thị</a:t>
                </a:r>
                <a:r>
                  <a:rPr lang="en-US" altLang="zh-CN" sz="2800" b="1" dirty="0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2800" b="1" dirty="0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b="1" dirty="0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1" i="1" smtClean="0">
                        <a:ln w="25400"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2800" b="1" i="0" smtClean="0">
                        <a:ln w="25400"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altLang="zh-CN" sz="2800" b="1" i="1" smtClean="0">
                        <a:ln w="25400"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zh-CN" sz="2800" b="1" i="0" smtClean="0">
                        <a:ln w="25400"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 .</m:t>
                    </m:r>
                    <m:sSup>
                      <m:sSupPr>
                        <m:ctrlPr>
                          <a:rPr lang="en-US" altLang="zh-CN" sz="2800" b="1" i="1" smtClean="0">
                            <a:ln w="25400"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2800" b="1" i="0" smtClean="0">
                            <a:ln w="25400"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CN" sz="2800" b="1" i="1" smtClean="0">
                            <a:ln w="25400">
                              <a:noFill/>
                            </a:ln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2800" b="1" i="1" smtClean="0">
                            <a:ln w="25400"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2800" b="1" i="0" smtClean="0">
                        <a:ln w="25400"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 (</m:t>
                    </m:r>
                    <m:r>
                      <m:rPr>
                        <m:nor/>
                      </m:rPr>
                      <a:rPr lang="en-US" altLang="zh-CN" sz="2800" b="1" i="1" smtClean="0">
                        <a:ln w="25400"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zh-CN" sz="2800" b="1" i="0" smtClean="0">
                        <a:ln w="25400"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b="1" i="0" smtClean="0">
                        <a:ln w="25400"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0)</m:t>
                    </m:r>
                  </m:oMath>
                </a14:m>
                <a:endParaRPr lang="zh-CN" altLang="en-US" sz="2800" b="1" dirty="0">
                  <a:ln w="25400">
                    <a:noFill/>
                  </a:ln>
                  <a:solidFill>
                    <a:schemeClr val="tx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文本框 6" descr="OPL20U25GSXzBJYl68kk8uQGfFKzs7yb1M4KJWUiLk6ZEvGF+qCIPSnY57AbBFCvTWID07 2024 T9 CD 012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831" y="28726"/>
                <a:ext cx="9959048" cy="1317668"/>
              </a:xfrm>
              <a:prstGeom prst="rect">
                <a:avLst/>
              </a:prstGeom>
              <a:blipFill>
                <a:blip r:embed="rId4"/>
                <a:stretch>
                  <a:fillRect l="-128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 descr="OPL20U25GSXzBJYl68kk8uQGfFKzs7yb1M4KJWUiLk6ZEvGF+qCIPSnY57AbBFCvTWID07 2024 T9 CD 01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09" y="173119"/>
            <a:ext cx="1135305" cy="11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3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62FEAE-8544-93B2-0750-8E85C1E77400}"/>
              </a:ext>
            </a:extLst>
          </p:cNvPr>
          <p:cNvSpPr/>
          <p:nvPr/>
        </p:nvSpPr>
        <p:spPr>
          <a:xfrm>
            <a:off x="6920415" y="502685"/>
            <a:ext cx="4140014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Mật</a:t>
            </a:r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thư</a:t>
            </a:r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02</a:t>
            </a:r>
          </a:p>
        </p:txBody>
      </p:sp>
      <p:pic>
        <p:nvPicPr>
          <p:cNvPr id="3" name="Picture 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152CC41-1766-D5A9-516D-E192A566B3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632"/>
          <a:stretch/>
        </p:blipFill>
        <p:spPr>
          <a:xfrm>
            <a:off x="-340437" y="616448"/>
            <a:ext cx="6436437" cy="6395663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E769FD6-D32A-D95A-4D82-F899C56B0ECC}"/>
                  </a:ext>
                </a:extLst>
              </p:cNvPr>
              <p:cNvSpPr txBox="1"/>
              <p:nvPr/>
            </p:nvSpPr>
            <p:spPr>
              <a:xfrm>
                <a:off x="6270171" y="2040006"/>
                <a:ext cx="5921829" cy="13322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s-E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s-ES" sz="28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s-E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b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b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125</m:t>
                    </m:r>
                  </m:oMath>
                </a14:m>
                <a:r>
                  <a:rPr lang="es-E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sz="28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s-E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E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s-E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s-ES" sz="2800" i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s-E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2800" b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=125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ê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b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endParaRPr lang="es-E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TextBox 17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E769FD6-D32A-D95A-4D82-F899C56B0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0171" y="2040006"/>
                <a:ext cx="5921829" cy="1332288"/>
              </a:xfrm>
              <a:prstGeom prst="rect">
                <a:avLst/>
              </a:prstGeom>
              <a:blipFill>
                <a:blip r:embed="rId3"/>
                <a:stretch>
                  <a:fillRect l="-2163" b="-10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245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FDE294-D5F7-FB3F-6C98-1E297B974069}"/>
              </a:ext>
            </a:extLst>
          </p:cNvPr>
          <p:cNvSpPr/>
          <p:nvPr/>
        </p:nvSpPr>
        <p:spPr>
          <a:xfrm>
            <a:off x="0" y="0"/>
            <a:ext cx="5219158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62FEAE-8544-93B2-0750-8E85C1E77400}"/>
              </a:ext>
            </a:extLst>
          </p:cNvPr>
          <p:cNvSpPr/>
          <p:nvPr/>
        </p:nvSpPr>
        <p:spPr>
          <a:xfrm>
            <a:off x="7320465" y="188360"/>
            <a:ext cx="4140014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none" spc="0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Mật</a:t>
            </a:r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thư</a:t>
            </a:r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E769FD6-D32A-D95A-4D82-F899C56B0ECC}"/>
                  </a:ext>
                </a:extLst>
              </p:cNvPr>
              <p:cNvSpPr txBox="1"/>
              <p:nvPr/>
            </p:nvSpPr>
            <p:spPr>
              <a:xfrm>
                <a:off x="5380177" y="1184748"/>
                <a:ext cx="5576069" cy="6713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s-E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s-E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s-E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5</m:t>
                    </m:r>
                  </m:oMath>
                </a14:m>
                <a:r>
                  <a:rPr lang="es-E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:r>
                  <a:rPr lang="es-E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</a:t>
                </a:r>
                <a:r>
                  <a:rPr lang="es-E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E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s-E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5</m:t>
                    </m:r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. 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E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8" name="TextBox 17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E769FD6-D32A-D95A-4D82-F899C56B0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0177" y="1184748"/>
                <a:ext cx="5576069" cy="671338"/>
              </a:xfrm>
              <a:prstGeom prst="rect">
                <a:avLst/>
              </a:prstGeom>
              <a:blipFill>
                <a:blip r:embed="rId3"/>
                <a:stretch>
                  <a:fillRect l="-2298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9" name="Table 8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D57B37E-2549-D181-3504-A7DA111EBA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71674129"/>
                  </p:ext>
                </p:extLst>
              </p:nvPr>
            </p:nvGraphicFramePr>
            <p:xfrm>
              <a:off x="5917393" y="2070098"/>
              <a:ext cx="5818655" cy="154914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54667">
                      <a:extLst>
                        <a:ext uri="{9D8B030D-6E8A-4147-A177-3AD203B41FA5}">
                          <a16:colId xmlns:a16="http://schemas.microsoft.com/office/drawing/2014/main" val="2405253821"/>
                        </a:ext>
                      </a:extLst>
                    </a:gridCol>
                    <a:gridCol w="925572">
                      <a:extLst>
                        <a:ext uri="{9D8B030D-6E8A-4147-A177-3AD203B41FA5}">
                          <a16:colId xmlns:a16="http://schemas.microsoft.com/office/drawing/2014/main" val="3553055082"/>
                        </a:ext>
                      </a:extLst>
                    </a:gridCol>
                    <a:gridCol w="873304">
                      <a:extLst>
                        <a:ext uri="{9D8B030D-6E8A-4147-A177-3AD203B41FA5}">
                          <a16:colId xmlns:a16="http://schemas.microsoft.com/office/drawing/2014/main" val="3025269179"/>
                        </a:ext>
                      </a:extLst>
                    </a:gridCol>
                    <a:gridCol w="904126">
                      <a:extLst>
                        <a:ext uri="{9D8B030D-6E8A-4147-A177-3AD203B41FA5}">
                          <a16:colId xmlns:a16="http://schemas.microsoft.com/office/drawing/2014/main" val="216250661"/>
                        </a:ext>
                      </a:extLst>
                    </a:gridCol>
                    <a:gridCol w="928779">
                      <a:extLst>
                        <a:ext uri="{9D8B030D-6E8A-4147-A177-3AD203B41FA5}">
                          <a16:colId xmlns:a16="http://schemas.microsoft.com/office/drawing/2014/main" val="4048977396"/>
                        </a:ext>
                      </a:extLst>
                    </a:gridCol>
                    <a:gridCol w="832207">
                      <a:extLst>
                        <a:ext uri="{9D8B030D-6E8A-4147-A177-3AD203B41FA5}">
                          <a16:colId xmlns:a16="http://schemas.microsoft.com/office/drawing/2014/main" val="784588875"/>
                        </a:ext>
                      </a:extLst>
                    </a:gridCol>
                  </a:tblGrid>
                  <a:tr h="6504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0" i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2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400" b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b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400" b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5389229"/>
                      </a:ext>
                    </a:extLst>
                  </a:tr>
                  <a:tr h="67060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= 5 .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t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2400" b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2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8815208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9" name="Table 8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D57B37E-2549-D181-3504-A7DA111EBA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71674129"/>
                  </p:ext>
                </p:extLst>
              </p:nvPr>
            </p:nvGraphicFramePr>
            <p:xfrm>
              <a:off x="5917393" y="2070098"/>
              <a:ext cx="5818655" cy="154914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54667">
                      <a:extLst>
                        <a:ext uri="{9D8B030D-6E8A-4147-A177-3AD203B41FA5}">
                          <a16:colId xmlns:a16="http://schemas.microsoft.com/office/drawing/2014/main" val="2405253821"/>
                        </a:ext>
                      </a:extLst>
                    </a:gridCol>
                    <a:gridCol w="925572">
                      <a:extLst>
                        <a:ext uri="{9D8B030D-6E8A-4147-A177-3AD203B41FA5}">
                          <a16:colId xmlns:a16="http://schemas.microsoft.com/office/drawing/2014/main" val="3553055082"/>
                        </a:ext>
                      </a:extLst>
                    </a:gridCol>
                    <a:gridCol w="873304">
                      <a:extLst>
                        <a:ext uri="{9D8B030D-6E8A-4147-A177-3AD203B41FA5}">
                          <a16:colId xmlns:a16="http://schemas.microsoft.com/office/drawing/2014/main" val="3025269179"/>
                        </a:ext>
                      </a:extLst>
                    </a:gridCol>
                    <a:gridCol w="904126">
                      <a:extLst>
                        <a:ext uri="{9D8B030D-6E8A-4147-A177-3AD203B41FA5}">
                          <a16:colId xmlns:a16="http://schemas.microsoft.com/office/drawing/2014/main" val="216250661"/>
                        </a:ext>
                      </a:extLst>
                    </a:gridCol>
                    <a:gridCol w="928779">
                      <a:extLst>
                        <a:ext uri="{9D8B030D-6E8A-4147-A177-3AD203B41FA5}">
                          <a16:colId xmlns:a16="http://schemas.microsoft.com/office/drawing/2014/main" val="4048977396"/>
                        </a:ext>
                      </a:extLst>
                    </a:gridCol>
                    <a:gridCol w="832207">
                      <a:extLst>
                        <a:ext uri="{9D8B030D-6E8A-4147-A177-3AD203B41FA5}">
                          <a16:colId xmlns:a16="http://schemas.microsoft.com/office/drawing/2014/main" val="784588875"/>
                        </a:ext>
                      </a:extLst>
                    </a:gridCol>
                  </a:tblGrid>
                  <a:tr h="77666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0" i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47368" t="-781" r="-383553" b="-1007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62937" t="-781" r="-307692" b="-1007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48322" t="-781" r="-195302" b="-1007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39474" t="-781" r="-91447" b="-1007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98540" t="-781" r="-1460" b="-1007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5389229"/>
                      </a:ext>
                    </a:extLst>
                  </a:tr>
                  <a:tr h="77247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48" t="-101575" r="-329596" b="-15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47368" t="-101575" r="-383553" b="-15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62937" t="-101575" r="-307692" b="-15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48322" t="-101575" r="-195302" b="-15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39474" t="-101575" r="-91447" b="-15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98540" t="-101575" r="-1460" b="-15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8815208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6" name="Group 5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5C17EF-328D-A3F8-4920-B29D9D535D31}"/>
              </a:ext>
            </a:extLst>
          </p:cNvPr>
          <p:cNvGrpSpPr/>
          <p:nvPr/>
        </p:nvGrpSpPr>
        <p:grpSpPr>
          <a:xfrm>
            <a:off x="-537216" y="0"/>
            <a:ext cx="5917393" cy="6789449"/>
            <a:chOff x="-537216" y="0"/>
            <a:chExt cx="5917393" cy="6789449"/>
          </a:xfrm>
        </p:grpSpPr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DB84EA9F-24DC-6030-873F-F2122029A57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97673967"/>
                </p:ext>
              </p:extLst>
            </p:nvPr>
          </p:nvGraphicFramePr>
          <p:xfrm>
            <a:off x="2034121" y="3394724"/>
            <a:ext cx="241300" cy="723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" name="Equation" r:id="rId5" imgW="241200" imgH="723600" progId="Equation.DSMT4">
                    <p:embed/>
                  </p:oleObj>
                </mc:Choice>
                <mc:Fallback>
                  <p:oleObj name="Equation" r:id="rId5" imgW="241200" imgH="723600" progId="Equation.DSMT4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:a16="http://schemas.microsoft.com/office/drawing/2014/main" id="{DB84EA9F-24DC-6030-873F-F2122029A57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034121" y="3394724"/>
                          <a:ext cx="241300" cy="723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4E67867-8A79-DB83-9BAA-28A87A9361C5}"/>
                </a:ext>
              </a:extLst>
            </p:cNvPr>
            <p:cNvGrpSpPr/>
            <p:nvPr/>
          </p:nvGrpSpPr>
          <p:grpSpPr>
            <a:xfrm>
              <a:off x="-537216" y="0"/>
              <a:ext cx="5917393" cy="6789449"/>
              <a:chOff x="1353472" y="-674940"/>
              <a:chExt cx="5917393" cy="678944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ED24E98-5324-6065-D37C-2ADD64612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3472" y="-674940"/>
                <a:ext cx="5917393" cy="6789449"/>
              </a:xfrm>
              <a:prstGeom prst="rect">
                <a:avLst/>
              </a:prstGeom>
              <a:noFill/>
              <a:ln>
                <a:noFill/>
              </a:ln>
            </p:spPr>
          </p:pic>
          <p:graphicFrame>
            <p:nvGraphicFramePr>
              <p:cNvPr id="3" name="Object 2">
                <a:extLst>
                  <a:ext uri="{FF2B5EF4-FFF2-40B4-BE49-F238E27FC236}">
                    <a16:creationId xmlns:a16="http://schemas.microsoft.com/office/drawing/2014/main" id="{E44AA3B4-F364-5546-4FEB-9C0FE501C13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84536242"/>
                  </p:ext>
                </p:extLst>
              </p:nvPr>
            </p:nvGraphicFramePr>
            <p:xfrm>
              <a:off x="6764458" y="4042222"/>
              <a:ext cx="233680" cy="36990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7" name="Equation" r:id="rId8" imgW="139680" imgH="266400" progId="Equation.DSMT4">
                      <p:embed/>
                    </p:oleObj>
                  </mc:Choice>
                  <mc:Fallback>
                    <p:oleObj name="Equation" r:id="rId8" imgW="139680" imgH="266400" progId="Equation.DSMT4">
                      <p:embed/>
                      <p:pic>
                        <p:nvPicPr>
                          <p:cNvPr id="3" name="Object 2">
                            <a:extLst>
                              <a:ext uri="{FF2B5EF4-FFF2-40B4-BE49-F238E27FC236}">
                                <a16:creationId xmlns:a16="http://schemas.microsoft.com/office/drawing/2014/main" id="{E44AA3B4-F364-5546-4FEB-9C0FE501C13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6764458" y="4042222"/>
                            <a:ext cx="233680" cy="369905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250449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3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0" y="0"/>
            <a:ext cx="12192000" cy="1016000"/>
          </a:xfrm>
          <a:prstGeom prst="rect">
            <a:avLst/>
          </a:prstGeom>
          <a:blipFill>
            <a:blip r:embed="rId2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 descr="OPL20U25GSXzBJYl68kk8uQGfFKzs7yb1M4KJWUiLk6ZEvGF+qCIPSnY57AbBFCvTWID07 2024 T9 CD 012+K4lPs7H94VUqPe2XwIsfPRnrXQE//QTEXxb8/8N4CNc6FpgZahzpTjFhMzSA7T/nHJa11DE8Ng2TP3iAmRczFlmslSuUNOgUeb6yRvs0="/>
              <p:cNvSpPr txBox="1"/>
              <p:nvPr/>
            </p:nvSpPr>
            <p:spPr>
              <a:xfrm>
                <a:off x="567433" y="1586339"/>
                <a:ext cx="11057133" cy="40055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Phương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pháp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Bước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1: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Lập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bảng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giá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trị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của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华康少女文字W5" panose="040F0509000000000000" pitchFamily="81" charset="-122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tương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ứng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một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giá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trị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cụ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thể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của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华康少女文字W5" panose="040F0509000000000000" pitchFamily="81" charset="-122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endParaRPr lang="en-US" altLang="zh-CN" sz="2800" i="1" dirty="0">
                  <a:solidFill>
                    <a:srgbClr val="FFFF00"/>
                  </a:solidFill>
                  <a:latin typeface="Times New Roman" panose="02020603050405020304" pitchFamily="18" charset="0"/>
                  <a:ea typeface="华康少女文字W5" panose="040F0509000000000000" pitchFamily="81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Bước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2: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Căn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cứ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bảng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giá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trị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vẽ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một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điểm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cụ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thể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thuộc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đồ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thị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đó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Bước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3: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Vẽ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parabol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đi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qua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gốc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tọa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độ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và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các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điểm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đã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xác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định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ở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bước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2. Ta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được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đồ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thị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0" i="1">
                        <a:ln w="25400">
                          <a:noFill/>
                        </a:ln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2800" b="0" i="0" smtClean="0">
                        <a:ln w="25400">
                          <a:noFill/>
                        </a:ln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b="0" i="0">
                        <a:ln w="25400">
                          <a:noFill/>
                        </a:ln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2800" b="0" i="0" smtClean="0">
                        <a:ln w="25400">
                          <a:noFill/>
                        </a:ln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b="0" i="1">
                        <a:ln w="25400">
                          <a:noFill/>
                        </a:ln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altLang="zh-CN" sz="2800" i="1">
                            <a:ln w="25400">
                              <a:noFill/>
                            </a:ln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2800" b="0" i="1">
                            <a:ln w="25400">
                              <a:noFill/>
                            </a:ln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2800" b="0" i="1">
                            <a:ln w="25400">
                              <a:noFill/>
                            </a:ln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n w="25400">
                      <a:noFill/>
                    </a:ln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0" i="1" dirty="0">
                        <a:ln w="25400">
                          <a:noFill/>
                        </a:ln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zh-CN" sz="2800" b="0" i="0" dirty="0" smtClean="0">
                        <a:ln w="25400">
                          <a:noFill/>
                        </a:ln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b="0" i="0" dirty="0">
                        <a:ln w="25400">
                          <a:noFill/>
                        </a:ln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m:rPr>
                        <m:nor/>
                      </m:rPr>
                      <a:rPr lang="en-US" altLang="zh-CN" sz="2800" b="0" i="0" dirty="0" smtClean="0">
                        <a:ln w="25400">
                          <a:noFill/>
                        </a:ln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800" b="0" i="0" dirty="0">
                        <a:ln w="25400">
                          <a:noFill/>
                        </a:ln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altLang="zh-CN" sz="2800" dirty="0">
                    <a:ln w="25400">
                      <a:noFill/>
                    </a:ln>
                    <a:solidFill>
                      <a:srgbClr val="FFFF00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)</a:t>
                </a:r>
                <a:endParaRPr lang="en-US" altLang="zh-CN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华康少女文字W5" panose="040F0509000000000000" pitchFamily="81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altLang="zh-CN" sz="2800" i="1" dirty="0">
                  <a:solidFill>
                    <a:srgbClr val="FFFF00"/>
                  </a:solidFill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文本框 3" descr="OPL20U25GSXzBJYl68kk8uQGfFKzs7yb1M4KJWUiLk6ZEvGF+qCIPSnY57AbBFCvTWID07 2024 T9 CD 012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433" y="1586339"/>
                <a:ext cx="11057133" cy="4005520"/>
              </a:xfrm>
              <a:prstGeom prst="rect">
                <a:avLst/>
              </a:prstGeom>
              <a:blipFill>
                <a:blip r:embed="rId3"/>
                <a:stretch>
                  <a:fillRect l="-1103" r="-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 descr="OPL20U25GSXzBJYl68kk8uQGfFKzs7yb1M4KJWUiLk6ZEvGF+qCIPSnY57AbBFCvTWID07 2024 T9 CD 012+K4lPs7H94VUqPe2XwIsfPRnrXQE//QTEXxb8/8N4CNc6FpgZahzpTjFhMzSA7T/nHJa11DE8Ng2TP3iAmRczFlmslSuUNOgUeb6yRvs0="/>
              <p:cNvSpPr txBox="1"/>
              <p:nvPr/>
            </p:nvSpPr>
            <p:spPr>
              <a:xfrm>
                <a:off x="1578831" y="28726"/>
                <a:ext cx="9959048" cy="8368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3600" b="1" dirty="0" err="1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Dạng</a:t>
                </a:r>
                <a:r>
                  <a:rPr lang="en-US" altLang="zh-CN" sz="3600" b="1" dirty="0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2: </a:t>
                </a:r>
                <a:r>
                  <a:rPr lang="en-US" altLang="zh-CN" sz="3600" b="1" dirty="0" err="1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Vẽ</a:t>
                </a:r>
                <a:r>
                  <a:rPr lang="en-US" altLang="zh-CN" sz="3600" b="1" dirty="0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 err="1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đồ</a:t>
                </a:r>
                <a:r>
                  <a:rPr lang="en-US" altLang="zh-CN" sz="3600" b="1" dirty="0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 err="1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thị</a:t>
                </a:r>
                <a:r>
                  <a:rPr lang="en-US" altLang="zh-CN" sz="3600" b="1" dirty="0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 err="1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3600" b="1" dirty="0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 err="1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3600" b="1" dirty="0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600" b="1" i="1" smtClean="0">
                        <a:ln w="25400"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3600" b="1" i="0" smtClean="0">
                        <a:ln w="25400"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altLang="zh-CN" sz="3600" b="1" i="1" smtClean="0">
                        <a:ln w="25400"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altLang="zh-CN" sz="3600" b="1" i="1" smtClean="0">
                            <a:ln w="25400"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3600" b="1" i="1" smtClean="0">
                            <a:ln w="25400">
                              <a:noFill/>
                            </a:ln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3600" b="1" i="1" smtClean="0">
                            <a:ln w="25400"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字魂27号-布丁体" panose="00000500000000000000" pitchFamily="2" charset="-122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zh-CN" altLang="en-US" sz="3600" b="1" dirty="0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600" b="1" i="0" dirty="0" smtClean="0">
                        <a:ln w="25400"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zh-CN" sz="3600" b="1" i="0" dirty="0" smtClean="0">
                        <a:ln w="25400"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 ≠ 0</m:t>
                    </m:r>
                  </m:oMath>
                </a14:m>
                <a:r>
                  <a:rPr lang="en-US" altLang="zh-CN" sz="3600" b="1" dirty="0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)</a:t>
                </a:r>
                <a:endParaRPr lang="zh-CN" altLang="en-US" sz="3600" b="1" dirty="0">
                  <a:ln w="25400">
                    <a:noFill/>
                  </a:ln>
                  <a:solidFill>
                    <a:schemeClr val="tx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文本框 6" descr="OPL20U25GSXzBJYl68kk8uQGfFKzs7yb1M4KJWUiLk6ZEvGF+qCIPSnY57AbBFCvTWID07 2024 T9 CD 012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831" y="28726"/>
                <a:ext cx="9959048" cy="836896"/>
              </a:xfrm>
              <a:prstGeom prst="rect">
                <a:avLst/>
              </a:prstGeom>
              <a:blipFill>
                <a:blip r:embed="rId4"/>
                <a:stretch>
                  <a:fillRect l="-1897" b="-27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 descr="OPL20U25GSXzBJYl68kk8uQGfFKzs7yb1M4KJWUiLk6ZEvGF+qCIPSnY57AbBFCvTWID07 2024 T9 CD 01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09" y="173119"/>
            <a:ext cx="1135305" cy="11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4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3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0" y="0"/>
            <a:ext cx="12192000" cy="996871"/>
          </a:xfrm>
          <a:prstGeom prst="rect">
            <a:avLst/>
          </a:prstGeom>
          <a:blipFill>
            <a:blip r:embed="rId2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 descr="OPL20U25GSXzBJYl68kk8uQGfFKzs7yb1M4KJWUiLk6ZEvGF+qCIPSnY57AbBFCvTWID07 2024 T9 CD 012+K4lPs7H94VUqPe2XwIsfPRnrXQE//QTEXxb8/8N4CNc6FpgZahzpTjFhMzSA7T/nHJa11DE8Ng2TP3iAmRczFlmslSuUNOgUeb6yRvs0="/>
              <p:cNvSpPr txBox="1"/>
              <p:nvPr/>
            </p:nvSpPr>
            <p:spPr>
              <a:xfrm>
                <a:off x="1049142" y="1548239"/>
                <a:ext cx="10569870" cy="4021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Phương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pháp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华康少女文字W5" panose="040F0509000000000000" pitchFamily="81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CN" sz="2800" b="1" i="0" smtClean="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ea typeface="华康少女文字W5" panose="040F0509000000000000" pitchFamily="81" charset="-122"/>
                              <a:cs typeface="Times New Roman" panose="02020603050405020304" pitchFamily="18" charset="0"/>
                            </a:rPr>
                            <m:t>P</m:t>
                          </m:r>
                        </m:e>
                      </m:d>
                      <m:r>
                        <m:rPr>
                          <m:nor/>
                        </m:rPr>
                        <a:rPr lang="en-US" altLang="zh-CN" sz="2800" b="1" i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华康少女文字W5" panose="040F0509000000000000" pitchFamily="81" charset="-122"/>
                          <a:cs typeface="Times New Roman" panose="02020603050405020304" pitchFamily="18" charset="0"/>
                        </a:rPr>
                        <m:t>: </m:t>
                      </m:r>
                      <m:r>
                        <m:rPr>
                          <m:nor/>
                        </m:rPr>
                        <a:rPr lang="en-US" altLang="zh-CN" sz="2800" b="1" i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华康少女文字W5" panose="040F0509000000000000" pitchFamily="81" charset="-122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2800" b="1" i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华康少女文字W5" panose="040F0509000000000000" pitchFamily="81" charset="-122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altLang="zh-CN" sz="2800" b="1" i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华康少女文字W5" panose="040F0509000000000000" pitchFamily="81" charset="-122"/>
                          <a:cs typeface="Times New Roman" panose="02020603050405020304" pitchFamily="18" charset="0"/>
                        </a:rPr>
                        <m:t>a</m:t>
                      </m:r>
                      <m:sSup>
                        <m:sSupPr>
                          <m:ctrlPr>
                            <a:rPr lang="en-US" altLang="zh-CN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华康少女文字W5" panose="040F0509000000000000" pitchFamily="81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CN" sz="2800" b="1" i="1" smtClean="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ea typeface="华康少女文字W5" panose="040F0509000000000000" pitchFamily="81" charset="-122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altLang="zh-CN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华康少女文字W5" panose="040F0509000000000000" pitchFamily="81" charset="-122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altLang="zh-CN" sz="2800" b="1" i="1" dirty="0">
                  <a:solidFill>
                    <a:srgbClr val="FFFF00"/>
                  </a:solidFill>
                  <a:latin typeface="Times New Roman" panose="02020603050405020304" pitchFamily="18" charset="0"/>
                  <a:ea typeface="华康少女文字W5" panose="040F0509000000000000" pitchFamily="81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2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华康少女文字W5" panose="040F0509000000000000" pitchFamily="81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CN" sz="2800" b="1" i="0" smtClean="0">
                              <a:solidFill>
                                <a:srgbClr val="FFFF00"/>
                              </a:solidFill>
                              <a:latin typeface="Times New Roman" panose="02020603050405020304" pitchFamily="18" charset="0"/>
                              <a:ea typeface="华康少女文字W5" panose="040F0509000000000000" pitchFamily="81" charset="-122"/>
                              <a:cs typeface="Times New Roman" panose="02020603050405020304" pitchFamily="18" charset="0"/>
                            </a:rPr>
                            <m:t>d</m:t>
                          </m:r>
                        </m:e>
                      </m:d>
                      <m:r>
                        <m:rPr>
                          <m:nor/>
                        </m:rPr>
                        <a:rPr lang="en-US" altLang="zh-CN" sz="2800" b="1" i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华康少女文字W5" panose="040F0509000000000000" pitchFamily="81" charset="-122"/>
                          <a:cs typeface="Times New Roman" panose="020206030504050203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altLang="zh-CN" sz="2800" b="1" i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华康少女文字W5" panose="040F0509000000000000" pitchFamily="81" charset="-122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CN" sz="2800" b="1" i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华康少女文字W5" panose="040F0509000000000000" pitchFamily="81" charset="-122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2800" b="1" i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华康少女文字W5" panose="040F0509000000000000" pitchFamily="81" charset="-122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altLang="zh-CN" sz="2800" b="1" i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华康少女文字W5" panose="040F0509000000000000" pitchFamily="81" charset="-122"/>
                          <a:cs typeface="Times New Roman" panose="02020603050405020304" pitchFamily="18" charset="0"/>
                        </a:rPr>
                        <m:t>ax</m:t>
                      </m:r>
                      <m:r>
                        <m:rPr>
                          <m:nor/>
                        </m:rPr>
                        <a:rPr lang="en-US" altLang="zh-CN" sz="2800" b="1" i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华康少女文字W5" panose="040F0509000000000000" pitchFamily="81" charset="-122"/>
                          <a:cs typeface="Times New Roman" panose="02020603050405020304" pitchFamily="18" charset="0"/>
                        </a:rPr>
                        <m:t> + </m:t>
                      </m:r>
                      <m:r>
                        <m:rPr>
                          <m:nor/>
                        </m:rPr>
                        <a:rPr lang="en-US" altLang="zh-CN" sz="2800" b="1" i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华康少女文字W5" panose="040F0509000000000000" pitchFamily="81" charset="-122"/>
                          <a:cs typeface="Times New Roman" panose="02020603050405020304" pitchFamily="18" charset="0"/>
                        </a:rPr>
                        <m:t>b</m:t>
                      </m:r>
                    </m:oMath>
                  </m:oMathPara>
                </a14:m>
                <a:endParaRPr lang="en-US" altLang="zh-CN" sz="2800" b="1" i="1" dirty="0">
                  <a:solidFill>
                    <a:srgbClr val="FFFF00"/>
                  </a:solidFill>
                  <a:latin typeface="Times New Roman" panose="02020603050405020304" pitchFamily="18" charset="0"/>
                  <a:ea typeface="华康少女文字W5" panose="040F0509000000000000" pitchFamily="81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Bước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1: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Xét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phương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trình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hoành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độ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giao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điểm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của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华康少女文字W5" panose="040F0509000000000000" pitchFamily="81" charset="-122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zh-CN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华康少女文字W5" panose="040F0509000000000000" pitchFamily="81" charset="-122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华康少女文字W5" panose="040F0509000000000000" pitchFamily="81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và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华康少女文字W5" panose="040F0509000000000000" pitchFamily="81" charset="-122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zh-CN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华康少女文字W5" panose="040F0509000000000000" pitchFamily="81" charset="-122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华康少女文字W5" panose="040F0509000000000000" pitchFamily="81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Bước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2: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Giải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tìm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华康少女文字W5" panose="040F0509000000000000" pitchFamily="81" charset="-122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.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Thế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vào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(1)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hoặc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(2)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để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tìm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800" b="0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华康少女文字W5" panose="040F0509000000000000" pitchFamily="81" charset="-122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8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Bước</a:t>
                </a:r>
                <a:r>
                  <a:rPr lang="en-US" altLang="zh-C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3: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Kết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luận</a:t>
                </a:r>
                <a:r>
                  <a:rPr lang="en-US" altLang="zh-CN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华康少女文字W5" panose="040F0509000000000000" pitchFamily="81" charset="-122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4" name="文本框 3" descr="OPL20U25GSXzBJYl68kk8uQGfFKzs7yb1M4KJWUiLk6ZEvGF+qCIPSnY57AbBFCvTWID07 2024 T9 CD 012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142" y="1548239"/>
                <a:ext cx="10569870" cy="4021678"/>
              </a:xfrm>
              <a:prstGeom prst="rect">
                <a:avLst/>
              </a:prstGeom>
              <a:blipFill>
                <a:blip r:embed="rId3"/>
                <a:stretch>
                  <a:fillRect l="-1153" b="-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 descr="OPL20U25GSXzBJYl68kk8uQGfFKzs7yb1M4KJWUiLk6ZEvGF+qCIPSnY57AbBFCvTWID07 2024 T9 CD 012+K4lPs7H94VUqPe2XwIsfPRnrXQE//QTEXxb8/8N4CNc6FpgZahzpTjFhMzSA7T/nHJa11DE8Ng2TP3iAmRczFlmslSuUNOgUeb6yRvs0="/>
              <p:cNvSpPr txBox="1"/>
              <p:nvPr/>
            </p:nvSpPr>
            <p:spPr>
              <a:xfrm>
                <a:off x="1572483" y="-52783"/>
                <a:ext cx="9959048" cy="823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3600" b="1" dirty="0" err="1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Dạng</a:t>
                </a:r>
                <a:r>
                  <a:rPr lang="en-US" altLang="zh-CN" sz="3600" b="1" dirty="0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3: </a:t>
                </a:r>
                <a:r>
                  <a:rPr lang="en-US" altLang="zh-CN" sz="3600" b="1" dirty="0" err="1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Tìm</a:t>
                </a:r>
                <a:r>
                  <a:rPr lang="en-US" altLang="zh-CN" sz="3600" b="1" dirty="0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 err="1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tọa</a:t>
                </a:r>
                <a:r>
                  <a:rPr lang="en-US" altLang="zh-CN" sz="3600" b="1" dirty="0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 err="1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độ</a:t>
                </a:r>
                <a:r>
                  <a:rPr lang="en-US" altLang="zh-CN" sz="3600" b="1" dirty="0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 err="1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giao</a:t>
                </a:r>
                <a:r>
                  <a:rPr lang="en-US" altLang="zh-CN" sz="3600" b="1" dirty="0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 err="1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điểm</a:t>
                </a:r>
                <a:r>
                  <a:rPr lang="en-US" altLang="zh-CN" sz="3600" b="1" dirty="0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 err="1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của</a:t>
                </a:r>
                <a:r>
                  <a:rPr lang="en-US" altLang="zh-CN" sz="3600" b="1" dirty="0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600" b="1" i="1" smtClean="0">
                        <a:ln w="25400"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3600" b="1" i="1" smtClean="0">
                        <a:ln w="25400"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𝑷</m:t>
                    </m:r>
                    <m:r>
                      <a:rPr lang="en-US" altLang="zh-CN" sz="3600" b="1" i="1" smtClean="0">
                        <a:ln w="25400"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sz="3600" b="1" dirty="0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600" b="1" dirty="0" err="1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altLang="zh-CN" sz="3600" b="1" dirty="0">
                    <a:ln w="25400"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字魂27号-布丁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600" b="1" i="1" smtClean="0">
                        <a:ln w="25400"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3600" b="1" i="1" smtClean="0">
                        <a:ln w="25400"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𝒅</m:t>
                    </m:r>
                    <m:r>
                      <a:rPr lang="en-US" altLang="zh-CN" sz="3600" b="1" i="1" smtClean="0">
                        <a:ln w="25400"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字魂27号-布丁体" panose="00000500000000000000" pitchFamily="2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zh-CN" altLang="en-US" sz="3600" b="1" dirty="0">
                  <a:ln w="25400">
                    <a:noFill/>
                  </a:ln>
                  <a:solidFill>
                    <a:schemeClr val="tx1"/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文本框 6" descr="OPL20U25GSXzBJYl68kk8uQGfFKzs7yb1M4KJWUiLk6ZEvGF+qCIPSnY57AbBFCvTWID07 2024 T9 CD 012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483" y="-52783"/>
                <a:ext cx="9959048" cy="823752"/>
              </a:xfrm>
              <a:prstGeom prst="rect">
                <a:avLst/>
              </a:prstGeom>
              <a:blipFill>
                <a:blip r:embed="rId4"/>
                <a:stretch>
                  <a:fillRect l="-189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 descr="OPL20U25GSXzBJYl68kk8uQGfFKzs7yb1M4KJWUiLk6ZEvGF+qCIPSnY57AbBFCvTWID07 2024 T9 CD 01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09" y="173119"/>
            <a:ext cx="1135305" cy="11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8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62FEAE-8544-93B2-0750-8E85C1E77400}"/>
              </a:ext>
            </a:extLst>
          </p:cNvPr>
          <p:cNvSpPr/>
          <p:nvPr/>
        </p:nvSpPr>
        <p:spPr>
          <a:xfrm>
            <a:off x="7320465" y="188360"/>
            <a:ext cx="4140014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Mật</a:t>
            </a:r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thư</a:t>
            </a:r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03</a:t>
            </a:r>
          </a:p>
        </p:txBody>
      </p:sp>
      <p:pic>
        <p:nvPicPr>
          <p:cNvPr id="3" name="Picture 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F2E64F1-567C-1313-BD94-63744CF1C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8" y="188360"/>
            <a:ext cx="2778360" cy="27783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600971B-A1AB-538D-1C88-50D1430A189A}"/>
                  </a:ext>
                </a:extLst>
              </p:cNvPr>
              <p:cNvSpPr txBox="1"/>
              <p:nvPr/>
            </p:nvSpPr>
            <p:spPr>
              <a:xfrm>
                <a:off x="2797628" y="1720978"/>
                <a:ext cx="9540045" cy="46494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800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Xét phương trình hoành độ giao điểm của</a:t>
                </a:r>
                <a:r>
                  <a:rPr lang="en-US" sz="2800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P</m:t>
                        </m:r>
                      </m:e>
                    </m:d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800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Ta có: </a:t>
                </a:r>
              </a:p>
              <a:p>
                <a:r>
                  <a:rPr lang="vi-VN" sz="2800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−2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+4</m:t>
                    </m:r>
                  </m:oMath>
                </a14:m>
                <a:endParaRPr lang="en-US" sz="2800" b="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vi-VN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+ 2</m:t>
                      </m:r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− 4 = 0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2.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e>
                      </m:d>
                      <m:d>
                        <m:d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 0</m:t>
                      </m:r>
                    </m:oMath>
                  </m:oMathPara>
                </a14:m>
                <a:endParaRPr lang="en-US" sz="2800" b="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"/>
                          <m:ctrlPr>
                            <a:rPr lang="vi-VN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vi-VN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nor/>
                                    <m:brk m:alnAt="7"/>
                                  </m:rPr>
                                  <a:rPr lang="en-US" sz="2800" b="0" i="1" smtClean="0">
                                    <a:solidFill>
                                      <a:schemeClr val="bg1"/>
                                    </a:solidFill>
                                    <a:latin typeface="Times New Roman" panose="020206030504050203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m:rPr>
                                    <m:nor/>
                                    <m:brk m:alnAt="7"/>
                                  </m:rPr>
                                  <a:rPr lang="en-US" sz="2800" b="0" i="0" smtClean="0">
                                    <a:solidFill>
                                      <a:schemeClr val="bg1"/>
                                    </a:solidFill>
                                    <a:latin typeface="Times New Roman" panose="020206030504050203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0" i="0" smtClean="0">
                                    <a:solidFill>
                                      <a:schemeClr val="bg1"/>
                                    </a:solidFill>
                                    <a:latin typeface="Times New Roman" panose="020206030504050203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 −2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US" sz="2800" b="0" i="1" smtClean="0">
                                    <a:solidFill>
                                      <a:schemeClr val="bg1"/>
                                    </a:solidFill>
                                    <a:latin typeface="Times New Roman" panose="020206030504050203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0" i="0" smtClean="0">
                                    <a:solidFill>
                                      <a:schemeClr val="bg1"/>
                                    </a:solidFill>
                                    <a:latin typeface="Times New Roman" panose="020206030504050203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= 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+ </a:t>
                </a:r>
                <a:r>
                  <a:rPr lang="vi-VN" sz="2800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−2 ⇒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= 8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ta được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(−2 ; 8)</m:t>
                    </m:r>
                  </m:oMath>
                </a14:m>
                <a:endPara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1 ⇒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= 2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được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(1 ; 2)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cắt nhau tại hai điểm phân biệt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(−2 ; 8)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(1 ; 2)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34" name="TextBox 33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600971B-A1AB-538D-1C88-50D1430A1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7628" y="1720978"/>
                <a:ext cx="9540045" cy="4649478"/>
              </a:xfrm>
              <a:prstGeom prst="rect">
                <a:avLst/>
              </a:prstGeom>
              <a:blipFill>
                <a:blip r:embed="rId3"/>
                <a:stretch>
                  <a:fillRect l="-1342" t="-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690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33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C90233C-BAD3-952C-4079-C55BFB743863}"/>
              </a:ext>
            </a:extLst>
          </p:cNvPr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29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B25EC45-83DB-4A7E-48F7-02D03E3C4B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sp>
        <p:nvSpPr>
          <p:cNvPr id="8" name="文本框 3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F8EE464-D083-695B-6295-BCA70D38FDD5}"/>
              </a:ext>
            </a:extLst>
          </p:cNvPr>
          <p:cNvSpPr txBox="1"/>
          <p:nvPr/>
        </p:nvSpPr>
        <p:spPr>
          <a:xfrm>
            <a:off x="1905360" y="2019198"/>
            <a:ext cx="154401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11500" b="1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文本框 3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AAD8B0-DB11-D40F-DC2E-B4F9084E1F6E}"/>
              </a:ext>
            </a:extLst>
          </p:cNvPr>
          <p:cNvSpPr txBox="1"/>
          <p:nvPr/>
        </p:nvSpPr>
        <p:spPr>
          <a:xfrm>
            <a:off x="5516097" y="1629136"/>
            <a:ext cx="53225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32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2E877B7-EE1E-52AB-F780-70A578EB85C6}"/>
                  </a:ext>
                </a:extLst>
              </p:cNvPr>
              <p:cNvSpPr txBox="1"/>
              <p:nvPr/>
            </p:nvSpPr>
            <p:spPr>
              <a:xfrm>
                <a:off x="5516097" y="3467862"/>
                <a:ext cx="5606982" cy="1088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Giải</a:t>
                </a:r>
                <a:r>
                  <a:rPr lang="en-US" altLang="zh-CN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quyết</a:t>
                </a:r>
                <a:r>
                  <a:rPr lang="en-US" altLang="zh-CN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các</a:t>
                </a:r>
                <a:r>
                  <a:rPr lang="en-US" altLang="zh-CN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bài</a:t>
                </a:r>
                <a:r>
                  <a:rPr lang="en-US" altLang="zh-CN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toán</a:t>
                </a:r>
                <a:r>
                  <a:rPr lang="en-US" altLang="zh-CN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thực</a:t>
                </a:r>
                <a:r>
                  <a:rPr lang="en-US" altLang="zh-CN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tế</a:t>
                </a:r>
                <a:r>
                  <a:rPr lang="en-US" altLang="zh-CN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của</a:t>
                </a:r>
                <a:r>
                  <a:rPr lang="en-US" altLang="zh-CN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32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altLang="zh-CN" sz="32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3200" b="1" i="1" smtClean="0">
                            <a:solidFill>
                              <a:srgbClr val="FFFF00"/>
                            </a:solidFill>
                            <a:latin typeface="Times New Roman" panose="020206030504050203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32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zh-CN" sz="3200" b="1" i="1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zh-CN" sz="32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b="1" i="0" smtClea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 0)</m:t>
                    </m:r>
                  </m:oMath>
                </a14:m>
                <a:endParaRPr lang="en-US" altLang="zh-CN" sz="32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文本框 32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2E877B7-EE1E-52AB-F780-70A578EB8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6097" y="3467862"/>
                <a:ext cx="5606982" cy="1088375"/>
              </a:xfrm>
              <a:prstGeom prst="rect">
                <a:avLst/>
              </a:prstGeom>
              <a:blipFill>
                <a:blip r:embed="rId3"/>
                <a:stretch>
                  <a:fillRect l="-2826" t="-7865" r="-435" b="-17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304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4F39888-71E7-6B62-0263-B04AE87EF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676" y="1813339"/>
            <a:ext cx="4175935" cy="3486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矩形 33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4292499" y="1884440"/>
            <a:ext cx="7782936" cy="2525636"/>
          </a:xfrm>
          <a:prstGeom prst="roundRect">
            <a:avLst>
              <a:gd name="adj" fmla="val 3888"/>
            </a:avLst>
          </a:prstGeom>
          <a:noFill/>
          <a:ln w="12700">
            <a:solidFill>
              <a:srgbClr val="842FCB"/>
            </a:solidFill>
          </a:ln>
          <a:effectLst>
            <a:outerShdw blurRad="25400" dist="25400" dir="8100000" algn="tr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rgbClr val="3011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圆角矩形 14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5703408" y="1406948"/>
            <a:ext cx="4518206" cy="768937"/>
          </a:xfrm>
          <a:prstGeom prst="roundRect">
            <a:avLst/>
          </a:prstGeom>
          <a:solidFill>
            <a:srgbClr val="2A3D5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en-US" altLang="zh-CN" sz="4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lang="en-US" altLang="zh-CN" sz="4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</a:t>
            </a:r>
            <a:r>
              <a:rPr lang="en-US" altLang="zh-CN" sz="4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ẾU</a:t>
            </a:r>
            <a:r>
              <a:rPr lang="en-US" altLang="zh-CN" sz="4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B</a:t>
            </a:r>
            <a:r>
              <a:rPr lang="en-US" altLang="zh-CN" sz="4000" b="1" dirty="0">
                <a:solidFill>
                  <a:srgbClr val="DEC6F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À</a:t>
            </a:r>
            <a:r>
              <a:rPr lang="en-US" altLang="zh-CN" sz="4000" b="1" dirty="0">
                <a:solidFill>
                  <a:srgbClr val="D4B4E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</a:t>
            </a:r>
            <a:r>
              <a:rPr lang="en-US" altLang="zh-CN" sz="4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>
                <a:solidFill>
                  <a:srgbClr val="A17CE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altLang="zh-CN" sz="4000" b="1" dirty="0">
                <a:solidFill>
                  <a:srgbClr val="A360D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Ậ</a:t>
            </a:r>
            <a:r>
              <a:rPr lang="en-US" altLang="zh-CN" sz="4000" b="1" dirty="0">
                <a:solidFill>
                  <a:srgbClr val="842FC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endParaRPr lang="zh-CN" altLang="en-US" sz="4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 descr="OPL20U25GSXzBJYl68kk8uQGfFKzs7yb1M4KJWUiLk6ZEvGF+qCIPSnY57AbBFCvTWID07 2024 T9 CD 012+K4lPs7H94VUqPe2XwIsfPRnrXQE//QTEXxb8/8N4CNc6FpgZahzpTjFhMzSA7T/nHJa11DE8Ng2TP3iAmRczFlmslSuUNOgUeb6yRvs0="/>
              <p:cNvSpPr/>
              <p:nvPr/>
            </p:nvSpPr>
            <p:spPr>
              <a:xfrm>
                <a:off x="4223948" y="2175885"/>
                <a:ext cx="8141610" cy="18609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3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cổng</a:t>
                </a:r>
                <a:r>
                  <a:rPr lang="en-US" sz="3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parabol</a:t>
                </a:r>
                <a:r>
                  <a:rPr lang="en-US" sz="3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1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31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−</m:t>
                    </m:r>
                    <m:f>
                      <m:fPr>
                        <m:ctrlPr>
                          <a:rPr lang="en-US" sz="3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1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1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3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1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3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</a:t>
                </a:r>
                <a:r>
                  <a:rPr lang="en-US" sz="3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3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3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chân</a:t>
                </a:r>
                <a:r>
                  <a:rPr lang="en-US" sz="3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cổng</a:t>
                </a:r>
                <a:r>
                  <a:rPr lang="en-US" sz="3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1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5 </m:t>
                    </m:r>
                    <m:r>
                      <m:rPr>
                        <m:nor/>
                      </m:rPr>
                      <a:rPr lang="en-US" sz="31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3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</a:t>
                </a:r>
                <a:r>
                  <a:rPr lang="en-US" sz="3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cổng</a:t>
                </a:r>
                <a:r>
                  <a:rPr lang="en-US" sz="31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endParaRPr lang="vi-VN" sz="3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 descr="OPL20U25GSXzBJYl68kk8uQGfFKzs7yb1M4KJWUiLk6ZEvGF+qCIPSnY57AbBFCvTWID07 2024 T9 CD 01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3948" y="2175885"/>
                <a:ext cx="8141610" cy="1860959"/>
              </a:xfrm>
              <a:prstGeom prst="rect">
                <a:avLst/>
              </a:prstGeom>
              <a:blipFill>
                <a:blip r:embed="rId6"/>
                <a:stretch>
                  <a:fillRect l="-1873" r="-1798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ID07 2024 T9 CD 01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63" y="231425"/>
            <a:ext cx="845132" cy="845132"/>
          </a:xfrm>
          <a:prstGeom prst="rect">
            <a:avLst/>
          </a:prstGeom>
        </p:spPr>
      </p:pic>
      <p:pic>
        <p:nvPicPr>
          <p:cNvPr id="22" name="Picture 21" descr="OPL20U25GSXzBJYl68kk8uQGfFKzs7yb1M4KJWUiLk6ZEvGF+qCIPSnY57AbBFCvTWID07 2024 T9 CD 01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47" y="538801"/>
            <a:ext cx="537756" cy="537756"/>
          </a:xfrm>
          <a:prstGeom prst="rect">
            <a:avLst/>
          </a:prstGeom>
        </p:spPr>
      </p:pic>
      <p:pic>
        <p:nvPicPr>
          <p:cNvPr id="23" name="Picture 22" descr="OPL20U25GSXzBJYl68kk8uQGfFKzs7yb1M4KJWUiLk6ZEvGF+qCIPSnY57AbBFCvTWID07 2024 T9 CD 01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047" y="1462227"/>
            <a:ext cx="482868" cy="482868"/>
          </a:xfrm>
          <a:prstGeom prst="rect">
            <a:avLst/>
          </a:prstGeom>
        </p:spPr>
      </p:pic>
      <p:pic>
        <p:nvPicPr>
          <p:cNvPr id="24" name="Picture 23" descr="OPL20U25GSXzBJYl68kk8uQGfFKzs7yb1M4KJWUiLk6ZEvGF+qCIPSnY57AbBFCvTWID07 2024 T9 CD 01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251" y="1443860"/>
            <a:ext cx="347557" cy="347557"/>
          </a:xfrm>
          <a:prstGeom prst="rect">
            <a:avLst/>
          </a:prstGeom>
        </p:spPr>
      </p:pic>
      <p:pic>
        <p:nvPicPr>
          <p:cNvPr id="25" name="Picture 24" descr="OPL20U25GSXzBJYl68kk8uQGfFKzs7yb1M4KJWUiLk6ZEvGF+qCIPSnY57AbBFCvTWID07 2024 T9 CD 01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63" y="1290182"/>
            <a:ext cx="283545" cy="283545"/>
          </a:xfrm>
          <a:prstGeom prst="rect">
            <a:avLst/>
          </a:prstGeom>
        </p:spPr>
      </p:pic>
      <p:pic>
        <p:nvPicPr>
          <p:cNvPr id="9" name="2 phút">
            <a:hlinkClick r:id="" action="ppaction://media"/>
            <a:extLst>
              <a:ext uri="{FF2B5EF4-FFF2-40B4-BE49-F238E27FC236}">
                <a16:creationId xmlns:a16="http://schemas.microsoft.com/office/drawing/2014/main" id="{AA80F566-E807-BBBC-DF52-C45800C5C5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97871" y="5285703"/>
            <a:ext cx="2002568" cy="1126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0DF287-CD55-FF73-9D83-03B7E55BB987}"/>
                  </a:ext>
                </a:extLst>
              </p:cNvPr>
              <p:cNvSpPr txBox="1"/>
              <p:nvPr/>
            </p:nvSpPr>
            <p:spPr>
              <a:xfrm>
                <a:off x="1026746" y="4272457"/>
                <a:ext cx="10300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5 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8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0DF287-CD55-FF73-9D83-03B7E55BB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746" y="4272457"/>
                <a:ext cx="1030014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C9FE7C9C-CCD1-8030-97AC-A84C29B72660}"/>
              </a:ext>
            </a:extLst>
          </p:cNvPr>
          <p:cNvGrpSpPr/>
          <p:nvPr/>
        </p:nvGrpSpPr>
        <p:grpSpPr>
          <a:xfrm>
            <a:off x="10330543" y="5371435"/>
            <a:ext cx="1354666" cy="1274970"/>
            <a:chOff x="4908331" y="3704115"/>
            <a:chExt cx="2261086" cy="223274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63725AE-51C3-8322-F9E6-B52363CACBA0}"/>
                </a:ext>
              </a:extLst>
            </p:cNvPr>
            <p:cNvSpPr/>
            <p:nvPr/>
          </p:nvSpPr>
          <p:spPr>
            <a:xfrm>
              <a:off x="4908331" y="3750696"/>
              <a:ext cx="2261086" cy="218616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cartoon of two men with a light bulb above them&#10;&#10;Description automatically generated">
              <a:extLst>
                <a:ext uri="{FF2B5EF4-FFF2-40B4-BE49-F238E27FC236}">
                  <a16:creationId xmlns:a16="http://schemas.microsoft.com/office/drawing/2014/main" id="{3D336907-3E1F-07A6-B719-D6D959731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3436" y="3704115"/>
              <a:ext cx="2133295" cy="2133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777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51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-30644" y="-146793"/>
            <a:ext cx="12192000" cy="1065009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3" descr="OPL20U25GSXzBJYl68kk8uQGfFKzs7yb1M4KJWUiLk6ZEvGF+qCIPSnY57AbBFCvTWID07 2024 T9 CD 012+K4lPs7H94VUqPe2XwIsfPRnrXQE//QTEXxb8/8N4CNc6FpgZahzpTjFhMzSA7T/nHJa11DE8Ng2TP3iAmRczFlmslSuUNOgUeb6yRvs0="/>
          <p:cNvSpPr txBox="1"/>
          <p:nvPr/>
        </p:nvSpPr>
        <p:spPr>
          <a:xfrm>
            <a:off x="1582494" y="35553"/>
            <a:ext cx="4190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华康少女文字W5" panose="040F0509000000000000" pitchFamily="81" charset="-122"/>
                <a:cs typeface="Times New Roman" panose="02020603050405020304" pitchFamily="18" charset="0"/>
              </a:rPr>
              <a:t>PHIẾU HỌC TẬP</a:t>
            </a:r>
            <a:endParaRPr lang="en-US" altLang="zh-CN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包图简圆体" panose="02010601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 descr="OPL20U25GSXzBJYl68kk8uQGfFKzs7yb1M4KJWUiLk6ZEvGF+qCIPSnY57AbBFCvTWID07 2024 T9 CD 012+K4lPs7H94VUqPe2XwIsfPRnrXQE//QTEXxb8/8N4CNc6FpgZahzpTjFhMzSA7T/nHJa11DE8Ng2TP3iAmRczFlmslSuUNOgUeb6yRvs0="/>
              <p:cNvSpPr/>
              <p:nvPr/>
            </p:nvSpPr>
            <p:spPr>
              <a:xfrm>
                <a:off x="543736" y="1507061"/>
                <a:ext cx="8733487" cy="55108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Gọi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là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hai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điểm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ứng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với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chân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cổng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Vì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cổng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hình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dạng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là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một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parabol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và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chiều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rộng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5 </m:t>
                    </m:r>
                    <m:r>
                      <m:rPr>
                        <m:nor/>
                      </m:rPr>
                      <a:rPr lang="en-US" altLang="zh-CN" sz="3200" b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endPara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包图简圆体" panose="02010601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Nên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A</m:t>
                    </m:r>
                    <m:d>
                      <m:dPr>
                        <m:ctrlPr>
                          <a:rPr lang="en-US" altLang="zh-CN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zh-CN" sz="3200" b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−2,5</m:t>
                        </m:r>
                        <m:r>
                          <m:rPr>
                            <m:nor/>
                          </m:rPr>
                          <a:rPr lang="en-US" altLang="zh-CN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CN" sz="3200" b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altLang="zh-CN" sz="32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包图简圆体" panose="02010601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altLang="zh-CN" sz="3200" b="0" i="1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包图简圆体" panose="02010601030101010101" pitchFamily="2" charset="-122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b>
                            <m:r>
                              <a:rPr lang="en-US" altLang="zh-CN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包图简圆体" panose="02010601030101010101" pitchFamily="2" charset="-122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sub>
                        </m:sSub>
                      </m:e>
                    </m:d>
                    <m:r>
                      <m:rPr>
                        <m:nor/>
                      </m:rPr>
                      <a:rPr lang="en-US" altLang="zh-CN" sz="3200" b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altLang="zh-CN" sz="3200" b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(2,5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b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CN" sz="32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b>
                        <m:r>
                          <a:rPr lang="en-US" altLang="zh-CN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𝐵</m:t>
                        </m:r>
                      </m:sub>
                    </m:sSub>
                    <m:r>
                      <m:rPr>
                        <m:nor/>
                      </m:rPr>
                      <a:rPr lang="en-US" altLang="zh-CN" sz="3200" b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Ta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CN" sz="32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b>
                        <m:r>
                          <a:rPr lang="en-US" altLang="zh-CN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𝐴</m:t>
                        </m:r>
                      </m:sub>
                    </m:sSub>
                    <m:r>
                      <m:rPr>
                        <m:nor/>
                      </m:rPr>
                      <a:rPr lang="en-US" altLang="zh-CN" sz="3200" b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CN" sz="32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b>
                        <m:r>
                          <a:rPr lang="en-US" altLang="zh-CN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𝐵</m:t>
                        </m:r>
                      </m:sub>
                    </m:sSub>
                    <m:r>
                      <m:rPr>
                        <m:nor/>
                      </m:rPr>
                      <a:rPr lang="en-US" altLang="zh-CN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b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b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altLang="zh-CN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b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3200" b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2,5</m:t>
                        </m:r>
                      </m:e>
                      <m:sup>
                        <m:r>
                          <a:rPr lang="en-US" altLang="zh-CN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b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b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−3,125</m:t>
                    </m:r>
                  </m:oMath>
                </a14:m>
                <a:r>
                  <a:rPr lang="en-US" altLang="zh-CN" sz="3200" b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Do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đó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chiều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cao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của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chiếc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cổng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là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包图简圆体" panose="02010601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32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包图简圆体" panose="02010601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altLang="zh-CN" sz="3200" b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包图简圆体" panose="02010601030101010101" pitchFamily="2" charset="-122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b>
                            <m:r>
                              <a:rPr lang="en-US" altLang="zh-CN" sz="3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包图简圆体" panose="02010601030101010101" pitchFamily="2" charset="-122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sub>
                        </m:sSub>
                      </m:e>
                    </m:d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b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3200" b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包图简圆体" panose="02010601030101010101" pitchFamily="2" charset="-122"/>
                        <a:cs typeface="Times New Roman" panose="02020603050405020304" pitchFamily="18" charset="0"/>
                      </a:rPr>
                      <m:t>3,125</m:t>
                    </m:r>
                  </m:oMath>
                </a14:m>
                <a:r>
                  <a:rPr lang="en-US" altLang="zh-C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包图简圆体" panose="02010601030101010101" pitchFamily="2" charset="-122"/>
                    <a:cs typeface="Times New Roman" panose="02020603050405020304" pitchFamily="18" charset="0"/>
                  </a:rPr>
                  <a:t>(m) </a:t>
                </a:r>
              </a:p>
            </p:txBody>
          </p:sp>
        </mc:Choice>
        <mc:Fallback>
          <p:sp>
            <p:nvSpPr>
              <p:cNvPr id="3" name="Rectangle 2" descr="OPL20U25GSXzBJYl68kk8uQGfFKzs7yb1M4KJWUiLk6ZEvGF+qCIPSnY57AbBFCvTWID07 2024 T9 CD 01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736" y="1507061"/>
                <a:ext cx="8733487" cy="5510804"/>
              </a:xfrm>
              <a:prstGeom prst="rect">
                <a:avLst/>
              </a:prstGeom>
              <a:blipFill>
                <a:blip r:embed="rId4"/>
                <a:stretch>
                  <a:fillRect l="-1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ID07 2024 T9 CD 01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09" y="51844"/>
            <a:ext cx="1135305" cy="1135305"/>
          </a:xfrm>
          <a:prstGeom prst="rect">
            <a:avLst/>
          </a:prstGeom>
        </p:spPr>
      </p:pic>
      <p:pic>
        <p:nvPicPr>
          <p:cNvPr id="2" name="Picture 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96173B8-B06B-B1C8-7D54-29C48440D1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2092" y="2159008"/>
            <a:ext cx="4479908" cy="3740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8C987CA-D2A1-7972-36B9-7A9CEBA261A1}"/>
              </a:ext>
            </a:extLst>
          </p:cNvPr>
          <p:cNvSpPr txBox="1"/>
          <p:nvPr/>
        </p:nvSpPr>
        <p:spPr>
          <a:xfrm>
            <a:off x="7676432" y="4335801"/>
            <a:ext cx="431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A</a:t>
            </a:r>
          </a:p>
        </p:txBody>
      </p:sp>
      <p:sp>
        <p:nvSpPr>
          <p:cNvPr id="11" name="TextBox 10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C7DA9CB-8C84-B8F1-823E-DEFAA09AA034}"/>
              </a:ext>
            </a:extLst>
          </p:cNvPr>
          <p:cNvSpPr txBox="1"/>
          <p:nvPr/>
        </p:nvSpPr>
        <p:spPr>
          <a:xfrm>
            <a:off x="11090192" y="4335801"/>
            <a:ext cx="431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B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1D16FAA-1988-00B0-6752-9EFE0EE0B81A}"/>
                  </a:ext>
                </a:extLst>
              </p:cNvPr>
              <p:cNvSpPr txBox="1"/>
              <p:nvPr/>
            </p:nvSpPr>
            <p:spPr>
              <a:xfrm>
                <a:off x="8638686" y="4731416"/>
                <a:ext cx="10300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5 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" name="TextBox 4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1D16FAA-1988-00B0-6752-9EFE0EE0B8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8686" y="4731416"/>
                <a:ext cx="1030014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3117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 descr="OPL20U25GSXzBJYl68kk8uQGfFKzs7yb1M4KJWUiLk6ZEvGF+qCIPSnY57AbBFCvTWID07 2024 T9 CD 012+K4lPs7H94VUqPe2XwIsfPRnrXQE//QTEXxb8/8N4CNc6FpgZahzpTjFhMzSA7T/nHJa11DE8Ng2TP3iAmRczFlmslSuUNOgUeb6yRvs0="/>
          <p:cNvGrpSpPr/>
          <p:nvPr/>
        </p:nvGrpSpPr>
        <p:grpSpPr>
          <a:xfrm>
            <a:off x="1258987" y="1498985"/>
            <a:ext cx="4266555" cy="2035322"/>
            <a:chOff x="429429" y="489529"/>
            <a:chExt cx="4000500" cy="4000501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54"/>
            <p:cNvSpPr/>
            <p:nvPr/>
          </p:nvSpPr>
          <p:spPr>
            <a:xfrm>
              <a:off x="429429" y="489529"/>
              <a:ext cx="4000500" cy="4000501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7">
                <a:solidFill>
                  <a:schemeClr val="tx1"/>
                </a:solidFill>
              </a:endParaRPr>
            </a:p>
          </p:txBody>
        </p:sp>
        <p:sp>
          <p:nvSpPr>
            <p:cNvPr id="37" name="椭圆 55"/>
            <p:cNvSpPr/>
            <p:nvPr/>
          </p:nvSpPr>
          <p:spPr>
            <a:xfrm>
              <a:off x="516741" y="576842"/>
              <a:ext cx="3825874" cy="3825873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7">
                <a:solidFill>
                  <a:schemeClr val="tx1"/>
                </a:solidFill>
              </a:endParaRPr>
            </a:p>
          </p:txBody>
        </p:sp>
      </p:grpSp>
      <p:pic>
        <p:nvPicPr>
          <p:cNvPr id="38" name="图片 37" descr="OPL20U25GSXzBJYl68kk8uQGfFKzs7yb1M4KJWUiLk6ZEvGF+qCIPSnY57AbBFCvTWID07 2024 T9 CD 012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2198700" y="3780877"/>
            <a:ext cx="2120858" cy="2285734"/>
          </a:xfrm>
          <a:prstGeom prst="rect">
            <a:avLst/>
          </a:prstGeom>
        </p:spPr>
      </p:pic>
      <p:grpSp>
        <p:nvGrpSpPr>
          <p:cNvPr id="40" name="组合 39" descr="OPL20U25GSXzBJYl68kk8uQGfFKzs7yb1M4KJWUiLk6ZEvGF+qCIPSnY57AbBFCvTWID07 2024 T9 CD 012+K4lPs7H94VUqPe2XwIsfPRnrXQE//QTEXxb8/8N4CNc6FpgZahzpTjFhMzSA7T/nHJa11DE8Ng2TP3iAmRczFlmslSuUNOgUeb6yRvs0="/>
          <p:cNvGrpSpPr/>
          <p:nvPr/>
        </p:nvGrpSpPr>
        <p:grpSpPr>
          <a:xfrm>
            <a:off x="6176654" y="550006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1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endParaRPr lang="zh-CN" altLang="en-US" sz="4399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3" name="组合 42" descr="OPL20U25GSXzBJYl68kk8uQGfFKzs7yb1M4KJWUiLk6ZEvGF+qCIPSnY57AbBFCvTWID07 2024 T9 CD 012+K4lPs7H94VUqPe2XwIsfPRnrXQE//QTEXxb8/8N4CNc6FpgZahzpTjFhMzSA7T/nHJa11DE8Ng2TP3iAmRczFlmslSuUNOgUeb6yRvs0="/>
          <p:cNvGrpSpPr/>
          <p:nvPr/>
        </p:nvGrpSpPr>
        <p:grpSpPr>
          <a:xfrm>
            <a:off x="6666459" y="2400573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4" name="同心圆 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endParaRPr lang="zh-CN" altLang="en-US" sz="4399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6" name="组合 45" descr="OPL20U25GSXzBJYl68kk8uQGfFKzs7yb1M4KJWUiLk6ZEvGF+qCIPSnY57AbBFCvTWID07 2024 T9 CD 012+K4lPs7H94VUqPe2XwIsfPRnrXQE//QTEXxb8/8N4CNc6FpgZahzpTjFhMzSA7T/nHJa11DE8Ng2TP3iAmRczFlmslSuUNOgUeb6yRvs0="/>
          <p:cNvGrpSpPr/>
          <p:nvPr/>
        </p:nvGrpSpPr>
        <p:grpSpPr>
          <a:xfrm>
            <a:off x="6152453" y="4368936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7" name="同心圆 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endParaRPr lang="zh-CN" altLang="en-US" sz="4399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49" name="TextBox 48" descr="OPL20U25GSXzBJYl68kk8uQGfFKzs7yb1M4KJWUiLk6ZEvGF+qCIPSnY57AbBFCvTWID07 2024 T9 CD 012+K4lPs7H94VUqPe2XwIsfPRnrXQE//QTEXxb8/8N4CNc6FpgZahzpTjFhMzSA7T/nHJa11DE8Ng2TP3iAmRczFlmslSuUNOgUeb6yRvs0="/>
          <p:cNvSpPr txBox="1"/>
          <p:nvPr/>
        </p:nvSpPr>
        <p:spPr>
          <a:xfrm>
            <a:off x="7631072" y="447098"/>
            <a:ext cx="3759933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lại các bài tập đã làm trong tiết học</a:t>
            </a:r>
            <a:endParaRPr lang="en-US" altLang="zh-CN" sz="28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 descr="OPL20U25GSXzBJYl68kk8uQGfFKzs7yb1M4KJWUiLk6ZEvGF+qCIPSnY57AbBFCvTWID07 2024 T9 CD 012+K4lPs7H94VUqPe2XwIsfPRnrXQE//QTEXxb8/8N4CNc6FpgZahzpTjFhMzSA7T/nHJa11DE8Ng2TP3iAmRczFlmslSuUNOgUeb6yRvs0="/>
          <p:cNvSpPr txBox="1"/>
          <p:nvPr/>
        </p:nvSpPr>
        <p:spPr>
          <a:xfrm>
            <a:off x="7104056" y="4059693"/>
            <a:ext cx="5087944" cy="17280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1"/>
            <a:r>
              <a:rPr lang="pt-B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trước giờ sau: “Phương trình bậc hai một ẩn”</a:t>
            </a:r>
          </a:p>
        </p:txBody>
      </p:sp>
      <p:sp>
        <p:nvSpPr>
          <p:cNvPr id="52" name="TextBox 51" descr="OPL20U25GSXzBJYl68kk8uQGfFKzs7yb1M4KJWUiLk6ZEvGF+qCIPSnY57AbBFCvTWID07 2024 T9 CD 012+K4lPs7H94VUqPe2XwIsfPRnrXQE//QTEXxb8/8N4CNc6FpgZahzpTjFhMzSA7T/nHJa11DE8Ng2TP3iAmRczFlmslSuUNOgUeb6yRvs0="/>
          <p:cNvSpPr txBox="1"/>
          <p:nvPr/>
        </p:nvSpPr>
        <p:spPr>
          <a:xfrm>
            <a:off x="1628412" y="1899348"/>
            <a:ext cx="34002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>
                <a:solidFill>
                  <a:schemeClr val="accent2"/>
                </a:solidFill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HƯỚNG DẪN</a:t>
            </a:r>
          </a:p>
          <a:p>
            <a:pPr algn="ctr"/>
            <a:r>
              <a:rPr lang="en-US" altLang="zh-CN" sz="4000" b="1">
                <a:solidFill>
                  <a:schemeClr val="accent2"/>
                </a:solidFill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>
                <a:solidFill>
                  <a:schemeClr val="accent2"/>
                </a:solidFill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VỀ NHÀ</a:t>
            </a:r>
            <a:endParaRPr lang="zh-CN" altLang="en-US" sz="4000" b="1" dirty="0">
              <a:solidFill>
                <a:schemeClr val="accent2"/>
              </a:solidFill>
              <a:latin typeface="Times New Roman" panose="02020603050405020304" pitchFamily="18" charset="0"/>
              <a:ea typeface="华康海报体W12" pitchFamily="81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 descr="OPL20U25GSXzBJYl68kk8uQGfFKzs7yb1M4KJWUiLk6ZEvGF+qCIPSnY57AbBFCvTWID07 2024 T9 CD 012+K4lPs7H94VUqPe2XwIsfPRnrXQE//QTEXxb8/8N4CNc6FpgZahzpTjFhMzSA7T/nHJa11DE8Ng2TP3iAmRczFlmslSuUNOgUeb6yRvs0="/>
          <p:cNvSpPr txBox="1"/>
          <p:nvPr/>
        </p:nvSpPr>
        <p:spPr>
          <a:xfrm>
            <a:off x="8111027" y="2400573"/>
            <a:ext cx="3776172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(SBT/…)</a:t>
            </a:r>
            <a:endParaRPr lang="en-US" altLang="zh-CN" sz="28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69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52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A605DA5-FE74-2281-8C19-82997D3E2433}"/>
              </a:ext>
            </a:extLst>
          </p:cNvPr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2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33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60E8EB-C16C-11D2-3C5E-74D5220506ED}"/>
              </a:ext>
            </a:extLst>
          </p:cNvPr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13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63EAB8E-CD8A-11C1-AAF0-C945D526C485}"/>
              </a:ext>
            </a:extLst>
          </p:cNvPr>
          <p:cNvSpPr txBox="1"/>
          <p:nvPr/>
        </p:nvSpPr>
        <p:spPr>
          <a:xfrm>
            <a:off x="1285032" y="309880"/>
            <a:ext cx="8524321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THIẾT BỊ DẠY HỌC VÀ HỌC LIỆU</a:t>
            </a:r>
            <a:endParaRPr lang="zh-CN" altLang="en-US" sz="4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矩形 1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2622A15-0665-BAB6-A9C1-3B6C0277DF98}"/>
              </a:ext>
            </a:extLst>
          </p:cNvPr>
          <p:cNvSpPr/>
          <p:nvPr/>
        </p:nvSpPr>
        <p:spPr>
          <a:xfrm flipH="1">
            <a:off x="1070572" y="2411478"/>
            <a:ext cx="4049161" cy="157584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14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11C2455-9866-603E-4877-12801CB8877A}"/>
              </a:ext>
            </a:extLst>
          </p:cNvPr>
          <p:cNvSpPr/>
          <p:nvPr/>
        </p:nvSpPr>
        <p:spPr>
          <a:xfrm flipH="1">
            <a:off x="7085872" y="2381893"/>
            <a:ext cx="4049161" cy="157584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15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1E0D06-B729-F89F-FF16-953C64A17A6D}"/>
              </a:ext>
            </a:extLst>
          </p:cNvPr>
          <p:cNvSpPr/>
          <p:nvPr/>
        </p:nvSpPr>
        <p:spPr>
          <a:xfrm>
            <a:off x="1337355" y="1760781"/>
            <a:ext cx="1988355" cy="1988355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16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BEAEDA8-0A60-04F4-4117-42C1874681AF}"/>
              </a:ext>
            </a:extLst>
          </p:cNvPr>
          <p:cNvSpPr/>
          <p:nvPr/>
        </p:nvSpPr>
        <p:spPr>
          <a:xfrm>
            <a:off x="7352654" y="1760781"/>
            <a:ext cx="1988355" cy="1988355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FEFE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1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CD92FFA-8B62-4894-84AF-AB72593350F1}"/>
              </a:ext>
            </a:extLst>
          </p:cNvPr>
          <p:cNvSpPr txBox="1"/>
          <p:nvPr/>
        </p:nvSpPr>
        <p:spPr>
          <a:xfrm>
            <a:off x="1061860" y="4111353"/>
            <a:ext cx="41798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 hoạch bài dạy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hước thẳng,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ảng phụ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chiếu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TextBox 1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DC6DB8E-E69B-46C4-6DA4-E2727A5BBD18}"/>
              </a:ext>
            </a:extLst>
          </p:cNvPr>
          <p:cNvSpPr txBox="1"/>
          <p:nvPr/>
        </p:nvSpPr>
        <p:spPr>
          <a:xfrm>
            <a:off x="6955178" y="4116951"/>
            <a:ext cx="4179855" cy="1953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hước thẳng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ảng nhóm.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1B30432-CEBF-6716-3C4E-FD88495F9F37}"/>
              </a:ext>
            </a:extLst>
          </p:cNvPr>
          <p:cNvSpPr txBox="1"/>
          <p:nvPr/>
        </p:nvSpPr>
        <p:spPr>
          <a:xfrm>
            <a:off x="3512006" y="2738219"/>
            <a:ext cx="1411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63D6ED-32CA-FF87-CB68-5ED673E91553}"/>
              </a:ext>
            </a:extLst>
          </p:cNvPr>
          <p:cNvSpPr txBox="1"/>
          <p:nvPr/>
        </p:nvSpPr>
        <p:spPr>
          <a:xfrm>
            <a:off x="9532063" y="2692762"/>
            <a:ext cx="1411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BF85F7-2D34-C750-D97A-2E87B08DFE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28" y="169194"/>
            <a:ext cx="927704" cy="92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5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F94EFB-3427-DAE2-A542-90D493536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3" name="图片 3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441B92D-A8ED-9F29-6CA7-42047731A9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4" name="图片 4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CAE0BE7-0318-D5CB-355D-12D5BD268F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5" name="图片 5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66D75E3-02DC-22DA-D59F-E4BAC957DD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6" name="图片 6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A6A6919-21FB-0643-8015-D5019E15A0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7" name="图片 7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4B3B96F-32A3-C16E-F731-F7D82195EB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8" name="图片 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DDD78C-2D00-45BA-FCCA-5133A9DEC9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9" name="文本框 10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FB04BD3-8269-3C44-EEF1-47E9D1C6FA97}"/>
              </a:ext>
            </a:extLst>
          </p:cNvPr>
          <p:cNvSpPr txBox="1"/>
          <p:nvPr/>
        </p:nvSpPr>
        <p:spPr>
          <a:xfrm>
            <a:off x="2541451" y="1297362"/>
            <a:ext cx="710909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dirty="0">
                <a:solidFill>
                  <a:schemeClr val="bg1"/>
                </a:solidFill>
                <a:latin typeface="Helvetica" panose="020B0604020202030204" pitchFamily="34" charset="0"/>
                <a:ea typeface="幼圆" panose="02010509060101010101" pitchFamily="49" charset="-122"/>
              </a:rPr>
              <a:t>THANK YOU!</a:t>
            </a:r>
            <a:endParaRPr lang="zh-CN" altLang="en-US" sz="5333" dirty="0">
              <a:solidFill>
                <a:schemeClr val="bg1"/>
              </a:solidFill>
              <a:latin typeface="Helvetica" panose="020B0604020202030204" pitchFamily="34" charset="0"/>
              <a:ea typeface="幼圆" panose="02010509060101010101" pitchFamily="49" charset="-122"/>
            </a:endParaRPr>
          </a:p>
        </p:txBody>
      </p:sp>
      <p:sp>
        <p:nvSpPr>
          <p:cNvPr id="10" name="文本框 16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9FD9E1B-3C12-59F7-623B-52D8469B09F2}"/>
              </a:ext>
            </a:extLst>
          </p:cNvPr>
          <p:cNvSpPr txBox="1"/>
          <p:nvPr/>
        </p:nvSpPr>
        <p:spPr>
          <a:xfrm>
            <a:off x="2689228" y="2148677"/>
            <a:ext cx="6813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rmik-Red Roses" descr="OPL20U25GSXzBJYl68kk8uQGfFKzs7yb1M4KJWUiLk6ZEvGF+qCIPSnY57AbBFCvTWID07 2024 T9 CD 012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C882D101-06FE-D1C9-C642-C5B480F67F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67917" y="-1575705"/>
            <a:ext cx="812800" cy="812800"/>
          </a:xfrm>
          <a:prstGeom prst="rect">
            <a:avLst/>
          </a:prstGeom>
        </p:spPr>
      </p:pic>
      <p:sp>
        <p:nvSpPr>
          <p:cNvPr id="12" name="文本框 13">
            <a:extLst>
              <a:ext uri="{FF2B5EF4-FFF2-40B4-BE49-F238E27FC236}">
                <a16:creationId xmlns:a16="http://schemas.microsoft.com/office/drawing/2014/main" id="{8E12E9CE-1967-8441-0C4C-B565D975CF63}"/>
              </a:ext>
            </a:extLst>
          </p:cNvPr>
          <p:cNvSpPr txBox="1"/>
          <p:nvPr/>
        </p:nvSpPr>
        <p:spPr>
          <a:xfrm>
            <a:off x="3726555" y="3024236"/>
            <a:ext cx="5397631" cy="126188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GVSB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BÙI PHƯƠNG ANH	</a:t>
            </a:r>
            <a:r>
              <a:rPr lang="en-US" altLang="zh-CN" sz="240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 </a:t>
            </a:r>
          </a:p>
          <a:p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EMAIL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Buiphuonganhk42@gmail.com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81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5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3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EB31CE-671A-B282-E06E-C2BBE1EC4D14}"/>
              </a:ext>
            </a:extLst>
          </p:cNvPr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-658906" y="1419315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 descr="OPL20U25GSXzBJYl68kk8uQGfFKzs7yb1M4KJWUiLk6ZEvGF+qCIPSnY57AbBFCvTWID07 2024 T9 CD 012+K4lPs7H94VUqPe2XwIsfPRnrXQE//QTEXxb8/8N4CNc6FpgZahzpTjFhMzSA7T/nHJa11DE8Ng2TP3iAmRczFlmslSuUNOgUeb6yRvs0="/>
          <p:cNvSpPr txBox="1"/>
          <p:nvPr/>
        </p:nvSpPr>
        <p:spPr>
          <a:xfrm>
            <a:off x="1324393" y="255611"/>
            <a:ext cx="3153748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CHÚ THÍCH</a:t>
            </a:r>
            <a:endParaRPr lang="zh-CN" altLang="en-US" sz="4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 descr="OPL20U25GSXzBJYl68kk8uQGfFKzs7yb1M4KJWUiLk6ZEvGF+qCIPSnY57AbBFCvTWID07 2024 T9 CD 012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13" y="203217"/>
            <a:ext cx="881004" cy="881004"/>
          </a:xfrm>
          <a:prstGeom prst="rect">
            <a:avLst/>
          </a:prstGeom>
        </p:spPr>
      </p:pic>
      <p:sp>
        <p:nvSpPr>
          <p:cNvPr id="25" name="任意多边形 17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1772529" y="1808480"/>
            <a:ext cx="2167304" cy="1286413"/>
          </a:xfrm>
          <a:custGeom>
            <a:avLst/>
            <a:gdLst>
              <a:gd name="connsiteX0" fmla="*/ 152403 w 2167304"/>
              <a:gd name="connsiteY0" fmla="*/ 0 h 1125415"/>
              <a:gd name="connsiteX1" fmla="*/ 2014901 w 2167304"/>
              <a:gd name="connsiteY1" fmla="*/ 0 h 1125415"/>
              <a:gd name="connsiteX2" fmla="*/ 2167304 w 2167304"/>
              <a:gd name="connsiteY2" fmla="*/ 152403 h 1125415"/>
              <a:gd name="connsiteX3" fmla="*/ 2167304 w 2167304"/>
              <a:gd name="connsiteY3" fmla="*/ 761997 h 1125415"/>
              <a:gd name="connsiteX4" fmla="*/ 2014901 w 2167304"/>
              <a:gd name="connsiteY4" fmla="*/ 914400 h 1125415"/>
              <a:gd name="connsiteX5" fmla="*/ 1206041 w 2167304"/>
              <a:gd name="connsiteY5" fmla="*/ 914400 h 1125415"/>
              <a:gd name="connsiteX6" fmla="*/ 1083652 w 2167304"/>
              <a:gd name="connsiteY6" fmla="*/ 1125415 h 1125415"/>
              <a:gd name="connsiteX7" fmla="*/ 961263 w 2167304"/>
              <a:gd name="connsiteY7" fmla="*/ 914400 h 1125415"/>
              <a:gd name="connsiteX8" fmla="*/ 152403 w 2167304"/>
              <a:gd name="connsiteY8" fmla="*/ 914400 h 1125415"/>
              <a:gd name="connsiteX9" fmla="*/ 0 w 2167304"/>
              <a:gd name="connsiteY9" fmla="*/ 761997 h 1125415"/>
              <a:gd name="connsiteX10" fmla="*/ 0 w 2167304"/>
              <a:gd name="connsiteY10" fmla="*/ 152403 h 1125415"/>
              <a:gd name="connsiteX11" fmla="*/ 152403 w 2167304"/>
              <a:gd name="connsiteY11" fmla="*/ 0 h 1125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304" h="1125415">
                <a:moveTo>
                  <a:pt x="152403" y="0"/>
                </a:moveTo>
                <a:lnTo>
                  <a:pt x="2014901" y="0"/>
                </a:lnTo>
                <a:cubicBezTo>
                  <a:pt x="2099071" y="0"/>
                  <a:pt x="2167304" y="68233"/>
                  <a:pt x="2167304" y="152403"/>
                </a:cubicBezTo>
                <a:lnTo>
                  <a:pt x="2167304" y="761997"/>
                </a:lnTo>
                <a:cubicBezTo>
                  <a:pt x="2167304" y="846167"/>
                  <a:pt x="2099071" y="914400"/>
                  <a:pt x="2014901" y="914400"/>
                </a:cubicBezTo>
                <a:lnTo>
                  <a:pt x="1206041" y="914400"/>
                </a:lnTo>
                <a:lnTo>
                  <a:pt x="1083652" y="1125415"/>
                </a:lnTo>
                <a:lnTo>
                  <a:pt x="961263" y="914400"/>
                </a:lnTo>
                <a:lnTo>
                  <a:pt x="152403" y="914400"/>
                </a:lnTo>
                <a:cubicBezTo>
                  <a:pt x="68233" y="914400"/>
                  <a:pt x="0" y="846167"/>
                  <a:pt x="0" y="761997"/>
                </a:cubicBezTo>
                <a:lnTo>
                  <a:pt x="0" y="152403"/>
                </a:lnTo>
                <a:cubicBezTo>
                  <a:pt x="0" y="68233"/>
                  <a:pt x="68233" y="0"/>
                  <a:pt x="152403" y="0"/>
                </a:cubicBezTo>
                <a:close/>
              </a:path>
            </a:pathLst>
          </a:custGeom>
          <a:solidFill>
            <a:srgbClr val="B4D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18" descr="OPL20U25GSXzBJYl68kk8uQGfFKzs7yb1M4KJWUiLk6ZEvGF+qCIPSnY57AbBFCvTWID07 2024 T9 CD 012+K4lPs7H94VUqPe2XwIsfPRnrXQE//QTEXxb8/8N4CNc6FpgZahzpTjFhMzSA7T/nHJa11DE8Ng2TP3iAmRczFlmslSuUNOgUeb6yRvs0="/>
          <p:cNvSpPr txBox="1"/>
          <p:nvPr/>
        </p:nvSpPr>
        <p:spPr>
          <a:xfrm>
            <a:off x="1863021" y="1810789"/>
            <a:ext cx="1851789" cy="954107"/>
          </a:xfrm>
          <a:prstGeom prst="rect">
            <a:avLst/>
          </a:prstGeom>
          <a:solidFill>
            <a:srgbClr val="B4DE86"/>
          </a:solidFill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HĐ</a:t>
            </a:r>
            <a:endParaRPr lang="en-US" altLang="zh-CN" sz="28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CÁ NHÂN</a:t>
            </a:r>
          </a:p>
        </p:txBody>
      </p:sp>
      <p:grpSp>
        <p:nvGrpSpPr>
          <p:cNvPr id="27" name="组合 19" descr="OPL20U25GSXzBJYl68kk8uQGfFKzs7yb1M4KJWUiLk6ZEvGF+qCIPSnY57AbBFCvTWID07 2024 T9 CD 012+K4lPs7H94VUqPe2XwIsfPRnrXQE//QTEXxb8/8N4CNc6FpgZahzpTjFhMzSA7T/nHJa11DE8Ng2TP3iAmRczFlmslSuUNOgUeb6yRvs0="/>
          <p:cNvGrpSpPr/>
          <p:nvPr/>
        </p:nvGrpSpPr>
        <p:grpSpPr>
          <a:xfrm>
            <a:off x="5002113" y="1727201"/>
            <a:ext cx="2167304" cy="1367692"/>
            <a:chOff x="5002113" y="1727201"/>
            <a:chExt cx="2167304" cy="1367692"/>
          </a:xfrm>
        </p:grpSpPr>
        <p:sp>
          <p:nvSpPr>
            <p:cNvPr id="28" name="任意多边形 20"/>
            <p:cNvSpPr/>
            <p:nvPr/>
          </p:nvSpPr>
          <p:spPr>
            <a:xfrm>
              <a:off x="5002113" y="1727201"/>
              <a:ext cx="2167304" cy="1367692"/>
            </a:xfrm>
            <a:custGeom>
              <a:avLst/>
              <a:gdLst>
                <a:gd name="connsiteX0" fmla="*/ 152403 w 2167304"/>
                <a:gd name="connsiteY0" fmla="*/ 0 h 1125415"/>
                <a:gd name="connsiteX1" fmla="*/ 2014901 w 2167304"/>
                <a:gd name="connsiteY1" fmla="*/ 0 h 1125415"/>
                <a:gd name="connsiteX2" fmla="*/ 2167304 w 2167304"/>
                <a:gd name="connsiteY2" fmla="*/ 152403 h 1125415"/>
                <a:gd name="connsiteX3" fmla="*/ 2167304 w 2167304"/>
                <a:gd name="connsiteY3" fmla="*/ 761997 h 1125415"/>
                <a:gd name="connsiteX4" fmla="*/ 2014901 w 2167304"/>
                <a:gd name="connsiteY4" fmla="*/ 914400 h 1125415"/>
                <a:gd name="connsiteX5" fmla="*/ 1206041 w 2167304"/>
                <a:gd name="connsiteY5" fmla="*/ 914400 h 1125415"/>
                <a:gd name="connsiteX6" fmla="*/ 1083652 w 2167304"/>
                <a:gd name="connsiteY6" fmla="*/ 1125415 h 1125415"/>
                <a:gd name="connsiteX7" fmla="*/ 961263 w 2167304"/>
                <a:gd name="connsiteY7" fmla="*/ 914400 h 1125415"/>
                <a:gd name="connsiteX8" fmla="*/ 152403 w 2167304"/>
                <a:gd name="connsiteY8" fmla="*/ 914400 h 1125415"/>
                <a:gd name="connsiteX9" fmla="*/ 0 w 2167304"/>
                <a:gd name="connsiteY9" fmla="*/ 761997 h 1125415"/>
                <a:gd name="connsiteX10" fmla="*/ 0 w 2167304"/>
                <a:gd name="connsiteY10" fmla="*/ 152403 h 1125415"/>
                <a:gd name="connsiteX11" fmla="*/ 152403 w 2167304"/>
                <a:gd name="connsiteY11" fmla="*/ 0 h 112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304" h="1125415">
                  <a:moveTo>
                    <a:pt x="152403" y="0"/>
                  </a:moveTo>
                  <a:lnTo>
                    <a:pt x="2014901" y="0"/>
                  </a:lnTo>
                  <a:cubicBezTo>
                    <a:pt x="2099071" y="0"/>
                    <a:pt x="2167304" y="68233"/>
                    <a:pt x="2167304" y="152403"/>
                  </a:cubicBezTo>
                  <a:lnTo>
                    <a:pt x="2167304" y="761997"/>
                  </a:lnTo>
                  <a:cubicBezTo>
                    <a:pt x="2167304" y="846167"/>
                    <a:pt x="2099071" y="914400"/>
                    <a:pt x="2014901" y="914400"/>
                  </a:cubicBezTo>
                  <a:lnTo>
                    <a:pt x="1206041" y="914400"/>
                  </a:lnTo>
                  <a:lnTo>
                    <a:pt x="1083652" y="1125415"/>
                  </a:lnTo>
                  <a:lnTo>
                    <a:pt x="961263" y="914400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152403"/>
                  </a:lnTo>
                  <a:cubicBezTo>
                    <a:pt x="0" y="68233"/>
                    <a:pt x="68233" y="0"/>
                    <a:pt x="152403" y="0"/>
                  </a:cubicBezTo>
                  <a:close/>
                </a:path>
              </a:pathLst>
            </a:custGeom>
            <a:solidFill>
              <a:srgbClr val="B4DE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21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5260162" y="1808480"/>
              <a:ext cx="1671676" cy="95410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HĐ </a:t>
              </a:r>
              <a:endParaRPr lang="en-US" altLang="zh-CN" sz="28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2800" b="1" dirty="0"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CẶP ĐÔI</a:t>
              </a:r>
            </a:p>
          </p:txBody>
        </p:sp>
      </p:grpSp>
      <p:grpSp>
        <p:nvGrpSpPr>
          <p:cNvPr id="30" name="组合 22" descr="OPL20U25GSXzBJYl68kk8uQGfFKzs7yb1M4KJWUiLk6ZEvGF+qCIPSnY57AbBFCvTWID07 2024 T9 CD 012+K4lPs7H94VUqPe2XwIsfPRnrXQE//QTEXxb8/8N4CNc6FpgZahzpTjFhMzSA7T/nHJa11DE8Ng2TP3iAmRczFlmslSuUNOgUeb6yRvs0="/>
          <p:cNvGrpSpPr/>
          <p:nvPr/>
        </p:nvGrpSpPr>
        <p:grpSpPr>
          <a:xfrm>
            <a:off x="8252167" y="1645921"/>
            <a:ext cx="2167304" cy="1448972"/>
            <a:chOff x="8231697" y="1744079"/>
            <a:chExt cx="2167304" cy="1350812"/>
          </a:xfrm>
        </p:grpSpPr>
        <p:sp>
          <p:nvSpPr>
            <p:cNvPr id="31" name="任意多边形 23"/>
            <p:cNvSpPr/>
            <p:nvPr/>
          </p:nvSpPr>
          <p:spPr>
            <a:xfrm>
              <a:off x="8231697" y="1744079"/>
              <a:ext cx="2167304" cy="1350812"/>
            </a:xfrm>
            <a:custGeom>
              <a:avLst/>
              <a:gdLst>
                <a:gd name="connsiteX0" fmla="*/ 152403 w 2167304"/>
                <a:gd name="connsiteY0" fmla="*/ 0 h 1125415"/>
                <a:gd name="connsiteX1" fmla="*/ 2014901 w 2167304"/>
                <a:gd name="connsiteY1" fmla="*/ 0 h 1125415"/>
                <a:gd name="connsiteX2" fmla="*/ 2167304 w 2167304"/>
                <a:gd name="connsiteY2" fmla="*/ 152403 h 1125415"/>
                <a:gd name="connsiteX3" fmla="*/ 2167304 w 2167304"/>
                <a:gd name="connsiteY3" fmla="*/ 761997 h 1125415"/>
                <a:gd name="connsiteX4" fmla="*/ 2014901 w 2167304"/>
                <a:gd name="connsiteY4" fmla="*/ 914400 h 1125415"/>
                <a:gd name="connsiteX5" fmla="*/ 1206041 w 2167304"/>
                <a:gd name="connsiteY5" fmla="*/ 914400 h 1125415"/>
                <a:gd name="connsiteX6" fmla="*/ 1083652 w 2167304"/>
                <a:gd name="connsiteY6" fmla="*/ 1125415 h 1125415"/>
                <a:gd name="connsiteX7" fmla="*/ 961263 w 2167304"/>
                <a:gd name="connsiteY7" fmla="*/ 914400 h 1125415"/>
                <a:gd name="connsiteX8" fmla="*/ 152403 w 2167304"/>
                <a:gd name="connsiteY8" fmla="*/ 914400 h 1125415"/>
                <a:gd name="connsiteX9" fmla="*/ 0 w 2167304"/>
                <a:gd name="connsiteY9" fmla="*/ 761997 h 1125415"/>
                <a:gd name="connsiteX10" fmla="*/ 0 w 2167304"/>
                <a:gd name="connsiteY10" fmla="*/ 152403 h 1125415"/>
                <a:gd name="connsiteX11" fmla="*/ 152403 w 2167304"/>
                <a:gd name="connsiteY11" fmla="*/ 0 h 112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304" h="1125415">
                  <a:moveTo>
                    <a:pt x="152403" y="0"/>
                  </a:moveTo>
                  <a:lnTo>
                    <a:pt x="2014901" y="0"/>
                  </a:lnTo>
                  <a:cubicBezTo>
                    <a:pt x="2099071" y="0"/>
                    <a:pt x="2167304" y="68233"/>
                    <a:pt x="2167304" y="152403"/>
                  </a:cubicBezTo>
                  <a:lnTo>
                    <a:pt x="2167304" y="761997"/>
                  </a:lnTo>
                  <a:cubicBezTo>
                    <a:pt x="2167304" y="846167"/>
                    <a:pt x="2099071" y="914400"/>
                    <a:pt x="2014901" y="914400"/>
                  </a:cubicBezTo>
                  <a:lnTo>
                    <a:pt x="1206041" y="914400"/>
                  </a:lnTo>
                  <a:lnTo>
                    <a:pt x="1083652" y="1125415"/>
                  </a:lnTo>
                  <a:lnTo>
                    <a:pt x="961263" y="914400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152403"/>
                  </a:lnTo>
                  <a:cubicBezTo>
                    <a:pt x="0" y="68233"/>
                    <a:pt x="68233" y="0"/>
                    <a:pt x="152403" y="0"/>
                  </a:cubicBezTo>
                  <a:close/>
                </a:path>
              </a:pathLst>
            </a:custGeom>
            <a:solidFill>
              <a:srgbClr val="B4DE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24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8696453" y="1819853"/>
              <a:ext cx="1340432" cy="8894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HĐ</a:t>
              </a:r>
              <a:endParaRPr lang="en-US" altLang="zh-CN" sz="28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2800" b="1" dirty="0"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NHÓM</a:t>
              </a:r>
            </a:p>
          </p:txBody>
        </p:sp>
      </p:grpSp>
      <p:sp>
        <p:nvSpPr>
          <p:cNvPr id="5" name="Oval 4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1651972" y="3586605"/>
            <a:ext cx="2408415" cy="2350256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AE4A7AB-C8B1-97D7-9C06-785A864B5675}"/>
              </a:ext>
            </a:extLst>
          </p:cNvPr>
          <p:cNvGrpSpPr/>
          <p:nvPr/>
        </p:nvGrpSpPr>
        <p:grpSpPr>
          <a:xfrm>
            <a:off x="8252167" y="3738844"/>
            <a:ext cx="2187773" cy="2057628"/>
            <a:chOff x="8231697" y="3814964"/>
            <a:chExt cx="2187773" cy="205762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EC38F77-0FB4-61EF-C6EE-C7005B4D26E2}"/>
                </a:ext>
              </a:extLst>
            </p:cNvPr>
            <p:cNvSpPr/>
            <p:nvPr/>
          </p:nvSpPr>
          <p:spPr>
            <a:xfrm>
              <a:off x="8231697" y="3814964"/>
              <a:ext cx="2187773" cy="204577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8231697" y="3826816"/>
              <a:ext cx="2167304" cy="2045776"/>
            </a:xfrm>
            <a:prstGeom prst="round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251128-F8E8-D291-0C9F-CBA39DA8578E}"/>
              </a:ext>
            </a:extLst>
          </p:cNvPr>
          <p:cNvGrpSpPr/>
          <p:nvPr/>
        </p:nvGrpSpPr>
        <p:grpSpPr>
          <a:xfrm>
            <a:off x="4908331" y="3750696"/>
            <a:ext cx="2261086" cy="2186165"/>
            <a:chOff x="4908331" y="3750696"/>
            <a:chExt cx="2261086" cy="218616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5CFD4D2-79F5-C4EE-CD3C-3CC4700F693E}"/>
                </a:ext>
              </a:extLst>
            </p:cNvPr>
            <p:cNvSpPr/>
            <p:nvPr/>
          </p:nvSpPr>
          <p:spPr>
            <a:xfrm>
              <a:off x="4908331" y="3750696"/>
              <a:ext cx="2261086" cy="218616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cartoon of two men with a light bulb above them&#10;&#10;Description automatically generated">
              <a:extLst>
                <a:ext uri="{FF2B5EF4-FFF2-40B4-BE49-F238E27FC236}">
                  <a16:creationId xmlns:a16="http://schemas.microsoft.com/office/drawing/2014/main" id="{8542C71F-D758-9F89-196E-A3791CCFD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2226" y="3803566"/>
              <a:ext cx="2133295" cy="2133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7151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28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DBA4D0E-A432-472C-2AFA-4F831C6BB1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10" name="图片 3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FEE2010-F952-521A-2F58-77540FAB74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11" name="图片 4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8FA8D9A-6728-1E42-7655-1D2D55F089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12" name="图片 5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3AE276-7F29-8A2A-BDB8-69671B6205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13" name="图片 6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91E4EB1-5143-46AB-01F7-2F968B0A53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15" name="图片 7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205884-B6D3-447B-B2BB-A348B13893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16" name="图片 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A5E066-F753-58A1-839D-620FD78C7B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本框 10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9AD5D89-D616-548C-C164-AC2D5A7AF727}"/>
                  </a:ext>
                </a:extLst>
              </p:cNvPr>
              <p:cNvSpPr txBox="1"/>
              <p:nvPr/>
            </p:nvSpPr>
            <p:spPr>
              <a:xfrm>
                <a:off x="1648723" y="1192750"/>
                <a:ext cx="9245370" cy="847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幼圆" panose="02010509060101010101" pitchFamily="49" charset="-122"/>
                    <a:cs typeface="Times New Roman" panose="02020603050405020304" pitchFamily="18" charset="0"/>
                  </a:rPr>
                  <a:t>BÀI 1: HÀM SỐ</a:t>
                </a:r>
                <a14:m>
                  <m:oMath xmlns:m="http://schemas.openxmlformats.org/officeDocument/2006/math">
                    <m:r>
                      <a:rPr lang="en-US" altLang="zh-CN" sz="48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48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y</m:t>
                    </m:r>
                    <m:r>
                      <m:rPr>
                        <m:nor/>
                      </m:rPr>
                      <a:rPr lang="en-US" altLang="zh-CN" sz="48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altLang="zh-CN" sz="48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altLang="zh-CN" sz="4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4800" b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altLang="zh-CN" sz="4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48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(</m:t>
                    </m:r>
                    <m:r>
                      <m:rPr>
                        <m:nor/>
                      </m:rPr>
                      <a:rPr lang="en-US" altLang="zh-CN" sz="48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zh-CN" sz="48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幼圆" panose="02010509060101010101" pitchFamily="49" charset="-122"/>
                        <a:cs typeface="Times New Roman" panose="02020603050405020304" pitchFamily="18" charset="0"/>
                      </a:rPr>
                      <m:t> ≠ 0)</m:t>
                    </m:r>
                  </m:oMath>
                </a14:m>
                <a:endParaRPr lang="zh-CN" alt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文本框 10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9AD5D89-D616-548C-C164-AC2D5A7AF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723" y="1192750"/>
                <a:ext cx="9245370" cy="847733"/>
              </a:xfrm>
              <a:prstGeom prst="rect">
                <a:avLst/>
              </a:prstGeom>
              <a:blipFill>
                <a:blip r:embed="rId12"/>
                <a:stretch>
                  <a:fillRect t="-13669" b="-38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3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1DBF7BF-6691-D593-83C0-CC2CFAE796B0}"/>
              </a:ext>
            </a:extLst>
          </p:cNvPr>
          <p:cNvSpPr txBox="1"/>
          <p:nvPr/>
        </p:nvSpPr>
        <p:spPr>
          <a:xfrm>
            <a:off x="3544867" y="3243109"/>
            <a:ext cx="6253892" cy="89255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9  		 GV: BÙI PHƯƠNG ANH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9" name="Lady &amp; Bird (淑女与鸟组合) - Stephanie Says (史蒂芬妮说)(1)" descr="OPL20U25GSXzBJYl68kk8uQGfFKzs7yb1M4KJWUiLk6ZEvGF+qCIPSnY57AbBFCvTWID07 2024 T9 CD 012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2A840232-162A-FC03-3CC6-84CF71B0AE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  <p:sp>
        <p:nvSpPr>
          <p:cNvPr id="20" name="文本框 10">
            <a:extLst>
              <a:ext uri="{FF2B5EF4-FFF2-40B4-BE49-F238E27FC236}">
                <a16:creationId xmlns:a16="http://schemas.microsoft.com/office/drawing/2014/main" id="{B5E35356-DF76-77E2-C1D8-111E8730B7DE}"/>
              </a:ext>
            </a:extLst>
          </p:cNvPr>
          <p:cNvSpPr txBox="1"/>
          <p:nvPr/>
        </p:nvSpPr>
        <p:spPr>
          <a:xfrm>
            <a:off x="1648723" y="1989697"/>
            <a:ext cx="8968677" cy="931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(tiết 3)</a:t>
            </a:r>
            <a:endParaRPr lang="zh-CN" altLang="en-US" sz="5333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1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33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C90233C-BAD3-952C-4079-C55BFB743863}"/>
              </a:ext>
            </a:extLst>
          </p:cNvPr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29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B25EC45-83DB-4A7E-48F7-02D03E3C4B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sp>
        <p:nvSpPr>
          <p:cNvPr id="8" name="文本框 3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F8EE464-D083-695B-6295-BCA70D38FDD5}"/>
              </a:ext>
            </a:extLst>
          </p:cNvPr>
          <p:cNvSpPr txBox="1"/>
          <p:nvPr/>
        </p:nvSpPr>
        <p:spPr>
          <a:xfrm>
            <a:off x="1905360" y="2019198"/>
            <a:ext cx="12186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1500" b="1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文本框 3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AAD8B0-DB11-D40F-DC2E-B4F9084E1F6E}"/>
              </a:ext>
            </a:extLst>
          </p:cNvPr>
          <p:cNvSpPr txBox="1"/>
          <p:nvPr/>
        </p:nvSpPr>
        <p:spPr>
          <a:xfrm>
            <a:off x="6096000" y="2210898"/>
            <a:ext cx="374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  <p:sp>
        <p:nvSpPr>
          <p:cNvPr id="10" name="文本框 3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2E877B7-EE1E-52AB-F780-70A578EB85C6}"/>
              </a:ext>
            </a:extLst>
          </p:cNvPr>
          <p:cNvSpPr txBox="1"/>
          <p:nvPr/>
        </p:nvSpPr>
        <p:spPr>
          <a:xfrm>
            <a:off x="6014720" y="3296471"/>
            <a:ext cx="5322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Trò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chơi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“Ai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nhanh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hơn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438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24" descr="OPL20U25GSXzBJYl68kk8uQGfFKzs7yb1M4KJWUiLk6ZEvGF+qCIPSnY57AbBFCvTWID07 2024 T9 CD 012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07022" y="1848571"/>
            <a:ext cx="3157172" cy="12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1219048">
              <a:lnSpc>
                <a:spcPct val="120000"/>
              </a:lnSpc>
              <a:spcBef>
                <a:spcPts val="400"/>
              </a:spcBef>
              <a:defRPr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HS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altLang="zh-CN" sz="2400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6" name="Rectangle 24" descr="OPL20U25GSXzBJYl68kk8uQGfFKzs7yb1M4KJWUiLk6ZEvGF+qCIPSnY57AbBFCvTWID07 2024 T9 CD 012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160856" y="3843697"/>
                <a:ext cx="3534843" cy="1734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defTabSz="1219048">
                  <a:lnSpc>
                    <a:spcPct val="120000"/>
                  </a:lnSpc>
                  <a:spcBef>
                    <a:spcPts val="400"/>
                  </a:spcBef>
                  <a:defRPr/>
                </a:pPr>
                <a:r>
                  <a:rPr lang="en-US" altLang="zh-CN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:r>
                  <a:rPr lang="vi-VN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cầm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bảng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chứa hàm số có dạng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zh-CN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altLang="zh-CN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altLang="zh-CN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cầm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bảng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chứa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a. Hai </a:t>
                </a:r>
                <a:r>
                  <a:rPr lang="en-US" altLang="zh-CN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đứng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altLang="zh-CN" sz="2400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6" name="Rectangle 24" descr="OPL20U25GSXzBJYl68kk8uQGfFKzs7yb1M4KJWUiLk6ZEvGF+qCIPSnY57AbBFCvTWID07 2024 T9 CD 01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856" y="3843697"/>
                <a:ext cx="3534843" cy="1734129"/>
              </a:xfrm>
              <a:prstGeom prst="rect">
                <a:avLst/>
              </a:prstGeom>
              <a:blipFill>
                <a:blip r:embed="rId2"/>
                <a:stretch>
                  <a:fillRect l="-5172" t="-3521" r="-7759" b="-985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Rectangle 24" descr="OPL20U25GSXzBJYl68kk8uQGfFKzs7yb1M4KJWUiLk6ZEvGF+qCIPSnY57AbBFCvTWID07 2024 T9 CD 012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704425" y="1738358"/>
            <a:ext cx="3395863" cy="217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1219048">
              <a:lnSpc>
                <a:spcPct val="120000"/>
              </a:lnSpc>
              <a:spcBef>
                <a:spcPts val="400"/>
              </a:spcBef>
              <a:defRPr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vi-V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70" descr="OPL20U25GSXzBJYl68kk8uQGfFKzs7yb1M4KJWUiLk6ZEvGF+qCIPSnY57AbBFCvTWID07 2024 T9 CD 012+K4lPs7H94VUqPe2XwIsfPRnrXQE//QTEXxb8/8N4CNc6FpgZahzpTjFhMzSA7T/nHJa11DE8Ng2TP3iAmRczFlmslSuUNOgUeb6yRvs0="/>
          <p:cNvGrpSpPr/>
          <p:nvPr/>
        </p:nvGrpSpPr>
        <p:grpSpPr>
          <a:xfrm>
            <a:off x="5234016" y="2797907"/>
            <a:ext cx="1644193" cy="1646263"/>
            <a:chOff x="1903413" y="1601788"/>
            <a:chExt cx="1949450" cy="1951038"/>
          </a:xfrm>
        </p:grpSpPr>
        <p:sp>
          <p:nvSpPr>
            <p:cNvPr id="72" name="Oval 6"/>
            <p:cNvSpPr>
              <a:spLocks noChangeArrowheads="1"/>
            </p:cNvSpPr>
            <p:nvPr/>
          </p:nvSpPr>
          <p:spPr bwMode="auto">
            <a:xfrm>
              <a:off x="1911350" y="1611313"/>
              <a:ext cx="1931987" cy="19319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66" tIns="60933" rIns="121866" bIns="60933" numCol="1" anchor="t" anchorCtr="0" compatLnSpc="1"/>
            <a:lstStyle/>
            <a:p>
              <a:pPr defTabSz="1219048">
                <a:defRPr/>
              </a:pPr>
              <a:endParaRPr lang="zh-CN" altLang="en-US" sz="2398" kern="0" dirty="0">
                <a:solidFill>
                  <a:srgbClr val="080808"/>
                </a:solidFill>
              </a:endParaRPr>
            </a:p>
          </p:txBody>
        </p:sp>
        <p:sp>
          <p:nvSpPr>
            <p:cNvPr id="73" name="Oval 7"/>
            <p:cNvSpPr>
              <a:spLocks noChangeArrowheads="1"/>
            </p:cNvSpPr>
            <p:nvPr/>
          </p:nvSpPr>
          <p:spPr bwMode="auto">
            <a:xfrm>
              <a:off x="2730500" y="2430463"/>
              <a:ext cx="295275" cy="2952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121866" tIns="60933" rIns="121866" bIns="60933" numCol="1" anchor="t" anchorCtr="0" compatLnSpc="1"/>
            <a:lstStyle/>
            <a:p>
              <a:pPr defTabSz="1219048">
                <a:defRPr/>
              </a:pPr>
              <a:endParaRPr lang="zh-CN" altLang="en-US" sz="2398" kern="0" dirty="0">
                <a:solidFill>
                  <a:srgbClr val="080808"/>
                </a:solidFill>
              </a:endParaRPr>
            </a:p>
          </p:txBody>
        </p:sp>
        <p:sp>
          <p:nvSpPr>
            <p:cNvPr id="74" name="Freeform 8"/>
            <p:cNvSpPr>
              <a:spLocks noEditPoints="1"/>
            </p:cNvSpPr>
            <p:nvPr/>
          </p:nvSpPr>
          <p:spPr bwMode="auto">
            <a:xfrm>
              <a:off x="1903413" y="1601788"/>
              <a:ext cx="1949450" cy="1951038"/>
            </a:xfrm>
            <a:custGeom>
              <a:avLst/>
              <a:gdLst>
                <a:gd name="T0" fmla="*/ 660 w 1320"/>
                <a:gd name="T1" fmla="*/ 0 h 1320"/>
                <a:gd name="T2" fmla="*/ 0 w 1320"/>
                <a:gd name="T3" fmla="*/ 660 h 1320"/>
                <a:gd name="T4" fmla="*/ 660 w 1320"/>
                <a:gd name="T5" fmla="*/ 1320 h 1320"/>
                <a:gd name="T6" fmla="*/ 1320 w 1320"/>
                <a:gd name="T7" fmla="*/ 660 h 1320"/>
                <a:gd name="T8" fmla="*/ 660 w 1320"/>
                <a:gd name="T9" fmla="*/ 0 h 1320"/>
                <a:gd name="T10" fmla="*/ 660 w 1320"/>
                <a:gd name="T11" fmla="*/ 1224 h 1320"/>
                <a:gd name="T12" fmla="*/ 96 w 1320"/>
                <a:gd name="T13" fmla="*/ 660 h 1320"/>
                <a:gd name="T14" fmla="*/ 660 w 1320"/>
                <a:gd name="T15" fmla="*/ 96 h 1320"/>
                <a:gd name="T16" fmla="*/ 1224 w 1320"/>
                <a:gd name="T17" fmla="*/ 660 h 1320"/>
                <a:gd name="T18" fmla="*/ 660 w 1320"/>
                <a:gd name="T19" fmla="*/ 1224 h 1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0" h="1320">
                  <a:moveTo>
                    <a:pt x="660" y="0"/>
                  </a:moveTo>
                  <a:cubicBezTo>
                    <a:pt x="295" y="0"/>
                    <a:pt x="0" y="296"/>
                    <a:pt x="0" y="660"/>
                  </a:cubicBezTo>
                  <a:cubicBezTo>
                    <a:pt x="0" y="1025"/>
                    <a:pt x="295" y="1320"/>
                    <a:pt x="660" y="1320"/>
                  </a:cubicBezTo>
                  <a:cubicBezTo>
                    <a:pt x="1025" y="1320"/>
                    <a:pt x="1320" y="1025"/>
                    <a:pt x="1320" y="660"/>
                  </a:cubicBezTo>
                  <a:cubicBezTo>
                    <a:pt x="1320" y="296"/>
                    <a:pt x="1025" y="0"/>
                    <a:pt x="660" y="0"/>
                  </a:cubicBezTo>
                  <a:close/>
                  <a:moveTo>
                    <a:pt x="660" y="1224"/>
                  </a:moveTo>
                  <a:cubicBezTo>
                    <a:pt x="349" y="1224"/>
                    <a:pt x="96" y="972"/>
                    <a:pt x="96" y="660"/>
                  </a:cubicBezTo>
                  <a:cubicBezTo>
                    <a:pt x="96" y="349"/>
                    <a:pt x="349" y="96"/>
                    <a:pt x="660" y="96"/>
                  </a:cubicBezTo>
                  <a:cubicBezTo>
                    <a:pt x="971" y="96"/>
                    <a:pt x="1224" y="349"/>
                    <a:pt x="1224" y="660"/>
                  </a:cubicBezTo>
                  <a:cubicBezTo>
                    <a:pt x="1224" y="972"/>
                    <a:pt x="971" y="1224"/>
                    <a:pt x="660" y="12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1866" tIns="60933" rIns="121866" bIns="60933" numCol="1" anchor="t" anchorCtr="0" compatLnSpc="1"/>
            <a:lstStyle/>
            <a:p>
              <a:pPr defTabSz="1219048">
                <a:defRPr/>
              </a:pPr>
              <a:endParaRPr lang="zh-CN" altLang="en-US" sz="2398" kern="0" dirty="0">
                <a:solidFill>
                  <a:srgbClr val="080808"/>
                </a:solidFill>
              </a:endParaRPr>
            </a:p>
          </p:txBody>
        </p:sp>
        <p:sp>
          <p:nvSpPr>
            <p:cNvPr id="75" name="Freeform 9"/>
            <p:cNvSpPr>
              <a:spLocks noEditPoints="1"/>
            </p:cNvSpPr>
            <p:nvPr/>
          </p:nvSpPr>
          <p:spPr bwMode="auto">
            <a:xfrm>
              <a:off x="2181225" y="1882776"/>
              <a:ext cx="1392237" cy="1390650"/>
            </a:xfrm>
            <a:custGeom>
              <a:avLst/>
              <a:gdLst>
                <a:gd name="T0" fmla="*/ 471 w 942"/>
                <a:gd name="T1" fmla="*/ 0 h 941"/>
                <a:gd name="T2" fmla="*/ 0 w 942"/>
                <a:gd name="T3" fmla="*/ 470 h 941"/>
                <a:gd name="T4" fmla="*/ 471 w 942"/>
                <a:gd name="T5" fmla="*/ 941 h 941"/>
                <a:gd name="T6" fmla="*/ 942 w 942"/>
                <a:gd name="T7" fmla="*/ 470 h 941"/>
                <a:gd name="T8" fmla="*/ 471 w 942"/>
                <a:gd name="T9" fmla="*/ 0 h 941"/>
                <a:gd name="T10" fmla="*/ 471 w 942"/>
                <a:gd name="T11" fmla="*/ 854 h 941"/>
                <a:gd name="T12" fmla="*/ 87 w 942"/>
                <a:gd name="T13" fmla="*/ 470 h 941"/>
                <a:gd name="T14" fmla="*/ 471 w 942"/>
                <a:gd name="T15" fmla="*/ 86 h 941"/>
                <a:gd name="T16" fmla="*/ 855 w 942"/>
                <a:gd name="T17" fmla="*/ 470 h 941"/>
                <a:gd name="T18" fmla="*/ 471 w 942"/>
                <a:gd name="T19" fmla="*/ 854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2" h="941">
                  <a:moveTo>
                    <a:pt x="471" y="0"/>
                  </a:moveTo>
                  <a:cubicBezTo>
                    <a:pt x="211" y="0"/>
                    <a:pt x="0" y="210"/>
                    <a:pt x="0" y="470"/>
                  </a:cubicBezTo>
                  <a:cubicBezTo>
                    <a:pt x="0" y="730"/>
                    <a:pt x="211" y="941"/>
                    <a:pt x="471" y="941"/>
                  </a:cubicBezTo>
                  <a:cubicBezTo>
                    <a:pt x="731" y="941"/>
                    <a:pt x="942" y="730"/>
                    <a:pt x="942" y="470"/>
                  </a:cubicBezTo>
                  <a:cubicBezTo>
                    <a:pt x="942" y="210"/>
                    <a:pt x="731" y="0"/>
                    <a:pt x="471" y="0"/>
                  </a:cubicBezTo>
                  <a:close/>
                  <a:moveTo>
                    <a:pt x="471" y="854"/>
                  </a:moveTo>
                  <a:cubicBezTo>
                    <a:pt x="259" y="854"/>
                    <a:pt x="87" y="682"/>
                    <a:pt x="87" y="470"/>
                  </a:cubicBezTo>
                  <a:cubicBezTo>
                    <a:pt x="87" y="258"/>
                    <a:pt x="259" y="86"/>
                    <a:pt x="471" y="86"/>
                  </a:cubicBezTo>
                  <a:cubicBezTo>
                    <a:pt x="683" y="86"/>
                    <a:pt x="855" y="258"/>
                    <a:pt x="855" y="470"/>
                  </a:cubicBezTo>
                  <a:cubicBezTo>
                    <a:pt x="855" y="682"/>
                    <a:pt x="683" y="854"/>
                    <a:pt x="471" y="8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1866" tIns="60933" rIns="121866" bIns="60933" numCol="1" anchor="t" anchorCtr="0" compatLnSpc="1"/>
            <a:lstStyle/>
            <a:p>
              <a:pPr defTabSz="1219048">
                <a:defRPr/>
              </a:pPr>
              <a:endParaRPr lang="zh-CN" altLang="en-US" sz="2398" kern="0" dirty="0">
                <a:solidFill>
                  <a:srgbClr val="080808"/>
                </a:solidFill>
              </a:endParaRPr>
            </a:p>
          </p:txBody>
        </p:sp>
        <p:sp>
          <p:nvSpPr>
            <p:cNvPr id="76" name="Freeform 10"/>
            <p:cNvSpPr>
              <a:spLocks noEditPoints="1"/>
            </p:cNvSpPr>
            <p:nvPr/>
          </p:nvSpPr>
          <p:spPr bwMode="auto">
            <a:xfrm>
              <a:off x="2468563" y="2168526"/>
              <a:ext cx="819150" cy="819150"/>
            </a:xfrm>
            <a:custGeom>
              <a:avLst/>
              <a:gdLst>
                <a:gd name="T0" fmla="*/ 277 w 554"/>
                <a:gd name="T1" fmla="*/ 0 h 555"/>
                <a:gd name="T2" fmla="*/ 0 w 554"/>
                <a:gd name="T3" fmla="*/ 277 h 555"/>
                <a:gd name="T4" fmla="*/ 277 w 554"/>
                <a:gd name="T5" fmla="*/ 555 h 555"/>
                <a:gd name="T6" fmla="*/ 554 w 554"/>
                <a:gd name="T7" fmla="*/ 277 h 555"/>
                <a:gd name="T8" fmla="*/ 277 w 554"/>
                <a:gd name="T9" fmla="*/ 0 h 555"/>
                <a:gd name="T10" fmla="*/ 277 w 554"/>
                <a:gd name="T11" fmla="*/ 464 h 555"/>
                <a:gd name="T12" fmla="*/ 90 w 554"/>
                <a:gd name="T13" fmla="*/ 277 h 555"/>
                <a:gd name="T14" fmla="*/ 277 w 554"/>
                <a:gd name="T15" fmla="*/ 91 h 555"/>
                <a:gd name="T16" fmla="*/ 464 w 554"/>
                <a:gd name="T17" fmla="*/ 277 h 555"/>
                <a:gd name="T18" fmla="*/ 277 w 554"/>
                <a:gd name="T19" fmla="*/ 464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4" h="555">
                  <a:moveTo>
                    <a:pt x="277" y="0"/>
                  </a:moveTo>
                  <a:cubicBezTo>
                    <a:pt x="124" y="0"/>
                    <a:pt x="0" y="124"/>
                    <a:pt x="0" y="277"/>
                  </a:cubicBezTo>
                  <a:cubicBezTo>
                    <a:pt x="0" y="430"/>
                    <a:pt x="124" y="555"/>
                    <a:pt x="277" y="555"/>
                  </a:cubicBezTo>
                  <a:cubicBezTo>
                    <a:pt x="430" y="555"/>
                    <a:pt x="554" y="430"/>
                    <a:pt x="554" y="277"/>
                  </a:cubicBezTo>
                  <a:cubicBezTo>
                    <a:pt x="554" y="124"/>
                    <a:pt x="430" y="0"/>
                    <a:pt x="277" y="0"/>
                  </a:cubicBezTo>
                  <a:close/>
                  <a:moveTo>
                    <a:pt x="277" y="464"/>
                  </a:moveTo>
                  <a:cubicBezTo>
                    <a:pt x="174" y="464"/>
                    <a:pt x="90" y="380"/>
                    <a:pt x="90" y="277"/>
                  </a:cubicBezTo>
                  <a:cubicBezTo>
                    <a:pt x="90" y="174"/>
                    <a:pt x="174" y="91"/>
                    <a:pt x="277" y="91"/>
                  </a:cubicBezTo>
                  <a:cubicBezTo>
                    <a:pt x="380" y="91"/>
                    <a:pt x="464" y="174"/>
                    <a:pt x="464" y="277"/>
                  </a:cubicBezTo>
                  <a:cubicBezTo>
                    <a:pt x="464" y="380"/>
                    <a:pt x="380" y="464"/>
                    <a:pt x="277" y="4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1866" tIns="60933" rIns="121866" bIns="60933" numCol="1" anchor="t" anchorCtr="0" compatLnSpc="1"/>
            <a:lstStyle/>
            <a:p>
              <a:pPr defTabSz="1219048">
                <a:defRPr/>
              </a:pPr>
              <a:endParaRPr lang="zh-CN" altLang="en-US" sz="2398" kern="0" dirty="0">
                <a:solidFill>
                  <a:srgbClr val="080808"/>
                </a:solidFill>
              </a:endParaRPr>
            </a:p>
          </p:txBody>
        </p:sp>
      </p:grpSp>
      <p:grpSp>
        <p:nvGrpSpPr>
          <p:cNvPr id="4" name="组合 76" descr="OPL20U25GSXzBJYl68kk8uQGfFKzs7yb1M4KJWUiLk6ZEvGF+qCIPSnY57AbBFCvTWID07 2024 T9 CD 012+K4lPs7H94VUqPe2XwIsfPRnrXQE//QTEXxb8/8N4CNc6FpgZahzpTjFhMzSA7T/nHJa11DE8Ng2TP3iAmRczFlmslSuUNOgUeb6yRvs0="/>
          <p:cNvGrpSpPr/>
          <p:nvPr/>
        </p:nvGrpSpPr>
        <p:grpSpPr>
          <a:xfrm>
            <a:off x="4900625" y="2642524"/>
            <a:ext cx="1158165" cy="979184"/>
            <a:chOff x="1508126" y="1417638"/>
            <a:chExt cx="1373187" cy="1160463"/>
          </a:xfrm>
        </p:grpSpPr>
        <p:sp>
          <p:nvSpPr>
            <p:cNvPr id="78" name="Freeform 11"/>
            <p:cNvSpPr/>
            <p:nvPr/>
          </p:nvSpPr>
          <p:spPr bwMode="auto">
            <a:xfrm>
              <a:off x="1508126" y="1636713"/>
              <a:ext cx="444500" cy="239713"/>
            </a:xfrm>
            <a:custGeom>
              <a:avLst/>
              <a:gdLst>
                <a:gd name="T0" fmla="*/ 280 w 280"/>
                <a:gd name="T1" fmla="*/ 117 h 151"/>
                <a:gd name="T2" fmla="*/ 146 w 280"/>
                <a:gd name="T3" fmla="*/ 151 h 151"/>
                <a:gd name="T4" fmla="*/ 0 w 280"/>
                <a:gd name="T5" fmla="*/ 33 h 151"/>
                <a:gd name="T6" fmla="*/ 134 w 280"/>
                <a:gd name="T7" fmla="*/ 0 h 151"/>
                <a:gd name="T8" fmla="*/ 280 w 280"/>
                <a:gd name="T9" fmla="*/ 11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151">
                  <a:moveTo>
                    <a:pt x="280" y="117"/>
                  </a:moveTo>
                  <a:lnTo>
                    <a:pt x="146" y="151"/>
                  </a:lnTo>
                  <a:lnTo>
                    <a:pt x="0" y="33"/>
                  </a:lnTo>
                  <a:lnTo>
                    <a:pt x="134" y="0"/>
                  </a:lnTo>
                  <a:lnTo>
                    <a:pt x="280" y="1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21866" tIns="60933" rIns="121866" bIns="60933" numCol="1" anchor="t" anchorCtr="0" compatLnSpc="1"/>
            <a:lstStyle/>
            <a:p>
              <a:pPr defTabSz="1219048">
                <a:defRPr/>
              </a:pPr>
              <a:endParaRPr lang="zh-CN" altLang="en-US" sz="2398" kern="0" dirty="0">
                <a:solidFill>
                  <a:srgbClr val="080808"/>
                </a:solidFill>
              </a:endParaRPr>
            </a:p>
          </p:txBody>
        </p:sp>
        <p:sp>
          <p:nvSpPr>
            <p:cNvPr id="79" name="Freeform 12"/>
            <p:cNvSpPr/>
            <p:nvPr/>
          </p:nvSpPr>
          <p:spPr bwMode="auto">
            <a:xfrm>
              <a:off x="1720850" y="1417638"/>
              <a:ext cx="238125" cy="404813"/>
            </a:xfrm>
            <a:custGeom>
              <a:avLst/>
              <a:gdLst>
                <a:gd name="T0" fmla="*/ 146 w 150"/>
                <a:gd name="T1" fmla="*/ 255 h 255"/>
                <a:gd name="T2" fmla="*/ 150 w 150"/>
                <a:gd name="T3" fmla="*/ 117 h 255"/>
                <a:gd name="T4" fmla="*/ 4 w 150"/>
                <a:gd name="T5" fmla="*/ 0 h 255"/>
                <a:gd name="T6" fmla="*/ 0 w 150"/>
                <a:gd name="T7" fmla="*/ 138 h 255"/>
                <a:gd name="T8" fmla="*/ 146 w 150"/>
                <a:gd name="T9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255">
                  <a:moveTo>
                    <a:pt x="146" y="255"/>
                  </a:moveTo>
                  <a:lnTo>
                    <a:pt x="150" y="117"/>
                  </a:lnTo>
                  <a:lnTo>
                    <a:pt x="4" y="0"/>
                  </a:lnTo>
                  <a:lnTo>
                    <a:pt x="0" y="138"/>
                  </a:lnTo>
                  <a:lnTo>
                    <a:pt x="146" y="255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866" tIns="60933" rIns="121866" bIns="60933" numCol="1" anchor="t" anchorCtr="0" compatLnSpc="1"/>
            <a:lstStyle/>
            <a:p>
              <a:pPr defTabSz="1219048">
                <a:defRPr/>
              </a:pPr>
              <a:endParaRPr lang="zh-CN" altLang="en-US" sz="2398" kern="0" dirty="0">
                <a:solidFill>
                  <a:srgbClr val="080808"/>
                </a:solidFill>
              </a:endParaRPr>
            </a:p>
          </p:txBody>
        </p:sp>
        <p:sp>
          <p:nvSpPr>
            <p:cNvPr id="80" name="Freeform 13"/>
            <p:cNvSpPr/>
            <p:nvPr/>
          </p:nvSpPr>
          <p:spPr bwMode="auto">
            <a:xfrm>
              <a:off x="1660525" y="1577976"/>
              <a:ext cx="1174750" cy="965200"/>
            </a:xfrm>
            <a:custGeom>
              <a:avLst/>
              <a:gdLst>
                <a:gd name="T0" fmla="*/ 772 w 795"/>
                <a:gd name="T1" fmla="*/ 654 h 654"/>
                <a:gd name="T2" fmla="*/ 759 w 795"/>
                <a:gd name="T3" fmla="*/ 649 h 654"/>
                <a:gd name="T4" fmla="*/ 10 w 795"/>
                <a:gd name="T5" fmla="*/ 39 h 654"/>
                <a:gd name="T6" fmla="*/ 7 w 795"/>
                <a:gd name="T7" fmla="*/ 10 h 654"/>
                <a:gd name="T8" fmla="*/ 36 w 795"/>
                <a:gd name="T9" fmla="*/ 8 h 654"/>
                <a:gd name="T10" fmla="*/ 785 w 795"/>
                <a:gd name="T11" fmla="*/ 618 h 654"/>
                <a:gd name="T12" fmla="*/ 788 w 795"/>
                <a:gd name="T13" fmla="*/ 646 h 654"/>
                <a:gd name="T14" fmla="*/ 772 w 795"/>
                <a:gd name="T15" fmla="*/ 65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5" h="654">
                  <a:moveTo>
                    <a:pt x="772" y="654"/>
                  </a:moveTo>
                  <a:cubicBezTo>
                    <a:pt x="768" y="654"/>
                    <a:pt x="763" y="652"/>
                    <a:pt x="759" y="64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" y="32"/>
                    <a:pt x="0" y="19"/>
                    <a:pt x="7" y="10"/>
                  </a:cubicBezTo>
                  <a:cubicBezTo>
                    <a:pt x="14" y="2"/>
                    <a:pt x="27" y="0"/>
                    <a:pt x="36" y="8"/>
                  </a:cubicBezTo>
                  <a:cubicBezTo>
                    <a:pt x="785" y="618"/>
                    <a:pt x="785" y="618"/>
                    <a:pt x="785" y="618"/>
                  </a:cubicBezTo>
                  <a:cubicBezTo>
                    <a:pt x="794" y="625"/>
                    <a:pt x="795" y="638"/>
                    <a:pt x="788" y="646"/>
                  </a:cubicBezTo>
                  <a:cubicBezTo>
                    <a:pt x="784" y="651"/>
                    <a:pt x="778" y="654"/>
                    <a:pt x="772" y="654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121866" tIns="60933" rIns="121866" bIns="60933" numCol="1" anchor="t" anchorCtr="0" compatLnSpc="1"/>
            <a:lstStyle/>
            <a:p>
              <a:pPr defTabSz="1219048">
                <a:defRPr/>
              </a:pPr>
              <a:endParaRPr lang="zh-CN" altLang="en-US" sz="2398" kern="0" dirty="0">
                <a:solidFill>
                  <a:srgbClr val="080808"/>
                </a:solidFill>
              </a:endParaRPr>
            </a:p>
          </p:txBody>
        </p:sp>
        <p:sp>
          <p:nvSpPr>
            <p:cNvPr id="81" name="Freeform 14"/>
            <p:cNvSpPr/>
            <p:nvPr/>
          </p:nvSpPr>
          <p:spPr bwMode="auto">
            <a:xfrm>
              <a:off x="2600325" y="2459038"/>
              <a:ext cx="280987" cy="119063"/>
            </a:xfrm>
            <a:custGeom>
              <a:avLst/>
              <a:gdLst>
                <a:gd name="T0" fmla="*/ 0 w 177"/>
                <a:gd name="T1" fmla="*/ 12 h 75"/>
                <a:gd name="T2" fmla="*/ 177 w 177"/>
                <a:gd name="T3" fmla="*/ 75 h 75"/>
                <a:gd name="T4" fmla="*/ 85 w 177"/>
                <a:gd name="T5" fmla="*/ 0 h 75"/>
                <a:gd name="T6" fmla="*/ 0 w 177"/>
                <a:gd name="T7" fmla="*/ 1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7" h="75">
                  <a:moveTo>
                    <a:pt x="0" y="12"/>
                  </a:moveTo>
                  <a:lnTo>
                    <a:pt x="177" y="75"/>
                  </a:lnTo>
                  <a:lnTo>
                    <a:pt x="85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121866" tIns="60933" rIns="121866" bIns="60933" numCol="1" anchor="t" anchorCtr="0" compatLnSpc="1"/>
            <a:lstStyle/>
            <a:p>
              <a:pPr defTabSz="1219048">
                <a:defRPr/>
              </a:pPr>
              <a:endParaRPr lang="zh-CN" altLang="en-US" sz="2398" kern="0" dirty="0">
                <a:solidFill>
                  <a:srgbClr val="080808"/>
                </a:solidFill>
              </a:endParaRPr>
            </a:p>
          </p:txBody>
        </p:sp>
        <p:sp>
          <p:nvSpPr>
            <p:cNvPr id="82" name="Freeform 15"/>
            <p:cNvSpPr/>
            <p:nvPr/>
          </p:nvSpPr>
          <p:spPr bwMode="auto">
            <a:xfrm>
              <a:off x="2725738" y="2324101"/>
              <a:ext cx="155575" cy="254000"/>
            </a:xfrm>
            <a:custGeom>
              <a:avLst/>
              <a:gdLst>
                <a:gd name="T0" fmla="*/ 6 w 98"/>
                <a:gd name="T1" fmla="*/ 85 h 160"/>
                <a:gd name="T2" fmla="*/ 98 w 98"/>
                <a:gd name="T3" fmla="*/ 160 h 160"/>
                <a:gd name="T4" fmla="*/ 0 w 98"/>
                <a:gd name="T5" fmla="*/ 0 h 160"/>
                <a:gd name="T6" fmla="*/ 6 w 98"/>
                <a:gd name="T7" fmla="*/ 8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60">
                  <a:moveTo>
                    <a:pt x="6" y="85"/>
                  </a:moveTo>
                  <a:lnTo>
                    <a:pt x="98" y="160"/>
                  </a:lnTo>
                  <a:lnTo>
                    <a:pt x="0" y="0"/>
                  </a:lnTo>
                  <a:lnTo>
                    <a:pt x="6" y="8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121866" tIns="60933" rIns="121866" bIns="60933" numCol="1" anchor="t" anchorCtr="0" compatLnSpc="1"/>
            <a:lstStyle/>
            <a:p>
              <a:pPr defTabSz="1219048">
                <a:defRPr/>
              </a:pPr>
              <a:endParaRPr lang="zh-CN" altLang="en-US" sz="2398" kern="0" dirty="0">
                <a:solidFill>
                  <a:srgbClr val="080808"/>
                </a:solidFill>
              </a:endParaRPr>
            </a:p>
          </p:txBody>
        </p:sp>
      </p:grpSp>
      <p:sp>
        <p:nvSpPr>
          <p:cNvPr id="83" name="Freeform 12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 bwMode="auto">
          <a:xfrm flipV="1">
            <a:off x="4900625" y="3621037"/>
            <a:ext cx="1158165" cy="1089725"/>
          </a:xfrm>
          <a:custGeom>
            <a:avLst/>
            <a:gdLst/>
            <a:ahLst/>
            <a:cxnLst/>
            <a:rect l="l" t="t" r="r" b="b"/>
            <a:pathLst>
              <a:path w="1373187" h="1291466">
                <a:moveTo>
                  <a:pt x="1373186" y="1291466"/>
                </a:moveTo>
                <a:lnTo>
                  <a:pt x="1316220" y="1239784"/>
                </a:lnTo>
                <a:lnTo>
                  <a:pt x="1316221" y="1239784"/>
                </a:lnTo>
                <a:lnTo>
                  <a:pt x="1373187" y="1291466"/>
                </a:lnTo>
                <a:lnTo>
                  <a:pt x="1217612" y="1008792"/>
                </a:lnTo>
                <a:lnTo>
                  <a:pt x="1224267" y="1113714"/>
                </a:lnTo>
                <a:cubicBezTo>
                  <a:pt x="1123585" y="1022574"/>
                  <a:pt x="907850" y="827283"/>
                  <a:pt x="445585" y="408824"/>
                </a:cubicBezTo>
                <a:lnTo>
                  <a:pt x="450849" y="206706"/>
                </a:lnTo>
                <a:lnTo>
                  <a:pt x="219074" y="0"/>
                </a:lnTo>
                <a:lnTo>
                  <a:pt x="213889" y="199085"/>
                </a:lnTo>
                <a:lnTo>
                  <a:pt x="205595" y="191578"/>
                </a:lnTo>
                <a:cubicBezTo>
                  <a:pt x="192296" y="178438"/>
                  <a:pt x="173086" y="181723"/>
                  <a:pt x="162743" y="194863"/>
                </a:cubicBezTo>
                <a:cubicBezTo>
                  <a:pt x="152399" y="209645"/>
                  <a:pt x="153877" y="230996"/>
                  <a:pt x="167176" y="242494"/>
                </a:cubicBezTo>
                <a:cubicBezTo>
                  <a:pt x="167176" y="242494"/>
                  <a:pt x="167176" y="242494"/>
                  <a:pt x="169337" y="244450"/>
                </a:cubicBezTo>
                <a:lnTo>
                  <a:pt x="178874" y="253084"/>
                </a:lnTo>
                <a:lnTo>
                  <a:pt x="0" y="302108"/>
                </a:lnTo>
                <a:lnTo>
                  <a:pt x="231775" y="510580"/>
                </a:lnTo>
                <a:lnTo>
                  <a:pt x="408272" y="460742"/>
                </a:lnTo>
                <a:cubicBezTo>
                  <a:pt x="557041" y="595413"/>
                  <a:pt x="797608" y="813183"/>
                  <a:pt x="1186619" y="1165328"/>
                </a:cubicBezTo>
                <a:lnTo>
                  <a:pt x="1092199" y="1180163"/>
                </a:ln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>
            <a:noFill/>
          </a:ln>
        </p:spPr>
        <p:txBody>
          <a:bodyPr vert="horz" wrap="square" lIns="121902" tIns="60952" rIns="121902" bIns="60952" numCol="1" anchor="t" anchorCtr="0" compatLnSpc="1"/>
          <a:lstStyle/>
          <a:p>
            <a:pPr defTabSz="1219048">
              <a:defRPr/>
            </a:pPr>
            <a:endParaRPr lang="zh-CN" altLang="en-US" sz="2398" kern="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菱形 1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3603024" y="2185245"/>
            <a:ext cx="842293" cy="842664"/>
          </a:xfrm>
          <a:prstGeom prst="diamond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n-US" altLang="zh-CN" sz="2398" kern="0" dirty="0">
                <a:solidFill>
                  <a:srgbClr val="F8F8F8"/>
                </a:solidFill>
                <a:latin typeface="Calibri"/>
                <a:ea typeface="宋体"/>
              </a:rPr>
              <a:t>01</a:t>
            </a:r>
            <a:endParaRPr lang="zh-CN" altLang="en-US" sz="2398" kern="0" dirty="0">
              <a:solidFill>
                <a:srgbClr val="F8F8F8"/>
              </a:solidFill>
              <a:latin typeface="Calibri"/>
              <a:ea typeface="宋体"/>
            </a:endParaRPr>
          </a:p>
        </p:txBody>
      </p:sp>
      <p:sp>
        <p:nvSpPr>
          <p:cNvPr id="28" name="菱形 27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7641319" y="2185245"/>
            <a:ext cx="842293" cy="842664"/>
          </a:xfrm>
          <a:prstGeom prst="diamond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n-US" altLang="zh-CN" sz="2398" kern="0" dirty="0">
                <a:solidFill>
                  <a:srgbClr val="F8F8F8"/>
                </a:solidFill>
                <a:latin typeface="Calibri"/>
                <a:ea typeface="宋体"/>
              </a:rPr>
              <a:t>03</a:t>
            </a:r>
            <a:endParaRPr lang="zh-CN" altLang="en-US" sz="2398" kern="0" dirty="0">
              <a:solidFill>
                <a:srgbClr val="F8F8F8"/>
              </a:solidFill>
              <a:latin typeface="Calibri"/>
              <a:ea typeface="宋体"/>
            </a:endParaRPr>
          </a:p>
        </p:txBody>
      </p:sp>
      <p:sp>
        <p:nvSpPr>
          <p:cNvPr id="29" name="菱形 28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3877015" y="4289430"/>
            <a:ext cx="842293" cy="842664"/>
          </a:xfrm>
          <a:prstGeom prst="diamond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n-US" altLang="zh-CN" sz="2398" kern="0" dirty="0">
                <a:solidFill>
                  <a:srgbClr val="F8F8F8"/>
                </a:solidFill>
                <a:latin typeface="Calibri"/>
                <a:ea typeface="宋体"/>
              </a:rPr>
              <a:t>02</a:t>
            </a:r>
            <a:endParaRPr lang="zh-CN" altLang="en-US" sz="2398" kern="0" dirty="0">
              <a:solidFill>
                <a:srgbClr val="F8F8F8"/>
              </a:solidFill>
              <a:latin typeface="Calibri"/>
              <a:ea typeface="宋体"/>
            </a:endParaRPr>
          </a:p>
        </p:txBody>
      </p:sp>
      <p:sp>
        <p:nvSpPr>
          <p:cNvPr id="30" name="菱形 29" descr="OPL20U25GSXzBJYl68kk8uQGfFKzs7yb1M4KJWUiLk6ZEvGF+qCIPSnY57AbBFCvTWID07 2024 T9 CD 012+K4lPs7H94VUqPe2XwIsfPRnrXQE//QTEXxb8/8N4CNc6FpgZahzpTjFhMzSA7T/nHJa11DE8Ng2TP3iAmRczFlmslSuUNOgUeb6yRvs0="/>
          <p:cNvSpPr/>
          <p:nvPr/>
        </p:nvSpPr>
        <p:spPr>
          <a:xfrm>
            <a:off x="7641319" y="4360512"/>
            <a:ext cx="842293" cy="842664"/>
          </a:xfrm>
          <a:prstGeom prst="diamond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r>
              <a:rPr lang="en-US" altLang="zh-CN" sz="2398" kern="0" dirty="0">
                <a:solidFill>
                  <a:srgbClr val="F8F8F8"/>
                </a:solidFill>
                <a:latin typeface="Calibri"/>
                <a:ea typeface="宋体"/>
              </a:rPr>
              <a:t>04</a:t>
            </a:r>
            <a:endParaRPr lang="zh-CN" altLang="en-US" sz="2398" kern="0" dirty="0">
              <a:solidFill>
                <a:srgbClr val="F8F8F8"/>
              </a:solidFill>
              <a:latin typeface="Calibri"/>
              <a:ea typeface="宋体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43075" y="176803"/>
            <a:ext cx="7895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 HOÀN HẢO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00625" y="1018853"/>
            <a:ext cx="2391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8789151" y="4444170"/>
            <a:ext cx="3226410" cy="12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1219048">
              <a:lnSpc>
                <a:spcPct val="120000"/>
              </a:lnSpc>
              <a:spcBef>
                <a:spcPts val="400"/>
              </a:spcBef>
              <a:defRPr/>
            </a:pPr>
            <a:r>
              <a:rPr lang="vi-V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vi-V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giây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vi-V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nào có 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vi-V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5147">
            <a:off x="11102982" y="6028234"/>
            <a:ext cx="787854" cy="7878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57" y="29018"/>
            <a:ext cx="1460963" cy="14609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97069" y="202980"/>
            <a:ext cx="787412" cy="78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8908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6" grpId="0"/>
      <p:bldP spid="88" grpId="0"/>
      <p:bldP spid="83" grpId="0" animBg="1"/>
      <p:bldP spid="2" grpId="0" animBg="1"/>
      <p:bldP spid="28" grpId="0" animBg="1"/>
      <p:bldP spid="29" grpId="0" animBg="1"/>
      <p:bldP spid="30" grpId="0" animBg="1"/>
      <p:bldP spid="6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 descr="OPL20U25GSXzBJYl68kk8uQGfFKzs7yb1M4KJWUiLk6ZEvGF+qCIPSnY57AbBFCvTWID07 2024 T9 CD 012+K4lPs7H94VUqPe2XwIsfPRnrXQE//QTEXxb8/8N4CNc6FpgZahzpTjFhMzSA7T/nHJa11DE8Ng2TP3iAmRczFlmslSuUNOgUeb6yRvs0="/>
          <p:cNvSpPr txBox="1"/>
          <p:nvPr/>
        </p:nvSpPr>
        <p:spPr>
          <a:xfrm>
            <a:off x="1893479" y="127445"/>
            <a:ext cx="8114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“CẶP ĐÔI HOÀN HẢO”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1" name="Table 20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17237E3-0496-4152-0929-F73BDE8E09E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1634954"/>
                  </p:ext>
                </p:extLst>
              </p:nvPr>
            </p:nvGraphicFramePr>
            <p:xfrm>
              <a:off x="582070" y="665446"/>
              <a:ext cx="9038772" cy="597855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519386">
                      <a:extLst>
                        <a:ext uri="{9D8B030D-6E8A-4147-A177-3AD203B41FA5}">
                          <a16:colId xmlns:a16="http://schemas.microsoft.com/office/drawing/2014/main" val="3916506450"/>
                        </a:ext>
                      </a:extLst>
                    </a:gridCol>
                    <a:gridCol w="4519386">
                      <a:extLst>
                        <a:ext uri="{9D8B030D-6E8A-4147-A177-3AD203B41FA5}">
                          <a16:colId xmlns:a16="http://schemas.microsoft.com/office/drawing/2014/main" val="3807445980"/>
                        </a:ext>
                      </a:extLst>
                    </a:gridCol>
                  </a:tblGrid>
                  <a:tr h="15335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NHÓM 1</a:t>
                          </a:r>
                        </a:p>
                        <a:p>
                          <a:pPr algn="ctr"/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Hàm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1" i="1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  <m:r>
                                <m:rPr>
                                  <m:nor/>
                                </m:rPr>
                                <a:rPr lang="en-US" sz="2800" b="1" i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</m:t>
                              </m:r>
                              <m:r>
                                <m:rPr>
                                  <m:nor/>
                                </m:rPr>
                                <a:rPr lang="en-US" sz="2800" b="1" i="1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b="1" i="1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en-US" sz="2800" b="1" i="1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sSup>
                                <m:sSup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b="1" i="1" smtClean="0"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x</m:t>
                                  </m:r>
                                </m:e>
                                <m:sup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8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1" i="1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en-US" sz="2800" b="1" i="1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≠ 0</m:t>
                              </m:r>
                            </m:oMath>
                          </a14:m>
                          <a:r>
                            <a:rPr lang="en-US" sz="28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NHÓM 2</a:t>
                          </a:r>
                        </a:p>
                        <a:p>
                          <a:pPr algn="ctr"/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Hệ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1" i="1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oMath>
                          </a14:m>
                          <a:endParaRPr lang="en-US" sz="28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22459727"/>
                      </a:ext>
                    </a:extLst>
                  </a:tr>
                  <a:tr h="4445029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717015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1" name="Table 20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17237E3-0496-4152-0929-F73BDE8E09E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1634954"/>
                  </p:ext>
                </p:extLst>
              </p:nvPr>
            </p:nvGraphicFramePr>
            <p:xfrm>
              <a:off x="582070" y="665446"/>
              <a:ext cx="9038772" cy="597855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519386">
                      <a:extLst>
                        <a:ext uri="{9D8B030D-6E8A-4147-A177-3AD203B41FA5}">
                          <a16:colId xmlns:a16="http://schemas.microsoft.com/office/drawing/2014/main" val="3916506450"/>
                        </a:ext>
                      </a:extLst>
                    </a:gridCol>
                    <a:gridCol w="4519386">
                      <a:extLst>
                        <a:ext uri="{9D8B030D-6E8A-4147-A177-3AD203B41FA5}">
                          <a16:colId xmlns:a16="http://schemas.microsoft.com/office/drawing/2014/main" val="3807445980"/>
                        </a:ext>
                      </a:extLst>
                    </a:gridCol>
                  </a:tblGrid>
                  <a:tr h="153352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35" t="-397" r="-100270" b="-2900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135" t="-397" r="-270" b="-2900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22459727"/>
                      </a:ext>
                    </a:extLst>
                  </a:tr>
                  <a:tr h="4445029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717015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0" name="30s" descr="OPL20U25GSXzBJYl68kk8uQGfFKzs7yb1M4KJWUiLk6ZEvGF+qCIPSnY57AbBFCvTWID07 2024 T9 CD 012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86911420-935A-477E-A122-DA097BA7A9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23696" y="4323398"/>
            <a:ext cx="2982562" cy="168471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927B9ED-1273-DDFC-3CDD-DF693A051DC6}"/>
                  </a:ext>
                </a:extLst>
              </p:cNvPr>
              <p:cNvSpPr txBox="1"/>
              <p:nvPr/>
            </p:nvSpPr>
            <p:spPr>
              <a:xfrm>
                <a:off x="6980216" y="3895010"/>
                <a:ext cx="269304" cy="8113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927B9ED-1273-DDFC-3CDD-DF693A051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216" y="3895010"/>
                <a:ext cx="269304" cy="8113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ABA6A4D-45CA-5867-310F-ED8013165E28}"/>
                  </a:ext>
                </a:extLst>
              </p:cNvPr>
              <p:cNvSpPr txBox="1"/>
              <p:nvPr/>
            </p:nvSpPr>
            <p:spPr>
              <a:xfrm>
                <a:off x="1645580" y="2392193"/>
                <a:ext cx="1069652" cy="4406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−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Box 10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ABA6A4D-45CA-5867-310F-ED8013165E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580" y="2392193"/>
                <a:ext cx="1069652" cy="440633"/>
              </a:xfrm>
              <a:prstGeom prst="rect">
                <a:avLst/>
              </a:prstGeom>
              <a:blipFill>
                <a:blip r:embed="rId7"/>
                <a:stretch>
                  <a:fillRect l="-2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D32B676-CD2E-EFAF-487D-668ED9D7ED2B}"/>
                  </a:ext>
                </a:extLst>
              </p:cNvPr>
              <p:cNvSpPr txBox="1"/>
              <p:nvPr/>
            </p:nvSpPr>
            <p:spPr>
              <a:xfrm>
                <a:off x="1660814" y="2921224"/>
                <a:ext cx="1488548" cy="8728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m:rPr>
                                  <m:nor/>
                                </m:r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TextBox 16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D32B676-CD2E-EFAF-487D-668ED9D7E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814" y="2921224"/>
                <a:ext cx="1488548" cy="872803"/>
              </a:xfrm>
              <a:prstGeom prst="rect">
                <a:avLst/>
              </a:prstGeom>
              <a:blipFill>
                <a:blip r:embed="rId8"/>
                <a:stretch>
                  <a:fillRect l="-16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2E8FDB3-36A8-02AE-8115-C30BBAD09C6F}"/>
                  </a:ext>
                </a:extLst>
              </p:cNvPr>
              <p:cNvSpPr txBox="1"/>
              <p:nvPr/>
            </p:nvSpPr>
            <p:spPr>
              <a:xfrm>
                <a:off x="1692217" y="4626020"/>
                <a:ext cx="1188787" cy="877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TextBox 21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2E8FDB3-36A8-02AE-8115-C30BBAD09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217" y="4626020"/>
                <a:ext cx="1188787" cy="87703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3D128CD-709B-9276-1ABA-808B51E8FF99}"/>
                  </a:ext>
                </a:extLst>
              </p:cNvPr>
              <p:cNvSpPr txBox="1"/>
              <p:nvPr/>
            </p:nvSpPr>
            <p:spPr>
              <a:xfrm>
                <a:off x="1692217" y="5621665"/>
                <a:ext cx="2013115" cy="8113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TextBox 22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3D128CD-709B-9276-1ABA-808B51E8F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217" y="5621665"/>
                <a:ext cx="2013115" cy="81131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F7811E3-A0F9-24C1-4FEB-06EF4166B943}"/>
                  </a:ext>
                </a:extLst>
              </p:cNvPr>
              <p:cNvSpPr txBox="1"/>
              <p:nvPr/>
            </p:nvSpPr>
            <p:spPr>
              <a:xfrm>
                <a:off x="1692217" y="4034921"/>
                <a:ext cx="1428724" cy="4406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2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−1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TextBox 23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F7811E3-A0F9-24C1-4FEB-06EF4166B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217" y="4034921"/>
                <a:ext cx="1428724" cy="440633"/>
              </a:xfrm>
              <a:prstGeom prst="rect">
                <a:avLst/>
              </a:prstGeom>
              <a:blipFill>
                <a:blip r:embed="rId11"/>
                <a:stretch>
                  <a:fillRect l="-2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6ED48DE-9FD1-23DC-BA7B-C7DE43FF07CB}"/>
                  </a:ext>
                </a:extLst>
              </p:cNvPr>
              <p:cNvSpPr txBox="1"/>
              <p:nvPr/>
            </p:nvSpPr>
            <p:spPr>
              <a:xfrm>
                <a:off x="6980216" y="5648639"/>
                <a:ext cx="269304" cy="8071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6" name="TextBox 25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6ED48DE-9FD1-23DC-BA7B-C7DE43FF0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216" y="5648639"/>
                <a:ext cx="269304" cy="80714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548CA23-8E2B-19ED-8085-B8E270806D30}"/>
                  </a:ext>
                </a:extLst>
              </p:cNvPr>
              <p:cNvSpPr txBox="1"/>
              <p:nvPr/>
            </p:nvSpPr>
            <p:spPr>
              <a:xfrm>
                <a:off x="6980216" y="2334825"/>
                <a:ext cx="269304" cy="8071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548CA23-8E2B-19ED-8085-B8E270806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216" y="2334825"/>
                <a:ext cx="269304" cy="80714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0F66CA1-9FC6-F07B-B39F-011C98D28DDF}"/>
                  </a:ext>
                </a:extLst>
              </p:cNvPr>
              <p:cNvSpPr txBox="1"/>
              <p:nvPr/>
            </p:nvSpPr>
            <p:spPr>
              <a:xfrm>
                <a:off x="6809094" y="3223836"/>
                <a:ext cx="55303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1,1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0F66CA1-9FC6-F07B-B39F-011C98D28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9094" y="3223836"/>
                <a:ext cx="553037" cy="43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A78EF7D-370C-6F47-1C78-B47A30DA27F9}"/>
                  </a:ext>
                </a:extLst>
              </p:cNvPr>
              <p:cNvSpPr txBox="1"/>
              <p:nvPr/>
            </p:nvSpPr>
            <p:spPr>
              <a:xfrm>
                <a:off x="6846364" y="4998055"/>
                <a:ext cx="39914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−1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A78EF7D-370C-6F47-1C78-B47A30DA27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364" y="4998055"/>
                <a:ext cx="399147" cy="4308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0763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1" name="Table 20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17237E3-0496-4152-0929-F73BDE8E09E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65275997"/>
                  </p:ext>
                </p:extLst>
              </p:nvPr>
            </p:nvGraphicFramePr>
            <p:xfrm>
              <a:off x="288130" y="192881"/>
              <a:ext cx="11615739" cy="64722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903935">
                      <a:extLst>
                        <a:ext uri="{9D8B030D-6E8A-4147-A177-3AD203B41FA5}">
                          <a16:colId xmlns:a16="http://schemas.microsoft.com/office/drawing/2014/main" val="3916506450"/>
                        </a:ext>
                      </a:extLst>
                    </a:gridCol>
                    <a:gridCol w="5132784">
                      <a:extLst>
                        <a:ext uri="{9D8B030D-6E8A-4147-A177-3AD203B41FA5}">
                          <a16:colId xmlns:a16="http://schemas.microsoft.com/office/drawing/2014/main" val="2856290245"/>
                        </a:ext>
                      </a:extLst>
                    </a:gridCol>
                    <a:gridCol w="3579020">
                      <a:extLst>
                        <a:ext uri="{9D8B030D-6E8A-4147-A177-3AD203B41FA5}">
                          <a16:colId xmlns:a16="http://schemas.microsoft.com/office/drawing/2014/main" val="3807445980"/>
                        </a:ext>
                      </a:extLst>
                    </a:gridCol>
                  </a:tblGrid>
                  <a:tr h="1263948"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Hàm </a:t>
                          </a:r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1" i="1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  <m:r>
                                <m:rPr>
                                  <m:nor/>
                                </m:rPr>
                                <a:rPr lang="en-US" sz="2800" b="1" i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r>
                                <m:rPr>
                                  <m:nor/>
                                </m:rPr>
                                <a:rPr lang="en-US" sz="2800" b="1" i="1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en-US" sz="2800" b="1" i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. </m:t>
                              </m:r>
                              <m:sSup>
                                <m:sSupPr>
                                  <m:ctrlPr>
                                    <a:rPr lang="en-US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b="1" i="1" smtClean="0"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x</m:t>
                                  </m:r>
                                </m:e>
                                <m:sup>
                                  <m:r>
                                    <a:rPr lang="en-US" sz="28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1" i="1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en-US" sz="2800" b="1" i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b="1" i="0" smtClean="0"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≠ 0</m:t>
                              </m:r>
                            </m:oMath>
                          </a14:m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Hệ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1" i="1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oMath>
                          </a14:m>
                          <a:endParaRPr lang="en-US" sz="28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22459727"/>
                      </a:ext>
                    </a:extLst>
                  </a:tr>
                  <a:tr h="1149767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  <a:p>
                          <a:r>
                            <a:rPr lang="en-US" sz="2000" b="1" dirty="0">
                              <a:solidFill>
                                <a:srgbClr val="0000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CẶP ĐÔI HOÀN HẢO 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87170154"/>
                      </a:ext>
                    </a:extLst>
                  </a:tr>
                  <a:tr h="1186478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dirty="0">
                              <a:solidFill>
                                <a:srgbClr val="0000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CẶP ĐÔI HOÀN HẢO 2</a:t>
                          </a:r>
                        </a:p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69327666"/>
                      </a:ext>
                    </a:extLst>
                  </a:tr>
                  <a:tr h="165113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  <a:p>
                          <a:endParaRPr lang="en-US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dirty="0">
                              <a:solidFill>
                                <a:srgbClr val="0000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CẶP ĐÔI HOÀN HẢO 3</a:t>
                          </a:r>
                        </a:p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72117536"/>
                      </a:ext>
                    </a:extLst>
                  </a:tr>
                  <a:tr h="1220915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dirty="0">
                              <a:solidFill>
                                <a:srgbClr val="0000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CẶP ĐÔI HOÀN HẢO 4</a:t>
                          </a:r>
                        </a:p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2898156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1" name="Table 20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17237E3-0496-4152-0929-F73BDE8E09E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65275997"/>
                  </p:ext>
                </p:extLst>
              </p:nvPr>
            </p:nvGraphicFramePr>
            <p:xfrm>
              <a:off x="288130" y="192881"/>
              <a:ext cx="11615739" cy="64722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903935">
                      <a:extLst>
                        <a:ext uri="{9D8B030D-6E8A-4147-A177-3AD203B41FA5}">
                          <a16:colId xmlns:a16="http://schemas.microsoft.com/office/drawing/2014/main" val="3916506450"/>
                        </a:ext>
                      </a:extLst>
                    </a:gridCol>
                    <a:gridCol w="5132784">
                      <a:extLst>
                        <a:ext uri="{9D8B030D-6E8A-4147-A177-3AD203B41FA5}">
                          <a16:colId xmlns:a16="http://schemas.microsoft.com/office/drawing/2014/main" val="2856290245"/>
                        </a:ext>
                      </a:extLst>
                    </a:gridCol>
                    <a:gridCol w="3579020">
                      <a:extLst>
                        <a:ext uri="{9D8B030D-6E8A-4147-A177-3AD203B41FA5}">
                          <a16:colId xmlns:a16="http://schemas.microsoft.com/office/drawing/2014/main" val="3807445980"/>
                        </a:ext>
                      </a:extLst>
                    </a:gridCol>
                  </a:tblGrid>
                  <a:tr h="1263948"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56770" t="-481" r="-69952" b="-4120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24872" t="-481" r="-341" b="-4120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22459727"/>
                      </a:ext>
                    </a:extLst>
                  </a:tr>
                  <a:tr h="1149767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  <a:p>
                          <a:r>
                            <a:rPr lang="en-US" sz="2000" b="1" dirty="0">
                              <a:solidFill>
                                <a:srgbClr val="0000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CẶP ĐÔI HOÀN HẢO 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87170154"/>
                      </a:ext>
                    </a:extLst>
                  </a:tr>
                  <a:tr h="1186478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dirty="0">
                              <a:solidFill>
                                <a:srgbClr val="0000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CẶP ĐÔI HOÀN HẢO 2</a:t>
                          </a:r>
                        </a:p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69327666"/>
                      </a:ext>
                    </a:extLst>
                  </a:tr>
                  <a:tr h="165113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  <a:p>
                          <a:endParaRPr lang="en-US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dirty="0">
                              <a:solidFill>
                                <a:srgbClr val="0000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CẶP ĐÔI HOÀN HẢO 3</a:t>
                          </a:r>
                        </a:p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72117536"/>
                      </a:ext>
                    </a:extLst>
                  </a:tr>
                  <a:tr h="1220915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dirty="0">
                              <a:solidFill>
                                <a:srgbClr val="0000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CẶP ĐÔI HOÀN HẢO 4</a:t>
                          </a:r>
                        </a:p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2898156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267B2A7-A6CA-C1EA-B25A-E14ED797321C}"/>
                  </a:ext>
                </a:extLst>
              </p:cNvPr>
              <p:cNvSpPr txBox="1"/>
              <p:nvPr/>
            </p:nvSpPr>
            <p:spPr>
              <a:xfrm>
                <a:off x="4795180" y="5704763"/>
                <a:ext cx="123053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−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267B2A7-A6CA-C1EA-B25A-E14ED7973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180" y="5704763"/>
                <a:ext cx="1230530" cy="492443"/>
              </a:xfrm>
              <a:prstGeom prst="rect">
                <a:avLst/>
              </a:prstGeom>
              <a:blipFill>
                <a:blip r:embed="rId3"/>
                <a:stretch>
                  <a:fillRect l="-1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3E48A39-D702-6B3D-28ED-1A5F5B7D8980}"/>
                  </a:ext>
                </a:extLst>
              </p:cNvPr>
              <p:cNvSpPr txBox="1"/>
              <p:nvPr/>
            </p:nvSpPr>
            <p:spPr>
              <a:xfrm>
                <a:off x="9749331" y="5735540"/>
                <a:ext cx="45685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−1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3E48A39-D702-6B3D-28ED-1A5F5B7D89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9331" y="5735540"/>
                <a:ext cx="456855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52B86D-7B86-3466-0737-D5382FA8BE35}"/>
                  </a:ext>
                </a:extLst>
              </p:cNvPr>
              <p:cNvSpPr txBox="1"/>
              <p:nvPr/>
            </p:nvSpPr>
            <p:spPr>
              <a:xfrm>
                <a:off x="3720294" y="4030066"/>
                <a:ext cx="3738203" cy="9273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B52B86D-7B86-3466-0737-D5382FA8B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0294" y="4030066"/>
                <a:ext cx="3738203" cy="9273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D76651D-5548-9932-1ADC-3C4986C91BEA}"/>
                  </a:ext>
                </a:extLst>
              </p:cNvPr>
              <p:cNvSpPr txBox="1"/>
              <p:nvPr/>
            </p:nvSpPr>
            <p:spPr>
              <a:xfrm>
                <a:off x="9770979" y="4246440"/>
                <a:ext cx="63318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1,1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Box 10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D76651D-5548-9932-1ADC-3C4986C91B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0979" y="4246440"/>
                <a:ext cx="633186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26664F0-5983-18E6-46AA-B2227A4393E2}"/>
                  </a:ext>
                </a:extLst>
              </p:cNvPr>
              <p:cNvSpPr txBox="1"/>
              <p:nvPr/>
            </p:nvSpPr>
            <p:spPr>
              <a:xfrm>
                <a:off x="4559716" y="2730214"/>
                <a:ext cx="1359859" cy="10023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TextBox 11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26664F0-5983-18E6-46AA-B2227A439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716" y="2730214"/>
                <a:ext cx="1359859" cy="100232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CA4278D-E676-60D1-9116-7B64E8B901C1}"/>
                  </a:ext>
                </a:extLst>
              </p:cNvPr>
              <p:cNvSpPr txBox="1"/>
              <p:nvPr/>
            </p:nvSpPr>
            <p:spPr>
              <a:xfrm>
                <a:off x="9902417" y="2659125"/>
                <a:ext cx="307777" cy="9273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TextBox 14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CA4278D-E676-60D1-9116-7B64E8B90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2417" y="2659125"/>
                <a:ext cx="307777" cy="9273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02D7E72-0517-5FD9-3539-6DE13042CC8F}"/>
                  </a:ext>
                </a:extLst>
              </p:cNvPr>
              <p:cNvSpPr txBox="1"/>
              <p:nvPr/>
            </p:nvSpPr>
            <p:spPr>
              <a:xfrm>
                <a:off x="3982218" y="1516421"/>
                <a:ext cx="3417089" cy="9975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3200" b="0" i="0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m:rPr>
                                  <m:nor/>
                                </m:r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TextBox 15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02D7E72-0517-5FD9-3539-6DE13042CC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218" y="1516421"/>
                <a:ext cx="3417089" cy="997517"/>
              </a:xfrm>
              <a:prstGeom prst="rect">
                <a:avLst/>
              </a:prstGeom>
              <a:blipFill>
                <a:blip r:embed="rId9"/>
                <a:stretch>
                  <a:fillRect l="-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DDA4693-3122-E79B-D158-726153235D74}"/>
                  </a:ext>
                </a:extLst>
              </p:cNvPr>
              <p:cNvSpPr txBox="1"/>
              <p:nvPr/>
            </p:nvSpPr>
            <p:spPr>
              <a:xfrm>
                <a:off x="9735800" y="1516421"/>
                <a:ext cx="307777" cy="9225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TextBox 16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DDA4693-3122-E79B-D158-726153235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5800" y="1516421"/>
                <a:ext cx="307777" cy="92256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18276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1" grpId="0"/>
      <p:bldP spid="12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5619</TotalTime>
  <Words>1499</Words>
  <Application>Microsoft Office PowerPoint</Application>
  <PresentationFormat>Widescreen</PresentationFormat>
  <Paragraphs>205</Paragraphs>
  <Slides>30</Slides>
  <Notes>6</Notes>
  <HiddenSlides>0</HiddenSlides>
  <MMClips>7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微软雅黑</vt:lpstr>
      <vt:lpstr>Agency FB</vt:lpstr>
      <vt:lpstr>Arial</vt:lpstr>
      <vt:lpstr>Calibri</vt:lpstr>
      <vt:lpstr>Calibri Light</vt:lpstr>
      <vt:lpstr>Cambria Math</vt:lpstr>
      <vt:lpstr>Helvetica</vt:lpstr>
      <vt:lpstr>Times New Roman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DAI</cp:lastModifiedBy>
  <cp:revision>455</cp:revision>
  <dcterms:created xsi:type="dcterms:W3CDTF">2022-08-03T11:07:12Z</dcterms:created>
  <dcterms:modified xsi:type="dcterms:W3CDTF">2024-07-31T00:50:45Z</dcterms:modified>
</cp:coreProperties>
</file>