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428" r:id="rId2"/>
    <p:sldId id="432" r:id="rId3"/>
    <p:sldId id="429" r:id="rId4"/>
    <p:sldId id="431" r:id="rId5"/>
    <p:sldId id="306" r:id="rId6"/>
    <p:sldId id="258" r:id="rId7"/>
    <p:sldId id="434" r:id="rId8"/>
    <p:sldId id="415" r:id="rId9"/>
    <p:sldId id="435" r:id="rId10"/>
    <p:sldId id="436" r:id="rId11"/>
    <p:sldId id="391" r:id="rId12"/>
    <p:sldId id="433" r:id="rId13"/>
    <p:sldId id="438" r:id="rId14"/>
    <p:sldId id="416" r:id="rId15"/>
    <p:sldId id="410" r:id="rId16"/>
    <p:sldId id="326" r:id="rId17"/>
  </p:sldIdLst>
  <p:sldSz cx="18288000" cy="10287000"/>
  <p:notesSz cx="7010400" cy="9236075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9" y="24"/>
      </p:cViewPr>
      <p:guideLst>
        <p:guide orient="horz" pos="2160"/>
        <p:guide pos="2880"/>
        <p:guide orient="horz" pos="21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A1030-A5E2-4B45-AF3F-45D8C136B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53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7.png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4.png"/><Relationship Id="rId12" Type="http://schemas.openxmlformats.org/officeDocument/2006/relationships/image" Target="NULL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NULL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6.bin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wmf"/><Relationship Id="rId11" Type="http://schemas.openxmlformats.org/officeDocument/2006/relationships/image" Target="../media/image21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0.svg"/><Relationship Id="rId4" Type="http://schemas.openxmlformats.org/officeDocument/2006/relationships/image" Target="../media/image28.wmf"/><Relationship Id="rId9" Type="http://schemas.openxmlformats.org/officeDocument/2006/relationships/image" Target="../media/image20.png"/><Relationship Id="rId14" Type="http://schemas.openxmlformats.org/officeDocument/2006/relationships/image" Target="../media/image3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2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21.png"/><Relationship Id="rId10" Type="http://schemas.openxmlformats.org/officeDocument/2006/relationships/image" Target="../media/image10.sv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microsoft.com/office/2007/relationships/media" Target="../media/media4.mp3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.svg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20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sv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6.wm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svg"/><Relationship Id="rId11" Type="http://schemas.openxmlformats.org/officeDocument/2006/relationships/oleObject" Target="../embeddings/oleObject3.bin"/><Relationship Id="rId15" Type="http://schemas.openxmlformats.org/officeDocument/2006/relationships/image" Target="../media/image32.png"/><Relationship Id="rId10" Type="http://schemas.openxmlformats.org/officeDocument/2006/relationships/image" Target="../media/image25.wmf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19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svg"/><Relationship Id="rId5" Type="http://schemas.openxmlformats.org/officeDocument/2006/relationships/image" Target="../media/image20.png"/><Relationship Id="rId10" Type="http://schemas.openxmlformats.org/officeDocument/2006/relationships/image" Target="../media/image27.wmf"/><Relationship Id="rId4" Type="http://schemas.openxmlformats.org/officeDocument/2006/relationships/image" Target="../media/image8.svg"/><Relationship Id="rId9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20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9926" y="788994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55349" y="8277842"/>
            <a:ext cx="19198699" cy="2202816"/>
            <a:chOff x="0" y="0"/>
            <a:chExt cx="5056447" cy="5801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6448" cy="580165"/>
            </a:xfrm>
            <a:custGeom>
              <a:avLst/>
              <a:gdLst/>
              <a:ahLst/>
              <a:cxnLst/>
              <a:rect l="l" t="t" r="r" b="b"/>
              <a:pathLst>
                <a:path w="5056448" h="580165">
                  <a:moveTo>
                    <a:pt x="20566" y="0"/>
                  </a:moveTo>
                  <a:lnTo>
                    <a:pt x="5035882" y="0"/>
                  </a:lnTo>
                  <a:cubicBezTo>
                    <a:pt x="5047240" y="0"/>
                    <a:pt x="5056448" y="9208"/>
                    <a:pt x="5056448" y="20566"/>
                  </a:cubicBezTo>
                  <a:lnTo>
                    <a:pt x="5056448" y="559600"/>
                  </a:lnTo>
                  <a:cubicBezTo>
                    <a:pt x="5056448" y="565054"/>
                    <a:pt x="5054281" y="570285"/>
                    <a:pt x="5050424" y="574142"/>
                  </a:cubicBezTo>
                  <a:cubicBezTo>
                    <a:pt x="5046567" y="577999"/>
                    <a:pt x="5041336" y="580165"/>
                    <a:pt x="5035882" y="580165"/>
                  </a:cubicBezTo>
                  <a:lnTo>
                    <a:pt x="20566" y="580165"/>
                  </a:lnTo>
                  <a:cubicBezTo>
                    <a:pt x="15111" y="580165"/>
                    <a:pt x="9880" y="577999"/>
                    <a:pt x="6024" y="574142"/>
                  </a:cubicBezTo>
                  <a:cubicBezTo>
                    <a:pt x="2167" y="570285"/>
                    <a:pt x="0" y="565054"/>
                    <a:pt x="0" y="559600"/>
                  </a:cubicBezTo>
                  <a:lnTo>
                    <a:pt x="0" y="20566"/>
                  </a:lnTo>
                  <a:cubicBezTo>
                    <a:pt x="0" y="15111"/>
                    <a:pt x="2167" y="9880"/>
                    <a:pt x="6024" y="6024"/>
                  </a:cubicBezTo>
                  <a:cubicBezTo>
                    <a:pt x="9880" y="2167"/>
                    <a:pt x="15111" y="0"/>
                    <a:pt x="20566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455349" y="-302228"/>
            <a:ext cx="19198699" cy="2202816"/>
            <a:chOff x="0" y="0"/>
            <a:chExt cx="5056447" cy="5801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56448" cy="580165"/>
            </a:xfrm>
            <a:custGeom>
              <a:avLst/>
              <a:gdLst/>
              <a:ahLst/>
              <a:cxnLst/>
              <a:rect l="l" t="t" r="r" b="b"/>
              <a:pathLst>
                <a:path w="5056448" h="580165">
                  <a:moveTo>
                    <a:pt x="20566" y="0"/>
                  </a:moveTo>
                  <a:lnTo>
                    <a:pt x="5035882" y="0"/>
                  </a:lnTo>
                  <a:cubicBezTo>
                    <a:pt x="5047240" y="0"/>
                    <a:pt x="5056448" y="9208"/>
                    <a:pt x="5056448" y="20566"/>
                  </a:cubicBezTo>
                  <a:lnTo>
                    <a:pt x="5056448" y="559600"/>
                  </a:lnTo>
                  <a:cubicBezTo>
                    <a:pt x="5056448" y="565054"/>
                    <a:pt x="5054281" y="570285"/>
                    <a:pt x="5050424" y="574142"/>
                  </a:cubicBezTo>
                  <a:cubicBezTo>
                    <a:pt x="5046567" y="577999"/>
                    <a:pt x="5041336" y="580165"/>
                    <a:pt x="5035882" y="580165"/>
                  </a:cubicBezTo>
                  <a:lnTo>
                    <a:pt x="20566" y="580165"/>
                  </a:lnTo>
                  <a:cubicBezTo>
                    <a:pt x="15111" y="580165"/>
                    <a:pt x="9880" y="577999"/>
                    <a:pt x="6024" y="574142"/>
                  </a:cubicBezTo>
                  <a:cubicBezTo>
                    <a:pt x="2167" y="570285"/>
                    <a:pt x="0" y="565054"/>
                    <a:pt x="0" y="559600"/>
                  </a:cubicBezTo>
                  <a:lnTo>
                    <a:pt x="0" y="20566"/>
                  </a:lnTo>
                  <a:cubicBezTo>
                    <a:pt x="0" y="15111"/>
                    <a:pt x="2167" y="9880"/>
                    <a:pt x="6024" y="6024"/>
                  </a:cubicBezTo>
                  <a:cubicBezTo>
                    <a:pt x="9880" y="2167"/>
                    <a:pt x="15111" y="0"/>
                    <a:pt x="20566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688" y="6915915"/>
            <a:ext cx="3386622" cy="18442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853995">
            <a:off x="13291279" y="-157980"/>
            <a:ext cx="5995585" cy="2660541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891265">
            <a:off x="14465191" y="6882388"/>
            <a:ext cx="5588219" cy="2479772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122520">
            <a:off x="1222647" y="6532321"/>
            <a:ext cx="1561043" cy="3179902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891265">
            <a:off x="-1455351" y="-211186"/>
            <a:ext cx="5588219" cy="2479772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22439">
            <a:off x="3234337" y="808248"/>
            <a:ext cx="1769883" cy="187922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7524" y="2799254"/>
            <a:ext cx="1805645" cy="124425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4143523" flipH="1">
            <a:off x="14684964" y="1447796"/>
            <a:ext cx="2181694" cy="1570819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662805">
            <a:off x="16563673" y="8348240"/>
            <a:ext cx="1344943" cy="1512717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656189" y="788994"/>
            <a:ext cx="506908" cy="766591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525000" y="9059180"/>
            <a:ext cx="317697" cy="480448"/>
          </a:xfrm>
          <a:prstGeom prst="rect">
            <a:avLst/>
          </a:prstGeom>
        </p:spPr>
      </p:pic>
      <p:sp>
        <p:nvSpPr>
          <p:cNvPr id="23" name="Google Shape;7484;p29"/>
          <p:cNvSpPr txBox="1">
            <a:spLocks/>
          </p:cNvSpPr>
          <p:nvPr/>
        </p:nvSpPr>
        <p:spPr>
          <a:xfrm>
            <a:off x="762000" y="3431700"/>
            <a:ext cx="16383000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CHÀO</a:t>
            </a:r>
            <a:r>
              <a:rPr kumimoji="0" lang="en-US" sz="7500" b="1" i="0" u="none" strike="noStrike" kern="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MỪNG CÁC THẦY, CÔ GIÁO ĐẾN DỰ GIỜ THĂM LỚP 9A5 </a:t>
            </a:r>
          </a:p>
        </p:txBody>
      </p:sp>
    </p:spTree>
    <p:extLst>
      <p:ext uri="{BB962C8B-B14F-4D97-AF65-F5344CB8AC3E}">
        <p14:creationId xmlns:p14="http://schemas.microsoft.com/office/powerpoint/2010/main" val="26410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228600" y="647700"/>
            <a:ext cx="17754600" cy="5562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0" y="7408208"/>
            <a:ext cx="3200400" cy="26885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71" y="7886700"/>
            <a:ext cx="2632567" cy="189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1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77875" y="2441944"/>
            <a:ext cx="16459200" cy="7845056"/>
          </a:xfrm>
        </p:spPr>
        <p:txBody>
          <a:bodyPr/>
          <a:lstStyle/>
          <a:p>
            <a:pPr marL="0" indent="0">
              <a:buNone/>
            </a:pP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Giải: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Hai số cần tìm là nghiệm của phương trình:  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Ta có: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; </a:t>
            </a:r>
          </a:p>
          <a:p>
            <a:pPr marL="0" indent="0">
              <a:buNone/>
            </a:pP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4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864371"/>
              </p:ext>
            </p:extLst>
          </p:nvPr>
        </p:nvGraphicFramePr>
        <p:xfrm>
          <a:off x="2467247" y="3179386"/>
          <a:ext cx="6797675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3" name="Equation" r:id="rId3" imgW="2031840" imgH="241200" progId="Equation.DSMT4">
                  <p:embed/>
                </p:oleObj>
              </mc:Choice>
              <mc:Fallback>
                <p:oleObj name="Equation" r:id="rId3" imgW="2031840" imgH="241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7247" y="3179386"/>
                        <a:ext cx="6797675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643404"/>
              </p:ext>
            </p:extLst>
          </p:nvPr>
        </p:nvGraphicFramePr>
        <p:xfrm>
          <a:off x="4800600" y="4990878"/>
          <a:ext cx="6172200" cy="1407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4" name="Equation" r:id="rId5" imgW="1714320" imgH="393480" progId="Equation.DSMT4">
                  <p:embed/>
                </p:oleObj>
              </mc:Choice>
              <mc:Fallback>
                <p:oleObj name="Equation" r:id="rId5" imgW="171432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990878"/>
                        <a:ext cx="6172200" cy="14072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Google Shape;304;p14"/>
          <p:cNvSpPr/>
          <p:nvPr/>
        </p:nvSpPr>
        <p:spPr>
          <a:xfrm>
            <a:off x="777875" y="287965"/>
            <a:ext cx="608012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/SGK </a:t>
            </a:r>
            <a:r>
              <a:rPr kumimoji="0" lang="en-US" sz="4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trang</a:t>
            </a: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24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3827" y="640411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+mj-lt"/>
              </a:rPr>
              <a:t>Vậy hai số cần tìm là 4 và 5 </a:t>
            </a:r>
            <a:endParaRPr lang="en-US" sz="4400" dirty="0">
              <a:latin typeface="+mj-lt"/>
            </a:endParaRPr>
          </a:p>
        </p:txBody>
      </p:sp>
      <p:pic>
        <p:nvPicPr>
          <p:cNvPr id="11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8934290"/>
            <a:ext cx="1173320" cy="1045322"/>
          </a:xfrm>
          <a:prstGeom prst="rect">
            <a:avLst/>
          </a:prstGeom>
        </p:spPr>
      </p:pic>
      <p:pic>
        <p:nvPicPr>
          <p:cNvPr id="12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585125">
            <a:off x="15565855" y="9177019"/>
            <a:ext cx="2183861" cy="559863"/>
          </a:xfrm>
          <a:prstGeom prst="rect">
            <a:avLst/>
          </a:prstGeom>
        </p:spPr>
      </p:pic>
      <p:pic>
        <p:nvPicPr>
          <p:cNvPr id="16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708999">
            <a:off x="16844698" y="117160"/>
            <a:ext cx="1088279" cy="1600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35462" y="1513717"/>
            <a:ext cx="16324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 hai số biết tổng của chúng bằng 9, tích của chúng bằng 20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7304504"/>
              </p:ext>
            </p:extLst>
          </p:nvPr>
        </p:nvGraphicFramePr>
        <p:xfrm>
          <a:off x="12115799" y="2426069"/>
          <a:ext cx="3789617" cy="753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5" name="Equation" r:id="rId13" imgW="1015920" imgH="203040" progId="Equation.DSMT4">
                  <p:embed/>
                </p:oleObj>
              </mc:Choice>
              <mc:Fallback>
                <p:oleObj name="Equation" r:id="rId13" imgW="10159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15799" y="2426069"/>
                        <a:ext cx="3789617" cy="753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862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704707"/>
            <a:ext cx="16459200" cy="8777288"/>
          </a:xfrm>
        </p:spPr>
        <p:txBody>
          <a:bodyPr/>
          <a:lstStyle/>
          <a:p>
            <a:pPr marL="0" indent="0">
              <a:buNone/>
            </a:pP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304;p14"/>
          <p:cNvSpPr/>
          <p:nvPr/>
        </p:nvSpPr>
        <p:spPr>
          <a:xfrm>
            <a:off x="586660" y="704707"/>
            <a:ext cx="3352801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3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20458" y="2063171"/>
            <a:ext cx="169587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000" dirty="0" smtClean="0"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5000" dirty="0">
                <a:latin typeface="Times New Roman" pitchFamily="18" charset="0"/>
                <a:cs typeface="Times New Roman" pitchFamily="18" charset="0"/>
              </a:rPr>
              <a:t>hai số biết tổng của chúng bằng </a:t>
            </a:r>
            <a:r>
              <a:rPr lang="vi-VN" sz="5000" dirty="0" smtClean="0">
                <a:latin typeface="Times New Roman" pitchFamily="18" charset="0"/>
                <a:cs typeface="Times New Roman" pitchFamily="18" charset="0"/>
              </a:rPr>
              <a:t>-11, </a:t>
            </a:r>
            <a:r>
              <a:rPr lang="vi-VN" sz="5000" dirty="0">
                <a:latin typeface="Times New Roman" pitchFamily="18" charset="0"/>
                <a:cs typeface="Times New Roman" pitchFamily="18" charset="0"/>
              </a:rPr>
              <a:t>tích của chúng bằng </a:t>
            </a:r>
            <a:r>
              <a:rPr lang="vi-VN" sz="5000" dirty="0" smtClean="0"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n-US" sz="5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5000" dirty="0"/>
          </a:p>
        </p:txBody>
      </p:sp>
      <p:pic>
        <p:nvPicPr>
          <p:cNvPr id="1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570" y="9008742"/>
            <a:ext cx="1173320" cy="1045322"/>
          </a:xfrm>
          <a:prstGeom prst="rect">
            <a:avLst/>
          </a:prstGeom>
        </p:spPr>
      </p:pic>
      <p:pic>
        <p:nvPicPr>
          <p:cNvPr id="12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585125">
            <a:off x="15660068" y="9055131"/>
            <a:ext cx="2183861" cy="559863"/>
          </a:xfrm>
          <a:prstGeom prst="rect">
            <a:avLst/>
          </a:prstGeom>
        </p:spPr>
      </p:pic>
      <p:pic>
        <p:nvPicPr>
          <p:cNvPr id="16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708999">
            <a:off x="16681414" y="316948"/>
            <a:ext cx="1021750" cy="1502573"/>
          </a:xfrm>
          <a:prstGeom prst="rect">
            <a:avLst/>
          </a:prstGeom>
        </p:spPr>
      </p:pic>
      <p:sp>
        <p:nvSpPr>
          <p:cNvPr id="18" name="Google Shape;7771;p33"/>
          <p:cNvSpPr txBox="1">
            <a:spLocks/>
          </p:cNvSpPr>
          <p:nvPr/>
        </p:nvSpPr>
        <p:spPr>
          <a:xfrm>
            <a:off x="4953000" y="644549"/>
            <a:ext cx="10047876" cy="1143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6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sz="60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37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228600" y="495300"/>
            <a:ext cx="17754600" cy="3429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u, v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 + v = -11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u.v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28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0" y="7408208"/>
            <a:ext cx="3200400" cy="26885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71" y="7886700"/>
            <a:ext cx="2632567" cy="1897083"/>
          </a:xfrm>
          <a:prstGeom prst="rect">
            <a:avLst/>
          </a:prstGeom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3371850" y="4435152"/>
            <a:ext cx="11468100" cy="123110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u = - 4; v = - 7 </a:t>
            </a:r>
            <a:r>
              <a:rPr lang="en-US" alt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u = - 7; v = - 4. 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9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2377" y="507753"/>
            <a:ext cx="1097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Giải bài toán trong tình huống mở đầu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8" r="7597"/>
          <a:stretch/>
        </p:blipFill>
        <p:spPr bwMode="auto">
          <a:xfrm>
            <a:off x="219699" y="1645836"/>
            <a:ext cx="18284052" cy="589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48" y="9321178"/>
            <a:ext cx="1062852" cy="946905"/>
          </a:xfrm>
          <a:prstGeom prst="rect">
            <a:avLst/>
          </a:prstGeom>
        </p:spPr>
      </p:pic>
      <p:pic>
        <p:nvPicPr>
          <p:cNvPr id="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585125">
            <a:off x="15659259" y="9070361"/>
            <a:ext cx="2841674" cy="728503"/>
          </a:xfrm>
          <a:prstGeom prst="rect">
            <a:avLst/>
          </a:prstGeom>
        </p:spPr>
      </p:pic>
      <p:sp>
        <p:nvSpPr>
          <p:cNvPr id="8" name="Google Shape;304;p14"/>
          <p:cNvSpPr/>
          <p:nvPr/>
        </p:nvSpPr>
        <p:spPr>
          <a:xfrm>
            <a:off x="1066800" y="351053"/>
            <a:ext cx="4325577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kumimoji="0" lang="en-US" sz="43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DỤNG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71;p33"/>
          <p:cNvSpPr txBox="1">
            <a:spLocks/>
          </p:cNvSpPr>
          <p:nvPr/>
        </p:nvSpPr>
        <p:spPr>
          <a:xfrm>
            <a:off x="9264" y="7210227"/>
            <a:ext cx="11963400" cy="14079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6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6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 </a:t>
            </a:r>
            <a:r>
              <a:rPr lang="en-US" sz="6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sz="60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m02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53200" y="8900315"/>
            <a:ext cx="1068593" cy="1068593"/>
          </a:xfrm>
          <a:prstGeom prst="rect">
            <a:avLst/>
          </a:prstGeom>
        </p:spPr>
      </p:pic>
      <p:pic>
        <p:nvPicPr>
          <p:cNvPr id="9" name="AI đọc tình huống mở đầ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36414" y="2476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2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5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097;p63"/>
          <p:cNvGrpSpPr/>
          <p:nvPr/>
        </p:nvGrpSpPr>
        <p:grpSpPr>
          <a:xfrm>
            <a:off x="3200400" y="3470272"/>
            <a:ext cx="5883377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1947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Ôn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lại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dạng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toán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đã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học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9601199" y="3470272"/>
            <a:ext cx="5809926" cy="4554790"/>
            <a:chOff x="6899688" y="2868931"/>
            <a:chExt cx="5266812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8" y="2868931"/>
              <a:ext cx="5266811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5157780" cy="238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vi-VN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các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vi-VN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6.25, 6.26, 6.27</a:t>
              </a: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SGK </a:t>
              </a:r>
              <a:r>
                <a:rPr lang="en-US" sz="40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24.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034970" y="0"/>
            <a:ext cx="3026780" cy="27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0986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</a:t>
            </a:r>
            <a:r>
              <a:rPr lang="en-US" sz="7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THẦY CÔ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CÁC EM HỌC SINH!</a:t>
            </a:r>
            <a:endParaRPr lang="en-US" sz="7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5C7E8248-AE07-8136-67D1-54ED2A007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57" y="0"/>
            <a:ext cx="17977757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4560774" y="4775592"/>
            <a:ext cx="9166452" cy="1154162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34681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34681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34681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PLICKERS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42889" y="-12001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8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11111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vi-VN" sz="4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6: HÀM SỐ</a:t>
            </a:r>
          </a:p>
          <a:p>
            <a:pPr lvl="0" algn="ctr">
              <a:lnSpc>
                <a:spcPct val="150000"/>
              </a:lnSpc>
            </a:pPr>
            <a:r>
              <a:rPr lang="vi-VN" sz="4800" b="1" dirty="0" smtClean="0">
                <a:solidFill>
                  <a:schemeClr val="lt1"/>
                </a:solidFill>
                <a:latin typeface="Arial"/>
                <a:ea typeface="Calibri"/>
                <a:cs typeface="Arial"/>
                <a:sym typeface="Arial"/>
              </a:rPr>
              <a:t>PHƯƠNG TRÌNH BẬC HAI MỘT ẨN</a:t>
            </a:r>
            <a:endParaRPr sz="4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610753" y="3974051"/>
            <a:ext cx="11523694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</a:t>
            </a:r>
            <a:r>
              <a:rPr lang="vi-VN" sz="75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20: ĐỊNH LÍ VI</a:t>
            </a:r>
            <a:r>
              <a:rPr lang="en-US" sz="75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È</a:t>
            </a:r>
            <a:r>
              <a:rPr lang="vi-VN" sz="7500" b="1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TE VÀ ỨNG DỤNG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0981926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81916" y="2171700"/>
            <a:ext cx="1203382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 smtClean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ĐỊNH LÍ </a:t>
            </a:r>
            <a:r>
              <a:rPr lang="vi-VN" sz="45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</a:t>
            </a:r>
            <a:r>
              <a:rPr lang="en-US" sz="45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È</a:t>
            </a:r>
            <a:r>
              <a:rPr lang="vi-VN" sz="45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TE </a:t>
            </a:r>
            <a:endParaRPr lang="en-US" sz="4500" b="1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77250" y="3565244"/>
            <a:ext cx="14238321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ÁP DỤNG ĐỊNH </a:t>
            </a:r>
            <a:r>
              <a:rPr lang="vi-VN" sz="45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LÍ </a:t>
            </a:r>
            <a:r>
              <a:rPr lang="vi-VN" sz="45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</a:t>
            </a:r>
            <a:r>
              <a:rPr lang="en-US" sz="45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È</a:t>
            </a:r>
            <a:r>
              <a:rPr lang="vi-VN" sz="45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TE</a:t>
            </a:r>
            <a:r>
              <a:rPr lang="vi-VN" sz="45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45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ĐỂ TÍNH NHẨM NGHIỆM</a:t>
            </a:r>
            <a:endParaRPr lang="en-US" sz="45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8400" y="6896100"/>
            <a:ext cx="3810000" cy="3200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681716" y="2213084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81716" y="3565244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08034"/>
            <a:ext cx="6743323" cy="338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22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1" y="1775637"/>
            <a:ext cx="15849600" cy="2682063"/>
            <a:chOff x="1812759" y="2902595"/>
            <a:chExt cx="15849600" cy="2682063"/>
          </a:xfrm>
        </p:grpSpPr>
        <p:grpSp>
          <p:nvGrpSpPr>
            <p:cNvPr id="40" name="Group 4"/>
            <p:cNvGrpSpPr/>
            <p:nvPr/>
          </p:nvGrpSpPr>
          <p:grpSpPr>
            <a:xfrm>
              <a:off x="1812759" y="2902595"/>
              <a:ext cx="15849600" cy="2682063"/>
              <a:chOff x="-575568" y="-14163"/>
              <a:chExt cx="9976522" cy="2521766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575568" y="-14163"/>
                <a:ext cx="9976522" cy="2521766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431676" y="136210"/>
                <a:ext cx="9688738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 sz="2000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378956" y="3390900"/>
              <a:ext cx="14290707" cy="10634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lang="nl-NL" sz="48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vi-VN" sz="48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HAI SỐ BIẾT TỔNG VÀ TÍCH CỦA CHÚNG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2" name="Google Shape;304;p14"/>
          <p:cNvSpPr/>
          <p:nvPr/>
        </p:nvSpPr>
        <p:spPr>
          <a:xfrm>
            <a:off x="907552" y="21511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HĐ5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7771;p33"/>
          <p:cNvSpPr txBox="1">
            <a:spLocks/>
          </p:cNvSpPr>
          <p:nvPr/>
        </p:nvSpPr>
        <p:spPr>
          <a:xfrm>
            <a:off x="3967239" y="215117"/>
            <a:ext cx="12192000" cy="11310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6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6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6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6000" b="1" kern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3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xmlns="" id="{07F66685-C5B8-19E4-D5E7-687E4217F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777" y="7279853"/>
            <a:ext cx="4328159" cy="24384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6257" y="1621483"/>
            <a:ext cx="17395510" cy="5940088"/>
            <a:chOff x="304800" y="1707775"/>
            <a:chExt cx="17395510" cy="5940088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B50C682-A76A-4790-96DE-BCC283BECCC8}"/>
                </a:ext>
              </a:extLst>
            </p:cNvPr>
            <p:cNvSpPr txBox="1"/>
            <p:nvPr/>
          </p:nvSpPr>
          <p:spPr>
            <a:xfrm>
              <a:off x="304800" y="1707775"/>
              <a:ext cx="17140991" cy="59400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vi-VN" sz="4800" kern="1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Giả sử hai số có tổng S</a:t>
              </a:r>
              <a:r>
                <a:rPr lang="en-US" sz="4800" kern="1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800" kern="1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  <a:r>
                <a:rPr lang="en-US" sz="4800" kern="1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800" kern="1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5 và tích P</a:t>
              </a:r>
              <a:r>
                <a:rPr lang="en-US" sz="4800" kern="1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800" kern="1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  <a:r>
                <a:rPr lang="en-US" sz="4800" kern="1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4800" kern="1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6. Thực hiện các bước sau để lập phương trình bậc hai nhận hai số đó làm nghiệm.</a:t>
              </a:r>
            </a:p>
            <a:p>
              <a:pPr marL="742950" indent="-742950" algn="just">
                <a:lnSpc>
                  <a:spcPct val="150000"/>
                </a:lnSpc>
                <a:spcAft>
                  <a:spcPts val="800"/>
                </a:spcAft>
                <a:buAutoNum type="alphaLcParenR"/>
              </a:pPr>
              <a:r>
                <a:rPr lang="vi-VN" sz="4800" kern="1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Gọi một số là </a:t>
              </a:r>
              <a:r>
                <a:rPr lang="en-US" sz="4800" kern="1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lang="vi-VN" sz="4800" kern="1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Tính số kia theo</a:t>
              </a:r>
            </a:p>
            <a:p>
              <a:pPr marL="742950" indent="-742950" algn="just">
                <a:lnSpc>
                  <a:spcPct val="150000"/>
                </a:lnSpc>
                <a:spcAft>
                  <a:spcPts val="800"/>
                </a:spcAft>
                <a:buAutoNum type="alphaLcParenR"/>
              </a:pPr>
              <a:r>
                <a:rPr lang="vi-VN" sz="4800" kern="100" dirty="0" smtClean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Sử dụng kết quả câu a và giả thiết, hãy lập phương trình để tìm</a:t>
              </a:r>
            </a:p>
            <a:p>
              <a:pPr marL="742950" indent="-742950" algn="just">
                <a:lnSpc>
                  <a:spcPct val="150000"/>
                </a:lnSpc>
                <a:spcAft>
                  <a:spcPts val="800"/>
                </a:spcAft>
                <a:buAutoNum type="alphaLcParenR"/>
              </a:pPr>
              <a:endParaRPr lang="en-US" sz="48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9357427" y="4298373"/>
                  <a:ext cx="1088710" cy="7694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US" sz="4400" dirty="0" smtClean="0"/>
                    <a:t>.</a:t>
                  </a:r>
                  <a:endParaRPr lang="en-US" sz="4400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7427" y="4298373"/>
                  <a:ext cx="1088710" cy="76944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15873" b="-37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4558936" y="4298373"/>
                  <a:ext cx="1088710" cy="7694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US" sz="4400" dirty="0" smtClean="0"/>
                    <a:t>.</a:t>
                  </a:r>
                  <a:endParaRPr lang="en-US" sz="4400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8936" y="4298373"/>
                  <a:ext cx="1088710" cy="76944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15873" b="-37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16611600" y="5524500"/>
                  <a:ext cx="1088710" cy="7694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4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US" sz="4400" dirty="0" smtClean="0"/>
                    <a:t>.</a:t>
                  </a:r>
                  <a:endParaRPr lang="en-US" sz="4400" dirty="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1600" y="5524500"/>
                  <a:ext cx="1088710" cy="76944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15873" b="-37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249844" y="2933955"/>
            <a:ext cx="22894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 err="1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Đáp</a:t>
            </a:r>
            <a:r>
              <a:rPr lang="en-US" sz="4800" b="1" u="sng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</a:t>
            </a:r>
            <a:r>
              <a:rPr lang="en-US" sz="4800" b="1" u="sng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2391869" y="-756"/>
            <a:ext cx="1566753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6000"/>
              </a:lnSpc>
            </a:pPr>
            <a:r>
              <a:rPr lang="vi-VN" sz="44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Giả sử hai số có tổng S</a:t>
            </a:r>
            <a:r>
              <a:rPr lang="en-US" sz="44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44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 và tích P</a:t>
            </a:r>
            <a:r>
              <a:rPr lang="en-US" sz="44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44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6. Thực hiện các bước sau để lập phương trình bậc hai nhận hai số đó làm nghiệm.</a:t>
            </a:r>
          </a:p>
          <a:p>
            <a:pPr marL="742950" indent="-742950" algn="just">
              <a:lnSpc>
                <a:spcPts val="6000"/>
              </a:lnSpc>
              <a:buAutoNum type="alphaLcParenR"/>
            </a:pPr>
            <a:r>
              <a:rPr lang="vi-VN" sz="44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Gọi một số là</a:t>
            </a:r>
            <a:r>
              <a:rPr lang="en-US" sz="44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vi-VN" sz="44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 số kia theo</a:t>
            </a:r>
          </a:p>
          <a:p>
            <a:pPr marL="742950" indent="-742950" algn="just">
              <a:lnSpc>
                <a:spcPts val="6000"/>
              </a:lnSpc>
              <a:buAutoNum type="alphaLcParenR"/>
            </a:pPr>
            <a:r>
              <a:rPr lang="vi-VN" sz="44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 dụng kết quả câu a và giả thiết, hãy lập phương trình để tìm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324" y="3930762"/>
            <a:ext cx="1341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+mj-lt"/>
              </a:rPr>
              <a:t>a) </a:t>
            </a:r>
            <a:r>
              <a:rPr lang="vi-VN" sz="44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Gọi một số là </a:t>
            </a:r>
            <a:r>
              <a:rPr lang="en-US" sz="44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vi-VN" sz="440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Vì tổng hai số bằng 5 nên số kia là</a:t>
            </a:r>
            <a:endParaRPr lang="en-US" sz="44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301" y="4744407"/>
            <a:ext cx="8178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+mj-lt"/>
              </a:rPr>
              <a:t>b) Vì tích hai số bằng 6 nên ta có:  </a:t>
            </a:r>
            <a:endParaRPr lang="en-US" sz="4400" dirty="0">
              <a:latin typeface="+mj-lt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914029"/>
              </p:ext>
            </p:extLst>
          </p:nvPr>
        </p:nvGraphicFramePr>
        <p:xfrm>
          <a:off x="8475764" y="4799018"/>
          <a:ext cx="2984386" cy="1465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8" name="Equation" r:id="rId7" imgW="1130040" imgH="596880" progId="Equation.DSMT4">
                  <p:embed/>
                </p:oleObj>
              </mc:Choice>
              <mc:Fallback>
                <p:oleObj name="Equation" r:id="rId7" imgW="113004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5764" y="4799018"/>
                        <a:ext cx="2984386" cy="14659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1499" y="9247784"/>
            <a:ext cx="6516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304;p14"/>
          <p:cNvSpPr/>
          <p:nvPr/>
        </p:nvSpPr>
        <p:spPr>
          <a:xfrm>
            <a:off x="-32588" y="86782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HĐ5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14421512" y="3325327"/>
            <a:ext cx="3129676" cy="70788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4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4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altLang="en-US" sz="4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ubtitle 7"/>
          <p:cNvSpPr txBox="1">
            <a:spLocks/>
          </p:cNvSpPr>
          <p:nvPr/>
        </p:nvSpPr>
        <p:spPr bwMode="auto">
          <a:xfrm>
            <a:off x="15584781" y="4071085"/>
            <a:ext cx="914399" cy="7745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đ</a:t>
            </a:r>
            <a:r>
              <a:rPr lang="en-US" altLang="en-US" sz="4000" b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ubtitle 7"/>
          <p:cNvSpPr txBox="1">
            <a:spLocks/>
          </p:cNvSpPr>
          <p:nvPr/>
        </p:nvSpPr>
        <p:spPr bwMode="auto">
          <a:xfrm>
            <a:off x="15584781" y="5020942"/>
            <a:ext cx="914399" cy="83606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2đ</a:t>
            </a:r>
            <a:r>
              <a:rPr lang="en-US" altLang="en-US" sz="4000" b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ubtitle 7"/>
          <p:cNvSpPr txBox="1">
            <a:spLocks/>
          </p:cNvSpPr>
          <p:nvPr/>
        </p:nvSpPr>
        <p:spPr bwMode="auto">
          <a:xfrm>
            <a:off x="15640410" y="6198723"/>
            <a:ext cx="803139" cy="7913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2đ</a:t>
            </a:r>
            <a:r>
              <a:rPr lang="en-US" altLang="en-US" sz="4000" b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5193" y="7028650"/>
            <a:ext cx="128963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0000"/>
                </a:solidFill>
                <a:latin typeface="+mj-lt"/>
              </a:rPr>
              <a:t>Ta có ∆ = (–5)</a:t>
            </a:r>
            <a:r>
              <a:rPr lang="vi-VN" sz="4400" baseline="30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vi-VN" sz="4400" dirty="0">
                <a:solidFill>
                  <a:srgbClr val="000000"/>
                </a:solidFill>
                <a:latin typeface="+mj-lt"/>
              </a:rPr>
              <a:t> – 4.1.6 = 1 &gt; 0.</a:t>
            </a:r>
          </a:p>
          <a:p>
            <a:pPr algn="just"/>
            <a:r>
              <a:rPr lang="vi-VN" sz="4400" dirty="0">
                <a:solidFill>
                  <a:srgbClr val="000000"/>
                </a:solidFill>
                <a:latin typeface="+mj-lt"/>
              </a:rPr>
              <a:t>Do đó phương trình có hai nghiệm phân biệt</a:t>
            </a:r>
            <a:r>
              <a:rPr lang="vi-VN" sz="4400" dirty="0" smtClean="0">
                <a:solidFill>
                  <a:srgbClr val="000000"/>
                </a:solidFill>
                <a:latin typeface="+mj-lt"/>
              </a:rPr>
              <a:t>:</a:t>
            </a:r>
            <a:endParaRPr lang="vi-VN" sz="4400" dirty="0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543935"/>
              </p:ext>
            </p:extLst>
          </p:nvPr>
        </p:nvGraphicFramePr>
        <p:xfrm>
          <a:off x="6442075" y="8435975"/>
          <a:ext cx="3063875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9" name="Equation" r:id="rId9" imgW="850680" imgH="228600" progId="Equation.DSMT4">
                  <p:embed/>
                </p:oleObj>
              </mc:Choice>
              <mc:Fallback>
                <p:oleObj name="Equation" r:id="rId9" imgW="8506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2075" y="8435975"/>
                        <a:ext cx="3063875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Subtitle 7"/>
          <p:cNvSpPr txBox="1">
            <a:spLocks/>
          </p:cNvSpPr>
          <p:nvPr/>
        </p:nvSpPr>
        <p:spPr bwMode="auto">
          <a:xfrm>
            <a:off x="15615204" y="8388963"/>
            <a:ext cx="803139" cy="7913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2đ</a:t>
            </a:r>
            <a:r>
              <a:rPr lang="en-US" altLang="en-US" sz="4000" b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ubtitle 7"/>
          <p:cNvSpPr txBox="1">
            <a:spLocks/>
          </p:cNvSpPr>
          <p:nvPr/>
        </p:nvSpPr>
        <p:spPr bwMode="auto">
          <a:xfrm>
            <a:off x="15577990" y="9383584"/>
            <a:ext cx="803139" cy="7913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1đ</a:t>
            </a:r>
            <a:r>
              <a:rPr lang="en-US" altLang="en-US" sz="4000" b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ubtitle 7"/>
          <p:cNvSpPr txBox="1">
            <a:spLocks/>
          </p:cNvSpPr>
          <p:nvPr/>
        </p:nvSpPr>
        <p:spPr bwMode="auto">
          <a:xfrm>
            <a:off x="15577989" y="7255916"/>
            <a:ext cx="803139" cy="7913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1đ</a:t>
            </a:r>
            <a:r>
              <a:rPr lang="en-US" altLang="en-US" sz="4000" b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329921"/>
              </p:ext>
            </p:extLst>
          </p:nvPr>
        </p:nvGraphicFramePr>
        <p:xfrm>
          <a:off x="8475764" y="6315712"/>
          <a:ext cx="3657600" cy="71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0" name="Equation" r:id="rId11" imgW="1333440" imgH="279360" progId="Equation.DSMT4">
                  <p:embed/>
                </p:oleObj>
              </mc:Choice>
              <mc:Fallback>
                <p:oleObj name="Equation" r:id="rId11" imgW="1333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5764" y="6315712"/>
                        <a:ext cx="3657600" cy="71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324600" y="1611372"/>
                <a:ext cx="108871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 smtClean="0"/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1611372"/>
                <a:ext cx="1088710" cy="707886"/>
              </a:xfrm>
              <a:prstGeom prst="rect">
                <a:avLst/>
              </a:prstGeom>
              <a:blipFill rotWithShape="0">
                <a:blip r:embed="rId13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591800" y="1593201"/>
                <a:ext cx="108871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 smtClean="0"/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1800" y="1593201"/>
                <a:ext cx="1088710" cy="707886"/>
              </a:xfrm>
              <a:prstGeom prst="rect">
                <a:avLst/>
              </a:prstGeom>
              <a:blipFill rotWithShape="0">
                <a:blip r:embed="rId14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7373600" y="2348416"/>
                <a:ext cx="108871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 smtClean="0"/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3600" y="2348416"/>
                <a:ext cx="1088710" cy="707886"/>
              </a:xfrm>
              <a:prstGeom prst="rect">
                <a:avLst/>
              </a:prstGeom>
              <a:blipFill rotWithShape="0">
                <a:blip r:embed="rId15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038600" y="3961539"/>
                <a:ext cx="108871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 smtClean="0"/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3961539"/>
                <a:ext cx="1088710" cy="707886"/>
              </a:xfrm>
              <a:prstGeom prst="rect">
                <a:avLst/>
              </a:prstGeom>
              <a:blipFill rotWithShape="0">
                <a:blip r:embed="rId16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2496800" y="3973529"/>
                <a:ext cx="192471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5 − 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4000" dirty="0" smtClean="0"/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6800" y="3973529"/>
                <a:ext cx="1924712" cy="707886"/>
              </a:xfrm>
              <a:prstGeom prst="rect">
                <a:avLst/>
              </a:prstGeom>
              <a:blipFill rotWithShape="0">
                <a:blip r:embed="rId17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501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" y="9029700"/>
            <a:ext cx="1173320" cy="1045322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5879003" y="9103088"/>
            <a:ext cx="2183861" cy="559863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4917127"/>
              </p:ext>
            </p:extLst>
          </p:nvPr>
        </p:nvGraphicFramePr>
        <p:xfrm>
          <a:off x="4724400" y="2400300"/>
          <a:ext cx="6645816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Equation" r:id="rId7" imgW="1333440" imgH="279360" progId="Equation.DSMT4">
                  <p:embed/>
                </p:oleObj>
              </mc:Choice>
              <mc:Fallback>
                <p:oleObj name="Equation" r:id="rId7" imgW="1333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400300"/>
                        <a:ext cx="6645816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6324600" y="4957593"/>
            <a:ext cx="137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endParaRPr lang="en-US" altLang="en-US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25000" y="4957592"/>
            <a:ext cx="137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alt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784145" y="4000500"/>
            <a:ext cx="0" cy="990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829800" y="3966992"/>
            <a:ext cx="0" cy="990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105714"/>
              </p:ext>
            </p:extLst>
          </p:nvPr>
        </p:nvGraphicFramePr>
        <p:xfrm>
          <a:off x="4724400" y="3932409"/>
          <a:ext cx="6897687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0" name="Equation" r:id="rId9" imgW="1384200" imgH="279360" progId="Equation.DSMT4">
                  <p:embed/>
                </p:oleObj>
              </mc:Choice>
              <mc:Fallback>
                <p:oleObj name="Equation" r:id="rId9" imgW="1384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932409"/>
                        <a:ext cx="6897687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381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1676400" y="2164840"/>
            <a:ext cx="14325600" cy="344709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alt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alt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48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4P ≥ 0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Google Shape;304;p14"/>
          <p:cNvSpPr/>
          <p:nvPr/>
        </p:nvSpPr>
        <p:spPr>
          <a:xfrm>
            <a:off x="5943564" y="952500"/>
            <a:ext cx="6248436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TỔNG</a:t>
            </a:r>
            <a:r>
              <a:rPr kumimoji="0" lang="en-US" sz="43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QUÁT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3080" y="8355258"/>
            <a:ext cx="1173320" cy="1045322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5881770" y="7409100"/>
            <a:ext cx="2183861" cy="55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9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3660</TotalTime>
  <Words>510</Words>
  <Application>Microsoft Office PowerPoint</Application>
  <PresentationFormat>Custom</PresentationFormat>
  <Paragraphs>68</Paragraphs>
  <Slides>16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Calibri</vt:lpstr>
      <vt:lpstr>Times New Roman</vt:lpstr>
      <vt:lpstr>Arial</vt:lpstr>
      <vt:lpstr>Cambria Math</vt:lpstr>
      <vt:lpstr>Kavoon</vt:lpstr>
      <vt:lpstr>Tahoma</vt:lpstr>
      <vt:lpstr>Office Theme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Văn Hướng</dc:creator>
  <cp:lastModifiedBy>Windows User</cp:lastModifiedBy>
  <cp:lastPrinted>2025-02-15T00:25:00Z</cp:lastPrinted>
  <dcterms:created xsi:type="dcterms:W3CDTF">2006-08-16T00:00:00Z</dcterms:created>
  <dcterms:modified xsi:type="dcterms:W3CDTF">2025-02-16T08:19:11Z</dcterms:modified>
  <dc:identifier>DAFWAZhnXwQ</dc:identifier>
</cp:coreProperties>
</file>