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spvsOBo5khM2+zVWJaxPDX2vV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customschemas.google.com/relationships/presentationmetadata" Target="metadata"/><Relationship Id="rId3" Type="http://schemas.openxmlformats.org/officeDocument/2006/relationships/slide" Target="slides/slide2.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86" name="Google Shape;86;p1: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a:solidFill>
                <a:schemeClr val="dk1"/>
              </a:solidFill>
              <a:latin typeface="Times New Roman"/>
              <a:ea typeface="Times New Roman"/>
              <a:cs typeface="Times New Roman"/>
              <a:sym typeface="Times New Roman"/>
            </a:endParaRPr>
          </a:p>
        </p:txBody>
      </p:sp>
      <p:sp>
        <p:nvSpPr>
          <p:cNvPr id="87" name="Google Shape;87;p1: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6"/>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6"/>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3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3"/>
          <p:cNvSpPr>
            <a:spLocks noGrp="1"/>
          </p:cNvSpPr>
          <p:nvPr>
            <p:ph type="pic" idx="2"/>
          </p:nvPr>
        </p:nvSpPr>
        <p:spPr>
          <a:xfrm>
            <a:off x="1792288" y="459581"/>
            <a:ext cx="5486400" cy="3086100"/>
          </a:xfrm>
          <a:prstGeom prst="rect">
            <a:avLst/>
          </a:prstGeom>
          <a:noFill/>
          <a:ln>
            <a:noFill/>
          </a:ln>
        </p:spPr>
      </p:sp>
      <p:sp>
        <p:nvSpPr>
          <p:cNvPr id="68" name="Google Shape;68;p4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4"/>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slgg2002"/>
          <p:cNvPicPr preferRelativeResize="0"/>
          <p:nvPr/>
        </p:nvPicPr>
        <p:blipFill rotWithShape="1">
          <a:blip r:embed="rId3">
            <a:alphaModFix/>
          </a:blip>
          <a:srcRect/>
          <a:stretch/>
        </p:blipFill>
        <p:spPr>
          <a:xfrm>
            <a:off x="0" y="0"/>
            <a:ext cx="9220200" cy="5143500"/>
          </a:xfrm>
          <a:prstGeom prst="rect">
            <a:avLst/>
          </a:prstGeom>
          <a:noFill/>
          <a:ln>
            <a:noFill/>
          </a:ln>
        </p:spPr>
      </p:pic>
      <p:sp>
        <p:nvSpPr>
          <p:cNvPr id="92" name="Google Shape;92;p1"/>
          <p:cNvSpPr/>
          <p:nvPr/>
        </p:nvSpPr>
        <p:spPr>
          <a:xfrm>
            <a:off x="0" y="457200"/>
            <a:ext cx="8229600" cy="40005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i="1" u="none" strike="noStrike" cap="none">
              <a:solidFill>
                <a:srgbClr val="FF0000"/>
              </a:solidFill>
              <a:latin typeface="Times New Roman"/>
              <a:ea typeface="Times New Roman"/>
              <a:cs typeface="Times New Roman"/>
              <a:sym typeface="Times New Roman"/>
            </a:endParaRPr>
          </a:p>
        </p:txBody>
      </p:sp>
      <p:sp>
        <p:nvSpPr>
          <p:cNvPr id="93" name="Google Shape;93;p1"/>
          <p:cNvSpPr txBox="1"/>
          <p:nvPr/>
        </p:nvSpPr>
        <p:spPr>
          <a:xfrm>
            <a:off x="762000" y="2400300"/>
            <a:ext cx="6705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94" name="Google Shape;94;p1"/>
          <p:cNvSpPr/>
          <p:nvPr/>
        </p:nvSpPr>
        <p:spPr>
          <a:xfrm>
            <a:off x="533400" y="857250"/>
            <a:ext cx="5562600"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1408FA"/>
                </a:solidFill>
                <a:latin typeface="Arial"/>
                <a:ea typeface="Arial"/>
                <a:cs typeface="Arial"/>
                <a:sym typeface="Arial"/>
              </a:rPr>
              <a:t>CHÀO MỪNG CÁC EM ĐẾN VỚI TIẾT HỌC HÔM NAY</a:t>
            </a:r>
            <a:endParaRPr/>
          </a:p>
          <a:p>
            <a:pPr marL="0" marR="0" lvl="0" indent="0" algn="ctr" rtl="0">
              <a:spcBef>
                <a:spcPts val="0"/>
              </a:spcBef>
              <a:spcAft>
                <a:spcPts val="0"/>
              </a:spcAft>
              <a:buNone/>
            </a:pPr>
            <a:endParaRPr sz="3600" b="1" i="0" u="none" strike="noStrike" cap="none">
              <a:solidFill>
                <a:srgbClr val="1408F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0" descr="Picture1xc"/>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74" name="Google Shape;174;p10"/>
          <p:cNvPicPr preferRelativeResize="0"/>
          <p:nvPr/>
        </p:nvPicPr>
        <p:blipFill rotWithShape="1">
          <a:blip r:embed="rId4">
            <a:alphaModFix/>
          </a:blip>
          <a:srcRect/>
          <a:stretch/>
        </p:blipFill>
        <p:spPr>
          <a:xfrm>
            <a:off x="685800" y="742950"/>
            <a:ext cx="7058025" cy="3514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0" name="Google Shape;180;p11"/>
          <p:cNvSpPr/>
          <p:nvPr/>
        </p:nvSpPr>
        <p:spPr>
          <a:xfrm>
            <a:off x="1371600" y="285750"/>
            <a:ext cx="5562600" cy="1828800"/>
          </a:xfrm>
          <a:prstGeom prst="cloudCallout">
            <a:avLst>
              <a:gd name="adj1" fmla="val -20833"/>
              <a:gd name="adj2" fmla="val 62500"/>
            </a:avLst>
          </a:prstGeom>
          <a:solidFill>
            <a:srgbClr val="FDE9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538CD5"/>
                </a:solidFill>
                <a:latin typeface="Arial"/>
                <a:ea typeface="Arial"/>
                <a:cs typeface="Arial"/>
                <a:sym typeface="Arial"/>
              </a:rPr>
              <a:t>Hãy lấy hai ví dụ tương tự?</a:t>
            </a:r>
            <a:endParaRPr sz="2800">
              <a:solidFill>
                <a:srgbClr val="538CD5"/>
              </a:solidFill>
              <a:latin typeface="Arial"/>
              <a:ea typeface="Arial"/>
              <a:cs typeface="Arial"/>
              <a:sym typeface="Arial"/>
            </a:endParaRPr>
          </a:p>
        </p:txBody>
      </p:sp>
      <p:sp>
        <p:nvSpPr>
          <p:cNvPr id="181" name="Google Shape;181;p11"/>
          <p:cNvSpPr txBox="1"/>
          <p:nvPr/>
        </p:nvSpPr>
        <p:spPr>
          <a:xfrm>
            <a:off x="685800" y="2571750"/>
            <a:ext cx="716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538CD5"/>
                </a:solidFill>
                <a:latin typeface="Arial"/>
                <a:ea typeface="Arial"/>
                <a:cs typeface="Arial"/>
                <a:sym typeface="Arial"/>
              </a:rPr>
              <a:t>? Khi được hỏi còn tiền không, Nam hóm hỉnh đáp: “ Mình còn âm mười nghìn đồng”. Em hiểu câu nói đó của nam có nghĩa gì?</a:t>
            </a:r>
            <a:endParaRPr sz="2800">
              <a:solidFill>
                <a:srgbClr val="538CD5"/>
              </a:solidFill>
              <a:latin typeface="Arial"/>
              <a:ea typeface="Arial"/>
              <a:cs typeface="Arial"/>
              <a:sym typeface="Arial"/>
            </a:endParaRPr>
          </a:p>
        </p:txBody>
      </p:sp>
      <p:sp>
        <p:nvSpPr>
          <p:cNvPr id="182" name="Google Shape;182;p11"/>
          <p:cNvSpPr txBox="1"/>
          <p:nvPr/>
        </p:nvSpPr>
        <p:spPr>
          <a:xfrm>
            <a:off x="609600" y="3943350"/>
            <a:ext cx="73914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      Nam nói mình còn âm mười nghìn nghĩa là nam nợ mười nghìn.</a:t>
            </a:r>
            <a:endParaRPr sz="2800">
              <a:solidFill>
                <a:schemeClr val="dk1"/>
              </a:solidFill>
              <a:latin typeface="Arial"/>
              <a:ea typeface="Arial"/>
              <a:cs typeface="Arial"/>
              <a:sym typeface="Arial"/>
            </a:endParaRPr>
          </a:p>
        </p:txBody>
      </p:sp>
      <p:cxnSp>
        <p:nvCxnSpPr>
          <p:cNvPr id="183" name="Google Shape;183;p11"/>
          <p:cNvCxnSpPr/>
          <p:nvPr/>
        </p:nvCxnSpPr>
        <p:spPr>
          <a:xfrm>
            <a:off x="685800" y="4171950"/>
            <a:ext cx="0" cy="0"/>
          </a:xfrm>
          <a:prstGeom prst="straightConnector1">
            <a:avLst/>
          </a:prstGeom>
          <a:noFill/>
          <a:ln w="9525" cap="flat" cmpd="sng">
            <a:solidFill>
              <a:srgbClr val="4A7DBA"/>
            </a:solidFill>
            <a:prstDash val="solid"/>
            <a:round/>
            <a:headEnd type="none" w="sm" len="sm"/>
            <a:tailEnd type="stealth" w="med" len="med"/>
          </a:ln>
        </p:spPr>
      </p:cxnSp>
      <p:cxnSp>
        <p:nvCxnSpPr>
          <p:cNvPr id="184" name="Google Shape;184;p11"/>
          <p:cNvCxnSpPr/>
          <p:nvPr/>
        </p:nvCxnSpPr>
        <p:spPr>
          <a:xfrm>
            <a:off x="838200" y="4248150"/>
            <a:ext cx="381000" cy="0"/>
          </a:xfrm>
          <a:prstGeom prst="straightConnector1">
            <a:avLst/>
          </a:prstGeom>
          <a:noFill/>
          <a:ln w="28575" cap="flat" cmpd="sng">
            <a:solidFill>
              <a:srgbClr val="4A7DBA"/>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additive="base">
                                        <p:cTn id="7" dur="500"/>
                                        <p:tgtEl>
                                          <p:spTgt spid="18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 calcmode="lin" valueType="num">
                                      <p:cBhvr additive="base">
                                        <p:cTn id="12" dur="500"/>
                                        <p:tgtEl>
                                          <p:spTgt spid="18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animEffect transition="in" filter="fade">
                                      <p:cBhvr>
                                        <p:cTn id="17" dur="500"/>
                                        <p:tgtEl>
                                          <p:spTgt spid="182"/>
                                        </p:tgtEl>
                                      </p:cBhvr>
                                    </p:animEffect>
                                  </p:childTnLst>
                                </p:cTn>
                              </p:par>
                              <p:par>
                                <p:cTn id="18" presetID="10" presetClass="entr" presetSubtype="0" fill="hold" nodeType="withEffect">
                                  <p:stCondLst>
                                    <p:cond delay="0"/>
                                  </p:stCondLst>
                                  <p:childTnLst>
                                    <p:set>
                                      <p:cBhvr>
                                        <p:cTn id="19" dur="1" fill="hold">
                                          <p:stCondLst>
                                            <p:cond delay="0"/>
                                          </p:stCondLst>
                                        </p:cTn>
                                        <p:tgtEl>
                                          <p:spTgt spid="184"/>
                                        </p:tgtEl>
                                        <p:attrNameLst>
                                          <p:attrName>style.visibility</p:attrName>
                                        </p:attrNameLst>
                                      </p:cBhvr>
                                      <p:to>
                                        <p:strVal val="visible"/>
                                      </p:to>
                                    </p:set>
                                    <p:animEffect transition="in" filter="fade">
                                      <p:cBhvr>
                                        <p:cTn id="20"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0000"/>
              </a:buClr>
              <a:buSzPts val="2800"/>
              <a:buFont typeface="Arial"/>
              <a:buNone/>
            </a:pPr>
            <a:r>
              <a:rPr lang="en-US" sz="2800" b="1">
                <a:solidFill>
                  <a:srgbClr val="FF0000"/>
                </a:solidFill>
                <a:latin typeface="Arial"/>
                <a:ea typeface="Arial"/>
                <a:cs typeface="Arial"/>
                <a:sym typeface="Arial"/>
              </a:rPr>
              <a:t>Bài 3.1</a:t>
            </a:r>
            <a:r>
              <a:rPr lang="en-US" sz="2800">
                <a:latin typeface="Arial"/>
                <a:ea typeface="Arial"/>
                <a:cs typeface="Arial"/>
                <a:sym typeface="Arial"/>
              </a:rPr>
              <a:t>. </a:t>
            </a:r>
            <a:r>
              <a:rPr lang="en-US" sz="2800">
                <a:solidFill>
                  <a:srgbClr val="538CD5"/>
                </a:solidFill>
                <a:latin typeface="Arial"/>
                <a:ea typeface="Arial"/>
                <a:cs typeface="Arial"/>
                <a:sym typeface="Arial"/>
              </a:rPr>
              <a:t>Mỗi nhiệt kế sau chỉ bao nhiêu độ C?</a:t>
            </a:r>
            <a:endParaRPr sz="2800">
              <a:solidFill>
                <a:srgbClr val="538CD5"/>
              </a:solidFill>
              <a:latin typeface="Arial"/>
              <a:ea typeface="Arial"/>
              <a:cs typeface="Arial"/>
              <a:sym typeface="Arial"/>
            </a:endParaRPr>
          </a:p>
        </p:txBody>
      </p:sp>
      <p:pic>
        <p:nvPicPr>
          <p:cNvPr id="190" name="Google Shape;190;p12"/>
          <p:cNvPicPr preferRelativeResize="0"/>
          <p:nvPr/>
        </p:nvPicPr>
        <p:blipFill rotWithShape="1">
          <a:blip r:embed="rId3">
            <a:alphaModFix/>
          </a:blip>
          <a:srcRect/>
          <a:stretch/>
        </p:blipFill>
        <p:spPr>
          <a:xfrm>
            <a:off x="2133600" y="1276350"/>
            <a:ext cx="5233737" cy="2057400"/>
          </a:xfrm>
          <a:prstGeom prst="rect">
            <a:avLst/>
          </a:prstGeom>
          <a:noFill/>
          <a:ln>
            <a:noFill/>
          </a:ln>
        </p:spPr>
      </p:pic>
      <p:sp>
        <p:nvSpPr>
          <p:cNvPr id="191" name="Google Shape;191;p12"/>
          <p:cNvSpPr txBox="1"/>
          <p:nvPr/>
        </p:nvSpPr>
        <p:spPr>
          <a:xfrm>
            <a:off x="2362200" y="3333750"/>
            <a:ext cx="441960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538CD5"/>
                </a:solidFill>
                <a:latin typeface="Arial"/>
                <a:ea typeface="Arial"/>
                <a:cs typeface="Arial"/>
                <a:sym typeface="Arial"/>
              </a:rPr>
              <a:t>Giải</a:t>
            </a:r>
            <a:endParaRPr sz="2800">
              <a:solidFill>
                <a:srgbClr val="538CD5"/>
              </a:solidFill>
              <a:latin typeface="Arial"/>
              <a:ea typeface="Arial"/>
              <a:cs typeface="Arial"/>
              <a:sym typeface="Arial"/>
            </a:endParaRPr>
          </a:p>
          <a:p>
            <a:pPr marL="0" marR="0" lvl="0" indent="0" algn="ctr" rtl="0">
              <a:spcBef>
                <a:spcPts val="0"/>
              </a:spcBef>
              <a:spcAft>
                <a:spcPts val="0"/>
              </a:spcAft>
              <a:buNone/>
            </a:pPr>
            <a:r>
              <a:rPr lang="en-US" sz="2800">
                <a:solidFill>
                  <a:srgbClr val="538CD5"/>
                </a:solidFill>
                <a:latin typeface="Arial"/>
                <a:ea typeface="Arial"/>
                <a:cs typeface="Arial"/>
                <a:sym typeface="Arial"/>
              </a:rPr>
              <a:t>-9</a:t>
            </a:r>
            <a:r>
              <a:rPr lang="en-US" sz="2800" baseline="30000">
                <a:solidFill>
                  <a:srgbClr val="538CD5"/>
                </a:solidFill>
                <a:latin typeface="Arial"/>
                <a:ea typeface="Arial"/>
                <a:cs typeface="Arial"/>
                <a:sym typeface="Arial"/>
              </a:rPr>
              <a:t>0</a:t>
            </a:r>
            <a:r>
              <a:rPr lang="en-US" sz="2800">
                <a:solidFill>
                  <a:srgbClr val="538CD5"/>
                </a:solidFill>
                <a:latin typeface="Arial"/>
                <a:ea typeface="Arial"/>
                <a:cs typeface="Arial"/>
                <a:sym typeface="Arial"/>
              </a:rPr>
              <a:t>C; 30</a:t>
            </a:r>
            <a:r>
              <a:rPr lang="en-US" sz="2800" baseline="30000">
                <a:solidFill>
                  <a:srgbClr val="538CD5"/>
                </a:solidFill>
                <a:latin typeface="Arial"/>
                <a:ea typeface="Arial"/>
                <a:cs typeface="Arial"/>
                <a:sym typeface="Arial"/>
              </a:rPr>
              <a:t>0</a:t>
            </a:r>
            <a:r>
              <a:rPr lang="en-US" sz="2800">
                <a:solidFill>
                  <a:srgbClr val="538CD5"/>
                </a:solidFill>
                <a:latin typeface="Arial"/>
                <a:ea typeface="Arial"/>
                <a:cs typeface="Arial"/>
                <a:sym typeface="Arial"/>
              </a:rPr>
              <a:t>C; 0</a:t>
            </a:r>
            <a:r>
              <a:rPr lang="en-US" sz="2800" baseline="30000">
                <a:solidFill>
                  <a:srgbClr val="538CD5"/>
                </a:solidFill>
                <a:latin typeface="Arial"/>
                <a:ea typeface="Arial"/>
                <a:cs typeface="Arial"/>
                <a:sym typeface="Arial"/>
              </a:rPr>
              <a:t>0</a:t>
            </a:r>
            <a:r>
              <a:rPr lang="en-US" sz="2800">
                <a:solidFill>
                  <a:srgbClr val="538CD5"/>
                </a:solidFill>
                <a:latin typeface="Arial"/>
                <a:ea typeface="Arial"/>
                <a:cs typeface="Arial"/>
                <a:sym typeface="Arial"/>
              </a:rPr>
              <a:t>C; -21</a:t>
            </a:r>
            <a:r>
              <a:rPr lang="en-US" sz="2800" baseline="30000">
                <a:solidFill>
                  <a:srgbClr val="538CD5"/>
                </a:solidFill>
                <a:latin typeface="Arial"/>
                <a:ea typeface="Arial"/>
                <a:cs typeface="Arial"/>
                <a:sym typeface="Arial"/>
              </a:rPr>
              <a:t>0</a:t>
            </a:r>
            <a:r>
              <a:rPr lang="en-US" sz="2800">
                <a:solidFill>
                  <a:srgbClr val="538CD5"/>
                </a:solidFill>
                <a:latin typeface="Arial"/>
                <a:ea typeface="Arial"/>
                <a:cs typeface="Arial"/>
                <a:sym typeface="Arial"/>
              </a:rPr>
              <a:t>C</a:t>
            </a:r>
            <a:endParaRPr sz="2800">
              <a:solidFill>
                <a:srgbClr val="538CD5"/>
              </a:solidFill>
              <a:latin typeface="Arial"/>
              <a:ea typeface="Arial"/>
              <a:cs typeface="Arial"/>
              <a:sym typeface="Arial"/>
            </a:endParaRPr>
          </a:p>
          <a:p>
            <a:pPr marL="0" marR="0" lvl="0" indent="0" algn="ctr" rtl="0">
              <a:spcBef>
                <a:spcPts val="0"/>
              </a:spcBef>
              <a:spcAft>
                <a:spcPts val="0"/>
              </a:spcAft>
              <a:buNone/>
            </a:pP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 calcmode="lin" valueType="num">
                                      <p:cBhvr additive="base">
                                        <p:cTn id="7" dur="500"/>
                                        <p:tgtEl>
                                          <p:spTgt spid="18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 calcmode="lin" valueType="num">
                                      <p:cBhvr additive="base">
                                        <p:cTn id="10" dur="500"/>
                                        <p:tgtEl>
                                          <p:spTgt spid="19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p:nvPr/>
        </p:nvSpPr>
        <p:spPr>
          <a:xfrm>
            <a:off x="457200" y="514350"/>
            <a:ext cx="7924800" cy="41857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0000"/>
                </a:solidFill>
                <a:latin typeface="Arial"/>
                <a:ea typeface="Arial"/>
                <a:cs typeface="Arial"/>
                <a:sym typeface="Arial"/>
              </a:rPr>
              <a:t>PHIẾU HỌC TẬP 1</a:t>
            </a:r>
            <a:endParaRPr/>
          </a:p>
          <a:p>
            <a:pPr marL="0" marR="0" lvl="0" indent="0" algn="l" rtl="0">
              <a:spcBef>
                <a:spcPts val="0"/>
              </a:spcBef>
              <a:spcAft>
                <a:spcPts val="0"/>
              </a:spcAft>
              <a:buNone/>
            </a:pPr>
            <a:r>
              <a:rPr lang="en-US" sz="2800">
                <a:solidFill>
                  <a:srgbClr val="FF0000"/>
                </a:solidFill>
                <a:latin typeface="Arial"/>
                <a:ea typeface="Arial"/>
                <a:cs typeface="Arial"/>
                <a:sym typeface="Arial"/>
              </a:rPr>
              <a:t>Bài 3.2.</a:t>
            </a:r>
            <a:r>
              <a:rPr lang="en-US" sz="2800">
                <a:solidFill>
                  <a:schemeClr val="dk1"/>
                </a:solidFill>
                <a:latin typeface="Arial"/>
                <a:ea typeface="Arial"/>
                <a:cs typeface="Arial"/>
                <a:sym typeface="Arial"/>
              </a:rPr>
              <a:t> </a:t>
            </a:r>
            <a:r>
              <a:rPr lang="en-US" sz="2800">
                <a:solidFill>
                  <a:srgbClr val="0070C0"/>
                </a:solidFill>
                <a:latin typeface="Arial"/>
                <a:ea typeface="Arial"/>
                <a:cs typeface="Arial"/>
                <a:sym typeface="Arial"/>
              </a:rPr>
              <a:t>Hãy sử dụng số nguyên âm dể diễn tả lại ý nghĩa của các câu sau đây</a:t>
            </a:r>
            <a:endParaRPr sz="2800">
              <a:solidFill>
                <a:srgbClr val="0070C0"/>
              </a:solidFill>
              <a:latin typeface="Arial"/>
              <a:ea typeface="Arial"/>
              <a:cs typeface="Arial"/>
              <a:sym typeface="Arial"/>
            </a:endParaRPr>
          </a:p>
          <a:p>
            <a:pPr marL="0" marR="0" lvl="0" indent="0" algn="l" rtl="0">
              <a:spcBef>
                <a:spcPts val="0"/>
              </a:spcBef>
              <a:spcAft>
                <a:spcPts val="0"/>
              </a:spcAft>
              <a:buNone/>
            </a:pPr>
            <a:r>
              <a:rPr lang="en-US" sz="2600">
                <a:solidFill>
                  <a:srgbClr val="0070C0"/>
                </a:solidFill>
                <a:latin typeface="Arial"/>
                <a:ea typeface="Arial"/>
                <a:cs typeface="Arial"/>
                <a:sym typeface="Arial"/>
              </a:rPr>
              <a:t>a) Độ sâu trung bình của vịnh Thái Lan khoảng 45m và độ sâu lớn nhất là 80m dưới mực nước biển.</a:t>
            </a:r>
            <a:endParaRPr sz="2600">
              <a:solidFill>
                <a:srgbClr val="0070C0"/>
              </a:solidFill>
              <a:latin typeface="Arial"/>
              <a:ea typeface="Arial"/>
              <a:cs typeface="Arial"/>
              <a:sym typeface="Arial"/>
            </a:endParaRPr>
          </a:p>
          <a:p>
            <a:pPr marL="0" marR="0" lvl="0" indent="0" algn="l" rtl="0">
              <a:spcBef>
                <a:spcPts val="0"/>
              </a:spcBef>
              <a:spcAft>
                <a:spcPts val="0"/>
              </a:spcAft>
              <a:buNone/>
            </a:pPr>
            <a:r>
              <a:rPr lang="en-US" sz="2600">
                <a:solidFill>
                  <a:srgbClr val="0070C0"/>
                </a:solidFill>
                <a:latin typeface="Arial"/>
                <a:ea typeface="Arial"/>
                <a:cs typeface="Arial"/>
                <a:sym typeface="Arial"/>
              </a:rPr>
              <a:t>b) Mùa đông ở Siberia (Nga) dài và khắc nghiệt, với nhiệt độ trung bình tháng 1 là 25</a:t>
            </a:r>
            <a:r>
              <a:rPr lang="en-US" sz="2600" baseline="30000">
                <a:solidFill>
                  <a:srgbClr val="0070C0"/>
                </a:solidFill>
                <a:latin typeface="Arial"/>
                <a:ea typeface="Arial"/>
                <a:cs typeface="Arial"/>
                <a:sym typeface="Arial"/>
              </a:rPr>
              <a:t>0</a:t>
            </a:r>
            <a:r>
              <a:rPr lang="en-US" sz="2600">
                <a:solidFill>
                  <a:srgbClr val="0070C0"/>
                </a:solidFill>
                <a:latin typeface="Arial"/>
                <a:ea typeface="Arial"/>
                <a:cs typeface="Arial"/>
                <a:sym typeface="Arial"/>
              </a:rPr>
              <a:t>C dưới 0</a:t>
            </a:r>
            <a:r>
              <a:rPr lang="en-US" sz="2600" baseline="30000">
                <a:solidFill>
                  <a:srgbClr val="0070C0"/>
                </a:solidFill>
                <a:latin typeface="Arial"/>
                <a:ea typeface="Arial"/>
                <a:cs typeface="Arial"/>
                <a:sym typeface="Arial"/>
              </a:rPr>
              <a:t>0</a:t>
            </a:r>
            <a:r>
              <a:rPr lang="en-US" sz="2600">
                <a:solidFill>
                  <a:srgbClr val="0070C0"/>
                </a:solidFill>
                <a:latin typeface="Arial"/>
                <a:ea typeface="Arial"/>
                <a:cs typeface="Arial"/>
                <a:sym typeface="Arial"/>
              </a:rPr>
              <a:t>C.</a:t>
            </a:r>
            <a:endParaRPr sz="2600">
              <a:solidFill>
                <a:srgbClr val="0070C0"/>
              </a:solidFill>
              <a:latin typeface="Arial"/>
              <a:ea typeface="Arial"/>
              <a:cs typeface="Arial"/>
              <a:sym typeface="Arial"/>
            </a:endParaRPr>
          </a:p>
          <a:p>
            <a:pPr marL="0" marR="0" lvl="0" indent="0" algn="l" rtl="0">
              <a:spcBef>
                <a:spcPts val="0"/>
              </a:spcBef>
              <a:spcAft>
                <a:spcPts val="0"/>
              </a:spcAft>
              <a:buNone/>
            </a:pPr>
            <a:r>
              <a:rPr lang="en-US" sz="2600">
                <a:solidFill>
                  <a:srgbClr val="0070C0"/>
                </a:solidFill>
                <a:latin typeface="Arial"/>
                <a:ea typeface="Arial"/>
                <a:cs typeface="Arial"/>
                <a:sym typeface="Arial"/>
              </a:rPr>
              <a:t>c) Năm 2012, núi lửa Harve (Bắc New Zealand) phun ra cột tro từ độ sâu 700m dưới mực nước biển.</a:t>
            </a:r>
            <a:endParaRPr sz="2600">
              <a:solidFill>
                <a:srgbClr val="0070C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4"/>
          <p:cNvSpPr/>
          <p:nvPr/>
        </p:nvSpPr>
        <p:spPr>
          <a:xfrm>
            <a:off x="685800" y="514350"/>
            <a:ext cx="8001000" cy="4343400"/>
          </a:xfrm>
          <a:prstGeom prst="snip2DiagRect">
            <a:avLst>
              <a:gd name="adj1" fmla="val 0"/>
              <a:gd name="adj2" fmla="val 16667"/>
            </a:avLst>
          </a:prstGeom>
          <a:solidFill>
            <a:srgbClr val="FDE9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4"/>
          <p:cNvSpPr/>
          <p:nvPr/>
        </p:nvSpPr>
        <p:spPr>
          <a:xfrm>
            <a:off x="1219200" y="971550"/>
            <a:ext cx="7239000"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a) Độ cao trung bình của vịnh Thái Lan là -45m và độ cao thấp nhất là -80m.</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b) Mùa đông ở Siberia (Nga) dài và khắc nghiệt, với nhiệt độ trung bình tháng 1 là -25</a:t>
            </a:r>
            <a:r>
              <a:rPr lang="en-US" sz="2800" baseline="30000">
                <a:solidFill>
                  <a:srgbClr val="FF0000"/>
                </a:solidFill>
                <a:latin typeface="Arial"/>
                <a:ea typeface="Arial"/>
                <a:cs typeface="Arial"/>
                <a:sym typeface="Arial"/>
              </a:rPr>
              <a:t>0</a:t>
            </a:r>
            <a:r>
              <a:rPr lang="en-US" sz="2800">
                <a:solidFill>
                  <a:srgbClr val="FF0000"/>
                </a:solidFill>
                <a:latin typeface="Arial"/>
                <a:ea typeface="Arial"/>
                <a:cs typeface="Arial"/>
                <a:sym typeface="Arial"/>
              </a:rPr>
              <a:t>C.</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c) Năm 2012, núi lửa Harve (Bắc New Zealand) phun ra cột tro từ độ cao -700m</a:t>
            </a:r>
            <a:r>
              <a:rPr lang="en-US" sz="2800">
                <a:solidFill>
                  <a:srgbClr val="538CD5"/>
                </a:solidFill>
                <a:latin typeface="Arial"/>
                <a:ea typeface="Arial"/>
                <a:cs typeface="Arial"/>
                <a:sym typeface="Arial"/>
              </a:rPr>
              <a:t>.</a:t>
            </a:r>
            <a:endParaRPr sz="2800">
              <a:solidFill>
                <a:srgbClr val="538CD5"/>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5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5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500"/>
                                        <p:tgtEl>
                                          <p:spTgt spid="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5" descr="Picture1xc"/>
          <p:cNvPicPr preferRelativeResize="0"/>
          <p:nvPr/>
        </p:nvPicPr>
        <p:blipFill rotWithShape="1">
          <a:blip r:embed="rId3">
            <a:alphaModFix/>
          </a:blip>
          <a:srcRect/>
          <a:stretch/>
        </p:blipFill>
        <p:spPr>
          <a:xfrm>
            <a:off x="228600" y="-171450"/>
            <a:ext cx="9144000" cy="5143500"/>
          </a:xfrm>
          <a:prstGeom prst="rect">
            <a:avLst/>
          </a:prstGeom>
          <a:noFill/>
          <a:ln>
            <a:noFill/>
          </a:ln>
        </p:spPr>
      </p:pic>
      <p:sp>
        <p:nvSpPr>
          <p:cNvPr id="208" name="Google Shape;208;p15"/>
          <p:cNvSpPr/>
          <p:nvPr/>
        </p:nvSpPr>
        <p:spPr>
          <a:xfrm>
            <a:off x="533400" y="133350"/>
            <a:ext cx="5867400" cy="48320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0000"/>
                </a:solidFill>
                <a:latin typeface="Arial"/>
                <a:ea typeface="Arial"/>
                <a:cs typeface="Arial"/>
                <a:sym typeface="Arial"/>
              </a:rPr>
              <a:t>PHIẾU HỌC TẬP  2</a:t>
            </a:r>
            <a:endParaRPr/>
          </a:p>
          <a:p>
            <a:pPr marL="0" marR="0" lvl="0" indent="0" algn="l" rtl="0">
              <a:spcBef>
                <a:spcPts val="0"/>
              </a:spcBef>
              <a:spcAft>
                <a:spcPts val="0"/>
              </a:spcAft>
              <a:buNone/>
            </a:pPr>
            <a:r>
              <a:rPr lang="en-US" sz="2800">
                <a:solidFill>
                  <a:srgbClr val="538CD5"/>
                </a:solidFill>
                <a:latin typeface="Arial"/>
                <a:ea typeface="Arial"/>
                <a:cs typeface="Arial"/>
                <a:sym typeface="Arial"/>
              </a:rPr>
              <a:t>Ông M nhận được hai tin nhắn từ một ngân hàng với nội dung như sau:</a:t>
            </a:r>
            <a:endParaRPr/>
          </a:p>
          <a:p>
            <a:pPr marL="0" marR="0" lvl="0" indent="0" algn="l" rtl="0">
              <a:spcBef>
                <a:spcPts val="0"/>
              </a:spcBef>
              <a:spcAft>
                <a:spcPts val="0"/>
              </a:spcAft>
              <a:buNone/>
            </a:pPr>
            <a:r>
              <a:rPr lang="en-US" sz="2800">
                <a:solidFill>
                  <a:srgbClr val="538CD5"/>
                </a:solidFill>
                <a:latin typeface="Arial"/>
                <a:ea typeface="Arial"/>
                <a:cs typeface="Arial"/>
                <a:sym typeface="Arial"/>
              </a:rPr>
              <a:t>“Tài khoản …010. Số tiền giao dịch +160 000…”</a:t>
            </a:r>
            <a:endParaRPr/>
          </a:p>
          <a:p>
            <a:pPr marL="0" marR="0" lvl="0" indent="0" algn="l" rtl="0">
              <a:spcBef>
                <a:spcPts val="0"/>
              </a:spcBef>
              <a:spcAft>
                <a:spcPts val="0"/>
              </a:spcAft>
              <a:buNone/>
            </a:pPr>
            <a:r>
              <a:rPr lang="en-US" sz="2800">
                <a:solidFill>
                  <a:srgbClr val="538CD5"/>
                </a:solidFill>
                <a:latin typeface="Arial"/>
                <a:ea typeface="Arial"/>
                <a:cs typeface="Arial"/>
                <a:sym typeface="Arial"/>
              </a:rPr>
              <a:t>“Tài khoản …010. Số tiền giao dịch -4 000 000…”</a:t>
            </a:r>
            <a:endParaRPr/>
          </a:p>
          <a:p>
            <a:pPr marL="0" marR="0" lvl="0" indent="0" algn="l" rtl="0">
              <a:spcBef>
                <a:spcPts val="0"/>
              </a:spcBef>
              <a:spcAft>
                <a:spcPts val="0"/>
              </a:spcAft>
              <a:buNone/>
            </a:pPr>
            <a:r>
              <a:rPr lang="en-US" sz="2800">
                <a:solidFill>
                  <a:srgbClr val="538CD5"/>
                </a:solidFill>
                <a:latin typeface="Arial"/>
                <a:ea typeface="Arial"/>
                <a:cs typeface="Arial"/>
                <a:sym typeface="Arial"/>
              </a:rPr>
              <a:t>Em hãy giải thích ý nghĩa của số âm và số dương trong mỗi tin nhắn trên.</a:t>
            </a:r>
            <a:endParaRPr/>
          </a:p>
        </p:txBody>
      </p:sp>
      <p:pic>
        <p:nvPicPr>
          <p:cNvPr id="209" name="Google Shape;209;p15"/>
          <p:cNvPicPr preferRelativeResize="0"/>
          <p:nvPr/>
        </p:nvPicPr>
        <p:blipFill rotWithShape="1">
          <a:blip r:embed="rId4">
            <a:alphaModFix/>
          </a:blip>
          <a:srcRect/>
          <a:stretch/>
        </p:blipFill>
        <p:spPr>
          <a:xfrm>
            <a:off x="6400800" y="301496"/>
            <a:ext cx="2479027" cy="3886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6"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15" name="Google Shape;215;p16"/>
          <p:cNvSpPr/>
          <p:nvPr/>
        </p:nvSpPr>
        <p:spPr>
          <a:xfrm>
            <a:off x="1143000" y="895350"/>
            <a:ext cx="6934200" cy="2971800"/>
          </a:xfrm>
          <a:prstGeom prst="snipRoundRect">
            <a:avLst>
              <a:gd name="adj1" fmla="val 16667"/>
              <a:gd name="adj2" fmla="val 16667"/>
            </a:avLst>
          </a:prstGeom>
          <a:solidFill>
            <a:srgbClr val="DAEEF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FF0000"/>
                </a:solidFill>
                <a:latin typeface="Arial"/>
                <a:ea typeface="Arial"/>
                <a:cs typeface="Arial"/>
                <a:sym typeface="Arial"/>
              </a:rPr>
              <a:t>Trả lời</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1. “Số tiền giao dịch +160 000” nghĩa là số tiền vào là 160 000.</a:t>
            </a:r>
            <a:endParaRPr/>
          </a:p>
          <a:p>
            <a:pPr marL="0" marR="0" lvl="0" indent="0" algn="l" rtl="0">
              <a:spcBef>
                <a:spcPts val="0"/>
              </a:spcBef>
              <a:spcAft>
                <a:spcPts val="0"/>
              </a:spcAft>
              <a:buNone/>
            </a:pPr>
            <a:r>
              <a:rPr lang="en-US" sz="2800">
                <a:solidFill>
                  <a:srgbClr val="FF0000"/>
                </a:solidFill>
                <a:latin typeface="Arial"/>
                <a:ea typeface="Arial"/>
                <a:cs typeface="Arial"/>
                <a:sym typeface="Arial"/>
              </a:rPr>
              <a:t>2. “Số tiền giao dịch -4 000 000…” nghĩa là số tiền ra là 4 000 000.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7"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21" name="Google Shape;221;p17"/>
          <p:cNvSpPr/>
          <p:nvPr/>
        </p:nvSpPr>
        <p:spPr>
          <a:xfrm>
            <a:off x="2381250" y="742950"/>
            <a:ext cx="4114800" cy="609600"/>
          </a:xfrm>
          <a:prstGeom prst="flowChartAlternateProcess">
            <a:avLst/>
          </a:prstGeom>
          <a:solidFill>
            <a:srgbClr val="C2D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Arial"/>
                <a:ea typeface="Arial"/>
                <a:cs typeface="Arial"/>
                <a:sym typeface="Arial"/>
              </a:rPr>
              <a:t>Hướng dẫn về nhà</a:t>
            </a:r>
            <a:endParaRPr sz="2800">
              <a:solidFill>
                <a:srgbClr val="FF0000"/>
              </a:solidFill>
              <a:latin typeface="Arial"/>
              <a:ea typeface="Arial"/>
              <a:cs typeface="Arial"/>
              <a:sym typeface="Arial"/>
            </a:endParaRPr>
          </a:p>
        </p:txBody>
      </p:sp>
      <p:sp>
        <p:nvSpPr>
          <p:cNvPr id="222" name="Google Shape;222;p17"/>
          <p:cNvSpPr/>
          <p:nvPr/>
        </p:nvSpPr>
        <p:spPr>
          <a:xfrm>
            <a:off x="1371600" y="1833086"/>
            <a:ext cx="7315200"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 Ôn tập lại kiến thức về số nguyên, cách đọc số nguyên âm, số nguyên dương.</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Đọc trước phần 2: Thứ tự trong tập hợp số nguyên.</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Làm bài tập 3.1; 3.2/SBT/48.</a:t>
            </a:r>
            <a:endParaRPr sz="28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 calcmode="lin" valueType="num">
                                      <p:cBhvr additive="base">
                                        <p:cTn id="12" dur="500"/>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0" name="Google Shape;100;p2"/>
          <p:cNvSpPr txBox="1"/>
          <p:nvPr/>
        </p:nvSpPr>
        <p:spPr>
          <a:xfrm>
            <a:off x="685800" y="311408"/>
            <a:ext cx="8001000"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rgbClr val="366092"/>
                </a:solidFill>
                <a:latin typeface="Arial"/>
                <a:ea typeface="Arial"/>
                <a:cs typeface="Arial"/>
                <a:sym typeface="Arial"/>
              </a:rPr>
              <a:t>       Số âm được cho là lần đầu xuất hiện trong khoảng từ năm 202 trước công nguyên đến năm 220. Số dương và số âm dùng để biểu thị các đại lượng đối lập nhau. Người ta cũng coi số âm là kết quả của việc lấy số nhỏ trừ đi số lớn.</a:t>
            </a:r>
            <a:endParaRPr/>
          </a:p>
          <a:p>
            <a:pPr marL="0" marR="0" lvl="0" indent="0" algn="l" rtl="0">
              <a:spcBef>
                <a:spcPts val="0"/>
              </a:spcBef>
              <a:spcAft>
                <a:spcPts val="0"/>
              </a:spcAft>
              <a:buNone/>
            </a:pPr>
            <a:r>
              <a:rPr lang="en-US" sz="2800">
                <a:solidFill>
                  <a:srgbClr val="366092"/>
                </a:solidFill>
                <a:latin typeface="Arial"/>
                <a:ea typeface="Arial"/>
                <a:cs typeface="Arial"/>
                <a:sym typeface="Arial"/>
              </a:rPr>
              <a:t>        Chương này sẽ giúp các em tìm hiểu về số nguyên âm, số nguyên dương và các quy tắc tính toán liên quan đến số nguyên dương nói chung. Nếu hiểu rõ về số âm, các em sẽ thấy số âm không có bí ẩn. Trái lại số âm còn làm cho thế giới các con số thêm thú vị và hữu ích. </a:t>
            </a:r>
            <a:endParaRPr sz="2800">
              <a:solidFill>
                <a:srgbClr val="36609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fade">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descr="Picture1xc"/>
          <p:cNvPicPr preferRelativeResize="0"/>
          <p:nvPr/>
        </p:nvPicPr>
        <p:blipFill rotWithShape="1">
          <a:blip r:embed="rId3">
            <a:alphaModFix/>
          </a:blip>
          <a:srcRect/>
          <a:stretch/>
        </p:blipFill>
        <p:spPr>
          <a:xfrm>
            <a:off x="39051" y="-114300"/>
            <a:ext cx="9144000" cy="5143500"/>
          </a:xfrm>
          <a:prstGeom prst="rect">
            <a:avLst/>
          </a:prstGeom>
          <a:noFill/>
          <a:ln>
            <a:noFill/>
          </a:ln>
        </p:spPr>
      </p:pic>
      <p:sp>
        <p:nvSpPr>
          <p:cNvPr id="106" name="Google Shape;106;p3"/>
          <p:cNvSpPr/>
          <p:nvPr/>
        </p:nvSpPr>
        <p:spPr>
          <a:xfrm>
            <a:off x="838200" y="1620190"/>
            <a:ext cx="462926" cy="341960"/>
          </a:xfrm>
          <a:prstGeom prst="ellipse">
            <a:avLst/>
          </a:prstGeom>
          <a:solidFill>
            <a:srgbClr val="76923C"/>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1</a:t>
            </a:r>
            <a:endParaRPr/>
          </a:p>
        </p:txBody>
      </p:sp>
      <p:sp>
        <p:nvSpPr>
          <p:cNvPr id="107" name="Google Shape;107;p3"/>
          <p:cNvSpPr/>
          <p:nvPr/>
        </p:nvSpPr>
        <p:spPr>
          <a:xfrm>
            <a:off x="2670638" y="171450"/>
            <a:ext cx="4107873" cy="742950"/>
          </a:xfrm>
          <a:prstGeom prst="flowChartDecision">
            <a:avLst/>
          </a:prstGeom>
          <a:solidFill>
            <a:srgbClr val="FABF8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Arial"/>
                <a:ea typeface="Arial"/>
                <a:cs typeface="Arial"/>
                <a:sym typeface="Arial"/>
              </a:rPr>
              <a:t>Số nguyên</a:t>
            </a:r>
            <a:endParaRPr sz="2800">
              <a:solidFill>
                <a:srgbClr val="FF0000"/>
              </a:solidFill>
              <a:latin typeface="Arial"/>
              <a:ea typeface="Arial"/>
              <a:cs typeface="Arial"/>
              <a:sym typeface="Arial"/>
            </a:endParaRPr>
          </a:p>
        </p:txBody>
      </p:sp>
      <p:sp>
        <p:nvSpPr>
          <p:cNvPr id="108" name="Google Shape;108;p3"/>
          <p:cNvSpPr/>
          <p:nvPr/>
        </p:nvSpPr>
        <p:spPr>
          <a:xfrm>
            <a:off x="1371952" y="1657350"/>
            <a:ext cx="5867049" cy="365563"/>
          </a:xfrm>
          <a:prstGeom prst="flowChartAlternateProcess">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7365D"/>
                </a:solidFill>
                <a:latin typeface="Arial"/>
                <a:ea typeface="Arial"/>
                <a:cs typeface="Arial"/>
                <a:sym typeface="Arial"/>
              </a:rPr>
              <a:t>Bài 13. Tập hợp các số nguyên</a:t>
            </a:r>
            <a:endParaRPr sz="2800">
              <a:solidFill>
                <a:srgbClr val="17365D"/>
              </a:solidFill>
              <a:latin typeface="Arial"/>
              <a:ea typeface="Arial"/>
              <a:cs typeface="Arial"/>
              <a:sym typeface="Arial"/>
            </a:endParaRPr>
          </a:p>
        </p:txBody>
      </p:sp>
      <p:sp>
        <p:nvSpPr>
          <p:cNvPr id="109" name="Google Shape;109;p3"/>
          <p:cNvSpPr/>
          <p:nvPr/>
        </p:nvSpPr>
        <p:spPr>
          <a:xfrm>
            <a:off x="836780" y="2136296"/>
            <a:ext cx="462926" cy="341960"/>
          </a:xfrm>
          <a:prstGeom prst="ellipse">
            <a:avLst/>
          </a:prstGeom>
          <a:solidFill>
            <a:srgbClr val="76923C"/>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2</a:t>
            </a:r>
            <a:endParaRPr/>
          </a:p>
        </p:txBody>
      </p:sp>
      <p:sp>
        <p:nvSpPr>
          <p:cNvPr id="110" name="Google Shape;110;p3"/>
          <p:cNvSpPr/>
          <p:nvPr/>
        </p:nvSpPr>
        <p:spPr>
          <a:xfrm>
            <a:off x="1371950" y="2129987"/>
            <a:ext cx="7086250" cy="365563"/>
          </a:xfrm>
          <a:prstGeom prst="flowChartAlternateProcess">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7365D"/>
                </a:solidFill>
                <a:latin typeface="Arial"/>
                <a:ea typeface="Arial"/>
                <a:cs typeface="Arial"/>
                <a:sym typeface="Arial"/>
              </a:rPr>
              <a:t>Bài 14.Phép cộng và phép trừ số nguyên</a:t>
            </a:r>
            <a:endParaRPr sz="2800">
              <a:solidFill>
                <a:srgbClr val="17365D"/>
              </a:solidFill>
              <a:latin typeface="Arial"/>
              <a:ea typeface="Arial"/>
              <a:cs typeface="Arial"/>
              <a:sym typeface="Arial"/>
            </a:endParaRPr>
          </a:p>
        </p:txBody>
      </p:sp>
      <p:sp>
        <p:nvSpPr>
          <p:cNvPr id="111" name="Google Shape;111;p3"/>
          <p:cNvSpPr/>
          <p:nvPr/>
        </p:nvSpPr>
        <p:spPr>
          <a:xfrm>
            <a:off x="838200" y="3677590"/>
            <a:ext cx="462926" cy="341960"/>
          </a:xfrm>
          <a:prstGeom prst="ellipse">
            <a:avLst/>
          </a:prstGeom>
          <a:solidFill>
            <a:srgbClr val="76923C"/>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5</a:t>
            </a:r>
            <a:endParaRPr/>
          </a:p>
        </p:txBody>
      </p:sp>
      <p:sp>
        <p:nvSpPr>
          <p:cNvPr id="112" name="Google Shape;112;p3"/>
          <p:cNvSpPr/>
          <p:nvPr/>
        </p:nvSpPr>
        <p:spPr>
          <a:xfrm>
            <a:off x="805607" y="2647950"/>
            <a:ext cx="462926" cy="341960"/>
          </a:xfrm>
          <a:prstGeom prst="ellipse">
            <a:avLst/>
          </a:prstGeom>
          <a:solidFill>
            <a:srgbClr val="76923C"/>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3</a:t>
            </a:r>
            <a:endParaRPr/>
          </a:p>
        </p:txBody>
      </p:sp>
      <p:sp>
        <p:nvSpPr>
          <p:cNvPr id="113" name="Google Shape;113;p3"/>
          <p:cNvSpPr/>
          <p:nvPr/>
        </p:nvSpPr>
        <p:spPr>
          <a:xfrm>
            <a:off x="805607" y="3181350"/>
            <a:ext cx="462926" cy="341960"/>
          </a:xfrm>
          <a:prstGeom prst="ellipse">
            <a:avLst/>
          </a:prstGeom>
          <a:solidFill>
            <a:srgbClr val="76923C"/>
          </a:solidFill>
          <a:ln>
            <a:noFill/>
          </a:ln>
        </p:spPr>
        <p:txBody>
          <a:bodyPr spcFirstLastPara="1" wrap="square" lIns="109725" tIns="54850" rIns="109725" bIns="5485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4</a:t>
            </a:r>
            <a:endParaRPr/>
          </a:p>
        </p:txBody>
      </p:sp>
      <p:sp>
        <p:nvSpPr>
          <p:cNvPr id="114" name="Google Shape;114;p3"/>
          <p:cNvSpPr/>
          <p:nvPr/>
        </p:nvSpPr>
        <p:spPr>
          <a:xfrm>
            <a:off x="1371952" y="2647950"/>
            <a:ext cx="4495450" cy="365563"/>
          </a:xfrm>
          <a:prstGeom prst="flowChartAlternateProcess">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7365D"/>
                </a:solidFill>
                <a:latin typeface="Arial"/>
                <a:ea typeface="Arial"/>
                <a:cs typeface="Arial"/>
                <a:sym typeface="Arial"/>
              </a:rPr>
              <a:t>Bài 15.Quy tắc dấu ngoặc</a:t>
            </a:r>
            <a:endParaRPr sz="2800">
              <a:solidFill>
                <a:srgbClr val="17365D"/>
              </a:solidFill>
              <a:latin typeface="Arial"/>
              <a:ea typeface="Arial"/>
              <a:cs typeface="Arial"/>
              <a:sym typeface="Arial"/>
            </a:endParaRPr>
          </a:p>
        </p:txBody>
      </p:sp>
      <p:sp>
        <p:nvSpPr>
          <p:cNvPr id="115" name="Google Shape;115;p3"/>
          <p:cNvSpPr txBox="1"/>
          <p:nvPr/>
        </p:nvSpPr>
        <p:spPr>
          <a:xfrm>
            <a:off x="1371950" y="1028700"/>
            <a:ext cx="709841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Gồm 5 bài học và các tiết luyện tập, ôn tập:</a:t>
            </a:r>
            <a:endParaRPr sz="2800">
              <a:solidFill>
                <a:srgbClr val="FF0000"/>
              </a:solidFill>
              <a:latin typeface="Arial"/>
              <a:ea typeface="Arial"/>
              <a:cs typeface="Arial"/>
              <a:sym typeface="Arial"/>
            </a:endParaRPr>
          </a:p>
        </p:txBody>
      </p:sp>
      <p:sp>
        <p:nvSpPr>
          <p:cNvPr id="116" name="Google Shape;116;p3"/>
          <p:cNvSpPr/>
          <p:nvPr/>
        </p:nvSpPr>
        <p:spPr>
          <a:xfrm>
            <a:off x="1371950" y="3181350"/>
            <a:ext cx="6095650" cy="365563"/>
          </a:xfrm>
          <a:prstGeom prst="flowChartAlternateProcess">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7365D"/>
                </a:solidFill>
                <a:latin typeface="Arial"/>
                <a:ea typeface="Arial"/>
                <a:cs typeface="Arial"/>
                <a:sym typeface="Arial"/>
              </a:rPr>
              <a:t>Bài 16. Phép nhân số nguyên</a:t>
            </a:r>
            <a:endParaRPr sz="2800">
              <a:solidFill>
                <a:srgbClr val="17365D"/>
              </a:solidFill>
              <a:latin typeface="Arial"/>
              <a:ea typeface="Arial"/>
              <a:cs typeface="Arial"/>
              <a:sym typeface="Arial"/>
            </a:endParaRPr>
          </a:p>
        </p:txBody>
      </p:sp>
      <p:sp>
        <p:nvSpPr>
          <p:cNvPr id="117" name="Google Shape;117;p3"/>
          <p:cNvSpPr/>
          <p:nvPr/>
        </p:nvSpPr>
        <p:spPr>
          <a:xfrm>
            <a:off x="1399661" y="3707031"/>
            <a:ext cx="6857650" cy="784662"/>
          </a:xfrm>
          <a:prstGeom prst="flowChartAlternateProcess">
            <a:avLst/>
          </a:prstGeom>
          <a:solidFill>
            <a:srgbClr val="E5DFEC"/>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7365D"/>
                </a:solidFill>
                <a:latin typeface="Arial"/>
                <a:ea typeface="Arial"/>
                <a:cs typeface="Arial"/>
                <a:sym typeface="Arial"/>
              </a:rPr>
              <a:t>Bài 16. Phép chí hết. Ước và bội của một số nguyên</a:t>
            </a:r>
            <a:endParaRPr sz="2800">
              <a:solidFill>
                <a:srgbClr val="17365D"/>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p:tgtEl>
                                          <p:spTgt spid="1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par>
                                <p:cTn id="13" presetID="10"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par>
                                <p:cTn id="21" presetID="10"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fade">
                                      <p:cBhvr>
                                        <p:cTn id="23" dur="500"/>
                                        <p:tgtEl>
                                          <p:spTgt spid="1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par>
                                <p:cTn id="29" presetID="10"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fade">
                                      <p:cBhvr>
                                        <p:cTn id="36" dur="500"/>
                                        <p:tgtEl>
                                          <p:spTgt spid="113"/>
                                        </p:tgtEl>
                                      </p:cBhvr>
                                    </p:animEffect>
                                  </p:childTnLst>
                                </p:cTn>
                              </p:par>
                              <p:par>
                                <p:cTn id="37" presetID="10"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500"/>
                                        <p:tgtEl>
                                          <p:spTgt spid="1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500"/>
                                        <p:tgtEl>
                                          <p:spTgt spid="111"/>
                                        </p:tgtEl>
                                      </p:cBhvr>
                                    </p:animEffect>
                                  </p:childTnLst>
                                </p:cTn>
                              </p:par>
                              <p:par>
                                <p:cTn id="45" presetID="10" presetClass="entr" presetSubtype="0" fill="hold" nodeType="with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3" name="Google Shape;123;p4"/>
          <p:cNvSpPr/>
          <p:nvPr/>
        </p:nvSpPr>
        <p:spPr>
          <a:xfrm>
            <a:off x="742950" y="2647950"/>
            <a:ext cx="7258050" cy="2000250"/>
          </a:xfrm>
          <a:prstGeom prst="wedgeRectCallout">
            <a:avLst>
              <a:gd name="adj1" fmla="val -20833"/>
              <a:gd name="adj2" fmla="val 62500"/>
            </a:avLst>
          </a:prstGeom>
          <a:solidFill>
            <a:srgbClr val="FDE9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0F243E"/>
                </a:solidFill>
                <a:latin typeface="Arial"/>
                <a:ea typeface="Arial"/>
                <a:cs typeface="Arial"/>
                <a:sym typeface="Arial"/>
              </a:rPr>
              <a:t>Quan sát hình 3.1 và 3.2, các em thấy ngoài các số quen thuộc như 2 hay 10 còn có các số với dấu “-” đằng trước, đó là các số âm. Vậy số âm có ý nghĩa gì trong đời sống và có quan hệ gì với các số đã học?</a:t>
            </a:r>
            <a:endParaRPr sz="2800">
              <a:solidFill>
                <a:srgbClr val="0F243E"/>
              </a:solidFill>
              <a:latin typeface="Arial"/>
              <a:ea typeface="Arial"/>
              <a:cs typeface="Arial"/>
              <a:sym typeface="Arial"/>
            </a:endParaRPr>
          </a:p>
        </p:txBody>
      </p:sp>
      <p:sp>
        <p:nvSpPr>
          <p:cNvPr id="124" name="Google Shape;124;p4"/>
          <p:cNvSpPr/>
          <p:nvPr/>
        </p:nvSpPr>
        <p:spPr>
          <a:xfrm>
            <a:off x="1676400" y="2714625"/>
            <a:ext cx="7086600" cy="1695450"/>
          </a:xfrm>
          <a:prstGeom prst="wedgeEllipseCallout">
            <a:avLst>
              <a:gd name="adj1" fmla="val -20833"/>
              <a:gd name="adj2" fmla="val 62500"/>
            </a:avLst>
          </a:prstGeom>
          <a:solidFill>
            <a:srgbClr val="FBD4B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Arial"/>
                <a:ea typeface="Arial"/>
                <a:cs typeface="Arial"/>
                <a:sym typeface="Arial"/>
              </a:rPr>
              <a:t>Quan sát hình 3.1 và 3.2 em thấy những con số trong 2 hình  có gì đặc biệt?</a:t>
            </a:r>
            <a:endParaRPr sz="2800">
              <a:solidFill>
                <a:srgbClr val="FF0000"/>
              </a:solidFill>
              <a:latin typeface="Arial"/>
              <a:ea typeface="Arial"/>
              <a:cs typeface="Arial"/>
              <a:sym typeface="Arial"/>
            </a:endParaRPr>
          </a:p>
        </p:txBody>
      </p:sp>
      <p:pic>
        <p:nvPicPr>
          <p:cNvPr id="125" name="Google Shape;125;p4"/>
          <p:cNvPicPr preferRelativeResize="0"/>
          <p:nvPr/>
        </p:nvPicPr>
        <p:blipFill rotWithShape="1">
          <a:blip r:embed="rId4">
            <a:alphaModFix/>
          </a:blip>
          <a:srcRect/>
          <a:stretch/>
        </p:blipFill>
        <p:spPr>
          <a:xfrm>
            <a:off x="5257801" y="0"/>
            <a:ext cx="2819400" cy="2574629"/>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1371600" y="128588"/>
            <a:ext cx="3575332" cy="2519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24"/>
                                        </p:tgtEl>
                                        <p:attrNameLst>
                                          <p:attrName>ppt_y</p:attrName>
                                        </p:attrNameLst>
                                      </p:cBhvr>
                                      <p:tavLst>
                                        <p:tav tm="0">
                                          <p:val>
                                            <p:strVal val="#ppt_y"/>
                                          </p:val>
                                        </p:tav>
                                        <p:tav tm="100000">
                                          <p:val>
                                            <p:strVal val="#ppt_y+1"/>
                                          </p:val>
                                        </p:tav>
                                      </p:tavLst>
                                    </p:anim>
                                    <p:set>
                                      <p:cBhvr>
                                        <p:cTn id="20" dur="1" fill="hold">
                                          <p:stCondLst>
                                            <p:cond delay="500"/>
                                          </p:stCondLst>
                                        </p:cTn>
                                        <p:tgtEl>
                                          <p:spTgt spid="1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2" name="Google Shape;132;p5"/>
          <p:cNvSpPr txBox="1"/>
          <p:nvPr/>
        </p:nvSpPr>
        <p:spPr>
          <a:xfrm>
            <a:off x="838200" y="1962150"/>
            <a:ext cx="7848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0000"/>
                </a:solidFill>
                <a:latin typeface="Arial"/>
                <a:ea typeface="Arial"/>
                <a:cs typeface="Arial"/>
                <a:sym typeface="Arial"/>
              </a:rPr>
              <a:t>Bài 13: Tập hợp các số nguyên</a:t>
            </a:r>
            <a:endParaRPr sz="4000" b="1">
              <a:solidFill>
                <a:srgbClr val="FF0000"/>
              </a:solidFill>
              <a:latin typeface="Arial"/>
              <a:ea typeface="Arial"/>
              <a:cs typeface="Arial"/>
              <a:sym typeface="Arial"/>
            </a:endParaRPr>
          </a:p>
        </p:txBody>
      </p:sp>
      <p:sp>
        <p:nvSpPr>
          <p:cNvPr id="133" name="Google Shape;133;p5"/>
          <p:cNvSpPr txBox="1"/>
          <p:nvPr/>
        </p:nvSpPr>
        <p:spPr>
          <a:xfrm>
            <a:off x="1600200" y="1123950"/>
            <a:ext cx="539923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Chương III: Số nguyên</a:t>
            </a:r>
            <a:endParaRPr sz="400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Effect transition="in" filter="fade">
                                      <p:cBhvr>
                                        <p:cTn id="7" dur="500"/>
                                        <p:tgtEl>
                                          <p:spTgt spid="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 calcmode="lin" valueType="num">
                                      <p:cBhvr additive="base">
                                        <p:cTn id="12" dur="500"/>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9" name="Google Shape;139;p6"/>
          <p:cNvSpPr/>
          <p:nvPr/>
        </p:nvSpPr>
        <p:spPr>
          <a:xfrm>
            <a:off x="561974" y="361950"/>
            <a:ext cx="5076825" cy="457200"/>
          </a:xfrm>
          <a:prstGeom prst="flowChartAlternateProcess">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1. Làm quen với số nguyên âm</a:t>
            </a:r>
            <a:endParaRPr sz="2800">
              <a:solidFill>
                <a:srgbClr val="FF0000"/>
              </a:solidFill>
              <a:latin typeface="Calibri"/>
              <a:ea typeface="Calibri"/>
              <a:cs typeface="Calibri"/>
              <a:sym typeface="Calibri"/>
            </a:endParaRPr>
          </a:p>
        </p:txBody>
      </p:sp>
      <p:sp>
        <p:nvSpPr>
          <p:cNvPr id="140" name="Google Shape;140;p6"/>
          <p:cNvSpPr/>
          <p:nvPr/>
        </p:nvSpPr>
        <p:spPr>
          <a:xfrm>
            <a:off x="457200" y="990600"/>
            <a:ext cx="685800" cy="457200"/>
          </a:xfrm>
          <a:prstGeom prst="flowChartAlternateProcess">
            <a:avLst/>
          </a:prstGeom>
          <a:solidFill>
            <a:schemeClr val="accent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HĐ1</a:t>
            </a:r>
            <a:endParaRPr sz="1800">
              <a:solidFill>
                <a:schemeClr val="lt1"/>
              </a:solidFill>
              <a:latin typeface="Calibri"/>
              <a:ea typeface="Calibri"/>
              <a:cs typeface="Calibri"/>
              <a:sym typeface="Calibri"/>
            </a:endParaRPr>
          </a:p>
        </p:txBody>
      </p:sp>
      <p:sp>
        <p:nvSpPr>
          <p:cNvPr id="141" name="Google Shape;141;p6"/>
          <p:cNvSpPr txBox="1"/>
          <p:nvPr/>
        </p:nvSpPr>
        <p:spPr>
          <a:xfrm>
            <a:off x="1263069" y="971550"/>
            <a:ext cx="765233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366092"/>
                </a:solidFill>
                <a:latin typeface="Arial"/>
                <a:ea typeface="Arial"/>
                <a:cs typeface="Arial"/>
                <a:sym typeface="Arial"/>
              </a:rPr>
              <a:t>Số -3 đọc là “âm 3”. Tương tự hãy đọc các số  âm trên bản đồ thời tiết H 3.1, H3.2?</a:t>
            </a:r>
            <a:endParaRPr sz="2800">
              <a:solidFill>
                <a:srgbClr val="366092"/>
              </a:solidFill>
              <a:latin typeface="Arial"/>
              <a:ea typeface="Arial"/>
              <a:cs typeface="Arial"/>
              <a:sym typeface="Arial"/>
            </a:endParaRPr>
          </a:p>
        </p:txBody>
      </p:sp>
      <p:sp>
        <p:nvSpPr>
          <p:cNvPr id="142" name="Google Shape;142;p6"/>
          <p:cNvSpPr/>
          <p:nvPr/>
        </p:nvSpPr>
        <p:spPr>
          <a:xfrm>
            <a:off x="457200" y="1925657"/>
            <a:ext cx="685800" cy="457200"/>
          </a:xfrm>
          <a:prstGeom prst="flowChartAlternateProcess">
            <a:avLst/>
          </a:prstGeom>
          <a:solidFill>
            <a:schemeClr val="accent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HĐ2</a:t>
            </a:r>
            <a:endParaRPr sz="1800">
              <a:solidFill>
                <a:schemeClr val="lt1"/>
              </a:solidFill>
              <a:latin typeface="Calibri"/>
              <a:ea typeface="Calibri"/>
              <a:cs typeface="Calibri"/>
              <a:sym typeface="Calibri"/>
            </a:endParaRPr>
          </a:p>
        </p:txBody>
      </p:sp>
      <p:sp>
        <p:nvSpPr>
          <p:cNvPr id="143" name="Google Shape;143;p6"/>
          <p:cNvSpPr txBox="1"/>
          <p:nvPr/>
        </p:nvSpPr>
        <p:spPr>
          <a:xfrm>
            <a:off x="1220621" y="1905803"/>
            <a:ext cx="457057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366092"/>
                </a:solidFill>
                <a:latin typeface="Arial"/>
                <a:ea typeface="Arial"/>
                <a:cs typeface="Arial"/>
                <a:sym typeface="Arial"/>
              </a:rPr>
              <a:t>Bằng cách sử dụng dấu “-”, hãy viết các số âm được nói đến trong hình 3.3</a:t>
            </a:r>
            <a:endParaRPr sz="2800">
              <a:solidFill>
                <a:srgbClr val="366092"/>
              </a:solidFill>
              <a:latin typeface="Arial"/>
              <a:ea typeface="Arial"/>
              <a:cs typeface="Arial"/>
              <a:sym typeface="Arial"/>
            </a:endParaRPr>
          </a:p>
        </p:txBody>
      </p:sp>
      <p:pic>
        <p:nvPicPr>
          <p:cNvPr id="144" name="Google Shape;144;p6"/>
          <p:cNvPicPr preferRelativeResize="0"/>
          <p:nvPr/>
        </p:nvPicPr>
        <p:blipFill rotWithShape="1">
          <a:blip r:embed="rId4">
            <a:alphaModFix/>
          </a:blip>
          <a:srcRect/>
          <a:stretch/>
        </p:blipFill>
        <p:spPr>
          <a:xfrm>
            <a:off x="5729288" y="1885950"/>
            <a:ext cx="2314575" cy="2705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par>
                                <p:cTn id="13" presetID="10"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animEffect transition="in" filter="fade">
                                      <p:cBhvr>
                                        <p:cTn id="15" dur="500"/>
                                        <p:tgtEl>
                                          <p:spTgt spid="1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2"/>
                                        </p:tgtEl>
                                        <p:attrNameLst>
                                          <p:attrName>style.visibility</p:attrName>
                                        </p:attrNameLst>
                                      </p:cBhvr>
                                      <p:to>
                                        <p:strVal val="visible"/>
                                      </p:to>
                                    </p:set>
                                    <p:animEffect transition="in" filter="fade">
                                      <p:cBhvr>
                                        <p:cTn id="20" dur="500"/>
                                        <p:tgtEl>
                                          <p:spTgt spid="142"/>
                                        </p:tgtEl>
                                      </p:cBhvr>
                                    </p:animEffect>
                                  </p:childTnLst>
                                </p:cTn>
                              </p:par>
                              <p:par>
                                <p:cTn id="21" presetID="10" presetClass="entr" presetSubtype="0" fill="hold" nodeType="with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par>
                                <p:cTn id="24" presetID="1" presetClass="entr" presetSubtype="0" fill="hold" nodeType="withEffect">
                                  <p:stCondLst>
                                    <p:cond delay="0"/>
                                  </p:stCondLst>
                                  <p:childTnLst>
                                    <p:set>
                                      <p:cBhvr>
                                        <p:cTn id="25"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7" descr="Picture1xc"/>
          <p:cNvPicPr preferRelativeResize="0"/>
          <p:nvPr/>
        </p:nvPicPr>
        <p:blipFill rotWithShape="1">
          <a:blip r:embed="rId3">
            <a:alphaModFix/>
          </a:blip>
          <a:srcRect/>
          <a:stretch/>
        </p:blipFill>
        <p:spPr>
          <a:xfrm>
            <a:off x="-381000" y="-95250"/>
            <a:ext cx="9144000" cy="5143500"/>
          </a:xfrm>
          <a:prstGeom prst="rect">
            <a:avLst/>
          </a:prstGeom>
          <a:noFill/>
          <a:ln>
            <a:noFill/>
          </a:ln>
        </p:spPr>
      </p:pic>
      <p:sp>
        <p:nvSpPr>
          <p:cNvPr id="150" name="Google Shape;150;p7"/>
          <p:cNvSpPr/>
          <p:nvPr/>
        </p:nvSpPr>
        <p:spPr>
          <a:xfrm>
            <a:off x="0" y="2443734"/>
            <a:ext cx="864108" cy="484632"/>
          </a:xfrm>
          <a:prstGeom prst="notched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7"/>
          <p:cNvSpPr/>
          <p:nvPr/>
        </p:nvSpPr>
        <p:spPr>
          <a:xfrm>
            <a:off x="990600" y="1428750"/>
            <a:ext cx="7552563" cy="2514600"/>
          </a:xfrm>
          <a:prstGeom prst="wedgeRectCallout">
            <a:avLst>
              <a:gd name="adj1" fmla="val -20833"/>
              <a:gd name="adj2" fmla="val 62500"/>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 Các số tự nhiên (khác 0) 1; 2; 3; 4 ...còn được gọi là các số nguyên dương.</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Các số -1; -2; -3; ...gọi là các số nguyên âm.</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Tập hợp số nguyên kí hiệu là Z, gồm các số nguyên âm, số 0, số nguyên dương.</a:t>
            </a:r>
            <a:endParaRPr sz="2800">
              <a:solidFill>
                <a:srgbClr val="FF0000"/>
              </a:solidFill>
              <a:latin typeface="Arial"/>
              <a:ea typeface="Arial"/>
              <a:cs typeface="Arial"/>
              <a:sym typeface="Arial"/>
            </a:endParaRPr>
          </a:p>
        </p:txBody>
      </p:sp>
      <p:sp>
        <p:nvSpPr>
          <p:cNvPr id="152" name="Google Shape;152;p7"/>
          <p:cNvSpPr/>
          <p:nvPr/>
        </p:nvSpPr>
        <p:spPr>
          <a:xfrm>
            <a:off x="561974" y="361950"/>
            <a:ext cx="5076825" cy="457200"/>
          </a:xfrm>
          <a:prstGeom prst="flowChartAlternateProcess">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1. Làm quen với số nguyên âm</a:t>
            </a:r>
            <a:endParaRPr sz="2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p:tgtEl>
                                          <p:spTgt spid="15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5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xEl>
                                              <p:pRg st="0" end="0"/>
                                            </p:txEl>
                                          </p:spTgt>
                                        </p:tgtEl>
                                        <p:attrNameLst>
                                          <p:attrName>style.visibility</p:attrName>
                                        </p:attrNameLst>
                                      </p:cBhvr>
                                      <p:to>
                                        <p:strVal val="visible"/>
                                      </p:to>
                                    </p:set>
                                    <p:animEffect transition="in" filter="fade">
                                      <p:cBhvr>
                                        <p:cTn id="17" dur="1000"/>
                                        <p:tgtEl>
                                          <p:spTgt spid="1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1" end="1"/>
                                            </p:txEl>
                                          </p:spTgt>
                                        </p:tgtEl>
                                        <p:attrNameLst>
                                          <p:attrName>style.visibility</p:attrName>
                                        </p:attrNameLst>
                                      </p:cBhvr>
                                      <p:to>
                                        <p:strVal val="visible"/>
                                      </p:to>
                                    </p:set>
                                    <p:animEffect transition="in" filter="fade">
                                      <p:cBhvr>
                                        <p:cTn id="22" dur="1000"/>
                                        <p:tgtEl>
                                          <p:spTgt spid="15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xEl>
                                              <p:pRg st="2" end="2"/>
                                            </p:txEl>
                                          </p:spTgt>
                                        </p:tgtEl>
                                        <p:attrNameLst>
                                          <p:attrName>style.visibility</p:attrName>
                                        </p:attrNameLst>
                                      </p:cBhvr>
                                      <p:to>
                                        <p:strVal val="visible"/>
                                      </p:to>
                                    </p:set>
                                    <p:animEffect transition="in" filter="fade">
                                      <p:cBhvr>
                                        <p:cTn id="27" dur="1000"/>
                                        <p:tgtEl>
                                          <p:spTgt spid="1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8" descr="Picture1xc"/>
          <p:cNvPicPr preferRelativeResize="0"/>
          <p:nvPr/>
        </p:nvPicPr>
        <p:blipFill rotWithShape="1">
          <a:blip r:embed="rId3">
            <a:alphaModFix/>
          </a:blip>
          <a:srcRect/>
          <a:stretch/>
        </p:blipFill>
        <p:spPr>
          <a:xfrm>
            <a:off x="-52007" y="-28575"/>
            <a:ext cx="9144000" cy="5143500"/>
          </a:xfrm>
          <a:prstGeom prst="rect">
            <a:avLst/>
          </a:prstGeom>
          <a:noFill/>
          <a:ln>
            <a:noFill/>
          </a:ln>
        </p:spPr>
      </p:pic>
      <p:sp>
        <p:nvSpPr>
          <p:cNvPr id="158" name="Google Shape;158;p8"/>
          <p:cNvSpPr/>
          <p:nvPr/>
        </p:nvSpPr>
        <p:spPr>
          <a:xfrm>
            <a:off x="416908" y="1200150"/>
            <a:ext cx="7353301" cy="3200400"/>
          </a:xfrm>
          <a:prstGeom prst="wedgeRoundRectCallout">
            <a:avLst>
              <a:gd name="adj1" fmla="val -20833"/>
              <a:gd name="adj2" fmla="val 62500"/>
              <a:gd name="adj3" fmla="val 0"/>
            </a:avLst>
          </a:prstGeom>
          <a:solidFill>
            <a:srgbClr val="FDE9D8"/>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8"/>
          <p:cNvSpPr/>
          <p:nvPr/>
        </p:nvSpPr>
        <p:spPr>
          <a:xfrm>
            <a:off x="795718" y="928122"/>
            <a:ext cx="659568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Chú ý:</a:t>
            </a:r>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Số 0 không là số nguyên dương cũng không là nguyên âm.</a:t>
            </a: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 Đôi khi ta còn viết thêm dấu “+” ngay trước một số nguyên dương. Chẳng hạn số 6 còn viết là +6.</a:t>
            </a:r>
            <a:endParaRPr sz="2800">
              <a:solidFill>
                <a:srgbClr val="FF0000"/>
              </a:solidFill>
              <a:latin typeface="Arial"/>
              <a:ea typeface="Arial"/>
              <a:cs typeface="Arial"/>
              <a:sym typeface="Arial"/>
            </a:endParaRPr>
          </a:p>
        </p:txBody>
      </p:sp>
      <p:sp>
        <p:nvSpPr>
          <p:cNvPr id="160" name="Google Shape;160;p8"/>
          <p:cNvSpPr/>
          <p:nvPr/>
        </p:nvSpPr>
        <p:spPr>
          <a:xfrm>
            <a:off x="561974" y="361950"/>
            <a:ext cx="5076825" cy="457200"/>
          </a:xfrm>
          <a:prstGeom prst="flowChartAlternateProcess">
            <a:avLst/>
          </a:prstGeom>
          <a:solidFill>
            <a:srgbClr val="93B3D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0000"/>
                </a:solidFill>
                <a:latin typeface="Calibri"/>
                <a:ea typeface="Calibri"/>
                <a:cs typeface="Calibri"/>
                <a:sym typeface="Calibri"/>
              </a:rPr>
              <a:t>1. Làm quen với số nguyên âm</a:t>
            </a:r>
            <a:endParaRPr sz="28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9" descr="Picture1xc"/>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6" name="Google Shape;166;p9"/>
          <p:cNvSpPr/>
          <p:nvPr/>
        </p:nvSpPr>
        <p:spPr>
          <a:xfrm>
            <a:off x="381000" y="361950"/>
            <a:ext cx="2362200" cy="533400"/>
          </a:xfrm>
          <a:prstGeom prst="flowChartAlternateProcess">
            <a:avLst/>
          </a:prstGeom>
          <a:solidFill>
            <a:schemeClr val="accent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Luyện tập 1</a:t>
            </a:r>
            <a:endParaRPr sz="2800">
              <a:solidFill>
                <a:schemeClr val="lt1"/>
              </a:solidFill>
              <a:latin typeface="Arial"/>
              <a:ea typeface="Arial"/>
              <a:cs typeface="Arial"/>
              <a:sym typeface="Arial"/>
            </a:endParaRPr>
          </a:p>
        </p:txBody>
      </p:sp>
      <p:sp>
        <p:nvSpPr>
          <p:cNvPr id="167" name="Google Shape;167;p9"/>
          <p:cNvSpPr txBox="1"/>
          <p:nvPr/>
        </p:nvSpPr>
        <p:spPr>
          <a:xfrm>
            <a:off x="504825" y="895350"/>
            <a:ext cx="8117863" cy="95410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38CD5"/>
              </a:buClr>
              <a:buSzPts val="2800"/>
              <a:buFont typeface="Arial"/>
              <a:buAutoNum type="alphaLcParenR"/>
            </a:pPr>
            <a:r>
              <a:rPr lang="en-US" sz="2800">
                <a:solidFill>
                  <a:srgbClr val="538CD5"/>
                </a:solidFill>
                <a:latin typeface="Arial"/>
                <a:ea typeface="Arial"/>
                <a:cs typeface="Arial"/>
                <a:sym typeface="Arial"/>
              </a:rPr>
              <a:t>Viết ba số nguyên  dương và ba số nguyên âm;</a:t>
            </a:r>
            <a:endParaRPr/>
          </a:p>
          <a:p>
            <a:pPr marL="342900" marR="0" lvl="0" indent="-342900" algn="l" rtl="0">
              <a:spcBef>
                <a:spcPts val="0"/>
              </a:spcBef>
              <a:spcAft>
                <a:spcPts val="0"/>
              </a:spcAft>
              <a:buClr>
                <a:srgbClr val="538CD5"/>
              </a:buClr>
              <a:buSzPts val="2800"/>
              <a:buFont typeface="Arial"/>
              <a:buAutoNum type="alphaLcParenR"/>
            </a:pPr>
            <a:r>
              <a:rPr lang="en-US" sz="2800">
                <a:solidFill>
                  <a:srgbClr val="538CD5"/>
                </a:solidFill>
                <a:latin typeface="Arial"/>
                <a:ea typeface="Arial"/>
                <a:cs typeface="Arial"/>
                <a:sym typeface="Arial"/>
              </a:rPr>
              <a:t>Đọc các số mà em đã viết</a:t>
            </a: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pic>
        <p:nvPicPr>
          <p:cNvPr id="168" name="Google Shape;168;p9"/>
          <p:cNvPicPr preferRelativeResize="0"/>
          <p:nvPr/>
        </p:nvPicPr>
        <p:blipFill rotWithShape="1">
          <a:blip r:embed="rId4">
            <a:alphaModFix/>
          </a:blip>
          <a:srcRect/>
          <a:stretch/>
        </p:blipFill>
        <p:spPr>
          <a:xfrm>
            <a:off x="533400" y="1885950"/>
            <a:ext cx="7543800" cy="2895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5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On-screen Show (16:9)</PresentationFormat>
  <Paragraphs>65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3.1. Mỗi nhiệt kế sau chỉ bao nhiêu độ 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Windows User</dc:creator>
  <cp:lastModifiedBy>Mai anh</cp:lastModifiedBy>
  <cp:revision>1</cp:revision>
  <dcterms:created xsi:type="dcterms:W3CDTF">2021-08-19T01:43:04Z</dcterms:created>
  <dcterms:modified xsi:type="dcterms:W3CDTF">2025-03-12T08:31:30Z</dcterms:modified>
</cp:coreProperties>
</file>