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4" r:id="rId2"/>
    <p:sldId id="353" r:id="rId3"/>
    <p:sldId id="369" r:id="rId4"/>
    <p:sldId id="263" r:id="rId5"/>
    <p:sldId id="355" r:id="rId6"/>
    <p:sldId id="265" r:id="rId7"/>
    <p:sldId id="344" r:id="rId8"/>
    <p:sldId id="356" r:id="rId9"/>
    <p:sldId id="388" r:id="rId10"/>
    <p:sldId id="358" r:id="rId11"/>
    <p:sldId id="360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40"/>
        <p:guide pos="3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B5490-9696-4B5E-93FB-4639405FB77E}" type="doc">
      <dgm:prSet loTypeId="urn:microsoft.com/office/officeart/2005/8/layout/process5#1" loCatId="process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81F750B3-FA22-40E3-BEB5-87085CFB2A9D}">
      <dgm:prSet custT="1"/>
      <dgm:spPr/>
      <dgm:t>
        <a:bodyPr/>
        <a:lstStyle/>
        <a:p>
          <a:r>
            <a:rPr lang="pt-BR" sz="2400" b="0" dirty="0">
              <a:solidFill>
                <a:srgbClr val="FF0000"/>
              </a:solidFill>
            </a:rPr>
            <a:t>Tuyên truyền, vận động phát triển phong trào thể thao</a:t>
          </a:r>
          <a:endParaRPr lang="en-US" sz="2400" b="0" dirty="0">
            <a:solidFill>
              <a:srgbClr val="FF0000"/>
            </a:solidFill>
            <a:latin typeface="+mj-lt"/>
          </a:endParaRPr>
        </a:p>
      </dgm:t>
    </dgm:pt>
    <dgm:pt modelId="{46319670-F98C-474F-96BB-108BFCC8F570}" type="parTrans" cxnId="{3BC2F6D5-6C47-4EF4-A676-4418CD7B4387}">
      <dgm:prSet/>
      <dgm:spPr/>
      <dgm:t>
        <a:bodyPr/>
        <a:lstStyle/>
        <a:p>
          <a:endParaRPr lang="en-US"/>
        </a:p>
      </dgm:t>
    </dgm:pt>
    <dgm:pt modelId="{3CCCD9B7-4FDF-4554-9837-765E13B47AF9}" type="sibTrans" cxnId="{3BC2F6D5-6C47-4EF4-A676-4418CD7B4387}">
      <dgm:prSet/>
      <dgm:spPr/>
      <dgm:t>
        <a:bodyPr/>
        <a:lstStyle/>
        <a:p>
          <a:endParaRPr lang="en-US"/>
        </a:p>
      </dgm:t>
    </dgm:pt>
    <dgm:pt modelId="{BC6355ED-B603-4066-ADA5-CDC58DBA512D}">
      <dgm:prSet custT="1"/>
      <dgm:spPr/>
      <dgm:t>
        <a:bodyPr/>
        <a:lstStyle/>
        <a:p>
          <a:r>
            <a:rPr lang="pt-BR" sz="2400" b="0" dirty="0">
              <a:solidFill>
                <a:srgbClr val="FF0000"/>
              </a:solidFill>
            </a:rPr>
            <a:t>Tập các </a:t>
          </a:r>
          <a:r>
            <a:rPr lang="en-US" sz="2400" b="0" dirty="0" err="1">
              <a:solidFill>
                <a:srgbClr val="FF0000"/>
              </a:solidFill>
            </a:rPr>
            <a:t>bài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tập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cơ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bản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cho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học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sinh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mới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học</a:t>
          </a:r>
          <a:r>
            <a:rPr lang="en-US" sz="2400" b="0" dirty="0">
              <a:solidFill>
                <a:srgbClr val="FF0000"/>
              </a:solidFill>
            </a:rPr>
            <a:t> </a:t>
          </a:r>
          <a:r>
            <a:rPr lang="en-US" sz="2400" b="0" dirty="0" err="1">
              <a:solidFill>
                <a:srgbClr val="FF0000"/>
              </a:solidFill>
            </a:rPr>
            <a:t>bơi</a:t>
          </a:r>
          <a:endParaRPr lang="en-US" sz="2400" b="0" dirty="0">
            <a:solidFill>
              <a:srgbClr val="FF0000"/>
            </a:solidFill>
            <a:latin typeface="+mj-lt"/>
          </a:endParaRPr>
        </a:p>
      </dgm:t>
    </dgm:pt>
    <dgm:pt modelId="{0A882F39-B59A-4816-88A2-41317E4A5406}" type="parTrans" cxnId="{39007654-97D1-4775-81A5-9E63018B6109}">
      <dgm:prSet/>
      <dgm:spPr/>
      <dgm:t>
        <a:bodyPr/>
        <a:lstStyle/>
        <a:p>
          <a:endParaRPr lang="en-US"/>
        </a:p>
      </dgm:t>
    </dgm:pt>
    <dgm:pt modelId="{EA75DC83-254A-474A-A619-D13E750B3A09}" type="sibTrans" cxnId="{39007654-97D1-4775-81A5-9E63018B6109}">
      <dgm:prSet/>
      <dgm:spPr/>
      <dgm:t>
        <a:bodyPr/>
        <a:lstStyle/>
        <a:p>
          <a:endParaRPr lang="en-US"/>
        </a:p>
      </dgm:t>
    </dgm:pt>
    <dgm:pt modelId="{24D47BAB-B2E1-43BE-B015-D2AFC1CBAE57}">
      <dgm:prSet custT="1"/>
      <dgm:spPr/>
      <dgm:t>
        <a:bodyPr/>
        <a:lstStyle/>
        <a:p>
          <a:r>
            <a:rPr lang="pt-BR" sz="2400" b="0" dirty="0">
              <a:solidFill>
                <a:srgbClr val="FF0000"/>
              </a:solidFill>
            </a:rPr>
            <a:t>Vận dụng các bài tập nhằm nâng cao thể lực, kỹ thuật, chiến thuật cho học sinh.</a:t>
          </a:r>
          <a:endParaRPr lang="en-US" sz="2400" b="0" dirty="0">
            <a:solidFill>
              <a:srgbClr val="FF0000"/>
            </a:solidFill>
            <a:latin typeface="+mj-lt"/>
          </a:endParaRPr>
        </a:p>
      </dgm:t>
    </dgm:pt>
    <dgm:pt modelId="{67A2C925-F033-41B0-A43E-503042D23F1B}" type="parTrans" cxnId="{12308480-3578-4FD9-B060-6D0CD87738E7}">
      <dgm:prSet/>
      <dgm:spPr/>
      <dgm:t>
        <a:bodyPr/>
        <a:lstStyle/>
        <a:p>
          <a:endParaRPr lang="en-US"/>
        </a:p>
      </dgm:t>
    </dgm:pt>
    <dgm:pt modelId="{025B7285-67E5-441F-881E-7F02E3B66918}" type="sibTrans" cxnId="{12308480-3578-4FD9-B060-6D0CD87738E7}">
      <dgm:prSet/>
      <dgm:spPr/>
      <dgm:t>
        <a:bodyPr/>
        <a:lstStyle/>
        <a:p>
          <a:endParaRPr lang="en-US"/>
        </a:p>
      </dgm:t>
    </dgm:pt>
    <dgm:pt modelId="{E7A28D22-E77C-4DD8-B39D-79100456019F}">
      <dgm:prSet/>
      <dgm:spPr/>
      <dgm:t>
        <a:bodyPr/>
        <a:lstStyle/>
        <a:p>
          <a:r>
            <a:rPr lang="pt-BR" b="0" dirty="0">
              <a:solidFill>
                <a:srgbClr val="002060"/>
              </a:solidFill>
            </a:rPr>
            <a:t>Trang bị cho học sinh nắm vững về luật thi đấu bơi lội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2944EC6C-B764-4871-B00D-DFB7B9740EC3}" type="parTrans" cxnId="{10875F14-E798-4790-9B79-A4C5F5F89971}">
      <dgm:prSet/>
      <dgm:spPr/>
      <dgm:t>
        <a:bodyPr/>
        <a:lstStyle/>
        <a:p>
          <a:endParaRPr lang="en-US"/>
        </a:p>
      </dgm:t>
    </dgm:pt>
    <dgm:pt modelId="{AA2F67D2-0AB1-429D-95A9-B7CF804EE58A}" type="sibTrans" cxnId="{10875F14-E798-4790-9B79-A4C5F5F89971}">
      <dgm:prSet/>
      <dgm:spPr/>
      <dgm:t>
        <a:bodyPr/>
        <a:lstStyle/>
        <a:p>
          <a:endParaRPr lang="en-US"/>
        </a:p>
      </dgm:t>
    </dgm:pt>
    <dgm:pt modelId="{2112516D-A3FE-4E1B-8A87-1B436B30781C}" type="pres">
      <dgm:prSet presAssocID="{EFBB5490-9696-4B5E-93FB-4639405FB77E}" presName="diagram" presStyleCnt="0">
        <dgm:presLayoutVars>
          <dgm:dir/>
          <dgm:resizeHandles val="exact"/>
        </dgm:presLayoutVars>
      </dgm:prSet>
      <dgm:spPr/>
    </dgm:pt>
    <dgm:pt modelId="{AC45A734-0D71-41C9-B6F1-E4D4E679EF3D}" type="pres">
      <dgm:prSet presAssocID="{81F750B3-FA22-40E3-BEB5-87085CFB2A9D}" presName="node" presStyleLbl="node1" presStyleIdx="0" presStyleCnt="4" custScaleX="97800" custScaleY="111167">
        <dgm:presLayoutVars>
          <dgm:bulletEnabled val="1"/>
        </dgm:presLayoutVars>
      </dgm:prSet>
      <dgm:spPr/>
    </dgm:pt>
    <dgm:pt modelId="{6BFAB0FD-4E8F-4425-912E-92C9A7F41F17}" type="pres">
      <dgm:prSet presAssocID="{3CCCD9B7-4FDF-4554-9837-765E13B47AF9}" presName="sibTrans" presStyleLbl="sibTrans2D1" presStyleIdx="0" presStyleCnt="3"/>
      <dgm:spPr/>
    </dgm:pt>
    <dgm:pt modelId="{CC48806B-484F-4FC7-A649-B812995FDDD0}" type="pres">
      <dgm:prSet presAssocID="{3CCCD9B7-4FDF-4554-9837-765E13B47AF9}" presName="connectorText" presStyleLbl="sibTrans2D1" presStyleIdx="0" presStyleCnt="3"/>
      <dgm:spPr/>
    </dgm:pt>
    <dgm:pt modelId="{79EA9028-B369-44BC-B534-20F90B6C02BD}" type="pres">
      <dgm:prSet presAssocID="{BC6355ED-B603-4066-ADA5-CDC58DBA512D}" presName="node" presStyleLbl="node1" presStyleIdx="1" presStyleCnt="4">
        <dgm:presLayoutVars>
          <dgm:bulletEnabled val="1"/>
        </dgm:presLayoutVars>
      </dgm:prSet>
      <dgm:spPr/>
    </dgm:pt>
    <dgm:pt modelId="{E3FA50D8-2FF7-4E26-8EB0-3E0CBCCE825C}" type="pres">
      <dgm:prSet presAssocID="{EA75DC83-254A-474A-A619-D13E750B3A09}" presName="sibTrans" presStyleLbl="sibTrans2D1" presStyleIdx="1" presStyleCnt="3"/>
      <dgm:spPr/>
    </dgm:pt>
    <dgm:pt modelId="{F1198FD7-B01C-4178-B805-6E8BBE7C6489}" type="pres">
      <dgm:prSet presAssocID="{EA75DC83-254A-474A-A619-D13E750B3A09}" presName="connectorText" presStyleLbl="sibTrans2D1" presStyleIdx="1" presStyleCnt="3"/>
      <dgm:spPr/>
    </dgm:pt>
    <dgm:pt modelId="{EF6AF5A1-5856-4082-BCB1-86B4BA760056}" type="pres">
      <dgm:prSet presAssocID="{24D47BAB-B2E1-43BE-B015-D2AFC1CBAE57}" presName="node" presStyleLbl="node1" presStyleIdx="2" presStyleCnt="4" custAng="0" custScaleX="99963" custScaleY="102162" custLinFactNeighborX="-2517" custLinFactNeighborY="-15206">
        <dgm:presLayoutVars>
          <dgm:bulletEnabled val="1"/>
        </dgm:presLayoutVars>
      </dgm:prSet>
      <dgm:spPr/>
    </dgm:pt>
    <dgm:pt modelId="{E7EAFF87-8F36-41D5-ADAB-238CB73DB770}" type="pres">
      <dgm:prSet presAssocID="{025B7285-67E5-441F-881E-7F02E3B66918}" presName="sibTrans" presStyleLbl="sibTrans2D1" presStyleIdx="2" presStyleCnt="3"/>
      <dgm:spPr/>
    </dgm:pt>
    <dgm:pt modelId="{02A96778-8F62-4E90-8574-E7919E8EAF47}" type="pres">
      <dgm:prSet presAssocID="{025B7285-67E5-441F-881E-7F02E3B66918}" presName="connectorText" presStyleLbl="sibTrans2D1" presStyleIdx="2" presStyleCnt="3"/>
      <dgm:spPr/>
    </dgm:pt>
    <dgm:pt modelId="{05C1271F-0317-4851-B00C-9F4886E0D4F0}" type="pres">
      <dgm:prSet presAssocID="{E7A28D22-E77C-4DD8-B39D-79100456019F}" presName="node" presStyleLbl="node1" presStyleIdx="3" presStyleCnt="4" custScaleX="97800" custScaleY="92744" custLinFactNeighborX="2831" custLinFactNeighborY="-17303">
        <dgm:presLayoutVars>
          <dgm:bulletEnabled val="1"/>
        </dgm:presLayoutVars>
      </dgm:prSet>
      <dgm:spPr/>
    </dgm:pt>
  </dgm:ptLst>
  <dgm:cxnLst>
    <dgm:cxn modelId="{61C1D403-F45F-4271-BA92-CE181182FB19}" type="presOf" srcId="{E7A28D22-E77C-4DD8-B39D-79100456019F}" destId="{05C1271F-0317-4851-B00C-9F4886E0D4F0}" srcOrd="0" destOrd="0" presId="urn:microsoft.com/office/officeart/2005/8/layout/process5#1"/>
    <dgm:cxn modelId="{10875F14-E798-4790-9B79-A4C5F5F89971}" srcId="{EFBB5490-9696-4B5E-93FB-4639405FB77E}" destId="{E7A28D22-E77C-4DD8-B39D-79100456019F}" srcOrd="3" destOrd="0" parTransId="{2944EC6C-B764-4871-B00D-DFB7B9740EC3}" sibTransId="{AA2F67D2-0AB1-429D-95A9-B7CF804EE58A}"/>
    <dgm:cxn modelId="{900F792D-6C2B-4267-A29A-190C9521F76D}" type="presOf" srcId="{025B7285-67E5-441F-881E-7F02E3B66918}" destId="{E7EAFF87-8F36-41D5-ADAB-238CB73DB770}" srcOrd="0" destOrd="0" presId="urn:microsoft.com/office/officeart/2005/8/layout/process5#1"/>
    <dgm:cxn modelId="{E5CAD860-863F-4134-B8CD-EB5738CD27F7}" type="presOf" srcId="{EA75DC83-254A-474A-A619-D13E750B3A09}" destId="{E3FA50D8-2FF7-4E26-8EB0-3E0CBCCE825C}" srcOrd="0" destOrd="0" presId="urn:microsoft.com/office/officeart/2005/8/layout/process5#1"/>
    <dgm:cxn modelId="{39007654-97D1-4775-81A5-9E63018B6109}" srcId="{EFBB5490-9696-4B5E-93FB-4639405FB77E}" destId="{BC6355ED-B603-4066-ADA5-CDC58DBA512D}" srcOrd="1" destOrd="0" parTransId="{0A882F39-B59A-4816-88A2-41317E4A5406}" sibTransId="{EA75DC83-254A-474A-A619-D13E750B3A09}"/>
    <dgm:cxn modelId="{23FFA97A-C7BC-4B02-8986-DE46EFEA2E2B}" type="presOf" srcId="{025B7285-67E5-441F-881E-7F02E3B66918}" destId="{02A96778-8F62-4E90-8574-E7919E8EAF47}" srcOrd="1" destOrd="0" presId="urn:microsoft.com/office/officeart/2005/8/layout/process5#1"/>
    <dgm:cxn modelId="{12308480-3578-4FD9-B060-6D0CD87738E7}" srcId="{EFBB5490-9696-4B5E-93FB-4639405FB77E}" destId="{24D47BAB-B2E1-43BE-B015-D2AFC1CBAE57}" srcOrd="2" destOrd="0" parTransId="{67A2C925-F033-41B0-A43E-503042D23F1B}" sibTransId="{025B7285-67E5-441F-881E-7F02E3B66918}"/>
    <dgm:cxn modelId="{D390CA86-B6CE-4EC9-8BBE-39A8F991484C}" type="presOf" srcId="{81F750B3-FA22-40E3-BEB5-87085CFB2A9D}" destId="{AC45A734-0D71-41C9-B6F1-E4D4E679EF3D}" srcOrd="0" destOrd="0" presId="urn:microsoft.com/office/officeart/2005/8/layout/process5#1"/>
    <dgm:cxn modelId="{721C9D9F-0B46-4E08-A3A1-D8CF31310B00}" type="presOf" srcId="{3CCCD9B7-4FDF-4554-9837-765E13B47AF9}" destId="{CC48806B-484F-4FC7-A649-B812995FDDD0}" srcOrd="1" destOrd="0" presId="urn:microsoft.com/office/officeart/2005/8/layout/process5#1"/>
    <dgm:cxn modelId="{5F1AB0A5-502B-4134-88DA-492B2CBE2E91}" type="presOf" srcId="{24D47BAB-B2E1-43BE-B015-D2AFC1CBAE57}" destId="{EF6AF5A1-5856-4082-BCB1-86B4BA760056}" srcOrd="0" destOrd="0" presId="urn:microsoft.com/office/officeart/2005/8/layout/process5#1"/>
    <dgm:cxn modelId="{266970C7-C0BE-488D-8B60-2B7AF8375783}" type="presOf" srcId="{EFBB5490-9696-4B5E-93FB-4639405FB77E}" destId="{2112516D-A3FE-4E1B-8A87-1B436B30781C}" srcOrd="0" destOrd="0" presId="urn:microsoft.com/office/officeart/2005/8/layout/process5#1"/>
    <dgm:cxn modelId="{D2F5FAD4-606E-4E47-9D0E-8355B03C85F5}" type="presOf" srcId="{EA75DC83-254A-474A-A619-D13E750B3A09}" destId="{F1198FD7-B01C-4178-B805-6E8BBE7C6489}" srcOrd="1" destOrd="0" presId="urn:microsoft.com/office/officeart/2005/8/layout/process5#1"/>
    <dgm:cxn modelId="{3BC2F6D5-6C47-4EF4-A676-4418CD7B4387}" srcId="{EFBB5490-9696-4B5E-93FB-4639405FB77E}" destId="{81F750B3-FA22-40E3-BEB5-87085CFB2A9D}" srcOrd="0" destOrd="0" parTransId="{46319670-F98C-474F-96BB-108BFCC8F570}" sibTransId="{3CCCD9B7-4FDF-4554-9837-765E13B47AF9}"/>
    <dgm:cxn modelId="{8EC571EA-792D-462A-83EA-BBD445BF932F}" type="presOf" srcId="{BC6355ED-B603-4066-ADA5-CDC58DBA512D}" destId="{79EA9028-B369-44BC-B534-20F90B6C02BD}" srcOrd="0" destOrd="0" presId="urn:microsoft.com/office/officeart/2005/8/layout/process5#1"/>
    <dgm:cxn modelId="{3215D7EC-93BE-41FE-A6C5-28F855146AAD}" type="presOf" srcId="{3CCCD9B7-4FDF-4554-9837-765E13B47AF9}" destId="{6BFAB0FD-4E8F-4425-912E-92C9A7F41F17}" srcOrd="0" destOrd="0" presId="urn:microsoft.com/office/officeart/2005/8/layout/process5#1"/>
    <dgm:cxn modelId="{61FA682B-1399-4203-BCCC-59D9E155EAD7}" type="presParOf" srcId="{2112516D-A3FE-4E1B-8A87-1B436B30781C}" destId="{AC45A734-0D71-41C9-B6F1-E4D4E679EF3D}" srcOrd="0" destOrd="0" presId="urn:microsoft.com/office/officeart/2005/8/layout/process5#1"/>
    <dgm:cxn modelId="{B97E7434-B1FA-41A8-AC8B-BCD8DD1FAC02}" type="presParOf" srcId="{2112516D-A3FE-4E1B-8A87-1B436B30781C}" destId="{6BFAB0FD-4E8F-4425-912E-92C9A7F41F17}" srcOrd="1" destOrd="0" presId="urn:microsoft.com/office/officeart/2005/8/layout/process5#1"/>
    <dgm:cxn modelId="{52B7A971-ABFE-4C64-B15B-7E072E62EA70}" type="presParOf" srcId="{6BFAB0FD-4E8F-4425-912E-92C9A7F41F17}" destId="{CC48806B-484F-4FC7-A649-B812995FDDD0}" srcOrd="0" destOrd="0" presId="urn:microsoft.com/office/officeart/2005/8/layout/process5#1"/>
    <dgm:cxn modelId="{F82F42AD-F970-48E2-B9F1-DFC3580B5563}" type="presParOf" srcId="{2112516D-A3FE-4E1B-8A87-1B436B30781C}" destId="{79EA9028-B369-44BC-B534-20F90B6C02BD}" srcOrd="2" destOrd="0" presId="urn:microsoft.com/office/officeart/2005/8/layout/process5#1"/>
    <dgm:cxn modelId="{0F4802C3-4A72-451C-88F4-99077E4B916F}" type="presParOf" srcId="{2112516D-A3FE-4E1B-8A87-1B436B30781C}" destId="{E3FA50D8-2FF7-4E26-8EB0-3E0CBCCE825C}" srcOrd="3" destOrd="0" presId="urn:microsoft.com/office/officeart/2005/8/layout/process5#1"/>
    <dgm:cxn modelId="{C3CDE7E9-D705-4194-80FC-2E9CD492EEDC}" type="presParOf" srcId="{E3FA50D8-2FF7-4E26-8EB0-3E0CBCCE825C}" destId="{F1198FD7-B01C-4178-B805-6E8BBE7C6489}" srcOrd="0" destOrd="0" presId="urn:microsoft.com/office/officeart/2005/8/layout/process5#1"/>
    <dgm:cxn modelId="{FAF81346-2C44-4624-A2B5-EC91CB4B1E5F}" type="presParOf" srcId="{2112516D-A3FE-4E1B-8A87-1B436B30781C}" destId="{EF6AF5A1-5856-4082-BCB1-86B4BA760056}" srcOrd="4" destOrd="0" presId="urn:microsoft.com/office/officeart/2005/8/layout/process5#1"/>
    <dgm:cxn modelId="{501CF3B4-AE05-4FD5-8952-7AE01DD895E5}" type="presParOf" srcId="{2112516D-A3FE-4E1B-8A87-1B436B30781C}" destId="{E7EAFF87-8F36-41D5-ADAB-238CB73DB770}" srcOrd="5" destOrd="0" presId="urn:microsoft.com/office/officeart/2005/8/layout/process5#1"/>
    <dgm:cxn modelId="{13CCF55E-366D-4F1F-B97E-8F7AC4E193AE}" type="presParOf" srcId="{E7EAFF87-8F36-41D5-ADAB-238CB73DB770}" destId="{02A96778-8F62-4E90-8574-E7919E8EAF47}" srcOrd="0" destOrd="0" presId="urn:microsoft.com/office/officeart/2005/8/layout/process5#1"/>
    <dgm:cxn modelId="{B42F9A73-7CDE-41DC-B2AB-4906442E3664}" type="presParOf" srcId="{2112516D-A3FE-4E1B-8A87-1B436B30781C}" destId="{05C1271F-0317-4851-B00C-9F4886E0D4F0}" srcOrd="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5A734-0D71-41C9-B6F1-E4D4E679EF3D}">
      <dsp:nvSpPr>
        <dsp:cNvPr id="0" name=""/>
        <dsp:cNvSpPr/>
      </dsp:nvSpPr>
      <dsp:spPr>
        <a:xfrm>
          <a:off x="871" y="687930"/>
          <a:ext cx="2707181" cy="1846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FF0000"/>
              </a:solidFill>
            </a:rPr>
            <a:t>Tuyên truyền, vận động phát triển phong trào thể thao</a:t>
          </a:r>
          <a:endParaRPr lang="en-US" sz="2400" b="0" kern="1200" dirty="0">
            <a:solidFill>
              <a:srgbClr val="FF0000"/>
            </a:solidFill>
            <a:latin typeface="+mj-lt"/>
          </a:endParaRPr>
        </a:p>
      </dsp:txBody>
      <dsp:txXfrm>
        <a:off x="54948" y="742007"/>
        <a:ext cx="2599027" cy="1738160"/>
      </dsp:txXfrm>
    </dsp:sp>
    <dsp:sp modelId="{6BFAB0FD-4E8F-4425-912E-92C9A7F41F17}">
      <dsp:nvSpPr>
        <dsp:cNvPr id="0" name=""/>
        <dsp:cNvSpPr/>
      </dsp:nvSpPr>
      <dsp:spPr>
        <a:xfrm>
          <a:off x="2951644" y="1267846"/>
          <a:ext cx="586832" cy="68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951644" y="1405143"/>
        <a:ext cx="410782" cy="411889"/>
      </dsp:txXfrm>
    </dsp:sp>
    <dsp:sp modelId="{79EA9028-B369-44BC-B534-20F90B6C02BD}">
      <dsp:nvSpPr>
        <dsp:cNvPr id="0" name=""/>
        <dsp:cNvSpPr/>
      </dsp:nvSpPr>
      <dsp:spPr>
        <a:xfrm>
          <a:off x="3815285" y="780663"/>
          <a:ext cx="2768079" cy="1660847"/>
        </a:xfrm>
        <a:prstGeom prst="roundRect">
          <a:avLst>
            <a:gd name="adj" fmla="val 1000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FF0000"/>
              </a:solidFill>
            </a:rPr>
            <a:t>Tập các </a:t>
          </a:r>
          <a:r>
            <a:rPr lang="en-US" sz="2400" b="0" kern="1200" dirty="0" err="1">
              <a:solidFill>
                <a:srgbClr val="FF0000"/>
              </a:solidFill>
            </a:rPr>
            <a:t>bài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tập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cơ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bản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cho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học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sinh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mới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học</a:t>
          </a:r>
          <a:r>
            <a:rPr lang="en-US" sz="2400" b="0" kern="1200" dirty="0">
              <a:solidFill>
                <a:srgbClr val="FF0000"/>
              </a:solidFill>
            </a:rPr>
            <a:t> </a:t>
          </a:r>
          <a:r>
            <a:rPr lang="en-US" sz="2400" b="0" kern="1200" dirty="0" err="1">
              <a:solidFill>
                <a:srgbClr val="FF0000"/>
              </a:solidFill>
            </a:rPr>
            <a:t>bơi</a:t>
          </a:r>
          <a:endParaRPr lang="en-US" sz="2400" b="0" kern="1200" dirty="0">
            <a:solidFill>
              <a:srgbClr val="FF0000"/>
            </a:solidFill>
            <a:latin typeface="+mj-lt"/>
          </a:endParaRPr>
        </a:p>
      </dsp:txBody>
      <dsp:txXfrm>
        <a:off x="3863930" y="829308"/>
        <a:ext cx="2670789" cy="1563557"/>
      </dsp:txXfrm>
    </dsp:sp>
    <dsp:sp modelId="{E3FA50D8-2FF7-4E26-8EB0-3E0CBCCE825C}">
      <dsp:nvSpPr>
        <dsp:cNvPr id="0" name=""/>
        <dsp:cNvSpPr/>
      </dsp:nvSpPr>
      <dsp:spPr>
        <a:xfrm rot="5490511">
          <a:off x="4914202" y="2557767"/>
          <a:ext cx="502304" cy="68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4961393" y="2649883"/>
        <a:ext cx="411889" cy="351613"/>
      </dsp:txXfrm>
    </dsp:sp>
    <dsp:sp modelId="{EF6AF5A1-5856-4082-BCB1-86B4BA760056}">
      <dsp:nvSpPr>
        <dsp:cNvPr id="0" name=""/>
        <dsp:cNvSpPr/>
      </dsp:nvSpPr>
      <dsp:spPr>
        <a:xfrm>
          <a:off x="3746636" y="3388928"/>
          <a:ext cx="2767055" cy="1696755"/>
        </a:xfrm>
        <a:prstGeom prst="roundRect">
          <a:avLst>
            <a:gd name="adj" fmla="val 1000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FF0000"/>
              </a:solidFill>
            </a:rPr>
            <a:t>Vận dụng các bài tập nhằm nâng cao thể lực, kỹ thuật, chiến thuật cho học sinh.</a:t>
          </a:r>
          <a:endParaRPr lang="en-US" sz="2400" b="0" kern="1200" dirty="0">
            <a:solidFill>
              <a:srgbClr val="FF0000"/>
            </a:solidFill>
            <a:latin typeface="+mj-lt"/>
          </a:endParaRPr>
        </a:p>
      </dsp:txBody>
      <dsp:txXfrm>
        <a:off x="3796332" y="3438624"/>
        <a:ext cx="2667663" cy="1597363"/>
      </dsp:txXfrm>
    </dsp:sp>
    <dsp:sp modelId="{E7EAFF87-8F36-41D5-ADAB-238CB73DB770}">
      <dsp:nvSpPr>
        <dsp:cNvPr id="0" name=""/>
        <dsp:cNvSpPr/>
      </dsp:nvSpPr>
      <dsp:spPr>
        <a:xfrm rot="10832391">
          <a:off x="3027229" y="3876644"/>
          <a:ext cx="508395" cy="68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179744" y="4014660"/>
        <a:ext cx="355877" cy="411889"/>
      </dsp:txXfrm>
    </dsp:sp>
    <dsp:sp modelId="{05C1271F-0317-4851-B00C-9F4886E0D4F0}">
      <dsp:nvSpPr>
        <dsp:cNvPr id="0" name=""/>
        <dsp:cNvSpPr/>
      </dsp:nvSpPr>
      <dsp:spPr>
        <a:xfrm>
          <a:off x="80259" y="3432309"/>
          <a:ext cx="2707181" cy="1540336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kern="1200" dirty="0">
              <a:solidFill>
                <a:srgbClr val="002060"/>
              </a:solidFill>
            </a:rPr>
            <a:t>Trang bị cho học sinh nắm vững về luật thi đấu bơi lội</a:t>
          </a:r>
          <a:endParaRPr lang="en-US" sz="2300" b="0" kern="1200" dirty="0">
            <a:solidFill>
              <a:srgbClr val="002060"/>
            </a:solidFill>
            <a:latin typeface="+mj-lt"/>
          </a:endParaRPr>
        </a:p>
      </dsp:txBody>
      <dsp:txXfrm>
        <a:off x="125374" y="3477424"/>
        <a:ext cx="2616951" cy="14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A1E5E4-B02C-446E-899E-60AD1988121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C1EFD-D58D-428A-9A8C-CA43A57FE05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cute-pictures.blogspot.com/2010/05/green-leaves-and-green-background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5/green-leaves-and-green-background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0757" y="261258"/>
            <a:ext cx="5551568" cy="836022"/>
          </a:xfrm>
        </p:spPr>
        <p:txBody>
          <a:bodyPr anchor="b"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MÃ SỐ DỰ THI: 86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A close up of a tree&#10;&#10;Description automatically generated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0" y="221294"/>
            <a:ext cx="12191980" cy="6856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473" y="-98746"/>
            <a:ext cx="11205287" cy="1866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ute-pictures.blogspot.com/2010/05/green-leaves-and-green-backgrounds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5" y="1358538"/>
            <a:ext cx="12077690" cy="24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BIỆN PHÁP: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KINH NGHIỆM BỒI DƯỠNG HỌC SINH  NĂNG KHIẾU MÔN BƠI LỘI BẬC THCS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209555" y="261115"/>
            <a:ext cx="5551568" cy="83602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862885" y="857250"/>
            <a:ext cx="10419008" cy="1009650"/>
          </a:xfrm>
          <a:prstGeom prst="snip2Diag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3.</a:t>
            </a:r>
            <a:r>
              <a:rPr lang="vi-VN" sz="3200" b="1" dirty="0">
                <a:solidFill>
                  <a:srgbClr val="FFFF00"/>
                </a:solidFill>
              </a:rPr>
              <a:t>Nhóm bài tập bổ trợ phát triển các tố chất thể lực</a:t>
            </a:r>
            <a:endParaRPr lang="vi-VN" sz="3200" b="1" i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4425" y="2550017"/>
            <a:ext cx="10287000" cy="2910625"/>
          </a:xfrm>
          <a:prstGeom prst="round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- B</a:t>
            </a:r>
            <a:r>
              <a:rPr lang="vi-VN" sz="3200" dirty="0">
                <a:solidFill>
                  <a:srgbClr val="FF0000"/>
                </a:solidFill>
              </a:rPr>
              <a:t>ài tập với dụng cụ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vi-VN" sz="3200" dirty="0">
                <a:solidFill>
                  <a:srgbClr val="FF0000"/>
                </a:solidFill>
              </a:rPr>
              <a:t>dây nhảy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- B</a:t>
            </a:r>
            <a:r>
              <a:rPr lang="vi-VN" sz="3200" dirty="0">
                <a:solidFill>
                  <a:srgbClr val="FF0000"/>
                </a:solidFill>
              </a:rPr>
              <a:t>ài tập phát triển sức bền: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vi-VN" sz="3200" dirty="0">
                <a:solidFill>
                  <a:srgbClr val="FF0000"/>
                </a:solidFill>
              </a:rPr>
              <a:t>Bài tậ</a:t>
            </a:r>
            <a:r>
              <a:rPr lang="en-US" sz="3200" dirty="0">
                <a:solidFill>
                  <a:srgbClr val="FF0000"/>
                </a:solidFill>
              </a:rPr>
              <a:t>p c</a:t>
            </a:r>
            <a:r>
              <a:rPr lang="vi-VN" sz="3200" dirty="0">
                <a:solidFill>
                  <a:srgbClr val="FF0000"/>
                </a:solidFill>
              </a:rPr>
              <a:t>hạy bộ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 B</a:t>
            </a:r>
            <a:r>
              <a:rPr lang="vi-VN" sz="3200" dirty="0">
                <a:solidFill>
                  <a:srgbClr val="FF0000"/>
                </a:solidFill>
              </a:rPr>
              <a:t>ài tập Thi đấu:</a:t>
            </a:r>
            <a:endParaRPr lang="vi-VN" sz="32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70457" y="161668"/>
            <a:ext cx="11655380" cy="232395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/>
              <a:t>4.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bị cho học sinh nắm vững về kĩ thuật, luật thi đấu bơi lội: 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thuật xuất phát trong bơi 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Xuất phát trên bục (Bơi bướm, bơi tự do, bơi ếch, bơi hỗn hợp cá nhân, bơi tiếp sức tự do).</a:t>
            </a:r>
          </a:p>
          <a:p>
            <a:pPr lvl="0" algn="ctr"/>
            <a:endParaRPr lang="en-US" sz="2800" dirty="0"/>
          </a:p>
          <a:p>
            <a:pPr algn="ctr"/>
            <a:endParaRPr lang="en-US" sz="3200" b="1" dirty="0"/>
          </a:p>
        </p:txBody>
      </p:sp>
      <p:pic>
        <p:nvPicPr>
          <p:cNvPr id="2052" name="Picture 4" descr="Tư thế xuất phát khi bơi chân trước chân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" y="2884866"/>
            <a:ext cx="3720964" cy="33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ư thế bật nhảy khi xuất phát b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27" y="2781835"/>
            <a:ext cx="4034430" cy="33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ư thế lướt nướ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9" y="2794715"/>
            <a:ext cx="4000974" cy="32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459" y="6185887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chuẩn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152" y="6095734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nhảy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2996" y="6117257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lướt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1818" r="22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63040" y="5381897"/>
            <a:ext cx="6305006" cy="1018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/>
              <a:t>Trân trọng cảm </a:t>
            </a:r>
            <a:r>
              <a:rPr lang="vi-VN" sz="4800" i="1"/>
              <a:t>ơ</a:t>
            </a:r>
            <a:r>
              <a:rPr lang="en-US" sz="4800" i="1"/>
              <a:t>n!</a:t>
            </a:r>
            <a:endParaRPr lang="vi-VN" sz="48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2" y="130690"/>
            <a:ext cx="10789357" cy="1212102"/>
          </a:xfr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LÝ DO CHỌN BIỆN PHÁP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958506" y="2012494"/>
            <a:ext cx="5111368" cy="4701815"/>
          </a:xfrm>
          <a:prstGeom prst="roundRect">
            <a:avLst>
              <a:gd name="adj" fmla="val 16827"/>
            </a:avLst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xẩy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: Rounded Corners 5"/>
          <p:cNvSpPr/>
          <p:nvPr/>
        </p:nvSpPr>
        <p:spPr>
          <a:xfrm>
            <a:off x="6353184" y="2012494"/>
            <a:ext cx="5237925" cy="45276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2" y="130690"/>
            <a:ext cx="10789357" cy="912499"/>
          </a:xfr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II. MỤC ĐÍCH, YÊU CẦU CỦA BIỆN PHÁP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28933" y="1482098"/>
            <a:ext cx="11462196" cy="2971630"/>
          </a:xfrm>
          <a:prstGeom prst="roundRect">
            <a:avLst>
              <a:gd name="adj" fmla="val 16827"/>
            </a:avLst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TDTT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: Rounded Corners 5"/>
          <p:cNvSpPr/>
          <p:nvPr/>
        </p:nvSpPr>
        <p:spPr>
          <a:xfrm>
            <a:off x="274384" y="4630599"/>
            <a:ext cx="11642499" cy="2099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90%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 sấp, bơi ếch và mỗi kiểu bơi phải hoàn thành 25m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10-20%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ree&#10;&#10;Description automatically generated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0" y="744855"/>
            <a:ext cx="12191980" cy="6856718"/>
          </a:xfrm>
          <a:prstGeom prst="rect">
            <a:avLst/>
          </a:prstGeom>
        </p:spPr>
      </p:pic>
      <p:sp>
        <p:nvSpPr>
          <p:cNvPr id="28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1885" y="1334135"/>
            <a:ext cx="10622915" cy="2209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 </a:t>
            </a:r>
            <a:r>
              <a: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NỘI DUNG, CÁCH THỰC HIỆN</a:t>
            </a:r>
          </a:p>
        </p:txBody>
      </p: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ute-pictures.blogspot.com/2010/05/green-leaves-and-green-backgrounds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0620" y="119000"/>
            <a:ext cx="6037152" cy="638646"/>
          </a:xfr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I. Vai trò</a:t>
            </a:r>
            <a:endParaRPr lang="en-US" sz="4000" b="1" dirty="0"/>
          </a:p>
        </p:txBody>
      </p:sp>
      <p:pic>
        <p:nvPicPr>
          <p:cNvPr id="5" name="Content Placeholder 4" descr="A close up of a flower&#10;&#10;Description automatically generated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7001"/>
          <a:stretch>
            <a:fillRect/>
          </a:stretch>
        </p:blipFill>
        <p:spPr>
          <a:xfrm>
            <a:off x="-1504" y="58420"/>
            <a:ext cx="12191980" cy="6856718"/>
          </a:xfrm>
          <a:prstGeom prst="rect">
            <a:avLst/>
          </a:prstGeom>
        </p:spPr>
      </p:pic>
      <p:sp>
        <p:nvSpPr>
          <p:cNvPr id="7" name="Scroll: Vertical 6">
            <a:hlinkClick r:id="rId3" action="ppaction://hlinksldjump"/>
          </p:cNvPr>
          <p:cNvSpPr/>
          <p:nvPr/>
        </p:nvSpPr>
        <p:spPr>
          <a:xfrm>
            <a:off x="446087" y="847906"/>
            <a:ext cx="2452688" cy="5806248"/>
          </a:xfrm>
          <a:prstGeom prst="verticalScroll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hlinkClick r:id="rId4" action="ppaction://hlinksldjump"/>
          </p:cNvPr>
          <p:cNvSpPr/>
          <p:nvPr/>
        </p:nvSpPr>
        <p:spPr>
          <a:xfrm>
            <a:off x="3222688" y="841811"/>
            <a:ext cx="2452688" cy="5809168"/>
          </a:xfrm>
          <a:prstGeom prst="verticalScroll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croll: Vertical 8"/>
          <p:cNvSpPr/>
          <p:nvPr/>
        </p:nvSpPr>
        <p:spPr>
          <a:xfrm>
            <a:off x="6094486" y="844731"/>
            <a:ext cx="2452688" cy="5809168"/>
          </a:xfrm>
          <a:prstGeom prst="verticalScroll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croll: Vertical 12">
            <a:hlinkClick r:id="rId5" action="ppaction://hlinksldjump"/>
          </p:cNvPr>
          <p:cNvSpPr/>
          <p:nvPr/>
        </p:nvSpPr>
        <p:spPr>
          <a:xfrm>
            <a:off x="8932498" y="844731"/>
            <a:ext cx="2452688" cy="5809168"/>
          </a:xfrm>
          <a:prstGeom prst="verticalScroll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108360" y="39578"/>
            <a:ext cx="2653047" cy="63864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anchor="b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1. </a:t>
            </a:r>
            <a:r>
              <a:rPr lang="en-US" sz="4000" b="1" dirty="0" err="1">
                <a:solidFill>
                  <a:srgbClr val="FF0000"/>
                </a:solidFill>
              </a:rPr>
              <a:t>Vai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ldLvl="0" animBg="1"/>
      <p:bldP spid="8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316355"/>
            <a:ext cx="3802380" cy="457708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5040811" y="252228"/>
          <a:ext cx="6584236" cy="60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32138" y="460603"/>
            <a:ext cx="10515600" cy="608343"/>
          </a:xfrm>
        </p:spPr>
        <p:txBody>
          <a:bodyPr/>
          <a:lstStyle/>
          <a:p>
            <a:pPr lvl="0"/>
            <a:r>
              <a:rPr lang="pt-BR" b="1" dirty="0"/>
              <a:t>Các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bơi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6" name="Picture 2" descr="As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9" y="1159110"/>
            <a:ext cx="3228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415" y="3057154"/>
            <a:ext cx="368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lâu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mặt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Tập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hít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thở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167060"/>
            <a:ext cx="2675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nổi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As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80" y="1249263"/>
            <a:ext cx="3482975" cy="17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sp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50" y="1309587"/>
            <a:ext cx="3937202" cy="171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33318" y="3059668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lướt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Aspo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9" y="4148269"/>
            <a:ext cx="3673480" cy="234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spo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42" y="4148269"/>
            <a:ext cx="3808413" cy="2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6900545" y="3704590"/>
            <a:ext cx="3115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Tập đứng lên dưới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25199"/>
            <a:ext cx="10945969" cy="897006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2. </a:t>
            </a: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 nâng cao thể lực, kỹ thuật, chiến thuật cho học sinh.</a:t>
            </a:r>
            <a:br>
              <a:rPr lang="pt-BR" sz="2400" b="1" dirty="0">
                <a:solidFill>
                  <a:srgbClr val="0070C0"/>
                </a:solidFill>
              </a:rPr>
            </a:br>
            <a:br>
              <a:rPr lang="pt-BR" sz="3200" b="1" dirty="0">
                <a:solidFill>
                  <a:srgbClr val="0070C0"/>
                </a:solidFill>
              </a:rPr>
            </a:b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524259"/>
            <a:ext cx="10515600" cy="3652704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-Tư thế thân người: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Kỹ thuật động tác đạp chân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Kỹ thuật động tác quạt tay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 động tác thở: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 động tác phối hợp giữa tay, chân và thở (Tập phối hợp).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tập xuất phát với bục nhảy.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tập quay vòng đơn giản: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810294" y="1688316"/>
            <a:ext cx="10945969" cy="62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 nhằm nâng cao thành tích trong thi đấu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70" y="107950"/>
            <a:ext cx="11379200" cy="95504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bài tập nâng cao thể lực, kỹ thuật, chiến thuật cho học sinh.</a:t>
            </a:r>
            <a:br>
              <a:rPr lang="pt-BR" b="1" dirty="0">
                <a:solidFill>
                  <a:srgbClr val="0070C0"/>
                </a:solidFill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Phát huy khả năng sức nhanh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Phát huy khả năng tốc độ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 huy khả năng sức bền của từng em tùy vào từng nội dung và từng cự li trong thi đấu.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</TotalTime>
  <Words>803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Georgia</vt:lpstr>
      <vt:lpstr>Times New Roman</vt:lpstr>
      <vt:lpstr>Wingdings</vt:lpstr>
      <vt:lpstr>Wingdings 2</vt:lpstr>
      <vt:lpstr>Civic</vt:lpstr>
      <vt:lpstr>MÃ SỐ DỰ THI: 86</vt:lpstr>
      <vt:lpstr>PHẦN I: LÝ DO CHỌN BIỆN PHÁP</vt:lpstr>
      <vt:lpstr>PHẦN II. MỤC ĐÍCH, YÊU CẦU CỦA BIỆN PHÁP</vt:lpstr>
      <vt:lpstr>PowerPoint Presentation</vt:lpstr>
      <vt:lpstr>I. Vai trò</vt:lpstr>
      <vt:lpstr>II. Quy trình thực hiện</vt:lpstr>
      <vt:lpstr>PowerPoint Presentation</vt:lpstr>
      <vt:lpstr>2. Các bài tập nâng cao thể lực, kỹ thuật, chiến thuật cho học sinh.  </vt:lpstr>
      <vt:lpstr>Các bài tập nâng cao thể lực, kỹ thuật, chiến thuật cho học sinh.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office047</dc:creator>
  <cp:lastModifiedBy>HP</cp:lastModifiedBy>
  <cp:revision>325</cp:revision>
  <dcterms:created xsi:type="dcterms:W3CDTF">2020-10-03T14:50:00Z</dcterms:created>
  <dcterms:modified xsi:type="dcterms:W3CDTF">2025-03-12T15:53:42Z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5AA63C95F8954A989E1E67CEA5B50CA4</vt:lpwstr>
  </property>
  <property fmtid="{D5CDD505-2E9C-101B-9397-08002B2CF9AE}" pid="3" name="KSOProductBuildVer">
    <vt:lpwstr>1033-11.2.0.11440</vt:lpwstr>
  </property>
</Properties>
</file>