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 id="2147483804" r:id="rId2"/>
    <p:sldMasterId id="2147483828" r:id="rId3"/>
  </p:sldMasterIdLst>
  <p:notesMasterIdLst>
    <p:notesMasterId r:id="rId23"/>
  </p:notesMasterIdLst>
  <p:sldIdLst>
    <p:sldId id="257" r:id="rId4"/>
    <p:sldId id="294" r:id="rId5"/>
    <p:sldId id="301" r:id="rId6"/>
    <p:sldId id="286" r:id="rId7"/>
    <p:sldId id="306" r:id="rId8"/>
    <p:sldId id="305" r:id="rId9"/>
    <p:sldId id="259" r:id="rId10"/>
    <p:sldId id="298" r:id="rId11"/>
    <p:sldId id="307" r:id="rId12"/>
    <p:sldId id="269" r:id="rId13"/>
    <p:sldId id="274" r:id="rId14"/>
    <p:sldId id="308" r:id="rId15"/>
    <p:sldId id="297" r:id="rId16"/>
    <p:sldId id="296" r:id="rId17"/>
    <p:sldId id="300" r:id="rId18"/>
    <p:sldId id="278" r:id="rId19"/>
    <p:sldId id="302" r:id="rId20"/>
    <p:sldId id="303" r:id="rId21"/>
    <p:sldId id="314" r:id="rId2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5630" autoAdjust="0"/>
  </p:normalViewPr>
  <p:slideViewPr>
    <p:cSldViewPr>
      <p:cViewPr varScale="1">
        <p:scale>
          <a:sx n="78" d="100"/>
          <a:sy n="78" d="100"/>
        </p:scale>
        <p:origin x="940" y="52"/>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26443D-DA08-47B6-9C3E-0AE7CAEB108D}" type="datetimeFigureOut">
              <a:rPr lang="en-US" smtClean="0"/>
              <a:pPr/>
              <a:t>3/12/2025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0EDFD5-5BB0-4880-A58F-86725816A423}" type="slidenum">
              <a:rPr lang="en-US" smtClean="0"/>
              <a:pPr/>
              <a:t>‹#›</a:t>
            </a:fld>
            <a:endParaRPr lang="en-US"/>
          </a:p>
        </p:txBody>
      </p:sp>
    </p:spTree>
    <p:extLst>
      <p:ext uri="{BB962C8B-B14F-4D97-AF65-F5344CB8AC3E}">
        <p14:creationId xmlns:p14="http://schemas.microsoft.com/office/powerpoint/2010/main" val="2040108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32"/>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3"/>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3"/>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51435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52320"/>
            <a:ext cx="9013372" cy="501915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2400300"/>
            <a:ext cx="6400800" cy="120015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A2E435B2-CACF-4050-B541-9488037D9BEC}" type="datetimeFigureOut">
              <a:rPr lang="en-US" smtClean="0"/>
              <a:pPr/>
              <a:t>3/12/2025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A77A58B-EEED-42FD-9FAB-51FEC4572287}" type="slidenum">
              <a:rPr lang="en-US" smtClean="0"/>
              <a:pPr/>
              <a:t>‹#›</a:t>
            </a:fld>
            <a:endParaRPr lang="en-US"/>
          </a:p>
        </p:txBody>
      </p:sp>
      <p:sp>
        <p:nvSpPr>
          <p:cNvPr id="7" name="Rectangle 6"/>
          <p:cNvSpPr/>
          <p:nvPr/>
        </p:nvSpPr>
        <p:spPr>
          <a:xfrm>
            <a:off x="62936" y="1086978"/>
            <a:ext cx="9021537" cy="1145512"/>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6" y="1047542"/>
            <a:ext cx="9021537" cy="90435"/>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6" y="2232488"/>
            <a:ext cx="9021537" cy="82899"/>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129451"/>
            <a:ext cx="8229600" cy="1102519"/>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A58B-EEED-42FD-9FAB-51FEC4572287}" type="slidenum">
              <a:rPr lang="en-US" smtClean="0"/>
              <a:pPr/>
              <a:t>‹#›</a:t>
            </a:fld>
            <a:endParaRPr lang="en-US"/>
          </a:p>
        </p:txBody>
      </p:sp>
      <p:sp>
        <p:nvSpPr>
          <p:cNvPr id="8" name="Content Placeholder 7"/>
          <p:cNvSpPr>
            <a:spLocks noGrp="1"/>
          </p:cNvSpPr>
          <p:nvPr>
            <p:ph sz="quarter" idx="1"/>
          </p:nvPr>
        </p:nvSpPr>
        <p:spPr>
          <a:xfrm>
            <a:off x="914400" y="1085850"/>
            <a:ext cx="7772400" cy="3429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51435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52320"/>
            <a:ext cx="9013372" cy="501915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714376"/>
            <a:ext cx="7772400" cy="1021556"/>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1910956"/>
            <a:ext cx="7772400" cy="1003697"/>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a:xfrm>
            <a:off x="800100" y="4629150"/>
            <a:ext cx="4000500" cy="342900"/>
          </a:xfrm>
        </p:spPr>
        <p:txBody>
          <a:bodyPr/>
          <a:lstStyle/>
          <a:p>
            <a:endParaRPr lang="en-US"/>
          </a:p>
        </p:txBody>
      </p:sp>
      <p:sp>
        <p:nvSpPr>
          <p:cNvPr id="7" name="Rectangle 6"/>
          <p:cNvSpPr/>
          <p:nvPr/>
        </p:nvSpPr>
        <p:spPr>
          <a:xfrm flipV="1">
            <a:off x="69419" y="1782623"/>
            <a:ext cx="9013515" cy="6858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53" y="1756110"/>
            <a:ext cx="9013781" cy="3428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13" y="1851660"/>
            <a:ext cx="9014621" cy="3429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4656582"/>
            <a:ext cx="457200" cy="342900"/>
          </a:xfrm>
        </p:spPr>
        <p:txBody>
          <a:bodyPr/>
          <a:lstStyle/>
          <a:p>
            <a:fld id="{8A77A58B-EEED-42FD-9FAB-51FEC457228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A2E435B2-CACF-4050-B541-9488037D9BEC}"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A58B-EEED-42FD-9FAB-51FEC4572287}" type="slidenum">
              <a:rPr lang="en-US" smtClean="0"/>
              <a:pPr/>
              <a:t>‹#›</a:t>
            </a:fld>
            <a:endParaRPr lang="en-US"/>
          </a:p>
        </p:txBody>
      </p:sp>
      <p:sp>
        <p:nvSpPr>
          <p:cNvPr id="9" name="Content Placeholder 8"/>
          <p:cNvSpPr>
            <a:spLocks noGrp="1"/>
          </p:cNvSpPr>
          <p:nvPr>
            <p:ph sz="quarter" idx="1"/>
          </p:nvPr>
        </p:nvSpPr>
        <p:spPr>
          <a:xfrm>
            <a:off x="914400" y="1085850"/>
            <a:ext cx="3749040" cy="3429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085850"/>
            <a:ext cx="3749040" cy="3429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04788"/>
            <a:ext cx="7772400" cy="85725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085850"/>
            <a:ext cx="3733800" cy="5715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085850"/>
            <a:ext cx="3733800" cy="5715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A2E435B2-CACF-4050-B541-9488037D9BEC}" type="datetimeFigureOut">
              <a:rPr lang="en-US" smtClean="0"/>
              <a:pPr/>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7A58B-EEED-42FD-9FAB-51FEC4572287}" type="slidenum">
              <a:rPr lang="en-US" smtClean="0"/>
              <a:pPr/>
              <a:t>‹#›</a:t>
            </a:fld>
            <a:endParaRPr lang="en-US"/>
          </a:p>
        </p:txBody>
      </p:sp>
      <p:sp>
        <p:nvSpPr>
          <p:cNvPr id="11" name="Content Placeholder 10"/>
          <p:cNvSpPr>
            <a:spLocks noGrp="1"/>
          </p:cNvSpPr>
          <p:nvPr>
            <p:ph sz="half" idx="2"/>
          </p:nvPr>
        </p:nvSpPr>
        <p:spPr>
          <a:xfrm>
            <a:off x="914400" y="1685925"/>
            <a:ext cx="3733800" cy="291465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1685925"/>
            <a:ext cx="3733800" cy="291465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2E435B2-CACF-4050-B541-9488037D9BEC}" type="datetimeFigureOut">
              <a:rPr lang="en-US" smtClean="0"/>
              <a:pPr/>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E435B2-CACF-4050-B541-9488037D9BEC}" type="datetimeFigureOut">
              <a:rPr lang="en-US" smtClean="0"/>
              <a:pPr/>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51435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52316"/>
            <a:ext cx="9013372" cy="5020056"/>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04788"/>
            <a:ext cx="7772400" cy="85725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200150"/>
            <a:ext cx="1905000" cy="337185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A2E435B2-CACF-4050-B541-9488037D9BEC}"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A58B-EEED-42FD-9FAB-51FEC4572287}" type="slidenum">
              <a:rPr lang="en-US" smtClean="0"/>
              <a:pPr/>
              <a:t>‹#›</a:t>
            </a:fld>
            <a:endParaRPr lang="en-US"/>
          </a:p>
        </p:txBody>
      </p:sp>
      <p:sp>
        <p:nvSpPr>
          <p:cNvPr id="11" name="Content Placeholder 10"/>
          <p:cNvSpPr>
            <a:spLocks noGrp="1"/>
          </p:cNvSpPr>
          <p:nvPr>
            <p:ph sz="quarter" idx="1"/>
          </p:nvPr>
        </p:nvSpPr>
        <p:spPr>
          <a:xfrm>
            <a:off x="2971800" y="1200150"/>
            <a:ext cx="5715000" cy="337185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675413"/>
            <a:ext cx="7315200" cy="391716"/>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4084369"/>
            <a:ext cx="7315200" cy="51435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A2E435B2-CACF-4050-B541-9488037D9BEC}" type="datetimeFigureOut">
              <a:rPr lang="en-US" smtClean="0"/>
              <a:pPr/>
              <a:t>3/12/2025</a:t>
            </a:fld>
            <a:endParaRPr lang="en-US"/>
          </a:p>
        </p:txBody>
      </p:sp>
      <p:sp>
        <p:nvSpPr>
          <p:cNvPr id="6" name="Footer Placeholder 5"/>
          <p:cNvSpPr>
            <a:spLocks noGrp="1"/>
          </p:cNvSpPr>
          <p:nvPr>
            <p:ph type="ftr" sz="quarter" idx="11"/>
          </p:nvPr>
        </p:nvSpPr>
        <p:spPr>
          <a:xfrm>
            <a:off x="914400" y="4629150"/>
            <a:ext cx="3886200" cy="342900"/>
          </a:xfrm>
        </p:spPr>
        <p:txBody>
          <a:bodyPr/>
          <a:lstStyle/>
          <a:p>
            <a:endParaRPr lang="en-US"/>
          </a:p>
        </p:txBody>
      </p:sp>
      <p:sp>
        <p:nvSpPr>
          <p:cNvPr id="7" name="Slide Number Placeholder 6"/>
          <p:cNvSpPr>
            <a:spLocks noGrp="1"/>
          </p:cNvSpPr>
          <p:nvPr>
            <p:ph type="sldNum" sz="quarter" idx="12"/>
          </p:nvPr>
        </p:nvSpPr>
        <p:spPr>
          <a:xfrm>
            <a:off x="146304" y="4656582"/>
            <a:ext cx="457200" cy="342900"/>
          </a:xfrm>
        </p:spPr>
        <p:txBody>
          <a:bodyPr/>
          <a:lstStyle/>
          <a:p>
            <a:fld id="{8A77A58B-EEED-42FD-9FAB-51FEC4572287}" type="slidenum">
              <a:rPr lang="en-US" smtClean="0"/>
              <a:pPr/>
              <a:t>‹#›</a:t>
            </a:fld>
            <a:endParaRPr lang="en-US"/>
          </a:p>
        </p:txBody>
      </p:sp>
      <p:sp>
        <p:nvSpPr>
          <p:cNvPr id="11" name="Rectangle 10"/>
          <p:cNvSpPr/>
          <p:nvPr/>
        </p:nvSpPr>
        <p:spPr>
          <a:xfrm flipV="1">
            <a:off x="68307" y="3512666"/>
            <a:ext cx="9006840" cy="6858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15" y="3487859"/>
            <a:ext cx="9006639" cy="3428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7" y="3579922"/>
            <a:ext cx="9006637" cy="3660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15" y="50007"/>
            <a:ext cx="9001873" cy="3436144"/>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3"/>
            <a:ext cx="2011680" cy="4388644"/>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05980"/>
            <a:ext cx="5562600" cy="438864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51435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52317"/>
            <a:ext cx="9013372" cy="501915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2400300"/>
            <a:ext cx="6400800" cy="120015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A2E435B2-CACF-4050-B541-9488037D9BEC}" type="datetimeFigureOut">
              <a:rPr lang="en-US" smtClean="0"/>
              <a:pPr/>
              <a:t>3/12/2025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A77A58B-EEED-42FD-9FAB-51FEC4572287}" type="slidenum">
              <a:rPr lang="en-US" smtClean="0"/>
              <a:pPr/>
              <a:t>‹#›</a:t>
            </a:fld>
            <a:endParaRPr lang="en-US"/>
          </a:p>
        </p:txBody>
      </p:sp>
      <p:sp>
        <p:nvSpPr>
          <p:cNvPr id="7" name="Rectangle 6"/>
          <p:cNvSpPr/>
          <p:nvPr/>
        </p:nvSpPr>
        <p:spPr>
          <a:xfrm>
            <a:off x="62932" y="1086978"/>
            <a:ext cx="9021537" cy="1145512"/>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2" y="1047540"/>
            <a:ext cx="9021537" cy="90435"/>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2" y="2232487"/>
            <a:ext cx="9021537" cy="82899"/>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129448"/>
            <a:ext cx="8229600" cy="1102519"/>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A58B-EEED-42FD-9FAB-51FEC4572287}" type="slidenum">
              <a:rPr lang="en-US" smtClean="0"/>
              <a:pPr/>
              <a:t>‹#›</a:t>
            </a:fld>
            <a:endParaRPr lang="en-US"/>
          </a:p>
        </p:txBody>
      </p:sp>
      <p:sp>
        <p:nvSpPr>
          <p:cNvPr id="8" name="Content Placeholder 7"/>
          <p:cNvSpPr>
            <a:spLocks noGrp="1"/>
          </p:cNvSpPr>
          <p:nvPr>
            <p:ph sz="quarter" idx="1"/>
          </p:nvPr>
        </p:nvSpPr>
        <p:spPr>
          <a:xfrm>
            <a:off x="914400" y="1085850"/>
            <a:ext cx="7772400" cy="3429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51435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52317"/>
            <a:ext cx="9013372" cy="501915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714376"/>
            <a:ext cx="7772400" cy="1021556"/>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1910953"/>
            <a:ext cx="7772400" cy="1003697"/>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a:xfrm>
            <a:off x="800100" y="4629150"/>
            <a:ext cx="4000500" cy="342900"/>
          </a:xfrm>
        </p:spPr>
        <p:txBody>
          <a:bodyPr/>
          <a:lstStyle/>
          <a:p>
            <a:endParaRPr lang="en-US"/>
          </a:p>
        </p:txBody>
      </p:sp>
      <p:sp>
        <p:nvSpPr>
          <p:cNvPr id="7" name="Rectangle 6"/>
          <p:cNvSpPr/>
          <p:nvPr/>
        </p:nvSpPr>
        <p:spPr>
          <a:xfrm flipV="1">
            <a:off x="69413" y="1782623"/>
            <a:ext cx="9013515" cy="6858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7" y="1756107"/>
            <a:ext cx="9013781" cy="3428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7" y="1851660"/>
            <a:ext cx="9014621" cy="3429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4656582"/>
            <a:ext cx="457200" cy="342900"/>
          </a:xfrm>
        </p:spPr>
        <p:txBody>
          <a:bodyPr/>
          <a:lstStyle/>
          <a:p>
            <a:fld id="{8A77A58B-EEED-42FD-9FAB-51FEC457228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A2E435B2-CACF-4050-B541-9488037D9BEC}"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A58B-EEED-42FD-9FAB-51FEC4572287}" type="slidenum">
              <a:rPr lang="en-US" smtClean="0"/>
              <a:pPr/>
              <a:t>‹#›</a:t>
            </a:fld>
            <a:endParaRPr lang="en-US"/>
          </a:p>
        </p:txBody>
      </p:sp>
      <p:sp>
        <p:nvSpPr>
          <p:cNvPr id="9" name="Content Placeholder 8"/>
          <p:cNvSpPr>
            <a:spLocks noGrp="1"/>
          </p:cNvSpPr>
          <p:nvPr>
            <p:ph sz="quarter" idx="1"/>
          </p:nvPr>
        </p:nvSpPr>
        <p:spPr>
          <a:xfrm>
            <a:off x="914400" y="1085850"/>
            <a:ext cx="3749040" cy="3429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085850"/>
            <a:ext cx="3749040" cy="3429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04788"/>
            <a:ext cx="7772400" cy="85725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085850"/>
            <a:ext cx="3733800" cy="5715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085850"/>
            <a:ext cx="3733800" cy="5715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A2E435B2-CACF-4050-B541-9488037D9BEC}" type="datetimeFigureOut">
              <a:rPr lang="en-US" smtClean="0"/>
              <a:pPr/>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7A58B-EEED-42FD-9FAB-51FEC4572287}" type="slidenum">
              <a:rPr lang="en-US" smtClean="0"/>
              <a:pPr/>
              <a:t>‹#›</a:t>
            </a:fld>
            <a:endParaRPr lang="en-US"/>
          </a:p>
        </p:txBody>
      </p:sp>
      <p:sp>
        <p:nvSpPr>
          <p:cNvPr id="11" name="Content Placeholder 10"/>
          <p:cNvSpPr>
            <a:spLocks noGrp="1"/>
          </p:cNvSpPr>
          <p:nvPr>
            <p:ph sz="half" idx="2"/>
          </p:nvPr>
        </p:nvSpPr>
        <p:spPr>
          <a:xfrm>
            <a:off x="914400" y="1685925"/>
            <a:ext cx="3733800" cy="291465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1685925"/>
            <a:ext cx="3733800" cy="291465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2E435B2-CACF-4050-B541-9488037D9BEC}" type="datetimeFigureOut">
              <a:rPr lang="en-US" smtClean="0"/>
              <a:pPr/>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E435B2-CACF-4050-B541-9488037D9BEC}" type="datetimeFigureOut">
              <a:rPr lang="en-US" smtClean="0"/>
              <a:pPr/>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51435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52316"/>
            <a:ext cx="9013372" cy="5020056"/>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04788"/>
            <a:ext cx="7772400" cy="85725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200150"/>
            <a:ext cx="1905000" cy="337185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A2E435B2-CACF-4050-B541-9488037D9BEC}"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A58B-EEED-42FD-9FAB-51FEC4572287}" type="slidenum">
              <a:rPr lang="en-US" smtClean="0"/>
              <a:pPr/>
              <a:t>‹#›</a:t>
            </a:fld>
            <a:endParaRPr lang="en-US"/>
          </a:p>
        </p:txBody>
      </p:sp>
      <p:sp>
        <p:nvSpPr>
          <p:cNvPr id="11" name="Content Placeholder 10"/>
          <p:cNvSpPr>
            <a:spLocks noGrp="1"/>
          </p:cNvSpPr>
          <p:nvPr>
            <p:ph sz="quarter" idx="1"/>
          </p:nvPr>
        </p:nvSpPr>
        <p:spPr>
          <a:xfrm>
            <a:off x="2971800" y="1200150"/>
            <a:ext cx="5715000" cy="337185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675413"/>
            <a:ext cx="7315200" cy="391716"/>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4084369"/>
            <a:ext cx="7315200" cy="51435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A2E435B2-CACF-4050-B541-9488037D9BEC}" type="datetimeFigureOut">
              <a:rPr lang="en-US" smtClean="0"/>
              <a:pPr/>
              <a:t>3/12/2025</a:t>
            </a:fld>
            <a:endParaRPr lang="en-US"/>
          </a:p>
        </p:txBody>
      </p:sp>
      <p:sp>
        <p:nvSpPr>
          <p:cNvPr id="6" name="Footer Placeholder 5"/>
          <p:cNvSpPr>
            <a:spLocks noGrp="1"/>
          </p:cNvSpPr>
          <p:nvPr>
            <p:ph type="ftr" sz="quarter" idx="11"/>
          </p:nvPr>
        </p:nvSpPr>
        <p:spPr>
          <a:xfrm>
            <a:off x="914400" y="4629150"/>
            <a:ext cx="3886200" cy="342900"/>
          </a:xfrm>
        </p:spPr>
        <p:txBody>
          <a:bodyPr/>
          <a:lstStyle/>
          <a:p>
            <a:endParaRPr lang="en-US"/>
          </a:p>
        </p:txBody>
      </p:sp>
      <p:sp>
        <p:nvSpPr>
          <p:cNvPr id="7" name="Slide Number Placeholder 6"/>
          <p:cNvSpPr>
            <a:spLocks noGrp="1"/>
          </p:cNvSpPr>
          <p:nvPr>
            <p:ph type="sldNum" sz="quarter" idx="12"/>
          </p:nvPr>
        </p:nvSpPr>
        <p:spPr>
          <a:xfrm>
            <a:off x="146304" y="4656582"/>
            <a:ext cx="457200" cy="342900"/>
          </a:xfrm>
        </p:spPr>
        <p:txBody>
          <a:bodyPr/>
          <a:lstStyle/>
          <a:p>
            <a:fld id="{8A77A58B-EEED-42FD-9FAB-51FEC4572287}" type="slidenum">
              <a:rPr lang="en-US" smtClean="0"/>
              <a:pPr/>
              <a:t>‹#›</a:t>
            </a:fld>
            <a:endParaRPr lang="en-US"/>
          </a:p>
        </p:txBody>
      </p:sp>
      <p:sp>
        <p:nvSpPr>
          <p:cNvPr id="11" name="Rectangle 10"/>
          <p:cNvSpPr/>
          <p:nvPr/>
        </p:nvSpPr>
        <p:spPr>
          <a:xfrm flipV="1">
            <a:off x="68307" y="3512666"/>
            <a:ext cx="9006840" cy="6858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9" y="3487856"/>
            <a:ext cx="9006639" cy="3428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1" y="3579919"/>
            <a:ext cx="9006637" cy="3660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9" y="50007"/>
            <a:ext cx="9001873" cy="3436144"/>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1"/>
            <a:ext cx="2011680" cy="4388644"/>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05980"/>
            <a:ext cx="5562600" cy="438864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2E435B2-CACF-4050-B541-9488037D9BEC}"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5"/>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5"/>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2E435B2-CACF-4050-B541-9488037D9BEC}"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2E435B2-CACF-4050-B541-9488037D9BEC}" type="datetimeFigureOut">
              <a:rPr lang="en-US" smtClean="0"/>
              <a:pPr/>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2E435B2-CACF-4050-B541-9488037D9BEC}" type="datetimeFigureOut">
              <a:rPr lang="en-US" smtClean="0"/>
              <a:pPr/>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E435B2-CACF-4050-B541-9488037D9BEC}" type="datetimeFigureOut">
              <a:rPr lang="en-US" smtClean="0"/>
              <a:pPr/>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01"/>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E435B2-CACF-4050-B541-9488037D9BEC}"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16"/>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E435B2-CACF-4050-B541-9488037D9BEC}"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A58B-EEED-42FD-9FAB-51FEC457228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E435B2-CACF-4050-B541-9488037D9BEC}" type="datetimeFigureOut">
              <a:rPr lang="en-US" smtClean="0"/>
              <a:pPr/>
              <a:t>3/12/2025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A77A58B-EEED-42FD-9FAB-51FEC457228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51435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52316"/>
            <a:ext cx="9013372" cy="5020056"/>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05979"/>
            <a:ext cx="7772400" cy="85725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085850"/>
            <a:ext cx="7772400" cy="3429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4643437"/>
            <a:ext cx="2476500" cy="357188"/>
          </a:xfrm>
          <a:prstGeom prst="rect">
            <a:avLst/>
          </a:prstGeom>
        </p:spPr>
        <p:txBody>
          <a:bodyPr anchor="ctr" anchorCtr="0"/>
          <a:lstStyle>
            <a:lvl1pPr algn="r" eaLnBrk="1" latinLnBrk="0" hangingPunct="1">
              <a:defRPr kumimoji="0" sz="1400">
                <a:solidFill>
                  <a:schemeClr val="tx2"/>
                </a:solidFill>
              </a:defRPr>
            </a:lvl1pPr>
          </a:lstStyle>
          <a:p>
            <a:fld id="{A2E435B2-CACF-4050-B541-9488037D9BEC}" type="datetimeFigureOut">
              <a:rPr lang="en-US" smtClean="0"/>
              <a:pPr/>
              <a:t>3/12/2025</a:t>
            </a:fld>
            <a:endParaRPr lang="en-US"/>
          </a:p>
        </p:txBody>
      </p:sp>
      <p:sp>
        <p:nvSpPr>
          <p:cNvPr id="3" name="Footer Placeholder 2"/>
          <p:cNvSpPr>
            <a:spLocks noGrp="1"/>
          </p:cNvSpPr>
          <p:nvPr>
            <p:ph type="ftr" sz="quarter" idx="3"/>
          </p:nvPr>
        </p:nvSpPr>
        <p:spPr>
          <a:xfrm>
            <a:off x="914400" y="4629150"/>
            <a:ext cx="3962400" cy="3429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4657725"/>
            <a:ext cx="457200" cy="3429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A77A58B-EEED-42FD-9FAB-51FEC457228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51435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52316"/>
            <a:ext cx="9013372" cy="5020056"/>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05979"/>
            <a:ext cx="7772400" cy="85725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085850"/>
            <a:ext cx="7772400" cy="3429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4643437"/>
            <a:ext cx="2476500" cy="357188"/>
          </a:xfrm>
          <a:prstGeom prst="rect">
            <a:avLst/>
          </a:prstGeom>
        </p:spPr>
        <p:txBody>
          <a:bodyPr anchor="ctr" anchorCtr="0"/>
          <a:lstStyle>
            <a:lvl1pPr algn="r" eaLnBrk="1" latinLnBrk="0" hangingPunct="1">
              <a:defRPr kumimoji="0" sz="1400">
                <a:solidFill>
                  <a:schemeClr val="tx2"/>
                </a:solidFill>
              </a:defRPr>
            </a:lvl1pPr>
          </a:lstStyle>
          <a:p>
            <a:fld id="{A2E435B2-CACF-4050-B541-9488037D9BEC}" type="datetimeFigureOut">
              <a:rPr lang="en-US" smtClean="0"/>
              <a:pPr/>
              <a:t>3/12/2025</a:t>
            </a:fld>
            <a:endParaRPr lang="en-US"/>
          </a:p>
        </p:txBody>
      </p:sp>
      <p:sp>
        <p:nvSpPr>
          <p:cNvPr id="3" name="Footer Placeholder 2"/>
          <p:cNvSpPr>
            <a:spLocks noGrp="1"/>
          </p:cNvSpPr>
          <p:nvPr>
            <p:ph type="ftr" sz="quarter" idx="3"/>
          </p:nvPr>
        </p:nvSpPr>
        <p:spPr>
          <a:xfrm>
            <a:off x="914400" y="4629150"/>
            <a:ext cx="3962400" cy="3429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4657725"/>
            <a:ext cx="457200" cy="3429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A77A58B-EEED-42FD-9FAB-51FEC457228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163513" y="-116682"/>
            <a:ext cx="9474201" cy="5376863"/>
            <a:chOff x="-104" y="-98"/>
            <a:chExt cx="5968" cy="4516"/>
          </a:xfrm>
        </p:grpSpPr>
        <p:pic>
          <p:nvPicPr>
            <p:cNvPr id="22811" name="Picture 5" descr="n3"/>
            <p:cNvPicPr>
              <a:picLocks noChangeAspect="1" noChangeArrowheads="1"/>
            </p:cNvPicPr>
            <p:nvPr/>
          </p:nvPicPr>
          <p:blipFill>
            <a:blip r:embed="rId2"/>
            <a:srcRect/>
            <a:stretch>
              <a:fillRect/>
            </a:stretch>
          </p:blipFill>
          <p:spPr bwMode="auto">
            <a:xfrm rot="10800000" flipV="1">
              <a:off x="7" y="-98"/>
              <a:ext cx="5731" cy="110"/>
            </a:xfrm>
            <a:prstGeom prst="rect">
              <a:avLst/>
            </a:prstGeom>
            <a:noFill/>
            <a:ln w="9525">
              <a:noFill/>
              <a:miter lim="800000"/>
              <a:headEnd/>
              <a:tailEnd/>
            </a:ln>
          </p:spPr>
        </p:pic>
        <p:pic>
          <p:nvPicPr>
            <p:cNvPr id="22812" name="Picture 6" descr="n3"/>
            <p:cNvPicPr>
              <a:picLocks noChangeAspect="1" noChangeArrowheads="1"/>
            </p:cNvPicPr>
            <p:nvPr/>
          </p:nvPicPr>
          <p:blipFill>
            <a:blip r:embed="rId2"/>
            <a:srcRect/>
            <a:stretch>
              <a:fillRect/>
            </a:stretch>
          </p:blipFill>
          <p:spPr bwMode="auto">
            <a:xfrm rot="10800000" flipV="1">
              <a:off x="13" y="4308"/>
              <a:ext cx="5731" cy="110"/>
            </a:xfrm>
            <a:prstGeom prst="rect">
              <a:avLst/>
            </a:prstGeom>
            <a:noFill/>
            <a:ln w="9525">
              <a:noFill/>
              <a:miter lim="800000"/>
              <a:headEnd/>
              <a:tailEnd/>
            </a:ln>
          </p:spPr>
        </p:pic>
        <p:pic>
          <p:nvPicPr>
            <p:cNvPr id="22813" name="Picture 7" descr="n3"/>
            <p:cNvPicPr>
              <a:picLocks noChangeAspect="1" noChangeArrowheads="1"/>
            </p:cNvPicPr>
            <p:nvPr/>
          </p:nvPicPr>
          <p:blipFill>
            <a:blip r:embed="rId2"/>
            <a:srcRect/>
            <a:stretch>
              <a:fillRect/>
            </a:stretch>
          </p:blipFill>
          <p:spPr bwMode="auto">
            <a:xfrm rot="5400000" flipV="1">
              <a:off x="-2270" y="2088"/>
              <a:ext cx="4461" cy="130"/>
            </a:xfrm>
            <a:prstGeom prst="rect">
              <a:avLst/>
            </a:prstGeom>
            <a:noFill/>
            <a:ln w="9525">
              <a:noFill/>
              <a:miter lim="800000"/>
              <a:headEnd/>
              <a:tailEnd/>
            </a:ln>
          </p:spPr>
        </p:pic>
        <p:pic>
          <p:nvPicPr>
            <p:cNvPr id="22814" name="Picture 8" descr="n3"/>
            <p:cNvPicPr>
              <a:picLocks noChangeAspect="1" noChangeArrowheads="1"/>
            </p:cNvPicPr>
            <p:nvPr/>
          </p:nvPicPr>
          <p:blipFill>
            <a:blip r:embed="rId2"/>
            <a:srcRect/>
            <a:stretch>
              <a:fillRect/>
            </a:stretch>
          </p:blipFill>
          <p:spPr bwMode="auto">
            <a:xfrm rot="5400000" flipV="1">
              <a:off x="3568" y="2094"/>
              <a:ext cx="4461" cy="130"/>
            </a:xfrm>
            <a:prstGeom prst="rect">
              <a:avLst/>
            </a:prstGeom>
            <a:noFill/>
            <a:ln w="9525">
              <a:noFill/>
              <a:miter lim="800000"/>
              <a:headEnd/>
              <a:tailEnd/>
            </a:ln>
          </p:spPr>
        </p:pic>
      </p:grpSp>
      <p:grpSp>
        <p:nvGrpSpPr>
          <p:cNvPr id="3" name="Group 287"/>
          <p:cNvGrpSpPr>
            <a:grpSpLocks/>
          </p:cNvGrpSpPr>
          <p:nvPr/>
        </p:nvGrpSpPr>
        <p:grpSpPr bwMode="auto">
          <a:xfrm>
            <a:off x="-179388" y="-116682"/>
            <a:ext cx="9474201" cy="5376863"/>
            <a:chOff x="-178594" y="-155575"/>
            <a:chExt cx="9474200" cy="7169150"/>
          </a:xfrm>
        </p:grpSpPr>
        <p:pic>
          <p:nvPicPr>
            <p:cNvPr id="22807" name="Picture 10" descr="n3"/>
            <p:cNvPicPr>
              <a:picLocks noChangeAspect="1" noChangeArrowheads="1"/>
            </p:cNvPicPr>
            <p:nvPr/>
          </p:nvPicPr>
          <p:blipFill>
            <a:blip r:embed="rId2"/>
            <a:srcRect/>
            <a:stretch>
              <a:fillRect/>
            </a:stretch>
          </p:blipFill>
          <p:spPr bwMode="auto">
            <a:xfrm rot="10800000" flipV="1">
              <a:off x="-1588" y="-155575"/>
              <a:ext cx="9097963" cy="174625"/>
            </a:xfrm>
            <a:prstGeom prst="rect">
              <a:avLst/>
            </a:prstGeom>
            <a:noFill/>
            <a:ln w="9525">
              <a:noFill/>
              <a:miter lim="800000"/>
              <a:headEnd/>
              <a:tailEnd/>
            </a:ln>
          </p:spPr>
        </p:pic>
        <p:pic>
          <p:nvPicPr>
            <p:cNvPr id="22808" name="Picture 11" descr="n3"/>
            <p:cNvPicPr>
              <a:picLocks noChangeAspect="1" noChangeArrowheads="1"/>
            </p:cNvPicPr>
            <p:nvPr/>
          </p:nvPicPr>
          <p:blipFill>
            <a:blip r:embed="rId2"/>
            <a:srcRect/>
            <a:stretch>
              <a:fillRect/>
            </a:stretch>
          </p:blipFill>
          <p:spPr bwMode="auto">
            <a:xfrm rot="10800000" flipV="1">
              <a:off x="7938" y="6838950"/>
              <a:ext cx="9097963" cy="174625"/>
            </a:xfrm>
            <a:prstGeom prst="rect">
              <a:avLst/>
            </a:prstGeom>
            <a:noFill/>
            <a:ln w="9525">
              <a:noFill/>
              <a:miter lim="800000"/>
              <a:headEnd/>
              <a:tailEnd/>
            </a:ln>
          </p:spPr>
        </p:pic>
        <p:pic>
          <p:nvPicPr>
            <p:cNvPr id="22809" name="Picture 12" descr="n3"/>
            <p:cNvPicPr>
              <a:picLocks noChangeAspect="1" noChangeArrowheads="1"/>
            </p:cNvPicPr>
            <p:nvPr/>
          </p:nvPicPr>
          <p:blipFill>
            <a:blip r:embed="rId2"/>
            <a:srcRect/>
            <a:stretch>
              <a:fillRect/>
            </a:stretch>
          </p:blipFill>
          <p:spPr bwMode="auto">
            <a:xfrm rot="5400000" flipV="1">
              <a:off x="-3616325" y="3314700"/>
              <a:ext cx="7081838" cy="206375"/>
            </a:xfrm>
            <a:prstGeom prst="rect">
              <a:avLst/>
            </a:prstGeom>
            <a:noFill/>
            <a:ln w="9525">
              <a:noFill/>
              <a:miter lim="800000"/>
              <a:headEnd/>
              <a:tailEnd/>
            </a:ln>
          </p:spPr>
        </p:pic>
        <p:pic>
          <p:nvPicPr>
            <p:cNvPr id="22810" name="Picture 13" descr="n3"/>
            <p:cNvPicPr>
              <a:picLocks noChangeAspect="1" noChangeArrowheads="1"/>
            </p:cNvPicPr>
            <p:nvPr/>
          </p:nvPicPr>
          <p:blipFill>
            <a:blip r:embed="rId2"/>
            <a:srcRect/>
            <a:stretch>
              <a:fillRect/>
            </a:stretch>
          </p:blipFill>
          <p:spPr bwMode="auto">
            <a:xfrm rot="5400000" flipV="1">
              <a:off x="5651500" y="3324225"/>
              <a:ext cx="7081838" cy="206375"/>
            </a:xfrm>
            <a:prstGeom prst="rect">
              <a:avLst/>
            </a:prstGeom>
            <a:noFill/>
            <a:ln w="9525">
              <a:noFill/>
              <a:miter lim="800000"/>
              <a:headEnd/>
              <a:tailEnd/>
            </a:ln>
          </p:spPr>
        </p:pic>
      </p:grpSp>
      <p:sp>
        <p:nvSpPr>
          <p:cNvPr id="2067" name="WordArt 19"/>
          <p:cNvSpPr>
            <a:spLocks noChangeArrowheads="1" noChangeShapeType="1" noTextEdit="1"/>
          </p:cNvSpPr>
          <p:nvPr/>
        </p:nvSpPr>
        <p:spPr bwMode="auto">
          <a:xfrm>
            <a:off x="258763" y="0"/>
            <a:ext cx="8812298" cy="1485803"/>
          </a:xfrm>
          <a:prstGeom prst="rect">
            <a:avLst/>
          </a:prstGeom>
        </p:spPr>
        <p:txBody>
          <a:bodyPr wrap="none" fromWordArt="1">
            <a:prstTxWarp prst="textSlantUp">
              <a:avLst>
                <a:gd name="adj" fmla="val 0"/>
              </a:avLst>
            </a:prstTxWarp>
            <a:scene3d>
              <a:camera prst="perspectiveRelaxedModerately"/>
              <a:lightRig rig="threePt" dir="t"/>
            </a:scene3d>
          </a:bodyPr>
          <a:lstStyle/>
          <a:p>
            <a:pPr algn="ctr">
              <a:defRPr/>
            </a:pPr>
            <a:endParaRPr lang="en-US" sz="1050" b="1" kern="1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22538" name="TextBox 1"/>
          <p:cNvSpPr txBox="1">
            <a:spLocks noChangeArrowheads="1"/>
          </p:cNvSpPr>
          <p:nvPr/>
        </p:nvSpPr>
        <p:spPr bwMode="auto">
          <a:xfrm>
            <a:off x="1219200" y="3638550"/>
            <a:ext cx="6470650" cy="1384995"/>
          </a:xfrm>
          <a:prstGeom prst="rect">
            <a:avLst/>
          </a:prstGeom>
          <a:noFill/>
          <a:ln w="9525">
            <a:noFill/>
            <a:miter lim="800000"/>
            <a:headEnd/>
            <a:tailEnd/>
          </a:ln>
        </p:spPr>
        <p:txBody>
          <a:bodyPr>
            <a:spAutoFit/>
          </a:bodyPr>
          <a:lstStyle/>
          <a:p>
            <a:pPr algn="ctr"/>
            <a:r>
              <a:rPr lang="en-US" sz="2800" b="1" i="1" dirty="0">
                <a:latin typeface="Times New Roman" pitchFamily="18" charset="0"/>
                <a:cs typeface="Times New Roman" pitchFamily="18" charset="0"/>
              </a:rPr>
              <a:t>GV</a:t>
            </a:r>
            <a:r>
              <a:rPr lang="en-US" sz="2800" b="1" i="1">
                <a:latin typeface="Times New Roman" pitchFamily="18" charset="0"/>
                <a:cs typeface="Times New Roman" pitchFamily="18" charset="0"/>
              </a:rPr>
              <a:t>: </a:t>
            </a:r>
            <a:r>
              <a:rPr lang="vi-VN" sz="2800" b="1" i="1">
                <a:latin typeface="Times New Roman" pitchFamily="18" charset="0"/>
                <a:cs typeface="Times New Roman" pitchFamily="18" charset="0"/>
              </a:rPr>
              <a:t>Phạm Thu Phương</a:t>
            </a:r>
            <a:endParaRPr lang="en-US" sz="2800" b="1" i="1" dirty="0">
              <a:latin typeface="Times New Roman" pitchFamily="18" charset="0"/>
              <a:cs typeface="Times New Roman" pitchFamily="18" charset="0"/>
            </a:endParaRPr>
          </a:p>
          <a:p>
            <a:pPr algn="ctr"/>
            <a:r>
              <a:rPr lang="en-US" sz="2800" b="1" i="1" dirty="0" err="1">
                <a:latin typeface="Times New Roman" pitchFamily="18" charset="0"/>
                <a:cs typeface="Times New Roman" pitchFamily="18" charset="0"/>
              </a:rPr>
              <a:t>Đơn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vị</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Trường</a:t>
            </a:r>
            <a:r>
              <a:rPr lang="en-US" sz="2800" b="1" i="1" dirty="0">
                <a:latin typeface="Times New Roman" pitchFamily="18" charset="0"/>
                <a:cs typeface="Times New Roman" pitchFamily="18" charset="0"/>
              </a:rPr>
              <a:t> </a:t>
            </a:r>
            <a:r>
              <a:rPr lang="en-US" sz="2800" b="1" i="1">
                <a:latin typeface="Times New Roman" pitchFamily="18" charset="0"/>
                <a:cs typeface="Times New Roman" pitchFamily="18" charset="0"/>
              </a:rPr>
              <a:t>THCS Quang Trung</a:t>
            </a:r>
            <a:endParaRPr lang="en-US" sz="2800" b="1" i="1" dirty="0">
              <a:latin typeface="Times New Roman" pitchFamily="18" charset="0"/>
              <a:cs typeface="Times New Roman" pitchFamily="18" charset="0"/>
            </a:endParaRPr>
          </a:p>
          <a:p>
            <a:pPr algn="ctr"/>
            <a:r>
              <a:rPr lang="en-US" sz="2800" b="1" i="1" dirty="0">
                <a:latin typeface="Times New Roman" pitchFamily="18" charset="0"/>
                <a:cs typeface="Times New Roman" pitchFamily="18" charset="0"/>
              </a:rPr>
              <a:t>       </a:t>
            </a:r>
          </a:p>
        </p:txBody>
      </p:sp>
      <p:sp>
        <p:nvSpPr>
          <p:cNvPr id="288" name="Rectangle 287"/>
          <p:cNvSpPr/>
          <p:nvPr/>
        </p:nvSpPr>
        <p:spPr>
          <a:xfrm>
            <a:off x="304800" y="1504950"/>
            <a:ext cx="8610600" cy="1384995"/>
          </a:xfrm>
          <a:prstGeom prst="rect">
            <a:avLst/>
          </a:prstGeom>
        </p:spPr>
        <p:txBody>
          <a:bodyPr wrap="square">
            <a:spAutoFit/>
          </a:bodyPr>
          <a:lstStyle/>
          <a:p>
            <a:pPr algn="ctr"/>
            <a:r>
              <a:rPr lang="pt-BR" sz="2800" b="1" dirty="0">
                <a:latin typeface="Times New Roman" pitchFamily="18" charset="0"/>
                <a:cs typeface="Times New Roman" pitchFamily="18" charset="0"/>
              </a:rPr>
              <a:t>“</a:t>
            </a:r>
            <a:r>
              <a:rPr lang="en-US" sz="2800" b="1" dirty="0">
                <a:latin typeface="Times New Roman" pitchFamily="18" charset="0"/>
                <a:cs typeface="Times New Roman" pitchFamily="18" charset="0"/>
              </a:rPr>
              <a:t>MỘT VÀI BIỆN PHÁP GIÚP NÂNG CAO THÀNH TÍCH TRONG NHẢY XA KIỂU NGỒI </a:t>
            </a:r>
          </a:p>
          <a:p>
            <a:pPr algn="ctr"/>
            <a:r>
              <a:rPr lang="en-US" sz="2800" b="1" dirty="0">
                <a:latin typeface="Times New Roman" pitchFamily="18" charset="0"/>
                <a:cs typeface="Times New Roman" pitchFamily="18" charset="0"/>
              </a:rPr>
              <a:t>CHO HỌC SINH </a:t>
            </a:r>
            <a:r>
              <a:rPr lang="en-US" sz="2800" b="1">
                <a:latin typeface="Times New Roman" pitchFamily="18" charset="0"/>
                <a:cs typeface="Times New Roman" pitchFamily="18" charset="0"/>
              </a:rPr>
              <a:t>KHỐI 8</a:t>
            </a:r>
            <a:r>
              <a:rPr lang="pt-BR" sz="2800" b="1">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289" name="Rectangle 288"/>
          <p:cNvSpPr/>
          <p:nvPr/>
        </p:nvSpPr>
        <p:spPr>
          <a:xfrm>
            <a:off x="-76200" y="590550"/>
            <a:ext cx="9296400" cy="400110"/>
          </a:xfrm>
          <a:prstGeom prst="rect">
            <a:avLst/>
          </a:prstGeom>
        </p:spPr>
        <p:txBody>
          <a:bodyPr wrap="square">
            <a:spAutoFit/>
          </a:bodyPr>
          <a:lstStyle/>
          <a:p>
            <a:pPr algn="ctr">
              <a:defRPr/>
            </a:pPr>
            <a:r>
              <a:rPr lang="en-US" sz="2000" b="1" kern="10"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BiỆN</a:t>
            </a:r>
            <a:r>
              <a:rPr lang="en-US" sz="2000"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 PHÁP NÂNG CAO CHẤT LƯỢNG CÔNG TÁC </a:t>
            </a:r>
            <a:r>
              <a:rPr lang="en-US" sz="2000" b="1" kern="10"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GiẢNG</a:t>
            </a:r>
            <a:r>
              <a:rPr lang="en-US" sz="2000"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 DẠY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withEffect">
                                  <p:stCondLst>
                                    <p:cond delay="0"/>
                                  </p:stCondLst>
                                  <p:childTnLst>
                                    <p:set>
                                      <p:cBhvr>
                                        <p:cTn id="6" dur="1" fill="hold">
                                          <p:stCondLst>
                                            <p:cond delay="0"/>
                                          </p:stCondLst>
                                        </p:cTn>
                                        <p:tgtEl>
                                          <p:spTgt spid="2067"/>
                                        </p:tgtEl>
                                        <p:attrNameLst>
                                          <p:attrName>style.visibility</p:attrName>
                                        </p:attrNameLst>
                                      </p:cBhvr>
                                      <p:to>
                                        <p:strVal val="visible"/>
                                      </p:to>
                                    </p:set>
                                    <p:anim calcmode="lin" valueType="num">
                                      <p:cBhvr>
                                        <p:cTn id="7" dur="3000" fill="hold"/>
                                        <p:tgtEl>
                                          <p:spTgt spid="2067"/>
                                        </p:tgtEl>
                                        <p:attrNameLst>
                                          <p:attrName>ppt_w</p:attrName>
                                        </p:attrNameLst>
                                      </p:cBhvr>
                                      <p:tavLst>
                                        <p:tav tm="0">
                                          <p:val>
                                            <p:fltVal val="0"/>
                                          </p:val>
                                        </p:tav>
                                        <p:tav tm="100000">
                                          <p:val>
                                            <p:strVal val="#ppt_w"/>
                                          </p:val>
                                        </p:tav>
                                      </p:tavLst>
                                    </p:anim>
                                    <p:anim calcmode="lin" valueType="num">
                                      <p:cBhvr>
                                        <p:cTn id="8" dur="3000" fill="hold"/>
                                        <p:tgtEl>
                                          <p:spTgt spid="206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289"/>
                                        </p:tgtEl>
                                        <p:attrNameLst>
                                          <p:attrName>style.visibility</p:attrName>
                                        </p:attrNameLst>
                                      </p:cBhvr>
                                      <p:to>
                                        <p:strVal val="visible"/>
                                      </p:to>
                                    </p:set>
                                    <p:animEffect transition="in" filter="checkerboard(across)">
                                      <p:cBhvr>
                                        <p:cTn id="13" dur="500"/>
                                        <p:tgtEl>
                                          <p:spTgt spid="289"/>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288"/>
                                        </p:tgtEl>
                                        <p:attrNameLst>
                                          <p:attrName>style.visibility</p:attrName>
                                        </p:attrNameLst>
                                      </p:cBhvr>
                                      <p:to>
                                        <p:strVal val="visible"/>
                                      </p:to>
                                    </p:set>
                                    <p:animEffect transition="in" filter="checkerboard(across)">
                                      <p:cBhvr>
                                        <p:cTn id="16" dur="500"/>
                                        <p:tgtEl>
                                          <p:spTgt spid="288"/>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22538"/>
                                        </p:tgtEl>
                                        <p:attrNameLst>
                                          <p:attrName>style.visibility</p:attrName>
                                        </p:attrNameLst>
                                      </p:cBhvr>
                                      <p:to>
                                        <p:strVal val="visible"/>
                                      </p:to>
                                    </p:set>
                                    <p:animEffect transition="in" filter="checkerboard(across)">
                                      <p:cBhvr>
                                        <p:cTn id="19" dur="500"/>
                                        <p:tgtEl>
                                          <p:spTgt spid="225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8" grpId="0"/>
      <p:bldP spid="288" grpId="0"/>
      <p:bldP spid="28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63" name="Object 3"/>
          <p:cNvGraphicFramePr>
            <a:graphicFrameLocks noChangeAspect="1"/>
          </p:cNvGraphicFramePr>
          <p:nvPr/>
        </p:nvGraphicFramePr>
        <p:xfrm>
          <a:off x="0" y="838202"/>
          <a:ext cx="114300" cy="180975"/>
        </p:xfrm>
        <a:graphic>
          <a:graphicData uri="http://schemas.openxmlformats.org/presentationml/2006/ole">
            <mc:AlternateContent xmlns:mc="http://schemas.openxmlformats.org/markup-compatibility/2006">
              <mc:Choice xmlns:v="urn:schemas-microsoft-com:vml" Requires="v">
                <p:oleObj name="Equation" r:id="rId2" imgW="114102" imgH="177492" progId="Equation.DSMT4">
                  <p:embed/>
                </p:oleObj>
              </mc:Choice>
              <mc:Fallback>
                <p:oleObj name="Equation" r:id="rId2" imgW="114102" imgH="177492"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38202"/>
                        <a:ext cx="114300" cy="180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Rectangle 1"/>
          <p:cNvSpPr/>
          <p:nvPr/>
        </p:nvSpPr>
        <p:spPr>
          <a:xfrm>
            <a:off x="228600" y="2180094"/>
            <a:ext cx="8686800" cy="2677656"/>
          </a:xfrm>
          <a:prstGeom prst="rect">
            <a:avLst/>
          </a:prstGeom>
        </p:spPr>
        <p:txBody>
          <a:bodyPr wrap="square">
            <a:spAutoFit/>
          </a:bodyPr>
          <a:lstStyle/>
          <a:p>
            <a:r>
              <a:rPr lang="en-US" sz="2400" dirty="0">
                <a:latin typeface="Times New Roman" pitchFamily="18" charset="0"/>
                <a:cs typeface="Times New Roman" pitchFamily="18" charset="0"/>
              </a:rPr>
              <a:t>- Giai đoạn trên không:</a:t>
            </a:r>
          </a:p>
          <a:p>
            <a:r>
              <a:rPr lang="en-US" sz="2400" dirty="0">
                <a:latin typeface="Times New Roman" pitchFamily="18" charset="0"/>
                <a:cs typeface="Times New Roman" pitchFamily="18" charset="0"/>
              </a:rPr>
              <a:t>+ Tập bước bộ nhiều lần từ chậm đến nhanh</a:t>
            </a:r>
          </a:p>
          <a:p>
            <a:r>
              <a:rPr lang="en-US" sz="2400" dirty="0">
                <a:latin typeface="Times New Roman" pitchFamily="18" charset="0"/>
                <a:cs typeface="Times New Roman" pitchFamily="18" charset="0"/>
              </a:rPr>
              <a:t>+ Tại chỗ tập mô phỏng động tác bước bộ sau đó thu chân giậm nhảy.</a:t>
            </a:r>
          </a:p>
          <a:p>
            <a:r>
              <a:rPr lang="en-US" sz="2400" dirty="0">
                <a:latin typeface="Times New Roman" pitchFamily="18" charset="0"/>
                <a:cs typeface="Times New Roman" pitchFamily="18" charset="0"/>
              </a:rPr>
              <a:t>+ Tập tại chỗ bật xa, bật trên bục để hỗ trợ động tác trên không.</a:t>
            </a:r>
          </a:p>
          <a:p>
            <a:r>
              <a:rPr lang="en-US" sz="2400" dirty="0">
                <a:latin typeface="Times New Roman" pitchFamily="18" charset="0"/>
                <a:cs typeface="Times New Roman" pitchFamily="18" charset="0"/>
              </a:rPr>
              <a:t>+ Chạy đà ba bước, giậm nhảy chân co qua xà .</a:t>
            </a:r>
          </a:p>
          <a:p>
            <a:r>
              <a:rPr lang="en-US" sz="2400" dirty="0">
                <a:latin typeface="Times New Roman" pitchFamily="18" charset="0"/>
                <a:cs typeface="Times New Roman" pitchFamily="18" charset="0"/>
              </a:rPr>
              <a:t>+ Tập bước bộ thu chân, chú ý giữ chân giậm nhảy thẳng, phối hợp tốt chân lăng và 2 tay thăng bằng tư thế ngay ngắn.</a:t>
            </a:r>
          </a:p>
        </p:txBody>
      </p:sp>
      <p:pic>
        <p:nvPicPr>
          <p:cNvPr id="4" name="Picture 2" descr="D:\Hồ Sơ cá nhân\ky-thuat-nhay-xa-dung-chua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33350"/>
            <a:ext cx="8382000" cy="20304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66950"/>
            <a:ext cx="8763000" cy="2308324"/>
          </a:xfrm>
          <a:prstGeom prst="rect">
            <a:avLst/>
          </a:prstGeom>
        </p:spPr>
        <p:txBody>
          <a:bodyPr wrap="square">
            <a:spAutoFit/>
          </a:bodyPr>
          <a:lstStyle/>
          <a:p>
            <a:r>
              <a:rPr lang="en-US" sz="2400" dirty="0">
                <a:latin typeface="Times New Roman" pitchFamily="18" charset="0"/>
                <a:cs typeface="Times New Roman" pitchFamily="18" charset="0"/>
              </a:rPr>
              <a:t>- Giai đoạn tiếp đất:</a:t>
            </a:r>
          </a:p>
          <a:p>
            <a:r>
              <a:rPr lang="en-US" sz="2400" dirty="0">
                <a:latin typeface="Times New Roman" pitchFamily="18" charset="0"/>
                <a:cs typeface="Times New Roman" pitchFamily="18" charset="0"/>
              </a:rPr>
              <a:t>+ Tập bật xa chủ động nâng được đùi và chủ động duỗi chân ra trước </a:t>
            </a:r>
          </a:p>
          <a:p>
            <a:r>
              <a:rPr lang="en-US" sz="2400" dirty="0">
                <a:latin typeface="Times New Roman" pitchFamily="18" charset="0"/>
                <a:cs typeface="Times New Roman" pitchFamily="18" charset="0"/>
              </a:rPr>
              <a:t>+ Bật từ ván vào hố cát chủ động chùng gối</a:t>
            </a:r>
          </a:p>
          <a:p>
            <a:r>
              <a:rPr lang="en-US" sz="2400" dirty="0">
                <a:latin typeface="Times New Roman" pitchFamily="18" charset="0"/>
                <a:cs typeface="Times New Roman" pitchFamily="18" charset="0"/>
              </a:rPr>
              <a:t>+ Phối hợp động tác đánh tay với động tác chân và thân người hợp lí khi tiếp đất.</a:t>
            </a:r>
          </a:p>
          <a:p>
            <a:r>
              <a:rPr lang="en-US" sz="2400" dirty="0">
                <a:latin typeface="Times New Roman" pitchFamily="18" charset="0"/>
                <a:cs typeface="Times New Roman" pitchFamily="18" charset="0"/>
              </a:rPr>
              <a:t>+ Phối hợp toàn bộ kĩ thuật chú ý động tác khi tiếp đất .  </a:t>
            </a:r>
          </a:p>
        </p:txBody>
      </p:sp>
      <p:pic>
        <p:nvPicPr>
          <p:cNvPr id="3" name="Picture 2" descr="D:\Hồ Sơ cá nhân\ky-thuat-nhay-xa-dung-chua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61950"/>
            <a:ext cx="8382000" cy="20304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5409" y="971550"/>
            <a:ext cx="8686800" cy="2308324"/>
          </a:xfrm>
          <a:prstGeom prst="rect">
            <a:avLst/>
          </a:prstGeom>
        </p:spPr>
        <p:txBody>
          <a:bodyPr wrap="square">
            <a:spAutoFit/>
          </a:bodyPr>
          <a:lstStyle/>
          <a:p>
            <a:r>
              <a:rPr lang="en-US" sz="2400" dirty="0">
                <a:latin typeface="Times New Roman" pitchFamily="18" charset="0"/>
                <a:cs typeface="Times New Roman" pitchFamily="18" charset="0"/>
              </a:rPr>
              <a:t>       Trong giảng dạy GV cần sửa sai kịp thời và xây dựng kinh nghiệm cho học sinh, hoàn chỉnh các giai đoạn để hình thành một kỹ thuật hoàn thiện. Trong giờ học luôn quan tâm đến các đối tượng học sinh để các em học sinh khá giỏi không chủ quan, những em yếu không bi quan, động viên khích lệ học sinh để các em tích cực tự giác luyện tập để giờ học đạt được kết quả cao.</a:t>
            </a:r>
          </a:p>
        </p:txBody>
      </p:sp>
    </p:spTree>
    <p:extLst>
      <p:ext uri="{BB962C8B-B14F-4D97-AF65-F5344CB8AC3E}">
        <p14:creationId xmlns:p14="http://schemas.microsoft.com/office/powerpoint/2010/main" val="1596514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685800" y="450359"/>
            <a:ext cx="740044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nSpc>
                <a:spcPct val="150000"/>
              </a:lnSpc>
            </a:pPr>
            <a:r>
              <a:rPr lang="en-US" sz="2400" dirty="0">
                <a:latin typeface="Times New Roman" pitchFamily="18" charset="0"/>
                <a:cs typeface="Times New Roman" pitchFamily="18" charset="0"/>
              </a:rPr>
              <a:t>- Cho các em thi đấu với nhau để nâng cao tính hiệu quả và hứng thú của bài tập.</a:t>
            </a:r>
          </a:p>
        </p:txBody>
      </p:sp>
      <p:sp>
        <p:nvSpPr>
          <p:cNvPr id="7179" name="Rectangle 11"/>
          <p:cNvSpPr>
            <a:spLocks noChangeArrowheads="1"/>
          </p:cNvSpPr>
          <p:nvPr/>
        </p:nvSpPr>
        <p:spPr bwMode="auto">
          <a:xfrm>
            <a:off x="6"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180" name="Rectangle 12"/>
          <p:cNvSpPr>
            <a:spLocks noChangeArrowheads="1"/>
          </p:cNvSpPr>
          <p:nvPr/>
        </p:nvSpPr>
        <p:spPr bwMode="auto">
          <a:xfrm>
            <a:off x="6" y="71437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181" name="Rectangle 13"/>
          <p:cNvSpPr>
            <a:spLocks noChangeArrowheads="1"/>
          </p:cNvSpPr>
          <p:nvPr/>
        </p:nvSpPr>
        <p:spPr bwMode="auto">
          <a:xfrm>
            <a:off x="6" y="85725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182" name="Rectangle 14"/>
          <p:cNvSpPr>
            <a:spLocks noChangeArrowheads="1"/>
          </p:cNvSpPr>
          <p:nvPr/>
        </p:nvSpPr>
        <p:spPr bwMode="auto">
          <a:xfrm>
            <a:off x="6" y="103822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183" name="Rectangle 15"/>
          <p:cNvSpPr>
            <a:spLocks noChangeArrowheads="1"/>
          </p:cNvSpPr>
          <p:nvPr/>
        </p:nvSpPr>
        <p:spPr bwMode="auto">
          <a:xfrm>
            <a:off x="6" y="143827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0" algn="l"/>
                <a:tab pos="2971800" algn="l"/>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7188" name="Rectangle 20"/>
          <p:cNvSpPr>
            <a:spLocks noChangeArrowheads="1"/>
          </p:cNvSpPr>
          <p:nvPr/>
        </p:nvSpPr>
        <p:spPr bwMode="auto">
          <a:xfrm>
            <a:off x="6"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189" name="Rectangle 21"/>
          <p:cNvSpPr>
            <a:spLocks noChangeArrowheads="1"/>
          </p:cNvSpPr>
          <p:nvPr/>
        </p:nvSpPr>
        <p:spPr bwMode="auto">
          <a:xfrm>
            <a:off x="6" y="71437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190" name="Rectangle 22"/>
          <p:cNvSpPr>
            <a:spLocks noChangeArrowheads="1"/>
          </p:cNvSpPr>
          <p:nvPr/>
        </p:nvSpPr>
        <p:spPr bwMode="auto">
          <a:xfrm>
            <a:off x="6" y="85725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191" name="Rectangle 23"/>
          <p:cNvSpPr>
            <a:spLocks noChangeArrowheads="1"/>
          </p:cNvSpPr>
          <p:nvPr/>
        </p:nvSpPr>
        <p:spPr bwMode="auto">
          <a:xfrm>
            <a:off x="6" y="105727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192" name="Rectangle 24"/>
          <p:cNvSpPr>
            <a:spLocks noChangeArrowheads="1"/>
          </p:cNvSpPr>
          <p:nvPr/>
        </p:nvSpPr>
        <p:spPr bwMode="auto">
          <a:xfrm>
            <a:off x="6" y="145732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0" algn="l"/>
                <a:tab pos="2971800" algn="l"/>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 name="Rectangle 1"/>
          <p:cNvSpPr/>
          <p:nvPr/>
        </p:nvSpPr>
        <p:spPr>
          <a:xfrm>
            <a:off x="685800" y="1962150"/>
            <a:ext cx="7467600" cy="1200329"/>
          </a:xfrm>
          <a:prstGeom prst="rect">
            <a:avLst/>
          </a:prstGeom>
        </p:spPr>
        <p:txBody>
          <a:bodyPr wrap="square">
            <a:spAutoFit/>
          </a:bodyPr>
          <a:lstStyle/>
          <a:p>
            <a:pPr>
              <a:lnSpc>
                <a:spcPct val="150000"/>
              </a:lnSpc>
            </a:pPr>
            <a:r>
              <a:rPr lang="en-US" sz="2400" dirty="0">
                <a:latin typeface="Times New Roman" pitchFamily="18" charset="0"/>
                <a:cs typeface="Times New Roman" pitchFamily="18" charset="0"/>
              </a:rPr>
              <a:t>- Ra bài tập về nhà phù hợp với điều kiện của các em học sinh nhằm nâng cao hiệu quả trong kỹ thuật.</a:t>
            </a:r>
          </a:p>
        </p:txBody>
      </p:sp>
    </p:spTree>
    <p:extLst>
      <p:ext uri="{BB962C8B-B14F-4D97-AF65-F5344CB8AC3E}">
        <p14:creationId xmlns:p14="http://schemas.microsoft.com/office/powerpoint/2010/main" val="2466113817"/>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169"/>
                                        </p:tgtEl>
                                        <p:attrNameLst>
                                          <p:attrName>style.visibility</p:attrName>
                                        </p:attrNameLst>
                                      </p:cBhvr>
                                      <p:to>
                                        <p:strVal val="visible"/>
                                      </p:to>
                                    </p:set>
                                    <p:animEffect transition="in" filter="blinds(horizontal)">
                                      <p:cBhvr>
                                        <p:cTn id="7" dur="500"/>
                                        <p:tgtEl>
                                          <p:spTgt spid="716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9"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
          <p:cNvSpPr>
            <a:spLocks noChangeArrowheads="1"/>
          </p:cNvSpPr>
          <p:nvPr/>
        </p:nvSpPr>
        <p:spPr bwMode="auto">
          <a:xfrm>
            <a:off x="2667000" y="220245"/>
            <a:ext cx="3352800" cy="430887"/>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tabLst>
                <a:tab pos="2286000" algn="l"/>
                <a:tab pos="2971800" algn="l"/>
              </a:tabLst>
            </a:pPr>
            <a:r>
              <a:rPr lang="pt-BR" sz="2200" b="1" dirty="0">
                <a:latin typeface="Times New Roman" pitchFamily="18" charset="0"/>
                <a:ea typeface="Times New Roman" pitchFamily="18" charset="0"/>
                <a:cs typeface="Times New Roman" pitchFamily="18" charset="0"/>
              </a:rPr>
              <a:t>6. Kết quả </a:t>
            </a:r>
            <a:r>
              <a:rPr lang="vi-VN" sz="2200" b="1" dirty="0">
                <a:latin typeface="Times New Roman" pitchFamily="18" charset="0"/>
                <a:ea typeface="Times New Roman" pitchFamily="18" charset="0"/>
                <a:cs typeface="Times New Roman" pitchFamily="18" charset="0"/>
              </a:rPr>
              <a:t>đạt</a:t>
            </a:r>
            <a:r>
              <a:rPr lang="en-US" sz="2200" b="1" dirty="0">
                <a:latin typeface="Times New Roman" pitchFamily="18" charset="0"/>
                <a:ea typeface="Times New Roman" pitchFamily="18" charset="0"/>
                <a:cs typeface="Times New Roman" pitchFamily="18" charset="0"/>
              </a:rPr>
              <a:t> </a:t>
            </a:r>
            <a:r>
              <a:rPr lang="vi-VN" sz="2200" b="1" dirty="0">
                <a:latin typeface="Times New Roman" pitchFamily="18" charset="0"/>
                <a:ea typeface="Times New Roman" pitchFamily="18" charset="0"/>
                <a:cs typeface="Times New Roman" pitchFamily="18" charset="0"/>
              </a:rPr>
              <a:t>được</a:t>
            </a:r>
            <a:endParaRPr kumimoji="0" lang="pt-BR" sz="2200" b="0" i="0" strike="noStrike" cap="none" normalizeH="0" baseline="0" dirty="0">
              <a:ln>
                <a:noFill/>
              </a:ln>
              <a:solidFill>
                <a:schemeClr val="tx1"/>
              </a:solidFill>
              <a:effectLst/>
              <a:latin typeface="Times New Roman" pitchFamily="18" charset="0"/>
              <a:cs typeface="Times New Roman" pitchFamily="18" charset="0"/>
            </a:endParaRPr>
          </a:p>
        </p:txBody>
      </p:sp>
      <p:sp>
        <p:nvSpPr>
          <p:cNvPr id="2" name="Rectangle 1"/>
          <p:cNvSpPr/>
          <p:nvPr/>
        </p:nvSpPr>
        <p:spPr>
          <a:xfrm>
            <a:off x="314739" y="666750"/>
            <a:ext cx="8610600" cy="830997"/>
          </a:xfrm>
          <a:prstGeom prst="rect">
            <a:avLst/>
          </a:prstGeom>
        </p:spPr>
        <p:txBody>
          <a:bodyPr wrap="square">
            <a:spAutoFit/>
          </a:bodyPr>
          <a:lstStyle/>
          <a:p>
            <a:r>
              <a:rPr lang="en-US" sz="2400" dirty="0">
                <a:latin typeface="Times New Roman" pitchFamily="18" charset="0"/>
                <a:cs typeface="Times New Roman" pitchFamily="18" charset="0"/>
              </a:rPr>
              <a:t>     Khi giảng dạy ở nội dung nhảy xa kiểu ngồi tôi thu được kết quả kiểm tra cuối năm học 2018 – 2019 như sau:</a:t>
            </a:r>
          </a:p>
        </p:txBody>
      </p:sp>
      <p:graphicFrame>
        <p:nvGraphicFramePr>
          <p:cNvPr id="4" name="Table 3"/>
          <p:cNvGraphicFramePr>
            <a:graphicFrameLocks noGrp="1"/>
          </p:cNvGraphicFramePr>
          <p:nvPr>
            <p:extLst>
              <p:ext uri="{D42A27DB-BD31-4B8C-83A1-F6EECF244321}">
                <p14:modId xmlns:p14="http://schemas.microsoft.com/office/powerpoint/2010/main" val="770859456"/>
              </p:ext>
            </p:extLst>
          </p:nvPr>
        </p:nvGraphicFramePr>
        <p:xfrm>
          <a:off x="838200" y="1657350"/>
          <a:ext cx="7315199" cy="2514600"/>
        </p:xfrm>
        <a:graphic>
          <a:graphicData uri="http://schemas.openxmlformats.org/drawingml/2006/table">
            <a:tbl>
              <a:tblPr firstRow="1" firstCol="1" bandRow="1">
                <a:tableStyleId>{5C22544A-7EE6-4342-B048-85BDC9FD1C3A}</a:tableStyleId>
              </a:tblPr>
              <a:tblGrid>
                <a:gridCol w="1961483">
                  <a:extLst>
                    <a:ext uri="{9D8B030D-6E8A-4147-A177-3AD203B41FA5}">
                      <a16:colId xmlns:a16="http://schemas.microsoft.com/office/drawing/2014/main" val="20000"/>
                    </a:ext>
                  </a:extLst>
                </a:gridCol>
                <a:gridCol w="1338043">
                  <a:extLst>
                    <a:ext uri="{9D8B030D-6E8A-4147-A177-3AD203B41FA5}">
                      <a16:colId xmlns:a16="http://schemas.microsoft.com/office/drawing/2014/main" val="20001"/>
                    </a:ext>
                  </a:extLst>
                </a:gridCol>
                <a:gridCol w="1338043">
                  <a:extLst>
                    <a:ext uri="{9D8B030D-6E8A-4147-A177-3AD203B41FA5}">
                      <a16:colId xmlns:a16="http://schemas.microsoft.com/office/drawing/2014/main" val="20002"/>
                    </a:ext>
                  </a:extLst>
                </a:gridCol>
                <a:gridCol w="1338815">
                  <a:extLst>
                    <a:ext uri="{9D8B030D-6E8A-4147-A177-3AD203B41FA5}">
                      <a16:colId xmlns:a16="http://schemas.microsoft.com/office/drawing/2014/main" val="20003"/>
                    </a:ext>
                  </a:extLst>
                </a:gridCol>
                <a:gridCol w="1338815">
                  <a:extLst>
                    <a:ext uri="{9D8B030D-6E8A-4147-A177-3AD203B41FA5}">
                      <a16:colId xmlns:a16="http://schemas.microsoft.com/office/drawing/2014/main" val="20004"/>
                    </a:ext>
                  </a:extLst>
                </a:gridCol>
              </a:tblGrid>
              <a:tr h="1203249">
                <a:tc rowSpan="2">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KHỐI 9</a:t>
                      </a:r>
                      <a:endParaRPr lang="en-US" sz="2000" dirty="0">
                        <a:effectLst/>
                        <a:latin typeface="Times New Roman" pitchFamily="18" charset="0"/>
                        <a:ea typeface="Calibri"/>
                        <a:cs typeface="Times New Roman" pitchFamily="18" charset="0"/>
                      </a:endParaRPr>
                    </a:p>
                  </a:txBody>
                  <a:tcPr marL="68580" marR="68580" marT="0" marB="0" anchor="ctr"/>
                </a:tc>
                <a:tc gridSpan="2">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HS Thực hiện đúng kỹ thuật</a:t>
                      </a:r>
                      <a:endParaRPr lang="en-US" sz="2000" dirty="0">
                        <a:effectLst/>
                        <a:latin typeface="Times New Roman" pitchFamily="18" charset="0"/>
                        <a:ea typeface="Calibri"/>
                        <a:cs typeface="Times New Roman" pitchFamily="18" charset="0"/>
                      </a:endParaRPr>
                    </a:p>
                  </a:txBody>
                  <a:tcPr marL="68580" marR="68580" marT="0" marB="0" anchor="ctr"/>
                </a:tc>
                <a:tc hMerge="1">
                  <a:txBody>
                    <a:bodyPr/>
                    <a:lstStyle/>
                    <a:p>
                      <a:endParaRPr lang="en-US"/>
                    </a:p>
                  </a:txBody>
                  <a:tcPr/>
                </a:tc>
                <a:tc gridSpan="2">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HS Thực hiện chưa đúng kỹ thuật</a:t>
                      </a:r>
                      <a:endParaRPr lang="en-US" sz="2000" dirty="0">
                        <a:effectLst/>
                        <a:latin typeface="Times New Roman" pitchFamily="18" charset="0"/>
                        <a:ea typeface="Calibri"/>
                        <a:cs typeface="Times New Roman"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0000"/>
                  </a:ext>
                </a:extLst>
              </a:tr>
              <a:tr h="727932">
                <a:tc vMerge="1">
                  <a:txBody>
                    <a:bodyPr/>
                    <a:lstStyle/>
                    <a:p>
                      <a:endParaRPr lang="en-US"/>
                    </a:p>
                  </a:txBody>
                  <a:tcPr/>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Số lượng</a:t>
                      </a:r>
                      <a:endParaRPr lang="en-US" sz="200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a:t>
                      </a:r>
                      <a:endParaRPr lang="en-US" sz="200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Số lượng</a:t>
                      </a:r>
                      <a:endParaRPr lang="en-US" sz="2000" dirty="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a:t>
                      </a:r>
                      <a:endParaRPr lang="en-US" sz="2000" dirty="0">
                        <a:effectLst/>
                        <a:latin typeface="Times New Roman" pitchFamily="18" charset="0"/>
                        <a:ea typeface="Calibri"/>
                        <a:cs typeface="Times New Roman" pitchFamily="18" charset="0"/>
                      </a:endParaRPr>
                    </a:p>
                  </a:txBody>
                  <a:tcPr marL="68580" marR="68580" marT="0" marB="0" anchor="ctr"/>
                </a:tc>
                <a:extLst>
                  <a:ext uri="{0D108BD9-81ED-4DB2-BD59-A6C34878D82A}">
                    <a16:rowId xmlns:a16="http://schemas.microsoft.com/office/drawing/2014/main" val="10001"/>
                  </a:ext>
                </a:extLst>
              </a:tr>
              <a:tr h="583419">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149</a:t>
                      </a:r>
                      <a:endParaRPr lang="en-US" sz="2000">
                        <a:effectLst/>
                        <a:latin typeface="Times New Roman" pitchFamily="18" charset="0"/>
                        <a:ea typeface="Calibri"/>
                        <a:cs typeface="Times New Roman" pitchFamily="18" charset="0"/>
                      </a:endParaRPr>
                    </a:p>
                  </a:txBody>
                  <a:tcPr marL="68580" marR="68580" marT="0" marB="0"/>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140</a:t>
                      </a:r>
                      <a:endParaRPr lang="en-US" sz="200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94</a:t>
                      </a:r>
                      <a:endParaRPr lang="en-US" sz="200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9</a:t>
                      </a:r>
                      <a:endParaRPr lang="en-US" sz="200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6</a:t>
                      </a:r>
                      <a:endParaRPr lang="en-US" sz="2000" dirty="0">
                        <a:effectLst/>
                        <a:latin typeface="Times New Roman" pitchFamily="18" charset="0"/>
                        <a:ea typeface="Calibri"/>
                        <a:cs typeface="Times New Roman" pitchFamily="18" charset="0"/>
                      </a:endParaRPr>
                    </a:p>
                  </a:txBody>
                  <a:tcPr marL="68580" marR="68580" marT="0" marB="0" anchor="ctr"/>
                </a:tc>
                <a:extLst>
                  <a:ext uri="{0D108BD9-81ED-4DB2-BD59-A6C34878D82A}">
                    <a16:rowId xmlns:a16="http://schemas.microsoft.com/office/drawing/2014/main" val="10002"/>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94032235"/>
              </p:ext>
            </p:extLst>
          </p:nvPr>
        </p:nvGraphicFramePr>
        <p:xfrm>
          <a:off x="990601" y="590551"/>
          <a:ext cx="6587806" cy="3530409"/>
        </p:xfrm>
        <a:graphic>
          <a:graphicData uri="http://schemas.openxmlformats.org/drawingml/2006/table">
            <a:tbl>
              <a:tblPr firstRow="1" firstCol="1" bandRow="1">
                <a:tableStyleId>{5C22544A-7EE6-4342-B048-85BDC9FD1C3A}</a:tableStyleId>
              </a:tblPr>
              <a:tblGrid>
                <a:gridCol w="1766442">
                  <a:extLst>
                    <a:ext uri="{9D8B030D-6E8A-4147-A177-3AD203B41FA5}">
                      <a16:colId xmlns:a16="http://schemas.microsoft.com/office/drawing/2014/main" val="20000"/>
                    </a:ext>
                  </a:extLst>
                </a:gridCol>
                <a:gridCol w="1204993">
                  <a:extLst>
                    <a:ext uri="{9D8B030D-6E8A-4147-A177-3AD203B41FA5}">
                      <a16:colId xmlns:a16="http://schemas.microsoft.com/office/drawing/2014/main" val="20001"/>
                    </a:ext>
                  </a:extLst>
                </a:gridCol>
                <a:gridCol w="1204993">
                  <a:extLst>
                    <a:ext uri="{9D8B030D-6E8A-4147-A177-3AD203B41FA5}">
                      <a16:colId xmlns:a16="http://schemas.microsoft.com/office/drawing/2014/main" val="20002"/>
                    </a:ext>
                  </a:extLst>
                </a:gridCol>
                <a:gridCol w="1205689">
                  <a:extLst>
                    <a:ext uri="{9D8B030D-6E8A-4147-A177-3AD203B41FA5}">
                      <a16:colId xmlns:a16="http://schemas.microsoft.com/office/drawing/2014/main" val="20003"/>
                    </a:ext>
                  </a:extLst>
                </a:gridCol>
                <a:gridCol w="1205689">
                  <a:extLst>
                    <a:ext uri="{9D8B030D-6E8A-4147-A177-3AD203B41FA5}">
                      <a16:colId xmlns:a16="http://schemas.microsoft.com/office/drawing/2014/main" val="20004"/>
                    </a:ext>
                  </a:extLst>
                </a:gridCol>
              </a:tblGrid>
              <a:tr h="1166130">
                <a:tc rowSpan="2">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KHỐI 9</a:t>
                      </a:r>
                    </a:p>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(149 EM HS )</a:t>
                      </a:r>
                      <a:endParaRPr lang="en-US" sz="2000" dirty="0">
                        <a:effectLst/>
                        <a:latin typeface="Times New Roman" pitchFamily="18" charset="0"/>
                        <a:ea typeface="Calibri"/>
                        <a:cs typeface="Times New Roman" pitchFamily="18" charset="0"/>
                      </a:endParaRPr>
                    </a:p>
                  </a:txBody>
                  <a:tcPr marL="68580" marR="68580" marT="0" marB="0" anchor="ctr"/>
                </a:tc>
                <a:tc gridSpan="2">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HS Thực hiện đúng kỹ thuật</a:t>
                      </a:r>
                      <a:endParaRPr lang="en-US" sz="2000" dirty="0">
                        <a:effectLst/>
                        <a:latin typeface="Times New Roman" pitchFamily="18" charset="0"/>
                        <a:ea typeface="Calibri"/>
                        <a:cs typeface="Times New Roman" pitchFamily="18" charset="0"/>
                      </a:endParaRPr>
                    </a:p>
                  </a:txBody>
                  <a:tcPr marL="68580" marR="68580" marT="0" marB="0" anchor="ctr"/>
                </a:tc>
                <a:tc hMerge="1">
                  <a:txBody>
                    <a:bodyPr/>
                    <a:lstStyle/>
                    <a:p>
                      <a:endParaRPr lang="en-US"/>
                    </a:p>
                  </a:txBody>
                  <a:tcPr/>
                </a:tc>
                <a:tc gridSpan="2">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HS Thực hiện chưa đúng kỹ thuật</a:t>
                      </a:r>
                      <a:endParaRPr lang="en-US" sz="2000" dirty="0">
                        <a:effectLst/>
                        <a:latin typeface="Times New Roman" pitchFamily="18" charset="0"/>
                        <a:ea typeface="Calibri"/>
                        <a:cs typeface="Times New Roman"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0000"/>
                  </a:ext>
                </a:extLst>
              </a:tr>
              <a:tr h="565420">
                <a:tc vMerge="1">
                  <a:txBody>
                    <a:bodyPr/>
                    <a:lstStyle/>
                    <a:p>
                      <a:endParaRPr lang="en-US"/>
                    </a:p>
                  </a:txBody>
                  <a:tcPr/>
                </a:tc>
                <a:tc>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Số lượng</a:t>
                      </a:r>
                      <a:endParaRPr lang="en-US" sz="2000" dirty="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a:t>
                      </a:r>
                      <a:endParaRPr lang="en-US" sz="200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Số lượng</a:t>
                      </a:r>
                      <a:endParaRPr lang="en-US" sz="2000" dirty="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a:t>
                      </a:r>
                      <a:endParaRPr lang="en-US" sz="2000">
                        <a:effectLst/>
                        <a:latin typeface="Times New Roman" pitchFamily="18" charset="0"/>
                        <a:ea typeface="Calibri"/>
                        <a:cs typeface="Times New Roman" pitchFamily="18" charset="0"/>
                      </a:endParaRPr>
                    </a:p>
                  </a:txBody>
                  <a:tcPr marL="68580" marR="68580" marT="0" marB="0" anchor="ctr"/>
                </a:tc>
                <a:extLst>
                  <a:ext uri="{0D108BD9-81ED-4DB2-BD59-A6C34878D82A}">
                    <a16:rowId xmlns:a16="http://schemas.microsoft.com/office/drawing/2014/main" val="10001"/>
                  </a:ext>
                </a:extLst>
              </a:tr>
              <a:tr h="1011649">
                <a:tc>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Trước khi </a:t>
                      </a:r>
                    </a:p>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áp dụng</a:t>
                      </a:r>
                      <a:endParaRPr lang="en-US" sz="2000" dirty="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70</a:t>
                      </a:r>
                      <a:endParaRPr lang="en-US" sz="200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47</a:t>
                      </a:r>
                      <a:endParaRPr lang="en-US" sz="200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79</a:t>
                      </a:r>
                      <a:endParaRPr lang="en-US" sz="200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53</a:t>
                      </a:r>
                      <a:endParaRPr lang="en-US" sz="2000" dirty="0">
                        <a:effectLst/>
                        <a:latin typeface="Times New Roman" pitchFamily="18" charset="0"/>
                        <a:ea typeface="Calibri"/>
                        <a:cs typeface="Times New Roman" pitchFamily="18" charset="0"/>
                      </a:endParaRPr>
                    </a:p>
                  </a:txBody>
                  <a:tcPr marL="68580" marR="68580" marT="0" marB="0" anchor="ctr"/>
                </a:tc>
                <a:extLst>
                  <a:ext uri="{0D108BD9-81ED-4DB2-BD59-A6C34878D82A}">
                    <a16:rowId xmlns:a16="http://schemas.microsoft.com/office/drawing/2014/main" val="10002"/>
                  </a:ext>
                </a:extLst>
              </a:tr>
              <a:tr h="565420">
                <a:tc>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Sau khi </a:t>
                      </a:r>
                    </a:p>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áp dụng</a:t>
                      </a:r>
                      <a:endParaRPr lang="en-US" sz="2000" dirty="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140</a:t>
                      </a:r>
                      <a:endParaRPr lang="en-US" sz="200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94</a:t>
                      </a:r>
                      <a:endParaRPr lang="en-US" sz="200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a:effectLst/>
                          <a:latin typeface="Times New Roman" pitchFamily="18" charset="0"/>
                          <a:cs typeface="Times New Roman" pitchFamily="18" charset="0"/>
                        </a:rPr>
                        <a:t>9</a:t>
                      </a:r>
                      <a:endParaRPr lang="en-US" sz="2000">
                        <a:effectLst/>
                        <a:latin typeface="Times New Roman" pitchFamily="18" charset="0"/>
                        <a:ea typeface="Calibri"/>
                        <a:cs typeface="Times New Roman" pitchFamily="18" charset="0"/>
                      </a:endParaRPr>
                    </a:p>
                  </a:txBody>
                  <a:tcPr marL="68580" marR="68580" marT="0" marB="0" anchor="ctr"/>
                </a:tc>
                <a:tc>
                  <a:txBody>
                    <a:bodyPr/>
                    <a:lstStyle/>
                    <a:p>
                      <a:pPr algn="ctr">
                        <a:lnSpc>
                          <a:spcPct val="115000"/>
                        </a:lnSpc>
                        <a:spcBef>
                          <a:spcPts val="600"/>
                        </a:spcBef>
                        <a:spcAft>
                          <a:spcPts val="300"/>
                        </a:spcAft>
                        <a:tabLst>
                          <a:tab pos="90170" algn="l"/>
                        </a:tabLst>
                      </a:pPr>
                      <a:r>
                        <a:rPr lang="en-US" sz="2000" dirty="0">
                          <a:effectLst/>
                          <a:latin typeface="Times New Roman" pitchFamily="18" charset="0"/>
                          <a:cs typeface="Times New Roman" pitchFamily="18" charset="0"/>
                        </a:rPr>
                        <a:t>6</a:t>
                      </a:r>
                      <a:endParaRPr lang="en-US" sz="2000" dirty="0">
                        <a:effectLst/>
                        <a:latin typeface="Times New Roman" pitchFamily="18" charset="0"/>
                        <a:ea typeface="Calibri"/>
                        <a:cs typeface="Times New Roman" pitchFamily="18" charset="0"/>
                      </a:endParaRPr>
                    </a:p>
                  </a:txBody>
                  <a:tcPr marL="68580" marR="68580" marT="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92491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09550"/>
            <a:ext cx="2700130" cy="4616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400" b="1" dirty="0">
                <a:latin typeface="Times New Roman" pitchFamily="18" charset="0"/>
                <a:cs typeface="Times New Roman" pitchFamily="18" charset="0"/>
              </a:rPr>
              <a:t>7. Kết luận :</a:t>
            </a:r>
            <a:endParaRPr lang="en-US" sz="2400" dirty="0">
              <a:latin typeface="Times New Roman" pitchFamily="18" charset="0"/>
              <a:cs typeface="Times New Roman" pitchFamily="18" charset="0"/>
            </a:endParaRPr>
          </a:p>
        </p:txBody>
      </p:sp>
      <p:sp>
        <p:nvSpPr>
          <p:cNvPr id="3" name="Rectangle 2"/>
          <p:cNvSpPr/>
          <p:nvPr/>
        </p:nvSpPr>
        <p:spPr>
          <a:xfrm>
            <a:off x="271670" y="1048762"/>
            <a:ext cx="8382000" cy="3046988"/>
          </a:xfrm>
          <a:prstGeom prst="rect">
            <a:avLst/>
          </a:prstGeom>
        </p:spPr>
        <p:txBody>
          <a:bodyPr wrap="square">
            <a:spAutoFit/>
          </a:bodyPr>
          <a:lstStyle/>
          <a:p>
            <a:r>
              <a:rPr lang="en-US" sz="2400" b="1" dirty="0">
                <a:latin typeface="Times New Roman" pitchFamily="18" charset="0"/>
                <a:cs typeface="Times New Roman" pitchFamily="18" charset="0"/>
              </a:rPr>
              <a:t>a, Ý nghĩa của biện pháp:</a:t>
            </a:r>
          </a:p>
          <a:p>
            <a:r>
              <a:rPr lang="en-US" sz="2400" dirty="0">
                <a:latin typeface="Times New Roman" pitchFamily="18" charset="0"/>
                <a:cs typeface="Times New Roman" pitchFamily="18" charset="0"/>
              </a:rPr>
              <a:t>	Qua việc thực hiện “Một vài biện pháp giúp nâng cao thành tích nhảy xa kiểu ngồi của học sinh khối 9’’, bản thân tôi thu được những kết quả đáng phấn khởi, chất lượng dạy học được nâng lên rõ rệt. Điều đáng nói hơn là học sinh đã biết và thực hiện một các dễ dàng, tự tin cho nhảy xa kiểu ngồi, nắm được kỹ thuật một cách chắc chắn, khó quên, các em tập luyện tích cực, tiết học trở nên sôi động, hứng thú.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116503"/>
            <a:ext cx="8001000" cy="4893647"/>
          </a:xfrm>
          <a:prstGeom prst="rect">
            <a:avLst/>
          </a:prstGeom>
        </p:spPr>
        <p:txBody>
          <a:bodyPr wrap="square">
            <a:spAutoFit/>
          </a:bodyPr>
          <a:lstStyle/>
          <a:p>
            <a:r>
              <a:rPr lang="en-US" sz="2400" b="1" dirty="0">
                <a:latin typeface="Times New Roman" pitchFamily="18" charset="0"/>
                <a:cs typeface="Times New Roman" pitchFamily="18" charset="0"/>
              </a:rPr>
              <a:t>b) Đối với giáo viên phải:</a:t>
            </a:r>
          </a:p>
          <a:p>
            <a:r>
              <a:rPr lang="en-US" sz="2400" dirty="0">
                <a:latin typeface="Times New Roman" pitchFamily="18" charset="0"/>
                <a:cs typeface="Times New Roman" pitchFamily="18" charset="0"/>
              </a:rPr>
              <a:t>- Xác định rõ mục tiêu bài học lẫn kỹ năng cần tập luyện.</a:t>
            </a:r>
          </a:p>
          <a:p>
            <a:r>
              <a:rPr lang="en-US" sz="2400" dirty="0">
                <a:latin typeface="Times New Roman" pitchFamily="18" charset="0"/>
                <a:cs typeface="Times New Roman" pitchFamily="18" charset="0"/>
              </a:rPr>
              <a:t>- Thiết kế bài soạn đảm bảo đầy đủ nội dung, đúng phương pháp phù hợp với từng đối tượng học sinh.</a:t>
            </a:r>
          </a:p>
          <a:p>
            <a:r>
              <a:rPr lang="en-US" sz="2400" dirty="0">
                <a:latin typeface="Times New Roman" pitchFamily="18" charset="0"/>
                <a:cs typeface="Times New Roman" pitchFamily="18" charset="0"/>
              </a:rPr>
              <a:t>- Chuẩn bị tốt điều kiện cơ sở vật chất ( sân bãi dụng cụ..) Kiểm tra sức khỏe học sinh, tạo tâm lý hứng khởi khi tham gia tiết học.</a:t>
            </a:r>
          </a:p>
          <a:p>
            <a:r>
              <a:rPr lang="en-US" sz="2400" dirty="0">
                <a:latin typeface="Times New Roman" pitchFamily="18" charset="0"/>
                <a:cs typeface="Times New Roman" pitchFamily="18" charset="0"/>
              </a:rPr>
              <a:t>- Sử dụng và khai thác có hiệu quả của đồ dùng dạy học</a:t>
            </a:r>
          </a:p>
          <a:p>
            <a:r>
              <a:rPr lang="en-US" sz="2400" dirty="0">
                <a:latin typeface="Times New Roman" pitchFamily="18" charset="0"/>
                <a:cs typeface="Times New Roman" pitchFamily="18" charset="0"/>
              </a:rPr>
              <a:t>- Sử dụng bài tập hợp lý phù hợp với bộ môn, phù hợp với đối tượng học sinh.</a:t>
            </a:r>
          </a:p>
          <a:p>
            <a:r>
              <a:rPr lang="en-US" sz="2400" dirty="0">
                <a:latin typeface="Times New Roman" pitchFamily="18" charset="0"/>
                <a:cs typeface="Times New Roman" pitchFamily="18" charset="0"/>
              </a:rPr>
              <a:t>- Các biện pháp sửa chữa những sai lầm kịp thời.</a:t>
            </a:r>
          </a:p>
          <a:p>
            <a:r>
              <a:rPr lang="en-US" sz="2400" dirty="0">
                <a:latin typeface="Times New Roman" pitchFamily="18" charset="0"/>
                <a:cs typeface="Times New Roman" pitchFamily="18" charset="0"/>
              </a:rPr>
              <a:t>- Không ngừng học hỏi, tự bồi dưỡng nâng cao trình độ chuyên môn, nghiệp vụ</a:t>
            </a:r>
          </a:p>
        </p:txBody>
      </p:sp>
    </p:spTree>
    <p:extLst>
      <p:ext uri="{BB962C8B-B14F-4D97-AF65-F5344CB8AC3E}">
        <p14:creationId xmlns:p14="http://schemas.microsoft.com/office/powerpoint/2010/main" val="555110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0391" y="285750"/>
            <a:ext cx="8153400" cy="3903954"/>
          </a:xfrm>
          <a:prstGeom prst="rect">
            <a:avLst/>
          </a:prstGeom>
        </p:spPr>
        <p:txBody>
          <a:bodyPr wrap="square">
            <a:spAutoFit/>
          </a:bodyPr>
          <a:lstStyle/>
          <a:p>
            <a:pPr>
              <a:lnSpc>
                <a:spcPct val="150000"/>
              </a:lnSpc>
            </a:pPr>
            <a:r>
              <a:rPr lang="en-US" sz="2400" b="1" dirty="0">
                <a:latin typeface="Times New Roman" pitchFamily="18" charset="0"/>
                <a:cs typeface="Times New Roman" pitchFamily="18" charset="0"/>
              </a:rPr>
              <a:t>c) Đối với học sinh:</a:t>
            </a:r>
          </a:p>
          <a:p>
            <a:pPr>
              <a:lnSpc>
                <a:spcPct val="150000"/>
              </a:lnSpc>
            </a:pPr>
            <a:r>
              <a:rPr lang="en-US" sz="2400" dirty="0">
                <a:latin typeface="Times New Roman" pitchFamily="18" charset="0"/>
                <a:cs typeface="Times New Roman" pitchFamily="18" charset="0"/>
              </a:rPr>
              <a:t>- Có nhận thức đúng đắn, ý thức học tập tốt đối với bộ môn.</a:t>
            </a:r>
          </a:p>
          <a:p>
            <a:pPr>
              <a:lnSpc>
                <a:spcPct val="150000"/>
              </a:lnSpc>
            </a:pPr>
            <a:r>
              <a:rPr lang="en-US" sz="2400" dirty="0">
                <a:latin typeface="Times New Roman" pitchFamily="18" charset="0"/>
                <a:cs typeface="Times New Roman" pitchFamily="18" charset="0"/>
              </a:rPr>
              <a:t>- Có hứng thú tham gia tập luyện.</a:t>
            </a:r>
          </a:p>
          <a:p>
            <a:pPr>
              <a:lnSpc>
                <a:spcPct val="150000"/>
              </a:lnSpc>
            </a:pPr>
            <a:r>
              <a:rPr lang="en-US" sz="2400" dirty="0">
                <a:latin typeface="Times New Roman" pitchFamily="18" charset="0"/>
                <a:cs typeface="Times New Roman" pitchFamily="18" charset="0"/>
              </a:rPr>
              <a:t>- Tích cực rèn luyện thể lực.</a:t>
            </a:r>
          </a:p>
          <a:p>
            <a:pPr>
              <a:lnSpc>
                <a:spcPct val="150000"/>
              </a:lnSpc>
            </a:pPr>
            <a:r>
              <a:rPr lang="en-US" sz="2400" dirty="0">
                <a:latin typeface="Times New Roman" pitchFamily="18" charset="0"/>
                <a:cs typeface="Times New Roman" pitchFamily="18" charset="0"/>
              </a:rPr>
              <a:t>- Tuân thủ sự hướng dẫn của giáo viên trong quá trình tập luyện.</a:t>
            </a:r>
          </a:p>
          <a:p>
            <a:pPr>
              <a:lnSpc>
                <a:spcPct val="150000"/>
              </a:lnSpc>
            </a:pPr>
            <a:r>
              <a:rPr lang="en-US" sz="2400" dirty="0">
                <a:latin typeface="Times New Roman" pitchFamily="18" charset="0"/>
                <a:cs typeface="Times New Roman" pitchFamily="18" charset="0"/>
              </a:rPr>
              <a:t>- Tích cực tham gia các hoạt động TDTT, Hội khỏe phù đổng cấp trường, Huyện, Tỉnh.</a:t>
            </a:r>
          </a:p>
        </p:txBody>
      </p:sp>
    </p:spTree>
    <p:extLst>
      <p:ext uri="{BB962C8B-B14F-4D97-AF65-F5344CB8AC3E}">
        <p14:creationId xmlns:p14="http://schemas.microsoft.com/office/powerpoint/2010/main" val="10176734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5" name="Text Box 7"/>
          <p:cNvSpPr txBox="1">
            <a:spLocks noChangeArrowheads="1"/>
          </p:cNvSpPr>
          <p:nvPr/>
        </p:nvSpPr>
        <p:spPr bwMode="auto">
          <a:xfrm>
            <a:off x="1066800" y="273844"/>
            <a:ext cx="7162800" cy="101566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hangingPunct="0">
              <a:defRPr sz="2000">
                <a:solidFill>
                  <a:schemeClr val="tx1"/>
                </a:solidFill>
                <a:latin typeface="Arial" charset="0"/>
                <a:cs typeface="Arial" charset="0"/>
              </a:defRPr>
            </a:lvl6pPr>
            <a:lvl7pPr eaLnBrk="0" hangingPunct="0">
              <a:defRPr sz="2000">
                <a:solidFill>
                  <a:schemeClr val="tx1"/>
                </a:solidFill>
                <a:latin typeface="Arial" charset="0"/>
                <a:cs typeface="Arial" charset="0"/>
              </a:defRPr>
            </a:lvl7pPr>
            <a:lvl8pPr eaLnBrk="0" hangingPunct="0">
              <a:defRPr sz="2000">
                <a:solidFill>
                  <a:schemeClr val="tx1"/>
                </a:solidFill>
                <a:latin typeface="Arial" charset="0"/>
                <a:cs typeface="Arial" charset="0"/>
              </a:defRPr>
            </a:lvl8pPr>
            <a:lvl9pPr eaLnBrk="0" hangingPunct="0">
              <a:defRPr sz="2000">
                <a:solidFill>
                  <a:schemeClr val="tx1"/>
                </a:solidFill>
                <a:latin typeface="Arial" charset="0"/>
                <a:cs typeface="Arial" charset="0"/>
              </a:defRPr>
            </a:lvl9pPr>
          </a:lstStyle>
          <a:p>
            <a:pPr algn="ctr" eaLnBrk="1" hangingPunct="1"/>
            <a:r>
              <a:rPr lang="en-US" altLang="en-US" sz="6000" b="1">
                <a:solidFill>
                  <a:srgbClr val="008000"/>
                </a:solidFill>
                <a:latin typeface="Times New Roman" pitchFamily="18" charset="0"/>
              </a:rPr>
              <a:t>Kiểm tra bài cũ</a:t>
            </a:r>
          </a:p>
        </p:txBody>
      </p:sp>
      <p:sp>
        <p:nvSpPr>
          <p:cNvPr id="17416" name="WordArt 8"/>
          <p:cNvSpPr>
            <a:spLocks noChangeArrowheads="1" noChangeShapeType="1" noTextEdit="1"/>
          </p:cNvSpPr>
          <p:nvPr/>
        </p:nvSpPr>
        <p:spPr bwMode="auto">
          <a:xfrm>
            <a:off x="3200400" y="1028700"/>
            <a:ext cx="3124200" cy="857250"/>
          </a:xfrm>
          <a:prstGeom prst="rect">
            <a:avLst/>
          </a:prstGeom>
        </p:spPr>
        <p:txBody>
          <a:bodyPr wrap="none" fromWordArt="1">
            <a:prstTxWarp prst="textPlain">
              <a:avLst>
                <a:gd name="adj" fmla="val 50000"/>
              </a:avLst>
            </a:prstTxWarp>
          </a:bodyPr>
          <a:lstStyle/>
          <a:p>
            <a:pPr algn="ctr"/>
            <a:r>
              <a:rPr lang="en-US" sz="3600" b="1" kern="10">
                <a:ln w="12700">
                  <a:solidFill>
                    <a:srgbClr val="CC0099"/>
                  </a:solidFill>
                  <a:round/>
                  <a:headEnd/>
                  <a:tailEnd/>
                </a:ln>
                <a:solidFill>
                  <a:srgbClr val="FF0000"/>
                </a:solidFill>
                <a:effectLst>
                  <a:outerShdw dist="35921" dir="2700000" sy="50000" kx="2115830" algn="bl" rotWithShape="0">
                    <a:srgbClr val="C0C0C0">
                      <a:alpha val="79999"/>
                    </a:srgbClr>
                  </a:outerShdw>
                </a:effectLst>
                <a:latin typeface="VNI-Ariston"/>
              </a:rPr>
              <a:t>Tuoåi Ngöïa</a:t>
            </a:r>
          </a:p>
        </p:txBody>
      </p:sp>
      <p:pic>
        <p:nvPicPr>
          <p:cNvPr id="425988" name="Picture 4" descr="Picture 05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1885950"/>
            <a:ext cx="5410200" cy="3028950"/>
          </a:xfrm>
          <a:prstGeom prst="rect">
            <a:avLst/>
          </a:prstGeom>
          <a:noFill/>
          <a:ln w="57150">
            <a:solidFill>
              <a:srgbClr val="993300"/>
            </a:solidFill>
            <a:miter lim="800000"/>
            <a:headEnd/>
            <a:tailEnd/>
          </a:ln>
          <a:extLst>
            <a:ext uri="{909E8E84-426E-40DD-AFC4-6F175D3DCCD1}">
              <a14:hiddenFill xmlns:a14="http://schemas.microsoft.com/office/drawing/2010/main">
                <a:solidFill>
                  <a:srgbClr val="FFFFFF"/>
                </a:solidFill>
              </a14:hiddenFill>
            </a:ext>
          </a:extLst>
        </p:spPr>
      </p:pic>
      <p:pic>
        <p:nvPicPr>
          <p:cNvPr id="2053" name="Picture 17" descr="Kết quả hình ảnh cho background powerpoint flow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55113"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509713" y="1276350"/>
            <a:ext cx="5957887" cy="661207"/>
          </a:xfrm>
          <a:prstGeom prst="rect">
            <a:avLst/>
          </a:prstGeom>
          <a:noFill/>
        </p:spPr>
        <p:txBody>
          <a:bodyPr wrap="square" rtlCol="0">
            <a:spAutoFit/>
          </a:bodyPr>
          <a:lstStyle/>
          <a:p>
            <a:pPr algn="ctr">
              <a:lnSpc>
                <a:spcPct val="150000"/>
              </a:lnSpc>
            </a:pPr>
            <a:r>
              <a:rPr lang="en-US" sz="2800" b="1" kern="10" dirty="0">
                <a:ln w="9525">
                  <a:solidFill>
                    <a:srgbClr val="0D0D0D"/>
                  </a:solidFill>
                  <a:round/>
                  <a:headEnd/>
                  <a:tailEnd/>
                </a:ln>
                <a:solidFill>
                  <a:srgbClr val="7575D1"/>
                </a:solidFill>
                <a:latin typeface="Times New Roman"/>
                <a:cs typeface="Times New Roman"/>
              </a:rPr>
              <a:t>XIN CHÂN THÀNH CẢM </a:t>
            </a:r>
            <a:r>
              <a:rPr lang="en-US" sz="2800" b="1" kern="10">
                <a:ln w="9525">
                  <a:solidFill>
                    <a:srgbClr val="0D0D0D"/>
                  </a:solidFill>
                  <a:round/>
                  <a:headEnd/>
                  <a:tailEnd/>
                </a:ln>
                <a:solidFill>
                  <a:srgbClr val="7575D1"/>
                </a:solidFill>
                <a:latin typeface="Times New Roman"/>
                <a:cs typeface="Times New Roman"/>
              </a:rPr>
              <a:t>ƠN !</a:t>
            </a:r>
            <a:endParaRPr lang="en-US" sz="2800" b="1" kern="10" dirty="0">
              <a:ln w="9525">
                <a:solidFill>
                  <a:srgbClr val="0D0D0D"/>
                </a:solidFill>
                <a:round/>
                <a:headEnd/>
                <a:tailEnd/>
              </a:ln>
              <a:solidFill>
                <a:srgbClr val="7575D1"/>
              </a:solidFill>
              <a:latin typeface="Times New Roman"/>
              <a:cs typeface="Times New Roman"/>
            </a:endParaRPr>
          </a:p>
        </p:txBody>
      </p:sp>
    </p:spTree>
    <p:extLst>
      <p:ext uri="{BB962C8B-B14F-4D97-AF65-F5344CB8AC3E}">
        <p14:creationId xmlns:p14="http://schemas.microsoft.com/office/powerpoint/2010/main" val="33011465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7415"/>
                                        </p:tgtEl>
                                        <p:attrNameLst>
                                          <p:attrName>style.visibility</p:attrName>
                                        </p:attrNameLst>
                                      </p:cBhvr>
                                      <p:to>
                                        <p:strVal val="visible"/>
                                      </p:to>
                                    </p:set>
                                    <p:anim calcmode="lin" valueType="num">
                                      <p:cBhvr>
                                        <p:cTn id="7" dur="1000" fill="hold"/>
                                        <p:tgtEl>
                                          <p:spTgt spid="17415"/>
                                        </p:tgtEl>
                                        <p:attrNameLst>
                                          <p:attrName>ppt_x</p:attrName>
                                        </p:attrNameLst>
                                      </p:cBhvr>
                                      <p:tavLst>
                                        <p:tav tm="0">
                                          <p:val>
                                            <p:strVal val="#ppt_x-.2"/>
                                          </p:val>
                                        </p:tav>
                                        <p:tav tm="100000">
                                          <p:val>
                                            <p:strVal val="#ppt_x"/>
                                          </p:val>
                                        </p:tav>
                                      </p:tavLst>
                                    </p:anim>
                                    <p:anim calcmode="lin" valueType="num">
                                      <p:cBhvr>
                                        <p:cTn id="8" dur="1000" fill="hold"/>
                                        <p:tgtEl>
                                          <p:spTgt spid="1741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415"/>
                                        </p:tgtEl>
                                      </p:cBhvr>
                                    </p:animEffect>
                                  </p:childTnLst>
                                </p:cTn>
                              </p:par>
                            </p:childTnLst>
                          </p:cTn>
                        </p:par>
                        <p:par>
                          <p:cTn id="10" fill="hold" nodeType="afterGroup">
                            <p:stCondLst>
                              <p:cond delay="1000"/>
                            </p:stCondLst>
                            <p:childTnLst>
                              <p:par>
                                <p:cTn id="11" presetID="3" presetClass="emph" presetSubtype="2" fill="hold" grpId="1" nodeType="afterEffect">
                                  <p:stCondLst>
                                    <p:cond delay="0"/>
                                  </p:stCondLst>
                                  <p:childTnLst>
                                    <p:animClr clrSpc="rgb" dir="cw">
                                      <p:cBhvr override="childStyle">
                                        <p:cTn id="12" dur="2000" fill="hold"/>
                                        <p:tgtEl>
                                          <p:spTgt spid="17415"/>
                                        </p:tgtEl>
                                        <p:attrNameLst>
                                          <p:attrName>style.color</p:attrName>
                                        </p:attrNameLst>
                                      </p:cBhvr>
                                      <p:to>
                                        <a:srgbClr val="FF00FF"/>
                                      </p:to>
                                    </p:animClr>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0" fill="hold" grpId="0" nodeType="clickEffect">
                                  <p:stCondLst>
                                    <p:cond delay="0"/>
                                  </p:stCondLst>
                                  <p:childTnLst>
                                    <p:set>
                                      <p:cBhvr>
                                        <p:cTn id="16" dur="1" fill="hold">
                                          <p:stCondLst>
                                            <p:cond delay="0"/>
                                          </p:stCondLst>
                                        </p:cTn>
                                        <p:tgtEl>
                                          <p:spTgt spid="1741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1" presetClass="emph" presetSubtype="0" fill="hold" grpId="1" nodeType="clickEffect">
                                  <p:stCondLst>
                                    <p:cond delay="0"/>
                                  </p:stCondLst>
                                  <p:childTnLst>
                                    <p:animClr clrSpc="hsl" dir="cw">
                                      <p:cBhvr override="childStyle">
                                        <p:cTn id="20" dur="500" fill="hold"/>
                                        <p:tgtEl>
                                          <p:spTgt spid="17416"/>
                                        </p:tgtEl>
                                        <p:attrNameLst>
                                          <p:attrName>style.color</p:attrName>
                                        </p:attrNameLst>
                                      </p:cBhvr>
                                      <p:by>
                                        <p:hsl h="7200000" s="0" l="0"/>
                                      </p:by>
                                    </p:animClr>
                                    <p:animClr clrSpc="hsl" dir="cw">
                                      <p:cBhvr>
                                        <p:cTn id="21" dur="500" fill="hold"/>
                                        <p:tgtEl>
                                          <p:spTgt spid="17416"/>
                                        </p:tgtEl>
                                        <p:attrNameLst>
                                          <p:attrName>fillcolor</p:attrName>
                                        </p:attrNameLst>
                                      </p:cBhvr>
                                      <p:by>
                                        <p:hsl h="7200000" s="0" l="0"/>
                                      </p:by>
                                    </p:animClr>
                                    <p:animClr clrSpc="hsl" dir="cw">
                                      <p:cBhvr>
                                        <p:cTn id="22" dur="500" fill="hold"/>
                                        <p:tgtEl>
                                          <p:spTgt spid="17416"/>
                                        </p:tgtEl>
                                        <p:attrNameLst>
                                          <p:attrName>stroke.color</p:attrName>
                                        </p:attrNameLst>
                                      </p:cBhvr>
                                      <p:by>
                                        <p:hsl h="7200000" s="0" l="0"/>
                                      </p:by>
                                    </p:animClr>
                                    <p:set>
                                      <p:cBhvr>
                                        <p:cTn id="23" dur="500" fill="hold"/>
                                        <p:tgtEl>
                                          <p:spTgt spid="17416"/>
                                        </p:tgtEl>
                                        <p:attrNameLst>
                                          <p:attrName>fill.type</p:attrName>
                                        </p:attrNameLst>
                                      </p:cBhvr>
                                      <p:to>
                                        <p:strVal val="solid"/>
                                      </p:to>
                                    </p:set>
                                  </p:childTnLst>
                                </p:cTn>
                              </p:par>
                              <p:par>
                                <p:cTn id="24" presetID="21" presetClass="entr" presetSubtype="4" fill="hold" nodeType="withEffect">
                                  <p:stCondLst>
                                    <p:cond delay="0"/>
                                  </p:stCondLst>
                                  <p:childTnLst>
                                    <p:set>
                                      <p:cBhvr>
                                        <p:cTn id="25" dur="1" fill="hold">
                                          <p:stCondLst>
                                            <p:cond delay="0"/>
                                          </p:stCondLst>
                                        </p:cTn>
                                        <p:tgtEl>
                                          <p:spTgt spid="425988"/>
                                        </p:tgtEl>
                                        <p:attrNameLst>
                                          <p:attrName>style.visibility</p:attrName>
                                        </p:attrNameLst>
                                      </p:cBhvr>
                                      <p:to>
                                        <p:strVal val="visible"/>
                                      </p:to>
                                    </p:set>
                                    <p:animEffect transition="in" filter="wheel(4)">
                                      <p:cBhvr>
                                        <p:cTn id="26" dur="1000"/>
                                        <p:tgtEl>
                                          <p:spTgt spid="4259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5" grpId="0" animBg="1"/>
      <p:bldP spid="17415" grpId="1" animBg="1"/>
      <p:bldP spid="17416" grpId="0" animBg="1"/>
      <p:bldP spid="17416"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1"/>
          <p:cNvSpPr txBox="1">
            <a:spLocks noChangeArrowheads="1"/>
          </p:cNvSpPr>
          <p:nvPr/>
        </p:nvSpPr>
        <p:spPr bwMode="auto">
          <a:xfrm>
            <a:off x="1828800" y="159663"/>
            <a:ext cx="4953000" cy="430887"/>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200" b="1" dirty="0">
                <a:latin typeface="Times New Roman" pitchFamily="18" charset="0"/>
                <a:cs typeface="Times New Roman" pitchFamily="18" charset="0"/>
              </a:rPr>
              <a:t>1. </a:t>
            </a:r>
            <a:r>
              <a:rPr lang="en-US" sz="2200" b="1" dirty="0" err="1">
                <a:latin typeface="Times New Roman" pitchFamily="18" charset="0"/>
                <a:cs typeface="Times New Roman" pitchFamily="18" charset="0"/>
              </a:rPr>
              <a:t>Vấn</a:t>
            </a:r>
            <a:r>
              <a:rPr lang="en-US" sz="2200" b="1" dirty="0">
                <a:latin typeface="Times New Roman" pitchFamily="18" charset="0"/>
                <a:cs typeface="Times New Roman" pitchFamily="18" charset="0"/>
              </a:rPr>
              <a:t> </a:t>
            </a:r>
            <a:r>
              <a:rPr lang="vi-VN" sz="2200" b="1" dirty="0">
                <a:latin typeface="Times New Roman" pitchFamily="18" charset="0"/>
                <a:cs typeface="Times New Roman" pitchFamily="18" charset="0"/>
              </a:rPr>
              <a:t>đề</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cần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giải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quyết</a:t>
            </a:r>
            <a:endParaRPr lang="en-US" sz="2200" b="1" dirty="0">
              <a:latin typeface="Times New Roman" pitchFamily="18" charset="0"/>
              <a:cs typeface="Times New Roman" pitchFamily="18" charset="0"/>
            </a:endParaRPr>
          </a:p>
        </p:txBody>
      </p:sp>
      <p:sp>
        <p:nvSpPr>
          <p:cNvPr id="5" name="Text Box 8"/>
          <p:cNvSpPr txBox="1">
            <a:spLocks noChangeArrowheads="1"/>
          </p:cNvSpPr>
          <p:nvPr/>
        </p:nvSpPr>
        <p:spPr bwMode="auto">
          <a:xfrm>
            <a:off x="506896" y="471083"/>
            <a:ext cx="8408504" cy="4376583"/>
          </a:xfrm>
          <a:prstGeom prst="rect">
            <a:avLst/>
          </a:prstGeom>
          <a:noFill/>
          <a:ln w="57150">
            <a:noFill/>
            <a:miter lim="800000"/>
            <a:headEnd/>
            <a:tailEnd/>
          </a:ln>
        </p:spPr>
        <p:txBody>
          <a:bodyPr wrap="square">
            <a:spAutoFit/>
          </a:bodyPr>
          <a:lstStyle/>
          <a:p>
            <a:pPr>
              <a:lnSpc>
                <a:spcPct val="80000"/>
              </a:lnSpc>
              <a:spcBef>
                <a:spcPct val="20000"/>
              </a:spcBef>
            </a:pPr>
            <a:endParaRPr lang="en-US" b="1" i="1" dirty="0">
              <a:solidFill>
                <a:srgbClr val="0000FF"/>
              </a:solidFill>
              <a:latin typeface="Times New Roman" pitchFamily="18" charset="0"/>
              <a:cs typeface="Times New Roman" pitchFamily="18" charset="0"/>
            </a:endParaRPr>
          </a:p>
          <a:p>
            <a:r>
              <a:rPr lang="pt-BR" sz="2400" i="1" dirty="0">
                <a:latin typeface="Times New Roman" pitchFamily="18" charset="0"/>
                <a:cs typeface="Times New Roman" pitchFamily="18" charset="0"/>
              </a:rPr>
              <a:t>a. Thực trạng: </a:t>
            </a:r>
            <a:r>
              <a:rPr lang="en-US" sz="2400" dirty="0">
                <a:latin typeface="Times New Roman" pitchFamily="18" charset="0"/>
                <a:cs typeface="Times New Roman" pitchFamily="18" charset="0"/>
              </a:rPr>
              <a:t>Là một trong những nội dung của điền kinh, nhảy xa kiểu ngồi là kỹ thuật tương đối đơn giản khi giảng dạy cho các em học sinh. Trong giảng dạy thể dục, việc nắm bắt kỹ thuật là rất quan trọng nhưng trong quá trình tập luyện đa số các em thực hiện chưa đúng kỷ thuật còn mắc một số sai lầm và hạn chế khi thực hiện động tác. Vì vậy giáo viên giảng dạy phải nhanh chóng tìm ra nguyên nhân, khắc phục và sửa chữa những sai lầm đó. Việc xác định vận dụng các biện pháp và các bài tập nhằm khắc phục các lỗi sai khi tập luyện là điều rất quan trọng đối với mỗi giáo viên thể chất chúng ta.</a:t>
            </a:r>
          </a:p>
          <a:p>
            <a:endParaRPr lang="en-US" sz="2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984006855"/>
              </p:ext>
            </p:extLst>
          </p:nvPr>
        </p:nvGraphicFramePr>
        <p:xfrm>
          <a:off x="1143000" y="971550"/>
          <a:ext cx="6822122" cy="2185904"/>
        </p:xfrm>
        <a:graphic>
          <a:graphicData uri="http://schemas.openxmlformats.org/drawingml/2006/table">
            <a:tbl>
              <a:tblPr firstRow="1" firstCol="1" bandRow="1">
                <a:tableStyleId>{5C22544A-7EE6-4342-B048-85BDC9FD1C3A}</a:tableStyleId>
              </a:tblPr>
              <a:tblGrid>
                <a:gridCol w="970580">
                  <a:extLst>
                    <a:ext uri="{9D8B030D-6E8A-4147-A177-3AD203B41FA5}">
                      <a16:colId xmlns:a16="http://schemas.microsoft.com/office/drawing/2014/main" val="20000"/>
                    </a:ext>
                  </a:extLst>
                </a:gridCol>
                <a:gridCol w="1620220">
                  <a:extLst>
                    <a:ext uri="{9D8B030D-6E8A-4147-A177-3AD203B41FA5}">
                      <a16:colId xmlns:a16="http://schemas.microsoft.com/office/drawing/2014/main" val="20001"/>
                    </a:ext>
                  </a:extLst>
                </a:gridCol>
                <a:gridCol w="1096445">
                  <a:extLst>
                    <a:ext uri="{9D8B030D-6E8A-4147-A177-3AD203B41FA5}">
                      <a16:colId xmlns:a16="http://schemas.microsoft.com/office/drawing/2014/main" val="20002"/>
                    </a:ext>
                  </a:extLst>
                </a:gridCol>
                <a:gridCol w="1722955">
                  <a:extLst>
                    <a:ext uri="{9D8B030D-6E8A-4147-A177-3AD203B41FA5}">
                      <a16:colId xmlns:a16="http://schemas.microsoft.com/office/drawing/2014/main" val="20003"/>
                    </a:ext>
                  </a:extLst>
                </a:gridCol>
                <a:gridCol w="1411922">
                  <a:extLst>
                    <a:ext uri="{9D8B030D-6E8A-4147-A177-3AD203B41FA5}">
                      <a16:colId xmlns:a16="http://schemas.microsoft.com/office/drawing/2014/main" val="20004"/>
                    </a:ext>
                  </a:extLst>
                </a:gridCol>
              </a:tblGrid>
              <a:tr h="699347">
                <a:tc>
                  <a:txBody>
                    <a:bodyPr/>
                    <a:lstStyle/>
                    <a:p>
                      <a:pPr algn="ctr">
                        <a:lnSpc>
                          <a:spcPct val="115000"/>
                        </a:lnSpc>
                        <a:spcBef>
                          <a:spcPts val="600"/>
                        </a:spcBef>
                        <a:spcAft>
                          <a:spcPts val="300"/>
                        </a:spcAft>
                      </a:pPr>
                      <a:r>
                        <a:rPr lang="en-US" sz="2000">
                          <a:effectLst/>
                          <a:latin typeface="Times New Roman" pitchFamily="18" charset="0"/>
                          <a:cs typeface="Times New Roman" pitchFamily="18" charset="0"/>
                        </a:rPr>
                        <a:t>KHỐI </a:t>
                      </a:r>
                      <a:r>
                        <a:rPr lang="vi-VN" sz="2000">
                          <a:effectLst/>
                          <a:latin typeface="Times New Roman" pitchFamily="18" charset="0"/>
                          <a:cs typeface="Times New Roman" pitchFamily="18" charset="0"/>
                        </a:rPr>
                        <a:t>8</a:t>
                      </a:r>
                      <a:endParaRPr lang="en-US" sz="2000" dirty="0">
                        <a:effectLst/>
                        <a:latin typeface="Times New Roman" pitchFamily="18" charset="0"/>
                        <a:ea typeface="Calibri"/>
                        <a:cs typeface="Times New Roman" pitchFamily="18" charset="0"/>
                      </a:endParaRPr>
                    </a:p>
                  </a:txBody>
                  <a:tcPr marL="68580" marR="68580" marT="0" marB="0"/>
                </a:tc>
                <a:tc gridSpan="2">
                  <a:txBody>
                    <a:bodyPr/>
                    <a:lstStyle/>
                    <a:p>
                      <a:pPr algn="ctr">
                        <a:lnSpc>
                          <a:spcPct val="115000"/>
                        </a:lnSpc>
                        <a:spcBef>
                          <a:spcPts val="600"/>
                        </a:spcBef>
                        <a:spcAft>
                          <a:spcPts val="300"/>
                        </a:spcAft>
                      </a:pPr>
                      <a:r>
                        <a:rPr lang="en-US" sz="2000" dirty="0">
                          <a:effectLst/>
                          <a:latin typeface="Times New Roman" pitchFamily="18" charset="0"/>
                          <a:cs typeface="Times New Roman" pitchFamily="18" charset="0"/>
                        </a:rPr>
                        <a:t>Hs Thực hiện đúng </a:t>
                      </a:r>
                    </a:p>
                    <a:p>
                      <a:pPr algn="ctr">
                        <a:lnSpc>
                          <a:spcPct val="115000"/>
                        </a:lnSpc>
                        <a:spcBef>
                          <a:spcPts val="600"/>
                        </a:spcBef>
                        <a:spcAft>
                          <a:spcPts val="300"/>
                        </a:spcAft>
                      </a:pPr>
                      <a:r>
                        <a:rPr lang="en-US" sz="2000" dirty="0">
                          <a:effectLst/>
                          <a:latin typeface="Times New Roman" pitchFamily="18" charset="0"/>
                          <a:cs typeface="Times New Roman" pitchFamily="18" charset="0"/>
                        </a:rPr>
                        <a:t>kỹ thuật</a:t>
                      </a:r>
                      <a:endParaRPr lang="en-US" sz="2000" dirty="0">
                        <a:effectLst/>
                        <a:latin typeface="Times New Roman" pitchFamily="18" charset="0"/>
                        <a:ea typeface="Calibri"/>
                        <a:cs typeface="Times New Roman" pitchFamily="18" charset="0"/>
                      </a:endParaRPr>
                    </a:p>
                  </a:txBody>
                  <a:tcPr marL="68580" marR="68580" marT="0" marB="0"/>
                </a:tc>
                <a:tc hMerge="1">
                  <a:txBody>
                    <a:bodyPr/>
                    <a:lstStyle/>
                    <a:p>
                      <a:endParaRPr lang="en-US"/>
                    </a:p>
                  </a:txBody>
                  <a:tcPr/>
                </a:tc>
                <a:tc gridSpan="2">
                  <a:txBody>
                    <a:bodyPr/>
                    <a:lstStyle/>
                    <a:p>
                      <a:pPr algn="ctr">
                        <a:lnSpc>
                          <a:spcPct val="115000"/>
                        </a:lnSpc>
                        <a:spcBef>
                          <a:spcPts val="600"/>
                        </a:spcBef>
                        <a:spcAft>
                          <a:spcPts val="300"/>
                        </a:spcAft>
                      </a:pPr>
                      <a:r>
                        <a:rPr lang="en-US" sz="2000" dirty="0">
                          <a:effectLst/>
                          <a:latin typeface="Times New Roman" pitchFamily="18" charset="0"/>
                          <a:cs typeface="Times New Roman" pitchFamily="18" charset="0"/>
                        </a:rPr>
                        <a:t>Hs chưa thực hiện đúng </a:t>
                      </a:r>
                    </a:p>
                    <a:p>
                      <a:pPr algn="ctr">
                        <a:lnSpc>
                          <a:spcPct val="115000"/>
                        </a:lnSpc>
                        <a:spcBef>
                          <a:spcPts val="600"/>
                        </a:spcBef>
                        <a:spcAft>
                          <a:spcPts val="300"/>
                        </a:spcAft>
                      </a:pPr>
                      <a:r>
                        <a:rPr lang="en-US" sz="2000" dirty="0">
                          <a:effectLst/>
                          <a:latin typeface="Times New Roman" pitchFamily="18" charset="0"/>
                          <a:cs typeface="Times New Roman" pitchFamily="18" charset="0"/>
                        </a:rPr>
                        <a:t>kỹ thuật</a:t>
                      </a:r>
                      <a:endParaRPr lang="en-US" sz="2000" dirty="0">
                        <a:effectLst/>
                        <a:latin typeface="Times New Roman" pitchFamily="18" charset="0"/>
                        <a:ea typeface="Calibri"/>
                        <a:cs typeface="Times New Roman"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0000"/>
                  </a:ext>
                </a:extLst>
              </a:tr>
              <a:tr h="699347">
                <a:tc>
                  <a:txBody>
                    <a:bodyPr/>
                    <a:lstStyle/>
                    <a:p>
                      <a:pPr algn="ctr">
                        <a:lnSpc>
                          <a:spcPct val="115000"/>
                        </a:lnSpc>
                        <a:spcBef>
                          <a:spcPts val="600"/>
                        </a:spcBef>
                        <a:spcAft>
                          <a:spcPts val="300"/>
                        </a:spcAft>
                      </a:pPr>
                      <a:r>
                        <a:rPr lang="en-US" sz="2000">
                          <a:effectLst/>
                          <a:latin typeface="Times New Roman" pitchFamily="18" charset="0"/>
                          <a:cs typeface="Times New Roman" pitchFamily="18" charset="0"/>
                        </a:rPr>
                        <a:t> </a:t>
                      </a:r>
                      <a:endParaRPr lang="en-US" sz="2000">
                        <a:effectLst/>
                        <a:latin typeface="Times New Roman" pitchFamily="18" charset="0"/>
                        <a:ea typeface="Calibri"/>
                        <a:cs typeface="Times New Roman" pitchFamily="18" charset="0"/>
                      </a:endParaRPr>
                    </a:p>
                  </a:txBody>
                  <a:tcPr marL="68580" marR="68580" marT="0" marB="0"/>
                </a:tc>
                <a:tc>
                  <a:txBody>
                    <a:bodyPr/>
                    <a:lstStyle/>
                    <a:p>
                      <a:pPr algn="ctr">
                        <a:lnSpc>
                          <a:spcPct val="115000"/>
                        </a:lnSpc>
                        <a:spcBef>
                          <a:spcPts val="600"/>
                        </a:spcBef>
                        <a:spcAft>
                          <a:spcPts val="300"/>
                        </a:spcAft>
                      </a:pPr>
                      <a:r>
                        <a:rPr lang="en-US" sz="2000" dirty="0">
                          <a:effectLst/>
                          <a:latin typeface="Times New Roman" pitchFamily="18" charset="0"/>
                          <a:cs typeface="Times New Roman" pitchFamily="18" charset="0"/>
                        </a:rPr>
                        <a:t>   Số lượng</a:t>
                      </a:r>
                      <a:endParaRPr lang="en-US" sz="2000" dirty="0">
                        <a:effectLst/>
                        <a:latin typeface="Times New Roman" pitchFamily="18" charset="0"/>
                        <a:ea typeface="Calibri"/>
                        <a:cs typeface="Times New Roman" pitchFamily="18" charset="0"/>
                      </a:endParaRPr>
                    </a:p>
                  </a:txBody>
                  <a:tcPr marL="68580" marR="68580" marT="0" marB="0"/>
                </a:tc>
                <a:tc>
                  <a:txBody>
                    <a:bodyPr/>
                    <a:lstStyle/>
                    <a:p>
                      <a:pPr algn="ctr">
                        <a:lnSpc>
                          <a:spcPct val="115000"/>
                        </a:lnSpc>
                        <a:spcBef>
                          <a:spcPts val="600"/>
                        </a:spcBef>
                        <a:spcAft>
                          <a:spcPts val="300"/>
                        </a:spcAft>
                      </a:pPr>
                      <a:r>
                        <a:rPr lang="en-US" sz="2000" dirty="0">
                          <a:effectLst/>
                          <a:latin typeface="Times New Roman" pitchFamily="18" charset="0"/>
                          <a:cs typeface="Times New Roman" pitchFamily="18" charset="0"/>
                        </a:rPr>
                        <a:t> %</a:t>
                      </a:r>
                      <a:endParaRPr lang="en-US" sz="2000" dirty="0">
                        <a:effectLst/>
                        <a:latin typeface="Times New Roman" pitchFamily="18" charset="0"/>
                        <a:ea typeface="Calibri"/>
                        <a:cs typeface="Times New Roman" pitchFamily="18" charset="0"/>
                      </a:endParaRPr>
                    </a:p>
                  </a:txBody>
                  <a:tcPr marL="68580" marR="68580" marT="0" marB="0"/>
                </a:tc>
                <a:tc>
                  <a:txBody>
                    <a:bodyPr/>
                    <a:lstStyle/>
                    <a:p>
                      <a:pPr algn="ctr">
                        <a:lnSpc>
                          <a:spcPct val="115000"/>
                        </a:lnSpc>
                        <a:spcBef>
                          <a:spcPts val="600"/>
                        </a:spcBef>
                        <a:spcAft>
                          <a:spcPts val="300"/>
                        </a:spcAft>
                      </a:pPr>
                      <a:r>
                        <a:rPr lang="en-US" sz="2000" dirty="0">
                          <a:effectLst/>
                          <a:latin typeface="Times New Roman" pitchFamily="18" charset="0"/>
                          <a:cs typeface="Times New Roman" pitchFamily="18" charset="0"/>
                        </a:rPr>
                        <a:t>  Số lượng</a:t>
                      </a:r>
                      <a:endParaRPr lang="en-US" sz="2000" dirty="0">
                        <a:effectLst/>
                        <a:latin typeface="Times New Roman" pitchFamily="18" charset="0"/>
                        <a:ea typeface="Calibri"/>
                        <a:cs typeface="Times New Roman" pitchFamily="18" charset="0"/>
                      </a:endParaRPr>
                    </a:p>
                  </a:txBody>
                  <a:tcPr marL="68580" marR="68580" marT="0" marB="0"/>
                </a:tc>
                <a:tc>
                  <a:txBody>
                    <a:bodyPr/>
                    <a:lstStyle/>
                    <a:p>
                      <a:pPr algn="ctr">
                        <a:lnSpc>
                          <a:spcPct val="115000"/>
                        </a:lnSpc>
                        <a:spcBef>
                          <a:spcPts val="600"/>
                        </a:spcBef>
                        <a:spcAft>
                          <a:spcPts val="300"/>
                        </a:spcAft>
                      </a:pPr>
                      <a:r>
                        <a:rPr lang="en-US" sz="2000" dirty="0">
                          <a:effectLst/>
                          <a:latin typeface="Times New Roman" pitchFamily="18" charset="0"/>
                          <a:cs typeface="Times New Roman" pitchFamily="18" charset="0"/>
                        </a:rPr>
                        <a:t>%</a:t>
                      </a:r>
                      <a:endParaRPr lang="en-US" sz="20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1"/>
                  </a:ext>
                </a:extLst>
              </a:tr>
              <a:tr h="699347">
                <a:tc>
                  <a:txBody>
                    <a:bodyPr/>
                    <a:lstStyle/>
                    <a:p>
                      <a:pPr algn="ctr">
                        <a:lnSpc>
                          <a:spcPct val="115000"/>
                        </a:lnSpc>
                        <a:spcBef>
                          <a:spcPts val="600"/>
                        </a:spcBef>
                        <a:spcAft>
                          <a:spcPts val="300"/>
                        </a:spcAft>
                      </a:pPr>
                      <a:r>
                        <a:rPr lang="en-US" sz="2000" dirty="0">
                          <a:effectLst/>
                          <a:latin typeface="Times New Roman" pitchFamily="18" charset="0"/>
                          <a:cs typeface="Times New Roman" pitchFamily="18" charset="0"/>
                        </a:rPr>
                        <a:t> 149</a:t>
                      </a:r>
                      <a:endParaRPr lang="en-US" sz="2000" dirty="0">
                        <a:effectLst/>
                        <a:latin typeface="Times New Roman" pitchFamily="18" charset="0"/>
                        <a:ea typeface="Calibri"/>
                        <a:cs typeface="Times New Roman" pitchFamily="18" charset="0"/>
                      </a:endParaRPr>
                    </a:p>
                  </a:txBody>
                  <a:tcPr marL="68580" marR="68580" marT="0" marB="0"/>
                </a:tc>
                <a:tc>
                  <a:txBody>
                    <a:bodyPr/>
                    <a:lstStyle/>
                    <a:p>
                      <a:pPr algn="ctr">
                        <a:lnSpc>
                          <a:spcPct val="115000"/>
                        </a:lnSpc>
                        <a:spcBef>
                          <a:spcPts val="600"/>
                        </a:spcBef>
                        <a:spcAft>
                          <a:spcPts val="300"/>
                        </a:spcAft>
                      </a:pPr>
                      <a:r>
                        <a:rPr lang="en-US" sz="2000" dirty="0">
                          <a:effectLst/>
                          <a:latin typeface="Times New Roman" pitchFamily="18" charset="0"/>
                          <a:cs typeface="Times New Roman" pitchFamily="18" charset="0"/>
                        </a:rPr>
                        <a:t>      70</a:t>
                      </a:r>
                      <a:endParaRPr lang="en-US" sz="2000" dirty="0">
                        <a:effectLst/>
                        <a:latin typeface="Times New Roman" pitchFamily="18" charset="0"/>
                        <a:ea typeface="Calibri"/>
                        <a:cs typeface="Times New Roman" pitchFamily="18" charset="0"/>
                      </a:endParaRPr>
                    </a:p>
                  </a:txBody>
                  <a:tcPr marL="68580" marR="68580" marT="0" marB="0"/>
                </a:tc>
                <a:tc>
                  <a:txBody>
                    <a:bodyPr/>
                    <a:lstStyle/>
                    <a:p>
                      <a:pPr algn="ctr">
                        <a:lnSpc>
                          <a:spcPct val="115000"/>
                        </a:lnSpc>
                        <a:spcBef>
                          <a:spcPts val="600"/>
                        </a:spcBef>
                        <a:spcAft>
                          <a:spcPts val="300"/>
                        </a:spcAft>
                      </a:pPr>
                      <a:r>
                        <a:rPr lang="en-US" sz="2000" dirty="0">
                          <a:effectLst/>
                          <a:latin typeface="Times New Roman" pitchFamily="18" charset="0"/>
                          <a:cs typeface="Times New Roman" pitchFamily="18" charset="0"/>
                        </a:rPr>
                        <a:t>47</a:t>
                      </a:r>
                      <a:endParaRPr lang="en-US" sz="2000" dirty="0">
                        <a:effectLst/>
                        <a:latin typeface="Times New Roman" pitchFamily="18" charset="0"/>
                        <a:ea typeface="Calibri"/>
                        <a:cs typeface="Times New Roman" pitchFamily="18" charset="0"/>
                      </a:endParaRPr>
                    </a:p>
                  </a:txBody>
                  <a:tcPr marL="68580" marR="68580" marT="0" marB="0"/>
                </a:tc>
                <a:tc>
                  <a:txBody>
                    <a:bodyPr/>
                    <a:lstStyle/>
                    <a:p>
                      <a:pPr algn="ctr">
                        <a:lnSpc>
                          <a:spcPct val="115000"/>
                        </a:lnSpc>
                        <a:spcBef>
                          <a:spcPts val="600"/>
                        </a:spcBef>
                        <a:spcAft>
                          <a:spcPts val="300"/>
                        </a:spcAft>
                      </a:pPr>
                      <a:r>
                        <a:rPr lang="en-US" sz="2000" dirty="0">
                          <a:effectLst/>
                          <a:latin typeface="Times New Roman" pitchFamily="18" charset="0"/>
                          <a:cs typeface="Times New Roman" pitchFamily="18" charset="0"/>
                        </a:rPr>
                        <a:t>    79</a:t>
                      </a:r>
                      <a:endParaRPr lang="en-US" sz="2000" dirty="0">
                        <a:effectLst/>
                        <a:latin typeface="Times New Roman" pitchFamily="18" charset="0"/>
                        <a:ea typeface="Calibri"/>
                        <a:cs typeface="Times New Roman" pitchFamily="18" charset="0"/>
                      </a:endParaRPr>
                    </a:p>
                  </a:txBody>
                  <a:tcPr marL="68580" marR="68580" marT="0" marB="0"/>
                </a:tc>
                <a:tc>
                  <a:txBody>
                    <a:bodyPr/>
                    <a:lstStyle/>
                    <a:p>
                      <a:pPr algn="ctr">
                        <a:lnSpc>
                          <a:spcPct val="115000"/>
                        </a:lnSpc>
                        <a:spcBef>
                          <a:spcPts val="600"/>
                        </a:spcBef>
                        <a:spcAft>
                          <a:spcPts val="300"/>
                        </a:spcAft>
                      </a:pPr>
                      <a:r>
                        <a:rPr lang="en-US" sz="2000" dirty="0">
                          <a:effectLst/>
                          <a:latin typeface="Times New Roman" pitchFamily="18" charset="0"/>
                          <a:cs typeface="Times New Roman" pitchFamily="18" charset="0"/>
                        </a:rPr>
                        <a:t>53</a:t>
                      </a:r>
                      <a:endParaRPr lang="en-US" sz="20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20818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8"/>
          <p:cNvSpPr txBox="1">
            <a:spLocks noChangeArrowheads="1"/>
          </p:cNvSpPr>
          <p:nvPr/>
        </p:nvSpPr>
        <p:spPr bwMode="auto">
          <a:xfrm>
            <a:off x="2514600" y="200439"/>
            <a:ext cx="4419600" cy="6832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80000"/>
              </a:lnSpc>
              <a:spcBef>
                <a:spcPct val="20000"/>
              </a:spcBef>
            </a:pPr>
            <a:endParaRPr lang="en-US" b="1" dirty="0">
              <a:solidFill>
                <a:srgbClr val="0000FF"/>
              </a:solidFill>
              <a:latin typeface="Times New Roman" pitchFamily="18" charset="0"/>
              <a:cs typeface="Times New Roman" pitchFamily="18" charset="0"/>
            </a:endParaRPr>
          </a:p>
          <a:p>
            <a:pPr algn="ctr"/>
            <a:r>
              <a:rPr lang="pt-BR" sz="2400" b="1" dirty="0">
                <a:latin typeface="Times New Roman" pitchFamily="18" charset="0"/>
                <a:cs typeface="Times New Roman" pitchFamily="18" charset="0"/>
              </a:rPr>
              <a:t>b. Nguyên nhân:</a:t>
            </a:r>
            <a:endParaRPr lang="en-US" sz="2400" b="1" dirty="0"/>
          </a:p>
        </p:txBody>
      </p:sp>
      <p:sp>
        <p:nvSpPr>
          <p:cNvPr id="6" name="Text Box 8"/>
          <p:cNvSpPr txBox="1">
            <a:spLocks noChangeArrowheads="1"/>
          </p:cNvSpPr>
          <p:nvPr/>
        </p:nvSpPr>
        <p:spPr bwMode="auto">
          <a:xfrm>
            <a:off x="526186" y="1061954"/>
            <a:ext cx="8008214" cy="1126462"/>
          </a:xfrm>
          <a:prstGeom prst="rect">
            <a:avLst/>
          </a:prstGeom>
          <a:noFill/>
          <a:ln w="57150">
            <a:noFill/>
            <a:miter lim="800000"/>
            <a:headEnd/>
            <a:tailEnd/>
          </a:ln>
        </p:spPr>
        <p:txBody>
          <a:bodyPr wrap="square">
            <a:spAutoFit/>
          </a:bodyPr>
          <a:lstStyle/>
          <a:p>
            <a:pPr>
              <a:lnSpc>
                <a:spcPct val="80000"/>
              </a:lnSpc>
              <a:spcBef>
                <a:spcPct val="20000"/>
              </a:spcBef>
            </a:pPr>
            <a:endParaRPr lang="en-US" sz="2400" b="1" i="1" dirty="0">
              <a:solidFill>
                <a:srgbClr val="0000FF"/>
              </a:solidFill>
              <a:latin typeface="Times New Roman" pitchFamily="18" charset="0"/>
              <a:cs typeface="Times New Roman" pitchFamily="18" charset="0"/>
            </a:endParaRPr>
          </a:p>
          <a:p>
            <a:r>
              <a:rPr lang="en-US" sz="2400" dirty="0">
                <a:latin typeface="Times New Roman" pitchFamily="18" charset="0"/>
                <a:cs typeface="Times New Roman" pitchFamily="18" charset="0"/>
              </a:rPr>
              <a:t>- Thực tế giảng dạy môn thể dục ở trường THCS thì vấn đề tranh ảnh dụng cụ sân bãi còn hạn chế</a:t>
            </a:r>
            <a:endParaRPr lang="en-US" sz="2400" b="1" dirty="0"/>
          </a:p>
        </p:txBody>
      </p:sp>
      <p:sp>
        <p:nvSpPr>
          <p:cNvPr id="7" name="Text Box 8"/>
          <p:cNvSpPr txBox="1">
            <a:spLocks noChangeArrowheads="1"/>
          </p:cNvSpPr>
          <p:nvPr/>
        </p:nvSpPr>
        <p:spPr bwMode="auto">
          <a:xfrm>
            <a:off x="526186" y="2266950"/>
            <a:ext cx="8008214" cy="1052596"/>
          </a:xfrm>
          <a:prstGeom prst="rect">
            <a:avLst/>
          </a:prstGeom>
          <a:noFill/>
          <a:ln w="57150">
            <a:noFill/>
            <a:miter lim="800000"/>
            <a:headEnd/>
            <a:tailEnd/>
          </a:ln>
        </p:spPr>
        <p:txBody>
          <a:bodyPr wrap="square">
            <a:spAutoFit/>
          </a:bodyPr>
          <a:lstStyle/>
          <a:p>
            <a:pPr>
              <a:lnSpc>
                <a:spcPct val="80000"/>
              </a:lnSpc>
              <a:spcBef>
                <a:spcPct val="20000"/>
              </a:spcBef>
            </a:pPr>
            <a:endParaRPr lang="en-US" b="1" i="1" dirty="0">
              <a:solidFill>
                <a:srgbClr val="0000FF"/>
              </a:solidFill>
              <a:latin typeface="Times New Roman" pitchFamily="18" charset="0"/>
              <a:cs typeface="Times New Roman" pitchFamily="18" charset="0"/>
            </a:endParaRPr>
          </a:p>
          <a:p>
            <a:r>
              <a:rPr lang="en-US" sz="2400" dirty="0">
                <a:latin typeface="Times New Roman" pitchFamily="18" charset="0"/>
                <a:cs typeface="Times New Roman" pitchFamily="18" charset="0"/>
              </a:rPr>
              <a:t>- Đa số các giáo viên giảng dạy thường ít yêu cầu cao về kỹ thuật động tác đối với học sinh</a:t>
            </a:r>
            <a:endParaRPr lang="en-US" sz="2400" b="1" dirty="0"/>
          </a:p>
        </p:txBody>
      </p:sp>
      <p:sp>
        <p:nvSpPr>
          <p:cNvPr id="8" name="Text Box 8"/>
          <p:cNvSpPr txBox="1">
            <a:spLocks noChangeArrowheads="1"/>
          </p:cNvSpPr>
          <p:nvPr/>
        </p:nvSpPr>
        <p:spPr bwMode="auto">
          <a:xfrm>
            <a:off x="540024" y="3424154"/>
            <a:ext cx="8070576" cy="1052596"/>
          </a:xfrm>
          <a:prstGeom prst="rect">
            <a:avLst/>
          </a:prstGeom>
          <a:noFill/>
          <a:ln w="57150">
            <a:noFill/>
            <a:miter lim="800000"/>
            <a:headEnd/>
            <a:tailEnd/>
          </a:ln>
        </p:spPr>
        <p:txBody>
          <a:bodyPr wrap="square">
            <a:spAutoFit/>
          </a:bodyPr>
          <a:lstStyle/>
          <a:p>
            <a:pPr>
              <a:lnSpc>
                <a:spcPct val="80000"/>
              </a:lnSpc>
              <a:spcBef>
                <a:spcPct val="20000"/>
              </a:spcBef>
            </a:pPr>
            <a:endParaRPr lang="en-US" b="1" i="1" dirty="0">
              <a:solidFill>
                <a:srgbClr val="0000FF"/>
              </a:solidFill>
              <a:latin typeface="Times New Roman" pitchFamily="18" charset="0"/>
              <a:cs typeface="Times New Roman" pitchFamily="18" charset="0"/>
            </a:endParaRPr>
          </a:p>
          <a:p>
            <a:r>
              <a:rPr lang="en-US" sz="2400" dirty="0">
                <a:latin typeface="Times New Roman" pitchFamily="18" charset="0"/>
                <a:cs typeface="Times New Roman" pitchFamily="18" charset="0"/>
              </a:rPr>
              <a:t>- Học sinh còn thiếu ý thức tự luyện tập để hoàn thiện kỹ thuật động tác.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ircle(in)">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8"/>
          <p:cNvSpPr txBox="1">
            <a:spLocks noChangeArrowheads="1"/>
          </p:cNvSpPr>
          <p:nvPr/>
        </p:nvSpPr>
        <p:spPr bwMode="auto">
          <a:xfrm>
            <a:off x="2666705" y="200439"/>
            <a:ext cx="3588614" cy="6832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80000"/>
              </a:lnSpc>
              <a:spcBef>
                <a:spcPct val="20000"/>
              </a:spcBef>
            </a:pPr>
            <a:endParaRPr lang="en-US" b="1" i="1" dirty="0">
              <a:solidFill>
                <a:srgbClr val="0000FF"/>
              </a:solidFill>
              <a:latin typeface="Times New Roman" pitchFamily="18" charset="0"/>
              <a:cs typeface="Times New Roman" pitchFamily="18" charset="0"/>
            </a:endParaRPr>
          </a:p>
          <a:p>
            <a:pPr algn="ctr"/>
            <a:r>
              <a:rPr lang="pt-BR" sz="2400" b="1" dirty="0">
                <a:latin typeface="Times New Roman" pitchFamily="18" charset="0"/>
                <a:cs typeface="Times New Roman" pitchFamily="18" charset="0"/>
              </a:rPr>
              <a:t>2. Mục tiêu</a:t>
            </a:r>
            <a:endParaRPr lang="en-US" sz="2400" b="1" dirty="0"/>
          </a:p>
        </p:txBody>
      </p:sp>
      <p:sp>
        <p:nvSpPr>
          <p:cNvPr id="7" name="Text Box 8"/>
          <p:cNvSpPr txBox="1">
            <a:spLocks noChangeArrowheads="1"/>
          </p:cNvSpPr>
          <p:nvPr/>
        </p:nvSpPr>
        <p:spPr bwMode="auto">
          <a:xfrm>
            <a:off x="463824" y="2681945"/>
            <a:ext cx="8070576" cy="1865126"/>
          </a:xfrm>
          <a:prstGeom prst="rect">
            <a:avLst/>
          </a:prstGeom>
          <a:noFill/>
          <a:ln w="57150">
            <a:noFill/>
            <a:miter lim="800000"/>
            <a:headEnd/>
            <a:tailEnd/>
          </a:ln>
        </p:spPr>
        <p:txBody>
          <a:bodyPr wrap="square">
            <a:spAutoFit/>
          </a:bodyPr>
          <a:lstStyle/>
          <a:p>
            <a:pPr>
              <a:lnSpc>
                <a:spcPct val="80000"/>
              </a:lnSpc>
              <a:spcBef>
                <a:spcPct val="20000"/>
              </a:spcBef>
            </a:pPr>
            <a:endParaRPr lang="en-US" sz="2400" b="1" i="1" dirty="0">
              <a:solidFill>
                <a:srgbClr val="0000FF"/>
              </a:solidFill>
              <a:latin typeface="Times New Roman" pitchFamily="18" charset="0"/>
              <a:cs typeface="Times New Roman" pitchFamily="18" charset="0"/>
            </a:endParaRPr>
          </a:p>
          <a:p>
            <a:r>
              <a:rPr lang="en-US" sz="2400" dirty="0">
                <a:latin typeface="Times New Roman" pitchFamily="18" charset="0"/>
                <a:cs typeface="Times New Roman" pitchFamily="18" charset="0"/>
              </a:rPr>
              <a:t>- Tìm ra những biện pháp tối ưu nhất để gây hứng thú cho học sinh tập luyện giúp các em khắc phục được những sai lầm, hoàn thiện kỹ thuật và đạt được kỹ thuật động tác và đạt được kết quả cao về thành tích.</a:t>
            </a:r>
          </a:p>
        </p:txBody>
      </p:sp>
      <p:sp>
        <p:nvSpPr>
          <p:cNvPr id="2" name="TextBox 1"/>
          <p:cNvSpPr txBox="1"/>
          <p:nvPr/>
        </p:nvSpPr>
        <p:spPr>
          <a:xfrm>
            <a:off x="540024" y="971550"/>
            <a:ext cx="7994376" cy="830997"/>
          </a:xfrm>
          <a:prstGeom prst="rect">
            <a:avLst/>
          </a:prstGeom>
          <a:noFill/>
        </p:spPr>
        <p:txBody>
          <a:bodyPr wrap="square" rtlCol="0">
            <a:spAutoFit/>
          </a:bodyPr>
          <a:lstStyle/>
          <a:p>
            <a:r>
              <a:rPr lang="en-US" sz="2400" dirty="0">
                <a:latin typeface="Times New Roman" pitchFamily="18" charset="0"/>
                <a:cs typeface="Times New Roman" pitchFamily="18" charset="0"/>
              </a:rPr>
              <a:t>- Hướng dẫn học sinh tuân thủ nghiêm túc các nguyên tắc khi tập luyện.</a:t>
            </a:r>
          </a:p>
        </p:txBody>
      </p:sp>
      <p:sp>
        <p:nvSpPr>
          <p:cNvPr id="4" name="TextBox 3"/>
          <p:cNvSpPr txBox="1"/>
          <p:nvPr/>
        </p:nvSpPr>
        <p:spPr>
          <a:xfrm>
            <a:off x="546650" y="1876624"/>
            <a:ext cx="7841976" cy="830997"/>
          </a:xfrm>
          <a:prstGeom prst="rect">
            <a:avLst/>
          </a:prstGeom>
          <a:noFill/>
        </p:spPr>
        <p:txBody>
          <a:bodyPr wrap="square" rtlCol="0">
            <a:spAutoFit/>
          </a:bodyPr>
          <a:lstStyle/>
          <a:p>
            <a:r>
              <a:rPr lang="en-US" sz="2400" dirty="0">
                <a:latin typeface="Times New Roman" pitchFamily="18" charset="0"/>
                <a:cs typeface="Times New Roman" pitchFamily="18" charset="0"/>
              </a:rPr>
              <a:t>- Giúp các em nắm bắt và thực hiện kỹ thuật động tác một các chính xác, thuần thục.</a:t>
            </a:r>
          </a:p>
        </p:txBody>
      </p:sp>
    </p:spTree>
    <p:extLst>
      <p:ext uri="{BB962C8B-B14F-4D97-AF65-F5344CB8AC3E}">
        <p14:creationId xmlns:p14="http://schemas.microsoft.com/office/powerpoint/2010/main" val="2311047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Vertical)">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linds(horizontal)">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2"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8"/>
          <p:cNvSpPr txBox="1">
            <a:spLocks noChangeArrowheads="1"/>
          </p:cNvSpPr>
          <p:nvPr/>
        </p:nvSpPr>
        <p:spPr bwMode="auto">
          <a:xfrm>
            <a:off x="457200" y="669286"/>
            <a:ext cx="6629400" cy="6832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80000"/>
              </a:lnSpc>
              <a:spcBef>
                <a:spcPct val="20000"/>
              </a:spcBef>
            </a:pPr>
            <a:endParaRPr lang="en-US" b="1" i="1" dirty="0">
              <a:solidFill>
                <a:srgbClr val="0000FF"/>
              </a:solidFill>
              <a:latin typeface="Times New Roman" pitchFamily="18" charset="0"/>
              <a:cs typeface="Times New Roman" pitchFamily="18" charset="0"/>
            </a:endParaRPr>
          </a:p>
          <a:p>
            <a:r>
              <a:rPr lang="pt-BR" sz="2400" b="1" dirty="0">
                <a:latin typeface="Times New Roman" pitchFamily="18" charset="0"/>
                <a:cs typeface="Times New Roman" pitchFamily="18" charset="0"/>
              </a:rPr>
              <a:t>3. Đối t</a:t>
            </a:r>
            <a:r>
              <a:rPr lang="vi-VN" sz="2400" b="1" dirty="0">
                <a:latin typeface="Times New Roman" pitchFamily="18" charset="0"/>
                <a:cs typeface="Times New Roman" pitchFamily="18" charset="0"/>
              </a:rPr>
              <a:t>ượng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tác</a:t>
            </a:r>
            <a:r>
              <a:rPr lang="en-US"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động</a:t>
            </a:r>
            <a:endParaRPr lang="en-US" sz="2400" b="1" dirty="0"/>
          </a:p>
        </p:txBody>
      </p:sp>
      <p:sp>
        <p:nvSpPr>
          <p:cNvPr id="8" name="Text Box 8"/>
          <p:cNvSpPr txBox="1">
            <a:spLocks noChangeArrowheads="1"/>
          </p:cNvSpPr>
          <p:nvPr/>
        </p:nvSpPr>
        <p:spPr bwMode="auto">
          <a:xfrm>
            <a:off x="457200" y="1885950"/>
            <a:ext cx="6765824" cy="6832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80000"/>
              </a:lnSpc>
              <a:spcBef>
                <a:spcPct val="20000"/>
              </a:spcBef>
            </a:pPr>
            <a:endParaRPr lang="en-US" b="1" i="1" dirty="0">
              <a:solidFill>
                <a:srgbClr val="0000FF"/>
              </a:solidFill>
              <a:latin typeface="Times New Roman" pitchFamily="18" charset="0"/>
              <a:cs typeface="Times New Roman" pitchFamily="18" charset="0"/>
            </a:endParaRPr>
          </a:p>
          <a:p>
            <a:r>
              <a:rPr lang="pt-BR" sz="2400" b="1" dirty="0">
                <a:latin typeface="Times New Roman" pitchFamily="18" charset="0"/>
                <a:cs typeface="Times New Roman" pitchFamily="18" charset="0"/>
              </a:rPr>
              <a:t>4. Thời gian, thời </a:t>
            </a:r>
            <a:r>
              <a:rPr lang="vi-VN" sz="2400" b="1" dirty="0">
                <a:latin typeface="Times New Roman" pitchFamily="18" charset="0"/>
                <a:cs typeface="Times New Roman" pitchFamily="18" charset="0"/>
              </a:rPr>
              <a:t>đ</a:t>
            </a:r>
            <a:r>
              <a:rPr lang="en-US" sz="2400" b="1" dirty="0" err="1">
                <a:latin typeface="Times New Roman" pitchFamily="18" charset="0"/>
                <a:cs typeface="Times New Roman" pitchFamily="18" charset="0"/>
              </a:rPr>
              <a:t>iểm</a:t>
            </a:r>
            <a:r>
              <a:rPr lang="en-US"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địa</a:t>
            </a:r>
            <a:r>
              <a:rPr lang="en-US"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đ</a:t>
            </a:r>
            <a:r>
              <a:rPr lang="en-US" sz="2400" b="1" dirty="0" err="1">
                <a:latin typeface="Times New Roman" pitchFamily="18" charset="0"/>
                <a:cs typeface="Times New Roman" pitchFamily="18" charset="0"/>
              </a:rPr>
              <a:t>iểm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thực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hiện</a:t>
            </a:r>
            <a:endParaRPr lang="en-US" sz="2400" b="1" dirty="0"/>
          </a:p>
        </p:txBody>
      </p:sp>
    </p:spTree>
    <p:extLst>
      <p:ext uri="{BB962C8B-B14F-4D97-AF65-F5344CB8AC3E}">
        <p14:creationId xmlns:p14="http://schemas.microsoft.com/office/powerpoint/2010/main" val="3697103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gradFill>
          <a:gsLst>
            <a:gs pos="0">
              <a:schemeClr val="accent6"/>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3554" name="Text Box 59"/>
          <p:cNvSpPr txBox="1">
            <a:spLocks noChangeArrowheads="1"/>
          </p:cNvSpPr>
          <p:nvPr/>
        </p:nvSpPr>
        <p:spPr bwMode="auto">
          <a:xfrm>
            <a:off x="6270645" y="4418410"/>
            <a:ext cx="184731" cy="369332"/>
          </a:xfrm>
          <a:prstGeom prst="rect">
            <a:avLst/>
          </a:prstGeom>
          <a:noFill/>
          <a:ln w="9525" algn="ctr">
            <a:noFill/>
            <a:prstDash val="dash"/>
            <a:miter lim="800000"/>
            <a:headEnd/>
            <a:tailEnd/>
          </a:ln>
        </p:spPr>
        <p:txBody>
          <a:bodyPr wrap="none">
            <a:spAutoFit/>
          </a:bodyPr>
          <a:lstStyle/>
          <a:p>
            <a:pPr>
              <a:spcBef>
                <a:spcPct val="50000"/>
              </a:spcBef>
            </a:pPr>
            <a:endParaRPr lang="en-US">
              <a:solidFill>
                <a:schemeClr val="bg1"/>
              </a:solidFill>
              <a:latin typeface="Times New Roman" pitchFamily="18" charset="0"/>
              <a:cs typeface="Times New Roman" pitchFamily="18" charset="0"/>
            </a:endParaRPr>
          </a:p>
        </p:txBody>
      </p:sp>
      <p:sp>
        <p:nvSpPr>
          <p:cNvPr id="41" name="Text Box 8"/>
          <p:cNvSpPr txBox="1">
            <a:spLocks noChangeArrowheads="1"/>
          </p:cNvSpPr>
          <p:nvPr/>
        </p:nvSpPr>
        <p:spPr bwMode="auto">
          <a:xfrm>
            <a:off x="1752600" y="184666"/>
            <a:ext cx="4876800" cy="82484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spAutoFit/>
          </a:bodyPr>
          <a:lstStyle/>
          <a:p>
            <a:pPr>
              <a:lnSpc>
                <a:spcPct val="80000"/>
              </a:lnSpc>
              <a:spcBef>
                <a:spcPct val="20000"/>
              </a:spcBef>
            </a:pPr>
            <a:endParaRPr lang="en-US" sz="3200" b="1" i="1" dirty="0">
              <a:solidFill>
                <a:srgbClr val="0000FF"/>
              </a:solidFill>
              <a:latin typeface="Times New Roman" pitchFamily="18" charset="0"/>
              <a:cs typeface="Times New Roman" pitchFamily="18" charset="0"/>
            </a:endParaRPr>
          </a:p>
          <a:p>
            <a:pPr algn="ctr">
              <a:lnSpc>
                <a:spcPct val="80000"/>
              </a:lnSpc>
              <a:spcBef>
                <a:spcPct val="20000"/>
              </a:spcBef>
            </a:pPr>
            <a:r>
              <a:rPr lang="en-US" sz="2200" b="1" dirty="0">
                <a:latin typeface="Times New Roman" pitchFamily="18" charset="0"/>
                <a:cs typeface="Times New Roman" pitchFamily="18" charset="0"/>
              </a:rPr>
              <a:t>5. Biện pháp thực hiện</a:t>
            </a:r>
          </a:p>
        </p:txBody>
      </p:sp>
      <p:pic>
        <p:nvPicPr>
          <p:cNvPr id="23561" name="Picture 5" descr="POINSET2"/>
          <p:cNvPicPr>
            <a:picLocks noChangeAspect="1" noChangeArrowheads="1"/>
          </p:cNvPicPr>
          <p:nvPr/>
        </p:nvPicPr>
        <p:blipFill>
          <a:blip r:embed="rId2"/>
          <a:srcRect/>
          <a:stretch>
            <a:fillRect/>
          </a:stretch>
        </p:blipFill>
        <p:spPr bwMode="auto">
          <a:xfrm rot="10800000">
            <a:off x="8277349" y="3993144"/>
            <a:ext cx="866689" cy="1150375"/>
          </a:xfrm>
          <a:prstGeom prst="rect">
            <a:avLst/>
          </a:prstGeom>
          <a:noFill/>
          <a:ln w="9525">
            <a:noFill/>
            <a:miter lim="800000"/>
            <a:headEnd/>
            <a:tailEnd/>
          </a:ln>
        </p:spPr>
      </p:pic>
      <p:sp>
        <p:nvSpPr>
          <p:cNvPr id="8195" name="Rectangle 3"/>
          <p:cNvSpPr>
            <a:spLocks noChangeArrowheads="1"/>
          </p:cNvSpPr>
          <p:nvPr/>
        </p:nvSpPr>
        <p:spPr bwMode="auto">
          <a:xfrm>
            <a:off x="6"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196" name="Rectangle 4"/>
          <p:cNvSpPr>
            <a:spLocks noChangeArrowheads="1"/>
          </p:cNvSpPr>
          <p:nvPr/>
        </p:nvSpPr>
        <p:spPr bwMode="auto">
          <a:xfrm>
            <a:off x="184737" y="1352550"/>
            <a:ext cx="8730663"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400" dirty="0">
                <a:latin typeface="Times New Roman" pitchFamily="18" charset="0"/>
                <a:cs typeface="Times New Roman" pitchFamily="18" charset="0"/>
              </a:rPr>
              <a:t>- Trước tên phải xây dựng khái niệm đúng cho học sinh thông qua việc làm mẫu và phân tích chi tiết các kỹ thuật cho học sinh, xem tranh ảnh, video các vận động viên tiêu biểu trong nội dung nhảy xa. </a:t>
            </a:r>
          </a:p>
        </p:txBody>
      </p:sp>
      <p:sp>
        <p:nvSpPr>
          <p:cNvPr id="8201" name="Rectangle 9"/>
          <p:cNvSpPr>
            <a:spLocks noChangeArrowheads="1"/>
          </p:cNvSpPr>
          <p:nvPr/>
        </p:nvSpPr>
        <p:spPr bwMode="auto">
          <a:xfrm>
            <a:off x="6"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 name="TextBox 2"/>
          <p:cNvSpPr txBox="1"/>
          <p:nvPr/>
        </p:nvSpPr>
        <p:spPr>
          <a:xfrm>
            <a:off x="228600" y="2647950"/>
            <a:ext cx="8382000" cy="1569660"/>
          </a:xfrm>
          <a:prstGeom prst="rect">
            <a:avLst/>
          </a:prstGeom>
          <a:noFill/>
        </p:spPr>
        <p:txBody>
          <a:bodyPr wrap="square" rtlCol="0">
            <a:spAutoFit/>
          </a:bodyPr>
          <a:lstStyle/>
          <a:p>
            <a:r>
              <a:rPr lang="en-US" sz="2400" dirty="0">
                <a:latin typeface="Times New Roman" pitchFamily="18" charset="0"/>
                <a:cs typeface="Times New Roman" pitchFamily="18" charset="0"/>
              </a:rPr>
              <a:t>- Tích cực đưa các bài tập bổ trợ dưới dạng trò chơi để kích thích gây hứng thú và tính tích cực cho học sinh từ đó các em có thể hiểu biết đúng về kĩ thuật, tích cực và tự giác tập luyện.</a:t>
            </a:r>
          </a:p>
          <a:p>
            <a:endParaRPr lang="en-US" sz="24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blinds(horizontal)">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196"/>
                                        </p:tgtEl>
                                        <p:attrNameLst>
                                          <p:attrName>style.visibility</p:attrName>
                                        </p:attrNameLst>
                                      </p:cBhvr>
                                      <p:to>
                                        <p:strVal val="visible"/>
                                      </p:to>
                                    </p:set>
                                    <p:animEffect transition="in" filter="barn(inVertical)">
                                      <p:cBhvr>
                                        <p:cTn id="12" dur="500"/>
                                        <p:tgtEl>
                                          <p:spTgt spid="819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1" animBg="1"/>
      <p:bldP spid="8196"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5"/>
          <p:cNvSpPr>
            <a:spLocks noChangeArrowheads="1"/>
          </p:cNvSpPr>
          <p:nvPr/>
        </p:nvSpPr>
        <p:spPr bwMode="auto">
          <a:xfrm>
            <a:off x="0" y="733443"/>
            <a:ext cx="234360"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de-DE" sz="1400" b="0" i="0" u="none" strike="noStrike" cap="none" normalizeH="0" baseline="0">
                <a:ln>
                  <a:noFill/>
                </a:ln>
                <a:solidFill>
                  <a:schemeClr val="tx1"/>
                </a:solidFill>
                <a:effectLst/>
                <a:latin typeface="Arial" pitchFamily="34" charset="0"/>
                <a:ea typeface="Times New Roman" pitchFamily="18" charset="0"/>
                <a:cs typeface="Arial" pitchFamily="34" charset="0"/>
              </a:rPr>
              <a:t> </a:t>
            </a:r>
            <a:endParaRPr kumimoji="0" lang="de-DE" sz="1800" b="0" i="0" u="none" strike="noStrike" cap="none" normalizeH="0" baseline="0">
              <a:ln>
                <a:noFill/>
              </a:ln>
              <a:solidFill>
                <a:schemeClr val="tx1"/>
              </a:solidFill>
              <a:effectLst/>
              <a:latin typeface="Arial" pitchFamily="34" charset="0"/>
              <a:cs typeface="Arial" pitchFamily="34" charset="0"/>
            </a:endParaRPr>
          </a:p>
        </p:txBody>
      </p:sp>
      <p:sp>
        <p:nvSpPr>
          <p:cNvPr id="24586" name="Rectangle 10"/>
          <p:cNvSpPr>
            <a:spLocks noChangeArrowheads="1"/>
          </p:cNvSpPr>
          <p:nvPr/>
        </p:nvSpPr>
        <p:spPr bwMode="auto">
          <a:xfrm>
            <a:off x="6"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4587" name="Rectangle 11"/>
          <p:cNvSpPr>
            <a:spLocks noChangeArrowheads="1"/>
          </p:cNvSpPr>
          <p:nvPr/>
        </p:nvSpPr>
        <p:spPr bwMode="auto">
          <a:xfrm>
            <a:off x="6" y="71437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4588" name="Rectangle 12"/>
          <p:cNvSpPr>
            <a:spLocks noChangeArrowheads="1"/>
          </p:cNvSpPr>
          <p:nvPr/>
        </p:nvSpPr>
        <p:spPr bwMode="auto">
          <a:xfrm>
            <a:off x="6" y="85725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4589" name="Rectangle 13"/>
          <p:cNvSpPr>
            <a:spLocks noChangeArrowheads="1"/>
          </p:cNvSpPr>
          <p:nvPr/>
        </p:nvSpPr>
        <p:spPr bwMode="auto">
          <a:xfrm>
            <a:off x="6" y="105727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4590" name="Rectangle 14"/>
          <p:cNvSpPr>
            <a:spLocks noChangeArrowheads="1"/>
          </p:cNvSpPr>
          <p:nvPr/>
        </p:nvSpPr>
        <p:spPr bwMode="auto">
          <a:xfrm>
            <a:off x="6" y="145732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0" algn="l"/>
                <a:tab pos="2971800" algn="l"/>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5" name="Rectangle 14"/>
          <p:cNvSpPr/>
          <p:nvPr/>
        </p:nvSpPr>
        <p:spPr>
          <a:xfrm>
            <a:off x="609600" y="361950"/>
            <a:ext cx="8008420" cy="4524315"/>
          </a:xfrm>
          <a:prstGeom prst="rect">
            <a:avLst/>
          </a:prstGeom>
        </p:spPr>
        <p:txBody>
          <a:bodyPr wrap="square">
            <a:spAutoFit/>
          </a:bodyPr>
          <a:lstStyle/>
          <a:p>
            <a:pPr>
              <a:lnSpc>
                <a:spcPct val="150000"/>
              </a:lnSpc>
            </a:pPr>
            <a:r>
              <a:rPr lang="en-US" sz="2400" dirty="0">
                <a:latin typeface="Times New Roman" pitchFamily="18" charset="0"/>
                <a:cs typeface="Times New Roman" pitchFamily="18" charset="0"/>
              </a:rPr>
              <a:t>- Giai đoạn chạy đà:</a:t>
            </a:r>
          </a:p>
          <a:p>
            <a:pPr>
              <a:lnSpc>
                <a:spcPct val="150000"/>
              </a:lnSpc>
            </a:pPr>
            <a:r>
              <a:rPr lang="en-US" sz="2400" dirty="0">
                <a:latin typeface="Times New Roman" pitchFamily="18" charset="0"/>
                <a:cs typeface="Times New Roman" pitchFamily="18" charset="0"/>
              </a:rPr>
              <a:t>+ Tư thế chuẩn bị trước vạch xuất phát.</a:t>
            </a:r>
          </a:p>
          <a:p>
            <a:pPr>
              <a:lnSpc>
                <a:spcPct val="150000"/>
              </a:lnSpc>
            </a:pPr>
            <a:r>
              <a:rPr lang="en-US" sz="2400" dirty="0">
                <a:latin typeface="Times New Roman" pitchFamily="18" charset="0"/>
                <a:cs typeface="Times New Roman" pitchFamily="18" charset="0"/>
              </a:rPr>
              <a:t>+ Cho học sinh đo đà và đánh dấu mức đà, tập lặp đi lặp lại nhiều lần kỉ thuật đó.</a:t>
            </a:r>
          </a:p>
          <a:p>
            <a:pPr>
              <a:lnSpc>
                <a:spcPct val="150000"/>
              </a:lnSpc>
            </a:pPr>
            <a:r>
              <a:rPr lang="en-US" sz="2400" dirty="0">
                <a:latin typeface="Times New Roman" pitchFamily="18" charset="0"/>
                <a:cs typeface="Times New Roman" pitchFamily="18" charset="0"/>
              </a:rPr>
              <a:t>+ Chạy đà nhiều lần chú ý nhịp điệu chạy đà và tăng tốc độ, hạ thấp trọng tâm để chuẩn bị giậm nhảy tốt.</a:t>
            </a:r>
          </a:p>
          <a:p>
            <a:pPr>
              <a:lnSpc>
                <a:spcPct val="150000"/>
              </a:lnSpc>
            </a:pPr>
            <a:r>
              <a:rPr lang="en-US" sz="2400" dirty="0">
                <a:latin typeface="Times New Roman" pitchFamily="18" charset="0"/>
                <a:cs typeface="Times New Roman" pitchFamily="18" charset="0"/>
              </a:rPr>
              <a:t>+ Sử dụng vạch báo hiệu để điều chỉnh đà.</a:t>
            </a:r>
          </a:p>
          <a:p>
            <a:pPr>
              <a:lnSpc>
                <a:spcPct val="150000"/>
              </a:lnSpc>
            </a:pPr>
            <a:r>
              <a:rPr lang="en-US" sz="2400" dirty="0">
                <a:latin typeface="Times New Roman" pitchFamily="18" charset="0"/>
                <a:cs typeface="Times New Roman" pitchFamily="18" charset="0"/>
              </a:rPr>
              <a:t>+Chạy tốc độ cao nhiều lần trên đường chạy đà.</a:t>
            </a:r>
          </a:p>
        </p:txBody>
      </p:sp>
    </p:spTree>
    <p:extLst>
      <p:ext uri="{BB962C8B-B14F-4D97-AF65-F5344CB8AC3E}">
        <p14:creationId xmlns:p14="http://schemas.microsoft.com/office/powerpoint/2010/main" val="1097101416"/>
      </p:ext>
    </p:extLst>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5"/>
          <p:cNvSpPr>
            <a:spLocks noChangeArrowheads="1"/>
          </p:cNvSpPr>
          <p:nvPr/>
        </p:nvSpPr>
        <p:spPr bwMode="auto">
          <a:xfrm>
            <a:off x="0" y="733443"/>
            <a:ext cx="234360"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de-DE" sz="1400" b="0" i="0" u="none" strike="noStrike" cap="none" normalizeH="0" baseline="0">
                <a:ln>
                  <a:noFill/>
                </a:ln>
                <a:solidFill>
                  <a:schemeClr val="tx1"/>
                </a:solidFill>
                <a:effectLst/>
                <a:latin typeface="Arial" pitchFamily="34" charset="0"/>
                <a:ea typeface="Times New Roman" pitchFamily="18" charset="0"/>
                <a:cs typeface="Arial" pitchFamily="34" charset="0"/>
              </a:rPr>
              <a:t> </a:t>
            </a:r>
            <a:endParaRPr kumimoji="0" lang="de-DE" sz="1800" b="0" i="0" u="none" strike="noStrike" cap="none" normalizeH="0" baseline="0">
              <a:ln>
                <a:noFill/>
              </a:ln>
              <a:solidFill>
                <a:schemeClr val="tx1"/>
              </a:solidFill>
              <a:effectLst/>
              <a:latin typeface="Arial" pitchFamily="34" charset="0"/>
              <a:cs typeface="Arial" pitchFamily="34" charset="0"/>
            </a:endParaRPr>
          </a:p>
        </p:txBody>
      </p:sp>
      <p:sp>
        <p:nvSpPr>
          <p:cNvPr id="24586" name="Rectangle 10"/>
          <p:cNvSpPr>
            <a:spLocks noChangeArrowheads="1"/>
          </p:cNvSpPr>
          <p:nvPr/>
        </p:nvSpPr>
        <p:spPr bwMode="auto">
          <a:xfrm>
            <a:off x="6"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4587" name="Rectangle 11"/>
          <p:cNvSpPr>
            <a:spLocks noChangeArrowheads="1"/>
          </p:cNvSpPr>
          <p:nvPr/>
        </p:nvSpPr>
        <p:spPr bwMode="auto">
          <a:xfrm>
            <a:off x="6" y="71437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4588" name="Rectangle 12"/>
          <p:cNvSpPr>
            <a:spLocks noChangeArrowheads="1"/>
          </p:cNvSpPr>
          <p:nvPr/>
        </p:nvSpPr>
        <p:spPr bwMode="auto">
          <a:xfrm>
            <a:off x="6" y="85725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4589" name="Rectangle 13"/>
          <p:cNvSpPr>
            <a:spLocks noChangeArrowheads="1"/>
          </p:cNvSpPr>
          <p:nvPr/>
        </p:nvSpPr>
        <p:spPr bwMode="auto">
          <a:xfrm>
            <a:off x="6" y="105727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4590" name="Rectangle 14"/>
          <p:cNvSpPr>
            <a:spLocks noChangeArrowheads="1"/>
          </p:cNvSpPr>
          <p:nvPr/>
        </p:nvSpPr>
        <p:spPr bwMode="auto">
          <a:xfrm>
            <a:off x="6" y="145732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0" algn="l"/>
                <a:tab pos="2971800" algn="l"/>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5" name="Rectangle 14"/>
          <p:cNvSpPr/>
          <p:nvPr/>
        </p:nvSpPr>
        <p:spPr>
          <a:xfrm>
            <a:off x="838200" y="2397026"/>
            <a:ext cx="7703620" cy="2308324"/>
          </a:xfrm>
          <a:prstGeom prst="rect">
            <a:avLst/>
          </a:prstGeom>
        </p:spPr>
        <p:txBody>
          <a:bodyPr wrap="square">
            <a:spAutoFit/>
          </a:bodyPr>
          <a:lstStyle/>
          <a:p>
            <a:r>
              <a:rPr lang="en-US" sz="2400" dirty="0">
                <a:latin typeface="Times New Roman" pitchFamily="18" charset="0"/>
                <a:cs typeface="Times New Roman" pitchFamily="18" charset="0"/>
              </a:rPr>
              <a:t>- Giai đoạn giậm nhảy:</a:t>
            </a:r>
          </a:p>
          <a:p>
            <a:r>
              <a:rPr lang="en-US" sz="2400" dirty="0">
                <a:latin typeface="Times New Roman" pitchFamily="18" charset="0"/>
                <a:cs typeface="Times New Roman" pitchFamily="18" charset="0"/>
              </a:rPr>
              <a:t>+ Bước cuối cùng bước nhanh mạnh tiếp đất cả bàn chân.</a:t>
            </a:r>
          </a:p>
          <a:p>
            <a:r>
              <a:rPr lang="en-US" sz="2400" dirty="0">
                <a:latin typeface="Times New Roman" pitchFamily="18" charset="0"/>
                <a:cs typeface="Times New Roman" pitchFamily="18" charset="0"/>
              </a:rPr>
              <a:t>+ Xây dựng bài tập giậm nhảy: Bước bộ duỗi thẳng chân giậm nhảy</a:t>
            </a:r>
          </a:p>
          <a:p>
            <a:r>
              <a:rPr lang="en-US" sz="2400" dirty="0">
                <a:latin typeface="Times New Roman" pitchFamily="18" charset="0"/>
                <a:cs typeface="Times New Roman" pitchFamily="18" charset="0"/>
              </a:rPr>
              <a:t>+ Tập nhảy xa giậm nhảy nhanh, mạnh</a:t>
            </a:r>
          </a:p>
          <a:p>
            <a:r>
              <a:rPr lang="en-US" sz="2400" dirty="0">
                <a:latin typeface="Times New Roman" pitchFamily="18" charset="0"/>
                <a:cs typeface="Times New Roman" pitchFamily="18" charset="0"/>
              </a:rPr>
              <a:t>+ Tập bài tập bổ trợ phát triển sức mạnh chân</a:t>
            </a:r>
          </a:p>
        </p:txBody>
      </p:sp>
      <p:pic>
        <p:nvPicPr>
          <p:cNvPr id="9" name="Picture 2" descr="D:\Hồ Sơ cá nhân\ky-thuat-nhay-xa-dung-chua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85750"/>
            <a:ext cx="7239000" cy="20304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6434270"/>
      </p:ext>
    </p:extLst>
  </p:cSld>
  <p:clrMapOvr>
    <a:masterClrMapping/>
  </p:clrMapOvr>
  <p:transition>
    <p:wedge/>
  </p:transition>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2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2008</TotalTime>
  <Words>1393</Words>
  <Application>Microsoft Office PowerPoint</Application>
  <PresentationFormat>On-screen Show (16:9)</PresentationFormat>
  <Paragraphs>127</Paragraphs>
  <Slides>19</Slides>
  <Notes>0</Notes>
  <HiddenSlides>0</HiddenSlides>
  <MMClips>0</MMClips>
  <ScaleCrop>false</ScaleCrop>
  <HeadingPairs>
    <vt:vector size="8" baseType="variant">
      <vt:variant>
        <vt:lpstr>Fonts Used</vt:lpstr>
      </vt:variant>
      <vt:variant>
        <vt:i4>7</vt:i4>
      </vt:variant>
      <vt:variant>
        <vt:lpstr>Theme</vt:lpstr>
      </vt:variant>
      <vt:variant>
        <vt:i4>3</vt:i4>
      </vt:variant>
      <vt:variant>
        <vt:lpstr>Embedded OLE Servers</vt:lpstr>
      </vt:variant>
      <vt:variant>
        <vt:i4>1</vt:i4>
      </vt:variant>
      <vt:variant>
        <vt:lpstr>Slide Titles</vt:lpstr>
      </vt:variant>
      <vt:variant>
        <vt:i4>19</vt:i4>
      </vt:variant>
    </vt:vector>
  </HeadingPairs>
  <TitlesOfParts>
    <vt:vector size="30" baseType="lpstr">
      <vt:lpstr>Arial</vt:lpstr>
      <vt:lpstr>Calibri</vt:lpstr>
      <vt:lpstr>Franklin Gothic Book</vt:lpstr>
      <vt:lpstr>Perpetua</vt:lpstr>
      <vt:lpstr>Times New Roman</vt:lpstr>
      <vt:lpstr>VNI-Ariston</vt:lpstr>
      <vt:lpstr>Wingdings 2</vt:lpstr>
      <vt:lpstr>Office Theme</vt:lpstr>
      <vt:lpstr>Equity</vt:lpstr>
      <vt:lpstr>2_Equity</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HOANGHA</dc:creator>
  <cp:lastModifiedBy>HP</cp:lastModifiedBy>
  <cp:revision>179</cp:revision>
  <dcterms:created xsi:type="dcterms:W3CDTF">2020-02-08T16:41:17Z</dcterms:created>
  <dcterms:modified xsi:type="dcterms:W3CDTF">2025-03-12T16:01:10Z</dcterms:modified>
</cp:coreProperties>
</file>