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14"/>
  </p:notesMasterIdLst>
  <p:sldIdLst>
    <p:sldId id="326" r:id="rId2"/>
    <p:sldId id="330" r:id="rId3"/>
    <p:sldId id="338" r:id="rId4"/>
    <p:sldId id="321" r:id="rId5"/>
    <p:sldId id="319" r:id="rId6"/>
    <p:sldId id="327" r:id="rId7"/>
    <p:sldId id="328" r:id="rId8"/>
    <p:sldId id="320" r:id="rId9"/>
    <p:sldId id="333" r:id="rId10"/>
    <p:sldId id="332" r:id="rId11"/>
    <p:sldId id="289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ạm Thu Phương" initials="PP" lastIdx="1" clrIdx="0">
    <p:extLst>
      <p:ext uri="{19B8F6BF-5375-455C-9EA6-DF929625EA0E}">
        <p15:presenceInfo xmlns:p15="http://schemas.microsoft.com/office/powerpoint/2012/main" userId="S::3101271308@haiphong.itrithuc.vn::9715d6d7-76b7-4374-a0fd-8cd88d8ec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66FF"/>
    <a:srgbClr val="D81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A0754-E841-4293-941C-1E230376E579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9EC7D-C60F-45BF-96CC-AD1F0E58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4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8AE12-5A3F-4A7A-84BA-EC99E31F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B8BB7-3C9B-4EDC-8F66-025A6BD20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B5E9-5E12-4C52-A857-4DC449E0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95E39-6DE5-4D75-9A24-A5ED7B86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7B4B5-8364-4E15-BF9A-8E882D2D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8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4709-3EFA-4FAA-9DA6-B4BA3723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B42EF-C85B-415D-BB26-7F9CE32C7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F81F1-E69A-433E-8663-6CAAFE26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C75D5-A7D0-4D6F-84D2-9B15B251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A541F-F328-4FD5-A28A-8FAAA9C7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6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15F5-2F7E-4C6C-A806-F47AC0E6F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2B54F-9E1F-4D1F-B7C3-E4BEA7E6B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55D80-F1F3-4320-8E43-AC56136E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73E2F-ADCA-4214-A1A3-EE905D19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7F97A-0FA4-43BB-A7C5-8B3087EE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0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4508-5D7B-476D-A4F8-6D5A58A4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9BE14-F452-4F58-A561-CFC8B2E6C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53649-6650-4B5F-8EEA-CE706051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69186-7222-42BE-85F2-673652C8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798DA-9A49-450B-8E4D-A42CDEE3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7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70E4-A466-4E56-BCCA-1981BD3E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CFA55-57AC-4763-BF91-E51DCFD00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1E0B6-AC27-4C78-8FA0-5B8F8A81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3A21D-DA87-4708-912A-C1EFEDDC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7C6A3-44CC-469B-9CCE-B4F12AAE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0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DFDF-CE83-4483-8034-3702AEFE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1D12-2493-416F-AC02-83BF0F4DC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250AE-5389-48EC-A0FC-2F06F2596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ED04E-9D3B-4CB7-922B-4FB7F719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EA5DC-5B3D-4339-B358-008485E0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98697-9F9C-48C0-ACDF-45D3FB99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1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55EE-215D-4757-B9B4-AAFBAB4D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CEA04-7A25-440F-A61E-C4F812AA8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8F49B-EFB5-4D6B-9B97-3BD3F6CE4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F9A31-240D-405A-87D7-187FDF919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88384-A85B-4B4F-9E7A-6A8449602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4F841-804D-41F4-B3AB-BFD22DECD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602BD9-0C0A-42AA-9592-0697403C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739CA0-71C3-4441-8715-15560827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8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72B14-BCEF-4F35-92BC-89DC1A2AC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5E4B9-DDB1-4A47-8EB0-17B51BD8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A274A-9DFA-4996-9998-CA34819C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D064C-E1C6-4728-9064-D1BC21D3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7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4F26C0-4DCC-49E6-9B27-BC177B5B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19B93-A2AF-47A6-8C10-25FA3CBE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0CC68-96FC-41B7-93D5-722408AA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3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9893-A760-439E-89A0-C7E2B1BF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4B4D4-7A59-4242-B996-E7C71D94C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38524-84CC-4679-A1FB-43AAA7FB7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1A0EB-4FE3-40C3-9E4C-F9B6E838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BA6E5-3FE1-4E2B-82C6-9B63C2BC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1C7A6-F5F2-434B-8FB5-814468DD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3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9126-001F-4CF8-8C4F-68B4F675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46DAB-F382-4447-956A-D7393EC04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49AA4-FA16-483C-966C-01A83BCAE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FA6D1-96D3-4085-BA6A-F6BFF836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B23B9-3909-435D-96F4-EBB719A6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D12E0-1324-4D55-91DF-6F04EC032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EEC45-C499-4C48-AF61-2748ACD6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A38D6-4947-4959-A4A3-C7F3596D4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51686-BC87-4B38-B637-AC77DCB40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C6F39-0EA9-45FD-BBFC-8AD87581E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AD469-78B7-459C-B5FC-729647B70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4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[디자인다소] 대표 홈페이지">
            <a:extLst>
              <a:ext uri="{FF2B5EF4-FFF2-40B4-BE49-F238E27FC236}">
                <a16:creationId xmlns:a16="http://schemas.microsoft.com/office/drawing/2014/main" id="{05AD25D3-D432-6D94-CDE1-497DB09DF7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12" y="0"/>
            <a:ext cx="12259112" cy="687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2351F7-92B1-81B2-A7CD-A8C56993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795759" cy="687223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vi-VN" b="1">
                <a:solidFill>
                  <a:srgbClr val="FF0066"/>
                </a:solidFill>
              </a:rPr>
              <a:t>NHIỆT LIỆT CHÀO MỪNG </a:t>
            </a:r>
            <a:br>
              <a:rPr lang="vi-VN" b="1">
                <a:solidFill>
                  <a:srgbClr val="FF0066"/>
                </a:solidFill>
              </a:rPr>
            </a:br>
            <a:r>
              <a:rPr lang="vi-VN" b="1">
                <a:solidFill>
                  <a:srgbClr val="FF0066"/>
                </a:solidFill>
              </a:rPr>
              <a:t>CÁC THẦY CÔ GIÁO VỀ DỰ TIẾT </a:t>
            </a:r>
            <a:br>
              <a:rPr lang="vi-VN" b="1">
                <a:solidFill>
                  <a:srgbClr val="FF0066"/>
                </a:solidFill>
              </a:rPr>
            </a:br>
            <a:r>
              <a:rPr lang="vi-VN" b="1">
                <a:solidFill>
                  <a:srgbClr val="FF0066"/>
                </a:solidFill>
              </a:rPr>
              <a:t>LÊN LỚP CHUYÊN ĐỀ GIÁO DỤC THỂ CHẤT 9</a:t>
            </a:r>
            <a:br>
              <a:rPr lang="vi-VN" b="1">
                <a:solidFill>
                  <a:srgbClr val="FF0066"/>
                </a:solidFill>
              </a:rPr>
            </a:br>
            <a:br>
              <a:rPr lang="vi-VN" b="1">
                <a:solidFill>
                  <a:srgbClr val="FF0066"/>
                </a:solidFill>
              </a:rPr>
            </a:br>
            <a:r>
              <a:rPr lang="vi-VN" b="1">
                <a:solidFill>
                  <a:srgbClr val="FF0066"/>
                </a:solidFill>
              </a:rPr>
              <a:t>Chủ đề 2. Bài 1.</a:t>
            </a:r>
            <a:br>
              <a:rPr lang="vi-VN" b="1">
                <a:solidFill>
                  <a:srgbClr val="FF0066"/>
                </a:solidFill>
              </a:rPr>
            </a:br>
            <a:r>
              <a:rPr lang="vi-VN" b="1">
                <a:solidFill>
                  <a:srgbClr val="FF0066"/>
                </a:solidFill>
              </a:rPr>
              <a:t> Kĩ thuật giậm nhảy và chạy đà kết hợp giậm nhảy</a:t>
            </a:r>
            <a:br>
              <a:rPr lang="vi-VN" b="1">
                <a:solidFill>
                  <a:srgbClr val="FF0066"/>
                </a:solidFill>
              </a:rPr>
            </a:br>
            <a:br>
              <a:rPr lang="vi-VN" b="1">
                <a:solidFill>
                  <a:srgbClr val="FF0066"/>
                </a:solidFill>
              </a:rPr>
            </a:br>
            <a:r>
              <a:rPr lang="vi-VN" sz="3600" b="1" i="1">
                <a:solidFill>
                  <a:srgbClr val="FF0066"/>
                </a:solidFill>
              </a:rPr>
              <a:t>Giáo viên: Phạm Thu Phương</a:t>
            </a:r>
            <a:br>
              <a:rPr lang="vi-VN" sz="3600" b="1" i="1">
                <a:solidFill>
                  <a:srgbClr val="FF0066"/>
                </a:solidFill>
              </a:rPr>
            </a:br>
            <a:r>
              <a:rPr lang="vi-VN" sz="3600" b="1" i="1">
                <a:solidFill>
                  <a:srgbClr val="FF0066"/>
                </a:solidFill>
              </a:rPr>
              <a:t>Trường: THCS Quang Trung</a:t>
            </a:r>
            <a:endParaRPr lang="en-US" b="1" i="1">
              <a:solidFill>
                <a:srgbClr val="FF0066"/>
              </a:solidFill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35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A9AD5E-9305-3591-BCCE-9AFB36DCD3F7}"/>
              </a:ext>
            </a:extLst>
          </p:cNvPr>
          <p:cNvSpPr txBox="1"/>
          <p:nvPr/>
        </p:nvSpPr>
        <p:spPr>
          <a:xfrm>
            <a:off x="533400" y="0"/>
            <a:ext cx="11306175" cy="145096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1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Child, Students, group of children studying illustration, class, reading,  people png | PNGWing">
            <a:extLst>
              <a:ext uri="{FF2B5EF4-FFF2-40B4-BE49-F238E27FC236}">
                <a16:creationId xmlns:a16="http://schemas.microsoft.com/office/drawing/2014/main" id="{9E332007-459C-4B54-8943-A39B45E9F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23" b="98287" l="435" r="95870">
                        <a14:foregroundMark x1="4714" y1="65743" x2="5870" y2="85867"/>
                        <a14:foregroundMark x1="2653" y1="29842" x2="4042" y2="54039"/>
                        <a14:foregroundMark x1="5870" y1="85867" x2="34457" y2="91221"/>
                        <a14:foregroundMark x1="34457" y1="91221" x2="56087" y2="90364"/>
                        <a14:foregroundMark x1="56087" y1="90364" x2="75652" y2="92077"/>
                        <a14:foregroundMark x1="75652" y1="92077" x2="90435" y2="91221"/>
                        <a14:foregroundMark x1="90435" y1="91221" x2="93152" y2="68737"/>
                        <a14:foregroundMark x1="93152" y1="68737" x2="92424" y2="50750"/>
                        <a14:foregroundMark x1="37010" y1="7609" x2="28839" y2="7872"/>
                        <a14:foregroundMark x1="43203" y1="7409" x2="37037" y2="7608"/>
                        <a14:foregroundMark x1="73231" y1="6442" x2="60143" y2="6863"/>
                        <a14:foregroundMark x1="44655" y1="37687" x2="36304" y2="41328"/>
                        <a14:foregroundMark x1="36304" y1="41328" x2="45435" y2="85011"/>
                        <a14:foregroundMark x1="45435" y1="85011" x2="57717" y2="41542"/>
                        <a14:foregroundMark x1="44397" y1="29252" x2="40543" y2="25696"/>
                        <a14:foregroundMark x1="57717" y1="41542" x2="51941" y2="36212"/>
                        <a14:foregroundMark x1="77609" y1="52034" x2="67935" y2="62741"/>
                        <a14:foregroundMark x1="67935" y1="62741" x2="75000" y2="85225"/>
                        <a14:foregroundMark x1="75000" y1="85225" x2="89022" y2="72805"/>
                        <a14:foregroundMark x1="89022" y1="72805" x2="74130" y2="61242"/>
                        <a14:foregroundMark x1="74130" y1="61242" x2="69565" y2="61242"/>
                        <a14:foregroundMark x1="65217" y1="45182" x2="58261" y2="64668"/>
                        <a14:foregroundMark x1="58261" y1="64668" x2="65435" y2="90578"/>
                        <a14:foregroundMark x1="65435" y1="90578" x2="68043" y2="49251"/>
                        <a14:foregroundMark x1="68043" y1="49251" x2="50744" y2="39891"/>
                        <a14:foregroundMark x1="78913" y1="33619" x2="73478" y2="25910"/>
                        <a14:foregroundMark x1="73478" y1="25910" x2="63696" y2="49465"/>
                        <a14:foregroundMark x1="63696" y1="49465" x2="87283" y2="65096"/>
                        <a14:foregroundMark x1="87283" y1="65096" x2="77609" y2="37687"/>
                        <a14:foregroundMark x1="77609" y1="37687" x2="68913" y2="34261"/>
                        <a14:foregroundMark x1="73478" y1="44540" x2="67500" y2="52891"/>
                        <a14:foregroundMark x1="67500" y1="52891" x2="67500" y2="52891"/>
                        <a14:foregroundMark x1="62283" y1="37901" x2="64348" y2="35118"/>
                        <a14:foregroundMark x1="56304" y1="76874" x2="61196" y2="85225"/>
                        <a14:foregroundMark x1="59674" y1="70021" x2="56630" y2="70450"/>
                        <a14:foregroundMark x1="30217" y1="72163" x2="24130" y2="77944"/>
                        <a14:foregroundMark x1="24130" y1="77944" x2="21848" y2="96574"/>
                        <a14:foregroundMark x1="21848" y1="96574" x2="32826" y2="82655"/>
                        <a14:foregroundMark x1="32826" y1="82655" x2="31304" y2="75375"/>
                        <a14:foregroundMark x1="79022" y1="76017" x2="77065" y2="75161"/>
                        <a14:foregroundMark x1="93043" y1="78587" x2="92283" y2="84368"/>
                        <a14:foregroundMark x1="94348" y1="63597" x2="95870" y2="88223"/>
                        <a14:foregroundMark x1="95870" y1="88223" x2="94565" y2="92505"/>
                        <a14:foregroundMark x1="68587" y1="47537" x2="77065" y2="38758"/>
                        <a14:foregroundMark x1="83587" y1="97216" x2="61957" y2="98287"/>
                        <a14:foregroundMark x1="69130" y1="85867" x2="71087" y2="92719"/>
                        <a14:foregroundMark x1="12717" y1="53105" x2="17717" y2="53533"/>
                        <a14:foregroundMark x1="6957" y1="68308" x2="9239" y2="95075"/>
                        <a14:foregroundMark x1="9565" y1="96574" x2="33370" y2="93790"/>
                        <a14:foregroundMark x1="31957" y1="98287" x2="55761" y2="97645"/>
                        <a14:foregroundMark x1="47826" y1="93576" x2="60435" y2="85439"/>
                        <a14:foregroundMark x1="43478" y1="88865" x2="31848" y2="88865"/>
                        <a14:foregroundMark x1="24674" y1="74732" x2="27174" y2="87366"/>
                        <a14:foregroundMark x1="28261" y1="50535" x2="35435" y2="47537"/>
                        <a14:foregroundMark x1="35435" y1="47537" x2="34891" y2="46253"/>
                        <a14:foregroundMark x1="31087" y1="45182" x2="30652" y2="61884"/>
                        <a14:foregroundMark x1="30652" y1="61884" x2="28913" y2="49893"/>
                        <a14:foregroundMark x1="36413" y1="52463" x2="38370" y2="61242"/>
                        <a14:foregroundMark x1="27174" y1="46681" x2="28587" y2="63812"/>
                        <a14:foregroundMark x1="25761" y1="45824" x2="32717" y2="43683"/>
                        <a14:foregroundMark x1="47717" y1="56745" x2="52283" y2="49893"/>
                        <a14:foregroundMark x1="52283" y1="49893" x2="52500" y2="47966"/>
                        <a14:backgroundMark x1="79348" y1="3426" x2="92935" y2="28908"/>
                        <a14:backgroundMark x1="92935" y1="28908" x2="90978" y2="11135"/>
                        <a14:backgroundMark x1="90978" y1="11135" x2="87717" y2="9850"/>
                        <a14:backgroundMark x1="54457" y1="15203" x2="48696" y2="6424"/>
                        <a14:backgroundMark x1="19891" y1="10278" x2="1196" y2="16702"/>
                        <a14:backgroundMark x1="1739" y1="11991" x2="6087" y2="4925"/>
                        <a14:backgroundMark x1="6087" y1="4925" x2="7174" y2="6210"/>
                        <a14:backgroundMark x1="7065" y1="13062" x2="435" y2="26552"/>
                        <a14:backgroundMark x1="10978" y1="7281" x2="543" y2="5567"/>
                        <a14:backgroundMark x1="3043" y1="11349" x2="870" y2="7923"/>
                        <a14:backgroundMark x1="18370" y1="9422" x2="27500" y2="7495"/>
                        <a14:backgroundMark x1="27500" y1="7495" x2="27500" y2="7495"/>
                        <a14:backgroundMark x1="46087" y1="5567" x2="56304" y2="7066"/>
                        <a14:backgroundMark x1="56304" y1="7066" x2="49783" y2="3212"/>
                        <a14:backgroundMark x1="49783" y1="3212" x2="45870" y2="5782"/>
                        <a14:backgroundMark x1="85326" y1="8351" x2="95217" y2="47109"/>
                        <a14:backgroundMark x1="91739" y1="42827" x2="92826" y2="50535"/>
                        <a14:backgroundMark x1="78696" y1="8351" x2="74348" y2="6210"/>
                        <a14:backgroundMark x1="58696" y1="4283" x2="55652" y2="8994"/>
                        <a14:backgroundMark x1="43913" y1="6210" x2="45543" y2="8994"/>
                        <a14:backgroundMark x1="49565" y1="33405" x2="47099" y2="40986"/>
                        <a14:backgroundMark x1="47065" y1="30835" x2="45978" y2="35974"/>
                        <a14:backgroundMark x1="4348" y1="61670" x2="6522" y2="60814"/>
                        <a14:backgroundMark x1="3804" y1="57602" x2="4783" y2="59101"/>
                        <a14:backgroundMark x1="3261" y1="54604" x2="4891" y2="62955"/>
                        <a14:backgroundMark x1="543" y1="8351" x2="1304" y2="12206"/>
                        <a14:backgroundMark x1="26630" y1="9850" x2="29130" y2="6638"/>
                        <a14:backgroundMark x1="36196" y1="2570" x2="36196" y2="1285"/>
                        <a14:backgroundMark x1="73587" y1="5782" x2="74783" y2="7495"/>
                        <a14:backgroundMark x1="99783" y1="89936" x2="98913" y2="98287"/>
                        <a14:backgroundMark x1="44130" y1="40257" x2="45543" y2="36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43" y="2163337"/>
            <a:ext cx="9248587" cy="46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717468-0B9A-4EEE-8734-E9D501630FC5}"/>
              </a:ext>
            </a:extLst>
          </p:cNvPr>
          <p:cNvSpPr txBox="1"/>
          <p:nvPr/>
        </p:nvSpPr>
        <p:spPr>
          <a:xfrm>
            <a:off x="1181100" y="80377"/>
            <a:ext cx="10563922" cy="145096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0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5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264EA6-128B-C068-1A86-B7ADEEF1B260}"/>
              </a:ext>
            </a:extLst>
          </p:cNvPr>
          <p:cNvSpPr txBox="1"/>
          <p:nvPr/>
        </p:nvSpPr>
        <p:spPr>
          <a:xfrm>
            <a:off x="266700" y="1"/>
            <a:ext cx="11001375" cy="1385057"/>
          </a:xfrm>
          <a:prstGeom prst="roundRect">
            <a:avLst>
              <a:gd name="adj" fmla="val 25076"/>
            </a:avLst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NHẢY FLASHMOB: </a:t>
            </a:r>
            <a:r>
              <a:rPr lang="en-US" sz="4800" b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Lof in my life</a:t>
            </a:r>
            <a:endParaRPr lang="en-US" sz="5400" b="1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8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65D53-47FA-5640-DD8F-28FF40B71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E6371-C3BC-DC35-981C-615EE6F2C4A5}"/>
              </a:ext>
            </a:extLst>
          </p:cNvPr>
          <p:cNvSpPr txBox="1"/>
          <p:nvPr/>
        </p:nvSpPr>
        <p:spPr>
          <a:xfrm>
            <a:off x="-121920" y="447040"/>
            <a:ext cx="12476480" cy="158582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 CHUYÊN MÔN</a:t>
            </a:r>
          </a:p>
        </p:txBody>
      </p:sp>
    </p:spTree>
    <p:extLst>
      <p:ext uri="{BB962C8B-B14F-4D97-AF65-F5344CB8AC3E}">
        <p14:creationId xmlns:p14="http://schemas.microsoft.com/office/powerpoint/2010/main" val="236070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5D4F03-DF64-3044-DF96-A789FEBFCFF4}"/>
              </a:ext>
            </a:extLst>
          </p:cNvPr>
          <p:cNvSpPr txBox="1"/>
          <p:nvPr/>
        </p:nvSpPr>
        <p:spPr>
          <a:xfrm>
            <a:off x="66675" y="108952"/>
            <a:ext cx="11820525" cy="328976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VẬN ĐỘNG</a:t>
            </a:r>
          </a:p>
          <a:p>
            <a:pPr algn="ctr">
              <a:lnSpc>
                <a:spcPct val="150000"/>
              </a:lnSpc>
            </a:pPr>
            <a:r>
              <a:rPr lang="en-US" sz="6000" b="1" i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CHUYỀN BÓNG TIẾP SỨC</a:t>
            </a:r>
            <a:endParaRPr lang="en-US" sz="5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3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DB4E8-4B28-6AB3-2649-43F28F213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" y="1880707"/>
            <a:ext cx="7418814" cy="4977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CF7FF7-CB2B-568C-5FB6-818A6DAC2B13}"/>
              </a:ext>
            </a:extLst>
          </p:cNvPr>
          <p:cNvSpPr txBox="1"/>
          <p:nvPr/>
        </p:nvSpPr>
        <p:spPr>
          <a:xfrm>
            <a:off x="7439025" y="123825"/>
            <a:ext cx="4448612" cy="534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ó 4 giai đoạn:</a:t>
            </a:r>
            <a:endParaRPr lang="en-US" sz="28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Giai đoạn chạy đà (H 2a).</a:t>
            </a:r>
            <a:endParaRPr lang="en-US" sz="2800" b="1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Giai đoạn giậm nhảy (H 2b đặt chân giậm nhảy, H 2c – giậm nhảy đá lăng).</a:t>
            </a:r>
            <a:endParaRPr lang="en-US" sz="2800" b="1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Giai đoạn trên không</a:t>
            </a:r>
            <a:endParaRPr lang="en-US" sz="2800" b="1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Giai đoạn rơi xuống cát hoặc đệm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4AA1B7-6366-53DB-48C7-7EA37F5DE510}"/>
              </a:ext>
            </a:extLst>
          </p:cNvPr>
          <p:cNvSpPr txBox="1"/>
          <p:nvPr/>
        </p:nvSpPr>
        <p:spPr>
          <a:xfrm>
            <a:off x="95250" y="0"/>
            <a:ext cx="7210425" cy="202289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 THUẬT NHẢY CAO</a:t>
            </a:r>
          </a:p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KIỂU NẰM NGHIÊNG</a:t>
            </a:r>
            <a:endParaRPr 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1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02413B-F3D8-08E3-95ED-3F35E9417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63887" cy="4941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D49F64-4B0F-728A-9230-6B68C34450D9}"/>
              </a:ext>
            </a:extLst>
          </p:cNvPr>
          <p:cNvSpPr txBox="1"/>
          <p:nvPr/>
        </p:nvSpPr>
        <p:spPr>
          <a:xfrm>
            <a:off x="4823670" y="65051"/>
            <a:ext cx="7298422" cy="6640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 thuật giậm nhảy</a:t>
            </a:r>
            <a:r>
              <a:rPr lang="vi-VN" b="1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nhảy cao kiểu nằm nghiêng phải đáp ứng các yêu cầu sau:</a:t>
            </a:r>
            <a:endParaRPr lang="en-US" b="1" i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Điểm đặt chân giậm nhảy phải chính xác và ổn định giữa các lần nhảy.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Chân giậm tiếp đất nhanh, mạnh bằng gót (Hình 3a, 4a), chuyển thành cả bàn chân (Hình 3b) và thực hiện giậm nhảy (Hình 3c).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Giậm nhảy phải phối hợp đồng bộ với đá lăng và đánh tay để tạo lực nâng đưa cơ thể lên cao.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Tại thời điểm kết thúc giậm nhảy đá lăng, cơ thể ở tư thế hơi ngả về phía xà (Hình 4b).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5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5C8827-1F1A-B5AC-D065-C51C57668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15"/>
            <a:ext cx="5043911" cy="34398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E71227-25CD-48B3-87EC-056F0D38A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521" y="-20926"/>
            <a:ext cx="6495847" cy="36101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52F91B-AA17-AA85-9266-D5AD94095B7E}"/>
              </a:ext>
            </a:extLst>
          </p:cNvPr>
          <p:cNvSpPr txBox="1"/>
          <p:nvPr/>
        </p:nvSpPr>
        <p:spPr>
          <a:xfrm>
            <a:off x="0" y="3403430"/>
            <a:ext cx="11979478" cy="3511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Hướng và góc độ đường chạy đà:</a:t>
            </a:r>
            <a:endParaRPr lang="en-US" sz="2800" b="1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Hướng chạy đà được xác định căn cứ vào chân giậm nhảy: Giậm nhảy bằng chân phải, chạy đà từ bên phải xà (theo chiều nhìn vào xà); giậm nhảy bằng chân trái, chạy đà từ bên trái xà (Hình 5).</a:t>
            </a:r>
            <a:r>
              <a:rPr lang="vi-VN" sz="28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Góc độ đường chạy đà: Chếch với xà khoảng 30 - 40</a:t>
            </a:r>
            <a:r>
              <a:rPr lang="vi-VN" sz="2800" baseline="30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vi-VN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(Hình 5).</a:t>
            </a:r>
            <a:endParaRPr lang="en-US" sz="28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0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5ABEAA-4D32-9973-68A4-BC8762C4A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34" y="244592"/>
            <a:ext cx="10419822" cy="644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8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36B85-F271-4038-7789-64CBD0D5C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Child, Students, group of children studying illustration, class, reading,  people png | PNGWing">
            <a:extLst>
              <a:ext uri="{FF2B5EF4-FFF2-40B4-BE49-F238E27FC236}">
                <a16:creationId xmlns:a16="http://schemas.microsoft.com/office/drawing/2014/main" id="{5FAEF7B7-E1C8-1EFE-57DF-E23A8B539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23" b="98287" l="435" r="95870">
                        <a14:foregroundMark x1="4714" y1="65743" x2="5870" y2="85867"/>
                        <a14:foregroundMark x1="2653" y1="29842" x2="4042" y2="54039"/>
                        <a14:foregroundMark x1="5870" y1="85867" x2="34457" y2="91221"/>
                        <a14:foregroundMark x1="34457" y1="91221" x2="56087" y2="90364"/>
                        <a14:foregroundMark x1="56087" y1="90364" x2="75652" y2="92077"/>
                        <a14:foregroundMark x1="75652" y1="92077" x2="90435" y2="91221"/>
                        <a14:foregroundMark x1="90435" y1="91221" x2="93152" y2="68737"/>
                        <a14:foregroundMark x1="93152" y1="68737" x2="92424" y2="50750"/>
                        <a14:foregroundMark x1="37010" y1="7609" x2="28839" y2="7872"/>
                        <a14:foregroundMark x1="43203" y1="7409" x2="37037" y2="7608"/>
                        <a14:foregroundMark x1="73231" y1="6442" x2="60143" y2="6863"/>
                        <a14:foregroundMark x1="44655" y1="37687" x2="36304" y2="41328"/>
                        <a14:foregroundMark x1="36304" y1="41328" x2="45435" y2="85011"/>
                        <a14:foregroundMark x1="45435" y1="85011" x2="57717" y2="41542"/>
                        <a14:foregroundMark x1="44397" y1="29252" x2="40543" y2="25696"/>
                        <a14:foregroundMark x1="57717" y1="41542" x2="51941" y2="36212"/>
                        <a14:foregroundMark x1="77609" y1="52034" x2="67935" y2="62741"/>
                        <a14:foregroundMark x1="67935" y1="62741" x2="75000" y2="85225"/>
                        <a14:foregroundMark x1="75000" y1="85225" x2="89022" y2="72805"/>
                        <a14:foregroundMark x1="89022" y1="72805" x2="74130" y2="61242"/>
                        <a14:foregroundMark x1="74130" y1="61242" x2="69565" y2="61242"/>
                        <a14:foregroundMark x1="65217" y1="45182" x2="58261" y2="64668"/>
                        <a14:foregroundMark x1="58261" y1="64668" x2="65435" y2="90578"/>
                        <a14:foregroundMark x1="65435" y1="90578" x2="68043" y2="49251"/>
                        <a14:foregroundMark x1="68043" y1="49251" x2="50744" y2="39891"/>
                        <a14:foregroundMark x1="78913" y1="33619" x2="73478" y2="25910"/>
                        <a14:foregroundMark x1="73478" y1="25910" x2="63696" y2="49465"/>
                        <a14:foregroundMark x1="63696" y1="49465" x2="87283" y2="65096"/>
                        <a14:foregroundMark x1="87283" y1="65096" x2="77609" y2="37687"/>
                        <a14:foregroundMark x1="77609" y1="37687" x2="68913" y2="34261"/>
                        <a14:foregroundMark x1="73478" y1="44540" x2="67500" y2="52891"/>
                        <a14:foregroundMark x1="67500" y1="52891" x2="67500" y2="52891"/>
                        <a14:foregroundMark x1="62283" y1="37901" x2="64348" y2="35118"/>
                        <a14:foregroundMark x1="56304" y1="76874" x2="61196" y2="85225"/>
                        <a14:foregroundMark x1="59674" y1="70021" x2="56630" y2="70450"/>
                        <a14:foregroundMark x1="30217" y1="72163" x2="24130" y2="77944"/>
                        <a14:foregroundMark x1="24130" y1="77944" x2="21848" y2="96574"/>
                        <a14:foregroundMark x1="21848" y1="96574" x2="32826" y2="82655"/>
                        <a14:foregroundMark x1="32826" y1="82655" x2="31304" y2="75375"/>
                        <a14:foregroundMark x1="79022" y1="76017" x2="77065" y2="75161"/>
                        <a14:foregroundMark x1="93043" y1="78587" x2="92283" y2="84368"/>
                        <a14:foregroundMark x1="94348" y1="63597" x2="95870" y2="88223"/>
                        <a14:foregroundMark x1="95870" y1="88223" x2="94565" y2="92505"/>
                        <a14:foregroundMark x1="68587" y1="47537" x2="77065" y2="38758"/>
                        <a14:foregroundMark x1="83587" y1="97216" x2="61957" y2="98287"/>
                        <a14:foregroundMark x1="69130" y1="85867" x2="71087" y2="92719"/>
                        <a14:foregroundMark x1="12717" y1="53105" x2="17717" y2="53533"/>
                        <a14:foregroundMark x1="6957" y1="68308" x2="9239" y2="95075"/>
                        <a14:foregroundMark x1="9565" y1="96574" x2="33370" y2="93790"/>
                        <a14:foregroundMark x1="31957" y1="98287" x2="55761" y2="97645"/>
                        <a14:foregroundMark x1="47826" y1="93576" x2="60435" y2="85439"/>
                        <a14:foregroundMark x1="43478" y1="88865" x2="31848" y2="88865"/>
                        <a14:foregroundMark x1="24674" y1="74732" x2="27174" y2="87366"/>
                        <a14:foregroundMark x1="28261" y1="50535" x2="35435" y2="47537"/>
                        <a14:foregroundMark x1="35435" y1="47537" x2="34891" y2="46253"/>
                        <a14:foregroundMark x1="31087" y1="45182" x2="30652" y2="61884"/>
                        <a14:foregroundMark x1="30652" y1="61884" x2="28913" y2="49893"/>
                        <a14:foregroundMark x1="36413" y1="52463" x2="38370" y2="61242"/>
                        <a14:foregroundMark x1="27174" y1="46681" x2="28587" y2="63812"/>
                        <a14:foregroundMark x1="25761" y1="45824" x2="32717" y2="43683"/>
                        <a14:foregroundMark x1="47717" y1="56745" x2="52283" y2="49893"/>
                        <a14:foregroundMark x1="52283" y1="49893" x2="52500" y2="47966"/>
                        <a14:backgroundMark x1="79348" y1="3426" x2="92935" y2="28908"/>
                        <a14:backgroundMark x1="92935" y1="28908" x2="90978" y2="11135"/>
                        <a14:backgroundMark x1="90978" y1="11135" x2="87717" y2="9850"/>
                        <a14:backgroundMark x1="54457" y1="15203" x2="48696" y2="6424"/>
                        <a14:backgroundMark x1="19891" y1="10278" x2="1196" y2="16702"/>
                        <a14:backgroundMark x1="1739" y1="11991" x2="6087" y2="4925"/>
                        <a14:backgroundMark x1="6087" y1="4925" x2="7174" y2="6210"/>
                        <a14:backgroundMark x1="7065" y1="13062" x2="435" y2="26552"/>
                        <a14:backgroundMark x1="10978" y1="7281" x2="543" y2="5567"/>
                        <a14:backgroundMark x1="3043" y1="11349" x2="870" y2="7923"/>
                        <a14:backgroundMark x1="18370" y1="9422" x2="27500" y2="7495"/>
                        <a14:backgroundMark x1="27500" y1="7495" x2="27500" y2="7495"/>
                        <a14:backgroundMark x1="46087" y1="5567" x2="56304" y2="7066"/>
                        <a14:backgroundMark x1="56304" y1="7066" x2="49783" y2="3212"/>
                        <a14:backgroundMark x1="49783" y1="3212" x2="45870" y2="5782"/>
                        <a14:backgroundMark x1="85326" y1="8351" x2="95217" y2="47109"/>
                        <a14:backgroundMark x1="91739" y1="42827" x2="92826" y2="50535"/>
                        <a14:backgroundMark x1="78696" y1="8351" x2="74348" y2="6210"/>
                        <a14:backgroundMark x1="58696" y1="4283" x2="55652" y2="8994"/>
                        <a14:backgroundMark x1="43913" y1="6210" x2="45543" y2="8994"/>
                        <a14:backgroundMark x1="49565" y1="33405" x2="47099" y2="40986"/>
                        <a14:backgroundMark x1="47065" y1="30835" x2="45978" y2="35974"/>
                        <a14:backgroundMark x1="4348" y1="61670" x2="6522" y2="60814"/>
                        <a14:backgroundMark x1="3804" y1="57602" x2="4783" y2="59101"/>
                        <a14:backgroundMark x1="3261" y1="54604" x2="4891" y2="62955"/>
                        <a14:backgroundMark x1="543" y1="8351" x2="1304" y2="12206"/>
                        <a14:backgroundMark x1="26630" y1="9850" x2="29130" y2="6638"/>
                        <a14:backgroundMark x1="36196" y1="2570" x2="36196" y2="1285"/>
                        <a14:backgroundMark x1="73587" y1="5782" x2="74783" y2="7495"/>
                        <a14:backgroundMark x1="99783" y1="89936" x2="98913" y2="98287"/>
                        <a14:backgroundMark x1="44130" y1="40257" x2="45543" y2="36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43" y="2163337"/>
            <a:ext cx="9248587" cy="46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FEBFE8-C70E-6FAF-D334-476DEDDF5117}"/>
              </a:ext>
            </a:extLst>
          </p:cNvPr>
          <p:cNvSpPr txBox="1"/>
          <p:nvPr/>
        </p:nvSpPr>
        <p:spPr>
          <a:xfrm>
            <a:off x="581025" y="108952"/>
            <a:ext cx="11306175" cy="145096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2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341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Goudy Stout</vt:lpstr>
      <vt:lpstr>Times New Roman</vt:lpstr>
      <vt:lpstr>Office Theme</vt:lpstr>
      <vt:lpstr>NHIỆT LIỆT CHÀO MỪNG  CÁC THẦY CÔ GIÁO VỀ DỰ TIẾT  LÊN LỚP CHUYÊN ĐỀ GIÁO DỤC THỂ CHẤT 9  Chủ đề 2. Bài 1.  Kĩ thuật giậm nhảy và chạy đà kết hợp giậm nhảy  Giáo viên: Phạm Thu Phương Trường: THCS Quang Trung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107</cp:revision>
  <dcterms:created xsi:type="dcterms:W3CDTF">2021-04-19T03:59:13Z</dcterms:created>
  <dcterms:modified xsi:type="dcterms:W3CDTF">2025-03-12T15:00:24Z</dcterms:modified>
</cp:coreProperties>
</file>