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9"/>
  </p:notesMasterIdLst>
  <p:sldIdLst>
    <p:sldId id="3095" r:id="rId2"/>
    <p:sldId id="3292" r:id="rId3"/>
    <p:sldId id="3200" r:id="rId4"/>
    <p:sldId id="3201" r:id="rId5"/>
    <p:sldId id="3203" r:id="rId6"/>
    <p:sldId id="3204" r:id="rId7"/>
    <p:sldId id="3205" r:id="rId8"/>
    <p:sldId id="3206" r:id="rId9"/>
    <p:sldId id="3207" r:id="rId10"/>
    <p:sldId id="3208" r:id="rId11"/>
    <p:sldId id="3209" r:id="rId12"/>
    <p:sldId id="3210" r:id="rId13"/>
    <p:sldId id="3213" r:id="rId14"/>
    <p:sldId id="3293" r:id="rId15"/>
    <p:sldId id="3211" r:id="rId16"/>
    <p:sldId id="3284"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2" d="100"/>
          <a:sy n="82" d="100"/>
        </p:scale>
        <p:origin x="50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24/03/2022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8</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25AF87D3-6040-45B6-BDCF-21BD8A2F3DA2}"/>
              </a:ext>
            </a:extLst>
          </p:cNvPr>
          <p:cNvPicPr>
            <a:picLocks noChangeAspect="1"/>
          </p:cNvPicPr>
          <p:nvPr/>
        </p:nvPicPr>
        <p:blipFill>
          <a:blip r:embed="rId3"/>
          <a:stretch>
            <a:fillRect/>
          </a:stretch>
        </p:blipFill>
        <p:spPr>
          <a:xfrm>
            <a:off x="3905026" y="1046500"/>
            <a:ext cx="8053294" cy="1481541"/>
          </a:xfrm>
          <a:prstGeom prst="rect">
            <a:avLst/>
          </a:prstGeom>
        </p:spPr>
      </p:pic>
    </p:spTree>
    <p:extLst>
      <p:ext uri="{BB962C8B-B14F-4D97-AF65-F5344CB8AC3E}">
        <p14:creationId xmlns:p14="http://schemas.microsoft.com/office/powerpoint/2010/main" val="4075262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71E79C-36AE-4483-8052-130F108CCED3}"/>
              </a:ext>
            </a:extLst>
          </p:cNvPr>
          <p:cNvPicPr>
            <a:picLocks noChangeAspect="1"/>
          </p:cNvPicPr>
          <p:nvPr/>
        </p:nvPicPr>
        <p:blipFill>
          <a:blip r:embed="rId2"/>
          <a:stretch>
            <a:fillRect/>
          </a:stretch>
        </p:blipFill>
        <p:spPr>
          <a:xfrm>
            <a:off x="629029" y="1385424"/>
            <a:ext cx="7441951" cy="4890235"/>
          </a:xfrm>
          <a:prstGeom prst="rect">
            <a:avLst/>
          </a:prstGeom>
        </p:spPr>
      </p:pic>
      <p:sp>
        <p:nvSpPr>
          <p:cNvPr id="3" name="Rectangle 2">
            <a:extLst>
              <a:ext uri="{FF2B5EF4-FFF2-40B4-BE49-F238E27FC236}">
                <a16:creationId xmlns:a16="http://schemas.microsoft.com/office/drawing/2014/main" id="{E9FC81FB-1EAF-45D6-BD76-AA79E62C2486}"/>
              </a:ext>
            </a:extLst>
          </p:cNvPr>
          <p:cNvSpPr/>
          <p:nvPr/>
        </p:nvSpPr>
        <p:spPr>
          <a:xfrm>
            <a:off x="563714" y="416560"/>
            <a:ext cx="10647015" cy="856196"/>
          </a:xfrm>
          <a:prstGeom prst="rect">
            <a:avLst/>
          </a:prstGeom>
        </p:spPr>
        <p:txBody>
          <a:bodyPr wrap="square">
            <a:spAutoFit/>
          </a:bodyPr>
          <a:lstStyle/>
          <a:p>
            <a:pPr algn="ctr" defTabSz="342900">
              <a:lnSpc>
                <a:spcPct val="140000"/>
              </a:lnSpc>
            </a:pPr>
            <a:r>
              <a:rPr lang="vi-VN" sz="1900">
                <a:latin typeface="UTM Avo" panose="02040603050506020204" pitchFamily="18" charset="0"/>
                <a:cs typeface="Times New Roman" panose="02020603050405020304" pitchFamily="18" charset="0"/>
              </a:rPr>
              <a:t>Cú pháp một số hàm thông dụng của phần mềm bảng tính mà em có thể cần sử dụng để tính toán dữ liệu cho dự án Trường học xanh được cho trong Bảng 8.2.</a:t>
            </a:r>
          </a:p>
        </p:txBody>
      </p:sp>
      <p:sp>
        <p:nvSpPr>
          <p:cNvPr id="4" name="Rectangle 3">
            <a:extLst>
              <a:ext uri="{FF2B5EF4-FFF2-40B4-BE49-F238E27FC236}">
                <a16:creationId xmlns:a16="http://schemas.microsoft.com/office/drawing/2014/main" id="{2C34F0F8-1D16-403B-A902-CA4994BA92F2}"/>
              </a:ext>
            </a:extLst>
          </p:cNvPr>
          <p:cNvSpPr/>
          <p:nvPr/>
        </p:nvSpPr>
        <p:spPr>
          <a:xfrm>
            <a:off x="8229600" y="1385425"/>
            <a:ext cx="3498980" cy="5103385"/>
          </a:xfrm>
          <a:prstGeom prst="rect">
            <a:avLst/>
          </a:prstGeom>
        </p:spPr>
        <p:txBody>
          <a:bodyPr wrap="square">
            <a:spAutoFit/>
          </a:bodyPr>
          <a:lstStyle/>
          <a:p>
            <a:pPr algn="just" defTabSz="342900">
              <a:lnSpc>
                <a:spcPct val="135000"/>
              </a:lnSpc>
            </a:pPr>
            <a:r>
              <a:rPr lang="vi-VN" sz="1900" b="1">
                <a:solidFill>
                  <a:srgbClr val="0000FF"/>
                </a:solidFill>
                <a:latin typeface="UTM Avo" panose="02040603050506020204" pitchFamily="18" charset="0"/>
                <a:cs typeface="Times New Roman" panose="02020603050405020304" pitchFamily="18" charset="0"/>
              </a:rPr>
              <a:t>Lưu ý: </a:t>
            </a:r>
            <a:endParaRPr lang="en-US" sz="1900" b="1">
              <a:solidFill>
                <a:srgbClr val="0000FF"/>
              </a:solidFill>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Tất cả các hàm trên đều chỉ xử lí các ô có dữ liệu số có trong tham số của hàm. Hàm sẽ bỏ qua các ô dữ liệu chứa văn bản hoặc ô trống.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a:latin typeface="UTM Avo" panose="02040603050506020204" pitchFamily="18" charset="0"/>
                <a:cs typeface="Times New Roman" panose="02020603050405020304" pitchFamily="18" charset="0"/>
              </a:rPr>
              <a:t>- Các phần mềm bảng tính thường dùng dấu chấm “.” để ngăn cách phần nguyên và phần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thập phân, dùng </a:t>
            </a:r>
            <a:r>
              <a:rPr lang="en-US">
                <a:latin typeface="UTM Avo" panose="02040603050506020204" pitchFamily="18" charset="0"/>
                <a:cs typeface="Times New Roman" panose="02020603050405020304" pitchFamily="18" charset="0"/>
              </a:rPr>
              <a:t>dấu phẩy</a:t>
            </a:r>
            <a:r>
              <a:rPr lang="vi-VN">
                <a:latin typeface="UTM Avo" panose="02040603050506020204" pitchFamily="18" charset="0"/>
                <a:cs typeface="Times New Roman" panose="02020603050405020304" pitchFamily="18" charset="0"/>
              </a:rPr>
              <a:t> “</a:t>
            </a:r>
            <a:r>
              <a:rPr lang="en-US">
                <a:latin typeface="UTM Avo" panose="02040603050506020204" pitchFamily="18" charset="0"/>
                <a:cs typeface="Times New Roman" panose="02020603050405020304" pitchFamily="18" charset="0"/>
              </a:rPr>
              <a:t>,</a:t>
            </a:r>
            <a:r>
              <a:rPr lang="vi-VN">
                <a:latin typeface="UTM Avo" panose="02040603050506020204" pitchFamily="18" charset="0"/>
                <a:cs typeface="Times New Roman" panose="02020603050405020304" pitchFamily="18" charset="0"/>
              </a:rPr>
              <a:t>” để ngăn cách các chữ số hàng nghìn, hàng triệu,...</a:t>
            </a:r>
          </a:p>
        </p:txBody>
      </p:sp>
    </p:spTree>
    <p:extLst>
      <p:ext uri="{BB962C8B-B14F-4D97-AF65-F5344CB8AC3E}">
        <p14:creationId xmlns:p14="http://schemas.microsoft.com/office/powerpoint/2010/main" val="12828619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FD00FE-351C-4BF2-852A-ACB007E829ED}"/>
              </a:ext>
            </a:extLst>
          </p:cNvPr>
          <p:cNvPicPr>
            <a:picLocks noChangeAspect="1"/>
          </p:cNvPicPr>
          <p:nvPr/>
        </p:nvPicPr>
        <p:blipFill>
          <a:blip r:embed="rId2"/>
          <a:stretch>
            <a:fillRect/>
          </a:stretch>
        </p:blipFill>
        <p:spPr>
          <a:xfrm>
            <a:off x="541175" y="383873"/>
            <a:ext cx="10748866" cy="1996627"/>
          </a:xfrm>
          <a:prstGeom prst="rect">
            <a:avLst/>
          </a:prstGeom>
        </p:spPr>
      </p:pic>
      <p:sp>
        <p:nvSpPr>
          <p:cNvPr id="5" name="Rectangle 4">
            <a:extLst>
              <a:ext uri="{FF2B5EF4-FFF2-40B4-BE49-F238E27FC236}">
                <a16:creationId xmlns:a16="http://schemas.microsoft.com/office/drawing/2014/main" id="{B7F9932C-211F-465A-8FF5-7AB5AA99BECF}"/>
              </a:ext>
            </a:extLst>
          </p:cNvPr>
          <p:cNvSpPr/>
          <p:nvPr/>
        </p:nvSpPr>
        <p:spPr>
          <a:xfrm>
            <a:off x="541175" y="2380500"/>
            <a:ext cx="10583827"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THỰC HÀNH: TÍNH TOÁN TRÊN DỮ LIỆU TRỒNG CâY THỰC TẾ </a:t>
            </a:r>
          </a:p>
        </p:txBody>
      </p:sp>
      <p:sp>
        <p:nvSpPr>
          <p:cNvPr id="6" name="Rectangle 5">
            <a:extLst>
              <a:ext uri="{FF2B5EF4-FFF2-40B4-BE49-F238E27FC236}">
                <a16:creationId xmlns:a16="http://schemas.microsoft.com/office/drawing/2014/main" id="{1E67343D-A4D7-4340-9AD9-CEEBE35BFD9D}"/>
              </a:ext>
            </a:extLst>
          </p:cNvPr>
          <p:cNvSpPr/>
          <p:nvPr/>
        </p:nvSpPr>
        <p:spPr>
          <a:xfrm>
            <a:off x="541175" y="3023433"/>
            <a:ext cx="11109650" cy="3530647"/>
          </a:xfrm>
          <a:prstGeom prst="rect">
            <a:avLst/>
          </a:prstGeom>
        </p:spPr>
        <p:txBody>
          <a:bodyPr wrap="square">
            <a:spAutoFit/>
          </a:bodyPr>
          <a:lstStyle/>
          <a:p>
            <a:pPr algn="just" defTabSz="342900">
              <a:lnSpc>
                <a:spcPct val="140000"/>
              </a:lnSpc>
            </a:pPr>
            <a:r>
              <a:rPr lang="vi-VN" b="1">
                <a:latin typeface="UTM Avo" panose="02040603050506020204" pitchFamily="18" charset="0"/>
                <a:cs typeface="Times New Roman" panose="02020603050405020304" pitchFamily="18" charset="0"/>
              </a:rPr>
              <a:t>Nhiệm vụ </a:t>
            </a:r>
            <a:endParaRPr lang="en-US" b="1">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 Tạo trang tính mới trong bảng tính của dự án để nhập dữ liệu dự kiến kết quả thực hiện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dự án. </a:t>
            </a:r>
            <a:endParaRPr lang="en-US">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 Nhập và sao chép dữ liệu vào trang tính. </a:t>
            </a:r>
            <a:endParaRPr lang="en-US">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 Thiết lập công thức tính tổng số cây mỗi loại và tổng số cây các loại mà mỗi lớp trồng được. </a:t>
            </a:r>
            <a:endParaRPr lang="en-US">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 Thực hiện các thao tác định dạng dữ liệu cho trang tính. </a:t>
            </a:r>
            <a:endParaRPr lang="en-US">
              <a:latin typeface="UTM Avo" panose="02040603050506020204" pitchFamily="18" charset="0"/>
              <a:cs typeface="Times New Roman" panose="02020603050405020304" pitchFamily="18" charset="0"/>
            </a:endParaRPr>
          </a:p>
          <a:p>
            <a:pPr algn="just" defTabSz="342900">
              <a:lnSpc>
                <a:spcPct val="140000"/>
              </a:lnSpc>
            </a:pPr>
            <a:r>
              <a:rPr lang="en-US" b="1">
                <a:latin typeface="UTM Avo" panose="02040603050506020204" pitchFamily="18" charset="0"/>
                <a:cs typeface="Times New Roman" panose="02020603050405020304" pitchFamily="18" charset="0"/>
              </a:rPr>
              <a:t>H</a:t>
            </a:r>
            <a:r>
              <a:rPr lang="vi-VN" b="1">
                <a:latin typeface="UTM Avo" panose="02040603050506020204" pitchFamily="18" charset="0"/>
                <a:cs typeface="Times New Roman" panose="02020603050405020304" pitchFamily="18" charset="0"/>
              </a:rPr>
              <a:t>ướn</a:t>
            </a:r>
            <a:r>
              <a:rPr lang="en-US" b="1">
                <a:latin typeface="UTM Avo" panose="02040603050506020204" pitchFamily="18" charset="0"/>
                <a:cs typeface="Times New Roman" panose="02020603050405020304" pitchFamily="18" charset="0"/>
              </a:rPr>
              <a:t>g dẫn</a:t>
            </a:r>
          </a:p>
          <a:p>
            <a:pPr>
              <a:lnSpc>
                <a:spcPct val="140000"/>
              </a:lnSpc>
            </a:pPr>
            <a:r>
              <a:rPr lang="en-US" b="1">
                <a:solidFill>
                  <a:srgbClr val="0000FF"/>
                </a:solidFill>
                <a:latin typeface="UTM Avo" panose="02040603050506020204" pitchFamily="18" charset="0"/>
                <a:cs typeface="Times New Roman" panose="02020603050405020304" pitchFamily="18" charset="0"/>
              </a:rPr>
              <a:t>a) Tạo trang tính mới </a:t>
            </a:r>
          </a:p>
          <a:p>
            <a:pPr>
              <a:lnSpc>
                <a:spcPct val="140000"/>
              </a:lnSpc>
            </a:pPr>
            <a:r>
              <a:rPr lang="en-US">
                <a:latin typeface="UTM Avo" panose="02040603050506020204" pitchFamily="18" charset="0"/>
                <a:cs typeface="Times New Roman" panose="02020603050405020304" pitchFamily="18" charset="0"/>
              </a:rPr>
              <a:t>- Mở tệp bảng tính </a:t>
            </a:r>
            <a:r>
              <a:rPr lang="en-US">
                <a:solidFill>
                  <a:srgbClr val="FF3399"/>
                </a:solidFill>
                <a:latin typeface="UTM Avo" panose="02040603050506020204" pitchFamily="18" charset="0"/>
                <a:cs typeface="Times New Roman" panose="02020603050405020304" pitchFamily="18" charset="0"/>
              </a:rPr>
              <a:t>THXanh.xlsx</a:t>
            </a:r>
            <a:r>
              <a:rPr lang="en-US">
                <a:latin typeface="UTM Avo" panose="02040603050506020204" pitchFamily="18" charset="0"/>
                <a:cs typeface="Times New Roman" panose="02020603050405020304" pitchFamily="18" charset="0"/>
              </a:rPr>
              <a:t>. </a:t>
            </a:r>
          </a:p>
          <a:p>
            <a:pPr>
              <a:lnSpc>
                <a:spcPct val="140000"/>
              </a:lnSpc>
            </a:pPr>
            <a:r>
              <a:rPr lang="en-US">
                <a:latin typeface="UTM Avo" panose="02040603050506020204" pitchFamily="18" charset="0"/>
                <a:cs typeface="Times New Roman" panose="02020603050405020304" pitchFamily="18" charset="0"/>
              </a:rPr>
              <a:t>- Tạo thêm một trang tính mới đặt tên </a:t>
            </a:r>
            <a:r>
              <a:rPr lang="en-US">
                <a:solidFill>
                  <a:srgbClr val="FF3399"/>
                </a:solidFill>
                <a:latin typeface="UTM Avo" panose="02040603050506020204" pitchFamily="18" charset="0"/>
                <a:cs typeface="Times New Roman" panose="02020603050405020304" pitchFamily="18" charset="0"/>
              </a:rPr>
              <a:t>4. Dự kiến kết quả</a:t>
            </a:r>
            <a:r>
              <a:rPr lang="en-US">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2674325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p:cTn id="2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1000"/>
                                        <p:tgtEl>
                                          <p:spTgt spid="6">
                                            <p:txEl>
                                              <p:pRg st="2" end="2"/>
                                            </p:txEl>
                                          </p:spTgt>
                                        </p:tgtEl>
                                      </p:cBhvr>
                                    </p:animEffect>
                                    <p:anim calcmode="lin" valueType="num">
                                      <p:cBhvr>
                                        <p:cTn id="3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2" end="2"/>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Effect transition="in" filter="fade">
                                      <p:cBhvr>
                                        <p:cTn id="38" dur="1000"/>
                                        <p:tgtEl>
                                          <p:spTgt spid="6">
                                            <p:txEl>
                                              <p:pRg st="3" end="3"/>
                                            </p:txEl>
                                          </p:spTgt>
                                        </p:tgtEl>
                                      </p:cBhvr>
                                    </p:animEffect>
                                    <p:anim calcmode="lin" valueType="num">
                                      <p:cBhvr>
                                        <p:cTn id="3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Effect transition="in" filter="fade">
                                      <p:cBhvr>
                                        <p:cTn id="43" dur="1000"/>
                                        <p:tgtEl>
                                          <p:spTgt spid="6">
                                            <p:txEl>
                                              <p:pRg st="4" end="4"/>
                                            </p:txEl>
                                          </p:spTgt>
                                        </p:tgtEl>
                                      </p:cBhvr>
                                    </p:animEffect>
                                    <p:anim calcmode="lin" valueType="num">
                                      <p:cBhvr>
                                        <p:cTn id="44"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6">
                                            <p:txEl>
                                              <p:pRg st="5" end="5"/>
                                            </p:txEl>
                                          </p:spTgt>
                                        </p:tgtEl>
                                        <p:attrNameLst>
                                          <p:attrName>style.visibility</p:attrName>
                                        </p:attrNameLst>
                                      </p:cBhvr>
                                      <p:to>
                                        <p:strVal val="visible"/>
                                      </p:to>
                                    </p:set>
                                    <p:anim calcmode="lin" valueType="num">
                                      <p:cBhvr>
                                        <p:cTn id="50"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51"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52" dur="500"/>
                                        <p:tgtEl>
                                          <p:spTgt spid="6">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animEffect transition="in" filter="wipe(left)">
                                      <p:cBhvr>
                                        <p:cTn id="57" dur="1500"/>
                                        <p:tgtEl>
                                          <p:spTgt spid="6">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7" end="7"/>
                                            </p:txEl>
                                          </p:spTgt>
                                        </p:tgtEl>
                                        <p:attrNameLst>
                                          <p:attrName>style.visibility</p:attrName>
                                        </p:attrNameLst>
                                      </p:cBhvr>
                                      <p:to>
                                        <p:strVal val="visible"/>
                                      </p:to>
                                    </p:set>
                                    <p:animEffect transition="in" filter="fade">
                                      <p:cBhvr>
                                        <p:cTn id="62" dur="500"/>
                                        <p:tgtEl>
                                          <p:spTgt spid="6">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8" end="8"/>
                                            </p:txEl>
                                          </p:spTgt>
                                        </p:tgtEl>
                                        <p:attrNameLst>
                                          <p:attrName>style.visibility</p:attrName>
                                        </p:attrNameLst>
                                      </p:cBhvr>
                                      <p:to>
                                        <p:strVal val="visible"/>
                                      </p:to>
                                    </p:set>
                                    <p:animEffect transition="in" filter="fade">
                                      <p:cBhvr>
                                        <p:cTn id="6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2A9BAA-648E-4480-A3B0-5C29230A15E4}"/>
              </a:ext>
            </a:extLst>
          </p:cNvPr>
          <p:cNvPicPr>
            <a:picLocks noChangeAspect="1"/>
          </p:cNvPicPr>
          <p:nvPr/>
        </p:nvPicPr>
        <p:blipFill>
          <a:blip r:embed="rId2"/>
          <a:stretch>
            <a:fillRect/>
          </a:stretch>
        </p:blipFill>
        <p:spPr>
          <a:xfrm>
            <a:off x="4128797" y="2452677"/>
            <a:ext cx="7422502" cy="4122505"/>
          </a:xfrm>
          <a:prstGeom prst="rect">
            <a:avLst/>
          </a:prstGeom>
        </p:spPr>
      </p:pic>
      <p:sp>
        <p:nvSpPr>
          <p:cNvPr id="4" name="Rectangle 3">
            <a:extLst>
              <a:ext uri="{FF2B5EF4-FFF2-40B4-BE49-F238E27FC236}">
                <a16:creationId xmlns:a16="http://schemas.microsoft.com/office/drawing/2014/main" id="{167AF312-3A0A-422C-9ABE-05FEDF0BD313}"/>
              </a:ext>
            </a:extLst>
          </p:cNvPr>
          <p:cNvSpPr/>
          <p:nvPr/>
        </p:nvSpPr>
        <p:spPr>
          <a:xfrm>
            <a:off x="526138" y="371951"/>
            <a:ext cx="11139723" cy="1591654"/>
          </a:xfrm>
          <a:prstGeom prst="rect">
            <a:avLst/>
          </a:prstGeom>
        </p:spPr>
        <p:txBody>
          <a:bodyPr wrap="square">
            <a:spAutoFit/>
          </a:bodyPr>
          <a:lstStyle/>
          <a:p>
            <a:pPr>
              <a:lnSpc>
                <a:spcPct val="140000"/>
              </a:lnSpc>
            </a:pPr>
            <a:r>
              <a:rPr lang="en-US" b="1">
                <a:solidFill>
                  <a:srgbClr val="0000FF"/>
                </a:solidFill>
                <a:latin typeface="UTM Avo" panose="02040603050506020204" pitchFamily="18" charset="0"/>
                <a:cs typeface="Times New Roman" panose="02020603050405020304" pitchFamily="18" charset="0"/>
              </a:rPr>
              <a:t>b) Nhập và sao chép dữ liệu vào trang tính </a:t>
            </a:r>
          </a:p>
          <a:p>
            <a:pPr>
              <a:lnSpc>
                <a:spcPct val="140000"/>
              </a:lnSpc>
            </a:pPr>
            <a:r>
              <a:rPr lang="vi-VN">
                <a:latin typeface="UTM Avo" panose="02040603050506020204" pitchFamily="18" charset="0"/>
                <a:cs typeface="Times New Roman" panose="02020603050405020304" pitchFamily="18" charset="0"/>
              </a:rPr>
              <a:t>- Nhập tại ô A2: </a:t>
            </a:r>
            <a:r>
              <a:rPr lang="vi-VN">
                <a:solidFill>
                  <a:srgbClr val="FF3399"/>
                </a:solidFill>
                <a:latin typeface="UTM Avo" panose="02040603050506020204" pitchFamily="18" charset="0"/>
                <a:cs typeface="Times New Roman" panose="02020603050405020304" pitchFamily="18" charset="0"/>
              </a:rPr>
              <a:t>Bảng 4. Dự kiến phân bổ cây cho các lớp</a:t>
            </a:r>
            <a:r>
              <a:rPr lang="vi-VN">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nSpc>
                <a:spcPct val="140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Mở lại trang tính </a:t>
            </a:r>
            <a:r>
              <a:rPr lang="vi-VN">
                <a:solidFill>
                  <a:srgbClr val="FF3399"/>
                </a:solidFill>
                <a:latin typeface="UTM Avo" panose="02040603050506020204" pitchFamily="18" charset="0"/>
                <a:cs typeface="Times New Roman" panose="02020603050405020304" pitchFamily="18" charset="0"/>
              </a:rPr>
              <a:t>3. Tìm hiểu giống cây </a:t>
            </a:r>
            <a:r>
              <a:rPr lang="vi-VN">
                <a:latin typeface="UTM Avo" panose="02040603050506020204" pitchFamily="18" charset="0"/>
                <a:cs typeface="Times New Roman" panose="02020603050405020304" pitchFamily="18" charset="0"/>
              </a:rPr>
              <a:t>và sao chép vùng dữ liệu A3:C19 (3 cột đầu tiên</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sang trang tính </a:t>
            </a:r>
            <a:r>
              <a:rPr lang="vi-VN">
                <a:solidFill>
                  <a:srgbClr val="FF3399"/>
                </a:solidFill>
                <a:latin typeface="UTM Avo" panose="02040603050506020204" pitchFamily="18" charset="0"/>
                <a:cs typeface="Times New Roman" panose="02020603050405020304" pitchFamily="18" charset="0"/>
              </a:rPr>
              <a:t>4. Dự kiến kết quả </a:t>
            </a:r>
            <a:r>
              <a:rPr lang="vi-VN">
                <a:latin typeface="UTM Avo" panose="02040603050506020204" pitchFamily="18" charset="0"/>
                <a:cs typeface="Times New Roman" panose="02020603050405020304" pitchFamily="18" charset="0"/>
              </a:rPr>
              <a:t>tại địa chỉ A3</a:t>
            </a:r>
            <a:r>
              <a:rPr lang="en-US">
                <a:latin typeface="UTM Avo" panose="02040603050506020204" pitchFamily="18" charset="0"/>
                <a:cs typeface="Times New Roman" panose="02020603050405020304" pitchFamily="18" charset="0"/>
              </a:rPr>
              <a:t>.</a:t>
            </a:r>
            <a:endParaRPr lang="vi-VN">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94075540-0399-43EE-9202-327CFC862EEC}"/>
              </a:ext>
            </a:extLst>
          </p:cNvPr>
          <p:cNvSpPr/>
          <p:nvPr/>
        </p:nvSpPr>
        <p:spPr>
          <a:xfrm>
            <a:off x="526137" y="1876092"/>
            <a:ext cx="11139724" cy="816057"/>
          </a:xfrm>
          <a:prstGeom prst="rect">
            <a:avLst/>
          </a:prstGeom>
        </p:spPr>
        <p:txBody>
          <a:bodyPr wrap="square">
            <a:spAutoFit/>
          </a:bodyPr>
          <a:lstStyle/>
          <a:p>
            <a:pPr algn="just">
              <a:lnSpc>
                <a:spcPct val="140000"/>
              </a:lnSpc>
            </a:pPr>
            <a:r>
              <a:rPr lang="vi-VN">
                <a:latin typeface="UTM Avo" panose="02040603050506020204" pitchFamily="18" charset="0"/>
                <a:cs typeface="Times New Roman" panose="02020603050405020304" pitchFamily="18" charset="0"/>
              </a:rPr>
              <a:t>- Nhập dữ liệu dự kiến phân bổ cho các lớp khối 7 được giao thực hiện dự án </a:t>
            </a:r>
            <a:r>
              <a:rPr lang="vi-VN" b="1">
                <a:latin typeface="UTM Avo" panose="02040603050506020204" pitchFamily="18" charset="0"/>
                <a:cs typeface="Times New Roman" panose="02020603050405020304" pitchFamily="18" charset="0"/>
              </a:rPr>
              <a:t>Trường học</a:t>
            </a:r>
            <a:r>
              <a:rPr lang="en-US" b="1">
                <a:latin typeface="UTM Avo" panose="02040603050506020204" pitchFamily="18" charset="0"/>
                <a:cs typeface="Times New Roman" panose="02020603050405020304" pitchFamily="18" charset="0"/>
              </a:rPr>
              <a:t> </a:t>
            </a:r>
            <a:r>
              <a:rPr lang="vi-VN" b="1">
                <a:latin typeface="UTM Avo" panose="02040603050506020204" pitchFamily="18" charset="0"/>
                <a:cs typeface="Times New Roman" panose="02020603050405020304" pitchFamily="18" charset="0"/>
              </a:rPr>
              <a:t>xanh </a:t>
            </a:r>
            <a:r>
              <a:rPr lang="vi-VN">
                <a:latin typeface="UTM Avo" panose="02040603050506020204" pitchFamily="18" charset="0"/>
                <a:cs typeface="Times New Roman" panose="02020603050405020304" pitchFamily="18" charset="0"/>
              </a:rPr>
              <a:t>như Hình 8.6.</a:t>
            </a:r>
          </a:p>
        </p:txBody>
      </p:sp>
      <p:pic>
        <p:nvPicPr>
          <p:cNvPr id="9" name="Picture 8" descr="A picture containing text, indoor&#10;&#10;Description automatically generated">
            <a:extLst>
              <a:ext uri="{FF2B5EF4-FFF2-40B4-BE49-F238E27FC236}">
                <a16:creationId xmlns:a16="http://schemas.microsoft.com/office/drawing/2014/main" id="{A42A508F-F6C5-47C4-89B9-E0A5E8F4BA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48" y="4700829"/>
            <a:ext cx="2370998" cy="1802833"/>
          </a:xfrm>
          <a:prstGeom prst="rect">
            <a:avLst/>
          </a:prstGeom>
        </p:spPr>
      </p:pic>
    </p:spTree>
    <p:extLst>
      <p:ext uri="{BB962C8B-B14F-4D97-AF65-F5344CB8AC3E}">
        <p14:creationId xmlns:p14="http://schemas.microsoft.com/office/powerpoint/2010/main" val="17017180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1000"/>
                                        <p:tgtEl>
                                          <p:spTgt spid="5">
                                            <p:txEl>
                                              <p:pRg st="0" end="0"/>
                                            </p:txEl>
                                          </p:spTgt>
                                        </p:tgtEl>
                                      </p:cBhvr>
                                    </p:animEffect>
                                    <p:anim calcmode="lin" valueType="num">
                                      <p:cBhvr>
                                        <p:cTn id="2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53" presetClass="entr" presetSubtype="16"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0E122D-B243-46BA-A088-99096A5B493B}"/>
              </a:ext>
            </a:extLst>
          </p:cNvPr>
          <p:cNvSpPr/>
          <p:nvPr/>
        </p:nvSpPr>
        <p:spPr>
          <a:xfrm>
            <a:off x="526138" y="445324"/>
            <a:ext cx="10758634" cy="2942024"/>
          </a:xfrm>
          <a:prstGeom prst="rect">
            <a:avLst/>
          </a:prstGeom>
        </p:spPr>
        <p:txBody>
          <a:bodyPr wrap="square">
            <a:spAutoFit/>
          </a:bodyPr>
          <a:lstStyle/>
          <a:p>
            <a:pPr algn="just">
              <a:lnSpc>
                <a:spcPct val="150000"/>
              </a:lnSpc>
            </a:pPr>
            <a:r>
              <a:rPr lang="vi-VN" b="1">
                <a:solidFill>
                  <a:srgbClr val="0000FF"/>
                </a:solidFill>
                <a:latin typeface="UTM Avo" panose="02040603050506020204" pitchFamily="18" charset="0"/>
                <a:cs typeface="Times New Roman" panose="02020603050405020304" pitchFamily="18" charset="0"/>
              </a:rPr>
              <a:t>c) Tính tổng số cây mỗi loại mà mỗi lớp trồng được</a:t>
            </a:r>
            <a:r>
              <a:rPr lang="vi-VN" b="1">
                <a:latin typeface="UTM Avo" panose="02040603050506020204" pitchFamily="18" charset="0"/>
                <a:cs typeface="Times New Roman" panose="02020603050405020304" pitchFamily="18" charset="0"/>
              </a:rPr>
              <a:t> </a:t>
            </a:r>
            <a:endParaRPr lang="en-US" b="1">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Chèn thêm hai hàng trống ở trên hàng 9 bằng cách thực hiện hai lần các thao tác sau: Chọn cả hàng số 9, nháy nút phải chuột tại hàng 9 và chọn lệnh </a:t>
            </a:r>
            <a:r>
              <a:rPr lang="vi-VN" b="1">
                <a:latin typeface="UTM Avo" panose="02040603050506020204" pitchFamily="18" charset="0"/>
                <a:cs typeface="Times New Roman" panose="02020603050405020304" pitchFamily="18" charset="0"/>
              </a:rPr>
              <a:t>Insert</a:t>
            </a:r>
            <a:r>
              <a:rPr lang="vi-VN">
                <a:latin typeface="UTM Avo" panose="02040603050506020204" pitchFamily="18" charset="0"/>
                <a:cs typeface="Times New Roman" panose="02020603050405020304" pitchFamily="18" charset="0"/>
              </a:rPr>
              <a:t>.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Thực hiện tương tự để chèn thêm hai hàng trống ở trên hàng có số thứ tự 12.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Tại ô D9 nhập công thức </a:t>
            </a:r>
            <a:r>
              <a:rPr lang="vi-VN">
                <a:solidFill>
                  <a:srgbClr val="0998D7"/>
                </a:solidFill>
                <a:latin typeface="UTM Avo" panose="02040603050506020204" pitchFamily="18" charset="0"/>
                <a:cs typeface="Times New Roman" panose="02020603050405020304" pitchFamily="18" charset="0"/>
              </a:rPr>
              <a:t>=SUM(D4:28) </a:t>
            </a:r>
            <a:r>
              <a:rPr lang="vi-VN">
                <a:latin typeface="UTM Avo" panose="02040603050506020204" pitchFamily="18" charset="0"/>
                <a:cs typeface="Times New Roman" panose="02020603050405020304" pitchFamily="18" charset="0"/>
              </a:rPr>
              <a:t>để tính số cây hoa của lớp 7A, sau đó sao chép</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công thức này sang các ô bên cạnh tương ứng với các lớp 7B, 7C, 70, 75, 76, 7H.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Thực hiện tương tự để tính tổng số cây ăn quả và cây bóng mát mà mỗi lớp đã trồng. </a:t>
            </a:r>
            <a:endParaRPr lang="en-US">
              <a:latin typeface="UTM Avo" panose="0204060305050602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38A2611D-6209-4757-A0CB-4567E5DFF27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39617" y1="34505" x2="43930" y2="42492"/>
                        <a14:foregroundMark x1="59744" y1="35144" x2="63898" y2="44249"/>
                        <a14:foregroundMark x1="47125" y1="44089" x2="50479" y2="49042"/>
                      </a14:backgroundRemoval>
                    </a14:imgEffect>
                  </a14:imgLayer>
                </a14:imgProps>
              </a:ext>
              <a:ext uri="{28A0092B-C50C-407E-A947-70E740481C1C}">
                <a14:useLocalDpi xmlns:a14="http://schemas.microsoft.com/office/drawing/2010/main" val="0"/>
              </a:ext>
            </a:extLst>
          </a:blip>
          <a:srcRect/>
          <a:stretch/>
        </p:blipFill>
        <p:spPr>
          <a:xfrm>
            <a:off x="4221480" y="3174727"/>
            <a:ext cx="3663876" cy="3663876"/>
          </a:xfrm>
          <a:prstGeom prst="rect">
            <a:avLst/>
          </a:prstGeom>
        </p:spPr>
      </p:pic>
    </p:spTree>
    <p:extLst>
      <p:ext uri="{BB962C8B-B14F-4D97-AF65-F5344CB8AC3E}">
        <p14:creationId xmlns:p14="http://schemas.microsoft.com/office/powerpoint/2010/main" val="34508837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0E122D-B243-46BA-A088-99096A5B493B}"/>
              </a:ext>
            </a:extLst>
          </p:cNvPr>
          <p:cNvSpPr/>
          <p:nvPr/>
        </p:nvSpPr>
        <p:spPr>
          <a:xfrm>
            <a:off x="526138" y="370021"/>
            <a:ext cx="11139724" cy="5019516"/>
          </a:xfrm>
          <a:prstGeom prst="rect">
            <a:avLst/>
          </a:prstGeom>
        </p:spPr>
        <p:txBody>
          <a:bodyPr wrap="square">
            <a:spAutoFit/>
          </a:bodyPr>
          <a:lstStyle/>
          <a:p>
            <a:pPr algn="just">
              <a:lnSpc>
                <a:spcPct val="150000"/>
              </a:lnSpc>
            </a:pPr>
            <a:r>
              <a:rPr lang="vi-VN" b="1">
                <a:solidFill>
                  <a:srgbClr val="0000FF"/>
                </a:solidFill>
                <a:latin typeface="UTM Avo" panose="02040603050506020204" pitchFamily="18" charset="0"/>
                <a:cs typeface="Times New Roman" panose="02020603050405020304" pitchFamily="18" charset="0"/>
              </a:rPr>
              <a:t>d) Tính tổng số cây các loại mà mỗi lớp trồng được </a:t>
            </a:r>
            <a:endParaRPr lang="en-US" b="1">
              <a:solidFill>
                <a:srgbClr val="0000FF"/>
              </a:solidFill>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Tại ô D25 nhập công thức </a:t>
            </a:r>
            <a:r>
              <a:rPr lang="vi-VN">
                <a:solidFill>
                  <a:srgbClr val="0998D7"/>
                </a:solidFill>
                <a:latin typeface="UTM Avo" panose="02040603050506020204" pitchFamily="18" charset="0"/>
                <a:cs typeface="Times New Roman" panose="02020603050405020304" pitchFamily="18" charset="0"/>
              </a:rPr>
              <a:t>=D9+D17+D24 </a:t>
            </a:r>
            <a:r>
              <a:rPr lang="vi-VN">
                <a:latin typeface="UTM Avo" panose="02040603050506020204" pitchFamily="18" charset="0"/>
                <a:cs typeface="Times New Roman" panose="02020603050405020304" pitchFamily="18" charset="0"/>
              </a:rPr>
              <a:t>để tính tổng số cây đã trồng của lớp 7A.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Sao chép công thức tại ô D25 sang các ô E25, F25, G25, H25, 125, J25 để tính tổng số cây của các lớp 7B, 7C, 70, 75, 76, 7H.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Tại hàng 3, bên cạnh cột 7H tạo thêm hai cột Tổng số cây và Trung bình để tính tổng số</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mỗi cây và số cây trung bình mỗi lớp trồng.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Tại ô K4, nhập hàm </a:t>
            </a:r>
            <a:r>
              <a:rPr lang="vi-VN">
                <a:solidFill>
                  <a:srgbClr val="0998D7"/>
                </a:solidFill>
                <a:latin typeface="UTM Avo" panose="02040603050506020204" pitchFamily="18" charset="0"/>
                <a:cs typeface="Times New Roman" panose="02020603050405020304" pitchFamily="18" charset="0"/>
              </a:rPr>
              <a:t>=SUM(D4:34) </a:t>
            </a:r>
            <a:r>
              <a:rPr lang="vi-VN">
                <a:latin typeface="UTM Avo" panose="02040603050506020204" pitchFamily="18" charset="0"/>
                <a:cs typeface="Times New Roman" panose="02020603050405020304" pitchFamily="18" charset="0"/>
              </a:rPr>
              <a:t>tính tổng số cây Hoa mười giờ. </a:t>
            </a:r>
            <a:endParaRPr lang="en-US">
              <a:latin typeface="UTM Avo" panose="02040603050506020204" pitchFamily="18" charset="0"/>
              <a:cs typeface="Times New Roman" panose="02020603050405020304" pitchFamily="18" charset="0"/>
            </a:endParaRPr>
          </a:p>
          <a:p>
            <a:pPr algn="just">
              <a:lnSpc>
                <a:spcPct val="150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Tại ô L4 nhập hàm =</a:t>
            </a:r>
            <a:r>
              <a:rPr lang="vi-VN">
                <a:solidFill>
                  <a:srgbClr val="0998D7"/>
                </a:solidFill>
                <a:latin typeface="UTM Avo" panose="02040603050506020204" pitchFamily="18" charset="0"/>
                <a:cs typeface="Times New Roman" panose="02020603050405020304" pitchFamily="18" charset="0"/>
              </a:rPr>
              <a:t>AVERAGE(D4:34) </a:t>
            </a:r>
            <a:r>
              <a:rPr lang="vi-VN">
                <a:latin typeface="UTM Avo" panose="02040603050506020204" pitchFamily="18" charset="0"/>
                <a:cs typeface="Times New Roman" panose="02020603050405020304" pitchFamily="18" charset="0"/>
              </a:rPr>
              <a:t>tính số cây Hoa mười giờ trung bình của mỗi lớp. </a:t>
            </a:r>
            <a:endParaRPr lang="en-US">
              <a:latin typeface="UTM Avo" panose="02040603050506020204" pitchFamily="18" charset="0"/>
              <a:cs typeface="Times New Roman" panose="02020603050405020304" pitchFamily="18" charset="0"/>
            </a:endParaRPr>
          </a:p>
          <a:p>
            <a:pPr algn="just">
              <a:lnSpc>
                <a:spcPct val="150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Sao chép dữ liệu tại ô K4 xuống phía dưới cho đến ô K25, sau đó xoá đi dữ liệu tại các hàng trong là K10, K18 ứng với các hàng không có dữ liệu. </a:t>
            </a:r>
            <a:endParaRPr lang="en-US">
              <a:latin typeface="UTM Avo" panose="02040603050506020204" pitchFamily="18" charset="0"/>
              <a:cs typeface="Times New Roman" panose="02020603050405020304" pitchFamily="18" charset="0"/>
            </a:endParaRPr>
          </a:p>
          <a:p>
            <a:pPr algn="just">
              <a:lnSpc>
                <a:spcPct val="150000"/>
              </a:lnSpc>
            </a:pPr>
            <a:r>
              <a:rPr lang="vi-VN">
                <a:latin typeface="UTM Avo" panose="02040603050506020204" pitchFamily="18" charset="0"/>
                <a:cs typeface="Times New Roman" panose="02020603050405020304" pitchFamily="18" charset="0"/>
              </a:rPr>
              <a:t>- Sao chép dữ liệu tại ô L4 xuống phía dưới cho đến ô L25, sau đó xoá đi dữ liệu tại các hàng trống là L10, L18.</a:t>
            </a:r>
          </a:p>
        </p:txBody>
      </p:sp>
      <p:pic>
        <p:nvPicPr>
          <p:cNvPr id="4" name="Picture 3" descr="Icon&#10;&#10;Description automatically generated">
            <a:extLst>
              <a:ext uri="{FF2B5EF4-FFF2-40B4-BE49-F238E27FC236}">
                <a16:creationId xmlns:a16="http://schemas.microsoft.com/office/drawing/2014/main" id="{99B345A3-46C8-40B0-8FC6-1D41A1FA16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30930" y="5353047"/>
            <a:ext cx="1134932" cy="1134932"/>
          </a:xfrm>
          <a:prstGeom prst="rect">
            <a:avLst/>
          </a:prstGeom>
        </p:spPr>
      </p:pic>
    </p:spTree>
    <p:extLst>
      <p:ext uri="{BB962C8B-B14F-4D97-AF65-F5344CB8AC3E}">
        <p14:creationId xmlns:p14="http://schemas.microsoft.com/office/powerpoint/2010/main" val="2625780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fade">
                                      <p:cBhvr>
                                        <p:cTn id="40" dur="1000"/>
                                        <p:tgtEl>
                                          <p:spTgt spid="2">
                                            <p:txEl>
                                              <p:pRg st="5" end="5"/>
                                            </p:txEl>
                                          </p:spTgt>
                                        </p:tgtEl>
                                      </p:cBhvr>
                                    </p:animEffect>
                                    <p:anim calcmode="lin" valueType="num">
                                      <p:cBhvr>
                                        <p:cTn id="4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fade">
                                      <p:cBhvr>
                                        <p:cTn id="47" dur="1000"/>
                                        <p:tgtEl>
                                          <p:spTgt spid="2">
                                            <p:txEl>
                                              <p:pRg st="6" end="6"/>
                                            </p:txEl>
                                          </p:spTgt>
                                        </p:tgtEl>
                                      </p:cBhvr>
                                    </p:animEffect>
                                    <p:anim calcmode="lin" valueType="num">
                                      <p:cBhvr>
                                        <p:cTn id="4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
                                            <p:txEl>
                                              <p:pRg st="7" end="7"/>
                                            </p:txEl>
                                          </p:spTgt>
                                        </p:tgtEl>
                                        <p:attrNameLst>
                                          <p:attrName>style.visibility</p:attrName>
                                        </p:attrNameLst>
                                      </p:cBhvr>
                                      <p:to>
                                        <p:strVal val="visible"/>
                                      </p:to>
                                    </p:set>
                                    <p:animEffect transition="in" filter="fade">
                                      <p:cBhvr>
                                        <p:cTn id="54" dur="1000"/>
                                        <p:tgtEl>
                                          <p:spTgt spid="2">
                                            <p:txEl>
                                              <p:pRg st="7" end="7"/>
                                            </p:txEl>
                                          </p:spTgt>
                                        </p:tgtEl>
                                      </p:cBhvr>
                                    </p:animEffect>
                                    <p:anim calcmode="lin" valueType="num">
                                      <p:cBhvr>
                                        <p:cTn id="5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2988D8-F73F-443B-AF17-A928E64F3C2E}"/>
              </a:ext>
            </a:extLst>
          </p:cNvPr>
          <p:cNvPicPr>
            <a:picLocks noChangeAspect="1"/>
          </p:cNvPicPr>
          <p:nvPr/>
        </p:nvPicPr>
        <p:blipFill>
          <a:blip r:embed="rId2"/>
          <a:stretch>
            <a:fillRect/>
          </a:stretch>
        </p:blipFill>
        <p:spPr>
          <a:xfrm>
            <a:off x="3958814" y="1988419"/>
            <a:ext cx="7707047" cy="4497629"/>
          </a:xfrm>
          <a:prstGeom prst="rect">
            <a:avLst/>
          </a:prstGeom>
        </p:spPr>
      </p:pic>
      <p:sp>
        <p:nvSpPr>
          <p:cNvPr id="4" name="Rectangle 3">
            <a:extLst>
              <a:ext uri="{FF2B5EF4-FFF2-40B4-BE49-F238E27FC236}">
                <a16:creationId xmlns:a16="http://schemas.microsoft.com/office/drawing/2014/main" id="{2934C14D-7950-4CA2-9A88-5BE80B4934BA}"/>
              </a:ext>
            </a:extLst>
          </p:cNvPr>
          <p:cNvSpPr/>
          <p:nvPr/>
        </p:nvSpPr>
        <p:spPr>
          <a:xfrm>
            <a:off x="526138" y="371951"/>
            <a:ext cx="11139723" cy="1979453"/>
          </a:xfrm>
          <a:prstGeom prst="rect">
            <a:avLst/>
          </a:prstGeom>
        </p:spPr>
        <p:txBody>
          <a:bodyPr wrap="square">
            <a:spAutoFit/>
          </a:bodyPr>
          <a:lstStyle/>
          <a:p>
            <a:pPr>
              <a:lnSpc>
                <a:spcPct val="140000"/>
              </a:lnSpc>
            </a:pPr>
            <a:r>
              <a:rPr lang="en-US" b="1" i="1">
                <a:solidFill>
                  <a:srgbClr val="0000FF"/>
                </a:solidFill>
                <a:latin typeface="UTM Avo" panose="02040603050506020204" pitchFamily="18" charset="0"/>
                <a:cs typeface="Times New Roman" panose="02020603050405020304" pitchFamily="18" charset="0"/>
              </a:rPr>
              <a:t>e) Định dạng dữ liệu cho trang tính </a:t>
            </a:r>
          </a:p>
          <a:p>
            <a:pPr>
              <a:lnSpc>
                <a:spcPct val="140000"/>
              </a:lnSpc>
            </a:pPr>
            <a:r>
              <a:rPr lang="vi-VN">
                <a:latin typeface="UTM Avo" panose="02040603050506020204" pitchFamily="18" charset="0"/>
                <a:cs typeface="Times New Roman" panose="02020603050405020304" pitchFamily="18" charset="0"/>
              </a:rPr>
              <a:t>- Định dạng chữ in đậm cho tiêu đề bảng. </a:t>
            </a:r>
            <a:endParaRPr lang="en-US">
              <a:latin typeface="UTM Avo" panose="02040603050506020204" pitchFamily="18" charset="0"/>
              <a:cs typeface="Times New Roman" panose="02020603050405020304" pitchFamily="18" charset="0"/>
            </a:endParaRPr>
          </a:p>
          <a:p>
            <a:pPr>
              <a:lnSpc>
                <a:spcPct val="140000"/>
              </a:lnSpc>
            </a:pPr>
            <a:r>
              <a:rPr lang="vi-VN">
                <a:latin typeface="UTM Avo" panose="02040603050506020204" pitchFamily="18" charset="0"/>
                <a:cs typeface="Times New Roman" panose="02020603050405020304" pitchFamily="18" charset="0"/>
              </a:rPr>
              <a:t>- Hàng tiêu đề (hàng 3) định dạng chữ in đậm và có nền màu vàng. </a:t>
            </a:r>
            <a:endParaRPr lang="en-US">
              <a:latin typeface="UTM Avo" panose="02040603050506020204" pitchFamily="18" charset="0"/>
              <a:cs typeface="Times New Roman" panose="02020603050405020304" pitchFamily="18" charset="0"/>
            </a:endParaRPr>
          </a:p>
          <a:p>
            <a:pPr>
              <a:lnSpc>
                <a:spcPct val="140000"/>
              </a:lnSpc>
            </a:pPr>
            <a:r>
              <a:rPr lang="vi-VN">
                <a:latin typeface="UTM Avo" panose="02040603050506020204" pitchFamily="18" charset="0"/>
                <a:cs typeface="Times New Roman" panose="02020603050405020304" pitchFamily="18" charset="0"/>
              </a:rPr>
              <a:t>- Định dạng chữ in đậm cho tất cả các ô chứa dữ liệu tổng hợp để làm nổi bật. </a:t>
            </a:r>
            <a:endParaRPr lang="en-US">
              <a:latin typeface="UTM Avo" panose="02040603050506020204" pitchFamily="18" charset="0"/>
              <a:cs typeface="Times New Roman" panose="02020603050405020304" pitchFamily="18" charset="0"/>
            </a:endParaRPr>
          </a:p>
          <a:p>
            <a:pPr>
              <a:lnSpc>
                <a:spcPct val="140000"/>
              </a:lnSpc>
            </a:pPr>
            <a:r>
              <a:rPr lang="vi-VN">
                <a:latin typeface="UTM Avo" panose="02040603050506020204" pitchFamily="18" charset="0"/>
                <a:cs typeface="Times New Roman" panose="02020603050405020304" pitchFamily="18" charset="0"/>
              </a:rPr>
              <a:t>- Lưu lại kết quả.</a:t>
            </a:r>
          </a:p>
        </p:txBody>
      </p:sp>
      <p:pic>
        <p:nvPicPr>
          <p:cNvPr id="13" name="Picture 12" descr="A picture containing text&#10;&#10;Description automatically generated">
            <a:extLst>
              <a:ext uri="{FF2B5EF4-FFF2-40B4-BE49-F238E27FC236}">
                <a16:creationId xmlns:a16="http://schemas.microsoft.com/office/drawing/2014/main" id="{BFB1FBF1-244D-4F77-8FB9-B5B837A366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92" y="3535328"/>
            <a:ext cx="3938357" cy="2950720"/>
          </a:xfrm>
          <a:prstGeom prst="rect">
            <a:avLst/>
          </a:prstGeom>
        </p:spPr>
      </p:pic>
    </p:spTree>
    <p:extLst>
      <p:ext uri="{BB962C8B-B14F-4D97-AF65-F5344CB8AC3E}">
        <p14:creationId xmlns:p14="http://schemas.microsoft.com/office/powerpoint/2010/main" val="682647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5CAAC1-EE95-4EFF-BF8A-FDCE91CA6A0E}"/>
              </a:ext>
            </a:extLst>
          </p:cNvPr>
          <p:cNvPicPr>
            <a:picLocks noChangeAspect="1"/>
          </p:cNvPicPr>
          <p:nvPr/>
        </p:nvPicPr>
        <p:blipFill rotWithShape="1">
          <a:blip r:embed="rId2"/>
          <a:srcRect t="16894" b="67099"/>
          <a:stretch/>
        </p:blipFill>
        <p:spPr>
          <a:xfrm>
            <a:off x="510166" y="1573618"/>
            <a:ext cx="11250553" cy="776178"/>
          </a:xfrm>
          <a:prstGeom prst="rect">
            <a:avLst/>
          </a:prstGeom>
        </p:spPr>
      </p:pic>
      <p:pic>
        <p:nvPicPr>
          <p:cNvPr id="4" name="Picture 3">
            <a:extLst>
              <a:ext uri="{FF2B5EF4-FFF2-40B4-BE49-F238E27FC236}">
                <a16:creationId xmlns:a16="http://schemas.microsoft.com/office/drawing/2014/main" id="{D5088B78-654D-4591-A477-41145F1A47F1}"/>
              </a:ext>
            </a:extLst>
          </p:cNvPr>
          <p:cNvPicPr>
            <a:picLocks noChangeAspect="1"/>
          </p:cNvPicPr>
          <p:nvPr/>
        </p:nvPicPr>
        <p:blipFill>
          <a:blip r:embed="rId3"/>
          <a:stretch>
            <a:fillRect/>
          </a:stretch>
        </p:blipFill>
        <p:spPr>
          <a:xfrm>
            <a:off x="510166" y="377154"/>
            <a:ext cx="3490335" cy="936005"/>
          </a:xfrm>
          <a:prstGeom prst="rect">
            <a:avLst/>
          </a:prstGeom>
        </p:spPr>
      </p:pic>
      <p:pic>
        <p:nvPicPr>
          <p:cNvPr id="6" name="Picture 5">
            <a:extLst>
              <a:ext uri="{FF2B5EF4-FFF2-40B4-BE49-F238E27FC236}">
                <a16:creationId xmlns:a16="http://schemas.microsoft.com/office/drawing/2014/main" id="{D06BA9F1-EE25-4B97-B50A-DD016FA3E556}"/>
              </a:ext>
            </a:extLst>
          </p:cNvPr>
          <p:cNvPicPr>
            <a:picLocks noChangeAspect="1"/>
          </p:cNvPicPr>
          <p:nvPr/>
        </p:nvPicPr>
        <p:blipFill rotWithShape="1">
          <a:blip r:embed="rId2"/>
          <a:srcRect t="54393" b="656"/>
          <a:stretch/>
        </p:blipFill>
        <p:spPr>
          <a:xfrm>
            <a:off x="510166" y="3548904"/>
            <a:ext cx="11250553" cy="2179636"/>
          </a:xfrm>
          <a:prstGeom prst="rect">
            <a:avLst/>
          </a:prstGeom>
        </p:spPr>
      </p:pic>
      <p:pic>
        <p:nvPicPr>
          <p:cNvPr id="7" name="Picture 6">
            <a:extLst>
              <a:ext uri="{FF2B5EF4-FFF2-40B4-BE49-F238E27FC236}">
                <a16:creationId xmlns:a16="http://schemas.microsoft.com/office/drawing/2014/main" id="{6984EAA8-CC77-473C-A62D-7499485E0DBB}"/>
              </a:ext>
            </a:extLst>
          </p:cNvPr>
          <p:cNvPicPr>
            <a:picLocks noChangeAspect="1"/>
          </p:cNvPicPr>
          <p:nvPr/>
        </p:nvPicPr>
        <p:blipFill>
          <a:blip r:embed="rId4"/>
          <a:stretch>
            <a:fillRect/>
          </a:stretch>
        </p:blipFill>
        <p:spPr>
          <a:xfrm>
            <a:off x="510166" y="2473116"/>
            <a:ext cx="3490335" cy="952468"/>
          </a:xfrm>
          <a:prstGeom prst="rect">
            <a:avLst/>
          </a:prstGeom>
        </p:spPr>
      </p:pic>
    </p:spTree>
    <p:extLst>
      <p:ext uri="{BB962C8B-B14F-4D97-AF65-F5344CB8AC3E}">
        <p14:creationId xmlns:p14="http://schemas.microsoft.com/office/powerpoint/2010/main" val="230970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39F2B0-0FD3-45FD-AEF3-32682C6C3C8B}"/>
              </a:ext>
            </a:extLst>
          </p:cNvPr>
          <p:cNvPicPr>
            <a:picLocks noChangeAspect="1"/>
          </p:cNvPicPr>
          <p:nvPr/>
        </p:nvPicPr>
        <p:blipFill>
          <a:blip r:embed="rId2"/>
          <a:stretch>
            <a:fillRect/>
          </a:stretch>
        </p:blipFill>
        <p:spPr>
          <a:xfrm>
            <a:off x="949119" y="448581"/>
            <a:ext cx="888648" cy="903074"/>
          </a:xfrm>
          <a:prstGeom prst="rect">
            <a:avLst/>
          </a:prstGeom>
        </p:spPr>
      </p:pic>
      <p:sp>
        <p:nvSpPr>
          <p:cNvPr id="3" name="Rectangle 2">
            <a:extLst>
              <a:ext uri="{FF2B5EF4-FFF2-40B4-BE49-F238E27FC236}">
                <a16:creationId xmlns:a16="http://schemas.microsoft.com/office/drawing/2014/main" id="{F2AFEF14-0CF7-46D2-9FD1-23226676AD84}"/>
              </a:ext>
            </a:extLst>
          </p:cNvPr>
          <p:cNvSpPr/>
          <p:nvPr/>
        </p:nvSpPr>
        <p:spPr>
          <a:xfrm>
            <a:off x="1837767" y="428633"/>
            <a:ext cx="9260538"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bài trước em đã biết cách tính toán theo công thức trên trang tính. Phần mềm bảng tính còn có các hàm giúp em tính toán. </a:t>
            </a:r>
          </a:p>
        </p:txBody>
      </p:sp>
      <p:sp>
        <p:nvSpPr>
          <p:cNvPr id="5" name="Rectangle 4">
            <a:extLst>
              <a:ext uri="{FF2B5EF4-FFF2-40B4-BE49-F238E27FC236}">
                <a16:creationId xmlns:a16="http://schemas.microsoft.com/office/drawing/2014/main" id="{93CFB8C8-825B-448B-9D51-674B3829C500}"/>
              </a:ext>
            </a:extLst>
          </p:cNvPr>
          <p:cNvSpPr/>
          <p:nvPr/>
        </p:nvSpPr>
        <p:spPr>
          <a:xfrm>
            <a:off x="1093694" y="1369948"/>
            <a:ext cx="10004611"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phần mềm bảng tính, hàm là công thức (hoặc kết hợp nhiều công thức) được định nghĩa từ trước. Hàm được sử dụng để thực hiện tính toán theo công</a:t>
            </a:r>
          </a:p>
        </p:txBody>
      </p:sp>
      <p:pic>
        <p:nvPicPr>
          <p:cNvPr id="7" name="Picture 6" descr="A picture containing text, vector graphics&#10;&#10;Description automatically generated">
            <a:extLst>
              <a:ext uri="{FF2B5EF4-FFF2-40B4-BE49-F238E27FC236}">
                <a16:creationId xmlns:a16="http://schemas.microsoft.com/office/drawing/2014/main" id="{3CB8A2C2-3819-4E9F-A71C-55268C85C3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8005" y="2420470"/>
            <a:ext cx="4437530" cy="4437530"/>
          </a:xfrm>
          <a:prstGeom prst="rect">
            <a:avLst/>
          </a:prstGeom>
        </p:spPr>
      </p:pic>
      <p:sp>
        <p:nvSpPr>
          <p:cNvPr id="8" name="Rectangle 7">
            <a:extLst>
              <a:ext uri="{FF2B5EF4-FFF2-40B4-BE49-F238E27FC236}">
                <a16:creationId xmlns:a16="http://schemas.microsoft.com/office/drawing/2014/main" id="{71C5EB61-BE3C-429A-92B2-1435E9D95FE6}"/>
              </a:ext>
            </a:extLst>
          </p:cNvPr>
          <p:cNvSpPr/>
          <p:nvPr/>
        </p:nvSpPr>
        <p:spPr>
          <a:xfrm>
            <a:off x="1093694" y="2255476"/>
            <a:ext cx="7383332" cy="233531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thức với các giá trị dữ liệu cụ thể. Phần mềm bảng tính có rất nhiều hàm có sẵn hỗ trợ tính toán, ví dụ hàm tính tổng, hàm đếm, hàm tính giá trị trung bình,... Trong dự án </a:t>
            </a:r>
            <a:r>
              <a:rPr lang="vi-VN" sz="2000" b="1">
                <a:latin typeface="UTM Avo" panose="02040603050506020204" pitchFamily="18" charset="0"/>
                <a:cs typeface="Times New Roman" panose="02020603050405020304" pitchFamily="18" charset="0"/>
              </a:rPr>
              <a:t>Trường học xanh </a:t>
            </a:r>
            <a:r>
              <a:rPr lang="vi-VN" sz="2000">
                <a:latin typeface="UTM Avo" panose="02040603050506020204" pitchFamily="18" charset="0"/>
                <a:cs typeface="Times New Roman" panose="02020603050405020304" pitchFamily="18" charset="0"/>
              </a:rPr>
              <a:t>có cần dùng các hàm này để tính toán không, chúng ta hãy cùng tìm hiểu nhé.</a:t>
            </a:r>
          </a:p>
        </p:txBody>
      </p:sp>
    </p:spTree>
    <p:extLst>
      <p:ext uri="{BB962C8B-B14F-4D97-AF65-F5344CB8AC3E}">
        <p14:creationId xmlns:p14="http://schemas.microsoft.com/office/powerpoint/2010/main" val="705180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3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30000">
                                          <p:cBhvr additive="base">
                                            <p:cTn id="7" dur="500" fill="hold"/>
                                            <p:tgtEl>
                                              <p:spTgt spid="7"/>
                                            </p:tgtEl>
                                            <p:attrNameLst>
                                              <p:attrName>ppt_x</p:attrName>
                                            </p:attrNameLst>
                                          </p:cBhvr>
                                          <p:tavLst>
                                            <p:tav tm="0">
                                              <p:val>
                                                <p:strVal val="1+#ppt_w/2"/>
                                              </p:val>
                                            </p:tav>
                                            <p:tav tm="100000">
                                              <p:val>
                                                <p:strVal val="#ppt_x"/>
                                              </p:val>
                                            </p:tav>
                                          </p:tavLst>
                                        </p:anim>
                                        <p:anim calcmode="lin" valueType="num" p14:bounceEnd="30000">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DC10E6-0FBF-4E09-9391-FD27E008D0C9}"/>
              </a:ext>
            </a:extLst>
          </p:cNvPr>
          <p:cNvPicPr>
            <a:picLocks noChangeAspect="1"/>
          </p:cNvPicPr>
          <p:nvPr/>
        </p:nvPicPr>
        <p:blipFill>
          <a:blip r:embed="rId2"/>
          <a:stretch>
            <a:fillRect/>
          </a:stretch>
        </p:blipFill>
        <p:spPr>
          <a:xfrm>
            <a:off x="540911" y="1062485"/>
            <a:ext cx="7203498" cy="4422147"/>
          </a:xfrm>
          <a:prstGeom prst="rect">
            <a:avLst/>
          </a:prstGeom>
        </p:spPr>
      </p:pic>
      <p:sp>
        <p:nvSpPr>
          <p:cNvPr id="4" name="Rectangle 3">
            <a:extLst>
              <a:ext uri="{FF2B5EF4-FFF2-40B4-BE49-F238E27FC236}">
                <a16:creationId xmlns:a16="http://schemas.microsoft.com/office/drawing/2014/main" id="{A9C7B5BD-6930-423B-B3AD-CA8C7E53E8B9}"/>
              </a:ext>
            </a:extLst>
          </p:cNvPr>
          <p:cNvSpPr/>
          <p:nvPr/>
        </p:nvSpPr>
        <p:spPr>
          <a:xfrm>
            <a:off x="540910" y="326246"/>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HÀM TRONG BẢNG TÍNH</a:t>
            </a:r>
            <a:endParaRPr lang="vi-VN" sz="2800" b="1">
              <a:solidFill>
                <a:srgbClr val="F03C69"/>
              </a:solidFill>
              <a:latin typeface="SVN-SAF"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8451C538-1331-477D-944F-ABFC0E336B13}"/>
              </a:ext>
            </a:extLst>
          </p:cNvPr>
          <p:cNvSpPr/>
          <p:nvPr/>
        </p:nvSpPr>
        <p:spPr>
          <a:xfrm>
            <a:off x="8657272" y="1422986"/>
            <a:ext cx="2993818" cy="816057"/>
          </a:xfrm>
          <a:prstGeom prst="rect">
            <a:avLst/>
          </a:prstGeom>
        </p:spPr>
        <p:txBody>
          <a:bodyPr wrap="square">
            <a:spAutoFit/>
          </a:bodyPr>
          <a:lstStyle/>
          <a:p>
            <a:pPr algn="just" defTabSz="342900">
              <a:lnSpc>
                <a:spcPct val="140000"/>
              </a:lnSpc>
            </a:pPr>
            <a:r>
              <a:rPr lang="vi-VN">
                <a:latin typeface="UTM Avo" panose="02040603050506020204" pitchFamily="18" charset="0"/>
                <a:cs typeface="Times New Roman" panose="02020603050405020304" pitchFamily="18" charset="0"/>
              </a:rPr>
              <a:t>Mỗi hàm trong bảng tính sẽ được xác định bởi:</a:t>
            </a:r>
          </a:p>
        </p:txBody>
      </p:sp>
      <p:pic>
        <p:nvPicPr>
          <p:cNvPr id="6" name="Picture 5">
            <a:extLst>
              <a:ext uri="{FF2B5EF4-FFF2-40B4-BE49-F238E27FC236}">
                <a16:creationId xmlns:a16="http://schemas.microsoft.com/office/drawing/2014/main" id="{F75CC7C8-A64F-45E3-B652-4FB2B945E974}"/>
              </a:ext>
            </a:extLst>
          </p:cNvPr>
          <p:cNvPicPr>
            <a:picLocks noChangeAspect="1"/>
          </p:cNvPicPr>
          <p:nvPr/>
        </p:nvPicPr>
        <p:blipFill>
          <a:blip r:embed="rId3"/>
          <a:stretch>
            <a:fillRect/>
          </a:stretch>
        </p:blipFill>
        <p:spPr>
          <a:xfrm>
            <a:off x="7822730" y="1478386"/>
            <a:ext cx="756220" cy="753733"/>
          </a:xfrm>
          <a:prstGeom prst="rect">
            <a:avLst/>
          </a:prstGeom>
        </p:spPr>
      </p:pic>
      <p:sp>
        <p:nvSpPr>
          <p:cNvPr id="7" name="Rectangle 6">
            <a:extLst>
              <a:ext uri="{FF2B5EF4-FFF2-40B4-BE49-F238E27FC236}">
                <a16:creationId xmlns:a16="http://schemas.microsoft.com/office/drawing/2014/main" id="{68FF02AE-A56C-4F8B-9779-2DE5B1B43C68}"/>
              </a:ext>
            </a:extLst>
          </p:cNvPr>
          <p:cNvSpPr/>
          <p:nvPr/>
        </p:nvSpPr>
        <p:spPr>
          <a:xfrm>
            <a:off x="7884368" y="2254540"/>
            <a:ext cx="3766721" cy="3142848"/>
          </a:xfrm>
          <a:prstGeom prst="rect">
            <a:avLst/>
          </a:prstGeom>
        </p:spPr>
        <p:txBody>
          <a:bodyPr wrap="square">
            <a:spAutoFit/>
          </a:bodyPr>
          <a:lstStyle/>
          <a:p>
            <a:pPr algn="just" defTabSz="342900">
              <a:lnSpc>
                <a:spcPct val="140000"/>
              </a:lnSpc>
            </a:pPr>
            <a:r>
              <a:rPr lang="vi-VN">
                <a:latin typeface="UTM Avo" panose="02040603050506020204" pitchFamily="18" charset="0"/>
                <a:cs typeface="Times New Roman" panose="02020603050405020304" pitchFamily="18" charset="0"/>
              </a:rPr>
              <a:t>- Tên của hàm số </a:t>
            </a:r>
            <a:endParaRPr lang="en-US">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 Ý nghĩa hàm số</a:t>
            </a:r>
          </a:p>
          <a:p>
            <a:pPr algn="just" defTabSz="342900">
              <a:lnSpc>
                <a:spcPct val="140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Các tham số của hàm có thể là dãy bao</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gồm các </a:t>
            </a:r>
            <a:r>
              <a:rPr lang="en-US">
                <a:latin typeface="UTM Avo" panose="02040603050506020204" pitchFamily="18" charset="0"/>
                <a:cs typeface="Times New Roman" panose="02020603050405020304" pitchFamily="18" charset="0"/>
              </a:rPr>
              <a:t>số</a:t>
            </a:r>
            <a:r>
              <a:rPr lang="vi-VN">
                <a:latin typeface="UTM Avo" panose="02040603050506020204" pitchFamily="18" charset="0"/>
                <a:cs typeface="Times New Roman" panose="02020603050405020304" pitchFamily="18" charset="0"/>
              </a:rPr>
              <a:t>, địa chỉ ô, địa chỉ vùng dữ liệu</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được viết cách nhau bởi dấu "," hoặc dấu “;”. Cách sử dụng hàm:</a:t>
            </a:r>
          </a:p>
          <a:p>
            <a:pPr algn="ctr" defTabSz="342900">
              <a:lnSpc>
                <a:spcPct val="140000"/>
              </a:lnSpc>
            </a:pPr>
            <a:r>
              <a:rPr lang="en-US" b="1">
                <a:solidFill>
                  <a:srgbClr val="FF0000"/>
                </a:solidFill>
                <a:latin typeface="UTM Avo" panose="02040603050506020204" pitchFamily="18" charset="0"/>
                <a:cs typeface="Times New Roman" panose="02020603050405020304" pitchFamily="18" charset="0"/>
              </a:rPr>
              <a:t>= </a:t>
            </a:r>
            <a:r>
              <a:rPr lang="vi-VN" b="1">
                <a:solidFill>
                  <a:srgbClr val="FF0000"/>
                </a:solidFill>
                <a:latin typeface="UTM Avo" panose="02040603050506020204" pitchFamily="18" charset="0"/>
                <a:cs typeface="Times New Roman" panose="02020603050405020304" pitchFamily="18" charset="0"/>
              </a:rPr>
              <a:t>&lt;tên hàm&gt;(&lt;các tham số&gt;)</a:t>
            </a:r>
          </a:p>
        </p:txBody>
      </p:sp>
      <p:pic>
        <p:nvPicPr>
          <p:cNvPr id="8" name="Picture 7">
            <a:extLst>
              <a:ext uri="{FF2B5EF4-FFF2-40B4-BE49-F238E27FC236}">
                <a16:creationId xmlns:a16="http://schemas.microsoft.com/office/drawing/2014/main" id="{C14071B0-F1FB-4EA5-8329-0592D24B12E3}"/>
              </a:ext>
            </a:extLst>
          </p:cNvPr>
          <p:cNvPicPr>
            <a:picLocks noChangeAspect="1"/>
          </p:cNvPicPr>
          <p:nvPr/>
        </p:nvPicPr>
        <p:blipFill>
          <a:blip r:embed="rId4"/>
          <a:stretch>
            <a:fillRect/>
          </a:stretch>
        </p:blipFill>
        <p:spPr>
          <a:xfrm>
            <a:off x="540910" y="5577938"/>
            <a:ext cx="7203499" cy="805423"/>
          </a:xfrm>
          <a:prstGeom prst="rect">
            <a:avLst/>
          </a:prstGeom>
        </p:spPr>
      </p:pic>
    </p:spTree>
    <p:extLst>
      <p:ext uri="{BB962C8B-B14F-4D97-AF65-F5344CB8AC3E}">
        <p14:creationId xmlns:p14="http://schemas.microsoft.com/office/powerpoint/2010/main" val="53303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par>
                          <p:cTn id="12" fill="hold">
                            <p:stCondLst>
                              <p:cond delay="135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F98ACF-6C43-4EE6-BF9C-1AF362B870C3}"/>
              </a:ext>
            </a:extLst>
          </p:cNvPr>
          <p:cNvSpPr/>
          <p:nvPr/>
        </p:nvSpPr>
        <p:spPr>
          <a:xfrm>
            <a:off x="1286086" y="405950"/>
            <a:ext cx="10507805" cy="1758238"/>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Quan sát bảng dữ liệu phân bổ các cây hoa cho khối lớp 7 như trong Hình 8.3.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Chúng ta sẽ nhập hàm tại các ô từ 19 đến 19 để tính tổng các cây được phân bổ cho mỗi lớp. Quan sát các bước thực hiện sau và rút ra nhận xét về cách nhập hàm trên bảng tính.</a:t>
            </a:r>
          </a:p>
        </p:txBody>
      </p:sp>
      <p:pic>
        <p:nvPicPr>
          <p:cNvPr id="5" name="Picture 4">
            <a:extLst>
              <a:ext uri="{FF2B5EF4-FFF2-40B4-BE49-F238E27FC236}">
                <a16:creationId xmlns:a16="http://schemas.microsoft.com/office/drawing/2014/main" id="{4C2EA2E1-8590-43FE-8AA2-45A6FF9E7245}"/>
              </a:ext>
            </a:extLst>
          </p:cNvPr>
          <p:cNvPicPr>
            <a:picLocks noChangeAspect="1"/>
          </p:cNvPicPr>
          <p:nvPr/>
        </p:nvPicPr>
        <p:blipFill>
          <a:blip r:embed="rId2"/>
          <a:stretch>
            <a:fillRect/>
          </a:stretch>
        </p:blipFill>
        <p:spPr>
          <a:xfrm>
            <a:off x="488869" y="461350"/>
            <a:ext cx="756220" cy="753733"/>
          </a:xfrm>
          <a:prstGeom prst="rect">
            <a:avLst/>
          </a:prstGeom>
        </p:spPr>
      </p:pic>
      <p:pic>
        <p:nvPicPr>
          <p:cNvPr id="7" name="Picture 6">
            <a:extLst>
              <a:ext uri="{FF2B5EF4-FFF2-40B4-BE49-F238E27FC236}">
                <a16:creationId xmlns:a16="http://schemas.microsoft.com/office/drawing/2014/main" id="{4266C618-3760-4004-93CB-7D54A23CE4C5}"/>
              </a:ext>
            </a:extLst>
          </p:cNvPr>
          <p:cNvPicPr>
            <a:picLocks noChangeAspect="1"/>
          </p:cNvPicPr>
          <p:nvPr/>
        </p:nvPicPr>
        <p:blipFill>
          <a:blip r:embed="rId3"/>
          <a:stretch>
            <a:fillRect/>
          </a:stretch>
        </p:blipFill>
        <p:spPr>
          <a:xfrm>
            <a:off x="668694" y="2188097"/>
            <a:ext cx="11034437" cy="4208553"/>
          </a:xfrm>
          <a:prstGeom prst="rect">
            <a:avLst/>
          </a:prstGeom>
        </p:spPr>
      </p:pic>
    </p:spTree>
    <p:extLst>
      <p:ext uri="{BB962C8B-B14F-4D97-AF65-F5344CB8AC3E}">
        <p14:creationId xmlns:p14="http://schemas.microsoft.com/office/powerpoint/2010/main" val="1730641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82A2D0-FBBA-472F-B25D-4F24FBAFBE50}"/>
              </a:ext>
            </a:extLst>
          </p:cNvPr>
          <p:cNvPicPr>
            <a:picLocks noChangeAspect="1"/>
          </p:cNvPicPr>
          <p:nvPr/>
        </p:nvPicPr>
        <p:blipFill>
          <a:blip r:embed="rId2"/>
          <a:stretch>
            <a:fillRect/>
          </a:stretch>
        </p:blipFill>
        <p:spPr>
          <a:xfrm>
            <a:off x="512531" y="755781"/>
            <a:ext cx="11166938" cy="4174694"/>
          </a:xfrm>
          <a:prstGeom prst="rect">
            <a:avLst/>
          </a:prstGeom>
        </p:spPr>
      </p:pic>
      <p:sp>
        <p:nvSpPr>
          <p:cNvPr id="4" name="Rectangle 3">
            <a:extLst>
              <a:ext uri="{FF2B5EF4-FFF2-40B4-BE49-F238E27FC236}">
                <a16:creationId xmlns:a16="http://schemas.microsoft.com/office/drawing/2014/main" id="{435D1F80-1995-40A9-8A26-F14F84030653}"/>
              </a:ext>
            </a:extLst>
          </p:cNvPr>
          <p:cNvSpPr/>
          <p:nvPr/>
        </p:nvSpPr>
        <p:spPr>
          <a:xfrm>
            <a:off x="512531" y="5123901"/>
            <a:ext cx="9088670"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Tương tự nhập hàm tính tổng cho các lớp khác tại các ô từ D9 đến 19.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Có thể sao chép công thức đã có từ ô C9 sang các ô từ D9 đến 19.</a:t>
            </a:r>
          </a:p>
        </p:txBody>
      </p:sp>
    </p:spTree>
    <p:extLst>
      <p:ext uri="{BB962C8B-B14F-4D97-AF65-F5344CB8AC3E}">
        <p14:creationId xmlns:p14="http://schemas.microsoft.com/office/powerpoint/2010/main" val="14596772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72A09C-45BE-4FFC-B0AC-AC370E4E80E9}"/>
              </a:ext>
            </a:extLst>
          </p:cNvPr>
          <p:cNvPicPr>
            <a:picLocks noChangeAspect="1"/>
          </p:cNvPicPr>
          <p:nvPr/>
        </p:nvPicPr>
        <p:blipFill rotWithShape="1">
          <a:blip r:embed="rId2"/>
          <a:srcRect b="39928"/>
          <a:stretch/>
        </p:blipFill>
        <p:spPr>
          <a:xfrm>
            <a:off x="503854" y="518149"/>
            <a:ext cx="10859993" cy="2306331"/>
          </a:xfrm>
          <a:prstGeom prst="rect">
            <a:avLst/>
          </a:prstGeom>
        </p:spPr>
      </p:pic>
      <p:pic>
        <p:nvPicPr>
          <p:cNvPr id="4" name="Picture 3">
            <a:extLst>
              <a:ext uri="{FF2B5EF4-FFF2-40B4-BE49-F238E27FC236}">
                <a16:creationId xmlns:a16="http://schemas.microsoft.com/office/drawing/2014/main" id="{994A680D-09DA-403B-AA7C-25BC42FA1A7F}"/>
              </a:ext>
            </a:extLst>
          </p:cNvPr>
          <p:cNvPicPr>
            <a:picLocks noChangeAspect="1"/>
          </p:cNvPicPr>
          <p:nvPr/>
        </p:nvPicPr>
        <p:blipFill rotWithShape="1">
          <a:blip r:embed="rId2"/>
          <a:srcRect t="62850" b="366"/>
          <a:stretch/>
        </p:blipFill>
        <p:spPr>
          <a:xfrm>
            <a:off x="503853" y="3220720"/>
            <a:ext cx="10859993" cy="1412240"/>
          </a:xfrm>
          <a:prstGeom prst="rect">
            <a:avLst/>
          </a:prstGeom>
        </p:spPr>
      </p:pic>
    </p:spTree>
    <p:extLst>
      <p:ext uri="{BB962C8B-B14F-4D97-AF65-F5344CB8AC3E}">
        <p14:creationId xmlns:p14="http://schemas.microsoft.com/office/powerpoint/2010/main" val="669499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2BCF18-766C-4417-B52D-67A4E8862204}"/>
              </a:ext>
            </a:extLst>
          </p:cNvPr>
          <p:cNvPicPr>
            <a:picLocks noChangeAspect="1"/>
          </p:cNvPicPr>
          <p:nvPr/>
        </p:nvPicPr>
        <p:blipFill>
          <a:blip r:embed="rId2"/>
          <a:stretch>
            <a:fillRect/>
          </a:stretch>
        </p:blipFill>
        <p:spPr>
          <a:xfrm>
            <a:off x="610814" y="1111259"/>
            <a:ext cx="10970370" cy="1594442"/>
          </a:xfrm>
          <a:prstGeom prst="rect">
            <a:avLst/>
          </a:prstGeom>
        </p:spPr>
      </p:pic>
      <p:sp>
        <p:nvSpPr>
          <p:cNvPr id="4" name="Rectangle 3">
            <a:extLst>
              <a:ext uri="{FF2B5EF4-FFF2-40B4-BE49-F238E27FC236}">
                <a16:creationId xmlns:a16="http://schemas.microsoft.com/office/drawing/2014/main" id="{40664814-0AB4-434A-BB73-08137FE8A1F5}"/>
              </a:ext>
            </a:extLst>
          </p:cNvPr>
          <p:cNvSpPr/>
          <p:nvPr/>
        </p:nvSpPr>
        <p:spPr>
          <a:xfrm>
            <a:off x="540910" y="326246"/>
            <a:ext cx="10583827"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MỘT SỐ HÀM TÍNH TOÁN ĐƠN GIẢN</a:t>
            </a:r>
          </a:p>
        </p:txBody>
      </p:sp>
      <p:sp>
        <p:nvSpPr>
          <p:cNvPr id="5" name="Rectangle 4">
            <a:extLst>
              <a:ext uri="{FF2B5EF4-FFF2-40B4-BE49-F238E27FC236}">
                <a16:creationId xmlns:a16="http://schemas.microsoft.com/office/drawing/2014/main" id="{6B3258CF-E069-4F3A-A9A1-5BBD86EC4CD0}"/>
              </a:ext>
            </a:extLst>
          </p:cNvPr>
          <p:cNvSpPr/>
          <p:nvPr/>
        </p:nvSpPr>
        <p:spPr>
          <a:xfrm>
            <a:off x="1338126" y="2847781"/>
            <a:ext cx="10312963" cy="2189125"/>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rPr>
              <a:t>S</a:t>
            </a:r>
            <a:r>
              <a:rPr lang="vi-VN" sz="2000">
                <a:latin typeface="UTM Avo" panose="02040603050506020204" pitchFamily="18" charset="0"/>
                <a:cs typeface="Times New Roman" panose="02020603050405020304" pitchFamily="18" charset="0"/>
              </a:rPr>
              <a:t>ử dụng các hàm</a:t>
            </a:r>
            <a:r>
              <a:rPr lang="en-US" sz="2000">
                <a:latin typeface="UTM Avo" panose="02040603050506020204" pitchFamily="18" charset="0"/>
                <a:cs typeface="Times New Roman" panose="02020603050405020304" pitchFamily="18" charset="0"/>
              </a:rPr>
              <a:t>:	- </a:t>
            </a:r>
            <a:r>
              <a:rPr lang="vi-VN" sz="2000">
                <a:latin typeface="UTM Avo" panose="02040603050506020204" pitchFamily="18" charset="0"/>
                <a:cs typeface="Times New Roman" panose="02020603050405020304" pitchFamily="18" charset="0"/>
              </a:rPr>
              <a:t>SUM (tính tổng)</a:t>
            </a:r>
            <a:endParaRPr lang="en-US" sz="2000">
              <a:latin typeface="UTM Avo" panose="02040603050506020204" pitchFamily="18" charset="0"/>
              <a:cs typeface="Times New Roman" panose="02020603050405020304" pitchFamily="18" charset="0"/>
            </a:endParaRPr>
          </a:p>
          <a:p>
            <a:pPr indent="2398713"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AVERAGE (tính trung bình), </a:t>
            </a:r>
            <a:endParaRPr lang="en-US" sz="2000">
              <a:latin typeface="UTM Avo" panose="02040603050506020204" pitchFamily="18" charset="0"/>
              <a:cs typeface="Times New Roman" panose="02020603050405020304" pitchFamily="18" charset="0"/>
            </a:endParaRPr>
          </a:p>
          <a:p>
            <a:pPr indent="2398713"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MIN (tính giá trị nhỏ nhất), </a:t>
            </a:r>
            <a:endParaRPr lang="en-US" sz="2000">
              <a:latin typeface="UTM Avo" panose="02040603050506020204" pitchFamily="18" charset="0"/>
              <a:cs typeface="Times New Roman" panose="02020603050405020304" pitchFamily="18" charset="0"/>
            </a:endParaRPr>
          </a:p>
          <a:p>
            <a:pPr indent="2398713"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MAX (tính giá trị lớn nhất), </a:t>
            </a:r>
            <a:endParaRPr lang="en-US" sz="2000">
              <a:latin typeface="UTM Avo" panose="02040603050506020204" pitchFamily="18" charset="0"/>
              <a:cs typeface="Times New Roman" panose="02020603050405020304" pitchFamily="18" charset="0"/>
            </a:endParaRPr>
          </a:p>
          <a:p>
            <a:pPr indent="2398713"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COUNT (đếm) để thực hiện các yêu cầu</a:t>
            </a:r>
            <a:endParaRPr lang="en-US" sz="2000">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AA15AE1-D145-4015-BBF4-18BBD1754926}"/>
              </a:ext>
            </a:extLst>
          </p:cNvPr>
          <p:cNvPicPr>
            <a:picLocks noChangeAspect="1"/>
          </p:cNvPicPr>
          <p:nvPr/>
        </p:nvPicPr>
        <p:blipFill>
          <a:blip r:embed="rId3"/>
          <a:stretch>
            <a:fillRect/>
          </a:stretch>
        </p:blipFill>
        <p:spPr>
          <a:xfrm>
            <a:off x="540909" y="2903181"/>
            <a:ext cx="756220" cy="753733"/>
          </a:xfrm>
          <a:prstGeom prst="rect">
            <a:avLst/>
          </a:prstGeom>
        </p:spPr>
      </p:pic>
      <p:sp>
        <p:nvSpPr>
          <p:cNvPr id="8" name="Rectangle 7">
            <a:extLst>
              <a:ext uri="{FF2B5EF4-FFF2-40B4-BE49-F238E27FC236}">
                <a16:creationId xmlns:a16="http://schemas.microsoft.com/office/drawing/2014/main" id="{EB194415-6E68-4902-90E9-3E9E15CB8A4D}"/>
              </a:ext>
            </a:extLst>
          </p:cNvPr>
          <p:cNvSpPr/>
          <p:nvPr/>
        </p:nvSpPr>
        <p:spPr>
          <a:xfrm>
            <a:off x="575861" y="5036906"/>
            <a:ext cx="11040275" cy="465577"/>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Chú ý</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tất cả các hàm số này đều có cú pháp sử dụng tương tự như hàm SUM đã biết).</a:t>
            </a:r>
          </a:p>
        </p:txBody>
      </p:sp>
    </p:spTree>
    <p:extLst>
      <p:ext uri="{BB962C8B-B14F-4D97-AF65-F5344CB8AC3E}">
        <p14:creationId xmlns:p14="http://schemas.microsoft.com/office/powerpoint/2010/main" val="782493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900" decel="100000" fill="hold"/>
                                        <p:tgtEl>
                                          <p:spTgt spid="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p:cTn id="3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D00C0D-0893-48BA-B15C-E7E0E4514E4E}"/>
              </a:ext>
            </a:extLst>
          </p:cNvPr>
          <p:cNvPicPr>
            <a:picLocks noChangeAspect="1"/>
          </p:cNvPicPr>
          <p:nvPr/>
        </p:nvPicPr>
        <p:blipFill>
          <a:blip r:embed="rId2"/>
          <a:stretch>
            <a:fillRect/>
          </a:stretch>
        </p:blipFill>
        <p:spPr>
          <a:xfrm>
            <a:off x="531057" y="1552409"/>
            <a:ext cx="11129886" cy="3237513"/>
          </a:xfrm>
          <a:prstGeom prst="rect">
            <a:avLst/>
          </a:prstGeom>
        </p:spPr>
      </p:pic>
      <p:sp>
        <p:nvSpPr>
          <p:cNvPr id="4" name="Rectangle 3">
            <a:extLst>
              <a:ext uri="{FF2B5EF4-FFF2-40B4-BE49-F238E27FC236}">
                <a16:creationId xmlns:a16="http://schemas.microsoft.com/office/drawing/2014/main" id="{2AB7C9EE-456C-4C1D-A624-F0B06D86A0B6}"/>
              </a:ext>
            </a:extLst>
          </p:cNvPr>
          <p:cNvSpPr/>
          <p:nvPr/>
        </p:nvSpPr>
        <p:spPr>
          <a:xfrm>
            <a:off x="531057" y="416560"/>
            <a:ext cx="10712331" cy="896464"/>
          </a:xfrm>
          <a:prstGeom prst="rect">
            <a:avLst/>
          </a:prstGeom>
        </p:spPr>
        <p:txBody>
          <a:bodyPr wrap="square">
            <a:spAutoFit/>
          </a:bodyPr>
          <a:lstStyle/>
          <a:p>
            <a:pPr algn="ctr" defTabSz="342900">
              <a:lnSpc>
                <a:spcPct val="140000"/>
              </a:lnSpc>
            </a:pPr>
            <a:r>
              <a:rPr lang="en-US" sz="2000">
                <a:latin typeface="UTM Avo" panose="02040603050506020204" pitchFamily="18" charset="0"/>
                <a:cs typeface="Times New Roman" panose="02020603050405020304" pitchFamily="18" charset="0"/>
              </a:rPr>
              <a:t>Q</a:t>
            </a:r>
            <a:r>
              <a:rPr lang="vi-VN" sz="2000">
                <a:latin typeface="UTM Avo" panose="02040603050506020204" pitchFamily="18" charset="0"/>
                <a:cs typeface="Times New Roman" panose="02020603050405020304" pitchFamily="18" charset="0"/>
              </a:rPr>
              <a:t>uan sát trang tính Dự kiến phân bổ cây hoa cho các lớp, tính toán để trả lời các câu hỏi tại cột J bằng cách nhập công thức tại các ô từ K4 đến 68 tương ứ</a:t>
            </a:r>
            <a:r>
              <a:rPr lang="en-US" sz="2000">
                <a:latin typeface="UTM Avo" panose="02040603050506020204" pitchFamily="18" charset="0"/>
                <a:cs typeface="Times New Roman" panose="02020603050405020304" pitchFamily="18" charset="0"/>
              </a:rPr>
              <a:t>ng</a:t>
            </a:r>
            <a:endParaRPr lang="vi-VN"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004121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667603-8BB5-42A1-9672-78AAF9948466}"/>
              </a:ext>
            </a:extLst>
          </p:cNvPr>
          <p:cNvPicPr>
            <a:picLocks noChangeAspect="1"/>
          </p:cNvPicPr>
          <p:nvPr/>
        </p:nvPicPr>
        <p:blipFill>
          <a:blip r:embed="rId2"/>
          <a:stretch>
            <a:fillRect/>
          </a:stretch>
        </p:blipFill>
        <p:spPr>
          <a:xfrm>
            <a:off x="900508" y="1037918"/>
            <a:ext cx="10342880" cy="3830441"/>
          </a:xfrm>
          <a:prstGeom prst="rect">
            <a:avLst/>
          </a:prstGeom>
        </p:spPr>
      </p:pic>
      <p:sp>
        <p:nvSpPr>
          <p:cNvPr id="4" name="Rectangle 3">
            <a:extLst>
              <a:ext uri="{FF2B5EF4-FFF2-40B4-BE49-F238E27FC236}">
                <a16:creationId xmlns:a16="http://schemas.microsoft.com/office/drawing/2014/main" id="{B739DBEC-5E33-494B-86A9-B794655B7C1F}"/>
              </a:ext>
            </a:extLst>
          </p:cNvPr>
          <p:cNvSpPr/>
          <p:nvPr/>
        </p:nvSpPr>
        <p:spPr>
          <a:xfrm>
            <a:off x="531057" y="416560"/>
            <a:ext cx="10712331" cy="465577"/>
          </a:xfrm>
          <a:prstGeom prst="rect">
            <a:avLst/>
          </a:prstGeom>
        </p:spPr>
        <p:txBody>
          <a:bodyPr wrap="square">
            <a:spAutoFit/>
          </a:bodyPr>
          <a:lstStyle/>
          <a:p>
            <a:pPr algn="ctr" defTabSz="342900">
              <a:lnSpc>
                <a:spcPct val="140000"/>
              </a:lnSpc>
            </a:pPr>
            <a:r>
              <a:rPr lang="vi-VN" sz="2000">
                <a:latin typeface="UTM Avo" panose="02040603050506020204" pitchFamily="18" charset="0"/>
                <a:cs typeface="Times New Roman" panose="02020603050405020304" pitchFamily="18" charset="0"/>
              </a:rPr>
              <a:t>Em có thể nhập công thức để tính toán như gợi ý trong Bảng 8.1.</a:t>
            </a:r>
          </a:p>
        </p:txBody>
      </p:sp>
    </p:spTree>
    <p:extLst>
      <p:ext uri="{BB962C8B-B14F-4D97-AF65-F5344CB8AC3E}">
        <p14:creationId xmlns:p14="http://schemas.microsoft.com/office/powerpoint/2010/main" val="21748594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9243</TotalTime>
  <Words>1232</Words>
  <Application>Microsoft Office PowerPoint</Application>
  <PresentationFormat>Widescreen</PresentationFormat>
  <Paragraphs>72</Paragraphs>
  <Slides>17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等线</vt:lpstr>
      <vt:lpstr>Arial</vt:lpstr>
      <vt:lpstr>Calibri</vt:lpstr>
      <vt:lpstr>iCiel Cadena</vt:lpstr>
      <vt:lpstr>Segoe Print</vt:lpstr>
      <vt:lpstr>SVN-SAF</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Văn Hướng</dc:creator>
  <cp:lastModifiedBy>Tran Minh</cp:lastModifiedBy>
  <cp:revision>492</cp:revision>
  <dcterms:created xsi:type="dcterms:W3CDTF">2021-11-14T08:33:55Z</dcterms:created>
  <dcterms:modified xsi:type="dcterms:W3CDTF">2022-03-23T23:21:20Z</dcterms:modified>
</cp:coreProperties>
</file>