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26"/>
  </p:notesMasterIdLst>
  <p:handoutMasterIdLst>
    <p:handoutMasterId r:id="rId27"/>
  </p:handoutMasterIdLst>
  <p:sldIdLst>
    <p:sldId id="256" r:id="rId3"/>
    <p:sldId id="3140" r:id="rId4"/>
    <p:sldId id="3354" r:id="rId5"/>
    <p:sldId id="3355" r:id="rId6"/>
    <p:sldId id="295" r:id="rId7"/>
    <p:sldId id="3081" r:id="rId8"/>
    <p:sldId id="3309" r:id="rId9"/>
    <p:sldId id="3356" r:id="rId10"/>
    <p:sldId id="3357" r:id="rId11"/>
    <p:sldId id="3358" r:id="rId12"/>
    <p:sldId id="3352" r:id="rId13"/>
    <p:sldId id="3328" r:id="rId14"/>
    <p:sldId id="3359" r:id="rId15"/>
    <p:sldId id="3360" r:id="rId16"/>
    <p:sldId id="3361" r:id="rId17"/>
    <p:sldId id="3362" r:id="rId18"/>
    <p:sldId id="3363" r:id="rId19"/>
    <p:sldId id="3364" r:id="rId20"/>
    <p:sldId id="3365" r:id="rId21"/>
    <p:sldId id="3083" r:id="rId22"/>
    <p:sldId id="3366" r:id="rId23"/>
    <p:sldId id="3226" r:id="rId24"/>
    <p:sldId id="3367" r:id="rId25"/>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Bahnschrift SemiBold SemiConden" panose="020B0502040204020203" pitchFamily="34" charset="0"/>
      <p:bold r:id="rId32"/>
    </p:embeddedFont>
    <p:embeddedFont>
      <p:font typeface="Bahnschrift Condensed" panose="020B0502040204020203" pitchFamily="34" charset="0"/>
      <p:regular r:id="rId33"/>
      <p:bold r:id="rId34"/>
    </p:embeddedFont>
    <p:embeddedFont>
      <p:font typeface="Segoe Print" panose="02000600000000000000" pitchFamily="2" charset="0"/>
      <p:regular r:id="rId35"/>
      <p:bold r:id="rId3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86" d="100"/>
          <a:sy n="86" d="100"/>
        </p:scale>
        <p:origin x="365" y="53"/>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3/12/2025</a:t>
            </a:fld>
            <a:endParaRPr lang="en-US"/>
          </a:p>
        </p:txBody>
      </p:sp>
      <p:sp>
        <p:nvSpPr>
          <p:cNvPr id="4" name="Footer Placeholder 3">
            <a:extLst>
              <a:ext uri="{FF2B5EF4-FFF2-40B4-BE49-F238E27FC236}">
                <a16:creationId xmlns:a16="http://schemas.microsoft.com/office/drawing/2014/main" xmlns=""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250296" y="148984"/>
            <a:ext cx="2957417"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4a</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994299" y="1272682"/>
            <a:ext cx="9443884" cy="646331"/>
          </a:xfrm>
          <a:prstGeom prst="rect">
            <a:avLst/>
          </a:prstGeom>
          <a:noFill/>
        </p:spPr>
        <p:txBody>
          <a:bodyPr wrap="square" rtlCol="0">
            <a:spAutoFit/>
          </a:bodyPr>
          <a:lstStyle/>
          <a:p>
            <a:pPr algn="ctr"/>
            <a:r>
              <a:rPr lang="en-US" sz="3600" dirty="0" smtClean="0">
                <a:solidFill>
                  <a:srgbClr val="FF0000"/>
                </a:solidFill>
                <a:latin typeface="Times New Roman" panose="02020603050405020304" pitchFamily="18" charset="0"/>
                <a:cs typeface="Times New Roman" panose="02020603050405020304" pitchFamily="18" charset="0"/>
              </a:rPr>
              <a:t>SỬ DỤNG BẢNG TÍNH ĐIỆN TỬ NÂNG CAO</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D05E2FA4-701D-4C92-898E-7EE4AF07FEBA}"/>
              </a:ext>
            </a:extLst>
          </p:cNvPr>
          <p:cNvSpPr txBox="1"/>
          <p:nvPr/>
        </p:nvSpPr>
        <p:spPr>
          <a:xfrm>
            <a:off x="2499360" y="2447662"/>
            <a:ext cx="6761437" cy="2189830"/>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9a. SỬ DỤNG CÔNG CỤ XÁC THỰC DỮ LIỆU</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696714" y="593092"/>
            <a:ext cx="888648" cy="885725"/>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1648499" y="558113"/>
            <a:ext cx="9498473" cy="9659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vi-VN" sz="2000" dirty="0"/>
              <a:t>Ý nghĩa của mỗi kiểu dữ liệu hoặc giá trị dữ liệu ở Hình 9a.5 được giải thích trong Bảng 9a.1.</a:t>
            </a:r>
            <a:endParaRPr lang="vi-VN" sz="2800" dirty="0">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86E4069B-6CDC-47F8-A949-79F1DBDF3235}"/>
              </a:ext>
            </a:extLst>
          </p:cNvPr>
          <p:cNvPicPr>
            <a:picLocks noChangeAspect="1"/>
          </p:cNvPicPr>
          <p:nvPr/>
        </p:nvPicPr>
        <p:blipFill>
          <a:blip r:embed="rId3"/>
          <a:stretch>
            <a:fillRect/>
          </a:stretch>
        </p:blipFill>
        <p:spPr>
          <a:xfrm>
            <a:off x="1648499" y="1759214"/>
            <a:ext cx="9237215" cy="3051044"/>
          </a:xfrm>
          <a:prstGeom prst="rect">
            <a:avLst/>
          </a:prstGeom>
        </p:spPr>
      </p:pic>
    </p:spTree>
    <p:extLst>
      <p:ext uri="{BB962C8B-B14F-4D97-AF65-F5344CB8AC3E}">
        <p14:creationId xmlns:p14="http://schemas.microsoft.com/office/powerpoint/2010/main" val="269912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F332F54-43D6-44BE-8DBA-BEFA2D70C2C3}"/>
              </a:ext>
            </a:extLst>
          </p:cNvPr>
          <p:cNvPicPr>
            <a:picLocks noChangeAspect="1"/>
          </p:cNvPicPr>
          <p:nvPr/>
        </p:nvPicPr>
        <p:blipFill>
          <a:blip r:embed="rId2"/>
          <a:stretch>
            <a:fillRect/>
          </a:stretch>
        </p:blipFill>
        <p:spPr>
          <a:xfrm>
            <a:off x="627017" y="525991"/>
            <a:ext cx="905692" cy="870175"/>
          </a:xfrm>
          <a:prstGeom prst="rect">
            <a:avLst/>
          </a:prstGeom>
        </p:spPr>
      </p:pic>
      <p:sp>
        <p:nvSpPr>
          <p:cNvPr id="10" name="Rectangle: Rounded Corners 9">
            <a:extLst>
              <a:ext uri="{FF2B5EF4-FFF2-40B4-BE49-F238E27FC236}">
                <a16:creationId xmlns:a16="http://schemas.microsoft.com/office/drawing/2014/main" xmlns="" id="{572C6FA5-2D42-46E1-A09B-2675094004FF}"/>
              </a:ext>
            </a:extLst>
          </p:cNvPr>
          <p:cNvSpPr/>
          <p:nvPr/>
        </p:nvSpPr>
        <p:spPr>
          <a:xfrm>
            <a:off x="1001486" y="1288869"/>
            <a:ext cx="9602141" cy="4415245"/>
          </a:xfrm>
          <a:prstGeom prst="roundRect">
            <a:avLst>
              <a:gd name="adj" fmla="val 10982"/>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13" name="TextBox 12">
            <a:extLst>
              <a:ext uri="{FF2B5EF4-FFF2-40B4-BE49-F238E27FC236}">
                <a16:creationId xmlns:a16="http://schemas.microsoft.com/office/drawing/2014/main" xmlns="" id="{565626D8-BB1A-4030-A732-DB6AF646D517}"/>
              </a:ext>
            </a:extLst>
          </p:cNvPr>
          <p:cNvSpPr txBox="1"/>
          <p:nvPr/>
        </p:nvSpPr>
        <p:spPr>
          <a:xfrm>
            <a:off x="1349828" y="1516856"/>
            <a:ext cx="9039497" cy="1287532"/>
          </a:xfrm>
          <a:prstGeom prst="rect">
            <a:avLst/>
          </a:prstGeom>
          <a:noFill/>
        </p:spPr>
        <p:txBody>
          <a:bodyPr wrap="square">
            <a:spAutoFit/>
          </a:bodyPr>
          <a:lstStyle/>
          <a:p>
            <a:pPr>
              <a:lnSpc>
                <a:spcPct val="150000"/>
              </a:lnSpc>
            </a:pPr>
            <a:r>
              <a:rPr lang="vi-VN" dirty="0"/>
              <a:t>Trang tính Thu nhập trong Hình 9a.6 lưu dữ liệu về các khoản thu của gia đình. Em hãy quan sát Hình 9a.6 và cho biết dữ liệu ở cột B cần được thiết lập để thoả mãn điều kiện xác thực nào.</a:t>
            </a:r>
            <a:endParaRPr lang="en-US" dirty="0"/>
          </a:p>
        </p:txBody>
      </p:sp>
      <p:pic>
        <p:nvPicPr>
          <p:cNvPr id="9" name="Picture 8">
            <a:extLst>
              <a:ext uri="{FF2B5EF4-FFF2-40B4-BE49-F238E27FC236}">
                <a16:creationId xmlns:a16="http://schemas.microsoft.com/office/drawing/2014/main" xmlns="" id="{CC1BE8B7-53E3-4B66-A6F9-B127FE398310}"/>
              </a:ext>
            </a:extLst>
          </p:cNvPr>
          <p:cNvPicPr>
            <a:picLocks noChangeAspect="1"/>
          </p:cNvPicPr>
          <p:nvPr/>
        </p:nvPicPr>
        <p:blipFill>
          <a:blip r:embed="rId3"/>
          <a:stretch>
            <a:fillRect/>
          </a:stretch>
        </p:blipFill>
        <p:spPr>
          <a:xfrm>
            <a:off x="1665984" y="3103950"/>
            <a:ext cx="8273143" cy="1899326"/>
          </a:xfrm>
          <a:prstGeom prst="rect">
            <a:avLst/>
          </a:prstGeom>
        </p:spPr>
      </p:pic>
      <p:sp>
        <p:nvSpPr>
          <p:cNvPr id="16" name="TextBox 15">
            <a:extLst>
              <a:ext uri="{FF2B5EF4-FFF2-40B4-BE49-F238E27FC236}">
                <a16:creationId xmlns:a16="http://schemas.microsoft.com/office/drawing/2014/main" xmlns="" id="{148F31BF-48BC-40B4-B73E-3EAADB19E1D0}"/>
              </a:ext>
            </a:extLst>
          </p:cNvPr>
          <p:cNvSpPr txBox="1"/>
          <p:nvPr/>
        </p:nvSpPr>
        <p:spPr>
          <a:xfrm>
            <a:off x="3108960" y="5118172"/>
            <a:ext cx="6096000" cy="369332"/>
          </a:xfrm>
          <a:prstGeom prst="rect">
            <a:avLst/>
          </a:prstGeom>
          <a:noFill/>
        </p:spPr>
        <p:txBody>
          <a:bodyPr wrap="square">
            <a:spAutoFit/>
          </a:bodyPr>
          <a:lstStyle/>
          <a:p>
            <a:r>
              <a:rPr lang="vi-VN" sz="1800" i="1" dirty="0">
                <a:solidFill>
                  <a:srgbClr val="231F20"/>
                </a:solidFill>
                <a:effectLst/>
                <a:latin typeface="Arial" panose="020B0604020202020204" pitchFamily="34" charset="0"/>
              </a:rPr>
              <a:t>Hình 9a.6. Trang tính lưu các khoản thu của gia đình</a:t>
            </a:r>
            <a:endParaRPr lang="en-US" dirty="0"/>
          </a:p>
        </p:txBody>
      </p:sp>
    </p:spTree>
    <p:extLst>
      <p:ext uri="{BB962C8B-B14F-4D97-AF65-F5344CB8AC3E}">
        <p14:creationId xmlns:p14="http://schemas.microsoft.com/office/powerpoint/2010/main" val="265786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359206" y="1113946"/>
            <a:ext cx="8856910" cy="3683363"/>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1329294" y="1266654"/>
            <a:ext cx="8826817" cy="3034357"/>
          </a:xfrm>
          <a:prstGeom prst="rect">
            <a:avLst/>
          </a:prstGeom>
          <a:noFill/>
        </p:spPr>
        <p:txBody>
          <a:bodyPr wrap="square" rtlCol="0">
            <a:spAutoFit/>
          </a:bodyPr>
          <a:lstStyle/>
          <a:p>
            <a:pPr algn="ctr">
              <a:lnSpc>
                <a:spcPct val="150000"/>
              </a:lnSpc>
            </a:pPr>
            <a:r>
              <a:rPr lang="en-US" sz="4400" dirty="0">
                <a:solidFill>
                  <a:schemeClr val="accent3">
                    <a:lumMod val="50000"/>
                  </a:schemeClr>
                </a:solidFill>
                <a:latin typeface="+mj-lt"/>
              </a:rPr>
              <a:t>2. </a:t>
            </a:r>
            <a:r>
              <a:rPr lang="vi-VN" sz="4400" dirty="0">
                <a:solidFill>
                  <a:schemeClr val="accent3">
                    <a:lumMod val="50000"/>
                  </a:schemeClr>
                </a:solidFill>
                <a:latin typeface="+mj-lt"/>
              </a:rPr>
              <a:t>THỰC HÀNH: SỬ DỤNG CÔNG CỤ XÁC THỰC DỮ LIỆU ĐỂ TẠO BẢNG TÍNH QUẢN LÍ TÀI CHÍNH GIA ĐÌNH</a:t>
            </a: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71841FF-2965-4E8D-933D-863FF011BE8A}"/>
              </a:ext>
            </a:extLst>
          </p:cNvPr>
          <p:cNvSpPr txBox="1"/>
          <p:nvPr/>
        </p:nvSpPr>
        <p:spPr>
          <a:xfrm>
            <a:off x="888273" y="485562"/>
            <a:ext cx="10284824" cy="2534027"/>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Nhiệm vụ 1: </a:t>
            </a:r>
            <a:r>
              <a:rPr lang="vi-VN" sz="1800" dirty="0">
                <a:solidFill>
                  <a:srgbClr val="231F20"/>
                </a:solidFill>
                <a:effectLst/>
                <a:latin typeface="Arial" panose="020B0604020202020204" pitchFamily="34" charset="0"/>
              </a:rPr>
              <a:t>Tạo bảng tính có trang tính </a:t>
            </a:r>
            <a:r>
              <a:rPr lang="vi-VN" sz="1800" dirty="0">
                <a:solidFill>
                  <a:srgbClr val="ED028C"/>
                </a:solidFill>
                <a:effectLst/>
                <a:latin typeface="Arial" panose="020B0604020202020204" pitchFamily="34" charset="0"/>
              </a:rPr>
              <a:t>Chi tiêu</a:t>
            </a:r>
            <a:r>
              <a:rPr lang="vi-VN" sz="1800" dirty="0">
                <a:solidFill>
                  <a:srgbClr val="231F20"/>
                </a:solidFill>
                <a:effectLst/>
                <a:latin typeface="Arial" panose="020B0604020202020204" pitchFamily="34" charset="0"/>
              </a:rPr>
              <a:t> theo mẫu trong Hình 9a.2. Sử dụng công </a:t>
            </a:r>
            <a:endParaRPr lang="vi-VN" dirty="0"/>
          </a:p>
          <a:p>
            <a:pPr>
              <a:lnSpc>
                <a:spcPct val="150000"/>
              </a:lnSpc>
            </a:pPr>
            <a:r>
              <a:rPr lang="vi-VN" sz="1800" dirty="0">
                <a:solidFill>
                  <a:srgbClr val="231F20"/>
                </a:solidFill>
                <a:effectLst/>
                <a:latin typeface="Arial" panose="020B0604020202020204" pitchFamily="34" charset="0"/>
              </a:rPr>
              <a:t>cụ xác thực dữ liệu cho các khoản chi của gia đình. </a:t>
            </a:r>
            <a:endParaRPr lang="vi-VN" dirty="0"/>
          </a:p>
          <a:p>
            <a:pPr>
              <a:lnSpc>
                <a:spcPct val="150000"/>
              </a:lnSpc>
            </a:pPr>
            <a:r>
              <a:rPr lang="vi-VN" sz="1800" b="1" dirty="0">
                <a:solidFill>
                  <a:srgbClr val="EF387A"/>
                </a:solidFill>
                <a:effectLst/>
                <a:latin typeface="Arial" panose="020B0604020202020204" pitchFamily="34" charset="0"/>
              </a:rPr>
              <a:t>Hướng dẫn </a:t>
            </a:r>
            <a:endParaRPr lang="en-US" sz="1800" b="1" dirty="0">
              <a:solidFill>
                <a:srgbClr val="EF387A"/>
              </a:solidFill>
              <a:effectLst/>
              <a:latin typeface="Arial" panose="020B0604020202020204" pitchFamily="34" charset="0"/>
            </a:endParaRPr>
          </a:p>
          <a:p>
            <a:pPr>
              <a:lnSpc>
                <a:spcPct val="150000"/>
              </a:lnSpc>
            </a:pPr>
            <a:r>
              <a:rPr lang="vi-VN" sz="1800" b="1" i="1" dirty="0">
                <a:solidFill>
                  <a:srgbClr val="231F20"/>
                </a:solidFill>
                <a:effectLst/>
                <a:latin typeface="Arial" panose="020B0604020202020204" pitchFamily="34" charset="0"/>
              </a:rPr>
              <a:t>a) Tạo trang tính lưu các khoản chi </a:t>
            </a:r>
            <a:endParaRPr lang="vi-VN" dirty="0"/>
          </a:p>
          <a:p>
            <a:pPr>
              <a:lnSpc>
                <a:spcPct val="150000"/>
              </a:lnSpc>
            </a:pPr>
            <a:r>
              <a:rPr lang="vi-VN" sz="1800" dirty="0">
                <a:solidFill>
                  <a:srgbClr val="231F20"/>
                </a:solidFill>
                <a:effectLst/>
                <a:latin typeface="Arial" panose="020B0604020202020204" pitchFamily="34" charset="0"/>
              </a:rPr>
              <a:t>– Khởi động phần mềm bảng tính. Đặt tên cho trang tính hiện hành là </a:t>
            </a:r>
            <a:r>
              <a:rPr lang="vi-VN" sz="1800" dirty="0">
                <a:solidFill>
                  <a:srgbClr val="ED028C"/>
                </a:solidFill>
                <a:effectLst/>
                <a:latin typeface="Arial" panose="020B0604020202020204" pitchFamily="34" charset="0"/>
              </a:rPr>
              <a:t>Chi tiêu</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Tạo bảng và nhập dữ liệu khoản chi (cột </a:t>
            </a:r>
            <a:r>
              <a:rPr lang="vi-VN" sz="1800" dirty="0">
                <a:solidFill>
                  <a:srgbClr val="ED028C"/>
                </a:solidFill>
                <a:effectLst/>
                <a:latin typeface="Arial" panose="020B0604020202020204" pitchFamily="34" charset="0"/>
              </a:rPr>
              <a:t>F</a:t>
            </a:r>
            <a:r>
              <a:rPr lang="vi-VN" sz="1800" dirty="0">
                <a:solidFill>
                  <a:srgbClr val="231F20"/>
                </a:solidFill>
                <a:effectLst/>
                <a:latin typeface="Arial" panose="020B0604020202020204" pitchFamily="34" charset="0"/>
              </a:rPr>
              <a:t>) như minh hoạ ở Hình 9a.7.</a:t>
            </a:r>
            <a:endParaRPr lang="en-US" dirty="0"/>
          </a:p>
        </p:txBody>
      </p:sp>
      <p:pic>
        <p:nvPicPr>
          <p:cNvPr id="5" name="Picture 4">
            <a:extLst>
              <a:ext uri="{FF2B5EF4-FFF2-40B4-BE49-F238E27FC236}">
                <a16:creationId xmlns:a16="http://schemas.microsoft.com/office/drawing/2014/main" xmlns="" id="{082DEA97-6239-4C08-B011-0218FBE5E0F4}"/>
              </a:ext>
            </a:extLst>
          </p:cNvPr>
          <p:cNvPicPr>
            <a:picLocks noChangeAspect="1"/>
          </p:cNvPicPr>
          <p:nvPr/>
        </p:nvPicPr>
        <p:blipFill>
          <a:blip r:embed="rId2"/>
          <a:stretch>
            <a:fillRect/>
          </a:stretch>
        </p:blipFill>
        <p:spPr>
          <a:xfrm>
            <a:off x="2135604" y="3214898"/>
            <a:ext cx="7920791" cy="3157540"/>
          </a:xfrm>
          <a:prstGeom prst="rect">
            <a:avLst/>
          </a:prstGeom>
        </p:spPr>
      </p:pic>
    </p:spTree>
    <p:extLst>
      <p:ext uri="{BB962C8B-B14F-4D97-AF65-F5344CB8AC3E}">
        <p14:creationId xmlns:p14="http://schemas.microsoft.com/office/powerpoint/2010/main" val="249203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5BBE92D-4E0F-41DC-A4D8-F08B68477508}"/>
              </a:ext>
            </a:extLst>
          </p:cNvPr>
          <p:cNvSpPr txBox="1"/>
          <p:nvPr/>
        </p:nvSpPr>
        <p:spPr>
          <a:xfrm>
            <a:off x="1088570" y="470680"/>
            <a:ext cx="10528663" cy="5442516"/>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b) Sử dụng công cụ xác thực dữ liệu thuộc danh sách cho trước </a:t>
            </a:r>
            <a:endParaRPr lang="vi-VN" dirty="0"/>
          </a:p>
          <a:p>
            <a:pPr>
              <a:lnSpc>
                <a:spcPct val="150000"/>
              </a:lnSpc>
            </a:pPr>
            <a:r>
              <a:rPr lang="vi-VN" sz="1800" dirty="0">
                <a:solidFill>
                  <a:srgbClr val="231F20"/>
                </a:solidFill>
                <a:effectLst/>
                <a:latin typeface="Arial" panose="020B0604020202020204" pitchFamily="34" charset="0"/>
              </a:rPr>
              <a:t>Để dữ liệu ở mỗi ô của cột </a:t>
            </a:r>
            <a:r>
              <a:rPr lang="vi-VN" sz="1800" dirty="0">
                <a:solidFill>
                  <a:srgbClr val="ED028C"/>
                </a:solidFill>
                <a:effectLst/>
                <a:latin typeface="Arial" panose="020B0604020202020204" pitchFamily="34" charset="0"/>
              </a:rPr>
              <a:t>B</a:t>
            </a:r>
            <a:r>
              <a:rPr lang="vi-VN" sz="1800" dirty="0">
                <a:solidFill>
                  <a:srgbClr val="231F20"/>
                </a:solidFill>
                <a:effectLst/>
                <a:latin typeface="Arial" panose="020B0604020202020204" pitchFamily="34" charset="0"/>
              </a:rPr>
              <a:t> là một mục trong danh sách cho trước ở cột </a:t>
            </a:r>
            <a:r>
              <a:rPr lang="vi-VN" sz="1800" dirty="0">
                <a:solidFill>
                  <a:srgbClr val="ED028C"/>
                </a:solidFill>
                <a:effectLst/>
                <a:latin typeface="Arial" panose="020B0604020202020204" pitchFamily="34" charset="0"/>
              </a:rPr>
              <a:t>F</a:t>
            </a:r>
            <a:r>
              <a:rPr lang="vi-VN" sz="1800" dirty="0">
                <a:solidFill>
                  <a:srgbClr val="231F20"/>
                </a:solidFill>
                <a:effectLst/>
                <a:latin typeface="Arial" panose="020B0604020202020204" pitchFamily="34" charset="0"/>
              </a:rPr>
              <a:t>, em thực hiện </a:t>
            </a:r>
            <a:endParaRPr lang="vi-VN" dirty="0"/>
          </a:p>
          <a:p>
            <a:pPr>
              <a:lnSpc>
                <a:spcPct val="150000"/>
              </a:lnSpc>
            </a:pPr>
            <a:r>
              <a:rPr lang="vi-VN" sz="1800" dirty="0">
                <a:solidFill>
                  <a:srgbClr val="231F20"/>
                </a:solidFill>
                <a:effectLst/>
                <a:latin typeface="Arial" panose="020B0604020202020204" pitchFamily="34" charset="0"/>
              </a:rPr>
              <a:t>như sau: </a:t>
            </a:r>
            <a:endParaRPr lang="vi-VN" dirty="0"/>
          </a:p>
          <a:p>
            <a:pPr>
              <a:lnSpc>
                <a:spcPct val="150000"/>
              </a:lnSpc>
            </a:pPr>
            <a:r>
              <a:rPr lang="vi-VN" sz="1800" dirty="0">
                <a:solidFill>
                  <a:srgbClr val="231F20"/>
                </a:solidFill>
                <a:effectLst/>
                <a:latin typeface="Arial" panose="020B0604020202020204" pitchFamily="34" charset="0"/>
              </a:rPr>
              <a:t>– Chọn các ô của cột </a:t>
            </a:r>
            <a:r>
              <a:rPr lang="vi-VN" sz="1800" dirty="0">
                <a:solidFill>
                  <a:srgbClr val="ED028C"/>
                </a:solidFill>
                <a:effectLst/>
                <a:latin typeface="Arial" panose="020B0604020202020204" pitchFamily="34" charset="0"/>
              </a:rPr>
              <a:t>B</a:t>
            </a:r>
            <a:r>
              <a:rPr lang="vi-VN" sz="1800" dirty="0">
                <a:solidFill>
                  <a:srgbClr val="231F20"/>
                </a:solidFill>
                <a:effectLst/>
                <a:latin typeface="Arial" panose="020B0604020202020204" pitchFamily="34" charset="0"/>
              </a:rPr>
              <a:t> để nhập dữ liệu thoả mãn điều kiện xác thực, ví dụ các ô từ </a:t>
            </a:r>
            <a:r>
              <a:rPr lang="vi-VN" sz="1800" dirty="0">
                <a:solidFill>
                  <a:srgbClr val="ED028C"/>
                </a:solidFill>
                <a:effectLst/>
                <a:latin typeface="Arial" panose="020B0604020202020204" pitchFamily="34" charset="0"/>
              </a:rPr>
              <a:t>B3 </a:t>
            </a:r>
            <a:endParaRPr lang="vi-VN" dirty="0"/>
          </a:p>
          <a:p>
            <a:pPr>
              <a:lnSpc>
                <a:spcPct val="150000"/>
              </a:lnSpc>
            </a:pPr>
            <a:r>
              <a:rPr lang="vi-VN" sz="1800" dirty="0">
                <a:solidFill>
                  <a:srgbClr val="231F20"/>
                </a:solidFill>
                <a:effectLst/>
                <a:latin typeface="Arial" panose="020B0604020202020204" pitchFamily="34" charset="0"/>
              </a:rPr>
              <a:t>đến </a:t>
            </a:r>
            <a:r>
              <a:rPr lang="vi-VN" sz="1800" dirty="0">
                <a:solidFill>
                  <a:srgbClr val="ED028C"/>
                </a:solidFill>
                <a:effectLst/>
                <a:latin typeface="Arial" panose="020B0604020202020204" pitchFamily="34" charset="0"/>
              </a:rPr>
              <a:t>B10</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Trong nhóm lệnh </a:t>
            </a:r>
            <a:r>
              <a:rPr lang="vi-VN" sz="1800" b="1" dirty="0">
                <a:solidFill>
                  <a:srgbClr val="231F20"/>
                </a:solidFill>
                <a:effectLst/>
                <a:latin typeface="Arial" panose="020B0604020202020204" pitchFamily="34" charset="0"/>
              </a:rPr>
              <a:t>Data Tools</a:t>
            </a:r>
            <a:r>
              <a:rPr lang="vi-VN" sz="1800" dirty="0">
                <a:solidFill>
                  <a:srgbClr val="231F20"/>
                </a:solidFill>
                <a:effectLst/>
                <a:latin typeface="Arial" panose="020B0604020202020204" pitchFamily="34" charset="0"/>
              </a:rPr>
              <a:t> của dải lệnh </a:t>
            </a:r>
            <a:r>
              <a:rPr lang="vi-VN" sz="1800" b="1" dirty="0">
                <a:solidFill>
                  <a:srgbClr val="231F20"/>
                </a:solidFill>
                <a:effectLst/>
                <a:latin typeface="Arial" panose="020B0604020202020204" pitchFamily="34" charset="0"/>
              </a:rPr>
              <a:t>Data</a:t>
            </a:r>
            <a:r>
              <a:rPr lang="vi-VN" sz="1800" dirty="0">
                <a:solidFill>
                  <a:srgbClr val="231F20"/>
                </a:solidFill>
                <a:effectLst/>
                <a:latin typeface="Arial" panose="020B0604020202020204" pitchFamily="34" charset="0"/>
              </a:rPr>
              <a:t>, chọn </a:t>
            </a:r>
            <a:r>
              <a:rPr lang="vi-VN" sz="1800" b="1" dirty="0">
                <a:solidFill>
                  <a:srgbClr val="231F20"/>
                </a:solidFill>
                <a:effectLst/>
                <a:latin typeface="Arial" panose="020B0604020202020204" pitchFamily="34" charset="0"/>
              </a:rPr>
              <a:t>Data Validation</a:t>
            </a:r>
            <a:r>
              <a:rPr lang="vi-VN" sz="1800" dirty="0">
                <a:solidFill>
                  <a:srgbClr val="231F20"/>
                </a:solidFill>
                <a:effectLst/>
                <a:latin typeface="Arial" panose="020B0604020202020204" pitchFamily="34" charset="0"/>
              </a:rPr>
              <a:t> (Hình 9a.4), hộp </a:t>
            </a:r>
            <a:endParaRPr lang="vi-VN" dirty="0"/>
          </a:p>
          <a:p>
            <a:pPr>
              <a:lnSpc>
                <a:spcPct val="150000"/>
              </a:lnSpc>
            </a:pPr>
            <a:r>
              <a:rPr lang="vi-VN" sz="1800" dirty="0">
                <a:solidFill>
                  <a:srgbClr val="231F20"/>
                </a:solidFill>
                <a:effectLst/>
                <a:latin typeface="Arial" panose="020B0604020202020204" pitchFamily="34" charset="0"/>
              </a:rPr>
              <a:t>thoại </a:t>
            </a:r>
            <a:r>
              <a:rPr lang="vi-VN" sz="1800" b="1" dirty="0">
                <a:solidFill>
                  <a:srgbClr val="231F20"/>
                </a:solidFill>
                <a:effectLst/>
                <a:latin typeface="Arial" panose="020B0604020202020204" pitchFamily="34" charset="0"/>
              </a:rPr>
              <a:t>Data Validation</a:t>
            </a:r>
            <a:r>
              <a:rPr lang="vi-VN" sz="1800" dirty="0">
                <a:solidFill>
                  <a:srgbClr val="231F20"/>
                </a:solidFill>
                <a:effectLst/>
                <a:latin typeface="Arial" panose="020B0604020202020204" pitchFamily="34" charset="0"/>
              </a:rPr>
              <a:t> xuất hiện. </a:t>
            </a:r>
            <a:endParaRPr lang="vi-VN" dirty="0"/>
          </a:p>
          <a:p>
            <a:pPr>
              <a:lnSpc>
                <a:spcPct val="150000"/>
              </a:lnSpc>
            </a:pPr>
            <a:r>
              <a:rPr lang="vi-VN" sz="1800" dirty="0">
                <a:solidFill>
                  <a:srgbClr val="231F20"/>
                </a:solidFill>
                <a:effectLst/>
                <a:latin typeface="Arial" panose="020B0604020202020204" pitchFamily="34" charset="0"/>
              </a:rPr>
              <a:t>– Trong thẻ </a:t>
            </a:r>
            <a:r>
              <a:rPr lang="vi-VN" sz="1800" b="1" dirty="0">
                <a:solidFill>
                  <a:srgbClr val="231F20"/>
                </a:solidFill>
                <a:effectLst/>
                <a:latin typeface="Arial" panose="020B0604020202020204" pitchFamily="34" charset="0"/>
              </a:rPr>
              <a:t>Settings</a:t>
            </a:r>
            <a:r>
              <a:rPr lang="vi-VN" sz="1800" dirty="0">
                <a:solidFill>
                  <a:srgbClr val="231F20"/>
                </a:solidFill>
                <a:effectLst/>
                <a:latin typeface="Arial" panose="020B0604020202020204" pitchFamily="34" charset="0"/>
              </a:rPr>
              <a:t>, nhập yêu cầu xác thực dữ liệu cho từng tiêu chí, cụ thể là: </a:t>
            </a:r>
            <a:endParaRPr lang="vi-VN" dirty="0"/>
          </a:p>
          <a:p>
            <a:pPr>
              <a:lnSpc>
                <a:spcPct val="150000"/>
              </a:lnSpc>
            </a:pPr>
            <a:r>
              <a:rPr lang="vi-VN" sz="1800" dirty="0">
                <a:solidFill>
                  <a:srgbClr val="231F20"/>
                </a:solidFill>
                <a:effectLst/>
                <a:latin typeface="Arial" panose="020B0604020202020204" pitchFamily="34" charset="0"/>
              </a:rPr>
              <a:t>+ </a:t>
            </a:r>
            <a:r>
              <a:rPr lang="vi-VN" sz="1800" b="1" dirty="0">
                <a:solidFill>
                  <a:srgbClr val="231F20"/>
                </a:solidFill>
                <a:effectLst/>
                <a:latin typeface="Arial" panose="020B0604020202020204" pitchFamily="34" charset="0"/>
              </a:rPr>
              <a:t>Allow</a:t>
            </a:r>
            <a:r>
              <a:rPr lang="vi-VN" sz="1800" dirty="0">
                <a:solidFill>
                  <a:srgbClr val="231F20"/>
                </a:solidFill>
                <a:effectLst/>
                <a:latin typeface="Arial" panose="020B0604020202020204" pitchFamily="34" charset="0"/>
              </a:rPr>
              <a:t>: Dữ liệu nhập vào cột </a:t>
            </a:r>
            <a:r>
              <a:rPr lang="vi-VN" sz="1800" dirty="0">
                <a:solidFill>
                  <a:srgbClr val="ED028C"/>
                </a:solidFill>
                <a:effectLst/>
                <a:latin typeface="Arial" panose="020B0604020202020204" pitchFamily="34" charset="0"/>
              </a:rPr>
              <a:t>Khoản chi</a:t>
            </a:r>
            <a:r>
              <a:rPr lang="vi-VN" sz="1800" dirty="0">
                <a:solidFill>
                  <a:srgbClr val="231F20"/>
                </a:solidFill>
                <a:effectLst/>
                <a:latin typeface="Arial" panose="020B0604020202020204" pitchFamily="34" charset="0"/>
              </a:rPr>
              <a:t> cần thuộc danh sách cho trước, vì vậy em </a:t>
            </a:r>
            <a:endParaRPr lang="vi-VN" dirty="0"/>
          </a:p>
          <a:p>
            <a:pPr>
              <a:lnSpc>
                <a:spcPct val="150000"/>
              </a:lnSpc>
            </a:pPr>
            <a:r>
              <a:rPr lang="vi-VN" sz="1800" dirty="0">
                <a:solidFill>
                  <a:srgbClr val="231F20"/>
                </a:solidFill>
                <a:effectLst/>
                <a:latin typeface="Arial" panose="020B0604020202020204" pitchFamily="34" charset="0"/>
              </a:rPr>
              <a:t>chọn giá trị là </a:t>
            </a:r>
            <a:r>
              <a:rPr lang="vi-VN" sz="1800" dirty="0">
                <a:solidFill>
                  <a:srgbClr val="ED028C"/>
                </a:solidFill>
                <a:effectLst/>
                <a:latin typeface="Arial" panose="020B0604020202020204" pitchFamily="34" charset="0"/>
              </a:rPr>
              <a:t>List</a:t>
            </a:r>
            <a:r>
              <a:rPr lang="vi-VN" sz="1800" dirty="0">
                <a:solidFill>
                  <a:srgbClr val="231F20"/>
                </a:solidFill>
                <a:effectLst/>
                <a:latin typeface="Arial" panose="020B0604020202020204" pitchFamily="34" charset="0"/>
              </a:rPr>
              <a:t> để chọn dữ liệu từ danh sách thả xuống. </a:t>
            </a:r>
            <a:endParaRPr lang="vi-VN" dirty="0"/>
          </a:p>
          <a:p>
            <a:pPr>
              <a:lnSpc>
                <a:spcPct val="150000"/>
              </a:lnSpc>
            </a:pPr>
            <a:r>
              <a:rPr lang="vi-VN" sz="1800" dirty="0">
                <a:solidFill>
                  <a:srgbClr val="231F20"/>
                </a:solidFill>
                <a:effectLst/>
                <a:latin typeface="Arial" panose="020B0604020202020204" pitchFamily="34" charset="0"/>
              </a:rPr>
              <a:t>+ </a:t>
            </a:r>
            <a:r>
              <a:rPr lang="vi-VN" sz="1800" b="1" dirty="0">
                <a:solidFill>
                  <a:srgbClr val="231F20"/>
                </a:solidFill>
                <a:effectLst/>
                <a:latin typeface="Arial" panose="020B0604020202020204" pitchFamily="34" charset="0"/>
              </a:rPr>
              <a:t>Source</a:t>
            </a:r>
            <a:r>
              <a:rPr lang="vi-VN" sz="1800" dirty="0">
                <a:solidFill>
                  <a:srgbClr val="231F20"/>
                </a:solidFill>
                <a:effectLst/>
                <a:latin typeface="Arial" panose="020B0604020202020204" pitchFamily="34" charset="0"/>
              </a:rPr>
              <a:t>: Là vùng dữ liệu chứa danh sách. Chọn vùng dữ liệu chứa danh sách các </a:t>
            </a:r>
            <a:endParaRPr lang="vi-VN" dirty="0"/>
          </a:p>
          <a:p>
            <a:pPr>
              <a:lnSpc>
                <a:spcPct val="150000"/>
              </a:lnSpc>
            </a:pPr>
            <a:r>
              <a:rPr lang="vi-VN" sz="1800" dirty="0">
                <a:solidFill>
                  <a:srgbClr val="231F20"/>
                </a:solidFill>
                <a:effectLst/>
                <a:latin typeface="Arial" panose="020B0604020202020204" pitchFamily="34" charset="0"/>
              </a:rPr>
              <a:t>khoản chi là </a:t>
            </a:r>
            <a:r>
              <a:rPr lang="vi-VN" sz="1800" dirty="0">
                <a:solidFill>
                  <a:srgbClr val="ED028C"/>
                </a:solidFill>
                <a:effectLst/>
                <a:latin typeface="Arial" panose="020B0604020202020204" pitchFamily="34" charset="0"/>
              </a:rPr>
              <a:t>F2:F10</a:t>
            </a:r>
            <a:r>
              <a:rPr lang="vi-VN" sz="1800" dirty="0">
                <a:solidFill>
                  <a:srgbClr val="231F20"/>
                </a:solidFill>
                <a:effectLst/>
                <a:latin typeface="Arial" panose="020B0604020202020204" pitchFamily="34" charset="0"/>
              </a:rPr>
              <a:t>, khi đó địa chỉ của vùng được đưa vào ô </a:t>
            </a:r>
            <a:r>
              <a:rPr lang="vi-VN" sz="1800" b="1" dirty="0">
                <a:solidFill>
                  <a:srgbClr val="231F20"/>
                </a:solidFill>
                <a:effectLst/>
                <a:latin typeface="Arial" panose="020B0604020202020204" pitchFamily="34" charset="0"/>
              </a:rPr>
              <a:t>Source</a:t>
            </a:r>
            <a:r>
              <a:rPr lang="vi-VN" sz="1800" dirty="0">
                <a:solidFill>
                  <a:srgbClr val="231F20"/>
                </a:solidFill>
                <a:effectLst/>
                <a:latin typeface="Arial" panose="020B0604020202020204" pitchFamily="34" charset="0"/>
              </a:rPr>
              <a:t> (Hình 9a.8). </a:t>
            </a:r>
            <a:endParaRPr lang="vi-VN" dirty="0"/>
          </a:p>
          <a:p>
            <a:pPr>
              <a:lnSpc>
                <a:spcPct val="150000"/>
              </a:lnSpc>
            </a:pPr>
            <a:r>
              <a:rPr lang="vi-VN" sz="1800" dirty="0">
                <a:solidFill>
                  <a:srgbClr val="231F20"/>
                </a:solidFill>
                <a:effectLst/>
                <a:latin typeface="Arial" panose="020B0604020202020204" pitchFamily="34" charset="0"/>
              </a:rPr>
              <a:t>Chọn </a:t>
            </a:r>
            <a:r>
              <a:rPr lang="vi-VN" sz="1800" b="1" dirty="0">
                <a:solidFill>
                  <a:srgbClr val="231F20"/>
                </a:solidFill>
                <a:effectLst/>
                <a:latin typeface="Arial-BoldMT"/>
              </a:rPr>
              <a:t>OK</a:t>
            </a:r>
            <a:r>
              <a:rPr lang="vi-VN" sz="1800" dirty="0">
                <a:solidFill>
                  <a:srgbClr val="231F20"/>
                </a:solidFill>
                <a:effectLst/>
                <a:latin typeface="Arial" panose="020B0604020202020204" pitchFamily="34" charset="0"/>
              </a:rPr>
              <a:t> để hoàn thành công việc. </a:t>
            </a:r>
            <a:endParaRPr lang="en-US" dirty="0"/>
          </a:p>
        </p:txBody>
      </p:sp>
    </p:spTree>
    <p:extLst>
      <p:ext uri="{BB962C8B-B14F-4D97-AF65-F5344CB8AC3E}">
        <p14:creationId xmlns:p14="http://schemas.microsoft.com/office/powerpoint/2010/main" val="4224455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3A6C69E-F2D6-4BB2-92BE-810E9343F552}"/>
              </a:ext>
            </a:extLst>
          </p:cNvPr>
          <p:cNvPicPr>
            <a:picLocks noChangeAspect="1"/>
          </p:cNvPicPr>
          <p:nvPr/>
        </p:nvPicPr>
        <p:blipFill>
          <a:blip r:embed="rId2"/>
          <a:stretch>
            <a:fillRect/>
          </a:stretch>
        </p:blipFill>
        <p:spPr>
          <a:xfrm>
            <a:off x="713417" y="1619795"/>
            <a:ext cx="5454756" cy="2908662"/>
          </a:xfrm>
          <a:prstGeom prst="rect">
            <a:avLst/>
          </a:prstGeom>
        </p:spPr>
      </p:pic>
      <p:pic>
        <p:nvPicPr>
          <p:cNvPr id="5" name="Picture 4">
            <a:extLst>
              <a:ext uri="{FF2B5EF4-FFF2-40B4-BE49-F238E27FC236}">
                <a16:creationId xmlns:a16="http://schemas.microsoft.com/office/drawing/2014/main" xmlns="" id="{304D00D1-8FCB-4934-BD93-B4F958BD58D0}"/>
              </a:ext>
            </a:extLst>
          </p:cNvPr>
          <p:cNvPicPr>
            <a:picLocks noChangeAspect="1"/>
          </p:cNvPicPr>
          <p:nvPr/>
        </p:nvPicPr>
        <p:blipFill>
          <a:blip r:embed="rId3"/>
          <a:stretch>
            <a:fillRect/>
          </a:stretch>
        </p:blipFill>
        <p:spPr>
          <a:xfrm>
            <a:off x="6355359" y="846043"/>
            <a:ext cx="4537165" cy="3751199"/>
          </a:xfrm>
          <a:prstGeom prst="rect">
            <a:avLst/>
          </a:prstGeom>
        </p:spPr>
      </p:pic>
    </p:spTree>
    <p:extLst>
      <p:ext uri="{BB962C8B-B14F-4D97-AF65-F5344CB8AC3E}">
        <p14:creationId xmlns:p14="http://schemas.microsoft.com/office/powerpoint/2010/main" val="1875750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9CBC8A5-B250-4B96-822C-5BE4A395A279}"/>
              </a:ext>
            </a:extLst>
          </p:cNvPr>
          <p:cNvSpPr txBox="1"/>
          <p:nvPr/>
        </p:nvSpPr>
        <p:spPr>
          <a:xfrm>
            <a:off x="1062444" y="801916"/>
            <a:ext cx="9562013" cy="128753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Nhập dữ liệu cho trang tính, trong đó dữ liệu cột </a:t>
            </a:r>
            <a:r>
              <a:rPr lang="vi-VN" sz="1800" dirty="0">
                <a:solidFill>
                  <a:srgbClr val="ED028C"/>
                </a:solidFill>
                <a:effectLst/>
                <a:latin typeface="Arial" panose="020B0604020202020204" pitchFamily="34" charset="0"/>
              </a:rPr>
              <a:t>B</a:t>
            </a:r>
            <a:r>
              <a:rPr lang="vi-VN" sz="1800" dirty="0">
                <a:solidFill>
                  <a:srgbClr val="231F20"/>
                </a:solidFill>
                <a:effectLst/>
                <a:latin typeface="Arial" panose="020B0604020202020204" pitchFamily="34" charset="0"/>
              </a:rPr>
              <a:t> được lấy từ danh sách thả xuống </a:t>
            </a:r>
            <a:endParaRPr lang="vi-VN" dirty="0"/>
          </a:p>
          <a:p>
            <a:pPr>
              <a:lnSpc>
                <a:spcPct val="150000"/>
              </a:lnSpc>
            </a:pPr>
            <a:r>
              <a:rPr lang="vi-VN" sz="1800" dirty="0">
                <a:solidFill>
                  <a:srgbClr val="231F20"/>
                </a:solidFill>
                <a:effectLst/>
                <a:latin typeface="Arial" panose="020B0604020202020204" pitchFamily="34" charset="0"/>
              </a:rPr>
              <a:t>(Hình 9a.2). </a:t>
            </a:r>
            <a:endParaRPr lang="vi-VN" dirty="0"/>
          </a:p>
          <a:p>
            <a:pPr>
              <a:lnSpc>
                <a:spcPct val="150000"/>
              </a:lnSpc>
            </a:pPr>
            <a:r>
              <a:rPr lang="vi-VN" sz="1800" dirty="0">
                <a:solidFill>
                  <a:srgbClr val="231F20"/>
                </a:solidFill>
                <a:effectLst/>
                <a:latin typeface="Arial" panose="020B0604020202020204" pitchFamily="34" charset="0"/>
              </a:rPr>
              <a:t>– Lưu tệp bảng tính với tên </a:t>
            </a:r>
            <a:r>
              <a:rPr lang="vi-VN" sz="1800" dirty="0">
                <a:solidFill>
                  <a:srgbClr val="ED028C"/>
                </a:solidFill>
                <a:effectLst/>
                <a:latin typeface="Arial" panose="020B0604020202020204" pitchFamily="34" charset="0"/>
              </a:rPr>
              <a:t>TaiChinhGiaDinh.xlsx</a:t>
            </a:r>
            <a:r>
              <a:rPr lang="vi-VN" sz="1800" dirty="0">
                <a:solidFill>
                  <a:srgbClr val="231F20"/>
                </a:solidFill>
                <a:effectLst/>
                <a:latin typeface="Arial" panose="020B0604020202020204" pitchFamily="34" charset="0"/>
              </a:rPr>
              <a:t>.</a:t>
            </a:r>
            <a:endParaRPr lang="en-US" dirty="0"/>
          </a:p>
        </p:txBody>
      </p:sp>
      <p:pic>
        <p:nvPicPr>
          <p:cNvPr id="5" name="Picture 4">
            <a:extLst>
              <a:ext uri="{FF2B5EF4-FFF2-40B4-BE49-F238E27FC236}">
                <a16:creationId xmlns:a16="http://schemas.microsoft.com/office/drawing/2014/main" xmlns="" id="{F81F020C-19C7-4814-AFCF-B37BDCE1931D}"/>
              </a:ext>
            </a:extLst>
          </p:cNvPr>
          <p:cNvPicPr>
            <a:picLocks noChangeAspect="1"/>
          </p:cNvPicPr>
          <p:nvPr/>
        </p:nvPicPr>
        <p:blipFill>
          <a:blip r:embed="rId2"/>
          <a:stretch>
            <a:fillRect/>
          </a:stretch>
        </p:blipFill>
        <p:spPr>
          <a:xfrm>
            <a:off x="1626515" y="2248209"/>
            <a:ext cx="8484136" cy="3656763"/>
          </a:xfrm>
          <a:prstGeom prst="rect">
            <a:avLst/>
          </a:prstGeom>
        </p:spPr>
      </p:pic>
    </p:spTree>
    <p:extLst>
      <p:ext uri="{BB962C8B-B14F-4D97-AF65-F5344CB8AC3E}">
        <p14:creationId xmlns:p14="http://schemas.microsoft.com/office/powerpoint/2010/main" val="3262277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EA5E339-0EC4-4C9C-9453-755038DC7C90}"/>
              </a:ext>
            </a:extLst>
          </p:cNvPr>
          <p:cNvSpPr txBox="1"/>
          <p:nvPr/>
        </p:nvSpPr>
        <p:spPr>
          <a:xfrm>
            <a:off x="853440" y="636121"/>
            <a:ext cx="10380617" cy="1287532"/>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Nhiệm vụ 2: </a:t>
            </a:r>
            <a:r>
              <a:rPr lang="vi-VN" sz="1800" dirty="0">
                <a:solidFill>
                  <a:srgbClr val="231F20"/>
                </a:solidFill>
                <a:effectLst/>
                <a:latin typeface="Arial" panose="020B0604020202020204" pitchFamily="34" charset="0"/>
              </a:rPr>
              <a:t>Em hãy sử dụng công cụ xác thực dữ liệu để xác thực cho dữ liệu cột </a:t>
            </a:r>
            <a:r>
              <a:rPr lang="vi-VN" sz="1800" dirty="0">
                <a:solidFill>
                  <a:srgbClr val="ED028C"/>
                </a:solidFill>
                <a:effectLst/>
                <a:latin typeface="Arial" panose="020B0604020202020204" pitchFamily="34" charset="0"/>
              </a:rPr>
              <a:t>Số tiền (nghìn đồng) </a:t>
            </a:r>
            <a:r>
              <a:rPr lang="vi-VN" sz="1800" dirty="0">
                <a:solidFill>
                  <a:srgbClr val="231F20"/>
                </a:solidFill>
                <a:effectLst/>
                <a:latin typeface="Arial" panose="020B0604020202020204" pitchFamily="34" charset="0"/>
              </a:rPr>
              <a:t>(cột D) chỉ chấp nhận kiểu số lớn hơn 0 và yêu cầu này hiển thị trên màn hình khi nhập dữ liệu như minh hoạ ở Hình 9a.3. </a:t>
            </a:r>
            <a:endParaRPr lang="vi-VN" dirty="0"/>
          </a:p>
        </p:txBody>
      </p:sp>
      <p:sp>
        <p:nvSpPr>
          <p:cNvPr id="5" name="TextBox 4">
            <a:extLst>
              <a:ext uri="{FF2B5EF4-FFF2-40B4-BE49-F238E27FC236}">
                <a16:creationId xmlns:a16="http://schemas.microsoft.com/office/drawing/2014/main" xmlns="" id="{E7BEEB2F-CE61-4E8F-8B27-7AAD7777FDEE}"/>
              </a:ext>
            </a:extLst>
          </p:cNvPr>
          <p:cNvSpPr txBox="1"/>
          <p:nvPr/>
        </p:nvSpPr>
        <p:spPr>
          <a:xfrm>
            <a:off x="853440" y="2025859"/>
            <a:ext cx="4580709" cy="3365024"/>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Hướng dẫn </a:t>
            </a:r>
            <a:endParaRPr lang="vi-VN" dirty="0"/>
          </a:p>
          <a:p>
            <a:pPr>
              <a:lnSpc>
                <a:spcPct val="150000"/>
              </a:lnSpc>
            </a:pPr>
            <a:r>
              <a:rPr lang="vi-VN" sz="1800" dirty="0">
                <a:solidFill>
                  <a:srgbClr val="231F20"/>
                </a:solidFill>
                <a:effectLst/>
                <a:latin typeface="Arial" panose="020B0604020202020204" pitchFamily="34" charset="0"/>
              </a:rPr>
              <a:t>– Chọn trang tính </a:t>
            </a:r>
            <a:r>
              <a:rPr lang="vi-VN" sz="1800" dirty="0">
                <a:solidFill>
                  <a:srgbClr val="ED028C"/>
                </a:solidFill>
                <a:effectLst/>
                <a:latin typeface="Arial" panose="020B0604020202020204" pitchFamily="34" charset="0"/>
              </a:rPr>
              <a:t>Chi tiêu</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Chọn vùng sẽ nhập liệu của cột </a:t>
            </a:r>
            <a:r>
              <a:rPr lang="vi-VN" sz="1800" dirty="0">
                <a:solidFill>
                  <a:srgbClr val="ED028C"/>
                </a:solidFill>
                <a:effectLst/>
                <a:latin typeface="Arial" panose="020B0604020202020204" pitchFamily="34" charset="0"/>
              </a:rPr>
              <a:t>Số tiền (nghìn đồng)</a:t>
            </a:r>
            <a:r>
              <a:rPr lang="vi-VN" sz="1800" dirty="0">
                <a:solidFill>
                  <a:srgbClr val="231F20"/>
                </a:solidFill>
                <a:effectLst/>
                <a:latin typeface="Arial" panose="020B0604020202020204" pitchFamily="34" charset="0"/>
              </a:rPr>
              <a:t>, ví dụ vùng </a:t>
            </a:r>
            <a:r>
              <a:rPr lang="vi-VN" sz="1800" dirty="0">
                <a:solidFill>
                  <a:srgbClr val="ED028C"/>
                </a:solidFill>
                <a:effectLst/>
                <a:latin typeface="Arial" panose="020B0604020202020204" pitchFamily="34" charset="0"/>
              </a:rPr>
              <a:t>D3:D10</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Chọn </a:t>
            </a:r>
            <a:r>
              <a:rPr lang="vi-VN" sz="1800" b="1" dirty="0">
                <a:solidFill>
                  <a:srgbClr val="231F20"/>
                </a:solidFill>
                <a:effectLst/>
                <a:latin typeface="Arial" panose="020B0604020202020204" pitchFamily="34" charset="0"/>
              </a:rPr>
              <a:t>Data/Data Tools/Data Validation</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hộp thoại </a:t>
            </a:r>
            <a:r>
              <a:rPr lang="vi-VN" sz="1800" b="1" dirty="0">
                <a:solidFill>
                  <a:srgbClr val="231F20"/>
                </a:solidFill>
                <a:effectLst/>
                <a:latin typeface="Arial" panose="020B0604020202020204" pitchFamily="34" charset="0"/>
              </a:rPr>
              <a:t>Data Validation</a:t>
            </a:r>
            <a:r>
              <a:rPr lang="vi-VN" sz="1800" dirty="0">
                <a:solidFill>
                  <a:srgbClr val="231F20"/>
                </a:solidFill>
                <a:effectLst/>
                <a:latin typeface="Arial" panose="020B0604020202020204" pitchFamily="34" charset="0"/>
              </a:rPr>
              <a:t> xuất hiện. </a:t>
            </a:r>
            <a:endParaRPr lang="vi-VN" dirty="0"/>
          </a:p>
          <a:p>
            <a:pPr>
              <a:lnSpc>
                <a:spcPct val="150000"/>
              </a:lnSpc>
            </a:pPr>
            <a:r>
              <a:rPr lang="vi-VN" sz="1800" dirty="0">
                <a:solidFill>
                  <a:srgbClr val="231F20"/>
                </a:solidFill>
                <a:effectLst/>
                <a:latin typeface="Arial" panose="020B0604020202020204" pitchFamily="34" charset="0"/>
              </a:rPr>
              <a:t>– Trong thẻ </a:t>
            </a:r>
            <a:r>
              <a:rPr lang="vi-VN" sz="1800" b="1" dirty="0">
                <a:solidFill>
                  <a:srgbClr val="231F20"/>
                </a:solidFill>
                <a:effectLst/>
                <a:latin typeface="Arial" panose="020B0604020202020204" pitchFamily="34" charset="0"/>
              </a:rPr>
              <a:t>Settings</a:t>
            </a:r>
            <a:r>
              <a:rPr lang="vi-VN" sz="1800" dirty="0">
                <a:solidFill>
                  <a:srgbClr val="231F20"/>
                </a:solidFill>
                <a:effectLst/>
                <a:latin typeface="Arial" panose="020B0604020202020204" pitchFamily="34" charset="0"/>
              </a:rPr>
              <a:t>, nhập yêu cầu xác thực dữ liệu như minh hoạ trong Hình 9a.9.</a:t>
            </a:r>
            <a:endParaRPr lang="en-US" dirty="0"/>
          </a:p>
        </p:txBody>
      </p:sp>
      <p:pic>
        <p:nvPicPr>
          <p:cNvPr id="7" name="Picture 6">
            <a:extLst>
              <a:ext uri="{FF2B5EF4-FFF2-40B4-BE49-F238E27FC236}">
                <a16:creationId xmlns:a16="http://schemas.microsoft.com/office/drawing/2014/main" xmlns="" id="{399EFE9C-6A1C-4D7B-9CEA-2C831B345B38}"/>
              </a:ext>
            </a:extLst>
          </p:cNvPr>
          <p:cNvPicPr>
            <a:picLocks noChangeAspect="1"/>
          </p:cNvPicPr>
          <p:nvPr/>
        </p:nvPicPr>
        <p:blipFill>
          <a:blip r:embed="rId2"/>
          <a:stretch>
            <a:fillRect/>
          </a:stretch>
        </p:blipFill>
        <p:spPr>
          <a:xfrm>
            <a:off x="6287589" y="2025859"/>
            <a:ext cx="4367078" cy="3547549"/>
          </a:xfrm>
          <a:prstGeom prst="rect">
            <a:avLst/>
          </a:prstGeom>
        </p:spPr>
      </p:pic>
      <p:sp>
        <p:nvSpPr>
          <p:cNvPr id="9" name="TextBox 8">
            <a:extLst>
              <a:ext uri="{FF2B5EF4-FFF2-40B4-BE49-F238E27FC236}">
                <a16:creationId xmlns:a16="http://schemas.microsoft.com/office/drawing/2014/main" xmlns="" id="{D7DB6F07-A961-4D8F-8139-42E38DD9609A}"/>
              </a:ext>
            </a:extLst>
          </p:cNvPr>
          <p:cNvSpPr txBox="1"/>
          <p:nvPr/>
        </p:nvSpPr>
        <p:spPr>
          <a:xfrm>
            <a:off x="6096000" y="5798961"/>
            <a:ext cx="6096000" cy="307777"/>
          </a:xfrm>
          <a:prstGeom prst="rect">
            <a:avLst/>
          </a:prstGeom>
          <a:noFill/>
        </p:spPr>
        <p:txBody>
          <a:bodyPr wrap="square">
            <a:spAutoFit/>
          </a:bodyPr>
          <a:lstStyle/>
          <a:p>
            <a:r>
              <a:rPr lang="en-US" sz="1400" i="1" dirty="0" err="1">
                <a:solidFill>
                  <a:srgbClr val="231F20"/>
                </a:solidFill>
                <a:effectLst/>
                <a:latin typeface="Arial" panose="020B0604020202020204" pitchFamily="34" charset="0"/>
              </a:rPr>
              <a:t>Hình</a:t>
            </a:r>
            <a:r>
              <a:rPr lang="en-US" sz="1400" i="1" dirty="0">
                <a:solidFill>
                  <a:srgbClr val="231F20"/>
                </a:solidFill>
                <a:effectLst/>
                <a:latin typeface="Arial" panose="020B0604020202020204" pitchFamily="34" charset="0"/>
              </a:rPr>
              <a:t> 9a.9. </a:t>
            </a:r>
            <a:r>
              <a:rPr lang="en-US" sz="1400" i="1" dirty="0" err="1">
                <a:solidFill>
                  <a:srgbClr val="231F20"/>
                </a:solidFill>
                <a:effectLst/>
                <a:latin typeface="Arial" panose="020B0604020202020204" pitchFamily="34" charset="0"/>
              </a:rPr>
              <a:t>Nhập</a:t>
            </a:r>
            <a:r>
              <a:rPr lang="en-US" sz="1400" i="1" dirty="0">
                <a:solidFill>
                  <a:srgbClr val="231F20"/>
                </a:solidFill>
                <a:effectLst/>
                <a:latin typeface="Arial" panose="020B0604020202020204" pitchFamily="34" charset="0"/>
              </a:rPr>
              <a:t> </a:t>
            </a:r>
            <a:r>
              <a:rPr lang="en-US" sz="1400" i="1" dirty="0" err="1">
                <a:solidFill>
                  <a:srgbClr val="231F20"/>
                </a:solidFill>
                <a:effectLst/>
                <a:latin typeface="Arial" panose="020B0604020202020204" pitchFamily="34" charset="0"/>
              </a:rPr>
              <a:t>các</a:t>
            </a:r>
            <a:r>
              <a:rPr lang="en-US" sz="1400" i="1" dirty="0">
                <a:solidFill>
                  <a:srgbClr val="231F20"/>
                </a:solidFill>
                <a:effectLst/>
                <a:latin typeface="Arial" panose="020B0604020202020204" pitchFamily="34" charset="0"/>
              </a:rPr>
              <a:t> </a:t>
            </a:r>
            <a:r>
              <a:rPr lang="en-US" sz="1400" i="1" dirty="0" err="1">
                <a:solidFill>
                  <a:srgbClr val="231F20"/>
                </a:solidFill>
                <a:effectLst/>
                <a:latin typeface="Arial" panose="020B0604020202020204" pitchFamily="34" charset="0"/>
              </a:rPr>
              <a:t>yêu</a:t>
            </a:r>
            <a:r>
              <a:rPr lang="en-US" sz="1400" i="1" dirty="0">
                <a:solidFill>
                  <a:srgbClr val="231F20"/>
                </a:solidFill>
                <a:effectLst/>
                <a:latin typeface="Arial" panose="020B0604020202020204" pitchFamily="34" charset="0"/>
              </a:rPr>
              <a:t> </a:t>
            </a:r>
            <a:r>
              <a:rPr lang="en-US" sz="1400" i="1" dirty="0" err="1">
                <a:solidFill>
                  <a:srgbClr val="231F20"/>
                </a:solidFill>
                <a:effectLst/>
                <a:latin typeface="Arial" panose="020B0604020202020204" pitchFamily="34" charset="0"/>
              </a:rPr>
              <a:t>cầu</a:t>
            </a:r>
            <a:r>
              <a:rPr lang="en-US" sz="1400" i="1" dirty="0">
                <a:solidFill>
                  <a:srgbClr val="231F20"/>
                </a:solidFill>
                <a:effectLst/>
                <a:latin typeface="Arial" panose="020B0604020202020204" pitchFamily="34" charset="0"/>
              </a:rPr>
              <a:t> </a:t>
            </a:r>
            <a:r>
              <a:rPr lang="en-US" sz="1400" i="1" dirty="0" err="1">
                <a:solidFill>
                  <a:srgbClr val="231F20"/>
                </a:solidFill>
                <a:effectLst/>
                <a:latin typeface="Arial" panose="020B0604020202020204" pitchFamily="34" charset="0"/>
              </a:rPr>
              <a:t>xác</a:t>
            </a:r>
            <a:r>
              <a:rPr lang="en-US" sz="1400" i="1" dirty="0">
                <a:solidFill>
                  <a:srgbClr val="231F20"/>
                </a:solidFill>
                <a:effectLst/>
                <a:latin typeface="Arial" panose="020B0604020202020204" pitchFamily="34" charset="0"/>
              </a:rPr>
              <a:t> </a:t>
            </a:r>
            <a:r>
              <a:rPr lang="en-US" sz="1400" i="1" dirty="0" err="1">
                <a:solidFill>
                  <a:srgbClr val="231F20"/>
                </a:solidFill>
                <a:effectLst/>
                <a:latin typeface="Arial" panose="020B0604020202020204" pitchFamily="34" charset="0"/>
              </a:rPr>
              <a:t>thực</a:t>
            </a:r>
            <a:r>
              <a:rPr lang="en-US" sz="1400" i="1" dirty="0">
                <a:solidFill>
                  <a:srgbClr val="231F20"/>
                </a:solidFill>
                <a:effectLst/>
                <a:latin typeface="Arial" panose="020B0604020202020204" pitchFamily="34" charset="0"/>
              </a:rPr>
              <a:t> </a:t>
            </a:r>
            <a:r>
              <a:rPr lang="en-US" sz="1400" i="1" dirty="0" err="1">
                <a:solidFill>
                  <a:srgbClr val="231F20"/>
                </a:solidFill>
                <a:effectLst/>
                <a:latin typeface="Arial" panose="020B0604020202020204" pitchFamily="34" charset="0"/>
              </a:rPr>
              <a:t>dữ</a:t>
            </a:r>
            <a:r>
              <a:rPr lang="en-US" sz="1400" i="1" dirty="0">
                <a:solidFill>
                  <a:srgbClr val="231F20"/>
                </a:solidFill>
                <a:effectLst/>
                <a:latin typeface="Arial" panose="020B0604020202020204" pitchFamily="34" charset="0"/>
              </a:rPr>
              <a:t> </a:t>
            </a:r>
            <a:r>
              <a:rPr lang="en-US" sz="1400" i="1" dirty="0" err="1">
                <a:solidFill>
                  <a:srgbClr val="231F20"/>
                </a:solidFill>
                <a:effectLst/>
                <a:latin typeface="Arial" panose="020B0604020202020204" pitchFamily="34" charset="0"/>
              </a:rPr>
              <a:t>liệu</a:t>
            </a:r>
            <a:r>
              <a:rPr lang="en-US" sz="1400" i="1" dirty="0">
                <a:solidFill>
                  <a:srgbClr val="231F20"/>
                </a:solidFill>
                <a:effectLst/>
                <a:latin typeface="Arial" panose="020B0604020202020204" pitchFamily="34" charset="0"/>
              </a:rPr>
              <a:t> </a:t>
            </a:r>
            <a:r>
              <a:rPr lang="en-US" sz="1400" i="1" dirty="0" err="1">
                <a:solidFill>
                  <a:srgbClr val="231F20"/>
                </a:solidFill>
                <a:effectLst/>
                <a:latin typeface="Arial" panose="020B0604020202020204" pitchFamily="34" charset="0"/>
              </a:rPr>
              <a:t>của</a:t>
            </a:r>
            <a:r>
              <a:rPr lang="en-US" sz="1400" i="1" dirty="0">
                <a:solidFill>
                  <a:srgbClr val="231F20"/>
                </a:solidFill>
                <a:effectLst/>
                <a:latin typeface="Arial" panose="020B0604020202020204" pitchFamily="34" charset="0"/>
              </a:rPr>
              <a:t> </a:t>
            </a:r>
            <a:r>
              <a:rPr lang="en-US" sz="1400" i="1" dirty="0" err="1">
                <a:solidFill>
                  <a:srgbClr val="231F20"/>
                </a:solidFill>
                <a:effectLst/>
                <a:latin typeface="Arial" panose="020B0604020202020204" pitchFamily="34" charset="0"/>
              </a:rPr>
              <a:t>cột</a:t>
            </a:r>
            <a:r>
              <a:rPr lang="en-US" sz="1400" i="1" dirty="0">
                <a:solidFill>
                  <a:srgbClr val="231F20"/>
                </a:solidFill>
                <a:effectLst/>
                <a:latin typeface="Arial" panose="020B0604020202020204" pitchFamily="34" charset="0"/>
              </a:rPr>
              <a:t> </a:t>
            </a:r>
            <a:r>
              <a:rPr lang="en-US" sz="1400" i="1" dirty="0" err="1">
                <a:solidFill>
                  <a:srgbClr val="ED028C"/>
                </a:solidFill>
                <a:effectLst/>
                <a:latin typeface="Arial" panose="020B0604020202020204" pitchFamily="34" charset="0"/>
              </a:rPr>
              <a:t>Số</a:t>
            </a:r>
            <a:r>
              <a:rPr lang="en-US" sz="1400" i="1" dirty="0">
                <a:solidFill>
                  <a:srgbClr val="ED028C"/>
                </a:solidFill>
                <a:effectLst/>
                <a:latin typeface="Arial" panose="020B0604020202020204" pitchFamily="34" charset="0"/>
              </a:rPr>
              <a:t> </a:t>
            </a:r>
            <a:r>
              <a:rPr lang="en-US" sz="1400" i="1" dirty="0" err="1">
                <a:solidFill>
                  <a:srgbClr val="ED028C"/>
                </a:solidFill>
                <a:effectLst/>
                <a:latin typeface="Arial" panose="020B0604020202020204" pitchFamily="34" charset="0"/>
              </a:rPr>
              <a:t>tiền</a:t>
            </a:r>
            <a:endParaRPr lang="en-US" sz="1400" dirty="0"/>
          </a:p>
        </p:txBody>
      </p:sp>
    </p:spTree>
    <p:extLst>
      <p:ext uri="{BB962C8B-B14F-4D97-AF65-F5344CB8AC3E}">
        <p14:creationId xmlns:p14="http://schemas.microsoft.com/office/powerpoint/2010/main" val="3232666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8CAEF40-0659-4DB8-9B7C-FCC2AF44B967}"/>
              </a:ext>
            </a:extLst>
          </p:cNvPr>
          <p:cNvSpPr txBox="1"/>
          <p:nvPr/>
        </p:nvSpPr>
        <p:spPr>
          <a:xfrm>
            <a:off x="905691" y="669612"/>
            <a:ext cx="4746172" cy="646331"/>
          </a:xfrm>
          <a:prstGeom prst="rect">
            <a:avLst/>
          </a:prstGeom>
          <a:noFill/>
        </p:spPr>
        <p:txBody>
          <a:bodyPr wrap="square">
            <a:spAutoFit/>
          </a:bodyPr>
          <a:lstStyle/>
          <a:p>
            <a:r>
              <a:rPr lang="vi-VN" sz="1800" dirty="0">
                <a:solidFill>
                  <a:srgbClr val="231F20"/>
                </a:solidFill>
                <a:effectLst/>
                <a:latin typeface="Arial" panose="020B0604020202020204" pitchFamily="34" charset="0"/>
              </a:rPr>
              <a:t>– Trong thẻ </a:t>
            </a:r>
            <a:r>
              <a:rPr lang="vi-VN" sz="1800" b="1" dirty="0">
                <a:solidFill>
                  <a:srgbClr val="231F20"/>
                </a:solidFill>
                <a:effectLst/>
                <a:latin typeface="Arial" panose="020B0604020202020204" pitchFamily="34" charset="0"/>
              </a:rPr>
              <a:t>Input Message</a:t>
            </a:r>
            <a:r>
              <a:rPr lang="vi-VN" sz="1800" dirty="0">
                <a:solidFill>
                  <a:srgbClr val="231F20"/>
                </a:solidFill>
                <a:effectLst/>
                <a:latin typeface="Arial" panose="020B0604020202020204" pitchFamily="34" charset="0"/>
              </a:rPr>
              <a:t>, nhập nội dung thông báo như Hình 9a.10</a:t>
            </a:r>
            <a:endParaRPr lang="en-US" dirty="0"/>
          </a:p>
        </p:txBody>
      </p:sp>
      <p:sp>
        <p:nvSpPr>
          <p:cNvPr id="5" name="TextBox 4">
            <a:extLst>
              <a:ext uri="{FF2B5EF4-FFF2-40B4-BE49-F238E27FC236}">
                <a16:creationId xmlns:a16="http://schemas.microsoft.com/office/drawing/2014/main" xmlns="" id="{2415E9A7-33DF-4709-AAAD-B007BF7724D1}"/>
              </a:ext>
            </a:extLst>
          </p:cNvPr>
          <p:cNvSpPr txBox="1"/>
          <p:nvPr/>
        </p:nvSpPr>
        <p:spPr>
          <a:xfrm>
            <a:off x="6305005" y="712207"/>
            <a:ext cx="4868091" cy="646331"/>
          </a:xfrm>
          <a:prstGeom prst="rect">
            <a:avLst/>
          </a:prstGeom>
          <a:noFill/>
        </p:spPr>
        <p:txBody>
          <a:bodyPr wrap="square">
            <a:spAutoFit/>
          </a:bodyPr>
          <a:lstStyle/>
          <a:p>
            <a:r>
              <a:rPr lang="vi-VN" sz="1800" dirty="0">
                <a:solidFill>
                  <a:srgbClr val="231F20"/>
                </a:solidFill>
                <a:effectLst/>
                <a:latin typeface="Arial" panose="020B0604020202020204" pitchFamily="34" charset="0"/>
              </a:rPr>
              <a:t>– Trong thẻ </a:t>
            </a:r>
            <a:r>
              <a:rPr lang="vi-VN" sz="1800" b="1" dirty="0">
                <a:solidFill>
                  <a:srgbClr val="231F20"/>
                </a:solidFill>
                <a:effectLst/>
                <a:latin typeface="Arial" panose="020B0604020202020204" pitchFamily="34" charset="0"/>
              </a:rPr>
              <a:t>Error Alert</a:t>
            </a:r>
            <a:r>
              <a:rPr lang="vi-VN" sz="1800" dirty="0">
                <a:solidFill>
                  <a:srgbClr val="231F20"/>
                </a:solidFill>
                <a:effectLst/>
                <a:latin typeface="Arial" panose="020B0604020202020204" pitchFamily="34" charset="0"/>
              </a:rPr>
              <a:t>, nhập nội dung thông báo lỗi khi nhập dữ liệu như Hình 9a.11.</a:t>
            </a:r>
            <a:endParaRPr lang="en-US" dirty="0"/>
          </a:p>
        </p:txBody>
      </p:sp>
      <p:pic>
        <p:nvPicPr>
          <p:cNvPr id="7" name="Picture 6">
            <a:extLst>
              <a:ext uri="{FF2B5EF4-FFF2-40B4-BE49-F238E27FC236}">
                <a16:creationId xmlns:a16="http://schemas.microsoft.com/office/drawing/2014/main" xmlns="" id="{A00407C4-BCE3-4760-8A42-A9CDC909DC9D}"/>
              </a:ext>
            </a:extLst>
          </p:cNvPr>
          <p:cNvPicPr>
            <a:picLocks noChangeAspect="1"/>
          </p:cNvPicPr>
          <p:nvPr/>
        </p:nvPicPr>
        <p:blipFill rotWithShape="1">
          <a:blip r:embed="rId2"/>
          <a:srcRect l="4767"/>
          <a:stretch/>
        </p:blipFill>
        <p:spPr>
          <a:xfrm>
            <a:off x="757645" y="1540874"/>
            <a:ext cx="5338355" cy="3803593"/>
          </a:xfrm>
          <a:prstGeom prst="rect">
            <a:avLst/>
          </a:prstGeom>
        </p:spPr>
      </p:pic>
      <p:pic>
        <p:nvPicPr>
          <p:cNvPr id="9" name="Picture 8">
            <a:extLst>
              <a:ext uri="{FF2B5EF4-FFF2-40B4-BE49-F238E27FC236}">
                <a16:creationId xmlns:a16="http://schemas.microsoft.com/office/drawing/2014/main" xmlns="" id="{15A4F2B5-5919-412B-9581-D59F291AEA69}"/>
              </a:ext>
            </a:extLst>
          </p:cNvPr>
          <p:cNvPicPr>
            <a:picLocks noChangeAspect="1"/>
          </p:cNvPicPr>
          <p:nvPr/>
        </p:nvPicPr>
        <p:blipFill>
          <a:blip r:embed="rId3"/>
          <a:stretch>
            <a:fillRect/>
          </a:stretch>
        </p:blipFill>
        <p:spPr>
          <a:xfrm>
            <a:off x="6551712" y="1540874"/>
            <a:ext cx="4238210" cy="3776250"/>
          </a:xfrm>
          <a:prstGeom prst="rect">
            <a:avLst/>
          </a:prstGeom>
        </p:spPr>
      </p:pic>
      <p:cxnSp>
        <p:nvCxnSpPr>
          <p:cNvPr id="11" name="Straight Connector 10">
            <a:extLst>
              <a:ext uri="{FF2B5EF4-FFF2-40B4-BE49-F238E27FC236}">
                <a16:creationId xmlns:a16="http://schemas.microsoft.com/office/drawing/2014/main" xmlns="" id="{E695E515-F30C-45E5-87E7-76D6E04528EA}"/>
              </a:ext>
            </a:extLst>
          </p:cNvPr>
          <p:cNvCxnSpPr/>
          <p:nvPr/>
        </p:nvCxnSpPr>
        <p:spPr>
          <a:xfrm>
            <a:off x="6156958" y="330926"/>
            <a:ext cx="0" cy="56954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499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AB4CBB5-5BBE-4F72-A9A0-44742BB0B3EE}"/>
              </a:ext>
            </a:extLst>
          </p:cNvPr>
          <p:cNvSpPr txBox="1"/>
          <p:nvPr/>
        </p:nvSpPr>
        <p:spPr>
          <a:xfrm>
            <a:off x="984068" y="653032"/>
            <a:ext cx="9440091" cy="1420325"/>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 Nhập thêm dữ liệu vào bảng. Nếu em nhập dữ liệu không đúng với yêu cầu xác thực của ô thì màn hình sẽ xuất hiện thông báo như Hình 9a.12.</a:t>
            </a:r>
            <a:endParaRPr lang="en-US" sz="2000" dirty="0">
              <a:solidFill>
                <a:srgbClr val="231F20"/>
              </a:solidFill>
              <a:effectLst/>
              <a:latin typeface="Arial" panose="020B0604020202020204" pitchFamily="34" charset="0"/>
            </a:endParaRPr>
          </a:p>
          <a:p>
            <a:pPr>
              <a:lnSpc>
                <a:spcPct val="150000"/>
              </a:lnSpc>
            </a:pPr>
            <a:r>
              <a:rPr lang="vi-VN" sz="2000" dirty="0">
                <a:solidFill>
                  <a:srgbClr val="231F20"/>
                </a:solidFill>
                <a:effectLst/>
                <a:latin typeface="Arial" panose="020B0604020202020204" pitchFamily="34" charset="0"/>
              </a:rPr>
              <a:t>– </a:t>
            </a:r>
            <a:r>
              <a:rPr lang="en-US" sz="2000" dirty="0">
                <a:solidFill>
                  <a:srgbClr val="231F20"/>
                </a:solidFill>
                <a:latin typeface="Arial" panose="020B0604020202020204" pitchFamily="34" charset="0"/>
              </a:rPr>
              <a:t>Sau </a:t>
            </a:r>
            <a:r>
              <a:rPr lang="en-US" sz="2000" dirty="0" err="1">
                <a:solidFill>
                  <a:srgbClr val="231F20"/>
                </a:solidFill>
                <a:latin typeface="Arial" panose="020B0604020202020204" pitchFamily="34" charset="0"/>
              </a:rPr>
              <a:t>đó</a:t>
            </a:r>
            <a:r>
              <a:rPr lang="en-US" sz="2000" dirty="0">
                <a:solidFill>
                  <a:srgbClr val="231F20"/>
                </a:solidFill>
                <a:latin typeface="Arial" panose="020B0604020202020204" pitchFamily="34" charset="0"/>
              </a:rPr>
              <a:t> </a:t>
            </a:r>
            <a:r>
              <a:rPr lang="en-US" sz="2000" dirty="0" err="1">
                <a:solidFill>
                  <a:srgbClr val="231F20"/>
                </a:solidFill>
                <a:latin typeface="Arial" panose="020B0604020202020204" pitchFamily="34" charset="0"/>
              </a:rPr>
              <a:t>Lưu</a:t>
            </a:r>
            <a:r>
              <a:rPr lang="en-US" sz="2000" dirty="0">
                <a:solidFill>
                  <a:srgbClr val="231F20"/>
                </a:solidFill>
                <a:latin typeface="Arial" panose="020B0604020202020204" pitchFamily="34" charset="0"/>
              </a:rPr>
              <a:t> </a:t>
            </a:r>
            <a:r>
              <a:rPr lang="en-US" sz="2000" dirty="0" err="1">
                <a:solidFill>
                  <a:srgbClr val="231F20"/>
                </a:solidFill>
                <a:latin typeface="Arial" panose="020B0604020202020204" pitchFamily="34" charset="0"/>
              </a:rPr>
              <a:t>tệp</a:t>
            </a:r>
            <a:r>
              <a:rPr lang="en-US" sz="2000" dirty="0">
                <a:solidFill>
                  <a:srgbClr val="231F20"/>
                </a:solidFill>
                <a:latin typeface="Arial" panose="020B0604020202020204" pitchFamily="34" charset="0"/>
              </a:rPr>
              <a:t>.</a:t>
            </a:r>
            <a:endParaRPr lang="en-US" sz="2000" dirty="0"/>
          </a:p>
        </p:txBody>
      </p:sp>
      <p:pic>
        <p:nvPicPr>
          <p:cNvPr id="5" name="Picture 4">
            <a:extLst>
              <a:ext uri="{FF2B5EF4-FFF2-40B4-BE49-F238E27FC236}">
                <a16:creationId xmlns:a16="http://schemas.microsoft.com/office/drawing/2014/main" xmlns="" id="{B166F807-94AC-4892-8400-99419929AA61}"/>
              </a:ext>
            </a:extLst>
          </p:cNvPr>
          <p:cNvPicPr>
            <a:picLocks noChangeAspect="1"/>
          </p:cNvPicPr>
          <p:nvPr/>
        </p:nvPicPr>
        <p:blipFill>
          <a:blip r:embed="rId2"/>
          <a:stretch>
            <a:fillRect/>
          </a:stretch>
        </p:blipFill>
        <p:spPr>
          <a:xfrm>
            <a:off x="2074815" y="2532241"/>
            <a:ext cx="8274376" cy="2758125"/>
          </a:xfrm>
          <a:prstGeom prst="rect">
            <a:avLst/>
          </a:prstGeom>
        </p:spPr>
      </p:pic>
    </p:spTree>
    <p:extLst>
      <p:ext uri="{BB962C8B-B14F-4D97-AF65-F5344CB8AC3E}">
        <p14:creationId xmlns:p14="http://schemas.microsoft.com/office/powerpoint/2010/main" val="299748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oll, toy&#10;&#10;Description automatically generated">
            <a:extLst>
              <a:ext uri="{FF2B5EF4-FFF2-40B4-BE49-F238E27FC236}">
                <a16:creationId xmlns:a16="http://schemas.microsoft.com/office/drawing/2014/main" xmlns="" id="{E171FC27-8D2B-4ACA-BFE5-51BB5DE0B9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6485" y="3325316"/>
            <a:ext cx="4478594" cy="3053587"/>
          </a:xfrm>
          <a:prstGeom prst="rect">
            <a:avLst/>
          </a:prstGeom>
        </p:spPr>
      </p:pic>
      <p:sp>
        <p:nvSpPr>
          <p:cNvPr id="6" name="TextBox 5">
            <a:extLst>
              <a:ext uri="{FF2B5EF4-FFF2-40B4-BE49-F238E27FC236}">
                <a16:creationId xmlns:a16="http://schemas.microsoft.com/office/drawing/2014/main" xmlns="" id="{956C2A9F-89A8-4552-8AB3-3D405AD5E44F}"/>
              </a:ext>
            </a:extLst>
          </p:cNvPr>
          <p:cNvSpPr txBox="1"/>
          <p:nvPr/>
        </p:nvSpPr>
        <p:spPr>
          <a:xfrm>
            <a:off x="4072709" y="6282886"/>
            <a:ext cx="4890890" cy="683457"/>
          </a:xfrm>
          <a:prstGeom prst="rect">
            <a:avLst/>
          </a:prstGeom>
          <a:noFill/>
        </p:spPr>
        <p:txBody>
          <a:bodyPr wrap="square">
            <a:spAutoFit/>
          </a:bodyPr>
          <a:lstStyle/>
          <a:p>
            <a:pPr marL="0" marR="0" lvl="0" indent="0" defTabSz="342900" rtl="0" eaLnBrk="1" fontAlgn="auto" latinLnBrk="0" hangingPunct="1">
              <a:lnSpc>
                <a:spcPct val="135000"/>
              </a:lnSpc>
              <a:spcBef>
                <a:spcPts val="0"/>
              </a:spcBef>
              <a:spcAft>
                <a:spcPts val="0"/>
              </a:spcAft>
              <a:buClrTx/>
              <a:buSzTx/>
              <a:buFontTx/>
              <a:buNone/>
              <a:tabLst/>
              <a:defRPr/>
            </a:pPr>
            <a:r>
              <a:rPr lang="en-US" sz="3200" b="1" dirty="0">
                <a:solidFill>
                  <a:schemeClr val="bg1"/>
                </a:solidFill>
                <a:latin typeface="UTM Avo" panose="02040603050506020204" pitchFamily="18" charset="0"/>
                <a:cs typeface="Times New Roman" panose="02020603050405020304" pitchFamily="18" charset="0"/>
              </a:rPr>
              <a:t>An      Minh    Khoa</a:t>
            </a:r>
            <a:endParaRPr kumimoji="0" lang="en-US" sz="3200" b="1" i="0" u="none" strike="noStrike" kern="1200" cap="none" spc="0" normalizeH="0" baseline="0" noProof="0" dirty="0">
              <a:ln>
                <a:noFill/>
              </a:ln>
              <a:solidFill>
                <a:schemeClr val="bg1"/>
              </a:solidFill>
              <a:effectLst/>
              <a:uLnTx/>
              <a:uFillTx/>
              <a:latin typeface="Arial"/>
            </a:endParaRPr>
          </a:p>
        </p:txBody>
      </p:sp>
      <p:sp>
        <p:nvSpPr>
          <p:cNvPr id="9" name="Thought Bubble: Cloud 8">
            <a:extLst>
              <a:ext uri="{FF2B5EF4-FFF2-40B4-BE49-F238E27FC236}">
                <a16:creationId xmlns:a16="http://schemas.microsoft.com/office/drawing/2014/main" xmlns="" id="{71A1C29D-1D66-4F8E-AC1D-4C60D02E672D}"/>
              </a:ext>
            </a:extLst>
          </p:cNvPr>
          <p:cNvSpPr/>
          <p:nvPr/>
        </p:nvSpPr>
        <p:spPr>
          <a:xfrm>
            <a:off x="409303" y="2142309"/>
            <a:ext cx="3484462" cy="2686043"/>
          </a:xfrm>
          <a:prstGeom prst="cloudCallout">
            <a:avLst>
              <a:gd name="adj1" fmla="val 40759"/>
              <a:gd name="adj2" fmla="val 48458"/>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xmlns="" id="{9F79CF38-8D3B-4763-8951-D81751B06733}"/>
              </a:ext>
            </a:extLst>
          </p:cNvPr>
          <p:cNvSpPr txBox="1"/>
          <p:nvPr/>
        </p:nvSpPr>
        <p:spPr>
          <a:xfrm>
            <a:off x="924650" y="2351827"/>
            <a:ext cx="2453767" cy="2118529"/>
          </a:xfrm>
          <a:prstGeom prst="rect">
            <a:avLst/>
          </a:prstGeom>
          <a:noFill/>
        </p:spPr>
        <p:txBody>
          <a:bodyPr wrap="square">
            <a:spAutoFit/>
          </a:bodyPr>
          <a:lstStyle/>
          <a:p>
            <a:pPr algn="ctr">
              <a:lnSpc>
                <a:spcPct val="150000"/>
              </a:lnSpc>
            </a:pPr>
            <a:r>
              <a:rPr lang="en-US" dirty="0" err="1"/>
              <a:t>Chúng</a:t>
            </a:r>
            <a:r>
              <a:rPr lang="en-US" dirty="0"/>
              <a:t> ta </a:t>
            </a:r>
            <a:r>
              <a:rPr lang="en-US" dirty="0" err="1"/>
              <a:t>sẽ</a:t>
            </a:r>
            <a:r>
              <a:rPr lang="en-US" dirty="0"/>
              <a:t> </a:t>
            </a:r>
            <a:r>
              <a:rPr lang="vi-VN" dirty="0"/>
              <a:t>lựa chọn sản phẩm là bài trình bày về nội dung </a:t>
            </a:r>
            <a:r>
              <a:rPr lang="vi-VN" b="1" dirty="0"/>
              <a:t>Lược sử công cụ tính toán </a:t>
            </a:r>
            <a:r>
              <a:rPr lang="vi-VN" dirty="0"/>
              <a:t>để tham gia triển lãm</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xmlns="" id="{64A977E8-54A5-428C-BC9C-FC4C61056471}"/>
              </a:ext>
            </a:extLst>
          </p:cNvPr>
          <p:cNvSpPr/>
          <p:nvPr/>
        </p:nvSpPr>
        <p:spPr>
          <a:xfrm>
            <a:off x="8068862" y="1588394"/>
            <a:ext cx="3383266" cy="2909092"/>
          </a:xfrm>
          <a:prstGeom prst="cloudCallout">
            <a:avLst>
              <a:gd name="adj1" fmla="val -49047"/>
              <a:gd name="adj2" fmla="val 35028"/>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nSpc>
                <a:spcPct val="150000"/>
              </a:lnSpc>
            </a:pPr>
            <a:endParaRPr lang="en-US" b="1" dirty="0"/>
          </a:p>
        </p:txBody>
      </p:sp>
      <p:sp>
        <p:nvSpPr>
          <p:cNvPr id="11" name="Thought Bubble: Cloud 10">
            <a:extLst>
              <a:ext uri="{FF2B5EF4-FFF2-40B4-BE49-F238E27FC236}">
                <a16:creationId xmlns:a16="http://schemas.microsoft.com/office/drawing/2014/main" xmlns="" id="{E3089920-B3F8-49B1-B797-007CEDE0C556}"/>
              </a:ext>
            </a:extLst>
          </p:cNvPr>
          <p:cNvSpPr/>
          <p:nvPr/>
        </p:nvSpPr>
        <p:spPr>
          <a:xfrm>
            <a:off x="4748330" y="1157749"/>
            <a:ext cx="3266749" cy="2253343"/>
          </a:xfrm>
          <a:prstGeom prst="cloudCallout">
            <a:avLst>
              <a:gd name="adj1" fmla="val -11079"/>
              <a:gd name="adj2" fmla="val 35028"/>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pic>
        <p:nvPicPr>
          <p:cNvPr id="4" name="Picture 3">
            <a:extLst>
              <a:ext uri="{FF2B5EF4-FFF2-40B4-BE49-F238E27FC236}">
                <a16:creationId xmlns:a16="http://schemas.microsoft.com/office/drawing/2014/main" xmlns="" id="{1922677C-BBDC-4204-A99D-D05D90DFCB72}"/>
              </a:ext>
            </a:extLst>
          </p:cNvPr>
          <p:cNvPicPr>
            <a:picLocks noChangeAspect="1"/>
          </p:cNvPicPr>
          <p:nvPr/>
        </p:nvPicPr>
        <p:blipFill>
          <a:blip r:embed="rId3"/>
          <a:stretch>
            <a:fillRect/>
          </a:stretch>
        </p:blipFill>
        <p:spPr>
          <a:xfrm>
            <a:off x="702244" y="312579"/>
            <a:ext cx="743379" cy="743379"/>
          </a:xfrm>
          <a:prstGeom prst="rect">
            <a:avLst/>
          </a:prstGeom>
        </p:spPr>
      </p:pic>
      <p:sp>
        <p:nvSpPr>
          <p:cNvPr id="15" name="TextBox 14">
            <a:extLst>
              <a:ext uri="{FF2B5EF4-FFF2-40B4-BE49-F238E27FC236}">
                <a16:creationId xmlns:a16="http://schemas.microsoft.com/office/drawing/2014/main" xmlns="" id="{87B7FF21-166B-476F-BC4C-4E45F976BCB4}"/>
              </a:ext>
            </a:extLst>
          </p:cNvPr>
          <p:cNvSpPr txBox="1"/>
          <p:nvPr/>
        </p:nvSpPr>
        <p:spPr>
          <a:xfrm>
            <a:off x="1553188" y="265897"/>
            <a:ext cx="9306402" cy="128753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Dự án</a:t>
            </a:r>
            <a:r>
              <a:rPr lang="vi-VN" sz="1800" b="1" dirty="0">
                <a:solidFill>
                  <a:srgbClr val="231F20"/>
                </a:solidFill>
                <a:effectLst/>
                <a:latin typeface="Arial" panose="020B0604020202020204" pitchFamily="34" charset="0"/>
              </a:rPr>
              <a:t> Triển lãm tin học </a:t>
            </a:r>
            <a:endParaRPr lang="vi-VN" dirty="0"/>
          </a:p>
          <a:p>
            <a:pPr>
              <a:lnSpc>
                <a:spcPct val="150000"/>
              </a:lnSpc>
            </a:pPr>
            <a:r>
              <a:rPr lang="vi-VN" sz="1800" dirty="0">
                <a:solidFill>
                  <a:srgbClr val="231F20"/>
                </a:solidFill>
                <a:effectLst/>
                <a:latin typeface="Arial" panose="020B0604020202020204" pitchFamily="34" charset="0"/>
              </a:rPr>
              <a:t>“Trải qua quá trình học tập môn Tin học, chúng ta đã có những hiểu biết gì và tạo được những sản phẩm nào?” </a:t>
            </a:r>
            <a:endParaRPr lang="en-US" dirty="0"/>
          </a:p>
        </p:txBody>
      </p:sp>
      <p:sp>
        <p:nvSpPr>
          <p:cNvPr id="16" name="TextBox 15">
            <a:extLst>
              <a:ext uri="{FF2B5EF4-FFF2-40B4-BE49-F238E27FC236}">
                <a16:creationId xmlns:a16="http://schemas.microsoft.com/office/drawing/2014/main" xmlns="" id="{1086663D-4A14-4394-AD83-6497F8A86A4D}"/>
              </a:ext>
            </a:extLst>
          </p:cNvPr>
          <p:cNvSpPr txBox="1"/>
          <p:nvPr/>
        </p:nvSpPr>
        <p:spPr>
          <a:xfrm>
            <a:off x="5154820" y="1432905"/>
            <a:ext cx="2453767" cy="1703030"/>
          </a:xfrm>
          <a:prstGeom prst="rect">
            <a:avLst/>
          </a:prstGeom>
          <a:noFill/>
        </p:spPr>
        <p:txBody>
          <a:bodyPr wrap="square">
            <a:spAutoFit/>
          </a:bodyPr>
          <a:lstStyle/>
          <a:p>
            <a:pPr algn="ctr">
              <a:lnSpc>
                <a:spcPct val="150000"/>
              </a:lnSpc>
            </a:pPr>
            <a:r>
              <a:rPr lang="en-US" dirty="0" err="1"/>
              <a:t>Chúng</a:t>
            </a:r>
            <a:r>
              <a:rPr lang="en-US" dirty="0"/>
              <a:t> </a:t>
            </a:r>
            <a:r>
              <a:rPr lang="en-US" dirty="0" err="1"/>
              <a:t>mình</a:t>
            </a:r>
            <a:r>
              <a:rPr lang="en-US" dirty="0"/>
              <a:t> </a:t>
            </a:r>
            <a:r>
              <a:rPr lang="en-US" dirty="0" err="1"/>
              <a:t>nên</a:t>
            </a:r>
            <a:r>
              <a:rPr lang="en-US" dirty="0"/>
              <a:t> </a:t>
            </a:r>
            <a:r>
              <a:rPr lang="en-US" dirty="0" err="1"/>
              <a:t>trao</a:t>
            </a:r>
            <a:r>
              <a:rPr lang="en-US" dirty="0"/>
              <a:t> </a:t>
            </a:r>
            <a:r>
              <a:rPr lang="en-US" dirty="0" err="1"/>
              <a:t>đổi</a:t>
            </a:r>
            <a:r>
              <a:rPr lang="en-US" dirty="0"/>
              <a:t> </a:t>
            </a:r>
            <a:r>
              <a:rPr lang="en-US" dirty="0" err="1"/>
              <a:t>và</a:t>
            </a:r>
            <a:r>
              <a:rPr lang="en-US" dirty="0"/>
              <a:t> </a:t>
            </a:r>
            <a:r>
              <a:rPr lang="en-US" dirty="0" err="1"/>
              <a:t>hợp</a:t>
            </a:r>
            <a:r>
              <a:rPr lang="en-US" dirty="0"/>
              <a:t> </a:t>
            </a:r>
            <a:r>
              <a:rPr lang="en-US" dirty="0" err="1"/>
              <a:t>tác</a:t>
            </a:r>
            <a:r>
              <a:rPr lang="en-US" dirty="0"/>
              <a:t> </a:t>
            </a:r>
            <a:r>
              <a:rPr lang="en-US" dirty="0" err="1"/>
              <a:t>với</a:t>
            </a:r>
            <a:r>
              <a:rPr lang="en-US" dirty="0"/>
              <a:t> </a:t>
            </a:r>
            <a:r>
              <a:rPr lang="en-US" dirty="0" err="1"/>
              <a:t>nhau</a:t>
            </a:r>
            <a:r>
              <a:rPr lang="en-US" dirty="0"/>
              <a:t> </a:t>
            </a:r>
            <a:r>
              <a:rPr lang="en-US" dirty="0" err="1"/>
              <a:t>để</a:t>
            </a:r>
            <a:r>
              <a:rPr lang="en-US" dirty="0"/>
              <a:t> </a:t>
            </a:r>
            <a:r>
              <a:rPr lang="en-US" dirty="0" err="1"/>
              <a:t>có</a:t>
            </a:r>
            <a:r>
              <a:rPr lang="en-US" dirty="0"/>
              <a:t> </a:t>
            </a:r>
            <a:r>
              <a:rPr lang="en-US" dirty="0" err="1"/>
              <a:t>thể</a:t>
            </a:r>
            <a:r>
              <a:rPr lang="en-US" dirty="0"/>
              <a:t> </a:t>
            </a:r>
            <a:r>
              <a:rPr lang="en-US" dirty="0" err="1"/>
              <a:t>làm</a:t>
            </a:r>
            <a:r>
              <a:rPr lang="en-US" dirty="0"/>
              <a:t> </a:t>
            </a:r>
            <a:r>
              <a:rPr lang="en-US" dirty="0" err="1"/>
              <a:t>việc</a:t>
            </a:r>
            <a:r>
              <a:rPr lang="en-US" dirty="0"/>
              <a:t> </a:t>
            </a:r>
            <a:r>
              <a:rPr lang="en-US" dirty="0" err="1"/>
              <a:t>nhóm</a:t>
            </a:r>
            <a:r>
              <a:rPr lang="en-US" dirty="0"/>
              <a:t> </a:t>
            </a:r>
            <a:r>
              <a:rPr lang="en-US" dirty="0" err="1"/>
              <a:t>tốt</a:t>
            </a:r>
            <a:r>
              <a:rPr lang="en-US" dirty="0"/>
              <a:t> </a:t>
            </a:r>
            <a:r>
              <a:rPr lang="en-US" dirty="0" err="1"/>
              <a:t>hơn</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7" name="TextBox 16">
            <a:extLst>
              <a:ext uri="{FF2B5EF4-FFF2-40B4-BE49-F238E27FC236}">
                <a16:creationId xmlns:a16="http://schemas.microsoft.com/office/drawing/2014/main" xmlns="" id="{808A9AE3-4189-4483-9EA8-023AA1142D31}"/>
              </a:ext>
            </a:extLst>
          </p:cNvPr>
          <p:cNvSpPr txBox="1"/>
          <p:nvPr/>
        </p:nvSpPr>
        <p:spPr>
          <a:xfrm>
            <a:off x="8533611" y="1868921"/>
            <a:ext cx="2453767" cy="2534027"/>
          </a:xfrm>
          <a:prstGeom prst="rect">
            <a:avLst/>
          </a:prstGeom>
          <a:noFill/>
        </p:spPr>
        <p:txBody>
          <a:bodyPr wrap="square">
            <a:spAutoFit/>
          </a:bodyPr>
          <a:lstStyle/>
          <a:p>
            <a:pPr algn="ctr">
              <a:lnSpc>
                <a:spcPct val="150000"/>
              </a:lnSpc>
            </a:pPr>
            <a:r>
              <a:rPr lang="en-US" dirty="0"/>
              <a:t>Ta </a:t>
            </a:r>
            <a:r>
              <a:rPr lang="en-US" dirty="0" err="1"/>
              <a:t>có</a:t>
            </a:r>
            <a:r>
              <a:rPr lang="en-US" dirty="0"/>
              <a:t> </a:t>
            </a:r>
            <a:r>
              <a:rPr lang="en-US" dirty="0" err="1"/>
              <a:t>thể</a:t>
            </a:r>
            <a:r>
              <a:rPr lang="en-US" dirty="0"/>
              <a:t> </a:t>
            </a:r>
            <a:r>
              <a:rPr lang="en-US" dirty="0" err="1"/>
              <a:t>sử</a:t>
            </a:r>
            <a:r>
              <a:rPr lang="en-US" dirty="0"/>
              <a:t> </a:t>
            </a:r>
            <a:r>
              <a:rPr lang="en-US" dirty="0" err="1"/>
              <a:t>dụng</a:t>
            </a:r>
            <a:r>
              <a:rPr lang="en-US" dirty="0"/>
              <a:t> </a:t>
            </a:r>
            <a:r>
              <a:rPr lang="vi-VN" dirty="0"/>
              <a:t>công cụ hỗ trợ thực hiện hoạt động cộng tác, trong đó có sơ đồ tư duy và bài trình chiếu</a:t>
            </a:r>
            <a:endParaRPr kumimoji="0" lang="en-US" sz="200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xit" presetSubtype="0" fill="hold" grpId="1"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xit" presetSubtype="0" fill="hold" grpId="1"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xit" presetSubtype="0" fill="hold" grpId="1" nodeType="with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xit" presetSubtype="0" fill="hold" grpId="1" nodeType="with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3" grpId="0" animBg="1"/>
      <p:bldP spid="13" grpId="1" animBg="1"/>
      <p:bldP spid="11" grpId="0" animBg="1"/>
      <p:bldP spid="16" grpId="0"/>
      <p:bldP spid="16" grpId="1"/>
      <p:bldP spid="17" grpId="0"/>
      <p:bldP spid="1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xmlns="" id="{BDA09E34-DFEE-4830-82E0-C6C4ED1A4B3B}"/>
              </a:ext>
            </a:extLst>
          </p:cNvPr>
          <p:cNvSpPr/>
          <p:nvPr/>
        </p:nvSpPr>
        <p:spPr>
          <a:xfrm>
            <a:off x="827314" y="1120078"/>
            <a:ext cx="10223863" cy="2805063"/>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1. Mở tệp bảng tính </a:t>
            </a:r>
            <a:r>
              <a:rPr lang="vi-VN" sz="2400" dirty="0">
                <a:solidFill>
                  <a:srgbClr val="C00000"/>
                </a:solidFill>
                <a:latin typeface="UTM Avo" panose="02040603050506020204" pitchFamily="18" charset="0"/>
                <a:cs typeface="Times New Roman" panose="02020603050405020304" pitchFamily="18" charset="0"/>
              </a:rPr>
              <a:t>TaiChinhGiaDinh.xlsx </a:t>
            </a:r>
            <a:r>
              <a:rPr lang="vi-VN" sz="2400" dirty="0">
                <a:solidFill>
                  <a:schemeClr val="accent6">
                    <a:lumMod val="50000"/>
                  </a:schemeClr>
                </a:solidFill>
                <a:latin typeface="UTM Avo" panose="02040603050506020204" pitchFamily="18" charset="0"/>
                <a:cs typeface="Times New Roman" panose="02020603050405020304" pitchFamily="18" charset="0"/>
              </a:rPr>
              <a:t>và thực hiện các yêu cầu sau:</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a) Tạo thêm một trang tính mới, đặt tên là </a:t>
            </a:r>
            <a:r>
              <a:rPr lang="vi-VN" sz="2400" dirty="0">
                <a:solidFill>
                  <a:srgbClr val="C00000"/>
                </a:solidFill>
                <a:latin typeface="UTM Avo" panose="02040603050506020204" pitchFamily="18" charset="0"/>
                <a:cs typeface="Times New Roman" panose="02020603050405020304" pitchFamily="18" charset="0"/>
              </a:rPr>
              <a:t>Thu nhập.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b) Nhập dữ liệu khoản thu (cột </a:t>
            </a:r>
            <a:r>
              <a:rPr lang="vi-VN" sz="2400" dirty="0">
                <a:solidFill>
                  <a:srgbClr val="C00000"/>
                </a:solidFill>
                <a:latin typeface="UTM Avo" panose="02040603050506020204" pitchFamily="18" charset="0"/>
                <a:cs typeface="Times New Roman" panose="02020603050405020304" pitchFamily="18" charset="0"/>
              </a:rPr>
              <a:t>F</a:t>
            </a:r>
            <a:r>
              <a:rPr lang="vi-VN" sz="2400" dirty="0">
                <a:solidFill>
                  <a:schemeClr val="accent6">
                    <a:lumMod val="50000"/>
                  </a:schemeClr>
                </a:solidFill>
                <a:latin typeface="UTM Avo" panose="02040603050506020204" pitchFamily="18" charset="0"/>
                <a:cs typeface="Times New Roman" panose="02020603050405020304" pitchFamily="18" charset="0"/>
              </a:rPr>
              <a:t>), nhập nội dung các khoản thu của gia đình như minh hoạ ở </a:t>
            </a:r>
            <a:r>
              <a:rPr lang="vi-VN" sz="2400" b="1" dirty="0">
                <a:solidFill>
                  <a:schemeClr val="accent6">
                    <a:lumMod val="50000"/>
                  </a:schemeClr>
                </a:solidFill>
                <a:latin typeface="UTM Avo" panose="02040603050506020204" pitchFamily="18" charset="0"/>
                <a:cs typeface="Times New Roman" panose="02020603050405020304" pitchFamily="18" charset="0"/>
              </a:rPr>
              <a:t>Hình 9a.6</a:t>
            </a:r>
            <a:r>
              <a:rPr lang="vi-VN" sz="2400" dirty="0">
                <a:solidFill>
                  <a:schemeClr val="accent6">
                    <a:lumMod val="50000"/>
                  </a:schemeClr>
                </a:solidFill>
                <a:latin typeface="UTM Avo" panose="02040603050506020204" pitchFamily="18" charset="0"/>
                <a:cs typeface="Times New Roman" panose="02020603050405020304" pitchFamily="18" charset="0"/>
              </a:rPr>
              <a:t>, trong đó sử dụng công cụ xác thực dữ liệu để khoản thu ở cột B được lấy từ danh sách ở cột </a:t>
            </a:r>
            <a:r>
              <a:rPr lang="vi-VN" sz="2400" dirty="0">
                <a:solidFill>
                  <a:srgbClr val="C00000"/>
                </a:solidFill>
                <a:latin typeface="UTM Avo" panose="02040603050506020204" pitchFamily="18" charset="0"/>
                <a:cs typeface="Times New Roman" panose="02020603050405020304" pitchFamily="18" charset="0"/>
              </a:rPr>
              <a:t>F</a:t>
            </a:r>
            <a:r>
              <a:rPr lang="vi-VN" sz="2400" dirty="0">
                <a:solidFill>
                  <a:schemeClr val="accent6">
                    <a:lumMod val="50000"/>
                  </a:schemeClr>
                </a:solidFill>
                <a:latin typeface="UTM Avo" panose="02040603050506020204" pitchFamily="18" charset="0"/>
                <a:cs typeface="Times New Roman" panose="02020603050405020304" pitchFamily="18" charset="0"/>
              </a:rPr>
              <a:t>.</a:t>
            </a:r>
            <a:endParaRPr lang="vi-VN" sz="2400" b="1" dirty="0">
              <a:solidFill>
                <a:schemeClr val="accent6">
                  <a:lumMod val="50000"/>
                </a:schemeClr>
              </a:solidFill>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xmlns=""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B5C2B844-01E2-4A0D-AB02-FC92DFEFAD76}"/>
              </a:ext>
            </a:extLst>
          </p:cNvPr>
          <p:cNvPicPr>
            <a:picLocks noChangeAspect="1"/>
          </p:cNvPicPr>
          <p:nvPr/>
        </p:nvPicPr>
        <p:blipFill>
          <a:blip r:embed="rId3"/>
          <a:stretch>
            <a:fillRect/>
          </a:stretch>
        </p:blipFill>
        <p:spPr>
          <a:xfrm>
            <a:off x="1879351" y="4058194"/>
            <a:ext cx="7902161" cy="1861765"/>
          </a:xfrm>
          <a:prstGeom prst="rect">
            <a:avLst/>
          </a:prstGeom>
        </p:spPr>
      </p:pic>
      <p:sp>
        <p:nvSpPr>
          <p:cNvPr id="8" name="TextBox 7">
            <a:extLst>
              <a:ext uri="{FF2B5EF4-FFF2-40B4-BE49-F238E27FC236}">
                <a16:creationId xmlns:a16="http://schemas.microsoft.com/office/drawing/2014/main" xmlns="" id="{2E21C611-A517-476D-BB5B-4359B6EDD18A}"/>
              </a:ext>
            </a:extLst>
          </p:cNvPr>
          <p:cNvSpPr txBox="1"/>
          <p:nvPr/>
        </p:nvSpPr>
        <p:spPr>
          <a:xfrm>
            <a:off x="3196046" y="5989241"/>
            <a:ext cx="6096000" cy="369332"/>
          </a:xfrm>
          <a:prstGeom prst="rect">
            <a:avLst/>
          </a:prstGeom>
          <a:noFill/>
        </p:spPr>
        <p:txBody>
          <a:bodyPr wrap="square">
            <a:spAutoFit/>
          </a:bodyPr>
          <a:lstStyle/>
          <a:p>
            <a:r>
              <a:rPr lang="vi-VN" sz="1800" i="1" dirty="0">
                <a:solidFill>
                  <a:srgbClr val="231F20"/>
                </a:solidFill>
                <a:effectLst/>
                <a:latin typeface="Arial" panose="020B0604020202020204" pitchFamily="34" charset="0"/>
              </a:rPr>
              <a:t>Hình 9a.6. Trang tính lưu các khoản thu của gia đình</a:t>
            </a:r>
            <a:endParaRPr lang="en-US" dirty="0"/>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xmlns="" id="{BDA09E34-DFEE-4830-82E0-C6C4ED1A4B3B}"/>
              </a:ext>
            </a:extLst>
          </p:cNvPr>
          <p:cNvSpPr/>
          <p:nvPr/>
        </p:nvSpPr>
        <p:spPr>
          <a:xfrm>
            <a:off x="827314" y="1120078"/>
            <a:ext cx="10223863" cy="2251065"/>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2. Mở trang tính Thu nhập trong tệp bảng tính </a:t>
            </a:r>
            <a:r>
              <a:rPr lang="vi-VN" sz="2400" dirty="0">
                <a:solidFill>
                  <a:srgbClr val="C00000"/>
                </a:solidFill>
                <a:latin typeface="UTM Avo" panose="02040603050506020204" pitchFamily="18" charset="0"/>
                <a:cs typeface="Times New Roman" panose="02020603050405020304" pitchFamily="18" charset="0"/>
              </a:rPr>
              <a:t>TaiChinhGiaDinh.xlsx (Hình 9a.13). </a:t>
            </a:r>
            <a:r>
              <a:rPr lang="vi-VN" sz="2400" dirty="0">
                <a:solidFill>
                  <a:schemeClr val="accent6">
                    <a:lumMod val="50000"/>
                  </a:schemeClr>
                </a:solidFill>
                <a:latin typeface="UTM Avo" panose="02040603050506020204" pitchFamily="18" charset="0"/>
                <a:cs typeface="Times New Roman" panose="02020603050405020304" pitchFamily="18" charset="0"/>
              </a:rPr>
              <a:t>Sử dụng công cụ xác thực dữ liệu để hạn chế kiểu dữ liệu và giá trị dữ liệu cho cột </a:t>
            </a:r>
            <a:r>
              <a:rPr lang="vi-VN" sz="2400" dirty="0">
                <a:solidFill>
                  <a:srgbClr val="C00000"/>
                </a:solidFill>
                <a:latin typeface="UTM Avo" panose="02040603050506020204" pitchFamily="18" charset="0"/>
                <a:cs typeface="Times New Roman" panose="02020603050405020304" pitchFamily="18" charset="0"/>
              </a:rPr>
              <a:t>Số tiền (nghìn đồng) </a:t>
            </a:r>
            <a:r>
              <a:rPr lang="vi-VN" sz="2400" dirty="0">
                <a:solidFill>
                  <a:schemeClr val="accent6">
                    <a:lumMod val="50000"/>
                  </a:schemeClr>
                </a:solidFill>
                <a:latin typeface="UTM Avo" panose="02040603050506020204" pitchFamily="18" charset="0"/>
                <a:cs typeface="Times New Roman" panose="02020603050405020304" pitchFamily="18" charset="0"/>
              </a:rPr>
              <a:t>tương tự như yêu cầu của trang tính </a:t>
            </a:r>
            <a:r>
              <a:rPr lang="vi-VN" sz="2400" dirty="0">
                <a:solidFill>
                  <a:srgbClr val="C00000"/>
                </a:solidFill>
                <a:latin typeface="UTM Avo" panose="02040603050506020204" pitchFamily="18" charset="0"/>
                <a:cs typeface="Times New Roman" panose="02020603050405020304" pitchFamily="18" charset="0"/>
              </a:rPr>
              <a:t>Chi tiêu</a:t>
            </a:r>
            <a:r>
              <a:rPr lang="vi-VN" sz="2400" dirty="0">
                <a:solidFill>
                  <a:schemeClr val="accent6">
                    <a:lumMod val="50000"/>
                  </a:schemeClr>
                </a:solidFill>
                <a:latin typeface="UTM Avo" panose="02040603050506020204" pitchFamily="18" charset="0"/>
                <a:cs typeface="Times New Roman" panose="02020603050405020304" pitchFamily="18" charset="0"/>
              </a:rPr>
              <a:t>. Hãy nhập thêm ít nhất ba hàng dữ liệu vào bảng</a:t>
            </a:r>
            <a:endParaRPr lang="vi-VN" sz="2400" b="1" dirty="0">
              <a:solidFill>
                <a:schemeClr val="accent6">
                  <a:lumMod val="50000"/>
                </a:schemeClr>
              </a:solidFill>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xmlns=""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8606F165-5A2E-462E-B044-24013655B675}"/>
              </a:ext>
            </a:extLst>
          </p:cNvPr>
          <p:cNvPicPr>
            <a:picLocks noChangeAspect="1"/>
          </p:cNvPicPr>
          <p:nvPr/>
        </p:nvPicPr>
        <p:blipFill>
          <a:blip r:embed="rId3"/>
          <a:stretch>
            <a:fillRect/>
          </a:stretch>
        </p:blipFill>
        <p:spPr>
          <a:xfrm>
            <a:off x="1915948" y="3570515"/>
            <a:ext cx="8360103" cy="2576556"/>
          </a:xfrm>
          <a:prstGeom prst="rect">
            <a:avLst/>
          </a:prstGeom>
        </p:spPr>
      </p:pic>
    </p:spTree>
    <p:extLst>
      <p:ext uri="{BB962C8B-B14F-4D97-AF65-F5344CB8AC3E}">
        <p14:creationId xmlns:p14="http://schemas.microsoft.com/office/powerpoint/2010/main" val="303061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BDA09E34-DFEE-4830-82E0-C6C4ED1A4B3B}"/>
              </a:ext>
            </a:extLst>
          </p:cNvPr>
          <p:cNvSpPr/>
          <p:nvPr/>
        </p:nvSpPr>
        <p:spPr>
          <a:xfrm>
            <a:off x="863564" y="1451895"/>
            <a:ext cx="10187613" cy="2814617"/>
          </a:xfrm>
          <a:prstGeom prst="rect">
            <a:avLst/>
          </a:prstGeom>
        </p:spPr>
        <p:txBody>
          <a:bodyPr wrap="square">
            <a:spAutoFit/>
          </a:bodyPr>
          <a:lstStyle/>
          <a:p>
            <a:pPr lvl="0" defTabSz="342900">
              <a:lnSpc>
                <a:spcPct val="150000"/>
              </a:lnSpc>
              <a:defRPr/>
            </a:pPr>
            <a:r>
              <a:rPr lang="vi-VN" sz="2000" dirty="0">
                <a:solidFill>
                  <a:schemeClr val="accent6">
                    <a:lumMod val="50000"/>
                  </a:schemeClr>
                </a:solidFill>
                <a:latin typeface="UTM Avo" panose="02040603050506020204" pitchFamily="18" charset="0"/>
                <a:cs typeface="Times New Roman" panose="02020603050405020304" pitchFamily="18" charset="0"/>
              </a:rPr>
              <a:t>Em hãy tạo bảng tính để quản lí tài chính cho dự án Triển lãm tin học. Nhập dữ liệu các khoản thu, chi của dự án. Trong đó, các khoản thu (ví dụ như: kinh phí tài trợ, quỹ lớp,…) được lưu ở một trang tính (Hình 9a.14), các khoản chi cho triển lãm (ví dụ như: mua văn phòng phẩm, in tài liệu,...) được lưu ở một trang tính khác (Hình 9a.15). Hãy sử dụng công cụ xác thực dữ liệu để việc nhập dữ liệu các khoản thu, chi được chính xác. Lưu tệp bảng tính với tên </a:t>
            </a:r>
            <a:r>
              <a:rPr lang="vi-VN" sz="2000" dirty="0">
                <a:solidFill>
                  <a:srgbClr val="C00000"/>
                </a:solidFill>
                <a:latin typeface="UTM Avo" panose="02040603050506020204" pitchFamily="18" charset="0"/>
                <a:cs typeface="Times New Roman" panose="02020603050405020304" pitchFamily="18" charset="0"/>
              </a:rPr>
              <a:t>KinhPhiTrienLam.xlsx.</a:t>
            </a:r>
          </a:p>
        </p:txBody>
      </p:sp>
      <p:pic>
        <p:nvPicPr>
          <p:cNvPr id="7" name="Picture 6">
            <a:extLst>
              <a:ext uri="{FF2B5EF4-FFF2-40B4-BE49-F238E27FC236}">
                <a16:creationId xmlns:a16="http://schemas.microsoft.com/office/drawing/2014/main" xmlns=""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xmlns=""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1B501A0-FBF4-4A71-A98D-7E4FBEAF36B2}"/>
              </a:ext>
            </a:extLst>
          </p:cNvPr>
          <p:cNvPicPr>
            <a:picLocks noChangeAspect="1"/>
          </p:cNvPicPr>
          <p:nvPr/>
        </p:nvPicPr>
        <p:blipFill>
          <a:blip r:embed="rId2"/>
          <a:stretch>
            <a:fillRect/>
          </a:stretch>
        </p:blipFill>
        <p:spPr>
          <a:xfrm>
            <a:off x="1506583" y="606515"/>
            <a:ext cx="8665028" cy="5644969"/>
          </a:xfrm>
          <a:prstGeom prst="rect">
            <a:avLst/>
          </a:prstGeom>
        </p:spPr>
      </p:pic>
    </p:spTree>
    <p:extLst>
      <p:ext uri="{BB962C8B-B14F-4D97-AF65-F5344CB8AC3E}">
        <p14:creationId xmlns:p14="http://schemas.microsoft.com/office/powerpoint/2010/main" val="3910631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DBE742A-BEA0-4991-89E7-AB1483C6506F}"/>
              </a:ext>
            </a:extLst>
          </p:cNvPr>
          <p:cNvSpPr txBox="1"/>
          <p:nvPr/>
        </p:nvSpPr>
        <p:spPr>
          <a:xfrm>
            <a:off x="3048000" y="3246511"/>
            <a:ext cx="6096000" cy="369332"/>
          </a:xfrm>
          <a:prstGeom prst="rect">
            <a:avLst/>
          </a:prstGeom>
          <a:noFill/>
        </p:spPr>
        <p:txBody>
          <a:bodyPr wrap="square">
            <a:spAutoFit/>
          </a:bodyPr>
          <a:lstStyle/>
          <a:p>
            <a:endParaRPr lang="en-US" dirty="0"/>
          </a:p>
        </p:txBody>
      </p:sp>
      <p:sp>
        <p:nvSpPr>
          <p:cNvPr id="7" name="Speech Bubble: Rectangle 6">
            <a:extLst>
              <a:ext uri="{FF2B5EF4-FFF2-40B4-BE49-F238E27FC236}">
                <a16:creationId xmlns:a16="http://schemas.microsoft.com/office/drawing/2014/main" xmlns="" id="{91DAF0B7-A106-46C2-B67D-9E3DB6F213F7}"/>
              </a:ext>
            </a:extLst>
          </p:cNvPr>
          <p:cNvSpPr/>
          <p:nvPr/>
        </p:nvSpPr>
        <p:spPr>
          <a:xfrm>
            <a:off x="6666773" y="2275078"/>
            <a:ext cx="4084320" cy="1428150"/>
          </a:xfrm>
          <a:prstGeom prst="wedgeRectCallout">
            <a:avLst>
              <a:gd name="adj1" fmla="val -35758"/>
              <a:gd name="adj2" fmla="val 90125"/>
            </a:avLst>
          </a:prstGeom>
          <a:solidFill>
            <a:schemeClr val="accent1">
              <a:lumMod val="25000"/>
              <a:lumOff val="75000"/>
            </a:schemeClr>
          </a:solidFill>
          <a:ln>
            <a:solidFill>
              <a:schemeClr val="accent1">
                <a:lumMod val="25000"/>
                <a:lumOff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1800" dirty="0">
                <a:solidFill>
                  <a:schemeClr val="bg1"/>
                </a:solidFill>
                <a:effectLst/>
                <a:latin typeface="Arial" panose="020B0604020202020204" pitchFamily="34" charset="0"/>
              </a:rPr>
              <a:t>Sử dụng một số công cụ cơ bản và nâng cao của phần mềm bảng tính để giải quyết bài toán.</a:t>
            </a:r>
            <a:endParaRPr lang="en-US" dirty="0">
              <a:solidFill>
                <a:schemeClr val="bg1"/>
              </a:solidFill>
            </a:endParaRPr>
          </a:p>
        </p:txBody>
      </p:sp>
      <p:sp>
        <p:nvSpPr>
          <p:cNvPr id="8" name="Speech Bubble: Rectangle 7">
            <a:extLst>
              <a:ext uri="{FF2B5EF4-FFF2-40B4-BE49-F238E27FC236}">
                <a16:creationId xmlns:a16="http://schemas.microsoft.com/office/drawing/2014/main" xmlns="" id="{6898C531-D40E-45E4-B1F9-8548F6DB86BF}"/>
              </a:ext>
            </a:extLst>
          </p:cNvPr>
          <p:cNvSpPr/>
          <p:nvPr/>
        </p:nvSpPr>
        <p:spPr>
          <a:xfrm>
            <a:off x="1275805" y="2670516"/>
            <a:ext cx="3544389" cy="1516967"/>
          </a:xfrm>
          <a:prstGeom prst="wedgeRectCallout">
            <a:avLst>
              <a:gd name="adj1" fmla="val 38989"/>
              <a:gd name="adj2" fmla="val 91282"/>
            </a:avLst>
          </a:prstGeom>
          <a:solidFill>
            <a:schemeClr val="accent1">
              <a:lumMod val="25000"/>
              <a:lumOff val="75000"/>
            </a:schemeClr>
          </a:solidFill>
          <a:ln>
            <a:solidFill>
              <a:schemeClr val="accent1">
                <a:lumMod val="25000"/>
                <a:lumOff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1800" dirty="0" err="1">
                <a:solidFill>
                  <a:schemeClr val="bg1"/>
                </a:solidFill>
                <a:effectLst/>
                <a:latin typeface="Arial" panose="020B0604020202020204" pitchFamily="34" charset="0"/>
              </a:rPr>
              <a:t>Xây</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dựng</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cấu</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trúc</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của</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bảng</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tính</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cho</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bài</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toán</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quản</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lí</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tài</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chính</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gia</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đình</a:t>
            </a:r>
            <a:r>
              <a:rPr lang="en-US" sz="1800" dirty="0">
                <a:solidFill>
                  <a:schemeClr val="bg1"/>
                </a:solidFill>
                <a:effectLst/>
                <a:latin typeface="Arial" panose="020B0604020202020204" pitchFamily="34" charset="0"/>
              </a:rPr>
              <a:t>.</a:t>
            </a:r>
            <a:endParaRPr lang="en-US" dirty="0">
              <a:solidFill>
                <a:schemeClr val="bg1"/>
              </a:solidFill>
            </a:endParaRPr>
          </a:p>
        </p:txBody>
      </p:sp>
      <p:pic>
        <p:nvPicPr>
          <p:cNvPr id="10" name="Picture 9">
            <a:extLst>
              <a:ext uri="{FF2B5EF4-FFF2-40B4-BE49-F238E27FC236}">
                <a16:creationId xmlns:a16="http://schemas.microsoft.com/office/drawing/2014/main" xmlns="" id="{0C8C1067-E7FF-4526-B63B-1314D82A85B8}"/>
              </a:ext>
            </a:extLst>
          </p:cNvPr>
          <p:cNvPicPr>
            <a:picLocks noChangeAspect="1"/>
          </p:cNvPicPr>
          <p:nvPr/>
        </p:nvPicPr>
        <p:blipFill>
          <a:blip r:embed="rId2"/>
          <a:stretch>
            <a:fillRect/>
          </a:stretch>
        </p:blipFill>
        <p:spPr>
          <a:xfrm>
            <a:off x="802437" y="258931"/>
            <a:ext cx="850944" cy="850944"/>
          </a:xfrm>
          <a:prstGeom prst="rect">
            <a:avLst/>
          </a:prstGeom>
        </p:spPr>
      </p:pic>
      <p:sp>
        <p:nvSpPr>
          <p:cNvPr id="14" name="TextBox 13">
            <a:extLst>
              <a:ext uri="{FF2B5EF4-FFF2-40B4-BE49-F238E27FC236}">
                <a16:creationId xmlns:a16="http://schemas.microsoft.com/office/drawing/2014/main" xmlns="" id="{C18AE023-69C7-4F34-8B71-000EA405252E}"/>
              </a:ext>
            </a:extLst>
          </p:cNvPr>
          <p:cNvSpPr txBox="1"/>
          <p:nvPr/>
        </p:nvSpPr>
        <p:spPr>
          <a:xfrm>
            <a:off x="1653381" y="383960"/>
            <a:ext cx="9537133" cy="1703030"/>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Trong chủ đề này, em sẽ tiếp tục tìm hiểu và sử dụng các công cụ nâng cao của phần mềm bảng tính để</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giải quyết bài toán thực tế (bài toán quản lí tài chính gia đình) bằng cách hoàn thành một dự án nhỏ (dự án </a:t>
            </a:r>
            <a:r>
              <a:rPr lang="vi-VN" sz="1800" b="1" dirty="0">
                <a:solidFill>
                  <a:srgbClr val="231F20"/>
                </a:solidFill>
                <a:effectLst/>
                <a:latin typeface="Arial" panose="020B0604020202020204" pitchFamily="34" charset="0"/>
              </a:rPr>
              <a:t>Quản lí </a:t>
            </a:r>
            <a:r>
              <a:rPr lang="en-US" dirty="0"/>
              <a:t>t</a:t>
            </a:r>
            <a:r>
              <a:rPr lang="vi-VN" sz="1800" b="1" dirty="0">
                <a:solidFill>
                  <a:srgbClr val="231F20"/>
                </a:solidFill>
                <a:effectLst/>
                <a:latin typeface="Arial" panose="020B0604020202020204" pitchFamily="34" charset="0"/>
              </a:rPr>
              <a:t>ài chính gia đình</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Dự án gồm các nội dung sau đây:</a:t>
            </a:r>
            <a:endParaRPr lang="en-US" dirty="0"/>
          </a:p>
        </p:txBody>
      </p:sp>
      <p:pic>
        <p:nvPicPr>
          <p:cNvPr id="16" name="Picture 15">
            <a:extLst>
              <a:ext uri="{FF2B5EF4-FFF2-40B4-BE49-F238E27FC236}">
                <a16:creationId xmlns:a16="http://schemas.microsoft.com/office/drawing/2014/main" xmlns="" id="{CBABCC9B-BC18-455E-9BAD-569AC48472B7}"/>
              </a:ext>
            </a:extLst>
          </p:cNvPr>
          <p:cNvPicPr>
            <a:picLocks noChangeAspect="1"/>
          </p:cNvPicPr>
          <p:nvPr/>
        </p:nvPicPr>
        <p:blipFill>
          <a:blip r:embed="rId3"/>
          <a:stretch>
            <a:fillRect/>
          </a:stretch>
        </p:blipFill>
        <p:spPr>
          <a:xfrm>
            <a:off x="5104593" y="3790613"/>
            <a:ext cx="1562180" cy="2533780"/>
          </a:xfrm>
          <a:prstGeom prst="rect">
            <a:avLst/>
          </a:prstGeom>
        </p:spPr>
      </p:pic>
    </p:spTree>
    <p:extLst>
      <p:ext uri="{BB962C8B-B14F-4D97-AF65-F5344CB8AC3E}">
        <p14:creationId xmlns:p14="http://schemas.microsoft.com/office/powerpoint/2010/main" val="48563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1DA2ACA4-BAE9-4B4F-98DD-24E6BD5085D5}"/>
              </a:ext>
            </a:extLst>
          </p:cNvPr>
          <p:cNvSpPr/>
          <p:nvPr/>
        </p:nvSpPr>
        <p:spPr>
          <a:xfrm>
            <a:off x="2894239" y="1184365"/>
            <a:ext cx="6648010" cy="1759133"/>
          </a:xfrm>
          <a:prstGeom prst="wedgeRoundRectCallout">
            <a:avLst>
              <a:gd name="adj1" fmla="val -36442"/>
              <a:gd name="adj2" fmla="val 96229"/>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xmlns="" id="{A94151BC-F9A6-4CD0-B81F-9B2AD1C95FEA}"/>
              </a:ext>
            </a:extLst>
          </p:cNvPr>
          <p:cNvSpPr txBox="1"/>
          <p:nvPr/>
        </p:nvSpPr>
        <p:spPr>
          <a:xfrm>
            <a:off x="3194308" y="1461394"/>
            <a:ext cx="5392343" cy="120507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Em</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hãy</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khám</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phá</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kiến</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thức</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để</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thực</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hiện</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dự</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án</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nhé</a:t>
            </a:r>
            <a:endParaRPr kumimoji="0" lang="en-US" sz="2800" i="0" u="none" strike="noStrike" kern="1200" cap="none" spc="0" normalizeH="0" baseline="0" noProof="0" dirty="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1974B036-77A7-43EB-AB3B-261C2CFF377B}"/>
              </a:ext>
            </a:extLst>
          </p:cNvPr>
          <p:cNvPicPr>
            <a:picLocks noChangeAspect="1"/>
          </p:cNvPicPr>
          <p:nvPr/>
        </p:nvPicPr>
        <p:blipFill>
          <a:blip r:embed="rId2" cstate="print">
            <a:extLst>
              <a:ext uri="{28A0092B-C50C-407E-A947-70E740481C1C}">
                <a14:useLocalDpi xmlns:a14="http://schemas.microsoft.com/office/drawing/2010/main" val="0"/>
              </a:ext>
            </a:extLst>
          </a:blip>
          <a:srcRect l="2619" r="2619"/>
          <a:stretch/>
        </p:blipFill>
        <p:spPr>
          <a:xfrm flipH="1">
            <a:off x="1606340" y="3429000"/>
            <a:ext cx="2328197" cy="2771025"/>
          </a:xfrm>
          <a:prstGeom prst="rect">
            <a:avLst/>
          </a:prstGeom>
        </p:spPr>
      </p:pic>
    </p:spTree>
    <p:extLst>
      <p:ext uri="{BB962C8B-B14F-4D97-AF65-F5344CB8AC3E}">
        <p14:creationId xmlns:p14="http://schemas.microsoft.com/office/powerpoint/2010/main" val="14498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144602" y="1121634"/>
            <a:ext cx="9730899" cy="2163993"/>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1074157" y="1725530"/>
            <a:ext cx="9306299" cy="769441"/>
          </a:xfrm>
          <a:prstGeom prst="rect">
            <a:avLst/>
          </a:prstGeom>
          <a:noFill/>
        </p:spPr>
        <p:txBody>
          <a:bodyPr wrap="square" rtlCol="0">
            <a:spAutoFit/>
          </a:bodyPr>
          <a:lstStyle/>
          <a:p>
            <a:pPr marL="1143000" indent="-1143000" algn="ctr">
              <a:buAutoNum type="arabicPeriod"/>
            </a:pPr>
            <a:r>
              <a:rPr lang="vi-VN" sz="4400" dirty="0">
                <a:solidFill>
                  <a:schemeClr val="accent3">
                    <a:lumMod val="50000"/>
                  </a:schemeClr>
                </a:solidFill>
                <a:latin typeface="Bahnschrift SemiBold SemiConden" panose="020B0502040204020203" pitchFamily="34" charset="0"/>
              </a:rPr>
              <a:t> </a:t>
            </a:r>
            <a:r>
              <a:rPr lang="en-US" sz="4400" dirty="0">
                <a:solidFill>
                  <a:schemeClr val="accent3">
                    <a:lumMod val="50000"/>
                  </a:schemeClr>
                </a:solidFill>
                <a:latin typeface="Bahnschrift SemiBold SemiConden" panose="020B0502040204020203" pitchFamily="34" charset="0"/>
              </a:rPr>
              <a:t>CÔNG CỤ XÁC THỰC DỮ LIỆU</a:t>
            </a:r>
            <a:endParaRPr lang="vi-VN" sz="4400" dirty="0">
              <a:solidFill>
                <a:schemeClr val="accent3">
                  <a:lumMod val="50000"/>
                </a:schemeClr>
              </a:solidFill>
              <a:latin typeface="Bahnschrift SemiBold SemiConden" panose="020B0502040204020203" pitchFamily="34" charset="0"/>
            </a:endParaRP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xmlns=""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AB92BBA-1E60-4ED2-90AC-86FC54DFE297}"/>
              </a:ext>
            </a:extLst>
          </p:cNvPr>
          <p:cNvGrpSpPr/>
          <p:nvPr/>
        </p:nvGrpSpPr>
        <p:grpSpPr>
          <a:xfrm>
            <a:off x="849377" y="1211817"/>
            <a:ext cx="10193092" cy="3446121"/>
            <a:chOff x="1117200" y="3528268"/>
            <a:chExt cx="10337399" cy="471606"/>
          </a:xfrm>
        </p:grpSpPr>
        <p:grpSp>
          <p:nvGrpSpPr>
            <p:cNvPr id="4" name="Group 3">
              <a:extLst>
                <a:ext uri="{FF2B5EF4-FFF2-40B4-BE49-F238E27FC236}">
                  <a16:creationId xmlns:a16="http://schemas.microsoft.com/office/drawing/2014/main" xmlns="" id="{1E60D107-1923-4049-861C-AAE5B1C9CB24}"/>
                </a:ext>
              </a:extLst>
            </p:cNvPr>
            <p:cNvGrpSpPr/>
            <p:nvPr/>
          </p:nvGrpSpPr>
          <p:grpSpPr>
            <a:xfrm>
              <a:off x="1117200" y="3528268"/>
              <a:ext cx="10337399" cy="471606"/>
              <a:chOff x="1493120" y="3891280"/>
              <a:chExt cx="10337399" cy="471606"/>
            </a:xfrm>
          </p:grpSpPr>
          <p:sp>
            <p:nvSpPr>
              <p:cNvPr id="6" name="Rectangle: Rounded Corners 5">
                <a:extLst>
                  <a:ext uri="{FF2B5EF4-FFF2-40B4-BE49-F238E27FC236}">
                    <a16:creationId xmlns:a16="http://schemas.microsoft.com/office/drawing/2014/main" xmlns=""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xmlns="" id="{64979916-BB72-4821-A0AE-07219C90334E}"/>
                  </a:ext>
                </a:extLst>
              </p:cNvPr>
              <p:cNvSpPr/>
              <p:nvPr/>
            </p:nvSpPr>
            <p:spPr>
              <a:xfrm>
                <a:off x="1493519" y="3989830"/>
                <a:ext cx="10337000" cy="373056"/>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xmlns=""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4A4A2B79-371A-4257-98D0-DAF6EFFB04E1}"/>
                  </a:ext>
                </a:extLst>
              </p:cNvPr>
              <p:cNvSpPr/>
              <p:nvPr/>
            </p:nvSpPr>
            <p:spPr>
              <a:xfrm>
                <a:off x="4276747" y="3904430"/>
                <a:ext cx="7330184" cy="17532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xmlns="" id="{BB31F5CE-80D7-4838-8DF8-68495E0BA596}"/>
                </a:ext>
              </a:extLst>
            </p:cNvPr>
            <p:cNvSpPr/>
            <p:nvPr/>
          </p:nvSpPr>
          <p:spPr>
            <a:xfrm>
              <a:off x="2874501" y="3543507"/>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Xây dựng cấu trúc bảng tính</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995CFEF5-65BB-46A9-93B7-66A5F04A9AB8}"/>
              </a:ext>
            </a:extLst>
          </p:cNvPr>
          <p:cNvSpPr/>
          <p:nvPr/>
        </p:nvSpPr>
        <p:spPr>
          <a:xfrm>
            <a:off x="1031245" y="2156619"/>
            <a:ext cx="9790758" cy="2251065"/>
          </a:xfrm>
          <a:prstGeom prst="rect">
            <a:avLst/>
          </a:prstGeom>
        </p:spPr>
        <p:txBody>
          <a:bodyPr wrap="square">
            <a:spAutoFit/>
          </a:bodyPr>
          <a:lstStyle/>
          <a:p>
            <a:pPr lvl="0" algn="just" defTabSz="342900">
              <a:lnSpc>
                <a:spcPct val="150000"/>
              </a:lnSpc>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Dựa trên hiểu biết về những khoản chi tiêu của gia đình, em hãy cho biết:</a:t>
            </a:r>
          </a:p>
          <a:p>
            <a:pPr lvl="0" algn="just" defTabSz="342900">
              <a:lnSpc>
                <a:spcPct val="150000"/>
              </a:lnSpc>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1. Chi tiêu gia đình gồm những khoản mục gì?</a:t>
            </a:r>
          </a:p>
          <a:p>
            <a:pPr lvl="0" algn="just" defTabSz="342900">
              <a:lnSpc>
                <a:spcPct val="150000"/>
              </a:lnSpc>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2. Nêu cấu trúc một bảng tính điện tử quản lí tài chính mà em thấy phù hợp với gia đình em.</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557376" y="335643"/>
            <a:ext cx="888648" cy="885725"/>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1648499" y="335643"/>
            <a:ext cx="9498473" cy="254056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nSpc>
                <a:spcPct val="150000"/>
              </a:lnSpc>
              <a:buAutoNum type="alphaLcParenR"/>
            </a:pPr>
            <a:r>
              <a:rPr lang="en-US" b="1" i="1" dirty="0" err="1"/>
              <a:t>Sử</a:t>
            </a:r>
            <a:r>
              <a:rPr lang="en-US" b="1" i="1" dirty="0"/>
              <a:t> </a:t>
            </a:r>
            <a:r>
              <a:rPr lang="en-US" b="1" i="1" dirty="0" err="1"/>
              <a:t>dụng</a:t>
            </a:r>
            <a:r>
              <a:rPr lang="en-US" b="1" i="1" dirty="0"/>
              <a:t> </a:t>
            </a:r>
            <a:r>
              <a:rPr lang="en-US" b="1" i="1" dirty="0" err="1"/>
              <a:t>bảng</a:t>
            </a:r>
            <a:r>
              <a:rPr lang="en-US" b="1" i="1" dirty="0"/>
              <a:t> </a:t>
            </a:r>
            <a:r>
              <a:rPr lang="en-US" b="1" i="1" dirty="0" err="1"/>
              <a:t>tính</a:t>
            </a:r>
            <a:r>
              <a:rPr lang="en-US" b="1" i="1" dirty="0"/>
              <a:t> </a:t>
            </a:r>
            <a:r>
              <a:rPr lang="en-US" b="1" i="1" dirty="0" err="1"/>
              <a:t>để</a:t>
            </a:r>
            <a:r>
              <a:rPr lang="en-US" b="1" i="1" dirty="0"/>
              <a:t> </a:t>
            </a:r>
            <a:r>
              <a:rPr lang="en-US" b="1" i="1" dirty="0" err="1"/>
              <a:t>quản</a:t>
            </a:r>
            <a:r>
              <a:rPr lang="en-US" b="1" i="1" dirty="0"/>
              <a:t> </a:t>
            </a:r>
            <a:r>
              <a:rPr lang="en-US" b="1" i="1" dirty="0" err="1"/>
              <a:t>lí</a:t>
            </a:r>
            <a:r>
              <a:rPr lang="en-US" b="1" i="1" dirty="0"/>
              <a:t> </a:t>
            </a:r>
            <a:r>
              <a:rPr lang="en-US" b="1" i="1" dirty="0" err="1"/>
              <a:t>tài</a:t>
            </a:r>
            <a:r>
              <a:rPr lang="en-US" b="1" i="1" dirty="0"/>
              <a:t> </a:t>
            </a:r>
            <a:r>
              <a:rPr lang="en-US" b="1" i="1" dirty="0" err="1"/>
              <a:t>chính</a:t>
            </a:r>
            <a:r>
              <a:rPr lang="en-US" b="1" i="1" dirty="0"/>
              <a:t> </a:t>
            </a:r>
            <a:r>
              <a:rPr lang="en-US" b="1" i="1" dirty="0" err="1"/>
              <a:t>gia</a:t>
            </a:r>
            <a:r>
              <a:rPr lang="en-US" b="1" i="1" dirty="0"/>
              <a:t> </a:t>
            </a:r>
            <a:r>
              <a:rPr lang="en-US" b="1" i="1" dirty="0" err="1"/>
              <a:t>đình</a:t>
            </a:r>
            <a:endParaRPr lang="en-US" b="1" i="1" dirty="0"/>
          </a:p>
          <a:p>
            <a:pPr>
              <a:lnSpc>
                <a:spcPct val="150000"/>
              </a:lnSpc>
            </a:pPr>
            <a:r>
              <a:rPr lang="vi-VN" dirty="0"/>
              <a:t>Ví dụ: lên kế hoạch chi tiết cho từng khoản chi tiêu, theo dõi ngân sách định kì, quản lí các khoản tiết kiệm và đầu tư,… </a:t>
            </a:r>
            <a:endParaRPr lang="en-US" b="1" i="1" dirty="0"/>
          </a:p>
          <a:p>
            <a:pPr>
              <a:lnSpc>
                <a:spcPct val="150000"/>
              </a:lnSpc>
            </a:pPr>
            <a:r>
              <a:rPr lang="en-US" b="1" i="1" dirty="0"/>
              <a:t>b) </a:t>
            </a:r>
            <a:r>
              <a:rPr lang="en-US" b="1" i="1" dirty="0" err="1"/>
              <a:t>Công</a:t>
            </a:r>
            <a:r>
              <a:rPr lang="en-US" b="1" i="1" dirty="0"/>
              <a:t> </a:t>
            </a:r>
            <a:r>
              <a:rPr lang="en-US" b="1" i="1" dirty="0" err="1"/>
              <a:t>cụ</a:t>
            </a:r>
            <a:r>
              <a:rPr lang="en-US" b="1" i="1" dirty="0"/>
              <a:t> </a:t>
            </a:r>
            <a:r>
              <a:rPr lang="en-US" b="1" i="1" dirty="0" err="1"/>
              <a:t>xác</a:t>
            </a:r>
            <a:r>
              <a:rPr lang="en-US" b="1" i="1" dirty="0"/>
              <a:t> </a:t>
            </a:r>
            <a:r>
              <a:rPr lang="en-US" b="1" i="1" dirty="0" err="1"/>
              <a:t>thực</a:t>
            </a:r>
            <a:r>
              <a:rPr lang="en-US" b="1" i="1" dirty="0"/>
              <a:t> </a:t>
            </a:r>
            <a:r>
              <a:rPr lang="en-US" b="1" i="1" dirty="0" err="1"/>
              <a:t>dữ</a:t>
            </a:r>
            <a:r>
              <a:rPr lang="en-US" b="1" i="1" dirty="0"/>
              <a:t> </a:t>
            </a:r>
            <a:r>
              <a:rPr lang="en-US" b="1" i="1" dirty="0" err="1"/>
              <a:t>liệu</a:t>
            </a:r>
            <a:endParaRPr lang="en-US" b="1" i="1" dirty="0"/>
          </a:p>
          <a:p>
            <a:pPr>
              <a:lnSpc>
                <a:spcPct val="150000"/>
              </a:lnSpc>
            </a:pPr>
            <a:r>
              <a:rPr lang="vi-VN" dirty="0"/>
              <a:t>Khi dùng bảng tính để quản lí tài chính gia đình, em có thể lưu trữ dữ liệu Thu và Chi trên cùng một trang tính hoặc ở hai trang tính khác nhau. </a:t>
            </a:r>
            <a:endParaRPr lang="vi-VN" sz="2400" dirty="0">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2D291327-3769-46ED-B6FD-67AF0895B420}"/>
              </a:ext>
            </a:extLst>
          </p:cNvPr>
          <p:cNvPicPr>
            <a:picLocks noChangeAspect="1"/>
          </p:cNvPicPr>
          <p:nvPr/>
        </p:nvPicPr>
        <p:blipFill>
          <a:blip r:embed="rId3"/>
          <a:stretch>
            <a:fillRect/>
          </a:stretch>
        </p:blipFill>
        <p:spPr>
          <a:xfrm>
            <a:off x="1472683" y="3056710"/>
            <a:ext cx="3058457" cy="2732478"/>
          </a:xfrm>
          <a:prstGeom prst="rect">
            <a:avLst/>
          </a:prstGeom>
        </p:spPr>
      </p:pic>
      <p:pic>
        <p:nvPicPr>
          <p:cNvPr id="5" name="Picture 4">
            <a:extLst>
              <a:ext uri="{FF2B5EF4-FFF2-40B4-BE49-F238E27FC236}">
                <a16:creationId xmlns:a16="http://schemas.microsoft.com/office/drawing/2014/main" xmlns="" id="{7B2FE763-319A-49BF-BD09-ECC6EFA8682C}"/>
              </a:ext>
            </a:extLst>
          </p:cNvPr>
          <p:cNvPicPr>
            <a:picLocks noChangeAspect="1"/>
          </p:cNvPicPr>
          <p:nvPr/>
        </p:nvPicPr>
        <p:blipFill>
          <a:blip r:embed="rId4"/>
          <a:stretch>
            <a:fillRect/>
          </a:stretch>
        </p:blipFill>
        <p:spPr>
          <a:xfrm>
            <a:off x="5029605" y="3228066"/>
            <a:ext cx="5838693" cy="2446180"/>
          </a:xfrm>
          <a:prstGeom prst="rect">
            <a:avLst/>
          </a:prstGeom>
        </p:spPr>
      </p:pic>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557376" y="335643"/>
            <a:ext cx="888648" cy="885725"/>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1648499" y="335643"/>
            <a:ext cx="9498473" cy="129407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en-US" dirty="0" err="1"/>
              <a:t>Để</a:t>
            </a:r>
            <a:r>
              <a:rPr lang="en-US" dirty="0"/>
              <a:t> </a:t>
            </a:r>
            <a:r>
              <a:rPr lang="en-US" dirty="0" err="1"/>
              <a:t>hạn</a:t>
            </a:r>
            <a:r>
              <a:rPr lang="en-US" dirty="0"/>
              <a:t> </a:t>
            </a:r>
            <a:r>
              <a:rPr lang="en-US" dirty="0" err="1"/>
              <a:t>chế</a:t>
            </a:r>
            <a:r>
              <a:rPr lang="en-US" dirty="0"/>
              <a:t> </a:t>
            </a:r>
            <a:r>
              <a:rPr lang="en-US" dirty="0" err="1"/>
              <a:t>loại</a:t>
            </a:r>
            <a:r>
              <a:rPr lang="en-US" dirty="0"/>
              <a:t> </a:t>
            </a:r>
            <a:r>
              <a:rPr lang="en-US" dirty="0" err="1"/>
              <a:t>dữ</a:t>
            </a:r>
            <a:r>
              <a:rPr lang="en-US" dirty="0"/>
              <a:t> </a:t>
            </a:r>
            <a:r>
              <a:rPr lang="en-US" dirty="0" err="1"/>
              <a:t>liệu</a:t>
            </a:r>
            <a:r>
              <a:rPr lang="en-US" dirty="0"/>
              <a:t> </a:t>
            </a:r>
            <a:r>
              <a:rPr lang="en-US" dirty="0" err="1"/>
              <a:t>hoặc</a:t>
            </a:r>
            <a:r>
              <a:rPr lang="en-US" dirty="0"/>
              <a:t> </a:t>
            </a:r>
            <a:r>
              <a:rPr lang="en-US" dirty="0" err="1"/>
              <a:t>giá</a:t>
            </a:r>
            <a:r>
              <a:rPr lang="en-US" dirty="0"/>
              <a:t> </a:t>
            </a:r>
            <a:r>
              <a:rPr lang="en-US" dirty="0" err="1"/>
              <a:t>trị</a:t>
            </a:r>
            <a:r>
              <a:rPr lang="en-US" dirty="0"/>
              <a:t> </a:t>
            </a:r>
            <a:r>
              <a:rPr lang="en-US" dirty="0" err="1"/>
              <a:t>của</a:t>
            </a:r>
            <a:r>
              <a:rPr lang="en-US" dirty="0"/>
              <a:t> </a:t>
            </a:r>
            <a:r>
              <a:rPr lang="en-US" dirty="0" err="1"/>
              <a:t>dữ</a:t>
            </a:r>
            <a:r>
              <a:rPr lang="en-US" dirty="0"/>
              <a:t> </a:t>
            </a:r>
            <a:r>
              <a:rPr lang="en-US" dirty="0" err="1"/>
              <a:t>liệu</a:t>
            </a:r>
            <a:r>
              <a:rPr lang="en-US" dirty="0"/>
              <a:t> </a:t>
            </a:r>
            <a:r>
              <a:rPr lang="en-US" dirty="0" err="1"/>
              <a:t>khi</a:t>
            </a:r>
            <a:r>
              <a:rPr lang="en-US" dirty="0"/>
              <a:t> </a:t>
            </a:r>
            <a:r>
              <a:rPr lang="en-US" dirty="0" err="1"/>
              <a:t>nhập</a:t>
            </a:r>
            <a:r>
              <a:rPr lang="en-US" dirty="0"/>
              <a:t> </a:t>
            </a:r>
            <a:r>
              <a:rPr lang="en-US" dirty="0" err="1"/>
              <a:t>vào</a:t>
            </a:r>
            <a:r>
              <a:rPr lang="en-US" dirty="0"/>
              <a:t> ô </a:t>
            </a:r>
            <a:r>
              <a:rPr lang="en-US" dirty="0" err="1"/>
              <a:t>tính</a:t>
            </a:r>
            <a:r>
              <a:rPr lang="en-US" dirty="0"/>
              <a:t>, </a:t>
            </a:r>
            <a:r>
              <a:rPr lang="en-US" dirty="0" err="1"/>
              <a:t>em</a:t>
            </a:r>
            <a:r>
              <a:rPr lang="en-US" dirty="0"/>
              <a:t> </a:t>
            </a:r>
            <a:r>
              <a:rPr lang="en-US" dirty="0" err="1"/>
              <a:t>sử</a:t>
            </a:r>
            <a:r>
              <a:rPr lang="en-US" dirty="0"/>
              <a:t> </a:t>
            </a:r>
            <a:r>
              <a:rPr lang="en-US" dirty="0" err="1"/>
              <a:t>dụng</a:t>
            </a:r>
            <a:r>
              <a:rPr lang="en-US" dirty="0"/>
              <a:t> </a:t>
            </a:r>
            <a:r>
              <a:rPr lang="en-US" dirty="0" err="1"/>
              <a:t>công</a:t>
            </a:r>
            <a:r>
              <a:rPr lang="en-US" dirty="0"/>
              <a:t> </a:t>
            </a:r>
            <a:r>
              <a:rPr lang="en-US" dirty="0" err="1"/>
              <a:t>cụ</a:t>
            </a:r>
            <a:r>
              <a:rPr lang="en-US" dirty="0"/>
              <a:t> </a:t>
            </a:r>
          </a:p>
          <a:p>
            <a:pPr>
              <a:lnSpc>
                <a:spcPct val="150000"/>
              </a:lnSpc>
            </a:pPr>
            <a:r>
              <a:rPr lang="en-US" dirty="0" err="1"/>
              <a:t>xác</a:t>
            </a:r>
            <a:r>
              <a:rPr lang="en-US" dirty="0"/>
              <a:t> </a:t>
            </a:r>
            <a:r>
              <a:rPr lang="en-US" dirty="0" err="1"/>
              <a:t>thực</a:t>
            </a:r>
            <a:r>
              <a:rPr lang="en-US" dirty="0"/>
              <a:t> </a:t>
            </a:r>
            <a:r>
              <a:rPr lang="en-US" dirty="0" err="1"/>
              <a:t>dữ</a:t>
            </a:r>
            <a:r>
              <a:rPr lang="en-US" dirty="0"/>
              <a:t> </a:t>
            </a:r>
            <a:r>
              <a:rPr lang="en-US" dirty="0" err="1"/>
              <a:t>liệu</a:t>
            </a:r>
            <a:r>
              <a:rPr lang="en-US" dirty="0"/>
              <a:t> (Data Validation). </a:t>
            </a:r>
            <a:r>
              <a:rPr lang="en-US" dirty="0" err="1"/>
              <a:t>Hình</a:t>
            </a:r>
            <a:r>
              <a:rPr lang="en-US" dirty="0"/>
              <a:t> 9a.3 </a:t>
            </a:r>
            <a:r>
              <a:rPr lang="en-US" dirty="0" err="1"/>
              <a:t>minh</a:t>
            </a:r>
            <a:r>
              <a:rPr lang="en-US" dirty="0"/>
              <a:t> </a:t>
            </a:r>
            <a:r>
              <a:rPr lang="en-US" dirty="0" err="1"/>
              <a:t>hoạ</a:t>
            </a:r>
            <a:r>
              <a:rPr lang="en-US" dirty="0"/>
              <a:t> </a:t>
            </a:r>
            <a:r>
              <a:rPr lang="en-US" dirty="0" err="1"/>
              <a:t>một</a:t>
            </a:r>
            <a:r>
              <a:rPr lang="en-US" dirty="0"/>
              <a:t> </a:t>
            </a:r>
            <a:r>
              <a:rPr lang="en-US" dirty="0" err="1"/>
              <a:t>ví</a:t>
            </a:r>
            <a:r>
              <a:rPr lang="en-US" dirty="0"/>
              <a:t> </a:t>
            </a:r>
            <a:r>
              <a:rPr lang="en-US" dirty="0" err="1"/>
              <a:t>dụ</a:t>
            </a:r>
            <a:r>
              <a:rPr lang="en-US" dirty="0"/>
              <a:t> </a:t>
            </a:r>
            <a:r>
              <a:rPr lang="en-US" dirty="0" err="1"/>
              <a:t>khác</a:t>
            </a:r>
            <a:r>
              <a:rPr lang="en-US" dirty="0"/>
              <a:t> </a:t>
            </a:r>
            <a:r>
              <a:rPr lang="en-US" dirty="0" err="1"/>
              <a:t>cần</a:t>
            </a:r>
            <a:r>
              <a:rPr lang="en-US" dirty="0"/>
              <a:t> </a:t>
            </a:r>
            <a:r>
              <a:rPr lang="en-US" dirty="0" err="1"/>
              <a:t>sử</a:t>
            </a:r>
            <a:r>
              <a:rPr lang="en-US" dirty="0"/>
              <a:t> </a:t>
            </a:r>
            <a:r>
              <a:rPr lang="en-US" dirty="0" err="1"/>
              <a:t>dụng</a:t>
            </a:r>
            <a:r>
              <a:rPr lang="en-US" dirty="0"/>
              <a:t> </a:t>
            </a:r>
            <a:r>
              <a:rPr lang="en-US" dirty="0" err="1"/>
              <a:t>công</a:t>
            </a:r>
            <a:r>
              <a:rPr lang="en-US" dirty="0"/>
              <a:t> </a:t>
            </a:r>
          </a:p>
          <a:p>
            <a:pPr>
              <a:lnSpc>
                <a:spcPct val="150000"/>
              </a:lnSpc>
            </a:pPr>
            <a:r>
              <a:rPr lang="en-US" dirty="0" err="1"/>
              <a:t>cụ</a:t>
            </a:r>
            <a:r>
              <a:rPr lang="en-US" dirty="0"/>
              <a:t> </a:t>
            </a:r>
            <a:r>
              <a:rPr lang="en-US" dirty="0" err="1"/>
              <a:t>này</a:t>
            </a:r>
            <a:r>
              <a:rPr lang="en-US" dirty="0"/>
              <a:t> </a:t>
            </a:r>
            <a:r>
              <a:rPr lang="en-US" dirty="0" err="1"/>
              <a:t>khi</a:t>
            </a:r>
            <a:r>
              <a:rPr lang="en-US" dirty="0"/>
              <a:t> </a:t>
            </a:r>
            <a:r>
              <a:rPr lang="en-US" dirty="0" err="1"/>
              <a:t>cập</a:t>
            </a:r>
            <a:r>
              <a:rPr lang="en-US" dirty="0"/>
              <a:t> </a:t>
            </a:r>
            <a:r>
              <a:rPr lang="en-US" dirty="0" err="1"/>
              <a:t>nhật</a:t>
            </a:r>
            <a:r>
              <a:rPr lang="en-US" dirty="0"/>
              <a:t> </a:t>
            </a:r>
            <a:r>
              <a:rPr lang="en-US" dirty="0" err="1"/>
              <a:t>dữ</a:t>
            </a:r>
            <a:r>
              <a:rPr lang="en-US" dirty="0"/>
              <a:t> </a:t>
            </a:r>
            <a:r>
              <a:rPr lang="en-US" dirty="0" err="1"/>
              <a:t>liệu</a:t>
            </a:r>
            <a:r>
              <a:rPr lang="en-US" dirty="0"/>
              <a:t>.</a:t>
            </a:r>
            <a:endParaRPr lang="vi-VN" sz="2400" dirty="0">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9215D4A4-E185-4126-B095-42B78AC4AC83}"/>
              </a:ext>
            </a:extLst>
          </p:cNvPr>
          <p:cNvPicPr>
            <a:picLocks noChangeAspect="1"/>
          </p:cNvPicPr>
          <p:nvPr/>
        </p:nvPicPr>
        <p:blipFill>
          <a:blip r:embed="rId3"/>
          <a:stretch>
            <a:fillRect/>
          </a:stretch>
        </p:blipFill>
        <p:spPr>
          <a:xfrm>
            <a:off x="2359217" y="2142310"/>
            <a:ext cx="7328275" cy="2826722"/>
          </a:xfrm>
          <a:prstGeom prst="rect">
            <a:avLst/>
          </a:prstGeom>
        </p:spPr>
      </p:pic>
      <p:sp>
        <p:nvSpPr>
          <p:cNvPr id="9" name="TextBox 8">
            <a:extLst>
              <a:ext uri="{FF2B5EF4-FFF2-40B4-BE49-F238E27FC236}">
                <a16:creationId xmlns:a16="http://schemas.microsoft.com/office/drawing/2014/main" xmlns="" id="{13ED7028-27C9-4610-99D0-85BCAFCAACFF}"/>
              </a:ext>
            </a:extLst>
          </p:cNvPr>
          <p:cNvSpPr txBox="1"/>
          <p:nvPr/>
        </p:nvSpPr>
        <p:spPr>
          <a:xfrm>
            <a:off x="3140817" y="5042152"/>
            <a:ext cx="6096000" cy="785343"/>
          </a:xfrm>
          <a:prstGeom prst="rect">
            <a:avLst/>
          </a:prstGeom>
          <a:noFill/>
        </p:spPr>
        <p:txBody>
          <a:bodyPr wrap="square">
            <a:spAutoFit/>
          </a:bodyPr>
          <a:lstStyle/>
          <a:p>
            <a:pPr algn="ctr">
              <a:lnSpc>
                <a:spcPct val="150000"/>
              </a:lnSpc>
            </a:pPr>
            <a:r>
              <a:rPr lang="vi-VN" sz="1600" i="1" dirty="0">
                <a:solidFill>
                  <a:srgbClr val="231F20"/>
                </a:solidFill>
                <a:effectLst/>
                <a:latin typeface="Arial" panose="020B0604020202020204" pitchFamily="34" charset="0"/>
              </a:rPr>
              <a:t>Hình 9a.3. Dữ liệu khi nhập vào ô tính của cột </a:t>
            </a:r>
            <a:r>
              <a:rPr lang="vi-VN" sz="1600" i="1" dirty="0">
                <a:solidFill>
                  <a:srgbClr val="ED028C"/>
                </a:solidFill>
                <a:effectLst/>
                <a:latin typeface="Arial" panose="020B0604020202020204" pitchFamily="34" charset="0"/>
              </a:rPr>
              <a:t>Số tiền (nghìn đồng) </a:t>
            </a:r>
            <a:r>
              <a:rPr lang="vi-VN" sz="1600" i="1" dirty="0">
                <a:solidFill>
                  <a:srgbClr val="231F20"/>
                </a:solidFill>
                <a:effectLst/>
                <a:latin typeface="Arial" panose="020B0604020202020204" pitchFamily="34" charset="0"/>
              </a:rPr>
              <a:t>phải là dữ liệu kiểu số và có giá trị lớn hơn 0</a:t>
            </a:r>
            <a:endParaRPr lang="en-US" sz="1600" dirty="0"/>
          </a:p>
        </p:txBody>
      </p:sp>
    </p:spTree>
    <p:extLst>
      <p:ext uri="{BB962C8B-B14F-4D97-AF65-F5344CB8AC3E}">
        <p14:creationId xmlns:p14="http://schemas.microsoft.com/office/powerpoint/2010/main" val="364677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557376" y="335643"/>
            <a:ext cx="888648" cy="885725"/>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1648499" y="335643"/>
            <a:ext cx="9498473" cy="170957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en-US" dirty="0" err="1"/>
              <a:t>Để</a:t>
            </a:r>
            <a:r>
              <a:rPr lang="en-US" dirty="0"/>
              <a:t> </a:t>
            </a:r>
            <a:r>
              <a:rPr lang="en-US" dirty="0" err="1"/>
              <a:t>sử</a:t>
            </a:r>
            <a:r>
              <a:rPr lang="en-US" dirty="0"/>
              <a:t> </a:t>
            </a:r>
            <a:r>
              <a:rPr lang="en-US" dirty="0" err="1"/>
              <a:t>dụng</a:t>
            </a:r>
            <a:r>
              <a:rPr lang="en-US" dirty="0"/>
              <a:t> </a:t>
            </a:r>
            <a:r>
              <a:rPr lang="en-US" dirty="0" err="1"/>
              <a:t>công</a:t>
            </a:r>
            <a:r>
              <a:rPr lang="en-US" dirty="0"/>
              <a:t> </a:t>
            </a:r>
            <a:r>
              <a:rPr lang="en-US" dirty="0" err="1"/>
              <a:t>cụ</a:t>
            </a:r>
            <a:r>
              <a:rPr lang="en-US" dirty="0"/>
              <a:t> </a:t>
            </a:r>
            <a:r>
              <a:rPr lang="en-US" dirty="0" err="1"/>
              <a:t>xác</a:t>
            </a:r>
            <a:r>
              <a:rPr lang="en-US" dirty="0"/>
              <a:t> </a:t>
            </a:r>
            <a:r>
              <a:rPr lang="en-US" dirty="0" err="1"/>
              <a:t>thực</a:t>
            </a:r>
            <a:r>
              <a:rPr lang="en-US" dirty="0"/>
              <a:t> </a:t>
            </a:r>
            <a:r>
              <a:rPr lang="en-US" dirty="0" err="1"/>
              <a:t>dữ</a:t>
            </a:r>
            <a:r>
              <a:rPr lang="en-US" dirty="0"/>
              <a:t> </a:t>
            </a:r>
            <a:r>
              <a:rPr lang="en-US" dirty="0" err="1"/>
              <a:t>liệu</a:t>
            </a:r>
            <a:r>
              <a:rPr lang="en-US" dirty="0"/>
              <a:t>, </a:t>
            </a:r>
            <a:r>
              <a:rPr lang="en-US" dirty="0" err="1"/>
              <a:t>trong</a:t>
            </a:r>
            <a:r>
              <a:rPr lang="en-US" dirty="0"/>
              <a:t> </a:t>
            </a:r>
            <a:r>
              <a:rPr lang="en-US" dirty="0" err="1"/>
              <a:t>nhóm</a:t>
            </a:r>
            <a:r>
              <a:rPr lang="en-US" dirty="0"/>
              <a:t> </a:t>
            </a:r>
            <a:r>
              <a:rPr lang="en-US" dirty="0" err="1"/>
              <a:t>lệnh</a:t>
            </a:r>
            <a:r>
              <a:rPr lang="en-US" dirty="0"/>
              <a:t> </a:t>
            </a:r>
            <a:r>
              <a:rPr lang="en-US" b="1" dirty="0"/>
              <a:t>Data Tools</a:t>
            </a:r>
            <a:r>
              <a:rPr lang="en-US" dirty="0"/>
              <a:t> </a:t>
            </a:r>
            <a:r>
              <a:rPr lang="en-US" dirty="0" err="1"/>
              <a:t>của</a:t>
            </a:r>
            <a:r>
              <a:rPr lang="en-US" dirty="0"/>
              <a:t> </a:t>
            </a:r>
            <a:r>
              <a:rPr lang="en-US" dirty="0" err="1"/>
              <a:t>dải</a:t>
            </a:r>
            <a:r>
              <a:rPr lang="en-US" dirty="0"/>
              <a:t> </a:t>
            </a:r>
            <a:r>
              <a:rPr lang="en-US" dirty="0" err="1"/>
              <a:t>lệnh</a:t>
            </a:r>
            <a:r>
              <a:rPr lang="en-US" dirty="0"/>
              <a:t> </a:t>
            </a:r>
            <a:r>
              <a:rPr lang="en-US" b="1" dirty="0"/>
              <a:t>Data</a:t>
            </a:r>
            <a:r>
              <a:rPr lang="en-US" dirty="0"/>
              <a:t>, </a:t>
            </a:r>
          </a:p>
          <a:p>
            <a:pPr>
              <a:lnSpc>
                <a:spcPct val="150000"/>
              </a:lnSpc>
            </a:pPr>
            <a:r>
              <a:rPr lang="en-US" dirty="0" err="1"/>
              <a:t>chọn</a:t>
            </a:r>
            <a:r>
              <a:rPr lang="en-US" dirty="0"/>
              <a:t> </a:t>
            </a:r>
            <a:r>
              <a:rPr lang="en-US" b="1" dirty="0"/>
              <a:t>Data Validation</a:t>
            </a:r>
            <a:r>
              <a:rPr lang="en-US" dirty="0"/>
              <a:t> (</a:t>
            </a:r>
            <a:r>
              <a:rPr lang="en-US" dirty="0" err="1"/>
              <a:t>Hình</a:t>
            </a:r>
            <a:r>
              <a:rPr lang="en-US" dirty="0"/>
              <a:t> 9a.4). </a:t>
            </a:r>
            <a:r>
              <a:rPr lang="en-US" dirty="0" err="1"/>
              <a:t>Hộp</a:t>
            </a:r>
            <a:r>
              <a:rPr lang="en-US" dirty="0"/>
              <a:t> </a:t>
            </a:r>
            <a:r>
              <a:rPr lang="en-US" dirty="0" err="1"/>
              <a:t>thoại</a:t>
            </a:r>
            <a:r>
              <a:rPr lang="en-US" dirty="0"/>
              <a:t> </a:t>
            </a:r>
            <a:r>
              <a:rPr lang="en-US" b="1" dirty="0"/>
              <a:t>Data Validation</a:t>
            </a:r>
            <a:r>
              <a:rPr lang="en-US" dirty="0"/>
              <a:t> </a:t>
            </a:r>
            <a:r>
              <a:rPr lang="en-US" dirty="0" err="1"/>
              <a:t>xuất</a:t>
            </a:r>
            <a:r>
              <a:rPr lang="en-US" dirty="0"/>
              <a:t> </a:t>
            </a:r>
            <a:r>
              <a:rPr lang="en-US" dirty="0" err="1"/>
              <a:t>hiện</a:t>
            </a:r>
            <a:r>
              <a:rPr lang="en-US" dirty="0"/>
              <a:t>. </a:t>
            </a:r>
            <a:r>
              <a:rPr lang="en-US" dirty="0" err="1"/>
              <a:t>Tại</a:t>
            </a:r>
            <a:r>
              <a:rPr lang="en-US" dirty="0"/>
              <a:t> ô </a:t>
            </a:r>
            <a:r>
              <a:rPr lang="en-US" b="1" dirty="0"/>
              <a:t>Allow </a:t>
            </a:r>
            <a:endParaRPr lang="en-US" dirty="0"/>
          </a:p>
          <a:p>
            <a:pPr>
              <a:lnSpc>
                <a:spcPct val="150000"/>
              </a:lnSpc>
            </a:pPr>
            <a:r>
              <a:rPr lang="en-US" dirty="0" err="1"/>
              <a:t>trong</a:t>
            </a:r>
            <a:r>
              <a:rPr lang="en-US" dirty="0"/>
              <a:t> </a:t>
            </a:r>
            <a:r>
              <a:rPr lang="en-US" dirty="0" err="1"/>
              <a:t>thẻ</a:t>
            </a:r>
            <a:r>
              <a:rPr lang="en-US" dirty="0"/>
              <a:t> </a:t>
            </a:r>
            <a:r>
              <a:rPr lang="en-US" b="1" dirty="0"/>
              <a:t>Settings</a:t>
            </a:r>
            <a:r>
              <a:rPr lang="en-US" dirty="0"/>
              <a:t>, </a:t>
            </a:r>
            <a:r>
              <a:rPr lang="en-US" dirty="0" err="1"/>
              <a:t>em</a:t>
            </a:r>
            <a:r>
              <a:rPr lang="en-US" dirty="0"/>
              <a:t> </a:t>
            </a:r>
            <a:r>
              <a:rPr lang="en-US" dirty="0" err="1"/>
              <a:t>lựa</a:t>
            </a:r>
            <a:r>
              <a:rPr lang="en-US" dirty="0"/>
              <a:t> </a:t>
            </a:r>
            <a:r>
              <a:rPr lang="en-US" dirty="0" err="1"/>
              <a:t>chọn</a:t>
            </a:r>
            <a:r>
              <a:rPr lang="en-US" dirty="0"/>
              <a:t> </a:t>
            </a:r>
            <a:r>
              <a:rPr lang="en-US" dirty="0" err="1"/>
              <a:t>kiểu</a:t>
            </a:r>
            <a:r>
              <a:rPr lang="en-US" dirty="0"/>
              <a:t> </a:t>
            </a:r>
            <a:r>
              <a:rPr lang="en-US" dirty="0" err="1"/>
              <a:t>dữ</a:t>
            </a:r>
            <a:r>
              <a:rPr lang="en-US" dirty="0"/>
              <a:t> </a:t>
            </a:r>
            <a:r>
              <a:rPr lang="en-US" dirty="0" err="1"/>
              <a:t>liệu</a:t>
            </a:r>
            <a:r>
              <a:rPr lang="en-US" dirty="0"/>
              <a:t> </a:t>
            </a:r>
            <a:r>
              <a:rPr lang="en-US" dirty="0" err="1"/>
              <a:t>hoặc</a:t>
            </a:r>
            <a:r>
              <a:rPr lang="en-US" dirty="0"/>
              <a:t> </a:t>
            </a:r>
            <a:r>
              <a:rPr lang="en-US" dirty="0" err="1"/>
              <a:t>giá</a:t>
            </a:r>
            <a:r>
              <a:rPr lang="en-US" dirty="0"/>
              <a:t> </a:t>
            </a:r>
            <a:r>
              <a:rPr lang="en-US" dirty="0" err="1"/>
              <a:t>trị</a:t>
            </a:r>
            <a:r>
              <a:rPr lang="en-US" dirty="0"/>
              <a:t> </a:t>
            </a:r>
            <a:r>
              <a:rPr lang="en-US" dirty="0" err="1"/>
              <a:t>dữ</a:t>
            </a:r>
            <a:r>
              <a:rPr lang="en-US" dirty="0"/>
              <a:t> </a:t>
            </a:r>
            <a:r>
              <a:rPr lang="en-US" dirty="0" err="1"/>
              <a:t>liệu</a:t>
            </a:r>
            <a:r>
              <a:rPr lang="en-US" dirty="0"/>
              <a:t> </a:t>
            </a:r>
            <a:r>
              <a:rPr lang="en-US" dirty="0" err="1"/>
              <a:t>cho</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yêu</a:t>
            </a:r>
            <a:r>
              <a:rPr lang="en-US" dirty="0"/>
              <a:t> </a:t>
            </a:r>
          </a:p>
          <a:p>
            <a:pPr>
              <a:lnSpc>
                <a:spcPct val="150000"/>
              </a:lnSpc>
            </a:pPr>
            <a:r>
              <a:rPr lang="en-US" dirty="0" err="1"/>
              <a:t>cầu</a:t>
            </a:r>
            <a:r>
              <a:rPr lang="en-US" dirty="0"/>
              <a:t> </a:t>
            </a:r>
            <a:r>
              <a:rPr lang="en-US" dirty="0" err="1"/>
              <a:t>của</a:t>
            </a:r>
            <a:r>
              <a:rPr lang="en-US" dirty="0"/>
              <a:t> </a:t>
            </a:r>
            <a:r>
              <a:rPr lang="en-US" dirty="0" err="1"/>
              <a:t>từng</a:t>
            </a:r>
            <a:r>
              <a:rPr lang="en-US" dirty="0"/>
              <a:t> </a:t>
            </a:r>
            <a:r>
              <a:rPr lang="en-US" dirty="0" err="1"/>
              <a:t>bài</a:t>
            </a:r>
            <a:r>
              <a:rPr lang="en-US" dirty="0"/>
              <a:t> </a:t>
            </a:r>
            <a:r>
              <a:rPr lang="en-US" dirty="0" err="1"/>
              <a:t>toán</a:t>
            </a:r>
            <a:r>
              <a:rPr lang="en-US" dirty="0"/>
              <a:t> </a:t>
            </a:r>
            <a:r>
              <a:rPr lang="en-US" dirty="0" err="1"/>
              <a:t>cụ</a:t>
            </a:r>
            <a:r>
              <a:rPr lang="en-US" dirty="0"/>
              <a:t> </a:t>
            </a:r>
            <a:r>
              <a:rPr lang="en-US" dirty="0" err="1"/>
              <a:t>thể</a:t>
            </a:r>
            <a:r>
              <a:rPr lang="en-US" dirty="0"/>
              <a:t> (</a:t>
            </a:r>
            <a:r>
              <a:rPr lang="en-US" dirty="0" err="1"/>
              <a:t>Hình</a:t>
            </a:r>
            <a:r>
              <a:rPr lang="en-US" dirty="0"/>
              <a:t> 9a.5).</a:t>
            </a:r>
            <a:endParaRPr lang="vi-VN" sz="2400" dirty="0">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C1742DF0-0366-411C-8880-EDB848D6A203}"/>
              </a:ext>
            </a:extLst>
          </p:cNvPr>
          <p:cNvPicPr>
            <a:picLocks noChangeAspect="1"/>
          </p:cNvPicPr>
          <p:nvPr/>
        </p:nvPicPr>
        <p:blipFill>
          <a:blip r:embed="rId3"/>
          <a:stretch>
            <a:fillRect/>
          </a:stretch>
        </p:blipFill>
        <p:spPr>
          <a:xfrm>
            <a:off x="657191" y="2893801"/>
            <a:ext cx="5602344" cy="2776631"/>
          </a:xfrm>
          <a:prstGeom prst="rect">
            <a:avLst/>
          </a:prstGeom>
        </p:spPr>
      </p:pic>
      <p:pic>
        <p:nvPicPr>
          <p:cNvPr id="6" name="Picture 5">
            <a:extLst>
              <a:ext uri="{FF2B5EF4-FFF2-40B4-BE49-F238E27FC236}">
                <a16:creationId xmlns:a16="http://schemas.microsoft.com/office/drawing/2014/main" xmlns="" id="{23B45F61-423F-4F13-81DE-1C30B04DC245}"/>
              </a:ext>
            </a:extLst>
          </p:cNvPr>
          <p:cNvPicPr>
            <a:picLocks noChangeAspect="1"/>
          </p:cNvPicPr>
          <p:nvPr/>
        </p:nvPicPr>
        <p:blipFill>
          <a:blip r:embed="rId4"/>
          <a:stretch>
            <a:fillRect/>
          </a:stretch>
        </p:blipFill>
        <p:spPr>
          <a:xfrm>
            <a:off x="6259535" y="2343961"/>
            <a:ext cx="4730682" cy="3426365"/>
          </a:xfrm>
          <a:prstGeom prst="rect">
            <a:avLst/>
          </a:prstGeom>
        </p:spPr>
      </p:pic>
    </p:spTree>
    <p:extLst>
      <p:ext uri="{BB962C8B-B14F-4D97-AF65-F5344CB8AC3E}">
        <p14:creationId xmlns:p14="http://schemas.microsoft.com/office/powerpoint/2010/main" val="331378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3677</TotalTime>
  <Words>1466</Words>
  <Application>Microsoft Office PowerPoint</Application>
  <PresentationFormat>Widescreen</PresentationFormat>
  <Paragraphs>79</Paragraphs>
  <Slides>23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Arial-BoldMT</vt:lpstr>
      <vt:lpstr>UTM Avo</vt:lpstr>
      <vt:lpstr>UTM Cookies</vt:lpstr>
      <vt:lpstr>Calibri</vt:lpstr>
      <vt:lpstr>Bahnschrift SemiBold SemiConden</vt:lpstr>
      <vt:lpstr>Times New Roman</vt:lpstr>
      <vt:lpstr>Bahnschrift Condensed</vt:lpstr>
      <vt:lpstr>Arial</vt:lpstr>
      <vt:lpstr>Segoe Print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Văn Hướng</dc:creator>
  <cp:lastModifiedBy>Windows User</cp:lastModifiedBy>
  <cp:revision>371</cp:revision>
  <dcterms:created xsi:type="dcterms:W3CDTF">2021-06-02T01:34:28Z</dcterms:created>
  <dcterms:modified xsi:type="dcterms:W3CDTF">2025-03-12T13:47:27Z</dcterms:modified>
</cp:coreProperties>
</file>