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Lst>
  <p:notesMasterIdLst>
    <p:notesMasterId r:id="rId73"/>
  </p:notesMasterIdLst>
  <p:sldIdLst>
    <p:sldId id="268" r:id="rId5"/>
    <p:sldId id="269" r:id="rId6"/>
    <p:sldId id="271" r:id="rId7"/>
    <p:sldId id="270" r:id="rId8"/>
    <p:sldId id="272" r:id="rId9"/>
    <p:sldId id="273" r:id="rId10"/>
    <p:sldId id="277" r:id="rId11"/>
    <p:sldId id="274" r:id="rId12"/>
    <p:sldId id="276" r:id="rId13"/>
    <p:sldId id="275" r:id="rId14"/>
    <p:sldId id="311" r:id="rId15"/>
    <p:sldId id="278" r:id="rId16"/>
    <p:sldId id="310" r:id="rId17"/>
    <p:sldId id="313" r:id="rId18"/>
    <p:sldId id="312" r:id="rId19"/>
    <p:sldId id="314" r:id="rId20"/>
    <p:sldId id="315" r:id="rId21"/>
    <p:sldId id="279" r:id="rId22"/>
    <p:sldId id="280" r:id="rId23"/>
    <p:sldId id="281" r:id="rId24"/>
    <p:sldId id="316" r:id="rId25"/>
    <p:sldId id="282" r:id="rId26"/>
    <p:sldId id="285" r:id="rId27"/>
    <p:sldId id="321" r:id="rId28"/>
    <p:sldId id="317" r:id="rId29"/>
    <p:sldId id="320" r:id="rId30"/>
    <p:sldId id="318" r:id="rId31"/>
    <p:sldId id="319" r:id="rId32"/>
    <p:sldId id="286" r:id="rId33"/>
    <p:sldId id="262" r:id="rId34"/>
    <p:sldId id="290" r:id="rId35"/>
    <p:sldId id="288" r:id="rId36"/>
    <p:sldId id="287" r:id="rId37"/>
    <p:sldId id="322" r:id="rId38"/>
    <p:sldId id="257" r:id="rId39"/>
    <p:sldId id="295" r:id="rId40"/>
    <p:sldId id="304" r:id="rId41"/>
    <p:sldId id="323" r:id="rId42"/>
    <p:sldId id="283" r:id="rId43"/>
    <p:sldId id="284" r:id="rId44"/>
    <p:sldId id="261" r:id="rId45"/>
    <p:sldId id="291" r:id="rId46"/>
    <p:sldId id="294" r:id="rId47"/>
    <p:sldId id="289" r:id="rId48"/>
    <p:sldId id="292" r:id="rId49"/>
    <p:sldId id="298" r:id="rId50"/>
    <p:sldId id="297" r:id="rId51"/>
    <p:sldId id="300" r:id="rId52"/>
    <p:sldId id="293" r:id="rId53"/>
    <p:sldId id="299" r:id="rId54"/>
    <p:sldId id="303" r:id="rId55"/>
    <p:sldId id="258" r:id="rId56"/>
    <p:sldId id="259" r:id="rId57"/>
    <p:sldId id="260" r:id="rId58"/>
    <p:sldId id="306" r:id="rId59"/>
    <p:sldId id="324" r:id="rId60"/>
    <p:sldId id="256" r:id="rId61"/>
    <p:sldId id="325" r:id="rId62"/>
    <p:sldId id="326" r:id="rId63"/>
    <p:sldId id="327" r:id="rId64"/>
    <p:sldId id="328" r:id="rId65"/>
    <p:sldId id="329" r:id="rId66"/>
    <p:sldId id="308" r:id="rId67"/>
    <p:sldId id="309" r:id="rId68"/>
    <p:sldId id="264" r:id="rId69"/>
    <p:sldId id="330" r:id="rId70"/>
    <p:sldId id="331" r:id="rId71"/>
    <p:sldId id="267" r:id="rId7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2DF9B-1B0F-4FC4-9E8E-533AD45ABBC9}" type="datetimeFigureOut">
              <a:rPr lang="en-GB" smtClean="0"/>
              <a:t>12/03/2025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56282-BF1E-46B8-90DB-5998B7CD6CC2}" type="slidenum">
              <a:rPr lang="en-GB" smtClean="0"/>
              <a:t>‹#›</a:t>
            </a:fld>
            <a:endParaRPr lang="en-GB"/>
          </a:p>
        </p:txBody>
      </p:sp>
    </p:spTree>
    <p:extLst>
      <p:ext uri="{BB962C8B-B14F-4D97-AF65-F5344CB8AC3E}">
        <p14:creationId xmlns:p14="http://schemas.microsoft.com/office/powerpoint/2010/main" val="341396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96E0FE-1793-4E7C-8A6A-0D2BD15DB4D7}"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12120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12354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51119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387686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AE49B3-9EA7-4DAB-BDB8-48AA3135E38E}" type="datetimeFigureOut">
              <a:rPr lang="en-US">
                <a:solidFill>
                  <a:prstClr val="black">
                    <a:tint val="75000"/>
                  </a:prstClr>
                </a:solidFill>
              </a:rPr>
              <a:pPr>
                <a:def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7B9DBE-9E4E-46A6-A5F4-75D99BCCB467}" type="slidenum">
              <a:rPr lang="en-US"/>
              <a:pPr>
                <a:defRPr/>
              </a:pPr>
              <a:t>‹#›</a:t>
            </a:fld>
            <a:endParaRPr lang="en-US"/>
          </a:p>
        </p:txBody>
      </p:sp>
    </p:spTree>
    <p:extLst>
      <p:ext uri="{BB962C8B-B14F-4D97-AF65-F5344CB8AC3E}">
        <p14:creationId xmlns:p14="http://schemas.microsoft.com/office/powerpoint/2010/main" val="112117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163A64-69A0-4126-8706-6D71553639D0}" type="datetimeFigureOut">
              <a:rPr lang="en-US">
                <a:solidFill>
                  <a:prstClr val="black">
                    <a:tint val="75000"/>
                  </a:prstClr>
                </a:solidFill>
              </a:rPr>
              <a:pPr>
                <a:def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CD6B9F-5D16-4EF2-BE96-A353255BE0C7}" type="slidenum">
              <a:rPr lang="en-US"/>
              <a:pPr>
                <a:defRPr/>
              </a:pPr>
              <a:t>‹#›</a:t>
            </a:fld>
            <a:endParaRPr lang="en-US"/>
          </a:p>
        </p:txBody>
      </p:sp>
    </p:spTree>
    <p:extLst>
      <p:ext uri="{BB962C8B-B14F-4D97-AF65-F5344CB8AC3E}">
        <p14:creationId xmlns:p14="http://schemas.microsoft.com/office/powerpoint/2010/main" val="301198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D0715D-03B6-4E41-8E85-87F2CDE56461}" type="datetimeFigureOut">
              <a:rPr lang="en-US">
                <a:solidFill>
                  <a:prstClr val="black">
                    <a:tint val="75000"/>
                  </a:prstClr>
                </a:solidFill>
              </a:rPr>
              <a:pPr>
                <a:def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F1A77-A1BF-4597-83B3-D9040D7D5BF7}" type="slidenum">
              <a:rPr lang="en-US"/>
              <a:pPr>
                <a:defRPr/>
              </a:pPr>
              <a:t>‹#›</a:t>
            </a:fld>
            <a:endParaRPr lang="en-US"/>
          </a:p>
        </p:txBody>
      </p:sp>
    </p:spTree>
    <p:extLst>
      <p:ext uri="{BB962C8B-B14F-4D97-AF65-F5344CB8AC3E}">
        <p14:creationId xmlns:p14="http://schemas.microsoft.com/office/powerpoint/2010/main" val="244569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1EACFD-FB5C-4F23-87FF-1C9F09517782}" type="datetimeFigureOut">
              <a:rPr lang="en-US">
                <a:solidFill>
                  <a:prstClr val="black">
                    <a:tint val="75000"/>
                  </a:prstClr>
                </a:solidFill>
              </a:rPr>
              <a:pPr>
                <a:defRPr/>
              </a:pPr>
              <a:t>3/12/2025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90EF3-EE45-46CC-A945-D3AAAA38AB60}" type="slidenum">
              <a:rPr lang="en-US"/>
              <a:pPr>
                <a:defRPr/>
              </a:pPr>
              <a:t>‹#›</a:t>
            </a:fld>
            <a:endParaRPr lang="en-US"/>
          </a:p>
        </p:txBody>
      </p:sp>
    </p:spTree>
    <p:extLst>
      <p:ext uri="{BB962C8B-B14F-4D97-AF65-F5344CB8AC3E}">
        <p14:creationId xmlns:p14="http://schemas.microsoft.com/office/powerpoint/2010/main" val="104278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AC5C195-06A5-4624-A627-D474A6196822}" type="datetimeFigureOut">
              <a:rPr lang="en-US">
                <a:solidFill>
                  <a:prstClr val="black">
                    <a:tint val="75000"/>
                  </a:prstClr>
                </a:solidFill>
              </a:rPr>
              <a:pPr>
                <a:defRPr/>
              </a:pPr>
              <a:t>3/12/2025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91BD8-130F-4BC9-BA44-D6ED20324BE5}" type="slidenum">
              <a:rPr lang="en-US"/>
              <a:pPr>
                <a:defRPr/>
              </a:pPr>
              <a:t>‹#›</a:t>
            </a:fld>
            <a:endParaRPr lang="en-US"/>
          </a:p>
        </p:txBody>
      </p:sp>
    </p:spTree>
    <p:extLst>
      <p:ext uri="{BB962C8B-B14F-4D97-AF65-F5344CB8AC3E}">
        <p14:creationId xmlns:p14="http://schemas.microsoft.com/office/powerpoint/2010/main" val="321113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4570850-1A80-434C-8652-7BF23B805708}" type="datetimeFigureOut">
              <a:rPr lang="en-US">
                <a:solidFill>
                  <a:prstClr val="black">
                    <a:tint val="75000"/>
                  </a:prstClr>
                </a:solidFill>
              </a:rPr>
              <a:pPr>
                <a:defRPr/>
              </a:pPr>
              <a:t>3/12/2025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C6774B1-C45A-4EFF-9CB5-64FA7A4FEC3A}" type="slidenum">
              <a:rPr lang="en-US"/>
              <a:pPr>
                <a:defRPr/>
              </a:pPr>
              <a:t>‹#›</a:t>
            </a:fld>
            <a:endParaRPr lang="en-US"/>
          </a:p>
        </p:txBody>
      </p:sp>
    </p:spTree>
    <p:extLst>
      <p:ext uri="{BB962C8B-B14F-4D97-AF65-F5344CB8AC3E}">
        <p14:creationId xmlns:p14="http://schemas.microsoft.com/office/powerpoint/2010/main" val="44700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87B0F-4933-4CDC-9EC8-EE52D2D3B754}" type="datetimeFigureOut">
              <a:rPr lang="en-US">
                <a:solidFill>
                  <a:prstClr val="black">
                    <a:tint val="75000"/>
                  </a:prstClr>
                </a:solidFill>
              </a:rPr>
              <a:pPr>
                <a:defRPr/>
              </a:pPr>
              <a:t>3/12/2025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5BFDB3-2899-4FA0-8019-8D11BEBE9F4E}" type="slidenum">
              <a:rPr lang="en-US"/>
              <a:pPr>
                <a:defRPr/>
              </a:pPr>
              <a:t>‹#›</a:t>
            </a:fld>
            <a:endParaRPr lang="en-US"/>
          </a:p>
        </p:txBody>
      </p:sp>
    </p:spTree>
    <p:extLst>
      <p:ext uri="{BB962C8B-B14F-4D97-AF65-F5344CB8AC3E}">
        <p14:creationId xmlns:p14="http://schemas.microsoft.com/office/powerpoint/2010/main" val="62340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064F9A4-0401-4684-AC86-34508B9238F2}" type="datetimeFigureOut">
              <a:rPr lang="en-US">
                <a:solidFill>
                  <a:prstClr val="black">
                    <a:tint val="75000"/>
                  </a:prstClr>
                </a:solidFill>
              </a:rPr>
              <a:pPr>
                <a:defRPr/>
              </a:pPr>
              <a:t>3/12/2025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10944C-A361-456A-B42F-D16AD7A86250}" type="slidenum">
              <a:rPr lang="en-US"/>
              <a:pPr>
                <a:defRPr/>
              </a:pPr>
              <a:t>‹#›</a:t>
            </a:fld>
            <a:endParaRPr lang="en-US"/>
          </a:p>
        </p:txBody>
      </p:sp>
    </p:spTree>
    <p:extLst>
      <p:ext uri="{BB962C8B-B14F-4D97-AF65-F5344CB8AC3E}">
        <p14:creationId xmlns:p14="http://schemas.microsoft.com/office/powerpoint/2010/main" val="4772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80F7E87-5405-47C1-A65B-A0BB2624091F}" type="datetimeFigureOut">
              <a:rPr lang="en-US">
                <a:solidFill>
                  <a:prstClr val="black">
                    <a:tint val="75000"/>
                  </a:prstClr>
                </a:solidFill>
              </a:rPr>
              <a:pPr>
                <a:defRPr/>
              </a:pPr>
              <a:t>3/12/2025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F0051-8DAF-4E29-9ADE-D7898D45C821}" type="slidenum">
              <a:rPr lang="en-US"/>
              <a:pPr>
                <a:defRPr/>
              </a:pPr>
              <a:t>‹#›</a:t>
            </a:fld>
            <a:endParaRPr lang="en-US"/>
          </a:p>
        </p:txBody>
      </p:sp>
    </p:spTree>
    <p:extLst>
      <p:ext uri="{BB962C8B-B14F-4D97-AF65-F5344CB8AC3E}">
        <p14:creationId xmlns:p14="http://schemas.microsoft.com/office/powerpoint/2010/main" val="309099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F3EE21-F7A7-4A15-BDB2-361CA8428549}" type="datetimeFigureOut">
              <a:rPr lang="en-US">
                <a:solidFill>
                  <a:prstClr val="black">
                    <a:tint val="75000"/>
                  </a:prstClr>
                </a:solidFill>
              </a:rPr>
              <a:pPr>
                <a:def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B2985-83CD-4375-8F2E-2D6406ADAFB1}" type="slidenum">
              <a:rPr lang="en-US"/>
              <a:pPr>
                <a:defRPr/>
              </a:pPr>
              <a:t>‹#›</a:t>
            </a:fld>
            <a:endParaRPr lang="en-US"/>
          </a:p>
        </p:txBody>
      </p:sp>
    </p:spTree>
    <p:extLst>
      <p:ext uri="{BB962C8B-B14F-4D97-AF65-F5344CB8AC3E}">
        <p14:creationId xmlns:p14="http://schemas.microsoft.com/office/powerpoint/2010/main" val="66343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FE0F62-5231-4962-BAC8-7CD776ACA3C3}" type="datetimeFigureOut">
              <a:rPr lang="en-US">
                <a:solidFill>
                  <a:prstClr val="black">
                    <a:tint val="75000"/>
                  </a:prstClr>
                </a:solidFill>
              </a:rPr>
              <a:pPr>
                <a:def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A96F92-6367-45D9-88ED-834548DE7BCA}" type="slidenum">
              <a:rPr lang="en-US"/>
              <a:pPr>
                <a:defRPr/>
              </a:pPr>
              <a:t>‹#›</a:t>
            </a:fld>
            <a:endParaRPr lang="en-US"/>
          </a:p>
        </p:txBody>
      </p:sp>
    </p:spTree>
    <p:extLst>
      <p:ext uri="{BB962C8B-B14F-4D97-AF65-F5344CB8AC3E}">
        <p14:creationId xmlns:p14="http://schemas.microsoft.com/office/powerpoint/2010/main" val="369583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507446" y="4029394"/>
            <a:ext cx="8860971" cy="6257606"/>
          </a:xfrm>
          <a:prstGeom prst="rect">
            <a:avLst/>
          </a:prstGeom>
        </p:spPr>
      </p:pic>
      <p:pic>
        <p:nvPicPr>
          <p:cNvPr id="8" name="Picture 7"/>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619277" y="4207328"/>
            <a:ext cx="7668725" cy="5415644"/>
          </a:xfrm>
          <a:prstGeom prst="rect">
            <a:avLst/>
          </a:prstGeom>
        </p:spPr>
      </p:pic>
    </p:spTree>
    <p:extLst>
      <p:ext uri="{BB962C8B-B14F-4D97-AF65-F5344CB8AC3E}">
        <p14:creationId xmlns:p14="http://schemas.microsoft.com/office/powerpoint/2010/main" val="231812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fill="hold" nodeType="withEffect">
                                  <p:stCondLst>
                                    <p:cond delay="0"/>
                                  </p:stCondLst>
                                  <p:childTnLst>
                                    <p:animScale>
                                      <p:cBhvr>
                                        <p:cTn id="6" dur="20000" fill="hold"/>
                                        <p:tgtEl>
                                          <p:spTgt spid="7"/>
                                        </p:tgtEl>
                                      </p:cBhvr>
                                      <p:by x="200000" y="200000"/>
                                    </p:animScale>
                                  </p:childTnLst>
                                </p:cTn>
                              </p:par>
                              <p:par>
                                <p:cTn id="7" presetID="6" presetClass="emph" presetSubtype="0" repeatCount="indefinite" decel="100000" fill="hold" nodeType="withEffect">
                                  <p:stCondLst>
                                    <p:cond delay="0"/>
                                  </p:stCondLst>
                                  <p:childTnLst>
                                    <p:animScale>
                                      <p:cBhvr>
                                        <p:cTn id="8" dur="20000" fill="hold"/>
                                        <p:tgtEl>
                                          <p:spTgt spid="8"/>
                                        </p:tgtEl>
                                      </p:cBhvr>
                                      <p:by x="200000" y="200000"/>
                                    </p:animScale>
                                  </p:childTnLst>
                                </p:cTn>
                              </p:par>
                              <p:par>
                                <p:cTn id="9" presetID="64" presetClass="path" presetSubtype="0" repeatCount="indefinite" accel="50000" decel="50000" fill="hold" nodeType="withEffect">
                                  <p:stCondLst>
                                    <p:cond delay="0"/>
                                  </p:stCondLst>
                                  <p:childTnLst>
                                    <p:animMotion origin="layout" path="M 0.10326 0.02176 L -0.06719 -0.14004 " pathEditMode="relative" rAng="0" ptsTypes="AA">
                                      <p:cBhvr>
                                        <p:cTn id="10" dur="20000" fill="hold"/>
                                        <p:tgtEl>
                                          <p:spTgt spid="7"/>
                                        </p:tgtEl>
                                        <p:attrNameLst>
                                          <p:attrName>ppt_x</p:attrName>
                                          <p:attrName>ppt_y</p:attrName>
                                        </p:attrNameLst>
                                      </p:cBhvr>
                                      <p:rCtr x="-8529" y="-8102"/>
                                    </p:animMotion>
                                  </p:childTnLst>
                                </p:cTn>
                              </p:par>
                              <p:par>
                                <p:cTn id="11" presetID="64" presetClass="path" presetSubtype="0" repeatCount="indefinite" accel="50000" decel="50000" fill="hold" nodeType="withEffect">
                                  <p:stCondLst>
                                    <p:cond delay="0"/>
                                  </p:stCondLst>
                                  <p:childTnLst>
                                    <p:animMotion origin="layout" path="M -4.58333E-6 -2.22222E-6 L -0.13619 0.23727 " pathEditMode="relative" rAng="0" ptsTypes="AA">
                                      <p:cBhvr>
                                        <p:cTn id="12" dur="20000" fill="hold"/>
                                        <p:tgtEl>
                                          <p:spTgt spid="8"/>
                                        </p:tgtEl>
                                        <p:attrNameLst>
                                          <p:attrName>ppt_x</p:attrName>
                                          <p:attrName>ppt_y</p:attrName>
                                        </p:attrNameLst>
                                      </p:cBhvr>
                                      <p:rCtr x="-6810"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43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500" b="54870"/>
          <a:stretch>
            <a:fillRect/>
          </a:stretch>
        </p:blipFill>
        <p:spPr>
          <a:xfrm>
            <a:off x="13502641" y="-37230"/>
            <a:ext cx="4785360" cy="4499218"/>
          </a:xfrm>
          <a:prstGeom prst="rect">
            <a:avLst/>
          </a:prstGeom>
        </p:spPr>
      </p:pic>
      <p:pic>
        <p:nvPicPr>
          <p:cNvPr id="4" name="图片 3"/>
          <p:cNvPicPr>
            <a:picLocks noChangeAspect="1"/>
          </p:cNvPicPr>
          <p:nvPr userDrawn="1"/>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183615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spTree>
    <p:extLst>
      <p:ext uri="{BB962C8B-B14F-4D97-AF65-F5344CB8AC3E}">
        <p14:creationId xmlns:p14="http://schemas.microsoft.com/office/powerpoint/2010/main" val="423930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33290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4525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67500" b="65778"/>
          <a:stretch>
            <a:fillRect/>
          </a:stretch>
        </p:blipFill>
        <p:spPr>
          <a:xfrm>
            <a:off x="1" y="0"/>
            <a:ext cx="5943600" cy="3520440"/>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图片 3"/>
          <p:cNvPicPr>
            <a:picLocks noChangeAspect="1"/>
          </p:cNvPicPr>
          <p:nvPr userDrawn="1"/>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418521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6810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586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内容占位符 2"/>
          <p:cNvSpPr>
            <a:spLocks noGrp="1"/>
          </p:cNvSpPr>
          <p:nvPr>
            <p:ph idx="1" hasCustomPrompt="1"/>
          </p:nvPr>
        </p:nvSpPr>
        <p:spPr>
          <a:xfrm>
            <a:off x="7774783" y="1481139"/>
            <a:ext cx="9258300" cy="7310437"/>
          </a:xfrm>
        </p:spPr>
        <p:txBody>
          <a:bodyPr/>
          <a:lstStyle>
            <a:lvl1pPr>
              <a:defRPr sz="4792"/>
            </a:lvl1pPr>
            <a:lvl2pPr>
              <a:defRPr sz="4194"/>
            </a:lvl2pPr>
            <a:lvl3pPr>
              <a:defRPr sz="3594"/>
            </a:lvl3pPr>
            <a:lvl4pPr>
              <a:defRPr sz="2996"/>
            </a:lvl4pPr>
            <a:lvl5pPr>
              <a:defRPr sz="2996"/>
            </a:lvl5pPr>
            <a:lvl6pPr>
              <a:defRPr sz="2996"/>
            </a:lvl6pPr>
            <a:lvl7pPr>
              <a:defRPr sz="2996"/>
            </a:lvl7pPr>
            <a:lvl8pPr>
              <a:defRPr sz="2996"/>
            </a:lvl8pPr>
            <a:lvl9pPr>
              <a:defRPr sz="2996"/>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86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图片占位符 2"/>
          <p:cNvSpPr>
            <a:spLocks noGrp="1"/>
          </p:cNvSpPr>
          <p:nvPr>
            <p:ph type="pic" idx="1"/>
          </p:nvPr>
        </p:nvSpPr>
        <p:spPr>
          <a:xfrm>
            <a:off x="7774783" y="1481139"/>
            <a:ext cx="9258300" cy="7310437"/>
          </a:xfrm>
        </p:spPr>
        <p:txBody>
          <a:bodyPr/>
          <a:lstStyle>
            <a:lvl1pPr marL="0" indent="0">
              <a:buNone/>
              <a:defRPr sz="4792"/>
            </a:lvl1pPr>
            <a:lvl2pPr marL="684695" indent="0">
              <a:buNone/>
              <a:defRPr sz="4194"/>
            </a:lvl2pPr>
            <a:lvl3pPr marL="1369391" indent="0">
              <a:buNone/>
              <a:defRPr sz="3594"/>
            </a:lvl3pPr>
            <a:lvl4pPr marL="2054085" indent="0">
              <a:buNone/>
              <a:defRPr sz="2996"/>
            </a:lvl4pPr>
            <a:lvl5pPr marL="2738780" indent="0">
              <a:buNone/>
              <a:defRPr sz="2996"/>
            </a:lvl5pPr>
            <a:lvl6pPr marL="3423476" indent="0">
              <a:buNone/>
              <a:defRPr sz="2996"/>
            </a:lvl6pPr>
            <a:lvl7pPr marL="4108171" indent="0">
              <a:buNone/>
              <a:defRPr sz="2996"/>
            </a:lvl7pPr>
            <a:lvl8pPr marL="4792867" indent="0">
              <a:buNone/>
              <a:defRPr sz="2996"/>
            </a:lvl8pPr>
            <a:lvl9pPr marL="5477561" indent="0">
              <a:buNone/>
              <a:defRPr sz="2996"/>
            </a:lvl9pPr>
          </a:lstStyle>
          <a:p>
            <a:endParaRPr lang="zh-CN" altLang="en-US"/>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27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290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6"/>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0" y="547688"/>
            <a:ext cx="11601450" cy="8717756"/>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092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2" y="9426210"/>
            <a:ext cx="18288283" cy="845455"/>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182553" tIns="182553" rIns="182553" bIns="182553" anchor="ctr" anchorCtr="0">
            <a:noAutofit/>
          </a:bodyPr>
          <a:lstStyle/>
          <a:p>
            <a:endParaRPr sz="3594">
              <a:solidFill>
                <a:prstClr val="black"/>
              </a:solidFill>
            </a:endParaRPr>
          </a:p>
        </p:txBody>
      </p:sp>
      <p:pic>
        <p:nvPicPr>
          <p:cNvPr id="10" name="Google Shape;10;p2"/>
          <p:cNvPicPr preferRelativeResize="0"/>
          <p:nvPr/>
        </p:nvPicPr>
        <p:blipFill>
          <a:blip r:embed="rId2"/>
          <a:stretch>
            <a:fillRect/>
          </a:stretch>
        </p:blipFill>
        <p:spPr>
          <a:xfrm rot="10800000" flipH="1">
            <a:off x="-108647" y="5079951"/>
            <a:ext cx="2369500" cy="3337249"/>
          </a:xfrm>
          <a:prstGeom prst="rect">
            <a:avLst/>
          </a:prstGeom>
          <a:noFill/>
          <a:ln>
            <a:noFill/>
          </a:ln>
        </p:spPr>
      </p:pic>
      <p:pic>
        <p:nvPicPr>
          <p:cNvPr id="11" name="Google Shape;11;p2"/>
          <p:cNvPicPr preferRelativeResize="0"/>
          <p:nvPr/>
        </p:nvPicPr>
        <p:blipFill>
          <a:blip r:embed="rId3"/>
          <a:stretch>
            <a:fillRect/>
          </a:stretch>
        </p:blipFill>
        <p:spPr>
          <a:xfrm rot="2101870">
            <a:off x="935299" y="2426995"/>
            <a:ext cx="2839510" cy="923400"/>
          </a:xfrm>
          <a:prstGeom prst="rect">
            <a:avLst/>
          </a:prstGeom>
          <a:noFill/>
          <a:ln>
            <a:noFill/>
          </a:ln>
        </p:spPr>
      </p:pic>
      <p:sp>
        <p:nvSpPr>
          <p:cNvPr id="12" name="Google Shape;12;p2"/>
          <p:cNvSpPr txBox="1">
            <a:spLocks noGrp="1"/>
          </p:cNvSpPr>
          <p:nvPr>
            <p:ph type="subTitle" idx="1"/>
          </p:nvPr>
        </p:nvSpPr>
        <p:spPr>
          <a:xfrm>
            <a:off x="4061650" y="7124200"/>
            <a:ext cx="12799801"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594">
                <a:solidFill>
                  <a:schemeClr val="accent3"/>
                </a:solidFill>
              </a:defRPr>
            </a:lvl1pPr>
            <a:lvl2pPr lvl="1" rtl="0">
              <a:lnSpc>
                <a:spcPct val="100000"/>
              </a:lnSpc>
              <a:spcBef>
                <a:spcPts val="0"/>
              </a:spcBef>
              <a:spcAft>
                <a:spcPts val="0"/>
              </a:spcAft>
              <a:buSzPts val="1600"/>
              <a:buNone/>
              <a:defRPr sz="3198"/>
            </a:lvl2pPr>
            <a:lvl3pPr lvl="2" rtl="0">
              <a:lnSpc>
                <a:spcPct val="100000"/>
              </a:lnSpc>
              <a:spcBef>
                <a:spcPts val="0"/>
              </a:spcBef>
              <a:spcAft>
                <a:spcPts val="0"/>
              </a:spcAft>
              <a:buSzPts val="1600"/>
              <a:buNone/>
              <a:defRPr sz="3198"/>
            </a:lvl3pPr>
            <a:lvl4pPr lvl="3" rtl="0">
              <a:lnSpc>
                <a:spcPct val="100000"/>
              </a:lnSpc>
              <a:spcBef>
                <a:spcPts val="0"/>
              </a:spcBef>
              <a:spcAft>
                <a:spcPts val="0"/>
              </a:spcAft>
              <a:buSzPts val="1600"/>
              <a:buNone/>
              <a:defRPr sz="3198"/>
            </a:lvl4pPr>
            <a:lvl5pPr lvl="4" rtl="0">
              <a:lnSpc>
                <a:spcPct val="100000"/>
              </a:lnSpc>
              <a:spcBef>
                <a:spcPts val="0"/>
              </a:spcBef>
              <a:spcAft>
                <a:spcPts val="0"/>
              </a:spcAft>
              <a:buSzPts val="1600"/>
              <a:buNone/>
              <a:defRPr sz="3198"/>
            </a:lvl5pPr>
            <a:lvl6pPr lvl="5" rtl="0">
              <a:lnSpc>
                <a:spcPct val="100000"/>
              </a:lnSpc>
              <a:spcBef>
                <a:spcPts val="0"/>
              </a:spcBef>
              <a:spcAft>
                <a:spcPts val="0"/>
              </a:spcAft>
              <a:buSzPts val="1600"/>
              <a:buNone/>
              <a:defRPr sz="3198"/>
            </a:lvl6pPr>
            <a:lvl7pPr lvl="6" rtl="0">
              <a:lnSpc>
                <a:spcPct val="100000"/>
              </a:lnSpc>
              <a:spcBef>
                <a:spcPts val="0"/>
              </a:spcBef>
              <a:spcAft>
                <a:spcPts val="0"/>
              </a:spcAft>
              <a:buSzPts val="1600"/>
              <a:buNone/>
              <a:defRPr sz="3198"/>
            </a:lvl7pPr>
            <a:lvl8pPr lvl="7" rtl="0">
              <a:lnSpc>
                <a:spcPct val="100000"/>
              </a:lnSpc>
              <a:spcBef>
                <a:spcPts val="0"/>
              </a:spcBef>
              <a:spcAft>
                <a:spcPts val="0"/>
              </a:spcAft>
              <a:buSzPts val="1600"/>
              <a:buNone/>
              <a:defRPr sz="3198"/>
            </a:lvl8pPr>
            <a:lvl9pPr lvl="8" rtl="0">
              <a:lnSpc>
                <a:spcPct val="100000"/>
              </a:lnSpc>
              <a:spcBef>
                <a:spcPts val="0"/>
              </a:spcBef>
              <a:spcAft>
                <a:spcPts val="0"/>
              </a:spcAft>
              <a:buSzPts val="1600"/>
              <a:buNone/>
              <a:defRPr sz="3198"/>
            </a:lvl9pPr>
          </a:lstStyle>
          <a:p>
            <a:endParaRPr/>
          </a:p>
        </p:txBody>
      </p:sp>
      <p:sp>
        <p:nvSpPr>
          <p:cNvPr id="13" name="Google Shape;13;p2"/>
          <p:cNvSpPr txBox="1">
            <a:spLocks noGrp="1"/>
          </p:cNvSpPr>
          <p:nvPr>
            <p:ph type="ctrTitle"/>
          </p:nvPr>
        </p:nvSpPr>
        <p:spPr>
          <a:xfrm>
            <a:off x="4061650" y="1930950"/>
            <a:ext cx="12799801" cy="480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12976" b="0"/>
            </a:lvl1pPr>
            <a:lvl2pPr lvl="1" algn="ctr" rtl="0">
              <a:spcBef>
                <a:spcPts val="0"/>
              </a:spcBef>
              <a:spcAft>
                <a:spcPts val="0"/>
              </a:spcAft>
              <a:buSzPts val="7200"/>
              <a:buNone/>
              <a:defRPr sz="14376"/>
            </a:lvl2pPr>
            <a:lvl3pPr lvl="2" algn="ctr" rtl="0">
              <a:spcBef>
                <a:spcPts val="0"/>
              </a:spcBef>
              <a:spcAft>
                <a:spcPts val="0"/>
              </a:spcAft>
              <a:buSzPts val="7200"/>
              <a:buNone/>
              <a:defRPr sz="14376"/>
            </a:lvl3pPr>
            <a:lvl4pPr lvl="3" algn="ctr" rtl="0">
              <a:spcBef>
                <a:spcPts val="0"/>
              </a:spcBef>
              <a:spcAft>
                <a:spcPts val="0"/>
              </a:spcAft>
              <a:buSzPts val="7200"/>
              <a:buNone/>
              <a:defRPr sz="14376"/>
            </a:lvl4pPr>
            <a:lvl5pPr lvl="4" algn="ctr" rtl="0">
              <a:spcBef>
                <a:spcPts val="0"/>
              </a:spcBef>
              <a:spcAft>
                <a:spcPts val="0"/>
              </a:spcAft>
              <a:buSzPts val="7200"/>
              <a:buNone/>
              <a:defRPr sz="14376"/>
            </a:lvl5pPr>
            <a:lvl6pPr lvl="5" algn="ctr" rtl="0">
              <a:spcBef>
                <a:spcPts val="0"/>
              </a:spcBef>
              <a:spcAft>
                <a:spcPts val="0"/>
              </a:spcAft>
              <a:buSzPts val="7200"/>
              <a:buNone/>
              <a:defRPr sz="14376"/>
            </a:lvl6pPr>
            <a:lvl7pPr lvl="6" algn="ctr" rtl="0">
              <a:spcBef>
                <a:spcPts val="0"/>
              </a:spcBef>
              <a:spcAft>
                <a:spcPts val="0"/>
              </a:spcAft>
              <a:buSzPts val="7200"/>
              <a:buNone/>
              <a:defRPr sz="14376"/>
            </a:lvl7pPr>
            <a:lvl8pPr lvl="7" algn="ctr" rtl="0">
              <a:spcBef>
                <a:spcPts val="0"/>
              </a:spcBef>
              <a:spcAft>
                <a:spcPts val="0"/>
              </a:spcAft>
              <a:buSzPts val="7200"/>
              <a:buNone/>
              <a:defRPr sz="14376"/>
            </a:lvl8pPr>
            <a:lvl9pPr lvl="8" algn="ctr" rtl="0">
              <a:spcBef>
                <a:spcPts val="0"/>
              </a:spcBef>
              <a:spcAft>
                <a:spcPts val="0"/>
              </a:spcAft>
              <a:buSzPts val="7200"/>
              <a:buNone/>
              <a:defRPr sz="14376"/>
            </a:lvl9pPr>
          </a:lstStyle>
          <a:p>
            <a:endParaRPr/>
          </a:p>
        </p:txBody>
      </p:sp>
      <p:pic>
        <p:nvPicPr>
          <p:cNvPr id="14" name="Google Shape;14;p2"/>
          <p:cNvPicPr preferRelativeResize="0"/>
          <p:nvPr/>
        </p:nvPicPr>
        <p:blipFill>
          <a:blip r:embed="rId4"/>
          <a:stretch>
            <a:fillRect/>
          </a:stretch>
        </p:blipFill>
        <p:spPr>
          <a:xfrm rot="4065820">
            <a:off x="3605156" y="-1187892"/>
            <a:ext cx="2334545" cy="2736836"/>
          </a:xfrm>
          <a:prstGeom prst="rect">
            <a:avLst/>
          </a:prstGeom>
          <a:noFill/>
          <a:ln>
            <a:noFill/>
          </a:ln>
        </p:spPr>
      </p:pic>
      <p:pic>
        <p:nvPicPr>
          <p:cNvPr id="15" name="Google Shape;15;p2"/>
          <p:cNvPicPr preferRelativeResize="0"/>
          <p:nvPr/>
        </p:nvPicPr>
        <p:blipFill>
          <a:blip r:embed="rId5"/>
          <a:stretch>
            <a:fillRect/>
          </a:stretch>
        </p:blipFill>
        <p:spPr>
          <a:xfrm>
            <a:off x="-2151016" y="-2263348"/>
            <a:ext cx="7283179" cy="6120286"/>
          </a:xfrm>
          <a:prstGeom prst="rect">
            <a:avLst/>
          </a:prstGeom>
          <a:noFill/>
          <a:ln>
            <a:noFill/>
          </a:ln>
        </p:spPr>
      </p:pic>
      <p:pic>
        <p:nvPicPr>
          <p:cNvPr id="16" name="Google Shape;16;p2"/>
          <p:cNvPicPr preferRelativeResize="0"/>
          <p:nvPr/>
        </p:nvPicPr>
        <p:blipFill>
          <a:blip r:embed="rId6"/>
          <a:stretch>
            <a:fillRect/>
          </a:stretch>
        </p:blipFill>
        <p:spPr>
          <a:xfrm rot="1392348">
            <a:off x="-1876054" y="1858791"/>
            <a:ext cx="5452698" cy="4842526"/>
          </a:xfrm>
          <a:prstGeom prst="rect">
            <a:avLst/>
          </a:prstGeom>
          <a:noFill/>
          <a:ln>
            <a:noFill/>
          </a:ln>
        </p:spPr>
      </p:pic>
      <p:pic>
        <p:nvPicPr>
          <p:cNvPr id="17" name="Google Shape;17;p2"/>
          <p:cNvPicPr preferRelativeResize="0"/>
          <p:nvPr/>
        </p:nvPicPr>
        <p:blipFill>
          <a:blip r:embed="rId7"/>
          <a:stretch>
            <a:fillRect/>
          </a:stretch>
        </p:blipFill>
        <p:spPr>
          <a:xfrm rot="504750">
            <a:off x="15457995" y="5934330"/>
            <a:ext cx="4772512" cy="5504634"/>
          </a:xfrm>
          <a:prstGeom prst="rect">
            <a:avLst/>
          </a:prstGeom>
          <a:noFill/>
          <a:ln>
            <a:noFill/>
          </a:ln>
        </p:spPr>
      </p:pic>
    </p:spTree>
    <p:extLst>
      <p:ext uri="{BB962C8B-B14F-4D97-AF65-F5344CB8AC3E}">
        <p14:creationId xmlns:p14="http://schemas.microsoft.com/office/powerpoint/2010/main" val="385944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74253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9444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3948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3201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25247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8195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46753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08094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45087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41017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8055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40A613C7-CE91-47B3-A889-FE5250AD017B}" type="datetimeFigureOut">
              <a:rPr lang="en-US">
                <a:solidFill>
                  <a:prstClr val="black">
                    <a:tint val="75000"/>
                  </a:prstClr>
                </a:solidFill>
              </a:rPr>
              <a:pPr>
                <a:defRPr/>
              </a:pPr>
              <a:t>3/12/2025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176CE180-962D-4941-814A-2E4F18BBADA3}"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00785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1" y="547689"/>
            <a:ext cx="15773401"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1" y="2738438"/>
            <a:ext cx="15773401"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1" y="9534527"/>
            <a:ext cx="4114800" cy="547687"/>
          </a:xfrm>
          <a:prstGeom prst="rect">
            <a:avLst/>
          </a:prstGeom>
        </p:spPr>
        <p:txBody>
          <a:bodyPr vert="horz" lIns="91440" tIns="45720" rIns="91440" bIns="45720" rtlCol="0" anchor="ctr"/>
          <a:lstStyle>
            <a:lvl1pPr algn="l">
              <a:defRPr sz="1798">
                <a:solidFill>
                  <a:schemeClr val="tx1">
                    <a:tint val="75000"/>
                  </a:schemeClr>
                </a:solidFill>
              </a:defRPr>
            </a:lvl1pPr>
          </a:lstStyle>
          <a:p>
            <a:fld id="{D1D3BADC-D1F4-4DC1-852B-2012506F646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7"/>
            <a:ext cx="6172201" cy="547687"/>
          </a:xfrm>
          <a:prstGeom prst="rect">
            <a:avLst/>
          </a:prstGeom>
        </p:spPr>
        <p:txBody>
          <a:bodyPr vert="horz" lIns="91440" tIns="45720" rIns="91440" bIns="45720" rtlCol="0" anchor="ctr"/>
          <a:lstStyle>
            <a:lvl1pPr algn="ctr">
              <a:defRPr sz="1798">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7"/>
            <a:ext cx="4114800" cy="547687"/>
          </a:xfrm>
          <a:prstGeom prst="rect">
            <a:avLst/>
          </a:prstGeom>
        </p:spPr>
        <p:txBody>
          <a:bodyPr vert="horz" lIns="91440" tIns="45720" rIns="91440" bIns="45720" rtlCol="0" anchor="ctr"/>
          <a:lstStyle>
            <a:lvl1pPr algn="r">
              <a:defRPr sz="1798">
                <a:solidFill>
                  <a:schemeClr val="tx1">
                    <a:tint val="75000"/>
                  </a:schemeClr>
                </a:solidFill>
              </a:defRPr>
            </a:lvl1p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7533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69391" rtl="0" eaLnBrk="1" latinLnBrk="0" hangingPunct="1">
        <a:lnSpc>
          <a:spcPct val="90000"/>
        </a:lnSpc>
        <a:spcBef>
          <a:spcPct val="0"/>
        </a:spcBef>
        <a:buNone/>
        <a:defRPr sz="6590" kern="1200">
          <a:solidFill>
            <a:schemeClr val="tx1"/>
          </a:solidFill>
          <a:latin typeface="+mj-lt"/>
          <a:ea typeface="+mj-ea"/>
          <a:cs typeface="+mj-cs"/>
        </a:defRPr>
      </a:lvl1pPr>
    </p:titleStyle>
    <p:bodyStyle>
      <a:lvl1pPr marL="342347" indent="-342347" algn="l" defTabSz="1369391" rtl="0" eaLnBrk="1" latinLnBrk="0" hangingPunct="1">
        <a:lnSpc>
          <a:spcPct val="90000"/>
        </a:lnSpc>
        <a:spcBef>
          <a:spcPts val="1497"/>
        </a:spcBef>
        <a:buFont typeface="Arial" panose="020B0604020202020204" pitchFamily="34" charset="0"/>
        <a:buChar char="•"/>
        <a:defRPr sz="4194" kern="1200">
          <a:solidFill>
            <a:schemeClr val="tx1"/>
          </a:solidFill>
          <a:latin typeface="+mn-lt"/>
          <a:ea typeface="+mn-ea"/>
          <a:cs typeface="+mn-cs"/>
        </a:defRPr>
      </a:lvl1pPr>
      <a:lvl2pPr marL="1027043" indent="-342347" algn="l" defTabSz="1369391" rtl="0" eaLnBrk="1" latinLnBrk="0" hangingPunct="1">
        <a:lnSpc>
          <a:spcPct val="90000"/>
        </a:lnSpc>
        <a:spcBef>
          <a:spcPts val="749"/>
        </a:spcBef>
        <a:buFont typeface="Arial" panose="020B0604020202020204" pitchFamily="34" charset="0"/>
        <a:buChar char="•"/>
        <a:defRPr sz="3594" kern="1200">
          <a:solidFill>
            <a:schemeClr val="tx1"/>
          </a:solidFill>
          <a:latin typeface="+mn-lt"/>
          <a:ea typeface="+mn-ea"/>
          <a:cs typeface="+mn-cs"/>
        </a:defRPr>
      </a:lvl2pPr>
      <a:lvl3pPr marL="1711738" indent="-342347" algn="l" defTabSz="1369391" rtl="0" eaLnBrk="1" latinLnBrk="0" hangingPunct="1">
        <a:lnSpc>
          <a:spcPct val="90000"/>
        </a:lnSpc>
        <a:spcBef>
          <a:spcPts val="749"/>
        </a:spcBef>
        <a:buFont typeface="Arial" panose="020B0604020202020204" pitchFamily="34" charset="0"/>
        <a:buChar char="•"/>
        <a:defRPr sz="2996" kern="1200">
          <a:solidFill>
            <a:schemeClr val="tx1"/>
          </a:solidFill>
          <a:latin typeface="+mn-lt"/>
          <a:ea typeface="+mn-ea"/>
          <a:cs typeface="+mn-cs"/>
        </a:defRPr>
      </a:lvl3pPr>
      <a:lvl4pPr marL="239643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4pPr>
      <a:lvl5pPr marL="308112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5pPr>
      <a:lvl6pPr marL="376582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6pPr>
      <a:lvl7pPr marL="4450518"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7pPr>
      <a:lvl8pPr marL="5135214"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8pPr>
      <a:lvl9pPr marL="581990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9pPr>
    </p:bodyStyle>
    <p:otherStyle>
      <a:defPPr>
        <a:defRPr lang="zh-CN"/>
      </a:defPPr>
      <a:lvl1pPr marL="0" algn="l" defTabSz="1369391" rtl="0" eaLnBrk="1" latinLnBrk="0" hangingPunct="1">
        <a:defRPr sz="2695" kern="1200">
          <a:solidFill>
            <a:schemeClr val="tx1"/>
          </a:solidFill>
          <a:latin typeface="+mn-lt"/>
          <a:ea typeface="+mn-ea"/>
          <a:cs typeface="+mn-cs"/>
        </a:defRPr>
      </a:lvl1pPr>
      <a:lvl2pPr marL="684695" algn="l" defTabSz="1369391" rtl="0" eaLnBrk="1" latinLnBrk="0" hangingPunct="1">
        <a:defRPr sz="2695" kern="1200">
          <a:solidFill>
            <a:schemeClr val="tx1"/>
          </a:solidFill>
          <a:latin typeface="+mn-lt"/>
          <a:ea typeface="+mn-ea"/>
          <a:cs typeface="+mn-cs"/>
        </a:defRPr>
      </a:lvl2pPr>
      <a:lvl3pPr marL="1369391" algn="l" defTabSz="1369391" rtl="0" eaLnBrk="1" latinLnBrk="0" hangingPunct="1">
        <a:defRPr sz="2695" kern="1200">
          <a:solidFill>
            <a:schemeClr val="tx1"/>
          </a:solidFill>
          <a:latin typeface="+mn-lt"/>
          <a:ea typeface="+mn-ea"/>
          <a:cs typeface="+mn-cs"/>
        </a:defRPr>
      </a:lvl3pPr>
      <a:lvl4pPr marL="2054085" algn="l" defTabSz="1369391" rtl="0" eaLnBrk="1" latinLnBrk="0" hangingPunct="1">
        <a:defRPr sz="2695" kern="1200">
          <a:solidFill>
            <a:schemeClr val="tx1"/>
          </a:solidFill>
          <a:latin typeface="+mn-lt"/>
          <a:ea typeface="+mn-ea"/>
          <a:cs typeface="+mn-cs"/>
        </a:defRPr>
      </a:lvl4pPr>
      <a:lvl5pPr marL="2738780" algn="l" defTabSz="1369391" rtl="0" eaLnBrk="1" latinLnBrk="0" hangingPunct="1">
        <a:defRPr sz="2695" kern="1200">
          <a:solidFill>
            <a:schemeClr val="tx1"/>
          </a:solidFill>
          <a:latin typeface="+mn-lt"/>
          <a:ea typeface="+mn-ea"/>
          <a:cs typeface="+mn-cs"/>
        </a:defRPr>
      </a:lvl5pPr>
      <a:lvl6pPr marL="3423476" algn="l" defTabSz="1369391" rtl="0" eaLnBrk="1" latinLnBrk="0" hangingPunct="1">
        <a:defRPr sz="2695" kern="1200">
          <a:solidFill>
            <a:schemeClr val="tx1"/>
          </a:solidFill>
          <a:latin typeface="+mn-lt"/>
          <a:ea typeface="+mn-ea"/>
          <a:cs typeface="+mn-cs"/>
        </a:defRPr>
      </a:lvl6pPr>
      <a:lvl7pPr marL="4108171" algn="l" defTabSz="1369391" rtl="0" eaLnBrk="1" latinLnBrk="0" hangingPunct="1">
        <a:defRPr sz="2695" kern="1200">
          <a:solidFill>
            <a:schemeClr val="tx1"/>
          </a:solidFill>
          <a:latin typeface="+mn-lt"/>
          <a:ea typeface="+mn-ea"/>
          <a:cs typeface="+mn-cs"/>
        </a:defRPr>
      </a:lvl7pPr>
      <a:lvl8pPr marL="4792867" algn="l" defTabSz="1369391" rtl="0" eaLnBrk="1" latinLnBrk="0" hangingPunct="1">
        <a:defRPr sz="2695" kern="1200">
          <a:solidFill>
            <a:schemeClr val="tx1"/>
          </a:solidFill>
          <a:latin typeface="+mn-lt"/>
          <a:ea typeface="+mn-ea"/>
          <a:cs typeface="+mn-cs"/>
        </a:defRPr>
      </a:lvl8pPr>
      <a:lvl9pPr marL="5477561" algn="l" defTabSz="1369391" rtl="0" eaLnBrk="1" latinLnBrk="0" hangingPunct="1">
        <a:defRPr sz="26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A8BA026-E658-41C8-85D8-D06F141BD407}" type="datetimeFigureOut">
              <a:rPr lang="vi-VN" smtClean="0">
                <a:solidFill>
                  <a:prstClr val="black">
                    <a:tint val="75000"/>
                  </a:prstClr>
                </a:solidFill>
              </a:rPr>
              <a:pPr/>
              <a:t>12/03/2025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053207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4.emf"/><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4.emf"/><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34.emf"/><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sv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42.svg"/><Relationship Id="rId7" Type="http://schemas.openxmlformats.org/officeDocument/2006/relationships/image" Target="../media/image7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10" Type="http://schemas.openxmlformats.org/officeDocument/2006/relationships/image" Target="../media/image72.jpeg"/><Relationship Id="rId4" Type="http://schemas.openxmlformats.org/officeDocument/2006/relationships/image" Target="../media/image67.png"/><Relationship Id="rId9"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6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6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6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4.sv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42.svg"/><Relationship Id="rId7" Type="http://schemas.openxmlformats.org/officeDocument/2006/relationships/image" Target="../media/image7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4.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4.svg"/><Relationship Id="rId7"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60.sv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2.svg"/><Relationship Id="rId7" Type="http://schemas.openxmlformats.org/officeDocument/2006/relationships/image" Target="../media/image6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4.sv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6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4.sv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6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4.sv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2.svg"/><Relationship Id="rId7" Type="http://schemas.openxmlformats.org/officeDocument/2006/relationships/image" Target="../media/image4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6.svg"/><Relationship Id="rId5" Type="http://schemas.openxmlformats.org/officeDocument/2006/relationships/image" Target="../media/image82.sv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svg"/></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2.svg"/><Relationship Id="rId7" Type="http://schemas.openxmlformats.org/officeDocument/2006/relationships/image" Target="../media/image84.svg"/><Relationship Id="rId12" Type="http://schemas.openxmlformats.org/officeDocument/2006/relationships/image" Target="../media/image71.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6.svg"/><Relationship Id="rId5" Type="http://schemas.openxmlformats.org/officeDocument/2006/relationships/image" Target="../media/image44.svg"/><Relationship Id="rId10" Type="http://schemas.openxmlformats.org/officeDocument/2006/relationships/image" Target="../media/image85.png"/><Relationship Id="rId4" Type="http://schemas.openxmlformats.org/officeDocument/2006/relationships/image" Target="../media/image43.png"/><Relationship Id="rId9" Type="http://schemas.openxmlformats.org/officeDocument/2006/relationships/image" Target="../media/image82.sv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2.svg"/><Relationship Id="rId7" Type="http://schemas.openxmlformats.org/officeDocument/2006/relationships/image" Target="../media/image44.svg"/><Relationship Id="rId12" Type="http://schemas.openxmlformats.org/officeDocument/2006/relationships/image" Target="../media/image8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6.svg"/><Relationship Id="rId5" Type="http://schemas.openxmlformats.org/officeDocument/2006/relationships/image" Target="../media/image82.sv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svg"/></Relationships>
</file>

<file path=ppt/slides/_rels/slide4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2.svg"/><Relationship Id="rId7" Type="http://schemas.openxmlformats.org/officeDocument/2006/relationships/image" Target="../media/image7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61.jpe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4.svg"/><Relationship Id="rId7"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2.svg"/><Relationship Id="rId7" Type="http://schemas.openxmlformats.org/officeDocument/2006/relationships/image" Target="../media/image84.svg"/><Relationship Id="rId12" Type="http://schemas.openxmlformats.org/officeDocument/2006/relationships/image" Target="../media/image72.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44.svg"/><Relationship Id="rId5" Type="http://schemas.openxmlformats.org/officeDocument/2006/relationships/image" Target="../media/image82.svg"/><Relationship Id="rId10" Type="http://schemas.openxmlformats.org/officeDocument/2006/relationships/image" Target="../media/image43.png"/><Relationship Id="rId4" Type="http://schemas.openxmlformats.org/officeDocument/2006/relationships/image" Target="../media/image81.png"/><Relationship Id="rId9" Type="http://schemas.openxmlformats.org/officeDocument/2006/relationships/image" Target="../media/image86.sv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emf"/><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5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42.svg"/><Relationship Id="rId7" Type="http://schemas.openxmlformats.org/officeDocument/2006/relationships/image" Target="../media/image7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91.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44.sv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2.sv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18" Type="http://schemas.openxmlformats.org/officeDocument/2006/relationships/image" Target="../media/image103.png"/><Relationship Id="rId26" Type="http://schemas.openxmlformats.org/officeDocument/2006/relationships/image" Target="../media/image110.gif"/><Relationship Id="rId3" Type="http://schemas.openxmlformats.org/officeDocument/2006/relationships/slideLayout" Target="../slideLayouts/slideLayout38.xml"/><Relationship Id="rId21" Type="http://schemas.openxmlformats.org/officeDocument/2006/relationships/image" Target="../media/image106.png"/><Relationship Id="rId34" Type="http://schemas.openxmlformats.org/officeDocument/2006/relationships/image" Target="../media/image111.png"/><Relationship Id="rId7" Type="http://schemas.openxmlformats.org/officeDocument/2006/relationships/image" Target="../media/image93.gif"/><Relationship Id="rId12" Type="http://schemas.openxmlformats.org/officeDocument/2006/relationships/image" Target="../media/image97.gif"/><Relationship Id="rId17" Type="http://schemas.openxmlformats.org/officeDocument/2006/relationships/image" Target="../media/image102.png"/><Relationship Id="rId25" Type="http://schemas.openxmlformats.org/officeDocument/2006/relationships/slide" Target="slide58.xml"/><Relationship Id="rId33" Type="http://schemas.openxmlformats.org/officeDocument/2006/relationships/slide" Target="slide65.xml"/><Relationship Id="rId2" Type="http://schemas.openxmlformats.org/officeDocument/2006/relationships/audio" Target="../media/media1.wav"/><Relationship Id="rId16" Type="http://schemas.openxmlformats.org/officeDocument/2006/relationships/image" Target="../media/image101.png"/><Relationship Id="rId20" Type="http://schemas.openxmlformats.org/officeDocument/2006/relationships/image" Target="../media/image105.png"/><Relationship Id="rId29" Type="http://schemas.openxmlformats.org/officeDocument/2006/relationships/slide" Target="slide61.xml"/><Relationship Id="rId1" Type="http://schemas.microsoft.com/office/2007/relationships/media" Target="../media/media1.wav"/><Relationship Id="rId6" Type="http://schemas.openxmlformats.org/officeDocument/2006/relationships/image" Target="../media/image92.png"/><Relationship Id="rId11" Type="http://schemas.openxmlformats.org/officeDocument/2006/relationships/image" Target="../media/image96.png"/><Relationship Id="rId24" Type="http://schemas.openxmlformats.org/officeDocument/2006/relationships/image" Target="../media/image109.gif"/><Relationship Id="rId32" Type="http://schemas.openxmlformats.org/officeDocument/2006/relationships/slide" Target="slide64.xml"/><Relationship Id="rId5" Type="http://schemas.openxmlformats.org/officeDocument/2006/relationships/audio" Target="../media/audio2.wav"/><Relationship Id="rId15" Type="http://schemas.openxmlformats.org/officeDocument/2006/relationships/image" Target="../media/image100.png"/><Relationship Id="rId23" Type="http://schemas.openxmlformats.org/officeDocument/2006/relationships/image" Target="../media/image108.png"/><Relationship Id="rId28" Type="http://schemas.openxmlformats.org/officeDocument/2006/relationships/slide" Target="slide60.xml"/><Relationship Id="rId10" Type="http://schemas.openxmlformats.org/officeDocument/2006/relationships/image" Target="../media/image95.gif"/><Relationship Id="rId19" Type="http://schemas.openxmlformats.org/officeDocument/2006/relationships/image" Target="../media/image104.png"/><Relationship Id="rId31" Type="http://schemas.openxmlformats.org/officeDocument/2006/relationships/slide" Target="slide66.xml"/><Relationship Id="rId4" Type="http://schemas.openxmlformats.org/officeDocument/2006/relationships/audio" Target="../media/audio1.wav"/><Relationship Id="rId9" Type="http://schemas.openxmlformats.org/officeDocument/2006/relationships/slide" Target="slide67.xml"/><Relationship Id="rId14" Type="http://schemas.openxmlformats.org/officeDocument/2006/relationships/image" Target="../media/image99.gif"/><Relationship Id="rId22" Type="http://schemas.openxmlformats.org/officeDocument/2006/relationships/image" Target="../media/image107.png"/><Relationship Id="rId27" Type="http://schemas.openxmlformats.org/officeDocument/2006/relationships/slide" Target="slide59.xml"/><Relationship Id="rId30" Type="http://schemas.openxmlformats.org/officeDocument/2006/relationships/slide" Target="slide62.xml"/></Relationships>
</file>

<file path=ppt/slides/_rels/slide57.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55.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112.png"/><Relationship Id="rId4" Type="http://schemas.openxmlformats.org/officeDocument/2006/relationships/slide" Target="slide56.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112.png"/><Relationship Id="rId4" Type="http://schemas.openxmlformats.org/officeDocument/2006/relationships/slide" Target="slide56.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112.png"/><Relationship Id="rId4" Type="http://schemas.openxmlformats.org/officeDocument/2006/relationships/slide" Target="slide56.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112.png"/><Relationship Id="rId4" Type="http://schemas.openxmlformats.org/officeDocument/2006/relationships/slide" Target="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112.png"/><Relationship Id="rId4" Type="http://schemas.openxmlformats.org/officeDocument/2006/relationships/slide" Target="slide56.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91.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44.sv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58.svg"/><Relationship Id="rId7" Type="http://schemas.openxmlformats.org/officeDocument/2006/relationships/image" Target="../media/image55.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91.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44.svg"/><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8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Ã i vÄn máº«u lá»p 9: Cáº£m nháº­n ná»i oan khuáº¥t cá»§a VÅ© NÆ°Æ¡ng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 y="0"/>
            <a:ext cx="182903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315200" y="2696394"/>
            <a:ext cx="10033516" cy="3785652"/>
          </a:xfrm>
          <a:prstGeom prst="rect">
            <a:avLst/>
          </a:prstGeom>
        </p:spPr>
        <p:txBody>
          <a:bodyPr wrap="none">
            <a:spAutoFit/>
          </a:bodyPr>
          <a:lstStyle/>
          <a:p>
            <a:pPr algn="ctr" eaLnBrk="0" fontAlgn="base" hangingPunct="0">
              <a:spcBef>
                <a:spcPct val="0"/>
              </a:spcBef>
              <a:spcAft>
                <a:spcPct val="0"/>
              </a:spcAft>
              <a:defRPr/>
            </a:pP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Tiết</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73-75:</a:t>
            </a:r>
          </a:p>
          <a:p>
            <a:pPr algn="ctr" eaLnBrk="0" fontAlgn="base" hangingPunct="0">
              <a:spcBef>
                <a:spcPct val="0"/>
              </a:spcBef>
              <a:spcAft>
                <a:spcPct val="0"/>
              </a:spcAft>
              <a:defRPr/>
            </a:pP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Chuyện</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người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con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gái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Nam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Xương</a:t>
            </a:r>
            <a:endParaRPr lang="en-SG"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6388" name="Text Box 5"/>
          <p:cNvSpPr txBox="1">
            <a:spLocks noChangeArrowheads="1"/>
          </p:cNvSpPr>
          <p:nvPr/>
        </p:nvSpPr>
        <p:spPr bwMode="auto">
          <a:xfrm>
            <a:off x="11963400" y="7286090"/>
            <a:ext cx="68079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4000" b="1" i="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Trích</a:t>
            </a:r>
            <a:r>
              <a:rPr lang="en-US" altLang="en-US" sz="4000" b="1" dirty="0">
                <a:solidFill>
                  <a:srgbClr val="FFFF00"/>
                </a:solidFill>
                <a:latin typeface="Times New Roman" panose="02020603050405020304" pitchFamily="18" charset="0"/>
                <a:cs typeface="Times New Roman" panose="02020603050405020304" pitchFamily="18" charset="0"/>
              </a:rPr>
              <a:t> </a:t>
            </a:r>
            <a:r>
              <a:rPr lang="vi-VN" altLang="en-US" sz="4000" b="1" i="1" dirty="0">
                <a:solidFill>
                  <a:srgbClr val="FFFF00"/>
                </a:solidFill>
                <a:latin typeface="Times New Roman" panose="02020603050405020304" pitchFamily="18" charset="0"/>
                <a:cs typeface="Times New Roman" panose="02020603050405020304" pitchFamily="18" charset="0"/>
              </a:rPr>
              <a:t>Truyền kì mạn Lục</a:t>
            </a:r>
            <a:r>
              <a:rPr lang="en-US" altLang="en-US" sz="4000" b="1" i="1" dirty="0">
                <a:solidFill>
                  <a:srgbClr val="FFFF00"/>
                </a:solidFill>
                <a:latin typeface="Times New Roman" panose="02020603050405020304" pitchFamily="18" charset="0"/>
                <a:cs typeface="Times New Roman" panose="02020603050405020304" pitchFamily="18" charset="0"/>
              </a:rPr>
              <a:t>)</a:t>
            </a:r>
          </a:p>
        </p:txBody>
      </p:sp>
      <p:sp>
        <p:nvSpPr>
          <p:cNvPr id="16389" name="TextBox 2"/>
          <p:cNvSpPr txBox="1">
            <a:spLocks noChangeArrowheads="1"/>
          </p:cNvSpPr>
          <p:nvPr/>
        </p:nvSpPr>
        <p:spPr bwMode="auto">
          <a:xfrm>
            <a:off x="14554200" y="8755767"/>
            <a:ext cx="35509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400" dirty="0">
                <a:solidFill>
                  <a:srgbClr val="FFFF00"/>
                </a:solidFill>
                <a:latin typeface="Times New Roman" panose="02020603050405020304" pitchFamily="18" charset="0"/>
                <a:cs typeface="Times New Roman" panose="02020603050405020304" pitchFamily="18" charset="0"/>
              </a:rPr>
              <a:t>NGUYỄN DỮ</a:t>
            </a:r>
          </a:p>
        </p:txBody>
      </p:sp>
      <p:sp>
        <p:nvSpPr>
          <p:cNvPr id="2" name="TextBox 1">
            <a:extLst>
              <a:ext uri="{FF2B5EF4-FFF2-40B4-BE49-F238E27FC236}">
                <a16:creationId xmlns:a16="http://schemas.microsoft.com/office/drawing/2014/main" id="{C2BB6182-9F47-76A4-2BCB-1B710AF7062D}"/>
              </a:ext>
            </a:extLst>
          </p:cNvPr>
          <p:cNvSpPr txBox="1"/>
          <p:nvPr/>
        </p:nvSpPr>
        <p:spPr>
          <a:xfrm>
            <a:off x="3200400" y="830984"/>
            <a:ext cx="13412392" cy="830997"/>
          </a:xfrm>
          <a:prstGeom prst="rect">
            <a:avLst/>
          </a:prstGeom>
          <a:noFill/>
        </p:spPr>
        <p:txBody>
          <a:bodyPr wrap="square" rtlCol="0">
            <a:spAutoFit/>
          </a:bodyPr>
          <a:lstStyle/>
          <a:p>
            <a:pPr algn="ctr"/>
            <a:r>
              <a:rPr lang="en-US" sz="4800" b="1" dirty="0">
                <a:solidFill>
                  <a:srgbClr val="FF0000"/>
                </a:solidFill>
                <a:highlight>
                  <a:srgbClr val="FFFF00"/>
                </a:highlight>
              </a:rPr>
              <a:t>BÀI 6: TRUYỆN  TRUYỀN KÌ VÀ TRUYỆN TRINH THÁM </a:t>
            </a:r>
          </a:p>
        </p:txBody>
      </p:sp>
    </p:spTree>
    <p:extLst>
      <p:ext uri="{BB962C8B-B14F-4D97-AF65-F5344CB8AC3E}">
        <p14:creationId xmlns:p14="http://schemas.microsoft.com/office/powerpoint/2010/main" val="21843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8047" y="56041"/>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36" y="423059"/>
            <a:ext cx="7433672" cy="927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7924800" y="947935"/>
            <a:ext cx="9144000" cy="2323713"/>
          </a:xfrm>
          <a:prstGeom prst="rect">
            <a:avLst/>
          </a:prstGeom>
        </p:spPr>
        <p:txBody>
          <a:bodyPr>
            <a:spAutoFit/>
          </a:bodyPr>
          <a:lstStyle/>
          <a:p>
            <a:pPr algn="ctr">
              <a:lnSpc>
                <a:spcPct val="125000"/>
              </a:lnSpc>
              <a:spcBef>
                <a:spcPts val="300"/>
              </a:spcBef>
              <a:spcAft>
                <a:spcPts val="3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Phiếu học tập số 01</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Bef>
                <a:spcPts val="300"/>
              </a:spcBef>
              <a:spcAft>
                <a:spcPts val="3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TÌM HIỂU TRI THỨC NGỮ VĂN</a:t>
            </a:r>
            <a:r>
              <a:rPr lang="vi-VN" sz="3600" b="1">
                <a:latin typeface="Times New Roman" panose="02020603050405020304" pitchFamily="18" charset="0"/>
                <a:ea typeface="Times New Roman" panose="02020603050405020304" pitchFamily="18" charset="0"/>
                <a:cs typeface="Times New Roman" panose="02020603050405020304" pitchFamily="18" charset="0"/>
              </a:rPr>
              <a:t> VỀ</a:t>
            </a:r>
          </a:p>
          <a:p>
            <a:pPr algn="ctr">
              <a:lnSpc>
                <a:spcPct val="125000"/>
              </a:lnSpc>
              <a:spcBef>
                <a:spcPts val="300"/>
              </a:spcBef>
              <a:spcAft>
                <a:spcPts val="30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 THỂ LOẠI TRUYỆN TRUYỀN KÌ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2403237"/>
              </p:ext>
            </p:extLst>
          </p:nvPr>
        </p:nvGraphicFramePr>
        <p:xfrm>
          <a:off x="8224554" y="3617689"/>
          <a:ext cx="9144000" cy="5486400"/>
        </p:xfrm>
        <a:graphic>
          <a:graphicData uri="http://schemas.openxmlformats.org/drawingml/2006/table">
            <a:tbl>
              <a:tblPr firstRow="1" firstCol="1" bandRow="1">
                <a:effectLst>
                  <a:outerShdw blurRad="50800" dist="38100" algn="l" rotWithShape="0">
                    <a:prstClr val="black">
                      <a:alpha val="40000"/>
                    </a:prstClr>
                  </a:outerShdw>
                </a:effectLst>
              </a:tblPr>
              <a:tblGrid>
                <a:gridCol w="1153523">
                  <a:extLst>
                    <a:ext uri="{9D8B030D-6E8A-4147-A177-3AD203B41FA5}">
                      <a16:colId xmlns:a16="http://schemas.microsoft.com/office/drawing/2014/main" val="20000"/>
                    </a:ext>
                  </a:extLst>
                </a:gridCol>
                <a:gridCol w="5247277">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gốc</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Nội dung và cốt truyện truyền kì</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Nhân vật trong truyện truyền kì</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Không gian, thời gian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49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800034" y="1322966"/>
            <a:ext cx="8772206" cy="1354217"/>
          </a:xfrm>
          <a:prstGeom prst="rect">
            <a:avLst/>
          </a:prstGeom>
        </p:spPr>
        <p:txBody>
          <a:bodyPr wrap="square" lIns="0" tIns="0" rIns="0" bIns="0" rtlCol="0" anchor="t">
            <a:spAutoFit/>
          </a:bodyPr>
          <a:lstStyle/>
          <a:p>
            <a:r>
              <a:rPr lang="vi-VN" sz="8800" b="1">
                <a:solidFill>
                  <a:prstClr val="black"/>
                </a:solidFill>
                <a:effectLst>
                  <a:glow rad="63500">
                    <a:schemeClr val="accent2">
                      <a:satMod val="175000"/>
                      <a:alpha val="40000"/>
                    </a:schemeClr>
                  </a:glow>
                </a:effectLst>
                <a:latin typeface="Times New Roman" panose="02020603050405020304" pitchFamily="18" charset="0"/>
                <a:cs typeface="Times New Roman" panose="02020603050405020304" pitchFamily="18" charset="0"/>
              </a:rPr>
              <a:t>1. Nguồn gốc</a:t>
            </a:r>
            <a:endParaRPr lang="en-GB" sz="8800" b="1">
              <a:ln w="9525">
                <a:solidFill>
                  <a:prstClr val="white"/>
                </a:solidFill>
                <a:prstDash val="solid"/>
              </a:ln>
              <a:solidFill>
                <a:prstClr val="black"/>
              </a:solidFill>
              <a:effectLst>
                <a:glow rad="635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Rectangle 8"/>
          <p:cNvSpPr/>
          <p:nvPr/>
        </p:nvSpPr>
        <p:spPr>
          <a:xfrm>
            <a:off x="1886072" y="4848565"/>
            <a:ext cx="10991728" cy="4154984"/>
          </a:xfrm>
          <a:prstGeom prst="rect">
            <a:avLst/>
          </a:prstGeom>
        </p:spPr>
        <p:txBody>
          <a:bodyPr wrap="square">
            <a:spAutoFit/>
          </a:bodyPr>
          <a:lstStyle/>
          <a:p>
            <a:pPr algn="just"/>
            <a:r>
              <a:rPr lang="vi-VN" sz="6600">
                <a:solidFill>
                  <a:prstClr val="black"/>
                </a:solidFill>
                <a:latin typeface="Times New Roman" panose="02020603050405020304" pitchFamily="18" charset="0"/>
                <a:ea typeface="Times New Roman" panose="02020603050405020304" pitchFamily="18" charset="0"/>
              </a:rPr>
              <a:t>Truyện truyền kì là thể loại văn xuôi tự sự phát triển mạnh mẽ ở thời Trung đại, có nguồn gốc từ Trung Quốc</a:t>
            </a:r>
            <a:endParaRPr lang="en-GB" sz="6600">
              <a:solidFill>
                <a:prstClr val="black"/>
              </a:solidFill>
            </a:endParaRPr>
          </a:p>
        </p:txBody>
      </p:sp>
    </p:spTree>
    <p:extLst>
      <p:ext uri="{BB962C8B-B14F-4D97-AF65-F5344CB8AC3E}">
        <p14:creationId xmlns:p14="http://schemas.microsoft.com/office/powerpoint/2010/main" val="32467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267200" y="1362018"/>
            <a:ext cx="9701159" cy="1015663"/>
          </a:xfrm>
          <a:prstGeom prst="rect">
            <a:avLst/>
          </a:prstGeom>
        </p:spPr>
        <p:txBody>
          <a:bodyPr wrap="square" lIns="0" tIns="0" rIns="0" bIns="0" rtlCol="0" anchor="t">
            <a:spAutoFit/>
          </a:bodyPr>
          <a:lstStyle/>
          <a:p>
            <a:r>
              <a:rPr lang="vi-VN" sz="6600" b="1">
                <a:effectLst>
                  <a:glow rad="63500">
                    <a:schemeClr val="accent2">
                      <a:satMod val="175000"/>
                      <a:alpha val="40000"/>
                    </a:schemeClr>
                  </a:glow>
                </a:effectLst>
                <a:latin typeface="Times New Roman" panose="02020603050405020304" pitchFamily="18" charset="0"/>
                <a:cs typeface="Times New Roman" panose="02020603050405020304" pitchFamily="18" charset="0"/>
              </a:rPr>
              <a:t>2. Nội dung và cốt truyện</a:t>
            </a:r>
            <a:endParaRPr lang="en-GB" sz="6600">
              <a:effectLst>
                <a:glow rad="635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Rectangle 8"/>
          <p:cNvSpPr/>
          <p:nvPr/>
        </p:nvSpPr>
        <p:spPr>
          <a:xfrm>
            <a:off x="990600" y="4659572"/>
            <a:ext cx="12649200" cy="1446550"/>
          </a:xfrm>
          <a:prstGeom prst="rect">
            <a:avLst/>
          </a:prstGeom>
        </p:spPr>
        <p:txBody>
          <a:bodyPr wrap="square">
            <a:spAutoFit/>
          </a:bodyPr>
          <a:lstStyle/>
          <a:p>
            <a:pPr algn="just"/>
            <a:r>
              <a:rPr lang="vi-VN" sz="4400" b="1">
                <a:latin typeface="Times New Roman" panose="02020603050405020304" pitchFamily="18" charset="0"/>
                <a:cs typeface="Times New Roman" panose="02020603050405020304" pitchFamily="18" charset="0"/>
              </a:rPr>
              <a:t>- Nội dung</a:t>
            </a:r>
            <a:r>
              <a:rPr lang="vi-VN" sz="4400">
                <a:latin typeface="Times New Roman" panose="02020603050405020304" pitchFamily="18" charset="0"/>
                <a:cs typeface="Times New Roman" panose="02020603050405020304" pitchFamily="18" charset="0"/>
              </a:rPr>
              <a:t>: dùng yếu tố kì ảo làm phương thức nghệ thuật để phản ánh đời sống nhân sinh.</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979714" y="6557612"/>
            <a:ext cx="12660086" cy="2123658"/>
          </a:xfrm>
          <a:prstGeom prst="rect">
            <a:avLst/>
          </a:prstGeom>
        </p:spPr>
        <p:txBody>
          <a:bodyPr wrap="square">
            <a:spAutoFit/>
          </a:bodyPr>
          <a:lstStyle/>
          <a:p>
            <a:pPr algn="just">
              <a:spcAft>
                <a:spcPts val="80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 Cốt truyện: </a:t>
            </a:r>
            <a:r>
              <a:rPr lang="vi-VN" sz="4400">
                <a:latin typeface="Times New Roman" panose="02020603050405020304" pitchFamily="18" charset="0"/>
                <a:ea typeface="Times New Roman" panose="02020603050405020304" pitchFamily="18" charset="0"/>
                <a:cs typeface="Times New Roman" panose="02020603050405020304" pitchFamily="18" charset="0"/>
              </a:rPr>
              <a:t>mô phỏng cốt truyện dân gian hoặc dã sử lưu truyền rộng rãi trong nhân dân, hoặc mượn từ truyện truyền kì của Trung Quốc. </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303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31318"/>
            <a:ext cx="8772206" cy="1231106"/>
          </a:xfrm>
          <a:prstGeom prst="rect">
            <a:avLst/>
          </a:prstGeom>
        </p:spPr>
        <p:txBody>
          <a:bodyPr wrap="square" lIns="0" tIns="0" rIns="0" bIns="0" rtlCol="0" anchor="t">
            <a:spAutoFit/>
          </a:bodyPr>
          <a:lstStyle/>
          <a:p>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Nhân vật</a:t>
            </a:r>
            <a:endParaRPr lang="en-GB" sz="8000" b="1">
              <a:ln w="9525">
                <a:solidFill>
                  <a:prstClr val="white"/>
                </a:solidFill>
                <a:prstDash val="solid"/>
              </a:ln>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Rectangle 8"/>
          <p:cNvSpPr/>
          <p:nvPr/>
        </p:nvSpPr>
        <p:spPr>
          <a:xfrm>
            <a:off x="1080753" y="4413597"/>
            <a:ext cx="12700656" cy="1569660"/>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 Nhân vật chính là những người bình dân, trí thức, quan lại, thương nhân, ca nữ, ...</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1080752" y="6604702"/>
            <a:ext cx="12700656" cy="2775760"/>
          </a:xfrm>
          <a:prstGeom prst="rect">
            <a:avLst/>
          </a:prstGeom>
        </p:spPr>
        <p:txBody>
          <a:bodyPr wrap="square">
            <a:spAutoFit/>
          </a:bodyPr>
          <a:lstStyle/>
          <a:p>
            <a:pPr algn="just">
              <a:lnSpc>
                <a:spcPct val="125000"/>
              </a:lnSpc>
              <a:spcAft>
                <a:spcPts val="800"/>
              </a:spcAft>
            </a:pPr>
            <a:r>
              <a:rPr lang="vi-VN" sz="4800">
                <a:latin typeface="Times New Roman" panose="02020603050405020304" pitchFamily="18" charset="0"/>
                <a:ea typeface="Times New Roman" panose="02020603050405020304" pitchFamily="18" charset="0"/>
                <a:cs typeface="Times New Roman" panose="02020603050405020304" pitchFamily="18" charset="0"/>
              </a:rPr>
              <a:t>- Có cả nhân vật như thần, phật, ma, quỷ... nhưng cũng được khắc họa ở phương diện con người cá nhân.</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96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31318"/>
            <a:ext cx="8772206" cy="1231106"/>
          </a:xfrm>
          <a:prstGeom prst="rect">
            <a:avLst/>
          </a:prstGeom>
        </p:spPr>
        <p:txBody>
          <a:bodyPr wrap="square" lIns="0" tIns="0" rIns="0" bIns="0" rtlCol="0" anchor="t">
            <a:spAutoFit/>
          </a:bodyPr>
          <a:lstStyle/>
          <a:p>
            <a:r>
              <a:rPr lang="vi-VN" sz="8000" b="1">
                <a:effectLst>
                  <a:glow rad="63500">
                    <a:schemeClr val="accent2">
                      <a:satMod val="175000"/>
                      <a:alpha val="40000"/>
                    </a:schemeClr>
                  </a:glow>
                </a:effectLst>
                <a:latin typeface="Times New Roman" panose="02020603050405020304" pitchFamily="18" charset="0"/>
                <a:cs typeface="Times New Roman" panose="02020603050405020304" pitchFamily="18" charset="0"/>
              </a:rPr>
              <a:t>4. Yếu tố kì ảo</a:t>
            </a:r>
            <a:endParaRPr lang="en-GB" sz="8000">
              <a:effectLst>
                <a:glow rad="635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Rectangle 9"/>
          <p:cNvSpPr/>
          <p:nvPr/>
        </p:nvSpPr>
        <p:spPr>
          <a:xfrm>
            <a:off x="1033346" y="4370625"/>
            <a:ext cx="12225453" cy="2585323"/>
          </a:xfrm>
          <a:prstGeom prst="rect">
            <a:avLst/>
          </a:prstGeom>
        </p:spPr>
        <p:txBody>
          <a:bodyPr wrap="square">
            <a:spAutoFit/>
          </a:bodyPr>
          <a:lstStyle/>
          <a:p>
            <a:pPr algn="just"/>
            <a:r>
              <a:rPr lang="vi-VN" sz="5400" b="1">
                <a:latin typeface="Times New Roman" panose="02020603050405020304" pitchFamily="18" charset="0"/>
                <a:cs typeface="Times New Roman" panose="02020603050405020304" pitchFamily="18" charset="0"/>
              </a:rPr>
              <a:t>- Không gian:</a:t>
            </a:r>
            <a:r>
              <a:rPr lang="vi-VN" sz="5400">
                <a:latin typeface="Times New Roman" panose="02020603050405020304" pitchFamily="18" charset="0"/>
                <a:cs typeface="Times New Roman" panose="02020603050405020304" pitchFamily="18" charset="0"/>
              </a:rPr>
              <a:t> cõi trần và cõi âm, con người và thần thánh, ma quỷ có sự hòa trộn kết nối.</a:t>
            </a:r>
            <a:r>
              <a:rPr lang="pt-BR" sz="5400">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p:txBody>
      </p:sp>
      <p:sp>
        <p:nvSpPr>
          <p:cNvPr id="11" name="Rectangle 10"/>
          <p:cNvSpPr/>
          <p:nvPr/>
        </p:nvSpPr>
        <p:spPr>
          <a:xfrm>
            <a:off x="1085539" y="7151383"/>
            <a:ext cx="12173260" cy="1754326"/>
          </a:xfrm>
          <a:prstGeom prst="rect">
            <a:avLst/>
          </a:prstGeom>
        </p:spPr>
        <p:txBody>
          <a:bodyPr wrap="square">
            <a:spAutoFit/>
          </a:bodyPr>
          <a:lstStyle/>
          <a:p>
            <a:pPr algn="just"/>
            <a:r>
              <a:rPr lang="vi-VN" sz="5400" b="1">
                <a:latin typeface="Times New Roman" panose="02020603050405020304" pitchFamily="18" charset="0"/>
                <a:ea typeface="Times New Roman" panose="02020603050405020304" pitchFamily="18" charset="0"/>
                <a:cs typeface="Times New Roman" panose="02020603050405020304" pitchFamily="18" charset="0"/>
              </a:rPr>
              <a:t>- Thời gian: </a:t>
            </a:r>
            <a:r>
              <a:rPr lang="vi-VN" sz="5400">
                <a:latin typeface="Times New Roman" panose="02020603050405020304" pitchFamily="18" charset="0"/>
                <a:ea typeface="Times New Roman" panose="02020603050405020304" pitchFamily="18" charset="0"/>
                <a:cs typeface="Times New Roman" panose="02020603050405020304" pitchFamily="18" charset="0"/>
              </a:rPr>
              <a:t>Có sự kết hợp chặt chẽ giữa thời gian thực và thời gian kì ảo.</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71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325257" y="1272631"/>
            <a:ext cx="10615560" cy="1231106"/>
          </a:xfrm>
          <a:prstGeom prst="rect">
            <a:avLst/>
          </a:prstGeom>
        </p:spPr>
        <p:txBody>
          <a:bodyPr wrap="square" lIns="0" tIns="0" rIns="0" bIns="0" rtlCol="0" anchor="t">
            <a:spAutoFit/>
          </a:bodyPr>
          <a:lstStyle/>
          <a:p>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5. Không gian- thời gian</a:t>
            </a:r>
            <a:endParaRPr lang="en-GB" sz="8000" b="1">
              <a:ln w="9525">
                <a:solidFill>
                  <a:prstClr val="white"/>
                </a:solidFill>
                <a:prstDash val="solid"/>
              </a:ln>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Rectangle 8"/>
          <p:cNvSpPr/>
          <p:nvPr/>
        </p:nvSpPr>
        <p:spPr>
          <a:xfrm>
            <a:off x="1000895" y="4544963"/>
            <a:ext cx="12486505" cy="1754326"/>
          </a:xfrm>
          <a:prstGeom prst="rect">
            <a:avLst/>
          </a:prstGeom>
        </p:spPr>
        <p:txBody>
          <a:bodyPr wrap="square">
            <a:spAutoFit/>
          </a:bodyPr>
          <a:lstStyle/>
          <a:p>
            <a:pPr algn="just"/>
            <a:r>
              <a:rPr lang="vi-VN" sz="5400">
                <a:solidFill>
                  <a:prstClr val="black"/>
                </a:solidFill>
                <a:latin typeface="Times New Roman" panose="02020603050405020304" pitchFamily="18" charset="0"/>
                <a:cs typeface="Times New Roman" panose="02020603050405020304" pitchFamily="18" charset="0"/>
              </a:rPr>
              <a:t>- Nhân vật chính là những người bình dân, trí thức, quan lại, thương nhân, ca nữ, ...</a:t>
            </a:r>
            <a:endParaRPr lang="en-GB" sz="54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895" y="6807257"/>
            <a:ext cx="12486505" cy="2585323"/>
          </a:xfrm>
          <a:prstGeom prst="rect">
            <a:avLst/>
          </a:prstGeom>
        </p:spPr>
        <p:txBody>
          <a:bodyPr wrap="square">
            <a:spAutoFit/>
          </a:bodyPr>
          <a:lstStyle/>
          <a:p>
            <a:pPr algn="just">
              <a:spcAft>
                <a:spcPts val="800"/>
              </a:spcAft>
            </a:pPr>
            <a:r>
              <a:rPr lang="vi-VN"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Có cả nhân vật như thần, phật, ma, quỷ... nhưng cũng được khắc họa ở phương diện con người cá nhân.</a:t>
            </a:r>
            <a:endParaRPr lang="en-GB" sz="5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495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1752600" y="6449452"/>
            <a:ext cx="14463156" cy="1107996"/>
          </a:xfrm>
          <a:prstGeom prst="rect">
            <a:avLst/>
          </a:prstGeom>
        </p:spPr>
        <p:txBody>
          <a:bodyPr wrap="square">
            <a:spAutoFit/>
          </a:bodyPr>
          <a:lstStyle/>
          <a:p>
            <a:r>
              <a:rPr lang="vi-VN"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II. ĐỌC- TÌM HIỂU CHUNG</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2213980" y="7761835"/>
            <a:ext cx="2877711" cy="1368965"/>
          </a:xfrm>
          <a:prstGeom prst="rect">
            <a:avLst/>
          </a:prstGeom>
        </p:spPr>
        <p:txBody>
          <a:bodyPr wrap="none">
            <a:spAutoFit/>
          </a:bodyPr>
          <a:lstStyle/>
          <a:p>
            <a:pPr algn="just">
              <a:lnSpc>
                <a:spcPct val="125000"/>
              </a:lnSpc>
              <a:spcAft>
                <a:spcPts val="0"/>
              </a:spcAft>
              <a:tabLst>
                <a:tab pos="1386840" algn="l"/>
              </a:tabLst>
            </a:pPr>
            <a:r>
              <a:rPr lang="vi-V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cs typeface="Times New Roman" panose="02020603050405020304" pitchFamily="18" charset="0"/>
              </a:rPr>
              <a:t>1. Đọc </a:t>
            </a:r>
            <a:endParaRPr lang="en-GB"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92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22" y="4935032"/>
            <a:ext cx="6629400" cy="4772025"/>
          </a:xfrm>
          <a:prstGeom prst="rect">
            <a:avLst/>
          </a:prstGeom>
        </p:spPr>
      </p:pic>
      <p:sp>
        <p:nvSpPr>
          <p:cNvPr id="5" name="Rectangle 4"/>
          <p:cNvSpPr/>
          <p:nvPr/>
        </p:nvSpPr>
        <p:spPr>
          <a:xfrm>
            <a:off x="8316657" y="1047861"/>
            <a:ext cx="4931286" cy="929100"/>
          </a:xfrm>
          <a:prstGeom prst="rect">
            <a:avLst/>
          </a:prstGeom>
        </p:spPr>
        <p:txBody>
          <a:bodyPr wrap="none">
            <a:spAutoFit/>
          </a:bodyPr>
          <a:lstStyle/>
          <a:p>
            <a:pPr algn="just">
              <a:lnSpc>
                <a:spcPct val="125000"/>
              </a:lnSpc>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Tìm hiểu chung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867400" y="2145848"/>
            <a:ext cx="9829800" cy="2312941"/>
          </a:xfrm>
          <a:prstGeom prst="rect">
            <a:avLst/>
          </a:prstGeom>
        </p:spPr>
        <p:txBody>
          <a:bodyPr wrap="square">
            <a:spAutoFit/>
          </a:bodyPr>
          <a:lstStyle/>
          <a:p>
            <a:pPr algn="ctr">
              <a:lnSpc>
                <a:spcPct val="125000"/>
              </a:lnSpc>
              <a:spcBef>
                <a:spcPts val="300"/>
              </a:spcBef>
              <a:spcAft>
                <a:spcPts val="300"/>
              </a:spcAft>
            </a:pPr>
            <a:r>
              <a:rPr lang="vi-VN"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02</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Bef>
                <a:spcPts val="300"/>
              </a:spcBef>
              <a:spcAft>
                <a:spcPts val="300"/>
              </a:spcAft>
            </a:pPr>
            <a:r>
              <a:rPr lang="vi-VN" sz="36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HIỂU CHUNG VỀ TÁC GIẢ, TÁC PHẨM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pt-BR" sz="3600" b="1">
                <a:latin typeface="Times New Roman" panose="02020603050405020304" pitchFamily="18" charset="0"/>
                <a:ea typeface="Calibri" panose="020F0502020204030204" pitchFamily="34" charset="0"/>
                <a:cs typeface="Times New Roman" panose="02020603050405020304" pitchFamily="18" charset="0"/>
              </a:rPr>
              <a:t>Hoàn thiện bảng kiến thức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93666640"/>
              </p:ext>
            </p:extLst>
          </p:nvPr>
        </p:nvGraphicFramePr>
        <p:xfrm>
          <a:off x="5311145" y="4781481"/>
          <a:ext cx="12115799" cy="4147058"/>
        </p:xfrm>
        <a:graphic>
          <a:graphicData uri="http://schemas.openxmlformats.org/drawingml/2006/table">
            <a:tbl>
              <a:tblPr firstRow="1" firstCol="1" bandRow="1"/>
              <a:tblGrid>
                <a:gridCol w="1227641">
                  <a:extLst>
                    <a:ext uri="{9D8B030D-6E8A-4147-A177-3AD203B41FA5}">
                      <a16:colId xmlns:a16="http://schemas.microsoft.com/office/drawing/2014/main" val="20000"/>
                    </a:ext>
                  </a:extLst>
                </a:gridCol>
                <a:gridCol w="3420558">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1956648">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Nhóm 1,2</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Nguyễn Dữ</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Quê hương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Thời đại – Cuộc đời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Đóng góp văn học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11455">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Nhóm 3,4</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Chuyện người con gái </a:t>
                      </a:r>
                    </a:p>
                    <a:p>
                      <a:pPr algn="ctr">
                        <a:lnSpc>
                          <a:spcPct val="130000"/>
                        </a:lnSpc>
                        <a:spcAft>
                          <a:spcPts val="800"/>
                        </a:spcAft>
                      </a:pPr>
                      <a:r>
                        <a:rPr lang="vi-VN" sz="3200" b="1" i="1">
                          <a:effectLst/>
                          <a:latin typeface="Times New Roman" panose="02020603050405020304" pitchFamily="18" charset="0"/>
                          <a:ea typeface="Calibri" panose="020F0502020204030204" pitchFamily="34" charset="0"/>
                          <a:cs typeface="Times New Roman" panose="02020603050405020304" pitchFamily="18" charset="0"/>
                        </a:rPr>
                        <a:t>Nam Xương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Xuất xứ, nguồn gốc, thể loại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Phương thức biểu đạt, ngôi kể, đề tài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620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22" y="4935032"/>
            <a:ext cx="6629400" cy="4772025"/>
          </a:xfrm>
          <a:prstGeom prst="rect">
            <a:avLst/>
          </a:prstGeom>
        </p:spPr>
      </p:pic>
      <p:sp>
        <p:nvSpPr>
          <p:cNvPr id="5" name="Rectangle 4"/>
          <p:cNvSpPr/>
          <p:nvPr/>
        </p:nvSpPr>
        <p:spPr>
          <a:xfrm>
            <a:off x="6629599" y="900530"/>
            <a:ext cx="5387437" cy="859402"/>
          </a:xfrm>
          <a:prstGeom prst="rect">
            <a:avLst/>
          </a:prstGeom>
        </p:spPr>
        <p:txBody>
          <a:bodyPr wrap="none">
            <a:spAutoFit/>
          </a:bodyPr>
          <a:lstStyle/>
          <a:p>
            <a:pPr algn="just">
              <a:lnSpc>
                <a:spcPct val="125000"/>
              </a:lnSpc>
              <a:spcAft>
                <a:spcPts val="0"/>
              </a:spcAft>
            </a:pPr>
            <a:r>
              <a:rPr lang="vi-VN" sz="4400" b="1">
                <a:latin typeface="Times New Roman" panose="02020603050405020304" pitchFamily="18" charset="0"/>
                <a:cs typeface="Times New Roman" panose="02020603050405020304" pitchFamily="18" charset="0"/>
              </a:rPr>
              <a:t>a. Tác giả Nguyễn Dữ</a:t>
            </a:r>
            <a:endParaRPr lang="en-GB" sz="4400" b="1">
              <a:latin typeface="Times New Roman" panose="02020603050405020304" pitchFamily="18" charset="0"/>
              <a:cs typeface="Times New Roman" panose="02020603050405020304" pitchFamily="18" charset="0"/>
            </a:endParaRPr>
          </a:p>
        </p:txBody>
      </p:sp>
      <p:sp>
        <p:nvSpPr>
          <p:cNvPr id="6" name="Rectangle 5"/>
          <p:cNvSpPr/>
          <p:nvPr/>
        </p:nvSpPr>
        <p:spPr>
          <a:xfrm>
            <a:off x="4552250" y="2033260"/>
            <a:ext cx="11068749" cy="2862322"/>
          </a:xfrm>
          <a:prstGeom prst="rect">
            <a:avLst/>
          </a:prstGeom>
        </p:spPr>
        <p:txBody>
          <a:bodyPr wrap="square">
            <a:spAutoFit/>
          </a:bodyPr>
          <a:lstStyle/>
          <a:p>
            <a:pPr algn="just">
              <a:lnSpc>
                <a:spcPct val="125000"/>
              </a:lnSpc>
              <a:spcAft>
                <a:spcPts val="800"/>
              </a:spcAft>
            </a:pPr>
            <a:r>
              <a:rPr lang="vi-VN" sz="3600" b="1">
                <a:latin typeface="Times New Roman" panose="02020603050405020304" pitchFamily="18" charset="0"/>
                <a:cs typeface="Times New Roman" panose="02020603050405020304" pitchFamily="18" charset="0"/>
              </a:rPr>
              <a:t>- Thời đại: </a:t>
            </a:r>
            <a:r>
              <a:rPr lang="vi-VN" sz="3600">
                <a:latin typeface="Times New Roman" panose="02020603050405020304" pitchFamily="18" charset="0"/>
                <a:cs typeface="Times New Roman" panose="02020603050405020304" pitchFamily="18" charset="0"/>
              </a:rPr>
              <a:t>Nguyễn Dữ sống vào thế kỷ XVI, vào thời kỳ nhà Lê bắt đầu suy yếu. Các tập đoàn phong kiến Lê – Trịnh – Mạc phân tranh quyết liệt gây ra những cuộc nội chiến kéo dài và loạn lạc liên miên.</a:t>
            </a:r>
            <a:endParaRPr lang="en-GB" sz="3600">
              <a:latin typeface="Times New Roman" panose="02020603050405020304" pitchFamily="18" charset="0"/>
              <a:cs typeface="Times New Roman" panose="02020603050405020304" pitchFamily="18" charset="0"/>
            </a:endParaRPr>
          </a:p>
        </p:txBody>
      </p:sp>
      <p:sp>
        <p:nvSpPr>
          <p:cNvPr id="7" name="Rectangle 6"/>
          <p:cNvSpPr/>
          <p:nvPr/>
        </p:nvSpPr>
        <p:spPr>
          <a:xfrm>
            <a:off x="6277430" y="5013371"/>
            <a:ext cx="10822295" cy="1477328"/>
          </a:xfrm>
          <a:prstGeom prst="rect">
            <a:avLst/>
          </a:prstGeom>
        </p:spPr>
        <p:txBody>
          <a:bodyPr wrap="square">
            <a:spAutoFit/>
          </a:bodyPr>
          <a:lstStyle/>
          <a:p>
            <a:pPr>
              <a:lnSpc>
                <a:spcPct val="125000"/>
              </a:lnSpc>
              <a:spcBef>
                <a:spcPts val="1000"/>
              </a:spcBef>
              <a:spcAft>
                <a:spcPts val="1000"/>
              </a:spcAft>
            </a:pPr>
            <a:r>
              <a:rPr lang="vi-VN" sz="3600" b="1">
                <a:latin typeface="Times New Roman" panose="02020603050405020304" pitchFamily="18" charset="0"/>
                <a:cs typeface="Times New Roman" panose="02020603050405020304" pitchFamily="18" charset="0"/>
              </a:rPr>
              <a:t>- Quê quán: </a:t>
            </a:r>
            <a:r>
              <a:rPr lang="vi-VN" sz="3600">
                <a:latin typeface="Times New Roman" panose="02020603050405020304" pitchFamily="18" charset="0"/>
                <a:cs typeface="Times New Roman" panose="02020603050405020304" pitchFamily="18" charset="0"/>
              </a:rPr>
              <a:t>Nguyễn Dữ quê ở huyện Trường Tân (nay là Thanh Miện – Hải Dương). </a:t>
            </a:r>
            <a:endParaRPr lang="en-GB" sz="3600">
              <a:latin typeface="Times New Roman" panose="02020603050405020304" pitchFamily="18" charset="0"/>
              <a:cs typeface="Times New Roman" panose="02020603050405020304" pitchFamily="18" charset="0"/>
            </a:endParaRPr>
          </a:p>
        </p:txBody>
      </p:sp>
      <p:sp>
        <p:nvSpPr>
          <p:cNvPr id="10" name="Rectangle 9"/>
          <p:cNvSpPr/>
          <p:nvPr/>
        </p:nvSpPr>
        <p:spPr>
          <a:xfrm>
            <a:off x="6277430" y="6704555"/>
            <a:ext cx="10820400" cy="2862322"/>
          </a:xfrm>
          <a:prstGeom prst="rect">
            <a:avLst/>
          </a:prstGeom>
        </p:spPr>
        <p:txBody>
          <a:bodyPr wrap="square">
            <a:spAutoFit/>
          </a:bodyPr>
          <a:lstStyle/>
          <a:p>
            <a:pPr algn="just">
              <a:lnSpc>
                <a:spcPct val="125000"/>
              </a:lnSpc>
              <a:spcBef>
                <a:spcPts val="1000"/>
              </a:spcBef>
              <a:spcAft>
                <a:spcPts val="1000"/>
              </a:spcAft>
            </a:pPr>
            <a:r>
              <a:rPr lang="vi-VN" sz="3600" b="1">
                <a:latin typeface="Times New Roman" panose="02020603050405020304" pitchFamily="18" charset="0"/>
                <a:cs typeface="Times New Roman" panose="02020603050405020304" pitchFamily="18" charset="0"/>
              </a:rPr>
              <a:t>- Con người: </a:t>
            </a:r>
            <a:r>
              <a:rPr lang="vi-VN" sz="3600">
                <a:latin typeface="Times New Roman" panose="02020603050405020304" pitchFamily="18" charset="0"/>
                <a:cs typeface="Times New Roman" panose="02020603050405020304" pitchFamily="18" charset="0"/>
              </a:rPr>
              <a:t>Ông là người tài giỏi, là học trò xuất sắc của Nguyễn Bỉnh Khiêm. Ông có thời gian làm quan một năm và sau đó nhanh chóng lui về ở ẩn. Cuộc sống của Nguyễn Dữ gắn liền với thôn quê và người lao động.</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2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truyen-ky-man-lu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413" y="3216397"/>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825590" y="3258063"/>
            <a:ext cx="8709713" cy="4600811"/>
          </a:xfrm>
          <a:prstGeom prst="rect">
            <a:avLst/>
          </a:prstGeom>
        </p:spPr>
        <p:txBody>
          <a:bodyPr wrap="square">
            <a:spAutoFit/>
          </a:bodyPr>
          <a:lstStyle/>
          <a:p>
            <a:pPr algn="just">
              <a:lnSpc>
                <a:spcPct val="125000"/>
              </a:lnSpc>
              <a:spcBef>
                <a:spcPts val="1000"/>
              </a:spcBef>
              <a:spcAft>
                <a:spcPts val="1000"/>
              </a:spcAft>
            </a:pPr>
            <a:r>
              <a:rPr lang="vi-VN" sz="6000" b="1">
                <a:latin typeface="Times New Roman" panose="02020603050405020304" pitchFamily="18" charset="0"/>
                <a:cs typeface="Times New Roman" panose="02020603050405020304" pitchFamily="18" charset="0"/>
              </a:rPr>
              <a:t>- Sự nghiệp văn chương: </a:t>
            </a:r>
            <a:r>
              <a:rPr lang="vi-VN" sz="6000">
                <a:latin typeface="Times New Roman" panose="02020603050405020304" pitchFamily="18" charset="0"/>
                <a:cs typeface="Times New Roman" panose="02020603050405020304" pitchFamily="18" charset="0"/>
              </a:rPr>
              <a:t>Nổi tiếng với thể loại truyền kì. Tác phẩm tiêu biểu “Truyền kì mạn lục”</a:t>
            </a:r>
            <a:endParaRPr lang="en-GB" sz="6000">
              <a:latin typeface="Times New Roman" panose="02020603050405020304" pitchFamily="18" charset="0"/>
              <a:cs typeface="Times New Roman" panose="02020603050405020304" pitchFamily="18" charset="0"/>
            </a:endParaRPr>
          </a:p>
        </p:txBody>
      </p:sp>
      <p:pic>
        <p:nvPicPr>
          <p:cNvPr id="14" name="Picture 17" descr="truyen-ky-man-lu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0858" y="4711751"/>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8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1</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Khởi động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9921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TextBox 4"/>
          <p:cNvSpPr txBox="1"/>
          <p:nvPr/>
        </p:nvSpPr>
        <p:spPr>
          <a:xfrm>
            <a:off x="3695701" y="495300"/>
            <a:ext cx="10896600" cy="3693319"/>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c. Tác phẩm </a:t>
            </a:r>
            <a:endParaRPr lang="vi-VN" sz="8000" b="1">
              <a:latin typeface="Times New Roman" panose="02020603050405020304" pitchFamily="18" charset="0"/>
              <a:cs typeface="Times New Roman" panose="02020603050405020304" pitchFamily="18" charset="0"/>
            </a:endParaRPr>
          </a:p>
          <a:p>
            <a:pPr algn="ctr"/>
            <a:r>
              <a:rPr lang="en-US" sz="8000" b="1">
                <a:latin typeface="Times New Roman" panose="02020603050405020304" pitchFamily="18" charset="0"/>
                <a:cs typeface="Times New Roman" panose="02020603050405020304" pitchFamily="18" charset="0"/>
              </a:rPr>
              <a:t>“</a:t>
            </a:r>
            <a:r>
              <a:rPr lang="en-US" sz="8000" b="1" i="1">
                <a:latin typeface="Times New Roman" panose="02020603050405020304" pitchFamily="18" charset="0"/>
                <a:cs typeface="Times New Roman" panose="02020603050405020304" pitchFamily="18" charset="0"/>
              </a:rPr>
              <a:t>Chuyện người con gái Nam Xương</a:t>
            </a:r>
            <a:r>
              <a:rPr lang="en-US" sz="8000" b="1">
                <a:latin typeface="Times New Roman" panose="02020603050405020304" pitchFamily="18" charset="0"/>
                <a:cs typeface="Times New Roman" panose="02020603050405020304" pitchFamily="18" charset="0"/>
              </a:rPr>
              <a:t>”</a:t>
            </a:r>
            <a:endParaRPr lang="en-GB" sz="8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235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3810000" y="1756397"/>
            <a:ext cx="3512636" cy="1107996"/>
          </a:xfrm>
          <a:prstGeom prst="rect">
            <a:avLst/>
          </a:prstGeom>
        </p:spPr>
        <p:txBody>
          <a:bodyPr wrap="square" lIns="0" tIns="0" rIns="0" bIns="0" rtlCol="0" anchor="t">
            <a:spAutoFit/>
          </a:bodyPr>
          <a:lstStyle/>
          <a:p>
            <a:r>
              <a:rPr lang="en-US" sz="7200" b="1">
                <a:latin typeface="Times New Roman" panose="02020603050405020304" pitchFamily="18" charset="0"/>
                <a:cs typeface="Times New Roman" panose="02020603050405020304" pitchFamily="18" charset="0"/>
              </a:rPr>
              <a:t>Xuất xứ</a:t>
            </a:r>
            <a:endParaRPr lang="en-GB" sz="7200" b="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Rectangle 1"/>
          <p:cNvSpPr/>
          <p:nvPr/>
        </p:nvSpPr>
        <p:spPr>
          <a:xfrm>
            <a:off x="848157" y="3512794"/>
            <a:ext cx="8382000" cy="5170646"/>
          </a:xfrm>
          <a:prstGeom prst="rect">
            <a:avLst/>
          </a:prstGeom>
        </p:spPr>
        <p:txBody>
          <a:bodyPr wrap="square">
            <a:spAutoFit/>
          </a:bodyPr>
          <a:lstStyle/>
          <a:p>
            <a:pPr algn="just">
              <a:lnSpc>
                <a:spcPct val="125000"/>
              </a:lnSpc>
              <a:spcAft>
                <a:spcPts val="0"/>
              </a:spcAft>
              <a:tabLst>
                <a:tab pos="2743200" algn="ctr"/>
                <a:tab pos="5486400" algn="r"/>
              </a:tabLst>
            </a:pPr>
            <a:r>
              <a:rPr lang="vi-VN" sz="4400" b="1">
                <a:latin typeface="Times New Roman" panose="02020603050405020304" pitchFamily="18" charset="0"/>
                <a:ea typeface="Times New Roman" panose="02020603050405020304" pitchFamily="18" charset="0"/>
                <a:cs typeface="Times New Roman" panose="02020603050405020304" pitchFamily="18" charset="0"/>
              </a:rPr>
              <a:t>+ Trích từ </a:t>
            </a:r>
            <a:r>
              <a:rPr lang="en-US" sz="4400" i="1">
                <a:latin typeface="Times New Roman" panose="02020603050405020304" pitchFamily="18" charset="0"/>
                <a:ea typeface="Times New Roman" panose="02020603050405020304" pitchFamily="18" charset="0"/>
                <a:cs typeface="Times New Roman" panose="02020603050405020304" pitchFamily="18" charset="0"/>
              </a:rPr>
              <a:t>“Truyền kì mạn lục</a:t>
            </a:r>
            <a:r>
              <a:rPr lang="en-US" sz="4400">
                <a:latin typeface="Times New Roman" panose="02020603050405020304" pitchFamily="18" charset="0"/>
                <a:ea typeface="Times New Roman" panose="02020603050405020304" pitchFamily="18" charset="0"/>
                <a:cs typeface="Times New Roman" panose="02020603050405020304" pitchFamily="18" charset="0"/>
              </a:rPr>
              <a:t>”</a:t>
            </a:r>
            <a:r>
              <a:rPr lang="vi-VN" sz="4400">
                <a:latin typeface="Times New Roman" panose="02020603050405020304" pitchFamily="18" charset="0"/>
                <a:ea typeface="Times New Roman" panose="02020603050405020304" pitchFamily="18" charset="0"/>
                <a:cs typeface="Times New Roman" panose="02020603050405020304" pitchFamily="18" charset="0"/>
              </a:rPr>
              <a:t> (ghi chép tản mạn những điều kì lạ vốn được lưu truyền</a:t>
            </a:r>
            <a:r>
              <a:rPr lang="vi-VN" sz="4400" i="1">
                <a:latin typeface="Times New Roman" panose="02020603050405020304" pitchFamily="18" charset="0"/>
                <a:ea typeface="Times New Roman" panose="02020603050405020304" pitchFamily="18" charset="0"/>
                <a:cs typeface="Times New Roman" panose="02020603050405020304" pitchFamily="18" charset="0"/>
              </a:rPr>
              <a:t>) </a:t>
            </a:r>
            <a:r>
              <a:rPr lang="vi-VN" sz="4400">
                <a:latin typeface="Times New Roman" panose="02020603050405020304" pitchFamily="18" charset="0"/>
                <a:ea typeface="Times New Roman" panose="02020603050405020304" pitchFamily="18" charset="0"/>
                <a:cs typeface="Times New Roman" panose="02020603050405020304" pitchFamily="18" charset="0"/>
              </a:rPr>
              <a:t>đây là tác phẩm chữ Hán, gồm 20 câu chuyện</a:t>
            </a:r>
            <a:r>
              <a:rPr lang="vi-VN" sz="4400" i="1">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0"/>
              </a:spcAft>
              <a:tabLst>
                <a:tab pos="2743200" algn="ctr"/>
                <a:tab pos="5486400" algn="r"/>
              </a:tabLst>
            </a:pPr>
            <a:r>
              <a:rPr lang="vi-VN" sz="4400">
                <a:latin typeface="Times New Roman" panose="02020603050405020304" pitchFamily="18" charset="0"/>
                <a:ea typeface="Times New Roman" panose="02020603050405020304" pitchFamily="18" charset="0"/>
                <a:cs typeface="Times New Roman" panose="02020603050405020304" pitchFamily="18" charset="0"/>
              </a:rPr>
              <a:t>+ Là truyện thứ 16 trong số 20 truyện của tập</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38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2" name="Hình ảnh 12"/>
          <p:cNvPicPr>
            <a:picLocks noChangeAspect="1"/>
          </p:cNvPicPr>
          <p:nvPr/>
        </p:nvPicPr>
        <p:blipFill>
          <a:blip r:embed="rId4">
            <a:extLst>
              <a:ext uri="{28A0092B-C50C-407E-A947-70E740481C1C}">
                <a14:useLocalDpi xmlns:a14="http://schemas.microsoft.com/office/drawing/2010/main" val="0"/>
              </a:ext>
            </a:extLst>
          </a:blip>
          <a:srcRect l="12202" r="-2" b="-2"/>
          <a:stretch>
            <a:fillRect/>
          </a:stretch>
        </p:blipFill>
        <p:spPr bwMode="auto">
          <a:xfrm>
            <a:off x="6123283" y="5855670"/>
            <a:ext cx="4011317"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ình ảnh 10"/>
          <p:cNvPicPr>
            <a:picLocks noChangeAspect="1"/>
          </p:cNvPicPr>
          <p:nvPr/>
        </p:nvPicPr>
        <p:blipFill>
          <a:blip r:embed="rId5">
            <a:extLst>
              <a:ext uri="{28A0092B-C50C-407E-A947-70E740481C1C}">
                <a14:useLocalDpi xmlns:a14="http://schemas.microsoft.com/office/drawing/2010/main" val="0"/>
              </a:ext>
            </a:extLst>
          </a:blip>
          <a:srcRect l="7120" r="5080" b="-2"/>
          <a:stretch>
            <a:fillRect/>
          </a:stretch>
        </p:blipFill>
        <p:spPr bwMode="auto">
          <a:xfrm>
            <a:off x="14405429" y="1562100"/>
            <a:ext cx="3882571" cy="408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ỗ dành sẵn cho Nội dung 4"/>
          <p:cNvPicPr>
            <a:picLocks noChangeAspect="1"/>
          </p:cNvPicPr>
          <p:nvPr/>
        </p:nvPicPr>
        <p:blipFill>
          <a:blip r:embed="rId6">
            <a:extLst>
              <a:ext uri="{28A0092B-C50C-407E-A947-70E740481C1C}">
                <a14:useLocalDpi xmlns:a14="http://schemas.microsoft.com/office/drawing/2010/main" val="0"/>
              </a:ext>
            </a:extLst>
          </a:blip>
          <a:srcRect l="8377" r="3783" b="-2"/>
          <a:stretch>
            <a:fillRect/>
          </a:stretch>
        </p:blipFill>
        <p:spPr bwMode="auto">
          <a:xfrm>
            <a:off x="2057400" y="5855669"/>
            <a:ext cx="3861490"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Hình ảnh 8" descr="Ảnh có chứa người, ngoài trời, cỏ, bầu trời&#10;&#10;Mô tả được tạo tự động"/>
          <p:cNvPicPr>
            <a:picLocks noChangeAspect="1"/>
          </p:cNvPicPr>
          <p:nvPr/>
        </p:nvPicPr>
        <p:blipFill>
          <a:blip r:embed="rId7">
            <a:extLst>
              <a:ext uri="{28A0092B-C50C-407E-A947-70E740481C1C}">
                <a14:useLocalDpi xmlns:a14="http://schemas.microsoft.com/office/drawing/2010/main" val="0"/>
              </a:ext>
            </a:extLst>
          </a:blip>
          <a:srcRect l="4155" r="8005" b="-2"/>
          <a:stretch>
            <a:fillRect/>
          </a:stretch>
        </p:blipFill>
        <p:spPr bwMode="auto">
          <a:xfrm>
            <a:off x="14405429" y="5847299"/>
            <a:ext cx="3882571" cy="441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10318462" y="5842938"/>
            <a:ext cx="3882574" cy="445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Hình ảnh 6"/>
          <p:cNvPicPr>
            <a:picLocks noChangeAspect="1"/>
          </p:cNvPicPr>
          <p:nvPr/>
        </p:nvPicPr>
        <p:blipFill>
          <a:blip r:embed="rId9">
            <a:extLst>
              <a:ext uri="{28A0092B-C50C-407E-A947-70E740481C1C}">
                <a14:useLocalDpi xmlns:a14="http://schemas.microsoft.com/office/drawing/2010/main" val="0"/>
              </a:ext>
            </a:extLst>
          </a:blip>
          <a:srcRect l="10899" r="1300" b="-2"/>
          <a:stretch>
            <a:fillRect/>
          </a:stretch>
        </p:blipFill>
        <p:spPr bwMode="auto">
          <a:xfrm>
            <a:off x="10434329" y="1457257"/>
            <a:ext cx="3766707" cy="429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0391" y="431576"/>
            <a:ext cx="12407756"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i="1">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Nguồn gốc: </a:t>
            </a:r>
            <a:r>
              <a:rPr lang="vi-VN" sz="3600">
                <a:latin typeface="Times New Roman" panose="02020603050405020304" pitchFamily="18" charset="0"/>
                <a:ea typeface="Times New Roman" panose="02020603050405020304" pitchFamily="18" charset="0"/>
                <a:cs typeface="Times New Roman" panose="02020603050405020304" pitchFamily="18" charset="0"/>
              </a:rPr>
              <a:t>cốt truyện dựa từ truyện cổ tích “</a:t>
            </a:r>
            <a:r>
              <a:rPr lang="vi-VN" sz="3600" i="1">
                <a:latin typeface="Times New Roman" panose="02020603050405020304" pitchFamily="18" charset="0"/>
                <a:ea typeface="Times New Roman" panose="02020603050405020304" pitchFamily="18" charset="0"/>
                <a:cs typeface="Times New Roman" panose="02020603050405020304" pitchFamily="18" charset="0"/>
              </a:rPr>
              <a:t>Vợ chàng Trương</a:t>
            </a:r>
            <a:r>
              <a:rPr lang="vi-VN" sz="3600">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7572" y="1386968"/>
            <a:ext cx="5512215"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a:latin typeface="Times New Roman" panose="02020603050405020304" pitchFamily="18" charset="0"/>
                <a:ea typeface="Times New Roman" panose="02020603050405020304" pitchFamily="18" charset="0"/>
                <a:cs typeface="Times New Roman" panose="02020603050405020304" pitchFamily="18" charset="0"/>
              </a:rPr>
              <a:t>- Thể loại:</a:t>
            </a:r>
            <a:r>
              <a:rPr lang="vi-VN" sz="3600">
                <a:latin typeface="Times New Roman" panose="02020603050405020304" pitchFamily="18" charset="0"/>
                <a:ea typeface="Times New Roman" panose="02020603050405020304" pitchFamily="18" charset="0"/>
                <a:cs typeface="Times New Roman" panose="02020603050405020304" pitchFamily="18" charset="0"/>
              </a:rPr>
              <a:t> Truyện truyền kì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6601" y="2226476"/>
            <a:ext cx="7419019"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a:latin typeface="Times New Roman" panose="02020603050405020304" pitchFamily="18" charset="0"/>
                <a:ea typeface="Times New Roman" panose="02020603050405020304" pitchFamily="18" charset="0"/>
                <a:cs typeface="Times New Roman" panose="02020603050405020304" pitchFamily="18" charset="0"/>
              </a:rPr>
              <a:t>-</a:t>
            </a:r>
            <a:r>
              <a:rPr lang="vi-VN" sz="3600" b="1">
                <a:latin typeface="Times New Roman" panose="02020603050405020304" pitchFamily="18" charset="0"/>
                <a:ea typeface="Times New Roman" panose="02020603050405020304" pitchFamily="18" charset="0"/>
                <a:cs typeface="Times New Roman" panose="02020603050405020304" pitchFamily="18" charset="0"/>
              </a:rPr>
              <a:t> Phương thức biểu đạt chính: </a:t>
            </a:r>
            <a:r>
              <a:rPr lang="vi-VN" sz="3600">
                <a:latin typeface="Times New Roman" panose="02020603050405020304" pitchFamily="18" charset="0"/>
                <a:ea typeface="Times New Roman" panose="02020603050405020304" pitchFamily="18" charset="0"/>
                <a:cs typeface="Times New Roman" panose="02020603050405020304" pitchFamily="18" charset="0"/>
              </a:rPr>
              <a:t>Tự sự.</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10098" y="3208722"/>
            <a:ext cx="6013185" cy="646331"/>
          </a:xfrm>
          <a:prstGeom prst="rect">
            <a:avLst/>
          </a:prstGeom>
        </p:spPr>
        <p:txBody>
          <a:bodyPr wrap="none">
            <a:spAutoFit/>
          </a:bodyPr>
          <a:lstStyle/>
          <a:p>
            <a:r>
              <a:rPr lang="vi-VN" sz="3600" b="1">
                <a:latin typeface="Times New Roman" panose="02020603050405020304" pitchFamily="18" charset="0"/>
                <a:ea typeface="Times New Roman" panose="02020603050405020304" pitchFamily="18" charset="0"/>
              </a:rPr>
              <a:t>- Ngôi kể: </a:t>
            </a:r>
            <a:r>
              <a:rPr lang="vi-VN" sz="3600">
                <a:latin typeface="Times New Roman" panose="02020603050405020304" pitchFamily="18" charset="0"/>
                <a:ea typeface="Times New Roman" panose="02020603050405020304" pitchFamily="18" charset="0"/>
              </a:rPr>
              <a:t>Ngôi thứ 3 (Tác giả)</a:t>
            </a:r>
            <a:endParaRPr lang="en-GB" sz="3600"/>
          </a:p>
        </p:txBody>
      </p:sp>
      <p:sp>
        <p:nvSpPr>
          <p:cNvPr id="7" name="Rectangle 6"/>
          <p:cNvSpPr/>
          <p:nvPr/>
        </p:nvSpPr>
        <p:spPr>
          <a:xfrm>
            <a:off x="110098" y="4090717"/>
            <a:ext cx="8411277"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a:latin typeface="Times New Roman" panose="02020603050405020304" pitchFamily="18" charset="0"/>
                <a:ea typeface="Times New Roman" panose="02020603050405020304" pitchFamily="18" charset="0"/>
                <a:cs typeface="Times New Roman" panose="02020603050405020304" pitchFamily="18" charset="0"/>
              </a:rPr>
              <a:t>- Đề tài:</a:t>
            </a:r>
            <a:r>
              <a:rPr lang="vi-VN" sz="3600">
                <a:latin typeface="Times New Roman" panose="02020603050405020304" pitchFamily="18" charset="0"/>
                <a:ea typeface="Times New Roman" panose="02020603050405020304" pitchFamily="18" charset="0"/>
                <a:cs typeface="Times New Roman" panose="02020603050405020304" pitchFamily="18" charset="0"/>
              </a:rPr>
              <a:t> Người phụ nữ (đức hạnh, bất hạnh)</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79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3917483" y="2944402"/>
            <a:ext cx="4616350" cy="4505389"/>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649810" y="5807046"/>
            <a:ext cx="4420207" cy="4479953"/>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149867" y="2307950"/>
            <a:ext cx="4750746" cy="444242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4084952" y="942165"/>
            <a:ext cx="8981436" cy="1436291"/>
          </a:xfrm>
          <a:prstGeom prst="rect">
            <a:avLst/>
          </a:prstGeom>
        </p:spPr>
        <p:txBody>
          <a:bodyPr lIns="0" tIns="0" rIns="0" bIns="0" rtlCol="0" anchor="t">
            <a:spAutoFit/>
          </a:bodyPr>
          <a:lstStyle/>
          <a:p>
            <a:pPr>
              <a:lnSpc>
                <a:spcPts val="11200"/>
              </a:lnSpc>
            </a:pPr>
            <a:r>
              <a:rPr lang="nb-NO" sz="8000" b="1">
                <a:latin typeface="Times New Roman" panose="02020603050405020304" pitchFamily="18" charset="0"/>
                <a:cs typeface="Times New Roman" panose="02020603050405020304" pitchFamily="18" charset="0"/>
              </a:rPr>
              <a:t>Bố cục</a:t>
            </a:r>
            <a:endParaRPr lang="en-US" sz="800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885502" y="3119604"/>
            <a:ext cx="4498946" cy="4154984"/>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1</a:t>
            </a:r>
            <a:endParaRPr lang="vi-VN" sz="4400">
              <a:latin typeface="Times New Roman" panose="02020603050405020304" pitchFamily="18" charset="0"/>
              <a:cs typeface="Times New Roman" panose="02020603050405020304" pitchFamily="18" charset="0"/>
            </a:endParaRPr>
          </a:p>
          <a:p>
            <a:pPr algn="ctr"/>
            <a:r>
              <a:rPr lang="vi-VN" sz="4400">
                <a:latin typeface="Times New Roman" panose="02020603050405020304" pitchFamily="18" charset="0"/>
                <a:cs typeface="Times New Roman" panose="02020603050405020304" pitchFamily="18" charset="0"/>
              </a:rPr>
              <a:t>(Từ đầu</a:t>
            </a:r>
            <a:r>
              <a:rPr lang="vi-VN" sz="4400" i="1">
                <a:latin typeface="Times New Roman" panose="02020603050405020304" pitchFamily="18" charset="0"/>
                <a:cs typeface="Times New Roman" panose="02020603050405020304" pitchFamily="18" charset="0"/>
              </a:rPr>
              <a:t>...lo liệu như đối với</a:t>
            </a:r>
            <a:r>
              <a:rPr lang="vi-VN" sz="440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cha mẹ đẻ mình</a:t>
            </a:r>
            <a:r>
              <a:rPr lang="vi-VN" sz="4400">
                <a:latin typeface="Times New Roman" panose="02020603050405020304" pitchFamily="18" charset="0"/>
                <a:cs typeface="Times New Roman" panose="02020603050405020304" pitchFamily="18" charset="0"/>
              </a:rPr>
              <a:t>): Vũ Nương trở thành chinh phụ</a:t>
            </a:r>
            <a:endParaRPr lang="en-GB" sz="4400">
              <a:latin typeface="Times New Roman" panose="02020603050405020304" pitchFamily="18" charset="0"/>
              <a:cs typeface="Times New Roman" panose="02020603050405020304" pitchFamily="18" charset="0"/>
            </a:endParaRPr>
          </a:p>
        </p:txBody>
      </p:sp>
      <p:sp>
        <p:nvSpPr>
          <p:cNvPr id="24" name="Rectangle 23"/>
          <p:cNvSpPr/>
          <p:nvPr/>
        </p:nvSpPr>
        <p:spPr>
          <a:xfrm>
            <a:off x="8649809" y="6011607"/>
            <a:ext cx="4186827" cy="3477875"/>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2</a:t>
            </a:r>
          </a:p>
          <a:p>
            <a:pPr algn="ctr"/>
            <a:r>
              <a:rPr lang="vi-VN" sz="4400" b="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Tiếp theo… </a:t>
            </a:r>
            <a:r>
              <a:rPr lang="vi-VN" sz="4400" i="1">
                <a:latin typeface="Times New Roman" panose="02020603050405020304" pitchFamily="18" charset="0"/>
                <a:cs typeface="Times New Roman" panose="02020603050405020304" pitchFamily="18" charset="0"/>
              </a:rPr>
              <a:t>nhưng việc đã trót qua rồi</a:t>
            </a:r>
            <a:r>
              <a:rPr lang="vi-VN" sz="4400">
                <a:latin typeface="Times New Roman" panose="02020603050405020304" pitchFamily="18" charset="0"/>
                <a:cs typeface="Times New Roman" panose="02020603050405020304" pitchFamily="18" charset="0"/>
              </a:rPr>
              <a:t>): Vũ Nương mắc oan</a:t>
            </a:r>
            <a:endParaRPr lang="en-GB" sz="4400">
              <a:latin typeface="Times New Roman" panose="02020603050405020304" pitchFamily="18" charset="0"/>
              <a:cs typeface="Times New Roman" panose="02020603050405020304" pitchFamily="18" charset="0"/>
            </a:endParaRPr>
          </a:p>
        </p:txBody>
      </p:sp>
      <p:sp>
        <p:nvSpPr>
          <p:cNvPr id="25" name="Rectangle 24"/>
          <p:cNvSpPr/>
          <p:nvPr/>
        </p:nvSpPr>
        <p:spPr>
          <a:xfrm>
            <a:off x="13127398" y="2337895"/>
            <a:ext cx="4715834" cy="4154984"/>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3</a:t>
            </a:r>
          </a:p>
          <a:p>
            <a:pPr algn="ctr"/>
            <a:r>
              <a:rPr lang="vi-VN" sz="4400" b="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(Còn lại): Vũ Nương được lập đàn giải oan và sự ra đi vĩnh viễn của Vũ Nương.</a:t>
            </a:r>
            <a:endParaRPr lang="en-GB" sz="4400">
              <a:latin typeface="Times New Roman" panose="02020603050405020304" pitchFamily="18" charset="0"/>
              <a:cs typeface="Times New Roman" panose="02020603050405020304" pitchFamily="18" charset="0"/>
            </a:endParaRPr>
          </a:p>
        </p:txBody>
      </p:sp>
      <p:pic>
        <p:nvPicPr>
          <p:cNvPr id="26"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626" y="7610567"/>
            <a:ext cx="3915446" cy="231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7" name="Hình ảnh 8" descr="Ảnh có chứa người, ngoài trời, cỏ, bầu trời&#10;&#10;Mô tả được tạo tự động"/>
          <p:cNvPicPr>
            <a:picLocks noChangeAspect="1"/>
          </p:cNvPicPr>
          <p:nvPr/>
        </p:nvPicPr>
        <p:blipFill>
          <a:blip r:embed="rId9">
            <a:extLst>
              <a:ext uri="{28A0092B-C50C-407E-A947-70E740481C1C}">
                <a14:useLocalDpi xmlns:a14="http://schemas.microsoft.com/office/drawing/2010/main" val="0"/>
              </a:ext>
            </a:extLst>
          </a:blip>
          <a:srcRect l="4155" r="8005" b="-2"/>
          <a:stretch>
            <a:fillRect/>
          </a:stretch>
        </p:blipFill>
        <p:spPr bwMode="auto">
          <a:xfrm>
            <a:off x="8847384" y="1714500"/>
            <a:ext cx="3791675" cy="2922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Picture 9" descr="ANd9GcSr14r3g_cvtINHhJyJd0KtKA5b74_J1JyhdHtJLblhxDIlQIP_x2jK5LzNM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78844" y="6858966"/>
            <a:ext cx="4419599" cy="2798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5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par>
                                <p:cTn id="36" presetID="6"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TextBox 4"/>
          <p:cNvSpPr txBox="1"/>
          <p:nvPr/>
        </p:nvSpPr>
        <p:spPr>
          <a:xfrm>
            <a:off x="3695701" y="495300"/>
            <a:ext cx="10896600" cy="2462213"/>
          </a:xfrm>
          <a:prstGeom prst="rect">
            <a:avLst/>
          </a:prstGeom>
        </p:spPr>
        <p:txBody>
          <a:bodyPr wrap="square" lIns="0" tIns="0" rIns="0" bIns="0" rtlCol="0" anchor="t">
            <a:spAutoFit/>
          </a:bodyPr>
          <a:lstStyle/>
          <a:p>
            <a:pPr algn="ctr"/>
            <a:r>
              <a:rPr lang="en-GB"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III. </a:t>
            </a:r>
            <a:r>
              <a:rPr lang="vi-VN"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ĐỌC- </a:t>
            </a:r>
          </a:p>
          <a:p>
            <a:pPr algn="ctr"/>
            <a:r>
              <a:rPr lang="vi-VN"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HIỂU VĂN BẢN</a:t>
            </a:r>
            <a:endParaRPr lang="en-GB" sz="80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7997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24653" y="0"/>
            <a:ext cx="18297807" cy="10287000"/>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aphicFrame>
        <p:nvGraphicFramePr>
          <p:cNvPr id="5" name="Table 4"/>
          <p:cNvGraphicFramePr>
            <a:graphicFrameLocks noGrp="1"/>
          </p:cNvGraphicFramePr>
          <p:nvPr>
            <p:extLst>
              <p:ext uri="{D42A27DB-BD31-4B8C-83A1-F6EECF244321}">
                <p14:modId xmlns:p14="http://schemas.microsoft.com/office/powerpoint/2010/main" val="610495442"/>
              </p:ext>
            </p:extLst>
          </p:nvPr>
        </p:nvGraphicFramePr>
        <p:xfrm>
          <a:off x="208850" y="501649"/>
          <a:ext cx="17830800" cy="9283700"/>
        </p:xfrm>
        <a:graphic>
          <a:graphicData uri="http://schemas.openxmlformats.org/drawingml/2006/table">
            <a:tbl>
              <a:tblPr firstRow="1" firstCol="1" bandRow="1"/>
              <a:tblGrid>
                <a:gridCol w="17830800">
                  <a:extLst>
                    <a:ext uri="{9D8B030D-6E8A-4147-A177-3AD203B41FA5}">
                      <a16:colId xmlns:a16="http://schemas.microsoft.com/office/drawing/2014/main" val="20000"/>
                    </a:ext>
                  </a:extLst>
                </a:gridCol>
              </a:tblGrid>
              <a:tr h="4525963">
                <a:tc>
                  <a:txBody>
                    <a:bodyPr/>
                    <a:lstStyle/>
                    <a:p>
                      <a:pPr algn="ctr">
                        <a:lnSpc>
                          <a:spcPct val="100000"/>
                        </a:lnSpc>
                        <a:spcBef>
                          <a:spcPts val="300"/>
                        </a:spcBef>
                        <a:spcAft>
                          <a:spcPts val="30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03</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pt-BR" sz="3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NỘI DUNG, CỐT TRUYỆN, SỰ KIỆN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các sự kiện sau vào sơ đồ theo đúng trình tự của câu chuyện: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Lấy chồng: Vũ Thị Thiết lấy chồng – người có tính đa nghi.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Làm người chinh phụ: Chồng đi chinh chiến, nàng một mình phụng dưỡng mẹ chồng già yếu và nuôi con nhỏ</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Ghen tuông và ruồng rẫy: Đản không nhận Trương là cha, lại nói về một người cha khác đêm đêm vẫn về gần gũi, thân thiết với hai mẹ con. Trương nổi cơn ghen, quy cho Vũ Thị Ngoại tình, không cho thanh minh, hắt hủi và đuổi nàng đi.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Tỏ lòng và quyên sinh: Vũ Thị Thiết chỉ còn biết tỏ lòng với trời đất và tìm cái chết trên bến Hoàng Giang.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Trở về và giã biệt: Vũ Thị trở về trên một chiếc kiệu hoa…, theo sau có đến năm mươi chiếc xe cờ tán, võng lọng, rực rỡ đầy sông, lúc ẩn, lúc hiện…đứng ở giữa dòng nói lời đa tạ rồi giã biệt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Trở về: Trương Sinh trở về sau chinh chiến, mẹ chồng đã mất, đứa con mới lên ba.</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Sự hối lỗi muộn màng: Trương hiểu ra sự thật: người mà Đản gọi là cha chỉ là cái bóng trên tường, dưới ngọn đèn khuya nhưng tất cả đã muộn.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Lập đàn tràng giải oan: Trương Sinh lập đàn tràng, giải oan cho Vũ Thị.</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 Ân nghĩa với Linh Phi: Phan Lang, người làng của Trương được Linh Phi cứu sống, gặp Vũ Thị dưới thuỷ phủ của Linh Phi. Phan Lang khuyên nàng về thăm chồng con, Vũ Thị nhờ Phan Lang nói với chàng Trương lập đàn đón nàng về.</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000" marR="47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984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2153706922"/>
              </p:ext>
            </p:extLst>
          </p:nvPr>
        </p:nvGraphicFramePr>
        <p:xfrm>
          <a:off x="3670468" y="819523"/>
          <a:ext cx="12649200" cy="4945063"/>
        </p:xfrm>
        <a:graphic>
          <a:graphicData uri="http://schemas.openxmlformats.org/drawingml/2006/table">
            <a:tbl>
              <a:tblPr/>
              <a:tblGrid>
                <a:gridCol w="12649200">
                  <a:extLst>
                    <a:ext uri="{9D8B030D-6E8A-4147-A177-3AD203B41FA5}">
                      <a16:colId xmlns:a16="http://schemas.microsoft.com/office/drawing/2014/main" val="20000"/>
                    </a:ext>
                  </a:extLst>
                </a:gridCol>
              </a:tblGrid>
              <a:tr h="0">
                <a:tc>
                  <a:txBody>
                    <a:bodyPr/>
                    <a:lstStyle/>
                    <a:p>
                      <a:pPr algn="ctr">
                        <a:lnSpc>
                          <a:spcPct val="125000"/>
                        </a:lnSpc>
                        <a:spcBef>
                          <a:spcPts val="300"/>
                        </a:spcBef>
                        <a:spcAft>
                          <a:spcPts val="300"/>
                        </a:spcAft>
                      </a:pP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Aft>
                          <a:spcPts val="800"/>
                        </a:spcAft>
                      </a:pPr>
                      <a:r>
                        <a:rPr lang="en-US" sz="4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KHÔNG GIAN, THỜI GIAN, NHÂN VẬT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Các nhân vật trong</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fr-FR" sz="4000">
                          <a:effectLst/>
                          <a:latin typeface="Times New Roman" panose="02020603050405020304" pitchFamily="18" charset="0"/>
                          <a:ea typeface="Times New Roman" panose="02020603050405020304" pitchFamily="18" charset="0"/>
                          <a:cs typeface="Times New Roman" panose="02020603050405020304" pitchFamily="18" charset="0"/>
                        </a:rPr>
                        <a:t>Nhân vật chính là: .................................., </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25000"/>
                        </a:lnSpc>
                        <a:spcAft>
                          <a:spcPts val="80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N</a:t>
                      </a:r>
                      <a:r>
                        <a:rPr lang="fr-FR" sz="4000">
                          <a:effectLst/>
                          <a:latin typeface="Times New Roman" panose="02020603050405020304" pitchFamily="18" charset="0"/>
                          <a:ea typeface="Times New Roman" panose="02020603050405020304" pitchFamily="18" charset="0"/>
                          <a:cs typeface="Times New Roman" panose="02020603050405020304" pitchFamily="18" charset="0"/>
                        </a:rPr>
                        <a:t>hân vật phụ là: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2. Xác định trật tự thời gian, không gian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926636532"/>
              </p:ext>
            </p:extLst>
          </p:nvPr>
        </p:nvGraphicFramePr>
        <p:xfrm>
          <a:off x="4762500" y="6362700"/>
          <a:ext cx="9982200" cy="1684937"/>
        </p:xfrm>
        <a:graphic>
          <a:graphicData uri="http://schemas.openxmlformats.org/drawingml/2006/table">
            <a:tbl>
              <a:tblPr firstRow="1" firstCol="1" bandRow="1"/>
              <a:tblGrid>
                <a:gridCol w="2933700">
                  <a:extLst>
                    <a:ext uri="{9D8B030D-6E8A-4147-A177-3AD203B41FA5}">
                      <a16:colId xmlns:a16="http://schemas.microsoft.com/office/drawing/2014/main" val="20000"/>
                    </a:ext>
                  </a:extLst>
                </a:gridCol>
                <a:gridCol w="7048500">
                  <a:extLst>
                    <a:ext uri="{9D8B030D-6E8A-4147-A177-3AD203B41FA5}">
                      <a16:colId xmlns:a16="http://schemas.microsoft.com/office/drawing/2014/main" val="20001"/>
                    </a:ext>
                  </a:extLst>
                </a:gridCol>
              </a:tblGrid>
              <a:tr h="925286">
                <a:tc>
                  <a:txBody>
                    <a:bodyPr/>
                    <a:lstStyle/>
                    <a:p>
                      <a:pPr>
                        <a:lnSpc>
                          <a:spcPct val="125000"/>
                        </a:lnSpc>
                        <a:spcAft>
                          <a:spcPts val="80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gian</a:t>
                      </a:r>
                      <a:endParaRPr lang="en-GB"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25000"/>
                        </a:lnSpc>
                        <a:spcAft>
                          <a:spcPts val="80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GB"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39215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Rectangle 8"/>
          <p:cNvSpPr/>
          <p:nvPr/>
        </p:nvSpPr>
        <p:spPr>
          <a:xfrm>
            <a:off x="4715329" y="854014"/>
            <a:ext cx="11125200" cy="5026697"/>
          </a:xfrm>
          <a:prstGeom prst="rect">
            <a:avLst/>
          </a:prstGeom>
        </p:spPr>
        <p:txBody>
          <a:bodyPr wrap="square">
            <a:spAutoFit/>
          </a:bodyPr>
          <a:lstStyle/>
          <a:p>
            <a:pPr algn="ctr">
              <a:lnSpc>
                <a:spcPct val="125000"/>
              </a:lnSpc>
              <a:spcBef>
                <a:spcPts val="300"/>
              </a:spcBef>
              <a:spcAft>
                <a:spcPts val="300"/>
              </a:spcAft>
            </a:pP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05</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HIỂU YẾU TỐ KÌ ẢO</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4000">
                <a:latin typeface="Times New Roman" panose="02020603050405020304" pitchFamily="18" charset="0"/>
                <a:ea typeface="Calibri" panose="020F0502020204030204" pitchFamily="34" charset="0"/>
                <a:cs typeface="Times New Roman" panose="02020603050405020304" pitchFamily="18" charset="0"/>
              </a:rPr>
              <a:t> </a:t>
            </a:r>
            <a:r>
              <a:rPr lang="vi-VN" sz="4000" b="1">
                <a:latin typeface="Times New Roman" panose="02020603050405020304" pitchFamily="18" charset="0"/>
                <a:ea typeface="Calibri" panose="020F0502020204030204" pitchFamily="34" charset="0"/>
                <a:cs typeface="Times New Roman" panose="02020603050405020304" pitchFamily="18" charset="0"/>
              </a:rPr>
              <a:t>Yêu cầu</a:t>
            </a:r>
            <a:r>
              <a:rPr lang="vi-VN" sz="4000">
                <a:latin typeface="Times New Roman" panose="02020603050405020304" pitchFamily="18" charset="0"/>
                <a:ea typeface="Calibri" panose="020F0502020204030204" pitchFamily="34" charset="0"/>
                <a:cs typeface="Times New Roman" panose="02020603050405020304" pitchFamily="18" charset="0"/>
              </a:rPr>
              <a:t>: </a:t>
            </a:r>
            <a:r>
              <a:rPr lang="en-US" sz="4000" i="1">
                <a:latin typeface="Times New Roman" panose="02020603050405020304" pitchFamily="18" charset="0"/>
                <a:ea typeface="Calibri" panose="020F0502020204030204" pitchFamily="34" charset="0"/>
                <a:cs typeface="Times New Roman" panose="02020603050405020304" pitchFamily="18" charset="0"/>
              </a:rPr>
              <a:t>Tìm các chi tiết kì ảo được sử dụng trong tác phẩm và nêu tác dụng của chúng trong việc thể hiện chủ đề, tư tưởng của tác phẩm:</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4000" b="1">
                <a:latin typeface="Times New Roman" panose="02020603050405020304" pitchFamily="18" charset="0"/>
                <a:ea typeface="Calibri" panose="020F0502020204030204" pitchFamily="34" charset="0"/>
                <a:cs typeface="Times New Roman" panose="02020603050405020304" pitchFamily="18" charset="0"/>
              </a:rPr>
              <a:t>Trả lời: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434285765"/>
              </p:ext>
            </p:extLst>
          </p:nvPr>
        </p:nvGraphicFramePr>
        <p:xfrm>
          <a:off x="4800600" y="6258082"/>
          <a:ext cx="11201400" cy="3113406"/>
        </p:xfrm>
        <a:graphic>
          <a:graphicData uri="http://schemas.openxmlformats.org/drawingml/2006/table">
            <a:tbl>
              <a:tblPr firstRow="1" firstCol="1" bandRow="1"/>
              <a:tblGrid>
                <a:gridCol w="4574431">
                  <a:extLst>
                    <a:ext uri="{9D8B030D-6E8A-4147-A177-3AD203B41FA5}">
                      <a16:colId xmlns:a16="http://schemas.microsoft.com/office/drawing/2014/main" val="20000"/>
                    </a:ext>
                  </a:extLst>
                </a:gridCol>
                <a:gridCol w="6626969">
                  <a:extLst>
                    <a:ext uri="{9D8B030D-6E8A-4147-A177-3AD203B41FA5}">
                      <a16:colId xmlns:a16="http://schemas.microsoft.com/office/drawing/2014/main" val="20001"/>
                    </a:ext>
                  </a:extLst>
                </a:gridCol>
              </a:tblGrid>
              <a:tr h="0">
                <a:tc>
                  <a:txBody>
                    <a:bodyPr/>
                    <a:lstStyle/>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 tiết/ yếu tố kì ảo</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dụng đối với việc thể hiện chủ đề, tư tưởng</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3230">
                <a:tc>
                  <a:txBody>
                    <a:bodyPr/>
                    <a:lstStyle/>
                    <a:p>
                      <a:pPr algn="just">
                        <a:lnSpc>
                          <a:spcPct val="130000"/>
                        </a:lnSpc>
                        <a:spcAft>
                          <a:spcPts val="800"/>
                        </a:spcAft>
                      </a:pPr>
                      <a:r>
                        <a:rPr lang="en-US"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84792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Rectangle 6"/>
          <p:cNvSpPr/>
          <p:nvPr/>
        </p:nvSpPr>
        <p:spPr>
          <a:xfrm>
            <a:off x="3104243" y="495300"/>
            <a:ext cx="13716000" cy="6069867"/>
          </a:xfrm>
          <a:prstGeom prst="rect">
            <a:avLst/>
          </a:prstGeom>
        </p:spPr>
        <p:txBody>
          <a:bodyPr wrap="square">
            <a:spAutoFit/>
          </a:bodyPr>
          <a:lstStyle/>
          <a:p>
            <a:pPr algn="ctr">
              <a:lnSpc>
                <a:spcPct val="125000"/>
              </a:lnSpc>
              <a:spcBef>
                <a:spcPts val="300"/>
              </a:spcBef>
              <a:spcAft>
                <a:spcPts val="300"/>
              </a:spcAft>
            </a:pP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06</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HIỂU </a:t>
            </a:r>
            <a:r>
              <a:rPr lang="vi-VN" sz="3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 KẾT HỢP GIỮA CHI TIẾT KÌ ẢO VÀ CHI TIẾT ĐỜI THƯỜNG TRONG TÁC PHẨM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600" b="1">
                <a:latin typeface="Times New Roman" panose="02020603050405020304" pitchFamily="18" charset="0"/>
                <a:ea typeface="Calibri" panose="020F0502020204030204" pitchFamily="34" charset="0"/>
                <a:cs typeface="Times New Roman" panose="02020603050405020304" pitchFamily="18" charset="0"/>
              </a:rPr>
              <a:t>Yêu cầu</a:t>
            </a:r>
            <a:r>
              <a:rPr lang="vi-VN" sz="3600">
                <a:latin typeface="Times New Roman" panose="02020603050405020304" pitchFamily="18" charset="0"/>
                <a:ea typeface="Calibri" panose="020F0502020204030204" pitchFamily="34" charset="0"/>
                <a:cs typeface="Times New Roman" panose="02020603050405020304" pitchFamily="18" charset="0"/>
              </a:rPr>
              <a:t>: Phân tích tác dụng của việc kết hợp các chi tiết kì ảo với các chi tiết đời thường ở một đoạn văn sau: </a:t>
            </a:r>
            <a:r>
              <a:rPr lang="vi-VN" sz="3600" i="1">
                <a:latin typeface="Times New Roman" panose="02020603050405020304" pitchFamily="18" charset="0"/>
                <a:ea typeface="Calibri" panose="020F0502020204030204" pitchFamily="34" charset="0"/>
                <a:cs typeface="Times New Roman" panose="02020603050405020304" pitchFamily="18" charset="0"/>
              </a:rPr>
              <a:t>“Lúc về đến nhà, Phan Lang đem chuyện kể cho họ Trương...Rồi trong chốc lát, bóng nàng loang loáng mờ nhạt dần và biến đi mất.”</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600" b="1">
                <a:latin typeface="Times New Roman" panose="02020603050405020304" pitchFamily="18" charset="0"/>
                <a:ea typeface="Calibri" panose="020F0502020204030204" pitchFamily="34" charset="0"/>
                <a:cs typeface="Times New Roman" panose="02020603050405020304" pitchFamily="18" charset="0"/>
              </a:rPr>
              <a:t>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80500776"/>
              </p:ext>
            </p:extLst>
          </p:nvPr>
        </p:nvGraphicFramePr>
        <p:xfrm>
          <a:off x="3581400" y="6874776"/>
          <a:ext cx="12344400" cy="2511044"/>
        </p:xfrm>
        <a:graphic>
          <a:graphicData uri="http://schemas.openxmlformats.org/drawingml/2006/table">
            <a:tbl>
              <a:tblPr firstRow="1" firstCol="1" bandRow="1"/>
              <a:tblGrid>
                <a:gridCol w="61722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494086">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Chi tiết đời thường, có thật </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Chi tiết kì ảo</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gridSpan="2">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Tác dụng của sự kết hợp giữa chi tiết kì ảo và chi tiết đời thường: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00903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349370" y="3566792"/>
            <a:ext cx="9840745" cy="4431983"/>
          </a:xfrm>
          <a:prstGeom prst="rect">
            <a:avLst/>
          </a:prstGeom>
        </p:spPr>
        <p:txBody>
          <a:bodyPr lIns="0" tIns="0" rIns="0" bIns="0" rtlCol="0" anchor="t">
            <a:spAutoFit/>
          </a:bodyPr>
          <a:lstStyle/>
          <a:p>
            <a:pPr algn="ctr"/>
            <a:r>
              <a:rPr lang="en-GB" sz="7200" b="1">
                <a:latin typeface="Times New Roman" panose="02020603050405020304" pitchFamily="18" charset="0"/>
                <a:cs typeface="Times New Roman" panose="02020603050405020304" pitchFamily="18" charset="0"/>
              </a:rPr>
              <a:t>1. Đặc điểm của thể loại truyện truyền kì qua VB </a:t>
            </a:r>
            <a:r>
              <a:rPr lang="en-GB" sz="7200" b="1" i="1">
                <a:latin typeface="Times New Roman" panose="02020603050405020304" pitchFamily="18" charset="0"/>
                <a:cs typeface="Times New Roman" panose="02020603050405020304" pitchFamily="18" charset="0"/>
              </a:rPr>
              <a:t>Chuyện người con gái Nam Xương</a:t>
            </a:r>
            <a:endParaRPr lang="en-GB" sz="7200">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87823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701" b="9701"/>
          <a:stretch>
            <a:fillRect/>
          </a:stretch>
        </p:blipFill>
        <p:spPr>
          <a:xfrm>
            <a:off x="14844" y="8351"/>
            <a:ext cx="18258312" cy="10270301"/>
          </a:xfrm>
          <a:prstGeom prst="rect">
            <a:avLst/>
          </a:prstGeom>
        </p:spPr>
      </p:pic>
      <p:sp>
        <p:nvSpPr>
          <p:cNvPr id="5" name="Freeform 5"/>
          <p:cNvSpPr/>
          <p:nvPr/>
        </p:nvSpPr>
        <p:spPr>
          <a:xfrm>
            <a:off x="-937203" y="2260585"/>
            <a:ext cx="7748942" cy="821624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11" name="Freeform 11"/>
          <p:cNvSpPr/>
          <p:nvPr/>
        </p:nvSpPr>
        <p:spPr>
          <a:xfrm>
            <a:off x="4415063" y="2811564"/>
            <a:ext cx="1988017" cy="177182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4"/>
            <a:stretch>
              <a:fillRect/>
            </a:stretch>
          </a:blipFill>
        </p:spPr>
      </p:sp>
      <p:sp>
        <p:nvSpPr>
          <p:cNvPr id="12" name="Freeform 12"/>
          <p:cNvSpPr/>
          <p:nvPr/>
        </p:nvSpPr>
        <p:spPr>
          <a:xfrm>
            <a:off x="5626669" y="552817"/>
            <a:ext cx="2370139" cy="2337549"/>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5"/>
            <a:stretch>
              <a:fillRect/>
            </a:stretch>
          </a:blipFill>
        </p:spPr>
      </p:sp>
      <p:sp>
        <p:nvSpPr>
          <p:cNvPr id="13" name="Freeform 13"/>
          <p:cNvSpPr/>
          <p:nvPr/>
        </p:nvSpPr>
        <p:spPr>
          <a:xfrm>
            <a:off x="-5515619" y="-645721"/>
            <a:ext cx="8633528" cy="821624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6"/>
            <a:stretch>
              <a:fillRect/>
            </a:stretch>
          </a:blipFill>
        </p:spPr>
      </p:sp>
      <p:sp>
        <p:nvSpPr>
          <p:cNvPr id="14" name="Freeform 14"/>
          <p:cNvSpPr/>
          <p:nvPr/>
        </p:nvSpPr>
        <p:spPr>
          <a:xfrm>
            <a:off x="1227988" y="1341059"/>
            <a:ext cx="2335024" cy="234971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804496" y="2693044"/>
            <a:ext cx="2303136" cy="3527459"/>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9"/>
            <a:stretch>
              <a:fillRect/>
            </a:stretch>
          </a:blipFill>
        </p:spPr>
      </p:sp>
      <p:sp>
        <p:nvSpPr>
          <p:cNvPr id="16" name="Freeform 16"/>
          <p:cNvSpPr/>
          <p:nvPr/>
        </p:nvSpPr>
        <p:spPr>
          <a:xfrm rot="-1464555" flipH="1">
            <a:off x="-1501902" y="-423415"/>
            <a:ext cx="4523077" cy="493202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10"/>
            <a:stretch>
              <a:fillRect/>
            </a:stretch>
          </a:blipFill>
        </p:spPr>
      </p:sp>
      <p:sp>
        <p:nvSpPr>
          <p:cNvPr id="17" name="Rectangle 16"/>
          <p:cNvSpPr/>
          <p:nvPr/>
        </p:nvSpPr>
        <p:spPr>
          <a:xfrm>
            <a:off x="6811738" y="2545270"/>
            <a:ext cx="9929559" cy="4339650"/>
          </a:xfrm>
          <a:prstGeom prst="rect">
            <a:avLst/>
          </a:prstGeom>
        </p:spPr>
        <p:txBody>
          <a:bodyPr wrap="square">
            <a:spAutoFit/>
          </a:bodyPr>
          <a:lstStyle/>
          <a:p>
            <a:pPr algn="ctr"/>
            <a:r>
              <a:rPr lang="en-US" sz="138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Nhìn tranh đoán chi tiết </a:t>
            </a:r>
            <a:endParaRPr lang="en-GB" sz="199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181078" y="-325218"/>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197098" y="3162300"/>
            <a:ext cx="14890501" cy="712470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62489" y="3695700"/>
            <a:ext cx="14220311" cy="61904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V="1">
            <a:off x="-251467" y="-163516"/>
            <a:ext cx="4898571" cy="4114800"/>
          </a:xfrm>
          <a:custGeom>
            <a:avLst/>
            <a:gdLst/>
            <a:ahLst/>
            <a:cxnLst/>
            <a:rect l="l" t="t" r="r" b="b"/>
            <a:pathLst>
              <a:path w="4898571" h="4114800">
                <a:moveTo>
                  <a:pt x="0" y="4114800"/>
                </a:moveTo>
                <a:lnTo>
                  <a:pt x="4898572" y="4114800"/>
                </a:lnTo>
                <a:lnTo>
                  <a:pt x="4898572"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6267016" y="4531979"/>
            <a:ext cx="8287183" cy="1354217"/>
          </a:xfrm>
          <a:prstGeom prst="rect">
            <a:avLst/>
          </a:prstGeom>
        </p:spPr>
        <p:txBody>
          <a:bodyPr wrap="square" lIns="0" tIns="0" rIns="0" bIns="0" rtlCol="0" anchor="t">
            <a:spAutoFit/>
          </a:bodyPr>
          <a:lstStyle/>
          <a:p>
            <a:pPr algn="just"/>
            <a:r>
              <a:rPr lang="en-GB" sz="4400" b="1">
                <a:latin typeface="Times New Roman" panose="02020603050405020304" pitchFamily="18" charset="0"/>
                <a:cs typeface="Times New Roman" panose="02020603050405020304" pitchFamily="18" charset="0"/>
              </a:rPr>
              <a:t> - Lấy chồng: </a:t>
            </a:r>
            <a:r>
              <a:rPr lang="en-GB" sz="4400">
                <a:latin typeface="Times New Roman" panose="02020603050405020304" pitchFamily="18" charset="0"/>
                <a:cs typeface="Times New Roman" panose="02020603050405020304" pitchFamily="18" charset="0"/>
              </a:rPr>
              <a:t>Vũ Thị Thiết lấy chồng – người có tính đa nghi.</a:t>
            </a:r>
          </a:p>
        </p:txBody>
      </p:sp>
      <p:sp>
        <p:nvSpPr>
          <p:cNvPr id="11" name="Rectangle 10"/>
          <p:cNvSpPr/>
          <p:nvPr/>
        </p:nvSpPr>
        <p:spPr>
          <a:xfrm>
            <a:off x="6781800" y="190500"/>
            <a:ext cx="8848951" cy="1015663"/>
          </a:xfrm>
          <a:prstGeom prst="rect">
            <a:avLst/>
          </a:prstGeom>
        </p:spPr>
        <p:txBody>
          <a:bodyPr wrap="square">
            <a:spAutoFit/>
          </a:bodyPr>
          <a:lstStyle/>
          <a:p>
            <a:r>
              <a:rPr lang="en-GB" sz="6000" b="1">
                <a:latin typeface="Times New Roman" panose="02020603050405020304" pitchFamily="18" charset="0"/>
                <a:cs typeface="Times New Roman" panose="02020603050405020304" pitchFamily="18" charset="0"/>
              </a:rPr>
              <a:t>a. Cốt truyện</a:t>
            </a:r>
            <a:endParaRPr lang="en-GB" sz="6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4503422"/>
            <a:ext cx="5242149"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6267016" y="6598922"/>
            <a:ext cx="8287184" cy="2800767"/>
          </a:xfrm>
          <a:prstGeom prst="rect">
            <a:avLst/>
          </a:prstGeom>
        </p:spPr>
        <p:txBody>
          <a:bodyPr wrap="square">
            <a:spAutoFit/>
          </a:bodyPr>
          <a:lstStyle/>
          <a:p>
            <a:pPr algn="just"/>
            <a:r>
              <a:rPr lang="en-GB" sz="4400" b="1">
                <a:latin typeface="Times New Roman" panose="02020603050405020304" pitchFamily="18" charset="0"/>
                <a:cs typeface="Times New Roman" panose="02020603050405020304" pitchFamily="18" charset="0"/>
              </a:rPr>
              <a:t>- Làm người chinh phụ: </a:t>
            </a:r>
            <a:r>
              <a:rPr lang="en-GB" sz="4400">
                <a:latin typeface="Times New Roman" panose="02020603050405020304" pitchFamily="18" charset="0"/>
                <a:cs typeface="Times New Roman" panose="02020603050405020304" pitchFamily="18" charset="0"/>
              </a:rPr>
              <a:t>Chồng đi chinh chiến, nàng một mình phụng dưỡng mẹ chồng già yếu và nuôi con nhỏ</a:t>
            </a:r>
          </a:p>
        </p:txBody>
      </p:sp>
      <p:sp>
        <p:nvSpPr>
          <p:cNvPr id="2" name="Rectangle 1"/>
          <p:cNvSpPr/>
          <p:nvPr/>
        </p:nvSpPr>
        <p:spPr>
          <a:xfrm>
            <a:off x="4740583" y="1629235"/>
            <a:ext cx="9543895" cy="929100"/>
          </a:xfrm>
          <a:prstGeom prst="rect">
            <a:avLst/>
          </a:prstGeom>
        </p:spPr>
        <p:txBody>
          <a:bodyPr wrap="none">
            <a:spAutoFit/>
          </a:bodyPr>
          <a:lstStyle/>
          <a:p>
            <a:pPr algn="just">
              <a:lnSpc>
                <a:spcPct val="125000"/>
              </a:lnSpc>
              <a:spcAft>
                <a:spcPts val="800"/>
              </a:spcAft>
            </a:pPr>
            <a:r>
              <a:rPr lang="en-GB" sz="4800" b="1">
                <a:latin typeface="Times New Roman" panose="02020603050405020304" pitchFamily="18" charset="0"/>
                <a:ea typeface="Times New Roman" panose="02020603050405020304" pitchFamily="18" charset="0"/>
                <a:cs typeface="Times New Roman" panose="02020603050405020304" pitchFamily="18" charset="0"/>
              </a:rPr>
              <a:t>(1) Trở thành chinh phụ (đoạn đầu)</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632590" y="573763"/>
            <a:ext cx="10683610"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(2) Mắc oan (đoạn tiếp theo)</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1589426"/>
            <a:ext cx="14256384" cy="8697574"/>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2247901"/>
            <a:ext cx="13525603" cy="777240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21771" y="-19073"/>
            <a:ext cx="4267200" cy="2601460"/>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057734" y="2558801"/>
            <a:ext cx="12906367" cy="1107996"/>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 Trở về: </a:t>
            </a:r>
            <a:r>
              <a:rPr lang="en-US" sz="3600">
                <a:latin typeface="Times New Roman" panose="02020603050405020304" pitchFamily="18" charset="0"/>
                <a:cs typeface="Times New Roman" panose="02020603050405020304" pitchFamily="18" charset="0"/>
              </a:rPr>
              <a:t>Trương Sinh trở về sau chinh chiến, mẹ chồng đã mất, đứa con mới lên ba.</a:t>
            </a:r>
            <a:endParaRPr lang="en-GB" sz="3600">
              <a:latin typeface="Times New Roman" panose="02020603050405020304" pitchFamily="18" charset="0"/>
              <a:cs typeface="Times New Roman" panose="02020603050405020304" pitchFamily="18" charset="0"/>
            </a:endParaRPr>
          </a:p>
        </p:txBody>
      </p:sp>
      <p:sp>
        <p:nvSpPr>
          <p:cNvPr id="11" name="Rectangle 10"/>
          <p:cNvSpPr/>
          <p:nvPr/>
        </p:nvSpPr>
        <p:spPr>
          <a:xfrm>
            <a:off x="985874" y="3814554"/>
            <a:ext cx="13187325" cy="1477328"/>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Ghen tuông và ruồng rẫy: </a:t>
            </a:r>
            <a:r>
              <a:rPr lang="vi-VN" sz="3600">
                <a:latin typeface="Times New Roman" panose="02020603050405020304" pitchFamily="18" charset="0"/>
                <a:ea typeface="Times New Roman" panose="02020603050405020304" pitchFamily="18" charset="0"/>
                <a:cs typeface="Times New Roman" panose="02020603050405020304" pitchFamily="18" charset="0"/>
              </a:rPr>
              <a:t>Q</a:t>
            </a:r>
            <a:r>
              <a:rPr lang="en-US" sz="3600">
                <a:latin typeface="Times New Roman" panose="02020603050405020304" pitchFamily="18" charset="0"/>
                <a:ea typeface="Times New Roman" panose="02020603050405020304" pitchFamily="18" charset="0"/>
                <a:cs typeface="Times New Roman" panose="02020603050405020304" pitchFamily="18" charset="0"/>
              </a:rPr>
              <a:t>uy cho Vũ </a:t>
            </a:r>
            <a:r>
              <a:rPr lang="vi-VN" sz="3600">
                <a:latin typeface="Times New Roman" panose="02020603050405020304" pitchFamily="18" charset="0"/>
                <a:ea typeface="Times New Roman" panose="02020603050405020304" pitchFamily="18" charset="0"/>
                <a:cs typeface="Times New Roman" panose="02020603050405020304" pitchFamily="18" charset="0"/>
              </a:rPr>
              <a:t>Nương ngoại</a:t>
            </a:r>
            <a:r>
              <a:rPr lang="en-US" sz="3600">
                <a:latin typeface="Times New Roman" panose="02020603050405020304" pitchFamily="18" charset="0"/>
                <a:ea typeface="Times New Roman" panose="02020603050405020304" pitchFamily="18" charset="0"/>
                <a:cs typeface="Times New Roman" panose="02020603050405020304" pitchFamily="18" charset="0"/>
              </a:rPr>
              <a:t> tình, không cho thanh minh, hắt hủi và đuổi nàng đi.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955894" y="5582603"/>
            <a:ext cx="13008207" cy="1477328"/>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Tỏ lòng và quyên sinh: </a:t>
            </a:r>
            <a:r>
              <a:rPr lang="en-US" sz="3600">
                <a:latin typeface="Times New Roman" panose="02020603050405020304" pitchFamily="18" charset="0"/>
                <a:ea typeface="Times New Roman" panose="02020603050405020304" pitchFamily="18" charset="0"/>
                <a:cs typeface="Times New Roman" panose="02020603050405020304" pitchFamily="18" charset="0"/>
              </a:rPr>
              <a:t>Vũ Thị Thiết chỉ còn biết tỏ lòng với trời đất và tìm cái chết trên bến Hoàng Giang.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955894" y="7370689"/>
            <a:ext cx="12912506" cy="2169825"/>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Sự hối lỗi muộn màng: </a:t>
            </a:r>
            <a:r>
              <a:rPr lang="en-US" sz="3600">
                <a:latin typeface="Times New Roman" panose="02020603050405020304" pitchFamily="18" charset="0"/>
                <a:ea typeface="Times New Roman" panose="02020603050405020304" pitchFamily="18" charset="0"/>
                <a:cs typeface="Times New Roman" panose="02020603050405020304" pitchFamily="18" charset="0"/>
              </a:rPr>
              <a:t>Trương hiểu ra sự thật: người mà Đản gọi là cha chỉ là cái bóng trên tường, dưới ngọn đèn khuya nhưng tất cả đã muộn.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0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5591539" y="-163516"/>
            <a:ext cx="5392921"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flipH="1">
            <a:off x="-2667000" y="-163516"/>
            <a:ext cx="5410200"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TextBox 4"/>
          <p:cNvSpPr txBox="1"/>
          <p:nvPr/>
        </p:nvSpPr>
        <p:spPr>
          <a:xfrm>
            <a:off x="3021413" y="266700"/>
            <a:ext cx="12230661" cy="1107996"/>
          </a:xfrm>
          <a:prstGeom prst="rect">
            <a:avLst/>
          </a:prstGeom>
        </p:spPr>
        <p:txBody>
          <a:bodyPr wrap="square" lIns="0" tIns="0" rIns="0" bIns="0" rtlCol="0" anchor="t">
            <a:spAutoFit/>
          </a:bodyPr>
          <a:lstStyle/>
          <a:p>
            <a:r>
              <a:rPr lang="en-US" sz="7200" b="1">
                <a:latin typeface="Times New Roman" panose="02020603050405020304" pitchFamily="18" charset="0"/>
                <a:cs typeface="Times New Roman" panose="02020603050405020304" pitchFamily="18" charset="0"/>
              </a:rPr>
              <a:t>(3) Giải oan (đoạn cuối)</a:t>
            </a:r>
            <a:endParaRPr lang="en-GB" sz="7200">
              <a:latin typeface="Times New Roman" panose="02020603050405020304" pitchFamily="18" charset="0"/>
              <a:cs typeface="Times New Roman" panose="02020603050405020304" pitchFamily="18" charset="0"/>
            </a:endParaRPr>
          </a:p>
        </p:txBody>
      </p:sp>
      <p:pic>
        <p:nvPicPr>
          <p:cNvPr id="6"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60323" y="1758594"/>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721539" y="4018461"/>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761278" y="6257268"/>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680968" y="1742104"/>
            <a:ext cx="10797032" cy="1446550"/>
          </a:xfrm>
          <a:prstGeom prst="rect">
            <a:avLst/>
          </a:prstGeom>
        </p:spPr>
        <p:txBody>
          <a:bodyPr wrap="square">
            <a:spAutoFit/>
          </a:bodyPr>
          <a:lstStyle/>
          <a:p>
            <a:r>
              <a:rPr lang="en-US" sz="4400">
                <a:latin typeface="Times New Roman" panose="02020603050405020304" pitchFamily="18" charset="0"/>
                <a:cs typeface="Times New Roman" panose="02020603050405020304" pitchFamily="18" charset="0"/>
              </a:rPr>
              <a:t>Ân nghĩa với Linh Phi: Vũ Thị nhờ Phan Lang nói với chàng Trương lập đàn đón nàng về.</a:t>
            </a:r>
            <a:endParaRPr lang="en-GB" sz="4400">
              <a:latin typeface="Times New Roman" panose="02020603050405020304" pitchFamily="18" charset="0"/>
              <a:cs typeface="Times New Roman" panose="02020603050405020304" pitchFamily="18" charset="0"/>
            </a:endParaRPr>
          </a:p>
        </p:txBody>
      </p:sp>
      <p:sp>
        <p:nvSpPr>
          <p:cNvPr id="11" name="Rectangle 10"/>
          <p:cNvSpPr/>
          <p:nvPr/>
        </p:nvSpPr>
        <p:spPr>
          <a:xfrm>
            <a:off x="3644276" y="3937374"/>
            <a:ext cx="10885259" cy="1446550"/>
          </a:xfrm>
          <a:prstGeom prst="rect">
            <a:avLst/>
          </a:prstGeom>
        </p:spPr>
        <p:txBody>
          <a:bodyPr wrap="square">
            <a:spAutoFit/>
          </a:bodyPr>
          <a:lstStyle/>
          <a:p>
            <a:pPr algn="just"/>
            <a:r>
              <a:rPr lang="en-US" sz="4400">
                <a:latin typeface="Times New Roman" panose="02020603050405020304" pitchFamily="18" charset="0"/>
                <a:cs typeface="Times New Roman" panose="02020603050405020304" pitchFamily="18" charset="0"/>
              </a:rPr>
              <a:t>Lập đàn tràng giải oan: Trương Sinh lập đàn tràng, giải oan cho Vũ Thị.</a:t>
            </a:r>
            <a:endParaRPr lang="en-GB" sz="4400">
              <a:latin typeface="Times New Roman" panose="02020603050405020304" pitchFamily="18" charset="0"/>
              <a:cs typeface="Times New Roman" panose="02020603050405020304" pitchFamily="18" charset="0"/>
            </a:endParaRPr>
          </a:p>
        </p:txBody>
      </p:sp>
      <p:sp>
        <p:nvSpPr>
          <p:cNvPr id="12" name="Rectangle 11"/>
          <p:cNvSpPr/>
          <p:nvPr/>
        </p:nvSpPr>
        <p:spPr>
          <a:xfrm>
            <a:off x="3644276" y="6167772"/>
            <a:ext cx="10663369" cy="3477875"/>
          </a:xfrm>
          <a:prstGeom prst="rect">
            <a:avLst/>
          </a:prstGeom>
        </p:spPr>
        <p:txBody>
          <a:bodyPr wrap="square">
            <a:spAutoFit/>
          </a:bodyPr>
          <a:lstStyle/>
          <a:p>
            <a:r>
              <a:rPr lang="en-US" sz="4400">
                <a:latin typeface="Times New Roman" panose="02020603050405020304" pitchFamily="18" charset="0"/>
                <a:cs typeface="Times New Roman" panose="02020603050405020304" pitchFamily="18" charset="0"/>
              </a:rPr>
              <a:t>Trở về và giã biệt: Vũ Thị trở về trên một chiếc kiệu hoa…, theo sau có đến năm mươi chiếc xe cờ tán, võng lọng, rực rỡ đầy sông, lúc ẩn, lúc hiện…đứng ở giữa dòng nói lời đa tạ rồi giã biệt</a:t>
            </a:r>
            <a:endParaRPr lang="en-GB" sz="44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6953" y="3291993"/>
            <a:ext cx="4283110" cy="7227748"/>
          </a:xfrm>
          <a:prstGeom prst="rect">
            <a:avLst/>
          </a:prstGeom>
        </p:spPr>
      </p:pic>
    </p:spTree>
    <p:extLst>
      <p:ext uri="{BB962C8B-B14F-4D97-AF65-F5344CB8AC3E}">
        <p14:creationId xmlns:p14="http://schemas.microsoft.com/office/powerpoint/2010/main" val="61641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Rectangle 3"/>
          <p:cNvSpPr/>
          <p:nvPr/>
        </p:nvSpPr>
        <p:spPr>
          <a:xfrm>
            <a:off x="5241938" y="245769"/>
            <a:ext cx="7761652" cy="2169825"/>
          </a:xfrm>
          <a:prstGeom prst="rect">
            <a:avLst/>
          </a:prstGeom>
        </p:spPr>
        <p:txBody>
          <a:bodyPr wrap="square">
            <a:spAutoFit/>
          </a:bodyPr>
          <a:lstStyle/>
          <a:p>
            <a:pPr algn="ctr">
              <a:lnSpc>
                <a:spcPct val="125000"/>
              </a:lnSpc>
              <a:spcAft>
                <a:spcPts val="800"/>
              </a:spcAft>
            </a:pPr>
            <a:r>
              <a:rPr lang="en-US" sz="5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Không gian, thời gian, nhân vật chính/ phụ</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572000" y="2705100"/>
            <a:ext cx="9448800" cy="3170099"/>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Không gian: </a:t>
            </a:r>
            <a:r>
              <a:rPr lang="en-US" sz="4000">
                <a:latin typeface="Times New Roman" panose="02020603050405020304" pitchFamily="18" charset="0"/>
                <a:ea typeface="Times New Roman" panose="02020603050405020304" pitchFamily="18" charset="0"/>
                <a:cs typeface="Times New Roman" panose="02020603050405020304" pitchFamily="18" charset="0"/>
              </a:rPr>
              <a:t>Sự kiện được kể theo các phạm vi khác nhau: trần thế (thế giới thực) – thuỷ phủ (thế giới kì ảo) – trần thế, con người có thể đi về giữa hai thế giới.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572000" y="6134100"/>
            <a:ext cx="9448800" cy="3170099"/>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Thời gian: </a:t>
            </a:r>
            <a:r>
              <a:rPr lang="en-US" sz="4000">
                <a:latin typeface="Times New Roman" panose="02020603050405020304" pitchFamily="18" charset="0"/>
                <a:ea typeface="Times New Roman" panose="02020603050405020304" pitchFamily="18" charset="0"/>
                <a:cs typeface="Times New Roman" panose="02020603050405020304" pitchFamily="18" charset="0"/>
              </a:rPr>
              <a:t>Sự kiện sắp xếp theo trình tự tuyến tính (việc gì xảy ra trước kể trước). Con người có thể sống nhiều đời, sống nhờ các phép thuật kì ảo (Vũ Nương, Phan Lang)</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39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0972800" y="3077140"/>
            <a:ext cx="11260456" cy="56460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1261405" y="3393716"/>
            <a:ext cx="10683246" cy="4872319"/>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3182600" y="-342900"/>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1261405" y="3596354"/>
            <a:ext cx="6014546" cy="923330"/>
          </a:xfrm>
          <a:prstGeom prst="rect">
            <a:avLst/>
          </a:prstGeom>
        </p:spPr>
        <p:txBody>
          <a:bodyPr lIns="0" tIns="0" rIns="0" bIns="0" rtlCol="0" anchor="t">
            <a:spAutoFit/>
          </a:bodyPr>
          <a:lstStyle/>
          <a:p>
            <a:pPr algn="ctr"/>
            <a:r>
              <a:rPr lang="en-US" sz="6000" b="1">
                <a:latin typeface="Times New Roman" panose="02020603050405020304" pitchFamily="18" charset="0"/>
                <a:cs typeface="Times New Roman" panose="02020603050405020304" pitchFamily="18" charset="0"/>
              </a:rPr>
              <a:t>Nhân vật</a:t>
            </a:r>
            <a:endParaRPr lang="en-GB" sz="6000" b="1">
              <a:solidFill>
                <a:prstClr val="black"/>
              </a:solidFill>
              <a:latin typeface="Times New Roman" panose="02020603050405020304" pitchFamily="18" charset="0"/>
              <a:cs typeface="Times New Roman" panose="02020603050405020304" pitchFamily="18" charset="0"/>
            </a:endParaRPr>
          </a:p>
        </p:txBody>
      </p:sp>
      <p:pic>
        <p:nvPicPr>
          <p:cNvPr id="11" name="Picture 37" descr="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412102"/>
            <a:ext cx="8307760" cy="42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7">
              <a:extLst>
                <a:ext uri="{96DAC541-7B7A-43D3-8B79-37D633B846F1}">
                  <asvg:svgBlip xmlns:asvg="http://schemas.microsoft.com/office/drawing/2016/SVG/main" r:embed="rId8"/>
                </a:ext>
              </a:extLst>
            </a:blip>
            <a:stretch>
              <a:fillRect l="-26711"/>
            </a:stretch>
          </a:blipFill>
        </p:spPr>
      </p:sp>
      <p:sp>
        <p:nvSpPr>
          <p:cNvPr id="2" name="Rectangle 1"/>
          <p:cNvSpPr/>
          <p:nvPr/>
        </p:nvSpPr>
        <p:spPr>
          <a:xfrm>
            <a:off x="11430000" y="4689208"/>
            <a:ext cx="6628742" cy="3272691"/>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Nhân vật chính: </a:t>
            </a:r>
            <a:r>
              <a:rPr lang="en-US" sz="4000">
                <a:latin typeface="Times New Roman" panose="02020603050405020304" pitchFamily="18" charset="0"/>
                <a:ea typeface="Times New Roman" panose="02020603050405020304" pitchFamily="18" charset="0"/>
                <a:cs typeface="Times New Roman" panose="02020603050405020304" pitchFamily="18" charset="0"/>
              </a:rPr>
              <a:t>Vũ Nương</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Các nhân vật phụ: </a:t>
            </a:r>
            <a:r>
              <a:rPr lang="en-US" sz="4000">
                <a:latin typeface="Times New Roman" panose="02020603050405020304" pitchFamily="18" charset="0"/>
                <a:ea typeface="Times New Roman" panose="02020603050405020304" pitchFamily="18" charset="0"/>
                <a:cs typeface="Times New Roman" panose="02020603050405020304" pitchFamily="18" charset="0"/>
              </a:rPr>
              <a:t>Trương Sinh, </a:t>
            </a:r>
            <a:r>
              <a:rPr lang="vi-VN" sz="4000">
                <a:latin typeface="Times New Roman" panose="02020603050405020304" pitchFamily="18" charset="0"/>
                <a:ea typeface="Times New Roman" panose="02020603050405020304" pitchFamily="18" charset="0"/>
                <a:cs typeface="Times New Roman" panose="02020603050405020304" pitchFamily="18" charset="0"/>
              </a:rPr>
              <a:t>người mẹ chồng, b</a:t>
            </a:r>
            <a:r>
              <a:rPr lang="en-US" sz="4000">
                <a:latin typeface="Times New Roman" panose="02020603050405020304" pitchFamily="18" charset="0"/>
                <a:ea typeface="Times New Roman" panose="02020603050405020304" pitchFamily="18" charset="0"/>
                <a:cs typeface="Times New Roman" panose="02020603050405020304" pitchFamily="18" charset="0"/>
              </a:rPr>
              <a:t>é Đản, Linh Phi, Phan Lang,…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0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5486400" y="347804"/>
            <a:ext cx="13297461"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c. </a:t>
            </a:r>
            <a:r>
              <a:rPr lang="vi-VN" sz="6600" b="1">
                <a:latin typeface="Times New Roman" panose="02020603050405020304" pitchFamily="18" charset="0"/>
                <a:cs typeface="Times New Roman" panose="02020603050405020304" pitchFamily="18" charset="0"/>
              </a:rPr>
              <a:t>Các yếu tố kì ảo </a:t>
            </a:r>
            <a:endParaRPr lang="en-GB" sz="6600">
              <a:latin typeface="Times New Roman" panose="02020603050405020304" pitchFamily="18" charset="0"/>
              <a:cs typeface="Times New Roman" panose="02020603050405020304" pitchFamily="18" charset="0"/>
            </a:endParaRPr>
          </a:p>
        </p:txBody>
      </p:sp>
      <p:pic>
        <p:nvPicPr>
          <p:cNvPr id="18" name="1"/>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l="2617" t="16710" r="20399" b="5278"/>
          <a:stretch>
            <a:fillRect/>
          </a:stretch>
        </p:blipFill>
        <p:spPr bwMode="auto">
          <a:xfrm rot="6794924">
            <a:off x="-32145" y="142788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 name="1"/>
          <p:cNvSpPr/>
          <p:nvPr>
            <p:custDataLst>
              <p:tags r:id="rId2"/>
            </p:custDataLst>
          </p:nvPr>
        </p:nvSpPr>
        <p:spPr>
          <a:xfrm>
            <a:off x="759621" y="1793403"/>
            <a:ext cx="1785938"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01</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0"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1708979"/>
            <a:ext cx="13223081"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4343967" y="1995837"/>
            <a:ext cx="1116511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Nhân vật và thế giới kì ảo: nhân vật Linh Phi, Phan Lang, … dưới thuỷ phủ</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2"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4135188"/>
            <a:ext cx="14031235" cy="278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4955799" y="4383139"/>
            <a:ext cx="121134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Linh Phi hoá thân vào con rùa, báo mộng cho Phan Lang và được Phan Lang cứu sống; việc cứu sống Vũ Thị, trả ơn Phan Lang của Linh Phi</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4" name="1"/>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l="2617" t="16710" r="20399" b="5278"/>
          <a:stretch>
            <a:fillRect/>
          </a:stretch>
        </p:blipFill>
        <p:spPr bwMode="auto">
          <a:xfrm rot="6794924">
            <a:off x="1188867" y="4556226"/>
            <a:ext cx="225980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5" name="1"/>
          <p:cNvSpPr/>
          <p:nvPr>
            <p:custDataLst>
              <p:tags r:id="rId4"/>
            </p:custDataLst>
          </p:nvPr>
        </p:nvSpPr>
        <p:spPr>
          <a:xfrm>
            <a:off x="2066358" y="4962228"/>
            <a:ext cx="1783556"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02</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6"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52799" y="7810500"/>
            <a:ext cx="13694077" cy="20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4343400" y="8108568"/>
            <a:ext cx="1158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Việc lập</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đàn giải oan</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cảnh Trương Sinh và Vũ Nương gặp gỡ trong cách biệt</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8" name="1"/>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l="2617" t="16710" r="20399" b="5278"/>
          <a:stretch>
            <a:fillRect/>
          </a:stretch>
        </p:blipFill>
        <p:spPr bwMode="auto">
          <a:xfrm rot="6794924">
            <a:off x="617140" y="7499664"/>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6"/>
            </p:custDataLst>
          </p:nvPr>
        </p:nvSpPr>
        <p:spPr>
          <a:xfrm>
            <a:off x="1494632" y="7919955"/>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03</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p:bldP spid="23" grpId="0"/>
      <p:bldP spid="25" grpId="0" animBg="1"/>
      <p:bldP spid="27" grpId="0"/>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420057" y="-55748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6992138" y="2752273"/>
            <a:ext cx="11260456" cy="7351443"/>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300934" y="3265694"/>
            <a:ext cx="10683246" cy="63246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2741600" y="-159598"/>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4647105" y="1146914"/>
            <a:ext cx="10313378" cy="1436291"/>
          </a:xfrm>
          <a:prstGeom prst="rect">
            <a:avLst/>
          </a:prstGeom>
        </p:spPr>
        <p:txBody>
          <a:bodyPr lIns="0" tIns="0" rIns="0" bIns="0" rtlCol="0" anchor="t">
            <a:spAutoFit/>
          </a:bodyPr>
          <a:lstStyle/>
          <a:p>
            <a:pPr>
              <a:lnSpc>
                <a:spcPts val="11200"/>
              </a:lnSpc>
            </a:pPr>
            <a:r>
              <a:rPr lang="en-US" sz="8800" b="1">
                <a:latin typeface="Times New Roman" panose="02020603050405020304" pitchFamily="18" charset="0"/>
                <a:cs typeface="Times New Roman" panose="02020603050405020304" pitchFamily="18" charset="0"/>
              </a:rPr>
              <a:t>Ý nghĩa</a:t>
            </a:r>
            <a:endParaRPr lang="en-US" sz="8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10"/>
          <p:cNvSpPr txBox="1"/>
          <p:nvPr/>
        </p:nvSpPr>
        <p:spPr>
          <a:xfrm>
            <a:off x="7677356" y="3638182"/>
            <a:ext cx="9772443" cy="1477328"/>
          </a:xfrm>
          <a:prstGeom prst="rect">
            <a:avLst/>
          </a:prstGeom>
        </p:spPr>
        <p:txBody>
          <a:bodyPr wrap="square" lIns="0" tIns="0" rIns="0" bIns="0" rtlCol="0" anchor="t">
            <a:spAutoFit/>
          </a:bodyPr>
          <a:lstStyle/>
          <a:p>
            <a:pPr algn="just">
              <a:spcBef>
                <a:spcPct val="0"/>
              </a:spcBef>
            </a:pPr>
            <a:r>
              <a:rPr lang="en-US" sz="4800">
                <a:latin typeface="Times New Roman" panose="02020603050405020304" pitchFamily="18" charset="0"/>
                <a:cs typeface="Times New Roman" panose="02020603050405020304" pitchFamily="18" charset="0"/>
              </a:rPr>
              <a:t>- Làm nên nét đặc trưng của thể loại truyện truyền kì</a:t>
            </a:r>
            <a:endParaRPr lang="en-US" sz="4800">
              <a:solidFill>
                <a:srgbClr val="0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4608" y="3630386"/>
            <a:ext cx="6667500" cy="6457001"/>
          </a:xfrm>
          <a:prstGeom prst="rect">
            <a:avLst/>
          </a:prstGeom>
        </p:spPr>
      </p:pic>
      <p:sp>
        <p:nvSpPr>
          <p:cNvPr id="7" name="Rectangle 6"/>
          <p:cNvSpPr/>
          <p:nvPr/>
        </p:nvSpPr>
        <p:spPr>
          <a:xfrm>
            <a:off x="7686446" y="5452054"/>
            <a:ext cx="9915753" cy="1569660"/>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 Khắc họa số phận, phẩm chất của nhân vật Vũ Nương</a:t>
            </a:r>
            <a:endParaRPr lang="en-GB" sz="4800">
              <a:latin typeface="Times New Roman" panose="02020603050405020304" pitchFamily="18" charset="0"/>
              <a:cs typeface="Times New Roman" panose="02020603050405020304" pitchFamily="18" charset="0"/>
            </a:endParaRPr>
          </a:p>
        </p:txBody>
      </p:sp>
      <p:sp>
        <p:nvSpPr>
          <p:cNvPr id="12" name="Rectangle 11"/>
          <p:cNvSpPr/>
          <p:nvPr/>
        </p:nvSpPr>
        <p:spPr>
          <a:xfrm>
            <a:off x="7677355" y="7386406"/>
            <a:ext cx="9924843" cy="1569660"/>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 Thể hiện tư tưởng nhân đạo của tác phẩm</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6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Rectangle 10"/>
          <p:cNvSpPr/>
          <p:nvPr/>
        </p:nvSpPr>
        <p:spPr>
          <a:xfrm>
            <a:off x="3657601" y="473214"/>
            <a:ext cx="10134599" cy="2123658"/>
          </a:xfrm>
          <a:prstGeom prst="rect">
            <a:avLst/>
          </a:prstGeom>
        </p:spPr>
        <p:txBody>
          <a:bodyPr wrap="square">
            <a:spAutoFit/>
          </a:bodyPr>
          <a:lstStyle/>
          <a:p>
            <a:pPr algn="ctr">
              <a:spcAft>
                <a:spcPts val="0"/>
              </a:spcAft>
            </a:pPr>
            <a:r>
              <a:rPr lang="vi-VN" sz="6600" b="1">
                <a:latin typeface="Times New Roman" panose="02020603050405020304" pitchFamily="18" charset="0"/>
                <a:cs typeface="Times New Roman" panose="02020603050405020304" pitchFamily="18" charset="0"/>
              </a:rPr>
              <a:t>d. Cách kết hợp yếu tố kì ảo với yếu tố hiện thực</a:t>
            </a:r>
            <a:endParaRPr lang="en-GB" sz="6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Rounded Corners 2"/>
          <p:cNvSpPr/>
          <p:nvPr/>
        </p:nvSpPr>
        <p:spPr>
          <a:xfrm>
            <a:off x="3917482" y="3280741"/>
            <a:ext cx="12801600" cy="247114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4400">
                <a:latin typeface="Times New Roman" panose="02020603050405020304" pitchFamily="18" charset="0"/>
                <a:cs typeface="Times New Roman" panose="02020603050405020304" pitchFamily="18" charset="0"/>
              </a:rPr>
              <a:t>Sự kết hợp các chi tiết trên giúp câu chuyện trở nên hấp dẫn, vừa thực, vừa hư, vừa gắn với những vấn đề đời sống hằng ngày gần gũi với mọi người</a:t>
            </a:r>
            <a:endParaRPr lang="en-GB" sz="4400">
              <a:latin typeface="Times New Roman" panose="02020603050405020304" pitchFamily="18" charset="0"/>
              <a:cs typeface="Times New Roman" panose="02020603050405020304" pitchFamily="18" charset="0"/>
            </a:endParaRPr>
          </a:p>
        </p:txBody>
      </p:sp>
      <p:sp>
        <p:nvSpPr>
          <p:cNvPr id="13" name="Rectangle: Rounded Corners 31"/>
          <p:cNvSpPr/>
          <p:nvPr/>
        </p:nvSpPr>
        <p:spPr>
          <a:xfrm>
            <a:off x="5029200" y="6979012"/>
            <a:ext cx="12117878" cy="199125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fontAlgn="base">
              <a:spcBef>
                <a:spcPct val="0"/>
              </a:spcBef>
              <a:spcAft>
                <a:spcPct val="0"/>
              </a:spcAft>
              <a:defRPr/>
            </a:pPr>
            <a:r>
              <a:rPr lang="vi-VN" sz="4400">
                <a:latin typeface="Times New Roman" panose="02020603050405020304" pitchFamily="18" charset="0"/>
                <a:cs typeface="Times New Roman" panose="02020603050405020304" pitchFamily="18" charset="0"/>
              </a:rPr>
              <a:t>Thể hiện trí tưởng tượng phong phú và ước mơ của tác giả về những điều tốt đẹp cảu cuộc sống.</a:t>
            </a:r>
            <a:endParaRPr kumimoji="0" lang="en-US" altLang="zh-CN" sz="4400" b="0" i="0" u="none" strike="noStrike" kern="0" cap="none" spc="0" normalizeH="0" baseline="0" noProof="0">
              <a:ln>
                <a:noFill/>
              </a:ln>
              <a:solidFill>
                <a:srgbClr val="40404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742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1441023" y="3848100"/>
            <a:ext cx="6658937" cy="2954655"/>
          </a:xfrm>
          <a:prstGeom prst="rect">
            <a:avLst/>
          </a:prstGeom>
        </p:spPr>
        <p:txBody>
          <a:bodyPr wrap="square" lIns="0" tIns="0" rIns="0" bIns="0" rtlCol="0" anchor="t">
            <a:spAutoFit/>
          </a:bodyPr>
          <a:lstStyle/>
          <a:p>
            <a:pPr algn="ctr"/>
            <a:r>
              <a:rPr lang="vi-VN"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2</a:t>
            </a:r>
            <a:r>
              <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Nhân vật Vũ Nương</a:t>
            </a:r>
            <a:endParaRPr lang="en-GB"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0747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1926718002"/>
              </p:ext>
            </p:extLst>
          </p:nvPr>
        </p:nvGraphicFramePr>
        <p:xfrm>
          <a:off x="2703622" y="647700"/>
          <a:ext cx="14060378" cy="9080500"/>
        </p:xfrm>
        <a:graphic>
          <a:graphicData uri="http://schemas.openxmlformats.org/drawingml/2006/table">
            <a:tbl>
              <a:tblPr firstRow="1" firstCol="1" bandRow="1"/>
              <a:tblGrid>
                <a:gridCol w="14060378">
                  <a:extLst>
                    <a:ext uri="{9D8B030D-6E8A-4147-A177-3AD203B41FA5}">
                      <a16:colId xmlns:a16="http://schemas.microsoft.com/office/drawing/2014/main" val="20000"/>
                    </a:ext>
                  </a:extLst>
                </a:gridCol>
              </a:tblGrid>
              <a:tr h="432363">
                <a:tc>
                  <a:txBody>
                    <a:bodyPr/>
                    <a:lstStyle/>
                    <a:p>
                      <a:pPr algn="ctr">
                        <a:lnSpc>
                          <a:spcPct val="100000"/>
                        </a:lnSpc>
                        <a:spcBef>
                          <a:spcPts val="300"/>
                        </a:spcBef>
                        <a:spcAft>
                          <a:spcPts val="300"/>
                        </a:spcAft>
                      </a:pP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07</a:t>
                      </a: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a:solidFill>
                            <a:srgbClr val="0D0D0D"/>
                          </a:solidFill>
                          <a:effectLst/>
                          <a:latin typeface="Times New Roman" panose="02020603050405020304" pitchFamily="18" charset="0"/>
                          <a:ea typeface="MS Mincho"/>
                          <a:cs typeface="Times New Roman" panose="02020603050405020304" pitchFamily="18" charset="0"/>
                        </a:rPr>
                        <a:t>Nhóm 1, 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tabLst>
                          <a:tab pos="1386840" algn="l"/>
                        </a:tabLst>
                      </a:pPr>
                      <a:r>
                        <a:rPr lang="vi-VN" sz="4000" b="1">
                          <a:solidFill>
                            <a:srgbClr val="0070C0"/>
                          </a:solidFill>
                          <a:effectLst/>
                          <a:latin typeface="Times New Roman" panose="02020603050405020304" pitchFamily="18" charset="0"/>
                          <a:ea typeface="MS Mincho"/>
                          <a:cs typeface="Times New Roman" panose="02020603050405020304" pitchFamily="18" charset="0"/>
                        </a:rPr>
                        <a:t>Tìm hiểu vẻ đẹp của Vũ Nương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4576" marR="54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093600">
                <a:tc>
                  <a:txBody>
                    <a:bodyPr/>
                    <a:lstStyle/>
                    <a:p>
                      <a:pPr algn="just">
                        <a:lnSpc>
                          <a:spcPct val="100000"/>
                        </a:lnSpc>
                        <a:spcAft>
                          <a:spcPts val="800"/>
                        </a:spcAft>
                        <a:tabLst>
                          <a:tab pos="1386840" algn="l"/>
                        </a:tabLst>
                      </a:pPr>
                      <a:r>
                        <a:rPr lang="vi-VN" sz="4000" b="1">
                          <a:solidFill>
                            <a:srgbClr val="0D0D0D"/>
                          </a:solidFill>
                          <a:effectLst/>
                          <a:latin typeface="Times New Roman" panose="02020603050405020304" pitchFamily="18" charset="0"/>
                          <a:ea typeface="MS Mincho"/>
                          <a:cs typeface="Times New Roman" panose="02020603050405020304" pitchFamily="18" charset="0"/>
                        </a:rPr>
                        <a:t>Yêu cầu: Đọc phần 1 của VB và làm rõ những vấn đề sau: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1. Lời giới thiệu  của người kể chuyện ở phần mở đầu đã làm nổi bật những nét gì của Vũ Nương? Cho biết vai trò của lời người kể chuyện trong việc khắc họa nhân vật.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Lời nói của Vũ Nương khi chia tay chồng ra trận cho thấy mong muốn, khát vọng gì của nàng?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3. Phân tích những hành động, việc làm của Vũ Nương khi Trương Sinh đi lính.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4. Khi bị chồng nghi oan và đối xử tệ bạc, Vũ Nương đã có hành động, lời nói như thế nào? Nhận xét về hành động và việc làm ấy của nàng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5. Rút ra nhận xét chung về vẻ đẹp của Vũ Nương.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4576" marR="54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2046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727385"/>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619944" y="5524500"/>
            <a:ext cx="12715056" cy="4154984"/>
          </a:xfrm>
          <a:prstGeom prst="rect">
            <a:avLst/>
          </a:prstGeom>
        </p:spPr>
        <p:txBody>
          <a:bodyPr wrap="square">
            <a:spAutoFit/>
          </a:bodyPr>
          <a:lstStyle/>
          <a:p>
            <a:pPr algn="ctr"/>
            <a:r>
              <a:rPr lang="en-US" sz="6600" b="1">
                <a:latin typeface="Times New Roman" panose="02020603050405020304" pitchFamily="18" charset="0"/>
                <a:cs typeface="Times New Roman" panose="02020603050405020304" pitchFamily="18" charset="0"/>
              </a:rPr>
              <a:t>Yêu cầu</a:t>
            </a:r>
            <a:endParaRPr lang="vi-VN" sz="6600">
              <a:latin typeface="Times New Roman" panose="02020603050405020304" pitchFamily="18" charset="0"/>
              <a:cs typeface="Times New Roman" panose="02020603050405020304" pitchFamily="18" charset="0"/>
            </a:endParaRPr>
          </a:p>
          <a:p>
            <a:pPr algn="just"/>
            <a:r>
              <a:rPr lang="en-US" sz="6600">
                <a:latin typeface="Times New Roman" panose="02020603050405020304" pitchFamily="18" charset="0"/>
                <a:cs typeface="Times New Roman" panose="02020603050405020304" pitchFamily="18" charset="0"/>
              </a:rPr>
              <a:t>Những hình ảnh sau có thể gợi cho em liên tưởng đến những chi tiết nào, ở tác phẩm truyện nào đã học?</a:t>
            </a:r>
            <a:endParaRPr lang="en-GB" sz="6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4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2500423" y="266700"/>
            <a:ext cx="15406577" cy="10020300"/>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667000" y="714050"/>
            <a:ext cx="14630400" cy="923005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1565081672"/>
              </p:ext>
            </p:extLst>
          </p:nvPr>
        </p:nvGraphicFramePr>
        <p:xfrm>
          <a:off x="3026229" y="1056640"/>
          <a:ext cx="14249400" cy="8440420"/>
        </p:xfrm>
        <a:graphic>
          <a:graphicData uri="http://schemas.openxmlformats.org/drawingml/2006/table">
            <a:tbl>
              <a:tblPr firstRow="1" firstCol="1" bandRow="1"/>
              <a:tblGrid>
                <a:gridCol w="14249400">
                  <a:extLst>
                    <a:ext uri="{9D8B030D-6E8A-4147-A177-3AD203B41FA5}">
                      <a16:colId xmlns:a16="http://schemas.microsoft.com/office/drawing/2014/main" val="20000"/>
                    </a:ext>
                  </a:extLst>
                </a:gridCol>
              </a:tblGrid>
              <a:tr h="737524">
                <a:tc>
                  <a:txBody>
                    <a:bodyPr/>
                    <a:lstStyle/>
                    <a:p>
                      <a:pPr algn="ctr">
                        <a:lnSpc>
                          <a:spcPct val="125000"/>
                        </a:lnSpc>
                        <a:spcBef>
                          <a:spcPts val="300"/>
                        </a:spcBef>
                        <a:spcAft>
                          <a:spcPts val="300"/>
                        </a:spcAft>
                      </a:pPr>
                      <a:r>
                        <a:rPr lang="en-GB" sz="4000" b="1">
                          <a:solidFill>
                            <a:srgbClr val="0D0D0D"/>
                          </a:solidFill>
                          <a:effectLst/>
                          <a:latin typeface="Times New Roman" panose="02020603050405020304" pitchFamily="18" charset="0"/>
                          <a:ea typeface="MS Mincho"/>
                          <a:cs typeface="Times New Roman" panose="02020603050405020304" pitchFamily="18" charset="0"/>
                        </a:rPr>
                        <a:t> </a:t>
                      </a: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08- </a:t>
                      </a:r>
                      <a:r>
                        <a:rPr lang="vi-VN" sz="4000" b="1">
                          <a:solidFill>
                            <a:srgbClr val="0D0D0D"/>
                          </a:solidFill>
                          <a:effectLst/>
                          <a:latin typeface="Times New Roman" panose="02020603050405020304" pitchFamily="18" charset="0"/>
                          <a:ea typeface="MS Mincho"/>
                          <a:cs typeface="Times New Roman" panose="02020603050405020304" pitchFamily="18" charset="0"/>
                        </a:rPr>
                        <a:t>Nhóm 3,4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b="1">
                          <a:solidFill>
                            <a:srgbClr val="0070C0"/>
                          </a:solidFill>
                          <a:effectLst/>
                          <a:latin typeface="Times New Roman" panose="02020603050405020304" pitchFamily="18" charset="0"/>
                          <a:ea typeface="MS Mincho"/>
                          <a:cs typeface="Times New Roman" panose="02020603050405020304" pitchFamily="18" charset="0"/>
                        </a:rPr>
                        <a:t>Tìm hiểu số phận bi kịch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3156" marR="63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788438">
                <a:tc>
                  <a:txBody>
                    <a:bodyPr/>
                    <a:lstStyle/>
                    <a:p>
                      <a:pPr algn="just">
                        <a:lnSpc>
                          <a:spcPct val="130000"/>
                        </a:lnSpc>
                        <a:spcAft>
                          <a:spcPts val="800"/>
                        </a:spcAft>
                        <a:tabLst>
                          <a:tab pos="1386840" algn="l"/>
                        </a:tabLst>
                      </a:pPr>
                      <a:r>
                        <a:rPr lang="vi-VN" sz="4000" b="1">
                          <a:solidFill>
                            <a:srgbClr val="0D0D0D"/>
                          </a:solidFill>
                          <a:effectLst/>
                          <a:latin typeface="Times New Roman" panose="02020603050405020304" pitchFamily="18" charset="0"/>
                          <a:ea typeface="MS Mincho"/>
                          <a:cs typeface="Times New Roman" panose="02020603050405020304" pitchFamily="18" charset="0"/>
                        </a:rPr>
                        <a:t>Yêu cầu: Đọc phần 2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1. Nhân vật Vũ Nương phải chịu đựng và trải qua những nỗi đau nào (trong hôn nhân, lúc xa chồng, lúc chồng trở về,...</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Phân tích lời than của Vũ Nương trước khi gieo mình xuống sông: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 Nỗi đau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 Đặc điểm ngôn ngữ nhân vật trong truyện truyền kì.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Cho biết những nguyên nhân gây ra bi kịch của Vũ Nương. </a:t>
                      </a:r>
                      <a:r>
                        <a:rPr lang="fr-FR" sz="4000">
                          <a:solidFill>
                            <a:srgbClr val="0D0D0D"/>
                          </a:solidFill>
                          <a:effectLst/>
                          <a:latin typeface="Times New Roman" panose="02020603050405020304" pitchFamily="18" charset="0"/>
                          <a:ea typeface="MS Mincho"/>
                          <a:cs typeface="Times New Roman" panose="02020603050405020304" pitchFamily="18" charset="0"/>
                        </a:rPr>
                        <a:t>Nguyên nhân nào là chủ yếu?</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3156" marR="63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969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rot="3330789">
            <a:off x="5178871" y="6761512"/>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501918" y="3009899"/>
            <a:ext cx="9061682" cy="338491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4723130" y="3467099"/>
            <a:ext cx="8555479" cy="2685063"/>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spcBef>
                  <a:spcPct val="0"/>
                </a:spcBef>
              </a:pPr>
              <a:endParaRPr/>
            </a:p>
          </p:txBody>
        </p:sp>
      </p:grpSp>
      <p:sp>
        <p:nvSpPr>
          <p:cNvPr id="8" name="Freeform 8"/>
          <p:cNvSpPr/>
          <p:nvPr/>
        </p:nvSpPr>
        <p:spPr>
          <a:xfrm>
            <a:off x="9031158" y="6394814"/>
            <a:ext cx="8631032" cy="386042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9252371" y="6637466"/>
            <a:ext cx="8188606" cy="3375121"/>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6024594" y="7483179"/>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4938486" y="3535741"/>
            <a:ext cx="8194463" cy="2031325"/>
          </a:xfrm>
          <a:prstGeom prst="rect">
            <a:avLst/>
          </a:prstGeom>
        </p:spPr>
        <p:txBody>
          <a:bodyPr wrap="square" lIns="0" tIns="0" rIns="0" bIns="0" rtlCol="0" anchor="t">
            <a:spAutoFit/>
          </a:bodyPr>
          <a:lstStyle/>
          <a:p>
            <a:pPr algn="just">
              <a:lnSpc>
                <a:spcPct val="150000"/>
              </a:lnSpc>
            </a:pPr>
            <a:r>
              <a:rPr lang="en-US" sz="4400">
                <a:latin typeface="Times New Roman" panose="02020603050405020304" pitchFamily="18" charset="0"/>
                <a:cs typeface="Times New Roman" panose="02020603050405020304" pitchFamily="18" charset="0"/>
              </a:rPr>
              <a:t>Vũ Thị Thiết, quê ở Nam Xương; tính thùy mị, nết na; tư dung tốt đẹp.</a:t>
            </a:r>
            <a:endParaRPr lang="en-GB" sz="4400">
              <a:latin typeface="Times New Roman" panose="02020603050405020304" pitchFamily="18" charset="0"/>
              <a:cs typeface="Times New Roman" panose="02020603050405020304" pitchFamily="18" charset="0"/>
            </a:endParaRPr>
          </a:p>
        </p:txBody>
      </p:sp>
      <p:sp>
        <p:nvSpPr>
          <p:cNvPr id="16" name="TextBox 16"/>
          <p:cNvSpPr txBox="1"/>
          <p:nvPr/>
        </p:nvSpPr>
        <p:spPr>
          <a:xfrm>
            <a:off x="9622723" y="6873882"/>
            <a:ext cx="7468624" cy="3046988"/>
          </a:xfrm>
          <a:prstGeom prst="rect">
            <a:avLst/>
          </a:prstGeom>
        </p:spPr>
        <p:txBody>
          <a:bodyPr wrap="square" lIns="0" tIns="0" rIns="0" bIns="0" rtlCol="0" anchor="t">
            <a:spAutoFit/>
          </a:bodyPr>
          <a:lstStyle/>
          <a:p>
            <a:pPr algn="just">
              <a:lnSpc>
                <a:spcPct val="150000"/>
              </a:lnSpc>
              <a:spcBef>
                <a:spcPct val="0"/>
              </a:spcBef>
            </a:pPr>
            <a:r>
              <a:rPr lang="en-US" sz="4400">
                <a:latin typeface="Times New Roman" panose="02020603050405020304" pitchFamily="18" charset="0"/>
                <a:cs typeface="Times New Roman" panose="02020603050405020304" pitchFamily="18" charset="0"/>
              </a:rPr>
              <a:t>Khi lấy chồng: </a:t>
            </a:r>
            <a:r>
              <a:rPr lang="nb-NO" sz="4400">
                <a:latin typeface="Times New Roman" panose="02020603050405020304" pitchFamily="18" charset="0"/>
                <a:cs typeface="Times New Roman" panose="02020603050405020304" pitchFamily="18" charset="0"/>
              </a:rPr>
              <a:t>nàng luôn giữ gìn khuôn phép, không từng để lúc nào vợ chồng phải đến thất hòa.</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8" name="TextBox 14"/>
          <p:cNvSpPr txBox="1"/>
          <p:nvPr/>
        </p:nvSpPr>
        <p:spPr>
          <a:xfrm>
            <a:off x="4953000" y="368552"/>
            <a:ext cx="9899882" cy="830997"/>
          </a:xfrm>
          <a:prstGeom prst="rect">
            <a:avLst/>
          </a:prstGeom>
        </p:spPr>
        <p:txBody>
          <a:bodyPr wrap="square" lIns="0" tIns="0" rIns="0" bIns="0" rtlCol="0" anchor="t">
            <a:spAutoFit/>
          </a:bodyPr>
          <a:lstStyle/>
          <a:p>
            <a:r>
              <a:rPr lang="en-US" sz="5400" b="1">
                <a:latin typeface="Times New Roman" panose="02020603050405020304" pitchFamily="18" charset="0"/>
                <a:cs typeface="Times New Roman" panose="02020603050405020304" pitchFamily="18" charset="0"/>
              </a:rPr>
              <a:t>a. Vẻ đẹp của Vũ Nương</a:t>
            </a:r>
            <a:endParaRPr lang="en-GB" sz="5400">
              <a:latin typeface="Times New Roman" panose="02020603050405020304" pitchFamily="18" charset="0"/>
              <a:cs typeface="Times New Roman" panose="02020603050405020304" pitchFamily="18" charset="0"/>
            </a:endParaRPr>
          </a:p>
        </p:txBody>
      </p:sp>
      <p:sp>
        <p:nvSpPr>
          <p:cNvPr id="19" name="Rectangle 18"/>
          <p:cNvSpPr/>
          <p:nvPr/>
        </p:nvSpPr>
        <p:spPr>
          <a:xfrm>
            <a:off x="3880711" y="1429703"/>
            <a:ext cx="9835290" cy="1569660"/>
          </a:xfrm>
          <a:prstGeom prst="rect">
            <a:avLst/>
          </a:prstGeom>
        </p:spPr>
        <p:txBody>
          <a:bodyPr wrap="square">
            <a:spAutoFit/>
          </a:bodyPr>
          <a:lstStyle/>
          <a:p>
            <a:pPr algn="ctr"/>
            <a:r>
              <a:rPr lang="en-US" sz="4800" b="1" i="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lời giới thiệu nhân vật của người kể chuyện</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5" y="-270870"/>
            <a:ext cx="55220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2895600" y="3695700"/>
            <a:ext cx="8631032" cy="5867400"/>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116813" y="4004591"/>
            <a:ext cx="8188606" cy="5253710"/>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3"/>
          <p:cNvSpPr/>
          <p:nvPr/>
        </p:nvSpPr>
        <p:spPr>
          <a:xfrm rot="19709086">
            <a:off x="10823881" y="2837916"/>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13"/>
          <p:cNvSpPr/>
          <p:nvPr/>
        </p:nvSpPr>
        <p:spPr>
          <a:xfrm rot="16378297">
            <a:off x="12804829" y="3274162"/>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4" name="Picture 28" descr="tpnx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39600" y="4698650"/>
            <a:ext cx="5477695" cy="4319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364550" y="2149291"/>
            <a:ext cx="7693132" cy="923330"/>
          </a:xfrm>
          <a:prstGeom prst="rect">
            <a:avLst/>
          </a:prstGeom>
        </p:spPr>
        <p:txBody>
          <a:bodyPr wrap="none">
            <a:spAutoFit/>
          </a:bodyPr>
          <a:lstStyle/>
          <a:p>
            <a:r>
              <a:rPr lang="nb-NO" sz="5400" b="1" i="1">
                <a:latin typeface="Times New Roman" panose="02020603050405020304" pitchFamily="18" charset="0"/>
                <a:ea typeface="Calibri" panose="020F0502020204030204" pitchFamily="34" charset="0"/>
              </a:rPr>
              <a:t>Qua lời tiễn chồng ra trận</a:t>
            </a:r>
            <a:endParaRPr lang="en-GB" sz="5400"/>
          </a:p>
        </p:txBody>
      </p:sp>
      <p:sp>
        <p:nvSpPr>
          <p:cNvPr id="9" name="Rectangle 8"/>
          <p:cNvSpPr/>
          <p:nvPr/>
        </p:nvSpPr>
        <p:spPr>
          <a:xfrm>
            <a:off x="3315003" y="4096956"/>
            <a:ext cx="7693132" cy="5373779"/>
          </a:xfrm>
          <a:prstGeom prst="rect">
            <a:avLst/>
          </a:prstGeom>
        </p:spPr>
        <p:txBody>
          <a:bodyPr wrap="square">
            <a:spAutoFit/>
          </a:bodyPr>
          <a:lstStyle/>
          <a:p>
            <a:pPr algn="just">
              <a:lnSpc>
                <a:spcPct val="130000"/>
              </a:lnSpc>
              <a:spcAft>
                <a:spcPts val="800"/>
              </a:spcAft>
            </a:pPr>
            <a:r>
              <a:rPr lang="nb-NO" sz="4400">
                <a:latin typeface="Times New Roman" panose="02020603050405020304" pitchFamily="18" charset="0"/>
                <a:ea typeface="Calibri" panose="020F0502020204030204" pitchFamily="34" charset="0"/>
                <a:cs typeface="Times New Roman" panose="02020603050405020304" pitchFamily="18" charset="0"/>
              </a:rPr>
              <a:t>Nàng không mong cầu vinh hoa phú quý, luôn lo lắng cho an nguy của chồng khi chinh chiến nơi ải xa; chỉ khao khát hạnh phúc gia đình, mong chồng được bình an trở về.</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17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rot="3330789">
            <a:off x="1451756" y="4172197"/>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492396" y="1108637"/>
            <a:ext cx="9090003" cy="9064063"/>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2731752" y="1509405"/>
            <a:ext cx="8596711" cy="8358495"/>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709931" y="3824152"/>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3"/>
          <p:cNvSpPr/>
          <p:nvPr/>
        </p:nvSpPr>
        <p:spPr>
          <a:xfrm rot="19709086">
            <a:off x="11484346" y="6846831"/>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13"/>
          <p:cNvSpPr/>
          <p:nvPr/>
        </p:nvSpPr>
        <p:spPr>
          <a:xfrm rot="16378297">
            <a:off x="13465294" y="7283077"/>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2400" y="1108637"/>
            <a:ext cx="6511576" cy="588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00601" y="341193"/>
            <a:ext cx="10073592" cy="830997"/>
          </a:xfrm>
          <a:prstGeom prst="rect">
            <a:avLst/>
          </a:prstGeom>
        </p:spPr>
        <p:txBody>
          <a:bodyPr wrap="none">
            <a:spAutoFit/>
          </a:bodyPr>
          <a:lstStyle/>
          <a:p>
            <a:r>
              <a:rPr lang="nb-NO" sz="4800" b="1" i="1">
                <a:latin typeface="Times New Roman" panose="02020603050405020304" pitchFamily="18" charset="0"/>
                <a:ea typeface="Calibri" panose="020F0502020204030204" pitchFamily="34" charset="0"/>
              </a:rPr>
              <a:t>Qua hành động, việc làm khi xa chồng</a:t>
            </a:r>
            <a:endParaRPr lang="en-GB" sz="4800"/>
          </a:p>
        </p:txBody>
      </p:sp>
      <p:sp>
        <p:nvSpPr>
          <p:cNvPr id="5" name="Rectangle 4"/>
          <p:cNvSpPr/>
          <p:nvPr/>
        </p:nvSpPr>
        <p:spPr>
          <a:xfrm>
            <a:off x="2731750" y="1517985"/>
            <a:ext cx="8469650" cy="1692771"/>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chồng: </a:t>
            </a:r>
            <a:r>
              <a:rPr lang="nb-NO" sz="4000">
                <a:latin typeface="Times New Roman" panose="02020603050405020304" pitchFamily="18" charset="0"/>
                <a:ea typeface="Calibri" panose="020F0502020204030204" pitchFamily="34" charset="0"/>
                <a:cs typeface="Times New Roman" panose="02020603050405020304" pitchFamily="18" charset="0"/>
              </a:rPr>
              <a:t>nhớ chồng không nguôi, hết mực chung thủy.</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98557" y="3198440"/>
            <a:ext cx="8435500" cy="3293209"/>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mẹ chồng: </a:t>
            </a:r>
            <a:r>
              <a:rPr lang="nb-NO" sz="4000">
                <a:latin typeface="Times New Roman" panose="02020603050405020304" pitchFamily="18" charset="0"/>
                <a:ea typeface="Calibri" panose="020F0502020204030204" pitchFamily="34" charset="0"/>
                <a:cs typeface="Times New Roman" panose="02020603050405020304" pitchFamily="18" charset="0"/>
              </a:rPr>
              <a:t>là người con dâu hiếu thảo, ân cần, hết lòng chăm sóc, phụng dưỡng lúc ốm đau, lo ma chay lễ  tế khi mất như mẹ đẻ.</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731752" y="6392983"/>
            <a:ext cx="8596711" cy="3293209"/>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con cái: </a:t>
            </a:r>
            <a:r>
              <a:rPr lang="nb-NO" sz="4000">
                <a:latin typeface="Times New Roman" panose="02020603050405020304" pitchFamily="18" charset="0"/>
                <a:ea typeface="Calibri" panose="020F0502020204030204" pitchFamily="34" charset="0"/>
                <a:cs typeface="Times New Roman" panose="02020603050405020304" pitchFamily="18" charset="0"/>
              </a:rPr>
              <a:t>là người mẹ yêu thương con hết mực, trỏ vào bóng mình bảo là cha Đản vì muốn con không thiếu vắng tình cha.</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22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5" name="Rectangle 4"/>
          <p:cNvSpPr/>
          <p:nvPr/>
        </p:nvSpPr>
        <p:spPr>
          <a:xfrm>
            <a:off x="3917482" y="277215"/>
            <a:ext cx="8458200" cy="1569660"/>
          </a:xfrm>
          <a:prstGeom prst="rect">
            <a:avLst/>
          </a:prstGeom>
        </p:spPr>
        <p:txBody>
          <a:bodyPr wrap="square">
            <a:spAutoFit/>
          </a:bodyPr>
          <a:lstStyle/>
          <a:p>
            <a:pPr algn="ctr"/>
            <a:r>
              <a:rPr lang="vi-VN" sz="4800" b="1">
                <a:latin typeface="Times New Roman" panose="02020603050405020304" pitchFamily="18" charset="0"/>
                <a:cs typeface="Times New Roman" panose="02020603050405020304" pitchFamily="18" charset="0"/>
              </a:rPr>
              <a:t>Qua việc bị chồng nghi oan và đối xử tệ bạc</a:t>
            </a:r>
            <a:endParaRPr lang="en-GB" sz="4800">
              <a:latin typeface="Times New Roman" panose="02020603050405020304" pitchFamily="18" charset="0"/>
              <a:cs typeface="Times New Roman" panose="02020603050405020304" pitchFamily="18" charset="0"/>
            </a:endParaRPr>
          </a:p>
        </p:txBody>
      </p:sp>
      <p:sp>
        <p:nvSpPr>
          <p:cNvPr id="6" name="Rectangle 5"/>
          <p:cNvSpPr/>
          <p:nvPr/>
        </p:nvSpPr>
        <p:spPr>
          <a:xfrm>
            <a:off x="3928368" y="2047120"/>
            <a:ext cx="10027118" cy="2554545"/>
          </a:xfrm>
          <a:prstGeom prst="rect">
            <a:avLst/>
          </a:prstGeom>
        </p:spPr>
        <p:txBody>
          <a:bodyPr wrap="square">
            <a:spAutoFit/>
          </a:bodyPr>
          <a:lstStyle/>
          <a:p>
            <a:pPr algn="just"/>
            <a:r>
              <a:rPr lang="vi-VN" sz="4000" b="1">
                <a:latin typeface="Times New Roman" panose="02020603050405020304" pitchFamily="18" charset="0"/>
                <a:ea typeface="Times New Roman" panose="02020603050405020304" pitchFamily="18" charset="0"/>
              </a:rPr>
              <a:t>+ Lời phân trần: </a:t>
            </a:r>
            <a:r>
              <a:rPr lang="vi-VN" sz="4000">
                <a:latin typeface="Times New Roman" panose="02020603050405020304" pitchFamily="18" charset="0"/>
                <a:ea typeface="Times New Roman" panose="02020603050405020304" pitchFamily="18" charset="0"/>
              </a:rPr>
              <a:t>hết lời giãy bày, van xin, cầu mong hàn gắn hạnh phúc có nguy cơ tan vỡ đau khổ, tuyệt vọng khi bị đối xử bất công, bị đánh mắng, không có quyền tự bảo vệ </a:t>
            </a:r>
            <a:endParaRPr lang="en-GB" sz="4000"/>
          </a:p>
        </p:txBody>
      </p:sp>
      <p:sp>
        <p:nvSpPr>
          <p:cNvPr id="7" name="Rectangle 6"/>
          <p:cNvSpPr/>
          <p:nvPr/>
        </p:nvSpPr>
        <p:spPr>
          <a:xfrm>
            <a:off x="3917482" y="4695187"/>
            <a:ext cx="10145826" cy="1323439"/>
          </a:xfrm>
          <a:prstGeom prst="rect">
            <a:avLst/>
          </a:prstGeom>
        </p:spPr>
        <p:txBody>
          <a:bodyPr wrap="square">
            <a:spAutoFit/>
          </a:bodyPr>
          <a:lstStyle/>
          <a:p>
            <a:pPr algn="just">
              <a:spcBef>
                <a:spcPts val="600"/>
              </a:spcBef>
              <a:spcAft>
                <a:spcPts val="60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Hành động quyết liệt để bảo vệ danh dự Vũ Nương đã gieo mình xuống sông.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899339" y="6195285"/>
            <a:ext cx="10023370" cy="1938992"/>
          </a:xfrm>
          <a:prstGeom prst="rect">
            <a:avLst/>
          </a:prstGeom>
        </p:spPr>
        <p:txBody>
          <a:bodyPr wrap="square">
            <a:spAutoFit/>
          </a:bodyPr>
          <a:lstStyle/>
          <a:p>
            <a:pPr algn="just">
              <a:spcBef>
                <a:spcPts val="600"/>
              </a:spcBef>
              <a:spcAft>
                <a:spcPts val="60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Khi gặp Phan Lang, nghe Phan Lang kể cảnh nhà cửa, nàng đã ứa nước mắt khóc quả quyết: “</a:t>
            </a:r>
            <a:r>
              <a:rPr lang="vi-VN" sz="4000" i="1">
                <a:latin typeface="Times New Roman" panose="02020603050405020304" pitchFamily="18" charset="0"/>
                <a:ea typeface="Times New Roman" panose="02020603050405020304" pitchFamily="18" charset="0"/>
                <a:cs typeface="Times New Roman" panose="02020603050405020304" pitchFamily="18" charset="0"/>
              </a:rPr>
              <a:t>tất phải tìm về có ngày”</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004568" y="8334522"/>
            <a:ext cx="9874718" cy="1323439"/>
          </a:xfrm>
          <a:prstGeom prst="rect">
            <a:avLst/>
          </a:prstGeom>
        </p:spPr>
        <p:txBody>
          <a:bodyPr wrap="square">
            <a:spAutoFit/>
          </a:bodyPr>
          <a:lstStyle/>
          <a:p>
            <a:pPr algn="just"/>
            <a:r>
              <a:rPr lang="vi-VN" sz="4000">
                <a:latin typeface="Times New Roman" panose="02020603050405020304" pitchFamily="18" charset="0"/>
                <a:ea typeface="Times New Roman" panose="02020603050405020304" pitchFamily="18" charset="0"/>
              </a:rPr>
              <a:t>+ Trở lại trần gian, nói lời tạ từ  khi Trương Sinh lập đàn giải oan </a:t>
            </a:r>
            <a:endParaRPr lang="en-GB" sz="4000"/>
          </a:p>
        </p:txBody>
      </p:sp>
    </p:spTree>
    <p:extLst>
      <p:ext uri="{BB962C8B-B14F-4D97-AF65-F5344CB8AC3E}">
        <p14:creationId xmlns:p14="http://schemas.microsoft.com/office/powerpoint/2010/main" val="20693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3464305" y="2247900"/>
            <a:ext cx="3972652" cy="47244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747899" y="5516576"/>
            <a:ext cx="5109735"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766748" y="595313"/>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Rectangle 23"/>
          <p:cNvSpPr/>
          <p:nvPr/>
        </p:nvSpPr>
        <p:spPr>
          <a:xfrm>
            <a:off x="3761814" y="2638087"/>
            <a:ext cx="3351716" cy="4154984"/>
          </a:xfrm>
          <a:prstGeom prst="rect">
            <a:avLst/>
          </a:prstGeom>
        </p:spPr>
        <p:txBody>
          <a:bodyPr wrap="square">
            <a:spAutoFit/>
          </a:bodyPr>
          <a:lstStyle/>
          <a:p>
            <a:pPr algn="just">
              <a:spcAft>
                <a:spcPts val="0"/>
              </a:spcAft>
            </a:pPr>
            <a:r>
              <a:rPr lang="vi-VN" sz="4400">
                <a:latin typeface="Times New Roman" panose="02020603050405020304" pitchFamily="18" charset="0"/>
                <a:cs typeface="Times New Roman" panose="02020603050405020304" pitchFamily="18" charset="0"/>
              </a:rPr>
              <a:t>Vũ Nương là người phụ nữ trọng danh dự, giàu lòng vị tha, ân nghĩa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Freeform 5"/>
          <p:cNvSpPr/>
          <p:nvPr/>
        </p:nvSpPr>
        <p:spPr>
          <a:xfrm>
            <a:off x="13944600" y="5103985"/>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1" name="Chỗ dành sẵn cho Nội dung 4"/>
          <p:cNvPicPr>
            <a:picLocks noChangeAspect="1"/>
          </p:cNvPicPr>
          <p:nvPr/>
        </p:nvPicPr>
        <p:blipFill>
          <a:blip r:embed="rId8">
            <a:extLst>
              <a:ext uri="{28A0092B-C50C-407E-A947-70E740481C1C}">
                <a14:useLocalDpi xmlns:a14="http://schemas.microsoft.com/office/drawing/2010/main" val="0"/>
              </a:ext>
            </a:extLst>
          </a:blip>
          <a:srcRect l="8377" r="3783" b="-2"/>
          <a:stretch>
            <a:fillRect/>
          </a:stretch>
        </p:blipFill>
        <p:spPr bwMode="auto">
          <a:xfrm>
            <a:off x="13129266" y="876301"/>
            <a:ext cx="3253734" cy="354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Hình ảnh 12"/>
          <p:cNvPicPr>
            <a:picLocks noChangeAspect="1"/>
          </p:cNvPicPr>
          <p:nvPr/>
        </p:nvPicPr>
        <p:blipFill>
          <a:blip r:embed="rId9">
            <a:extLst>
              <a:ext uri="{28A0092B-C50C-407E-A947-70E740481C1C}">
                <a14:useLocalDpi xmlns:a14="http://schemas.microsoft.com/office/drawing/2010/main" val="0"/>
              </a:ext>
            </a:extLst>
          </a:blip>
          <a:srcRect l="12202" r="-2" b="-2"/>
          <a:stretch>
            <a:fillRect/>
          </a:stretch>
        </p:blipFill>
        <p:spPr bwMode="auto">
          <a:xfrm>
            <a:off x="14255542" y="5373274"/>
            <a:ext cx="3422857" cy="342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Freeform 4"/>
          <p:cNvSpPr/>
          <p:nvPr/>
        </p:nvSpPr>
        <p:spPr>
          <a:xfrm>
            <a:off x="7657013" y="356239"/>
            <a:ext cx="5109735" cy="5017035"/>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Rectangle 6"/>
          <p:cNvSpPr/>
          <p:nvPr/>
        </p:nvSpPr>
        <p:spPr>
          <a:xfrm>
            <a:off x="7929885" y="448710"/>
            <a:ext cx="4474345" cy="4832092"/>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cs typeface="Times New Roman" panose="02020603050405020304" pitchFamily="18" charset="0"/>
              </a:rPr>
              <a:t>Vẻ đẹp của nàng Vũ Nương đại diện cho phẩm chất của những người phụ nữ truyền thống công dung ngôn hạnh.</a:t>
            </a:r>
            <a:endParaRPr lang="en-GB" sz="4400">
              <a:latin typeface="Times New Roman" panose="02020603050405020304" pitchFamily="18" charset="0"/>
              <a:cs typeface="Times New Roman" panose="02020603050405020304" pitchFamily="18" charset="0"/>
            </a:endParaRPr>
          </a:p>
        </p:txBody>
      </p:sp>
      <p:sp>
        <p:nvSpPr>
          <p:cNvPr id="8" name="Rectangle 7"/>
          <p:cNvSpPr/>
          <p:nvPr/>
        </p:nvSpPr>
        <p:spPr>
          <a:xfrm>
            <a:off x="8077200" y="6179737"/>
            <a:ext cx="4451133" cy="2800767"/>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cs typeface="Times New Roman" panose="02020603050405020304" pitchFamily="18" charset="0"/>
              </a:rPr>
              <a:t>Nguyễn Dữ đã ca ngợi những phẩm chất tốt đẹp của nàng.</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9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246394"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6" y="3441814"/>
            <a:ext cx="14475233" cy="68451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662072" y="3842616"/>
            <a:ext cx="13890993" cy="61014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sz="40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974180" y="4127662"/>
            <a:ext cx="13430703" cy="894027"/>
          </a:xfrm>
          <a:prstGeom prst="rect">
            <a:avLst/>
          </a:prstGeom>
        </p:spPr>
        <p:txBody>
          <a:bodyPr wrap="square" lIns="0" tIns="0" rIns="0" bIns="0" rtlCol="0" anchor="t">
            <a:spAutoFit/>
          </a:bodyPr>
          <a:lstStyle/>
          <a:p>
            <a:pPr>
              <a:lnSpc>
                <a:spcPct val="150000"/>
              </a:lnSpc>
              <a:spcBef>
                <a:spcPct val="0"/>
              </a:spcBef>
            </a:pPr>
            <a:r>
              <a:rPr lang="vi-VN" sz="4400">
                <a:latin typeface="Times New Roman" panose="02020603050405020304" pitchFamily="18" charset="0"/>
                <a:cs typeface="Times New Roman" panose="02020603050405020304" pitchFamily="18" charset="0"/>
              </a:rPr>
              <a:t>- Vũ Nương phải sống trong cuộc hôn nhân không tình yêu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38600" y="629569"/>
            <a:ext cx="9206183" cy="2123658"/>
          </a:xfrm>
          <a:prstGeom prst="rect">
            <a:avLst/>
          </a:prstGeom>
        </p:spPr>
        <p:txBody>
          <a:bodyPr wrap="square">
            <a:spAutoFit/>
          </a:bodyPr>
          <a:lstStyle/>
          <a:p>
            <a:pPr algn="ctr"/>
            <a:r>
              <a:rPr lang="vi-VN" sz="6600" b="1">
                <a:latin typeface="Times New Roman" panose="02020603050405020304" pitchFamily="18" charset="0"/>
                <a:cs typeface="Times New Roman" panose="02020603050405020304" pitchFamily="18" charset="0"/>
              </a:rPr>
              <a:t>b, Số phận oan khuất của Vũ Nương</a:t>
            </a:r>
            <a:endParaRPr lang="en-GB" sz="6600">
              <a:latin typeface="Times New Roman" panose="02020603050405020304" pitchFamily="18" charset="0"/>
              <a:cs typeface="Times New Roman" panose="02020603050405020304" pitchFamily="18" charset="0"/>
            </a:endParaRPr>
          </a:p>
        </p:txBody>
      </p:sp>
      <p:sp>
        <p:nvSpPr>
          <p:cNvPr id="2" name="Rectangle 1"/>
          <p:cNvSpPr/>
          <p:nvPr/>
        </p:nvSpPr>
        <p:spPr>
          <a:xfrm>
            <a:off x="884961" y="5143500"/>
            <a:ext cx="13472842" cy="2751715"/>
          </a:xfrm>
          <a:prstGeom prst="rect">
            <a:avLst/>
          </a:prstGeom>
        </p:spPr>
        <p:txBody>
          <a:bodyPr wrap="square">
            <a:spAutoFit/>
          </a:bodyPr>
          <a:lstStyle/>
          <a:p>
            <a:pPr>
              <a:lnSpc>
                <a:spcPct val="150000"/>
              </a:lnSpc>
            </a:pPr>
            <a:r>
              <a:rPr lang="vi-VN" sz="4000">
                <a:latin typeface="Times New Roman" panose="02020603050405020304" pitchFamily="18" charset="0"/>
                <a:cs typeface="Times New Roman" panose="02020603050405020304" pitchFamily="18" charset="0"/>
              </a:rPr>
              <a:t>- Lúc chồng đi lính, một mình phải gánh vác mọi mỗi vất vả gian lao trong cô đơn thương nhớ (sinh con, chăm mẹ già ốm đau, lo ma chay cho mẹ mà không ai động viên  chia sẻ...)</a:t>
            </a:r>
            <a:endParaRPr lang="en-GB" sz="4000">
              <a:latin typeface="Times New Roman" panose="02020603050405020304" pitchFamily="18" charset="0"/>
              <a:cs typeface="Times New Roman" panose="02020603050405020304" pitchFamily="18" charset="0"/>
            </a:endParaRPr>
          </a:p>
        </p:txBody>
      </p:sp>
      <p:sp>
        <p:nvSpPr>
          <p:cNvPr id="11" name="Rectangle 10"/>
          <p:cNvSpPr/>
          <p:nvPr/>
        </p:nvSpPr>
        <p:spPr>
          <a:xfrm>
            <a:off x="953109" y="7939363"/>
            <a:ext cx="13472843" cy="1828386"/>
          </a:xfrm>
          <a:prstGeom prst="rect">
            <a:avLst/>
          </a:prstGeom>
        </p:spPr>
        <p:txBody>
          <a:bodyPr wrap="square">
            <a:spAutoFit/>
          </a:bodyPr>
          <a:lstStyle/>
          <a:p>
            <a:pPr>
              <a:lnSpc>
                <a:spcPct val="150000"/>
              </a:lnSpc>
            </a:pPr>
            <a:r>
              <a:rPr lang="vi-VN" sz="4000">
                <a:latin typeface="Times New Roman" panose="02020603050405020304" pitchFamily="18" charset="0"/>
                <a:cs typeface="Times New Roman" panose="02020603050405020304" pitchFamily="18" charset="0"/>
              </a:rPr>
              <a:t>- Bi kịch bất ngờ đổ ập xuống đầu của Vũ Nương: </a:t>
            </a:r>
            <a:r>
              <a:rPr lang="nb-NO" sz="4000">
                <a:latin typeface="Times New Roman" panose="02020603050405020304" pitchFamily="18" charset="0"/>
                <a:cs typeface="Times New Roman" panose="02020603050405020304" pitchFamily="18" charset="0"/>
              </a:rPr>
              <a:t>vu oan</a:t>
            </a:r>
            <a:r>
              <a:rPr lang="vi-VN" sz="4000">
                <a:latin typeface="Times New Roman" panose="02020603050405020304" pitchFamily="18" charset="0"/>
                <a:cs typeface="Times New Roman" panose="02020603050405020304" pitchFamily="18" charset="0"/>
              </a:rPr>
              <a:t> </a:t>
            </a:r>
            <a:r>
              <a:rPr lang="nb-NO" sz="4000">
                <a:latin typeface="Times New Roman" panose="02020603050405020304" pitchFamily="18" charset="0"/>
                <a:cs typeface="Times New Roman" panose="02020603050405020304" pitchFamily="18" charset="0"/>
              </a:rPr>
              <a:t>là thất </a:t>
            </a:r>
            <a:r>
              <a:rPr lang="vi-VN" sz="4000">
                <a:latin typeface="Times New Roman" panose="02020603050405020304" pitchFamily="18" charset="0"/>
                <a:cs typeface="Times New Roman" panose="02020603050405020304" pitchFamily="18" charset="0"/>
              </a:rPr>
              <a:t>tiết,</a:t>
            </a:r>
            <a:r>
              <a:rPr lang="nb-NO" sz="4000">
                <a:latin typeface="Times New Roman" panose="02020603050405020304" pitchFamily="18" charset="0"/>
                <a:cs typeface="Times New Roman" panose="02020603050405020304" pitchFamily="18" charset="0"/>
              </a:rPr>
              <a:t> Phải tìm đến cái chết </a:t>
            </a:r>
            <a:endParaRPr lang="en-GB" sz="4000">
              <a:latin typeface="Times New Roman" panose="02020603050405020304" pitchFamily="18" charset="0"/>
              <a:cs typeface="Times New Roman" panose="02020603050405020304" pitchFamily="18" charset="0"/>
            </a:endParaRPr>
          </a:p>
        </p:txBody>
      </p:sp>
      <p:pic>
        <p:nvPicPr>
          <p:cNvPr id="12"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3605514" y="149048"/>
            <a:ext cx="3194526" cy="3638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64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asvg="http://schemas.microsoft.com/office/drawing/2016/SVG/main" r:embed="rId5"/>
                </a:ext>
              </a:extLst>
            </a:blip>
            <a:stretch>
              <a:fillRect l="-26711"/>
            </a:stretch>
          </a:blipFill>
        </p:spPr>
      </p:sp>
      <p:grpSp>
        <p:nvGrpSpPr>
          <p:cNvPr id="5" name="Group 5"/>
          <p:cNvGrpSpPr/>
          <p:nvPr/>
        </p:nvGrpSpPr>
        <p:grpSpPr>
          <a:xfrm>
            <a:off x="749158" y="3842616"/>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31024"/>
            <a:ext cx="4647105" cy="4114800"/>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Rectangle 9"/>
          <p:cNvSpPr/>
          <p:nvPr/>
        </p:nvSpPr>
        <p:spPr>
          <a:xfrm>
            <a:off x="1113821" y="4026441"/>
            <a:ext cx="11909493" cy="5078313"/>
          </a:xfrm>
          <a:prstGeom prst="rect">
            <a:avLst/>
          </a:prstGeom>
        </p:spPr>
        <p:txBody>
          <a:bodyPr wrap="square">
            <a:spAutoFit/>
          </a:bodyPr>
          <a:lstStyle/>
          <a:p>
            <a:pPr algn="ctr"/>
            <a:r>
              <a:rPr lang="nb-NO" sz="5400" b="1">
                <a:latin typeface="Times New Roman" panose="02020603050405020304" pitchFamily="18" charset="0"/>
                <a:cs typeface="Times New Roman" panose="02020603050405020304" pitchFamily="18" charset="0"/>
              </a:rPr>
              <a:t>Nhận xét</a:t>
            </a:r>
            <a:endParaRPr lang="vi-VN" sz="5400" b="1">
              <a:latin typeface="Times New Roman" panose="02020603050405020304" pitchFamily="18" charset="0"/>
              <a:cs typeface="Times New Roman" panose="02020603050405020304" pitchFamily="18" charset="0"/>
            </a:endParaRPr>
          </a:p>
          <a:p>
            <a:pPr algn="just"/>
            <a:r>
              <a:rPr lang="nb-NO" sz="5400">
                <a:latin typeface="Times New Roman" panose="02020603050405020304" pitchFamily="18" charset="0"/>
                <a:cs typeface="Times New Roman" panose="02020603050405020304" pitchFamily="18" charset="0"/>
              </a:rPr>
              <a:t> Một người xinh đẹp, nết na, hiền thục lại đảm đang, tháo vát; hiếu thảo với mẹ chồng, một dạ thủy chung với chồng, hết lòng vun đắp hạnh phúc gia đình nhưng lại  phải chết một cách oan uổng, đau đớn.</a:t>
            </a:r>
            <a:endParaRPr lang="en-GB" sz="540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8">
            <a:extLst>
              <a:ext uri="{28A0092B-C50C-407E-A947-70E740481C1C}">
                <a14:useLocalDpi xmlns:a14="http://schemas.microsoft.com/office/drawing/2010/main" val="0"/>
              </a:ext>
            </a:extLst>
          </a:blip>
          <a:srcRect l="7120" r="5080" b="-2"/>
          <a:stretch>
            <a:fillRect/>
          </a:stretch>
        </p:blipFill>
        <p:spPr bwMode="auto">
          <a:xfrm>
            <a:off x="11691709" y="369240"/>
            <a:ext cx="2970213"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Chỗ dành sẵn cho Nội dung 4"/>
          <p:cNvPicPr>
            <a:picLocks noChangeAspect="1"/>
          </p:cNvPicPr>
          <p:nvPr/>
        </p:nvPicPr>
        <p:blipFill>
          <a:blip r:embed="rId9">
            <a:extLst>
              <a:ext uri="{28A0092B-C50C-407E-A947-70E740481C1C}">
                <a14:useLocalDpi xmlns:a14="http://schemas.microsoft.com/office/drawing/2010/main" val="0"/>
              </a:ext>
            </a:extLst>
          </a:blip>
          <a:srcRect l="8377" r="3783" b="-2"/>
          <a:stretch>
            <a:fillRect/>
          </a:stretch>
        </p:blipFill>
        <p:spPr bwMode="auto">
          <a:xfrm>
            <a:off x="13215198" y="4659163"/>
            <a:ext cx="2971800"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6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077419" y="687654"/>
            <a:ext cx="9931361" cy="2031325"/>
          </a:xfrm>
          <a:prstGeom prst="rect">
            <a:avLst/>
          </a:prstGeom>
        </p:spPr>
        <p:txBody>
          <a:bodyPr wrap="square" lIns="0" tIns="0" rIns="0" bIns="0" rtlCol="0" anchor="t">
            <a:spAutoFit/>
          </a:bodyPr>
          <a:lstStyle/>
          <a:p>
            <a:pPr algn="ctr"/>
            <a:r>
              <a:rPr lang="nb-NO" sz="6600" b="1">
                <a:latin typeface="Times New Roman" panose="02020603050405020304" pitchFamily="18" charset="0"/>
                <a:cs typeface="Times New Roman" panose="02020603050405020304" pitchFamily="18" charset="0"/>
              </a:rPr>
              <a:t>Đặc điểm ngôn ngữ nhân vật trong truyện truyền kì</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3009900"/>
            <a:ext cx="14256384" cy="68084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8" y="3619500"/>
            <a:ext cx="13525603" cy="5798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just">
                <a:lnSpc>
                  <a:spcPts val="2659"/>
                </a:lnSpc>
                <a:spcBef>
                  <a:spcPct val="0"/>
                </a:spcBef>
              </a:pPr>
              <a:endParaRPr sz="44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0"/>
            <a:ext cx="3733800" cy="2603277"/>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Rectangle 8"/>
          <p:cNvSpPr/>
          <p:nvPr/>
        </p:nvSpPr>
        <p:spPr>
          <a:xfrm>
            <a:off x="1159423" y="3801525"/>
            <a:ext cx="12609154" cy="2733056"/>
          </a:xfrm>
          <a:prstGeom prst="rect">
            <a:avLst/>
          </a:prstGeom>
        </p:spPr>
        <p:txBody>
          <a:bodyPr wrap="square">
            <a:spAutoFit/>
          </a:bodyPr>
          <a:lstStyle/>
          <a:p>
            <a:pPr algn="just">
              <a:lnSpc>
                <a:spcPct val="130000"/>
              </a:lnSpc>
              <a:spcAft>
                <a:spcPts val="800"/>
              </a:spcAft>
            </a:pP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Thể hiện diễn biến nội tâm của nhân vật: cố gắng giải thích mong hàn gắn hạnh phúc </a:t>
            </a:r>
            <a:r>
              <a:rPr lang="en-US"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mất niềm tin, thất vọng </a:t>
            </a:r>
            <a:r>
              <a:rPr lang="en-US"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tuyệt vọng, tìm đến cái chết để minh oan.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063505" y="6684123"/>
            <a:ext cx="12628872" cy="1852815"/>
          </a:xfrm>
          <a:prstGeom prst="rect">
            <a:avLst/>
          </a:prstGeom>
        </p:spPr>
        <p:txBody>
          <a:bodyPr wrap="square">
            <a:spAutoFit/>
          </a:bodyPr>
          <a:lstStyle/>
          <a:p>
            <a:pPr algn="just">
              <a:lnSpc>
                <a:spcPct val="130000"/>
              </a:lnSpc>
              <a:spcAft>
                <a:spcPts val="800"/>
              </a:spcAft>
            </a:pP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Sử dụng nhiều điển cố, điển tích; các phép đối; mượng các hình ảnh thiên nhiên để nói lên nỗi lòng.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25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rot="3330789">
            <a:off x="712010" y="4715474"/>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769749" y="3570831"/>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8"/>
          <p:cNvSpPr/>
          <p:nvPr/>
        </p:nvSpPr>
        <p:spPr>
          <a:xfrm>
            <a:off x="7696200" y="2324100"/>
            <a:ext cx="10363200" cy="7772400"/>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8" name="Group 9"/>
          <p:cNvGrpSpPr/>
          <p:nvPr/>
        </p:nvGrpSpPr>
        <p:grpSpPr>
          <a:xfrm>
            <a:off x="8014946" y="2857500"/>
            <a:ext cx="9739653" cy="6781800"/>
            <a:chOff x="0" y="0"/>
            <a:chExt cx="3562299" cy="1468283"/>
          </a:xfrm>
        </p:grpSpPr>
        <p:sp>
          <p:nvSpPr>
            <p:cNvPr id="19"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20"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1" name="TextBox 16"/>
          <p:cNvSpPr txBox="1"/>
          <p:nvPr/>
        </p:nvSpPr>
        <p:spPr>
          <a:xfrm>
            <a:off x="8299064" y="3132534"/>
            <a:ext cx="8867353" cy="3077766"/>
          </a:xfrm>
          <a:prstGeom prst="rect">
            <a:avLst/>
          </a:prstGeom>
        </p:spPr>
        <p:txBody>
          <a:bodyPr wrap="square" lIns="0" tIns="0" rIns="0" bIns="0" rtlCol="0" anchor="t">
            <a:spAutoFit/>
          </a:bodyPr>
          <a:lstStyle/>
          <a:p>
            <a:pPr algn="just"/>
            <a:r>
              <a:rPr lang="nb-NO" sz="4000" b="1">
                <a:latin typeface="Times New Roman" panose="02020603050405020304" pitchFamily="18" charset="0"/>
                <a:cs typeface="Times New Roman" panose="02020603050405020304" pitchFamily="18" charset="0"/>
              </a:rPr>
              <a:t>+ Nguyên nhân trực tiếp: </a:t>
            </a:r>
            <a:r>
              <a:rPr lang="nb-NO" sz="4000">
                <a:latin typeface="Times New Roman" panose="02020603050405020304" pitchFamily="18" charset="0"/>
                <a:cs typeface="Times New Roman" panose="02020603050405020304" pitchFamily="18" charset="0"/>
              </a:rPr>
              <a:t>Do Trương Sinh quá đa nghi, hay ghen, gia trưởng, độc đoán. Hồ đồ tin lời con trẻ, Trương Sinh đã không cho Vũ Nương cơ hội trình bày, thanh minh.</a:t>
            </a:r>
            <a:endParaRPr lang="en-GB" sz="4000">
              <a:latin typeface="Times New Roman" panose="02020603050405020304" pitchFamily="18" charset="0"/>
              <a:cs typeface="Times New Roman" panose="02020603050405020304" pitchFamily="18" charset="0"/>
            </a:endParaRPr>
          </a:p>
        </p:txBody>
      </p:sp>
      <p:sp>
        <p:nvSpPr>
          <p:cNvPr id="22" name="Freeform 3"/>
          <p:cNvSpPr/>
          <p:nvPr/>
        </p:nvSpPr>
        <p:spPr>
          <a:xfrm rot="19709086">
            <a:off x="4110425" y="4929185"/>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13"/>
          <p:cNvSpPr/>
          <p:nvPr/>
        </p:nvSpPr>
        <p:spPr>
          <a:xfrm rot="16378297">
            <a:off x="4136345" y="6168066"/>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4" name="Picture 9" descr="ANd9GcSr14r3g_cvtINHhJyJd0KtKA5b74_J1JyhdHtJLblhxDIlQIP_x2jK5LzNMQ"/>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749" y="91383"/>
            <a:ext cx="6658609" cy="435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049924" y="398408"/>
            <a:ext cx="6546669" cy="1754326"/>
          </a:xfrm>
          <a:prstGeom prst="rect">
            <a:avLst/>
          </a:prstGeom>
        </p:spPr>
        <p:txBody>
          <a:bodyPr wrap="square">
            <a:spAutoFit/>
          </a:bodyPr>
          <a:lstStyle/>
          <a:p>
            <a:pPr algn="ctr"/>
            <a:r>
              <a:rPr lang="nb-NO" sz="5400" b="1" i="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Nguyên nhân gây ra bi kịch của Vũ Nương</a:t>
            </a:r>
            <a:endParaRPr lang="en-GB" sz="5400">
              <a:latin typeface="Times New Roman" panose="02020603050405020304" pitchFamily="18" charset="0"/>
              <a:cs typeface="Times New Roman" panose="02020603050405020304" pitchFamily="18" charset="0"/>
            </a:endParaRPr>
          </a:p>
        </p:txBody>
      </p:sp>
      <p:sp>
        <p:nvSpPr>
          <p:cNvPr id="5" name="Rectangle 4"/>
          <p:cNvSpPr/>
          <p:nvPr/>
        </p:nvSpPr>
        <p:spPr>
          <a:xfrm>
            <a:off x="8166030" y="6372160"/>
            <a:ext cx="9144000" cy="3170099"/>
          </a:xfrm>
          <a:prstGeom prst="rect">
            <a:avLst/>
          </a:prstGeom>
        </p:spPr>
        <p:txBody>
          <a:bodyPr>
            <a:spAutoFit/>
          </a:bodyPr>
          <a:lstStyle/>
          <a:p>
            <a:pPr algn="just">
              <a:spcAft>
                <a:spcPts val="800"/>
              </a:spcAft>
            </a:pPr>
            <a:r>
              <a:rPr lang="nb-NO" sz="40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 Nguyên nhân sâu xa:</a:t>
            </a:r>
            <a:r>
              <a:rPr lang="nb-NO" sz="40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xã hội phong kiến với cảnh “binh lửa rối ren” gây bao đau khổ cho nhân dân. Vì chiến tranh phong kiến phi nghĩa nên vợ chồng Vũ Nương phải xa cách, dẫn đến hiểu lầm.</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4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381000" y="266700"/>
            <a:ext cx="17602694" cy="9884506"/>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6.jpg" descr="A cartoon of a person and a boat with a turtle&#10;&#10;Description automatically generated"/>
          <p:cNvPicPr/>
          <p:nvPr/>
        </p:nvPicPr>
        <p:blipFill>
          <a:blip r:embed="rId4"/>
          <a:srcRect/>
          <a:stretch>
            <a:fillRect/>
          </a:stretch>
        </p:blipFill>
        <p:spPr>
          <a:xfrm>
            <a:off x="1231977" y="582224"/>
            <a:ext cx="6944185" cy="4182003"/>
          </a:xfrm>
          <a:prstGeom prst="rect">
            <a:avLst/>
          </a:prstGeom>
        </p:spPr>
      </p:pic>
      <p:pic>
        <p:nvPicPr>
          <p:cNvPr id="13"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414363">
            <a:off x="102993" y="-896673"/>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9.jpg" descr="A cartoon of a group of children outside a house&#10;&#10;Description automatically generated"/>
          <p:cNvPicPr/>
          <p:nvPr/>
        </p:nvPicPr>
        <p:blipFill>
          <a:blip r:embed="rId6"/>
          <a:srcRect/>
          <a:stretch>
            <a:fillRect/>
          </a:stretch>
        </p:blipFill>
        <p:spPr>
          <a:xfrm>
            <a:off x="8995391" y="587667"/>
            <a:ext cx="8153400" cy="4176560"/>
          </a:xfrm>
          <a:prstGeom prst="rect">
            <a:avLst/>
          </a:prstGeom>
        </p:spPr>
      </p:pic>
      <p:pic>
        <p:nvPicPr>
          <p:cNvPr id="1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10.jpg" descr="Cartoon of a person and a child&#10;&#10;Description automatically generated"/>
          <p:cNvPicPr/>
          <p:nvPr/>
        </p:nvPicPr>
        <p:blipFill>
          <a:blip r:embed="rId7"/>
          <a:srcRect/>
          <a:stretch>
            <a:fillRect/>
          </a:stretch>
        </p:blipFill>
        <p:spPr>
          <a:xfrm>
            <a:off x="1196412" y="5414986"/>
            <a:ext cx="6956962" cy="3834249"/>
          </a:xfrm>
          <a:prstGeom prst="rect">
            <a:avLst/>
          </a:prstGeom>
        </p:spPr>
      </p:pic>
      <p:pic>
        <p:nvPicPr>
          <p:cNvPr id="17" name="image17.png" descr="Sau khi đánh đuổi giặc Ân, gióng đã làm gì? Xem Bài Đọc T"/>
          <p:cNvPicPr/>
          <p:nvPr/>
        </p:nvPicPr>
        <p:blipFill>
          <a:blip r:embed="rId8"/>
          <a:srcRect/>
          <a:stretch>
            <a:fillRect/>
          </a:stretch>
        </p:blipFill>
        <p:spPr>
          <a:xfrm>
            <a:off x="8991762" y="5434294"/>
            <a:ext cx="8073409" cy="3999270"/>
          </a:xfrm>
          <a:prstGeom prst="rect">
            <a:avLst/>
          </a:prstGeom>
        </p:spPr>
      </p:pic>
      <p:sp>
        <p:nvSpPr>
          <p:cNvPr id="7" name="Rectangle 6"/>
          <p:cNvSpPr/>
          <p:nvPr/>
        </p:nvSpPr>
        <p:spPr>
          <a:xfrm>
            <a:off x="3657599" y="4719774"/>
            <a:ext cx="1681871" cy="707886"/>
          </a:xfrm>
          <a:prstGeom prst="rect">
            <a:avLst/>
          </a:prstGeom>
        </p:spPr>
        <p:txBody>
          <a:bodyPr wrap="none">
            <a:spAutoFit/>
          </a:bodyPr>
          <a:lstStyle/>
          <a:p>
            <a:r>
              <a:rPr lang="en-US" sz="4000" b="1">
                <a:latin typeface="Times New Roman" panose="02020603050405020304" pitchFamily="18" charset="0"/>
                <a:cs typeface="Times New Roman" panose="02020603050405020304" pitchFamily="18" charset="0"/>
              </a:rPr>
              <a:t>Hình 1</a:t>
            </a:r>
            <a:endParaRPr lang="en-GB" sz="4000">
              <a:latin typeface="Times New Roman" panose="02020603050405020304" pitchFamily="18" charset="0"/>
              <a:cs typeface="Times New Roman" panose="02020603050405020304" pitchFamily="18" charset="0"/>
            </a:endParaRPr>
          </a:p>
        </p:txBody>
      </p:sp>
      <p:sp>
        <p:nvSpPr>
          <p:cNvPr id="8" name="Rectangle 7"/>
          <p:cNvSpPr/>
          <p:nvPr/>
        </p:nvSpPr>
        <p:spPr>
          <a:xfrm>
            <a:off x="12762047" y="4700284"/>
            <a:ext cx="1681871" cy="707886"/>
          </a:xfrm>
          <a:prstGeom prst="rect">
            <a:avLst/>
          </a:prstGeom>
        </p:spPr>
        <p:txBody>
          <a:bodyPr wrap="none">
            <a:spAutoFit/>
          </a:bodyPr>
          <a:lstStyle/>
          <a:p>
            <a:r>
              <a:rPr lang="en-US"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latin typeface="Times New Roman" panose="02020603050405020304" pitchFamily="18" charset="0"/>
              <a:cs typeface="Times New Roman" panose="02020603050405020304" pitchFamily="18" charset="0"/>
            </a:endParaRPr>
          </a:p>
        </p:txBody>
      </p:sp>
      <p:sp>
        <p:nvSpPr>
          <p:cNvPr id="9" name="Rectangle 8"/>
          <p:cNvSpPr/>
          <p:nvPr/>
        </p:nvSpPr>
        <p:spPr>
          <a:xfrm>
            <a:off x="3492612" y="9295132"/>
            <a:ext cx="1681871" cy="707886"/>
          </a:xfrm>
          <a:prstGeom prst="rect">
            <a:avLst/>
          </a:prstGeom>
        </p:spPr>
        <p:txBody>
          <a:bodyPr wrap="none">
            <a:spAutoFit/>
          </a:bodyPr>
          <a:lstStyle/>
          <a:p>
            <a:r>
              <a:rPr lang="en-US"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latin typeface="Times New Roman" panose="02020603050405020304" pitchFamily="18" charset="0"/>
              <a:cs typeface="Times New Roman" panose="02020603050405020304" pitchFamily="18" charset="0"/>
            </a:endParaRPr>
          </a:p>
        </p:txBody>
      </p:sp>
      <p:sp>
        <p:nvSpPr>
          <p:cNvPr id="20" name="Rectangle 19"/>
          <p:cNvSpPr/>
          <p:nvPr/>
        </p:nvSpPr>
        <p:spPr>
          <a:xfrm>
            <a:off x="12102845" y="9367837"/>
            <a:ext cx="1681871" cy="707886"/>
          </a:xfrm>
          <a:prstGeom prst="rect">
            <a:avLst/>
          </a:prstGeom>
        </p:spPr>
        <p:txBody>
          <a:bodyPr wrap="none">
            <a:spAutoFit/>
          </a:bodyPr>
          <a:lstStyle/>
          <a:p>
            <a:r>
              <a:rPr lang="en-US"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526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4270419" y="3334990"/>
            <a:ext cx="4524489" cy="5999509"/>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153943" y="5472493"/>
            <a:ext cx="4076892" cy="3898857"/>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286647" y="2628900"/>
            <a:ext cx="4585241" cy="48208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5943600" y="395356"/>
            <a:ext cx="8981436" cy="1477328"/>
          </a:xfrm>
          <a:prstGeom prst="rect">
            <a:avLst/>
          </a:prstGeom>
        </p:spPr>
        <p:txBody>
          <a:bodyPr lIns="0" tIns="0" rIns="0" bIns="0" rtlCol="0" anchor="t">
            <a:spAutoFit/>
          </a:bodyPr>
          <a:lstStyle/>
          <a:p>
            <a:pPr algn="ctr"/>
            <a:r>
              <a:rPr lang="vi-VN" sz="4800" b="1">
                <a:latin typeface="Times New Roman" panose="02020603050405020304" pitchFamily="18" charset="0"/>
                <a:cs typeface="Times New Roman" panose="02020603050405020304" pitchFamily="18" charset="0"/>
              </a:rPr>
              <a:t>3. </a:t>
            </a:r>
            <a:r>
              <a:rPr lang="nb-NO" sz="4800" b="1">
                <a:latin typeface="Times New Roman" panose="02020603050405020304" pitchFamily="18" charset="0"/>
                <a:cs typeface="Times New Roman" panose="02020603050405020304" pitchFamily="18" charset="0"/>
              </a:rPr>
              <a:t>Chủ đề và ý nghĩa nhân sinh của tác phẩm</a:t>
            </a:r>
            <a:endParaRPr lang="en-GB" sz="4800">
              <a:latin typeface="Times New Roman" panose="02020603050405020304" pitchFamily="18" charset="0"/>
              <a:cs typeface="Times New Roman" panose="02020603050405020304" pitchFamily="18" charset="0"/>
            </a:endParaRPr>
          </a:p>
        </p:txBody>
      </p:sp>
      <p:sp>
        <p:nvSpPr>
          <p:cNvPr id="23" name="Rectangle 22"/>
          <p:cNvSpPr/>
          <p:nvPr/>
        </p:nvSpPr>
        <p:spPr>
          <a:xfrm>
            <a:off x="4418493" y="3562446"/>
            <a:ext cx="4084232" cy="5632311"/>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Số phận oan trái cảu người phụ nữ trong xã hội phong kiến; thể hiện n</a:t>
            </a:r>
            <a:r>
              <a:rPr lang="nb-NO" sz="4000">
                <a:latin typeface="Times New Roman" panose="02020603050405020304" pitchFamily="18" charset="0"/>
                <a:cs typeface="Times New Roman" panose="02020603050405020304" pitchFamily="18" charset="0"/>
              </a:rPr>
              <a:t>iềm thương cảm đối với </a:t>
            </a:r>
            <a:r>
              <a:rPr lang="vi-VN" sz="4000">
                <a:latin typeface="Times New Roman" panose="02020603050405020304" pitchFamily="18" charset="0"/>
                <a:cs typeface="Times New Roman" panose="02020603050405020304" pitchFamily="18" charset="0"/>
              </a:rPr>
              <a:t>những người phụ nữ bất hạnh, kém may mắn.</a:t>
            </a:r>
            <a:endParaRPr lang="en-GB" sz="4000">
              <a:latin typeface="Times New Roman" panose="02020603050405020304" pitchFamily="18" charset="0"/>
              <a:cs typeface="Times New Roman" panose="02020603050405020304" pitchFamily="18" charset="0"/>
            </a:endParaRPr>
          </a:p>
        </p:txBody>
      </p:sp>
      <p:sp>
        <p:nvSpPr>
          <p:cNvPr id="24" name="Rectangle 23"/>
          <p:cNvSpPr/>
          <p:nvPr/>
        </p:nvSpPr>
        <p:spPr>
          <a:xfrm>
            <a:off x="9410075" y="5811341"/>
            <a:ext cx="3449620" cy="3170099"/>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Bộc lộ cái nhìn nhân hậu, mong ước những điều tốt đẹp sẽ đến với họ</a:t>
            </a:r>
            <a:endParaRPr lang="en-GB" sz="4000">
              <a:latin typeface="Times New Roman" panose="02020603050405020304" pitchFamily="18" charset="0"/>
              <a:cs typeface="Times New Roman" panose="02020603050405020304" pitchFamily="18" charset="0"/>
            </a:endParaRPr>
          </a:p>
        </p:txBody>
      </p:sp>
      <p:sp>
        <p:nvSpPr>
          <p:cNvPr id="25" name="Rectangle 24"/>
          <p:cNvSpPr/>
          <p:nvPr/>
        </p:nvSpPr>
        <p:spPr>
          <a:xfrm>
            <a:off x="13487697" y="2944402"/>
            <a:ext cx="4025157" cy="3170099"/>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Ca ngợi vẻ đẹp truyền thống của phụ nữ Việt Nam: nết na, hiếu thảo, thủy chung, …</a:t>
            </a:r>
            <a:endParaRPr lang="en-GB" sz="4000">
              <a:latin typeface="Times New Roman" panose="02020603050405020304" pitchFamily="18" charset="0"/>
              <a:cs typeface="Times New Roman" panose="02020603050405020304" pitchFamily="18" charset="0"/>
            </a:endParaRPr>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412661" y="4381500"/>
            <a:ext cx="3538021" cy="402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116468" y="2211532"/>
            <a:ext cx="2699778"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cs typeface="Times New Roman" panose="02020603050405020304" pitchFamily="18" charset="0"/>
              </a:rPr>
              <a:t>a. </a:t>
            </a:r>
            <a:r>
              <a:rPr lang="nb-NO" sz="4800" b="1">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3860216" y="741492"/>
            <a:ext cx="7534092" cy="2031325"/>
          </a:xfrm>
          <a:prstGeom prst="rect">
            <a:avLst/>
          </a:prstGeom>
        </p:spPr>
        <p:txBody>
          <a:bodyPr lIns="0" tIns="0" rIns="0" bIns="0" rtlCol="0" anchor="t">
            <a:spAutoFit/>
          </a:bodyPr>
          <a:lstStyle/>
          <a:p>
            <a:pPr algn="ctr"/>
            <a:r>
              <a:rPr lang="vi-VN" sz="6600" b="1">
                <a:latin typeface="Times New Roman" panose="02020603050405020304" pitchFamily="18" charset="0"/>
                <a:cs typeface="Times New Roman" panose="02020603050405020304" pitchFamily="18" charset="0"/>
              </a:rPr>
              <a:t>b. Ý nghĩa </a:t>
            </a:r>
          </a:p>
          <a:p>
            <a:pPr algn="ctr"/>
            <a:r>
              <a:rPr lang="vi-VN" sz="6600" b="1">
                <a:latin typeface="Times New Roman" panose="02020603050405020304" pitchFamily="18" charset="0"/>
                <a:cs typeface="Times New Roman" panose="02020603050405020304" pitchFamily="18" charset="0"/>
              </a:rPr>
              <a:t>nhân sinh</a:t>
            </a:r>
            <a:endPar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913710" y="3907398"/>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254068" y="4312683"/>
            <a:ext cx="12844885" cy="4924425"/>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Thiếu niềm tin và không biết lắng nghe có thể dẫn đến tội lỗi.</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Có những sai làm không thể sửa chữa được.</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Mỗi người cần thấu hiểu và có lòng đồng cảm sẻ chia với số phận của những người phụ nữ.</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Cần trân trọng và khẳng định những vẻ đẹp và khát vọng hạnh phúc của họ.</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Mỗi người cần phải biết đấu tranh để mang lại quyền bình đẳng và giữ gìn hạnh phúc cho mình.</a:t>
            </a:r>
            <a:endParaRPr lang="en-GB" sz="4000">
              <a:latin typeface="Times New Roman" panose="02020603050405020304" pitchFamily="18" charset="0"/>
              <a:cs typeface="Times New Roman" panose="02020603050405020304" pitchFamily="18" charset="0"/>
            </a:endParaRPr>
          </a:p>
        </p:txBody>
      </p:sp>
      <p:pic>
        <p:nvPicPr>
          <p:cNvPr id="10"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11485655" y="188415"/>
            <a:ext cx="2971801"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5257800" y="303266"/>
            <a:ext cx="7534092"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I</a:t>
            </a:r>
            <a:r>
              <a:rPr lang="en-US" sz="6600" b="1">
                <a:latin typeface="Times New Roman" panose="02020603050405020304" pitchFamily="18" charset="0"/>
                <a:cs typeface="Times New Roman" panose="02020603050405020304" pitchFamily="18" charset="0"/>
              </a:rPr>
              <a:t>II. TỔNG KẾT</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383767" y="2400300"/>
            <a:ext cx="13789433" cy="7418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49159" y="2857500"/>
            <a:ext cx="12966842" cy="6560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21771" y="-39179"/>
            <a:ext cx="4343400" cy="2716216"/>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951502" y="3090513"/>
            <a:ext cx="12383498" cy="6155531"/>
          </a:xfrm>
          <a:prstGeom prst="rect">
            <a:avLst/>
          </a:prstGeom>
        </p:spPr>
        <p:txBody>
          <a:bodyPr wrap="square" lIns="0" tIns="0" rIns="0" bIns="0" rtlCol="0" anchor="t">
            <a:spAutoFit/>
          </a:bodyPr>
          <a:lstStyle/>
          <a:p>
            <a:pPr algn="just"/>
            <a:r>
              <a:rPr lang="en-US" sz="5000">
                <a:latin typeface="Times New Roman" panose="02020603050405020304" pitchFamily="18" charset="0"/>
                <a:cs typeface="Times New Roman" panose="02020603050405020304" pitchFamily="18" charset="0"/>
              </a:rPr>
              <a:t>- Nghệ thuật dựng truyện dẫn dắt tình huống hợp lí.</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Nghệ thuật xây dựng nhân vật qua lời nói, hành động.</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Sử dụng thành công yếu tố kì ảo, kết hợp đan xen khéo léo yếu tố hiện thực.</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Ngôn ngữ truyện truyền kì sử dụng nhiều điển cố, điển tích.</a:t>
            </a:r>
            <a:endParaRPr lang="en-GB" sz="5000">
              <a:latin typeface="Times New Roman" panose="02020603050405020304" pitchFamily="18" charset="0"/>
              <a:cs typeface="Times New Roman" panose="02020603050405020304" pitchFamily="18" charset="0"/>
            </a:endParaRPr>
          </a:p>
        </p:txBody>
      </p:sp>
      <p:sp>
        <p:nvSpPr>
          <p:cNvPr id="10" name="Rectangle 9"/>
          <p:cNvSpPr/>
          <p:nvPr/>
        </p:nvSpPr>
        <p:spPr>
          <a:xfrm>
            <a:off x="6019800" y="1350748"/>
            <a:ext cx="4610558" cy="1015663"/>
          </a:xfrm>
          <a:prstGeom prst="rect">
            <a:avLst/>
          </a:prstGeom>
        </p:spPr>
        <p:txBody>
          <a:bodyPr wrap="none">
            <a:spAutoFit/>
          </a:bodyPr>
          <a:lstStyle/>
          <a:p>
            <a:r>
              <a:rPr lang="en-US" sz="6000" b="1">
                <a:latin typeface="Times New Roman" panose="02020603050405020304" pitchFamily="18" charset="0"/>
                <a:cs typeface="Times New Roman" panose="02020603050405020304" pitchFamily="18" charset="0"/>
              </a:rPr>
              <a:t>1. Nghệ thuật</a:t>
            </a:r>
            <a:endParaRPr lang="en-GB" sz="6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868027" y="-29981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3345816" y="2628900"/>
            <a:ext cx="14828049" cy="706496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733800" y="3044999"/>
            <a:ext cx="14074675" cy="6248058"/>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3733800" y="777440"/>
            <a:ext cx="11226683" cy="1231106"/>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2. Nội dung</a:t>
            </a:r>
            <a:endParaRPr lang="en-GB" sz="8000">
              <a:latin typeface="Times New Roman" panose="02020603050405020304" pitchFamily="18" charset="0"/>
              <a:cs typeface="Times New Roman" panose="02020603050405020304" pitchFamily="18" charset="0"/>
            </a:endParaRPr>
          </a:p>
        </p:txBody>
      </p:sp>
      <p:sp>
        <p:nvSpPr>
          <p:cNvPr id="9" name="TextBox 9"/>
          <p:cNvSpPr txBox="1"/>
          <p:nvPr/>
        </p:nvSpPr>
        <p:spPr>
          <a:xfrm>
            <a:off x="3951237" y="3288761"/>
            <a:ext cx="13639800" cy="5816977"/>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 Truyện bày tỏ niềm thương cảm đối với số phận oan nghiệt của người phụ nữ trong xã hội phong kiến, thể hiện thái độ trân trọng vẻ đẹp của họ.</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Phê phán xã hội phong kiến với chế độ nam quyền gây ra bi kịch cho người phụ nữ, lên án những cuộc chiến tranh phi nghĩa làm cho cuộc sống của người dân rơi vào bế tắc.</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6" y="3162300"/>
            <a:ext cx="15084833" cy="7010400"/>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780813" y="292881"/>
            <a:ext cx="9677400" cy="276998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3. Những lưu ý khi đọc hiểu văn bản thuộc thể loại truyện truyền kì</a:t>
            </a:r>
            <a:endParaRPr lang="en-GB" sz="6000">
              <a:latin typeface="Times New Roman" panose="02020603050405020304" pitchFamily="18" charset="0"/>
              <a:cs typeface="Times New Roman" panose="02020603050405020304" pitchFamily="18" charset="0"/>
            </a:endParaRPr>
          </a:p>
        </p:txBody>
      </p:sp>
      <p:sp>
        <p:nvSpPr>
          <p:cNvPr id="4" name="Freeform 4"/>
          <p:cNvSpPr/>
          <p:nvPr/>
        </p:nvSpPr>
        <p:spPr>
          <a:xfrm>
            <a:off x="15372962" y="-292561"/>
            <a:ext cx="5830076"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asvg="http://schemas.microsoft.com/office/drawing/2016/SVG/main" r:embed="rId5"/>
                </a:ext>
              </a:extLst>
            </a:blip>
            <a:stretch>
              <a:fillRect l="-26711"/>
            </a:stretch>
          </a:blipFill>
        </p:spPr>
      </p:sp>
      <p:grpSp>
        <p:nvGrpSpPr>
          <p:cNvPr id="5" name="Group 5"/>
          <p:cNvGrpSpPr/>
          <p:nvPr/>
        </p:nvGrpSpPr>
        <p:grpSpPr>
          <a:xfrm>
            <a:off x="749158" y="3695700"/>
            <a:ext cx="14414642" cy="613086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0" y="-131024"/>
            <a:ext cx="3571651" cy="2607524"/>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946079" y="3848100"/>
            <a:ext cx="14020800" cy="5816977"/>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 Tóm tắt chuỗi sự kiện của tác phẩm, xác định không gian, thời gian trong truyện.</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Tìm hiểu các nhân vật.</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Xác định các yếu tố kì ảo và vai trò của yếu tố kì ảo trong truyện.</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Nêu được chủ đề của truyện và ý nghĩa nhân sinh của truyện.</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3</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Luyện tập</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17417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6478" y="-57622"/>
            <a:ext cx="1658894" cy="163706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5995" y="6971519"/>
            <a:ext cx="5512110" cy="2365530"/>
          </a:xfrm>
          <a:prstGeom prst="rect">
            <a:avLst/>
          </a:prstGeom>
        </p:spPr>
      </p:pic>
      <p:pic>
        <p:nvPicPr>
          <p:cNvPr id="17" name="Picture 1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7849" y="5939434"/>
            <a:ext cx="1968596" cy="196859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34100" y="6280531"/>
            <a:ext cx="1627499" cy="1627499"/>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67898" y="5902464"/>
            <a:ext cx="3100388" cy="1971675"/>
          </a:xfrm>
          <a:prstGeom prst="rect">
            <a:avLst/>
          </a:prstGeom>
        </p:spPr>
      </p:pic>
      <p:sp>
        <p:nvSpPr>
          <p:cNvPr id="28" name="Cloud 27"/>
          <p:cNvSpPr/>
          <p:nvPr/>
        </p:nvSpPr>
        <p:spPr>
          <a:xfrm>
            <a:off x="-2057402" y="99491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3240" y="1455994"/>
            <a:ext cx="5435022" cy="1836371"/>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0316" y="-12117"/>
            <a:ext cx="2971800" cy="2600325"/>
          </a:xfrm>
          <a:prstGeom prst="rect">
            <a:avLst/>
          </a:prstGeom>
        </p:spPr>
      </p:pic>
      <p:sp>
        <p:nvSpPr>
          <p:cNvPr id="29" name="Cloud 28"/>
          <p:cNvSpPr/>
          <p:nvPr/>
        </p:nvSpPr>
        <p:spPr>
          <a:xfrm>
            <a:off x="18526182" y="246164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27" name="Cloud 26"/>
          <p:cNvSpPr/>
          <p:nvPr/>
        </p:nvSpPr>
        <p:spPr>
          <a:xfrm>
            <a:off x="-2946045" y="7195028"/>
            <a:ext cx="2876268" cy="1445262"/>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63" name="Pictur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2882" y="3407842"/>
            <a:ext cx="2366688" cy="812828"/>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04639" y="4767740"/>
            <a:ext cx="2571087" cy="895944"/>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743642" y="6075219"/>
            <a:ext cx="3025637" cy="1065078"/>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256461" y="7283172"/>
            <a:ext cx="3474851" cy="1268973"/>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437164" y="8634234"/>
            <a:ext cx="3698439" cy="1652766"/>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70099" y="7393864"/>
            <a:ext cx="3037541" cy="1467032"/>
          </a:xfrm>
          <a:prstGeom prst="rect">
            <a:avLst/>
          </a:prstGeom>
        </p:spPr>
      </p:pic>
      <p:pic>
        <p:nvPicPr>
          <p:cNvPr id="57" name="Picture 5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10762" y="3476423"/>
            <a:ext cx="2023817" cy="895013"/>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39063" y="4808647"/>
            <a:ext cx="2235099" cy="92064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8870" y="6075220"/>
            <a:ext cx="2784372" cy="1132907"/>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2993" y="8828976"/>
            <a:ext cx="3328541" cy="1458024"/>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437751" y="6416022"/>
            <a:ext cx="2587119" cy="2746104"/>
          </a:xfrm>
          <a:prstGeom prst="rect">
            <a:avLst/>
          </a:prstGeom>
        </p:spPr>
      </p:pic>
      <p:sp>
        <p:nvSpPr>
          <p:cNvPr id="42" name="Oval 41">
            <a:hlinkClick r:id="rId25" action="ppaction://hlinksldjump"/>
          </p:cNvPr>
          <p:cNvSpPr/>
          <p:nvPr/>
        </p:nvSpPr>
        <p:spPr>
          <a:xfrm>
            <a:off x="166458"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55845" y="7382342"/>
            <a:ext cx="1961351" cy="2300978"/>
          </a:xfrm>
          <a:prstGeom prst="rect">
            <a:avLst/>
          </a:prstGeom>
        </p:spPr>
      </p:pic>
      <p:sp>
        <p:nvSpPr>
          <p:cNvPr id="66" name="Oval 65">
            <a:hlinkClick r:id="rId27" action="ppaction://hlinksldjump"/>
          </p:cNvPr>
          <p:cNvSpPr/>
          <p:nvPr/>
        </p:nvSpPr>
        <p:spPr>
          <a:xfrm>
            <a:off x="166458" y="3807537"/>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166458"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166458"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0" action="ppaction://hlinksldjump"/>
          </p:cNvPr>
          <p:cNvSpPr/>
          <p:nvPr/>
        </p:nvSpPr>
        <p:spPr>
          <a:xfrm>
            <a:off x="166458" y="599960"/>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1" action="ppaction://hlinksldjump"/>
          </p:cNvPr>
          <p:cNvSpPr/>
          <p:nvPr/>
        </p:nvSpPr>
        <p:spPr>
          <a:xfrm>
            <a:off x="17142747"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9" action="ppaction://hlinksldjump"/>
          </p:cNvPr>
          <p:cNvSpPr/>
          <p:nvPr/>
        </p:nvSpPr>
        <p:spPr>
          <a:xfrm>
            <a:off x="17142747" y="3807537"/>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2" action="ppaction://hlinksldjump"/>
          </p:cNvPr>
          <p:cNvSpPr/>
          <p:nvPr/>
        </p:nvSpPr>
        <p:spPr>
          <a:xfrm>
            <a:off x="17142747"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3" action="ppaction://hlinksldjump"/>
          </p:cNvPr>
          <p:cNvSpPr/>
          <p:nvPr/>
        </p:nvSpPr>
        <p:spPr>
          <a:xfrm>
            <a:off x="17142747"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1" action="ppaction://hlinksldjump"/>
          </p:cNvPr>
          <p:cNvSpPr/>
          <p:nvPr/>
        </p:nvSpPr>
        <p:spPr>
          <a:xfrm>
            <a:off x="17142747" y="599960"/>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Cloud 18"/>
          <p:cNvSpPr/>
          <p:nvPr/>
        </p:nvSpPr>
        <p:spPr>
          <a:xfrm>
            <a:off x="3353825" y="1628636"/>
            <a:ext cx="1391055" cy="8883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20" name="Cloud 19"/>
          <p:cNvSpPr/>
          <p:nvPr/>
        </p:nvSpPr>
        <p:spPr>
          <a:xfrm>
            <a:off x="13875726" y="1582442"/>
            <a:ext cx="1376550" cy="8772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8526182" y="279920"/>
            <a:ext cx="914400" cy="914400"/>
          </a:xfrm>
          <a:prstGeom prst="rect">
            <a:avLst/>
          </a:prstGeom>
        </p:spPr>
      </p:pic>
      <p:sp>
        <p:nvSpPr>
          <p:cNvPr id="7" name="Rectangle 6"/>
          <p:cNvSpPr/>
          <p:nvPr/>
        </p:nvSpPr>
        <p:spPr>
          <a:xfrm>
            <a:off x="1302908" y="3454008"/>
            <a:ext cx="15682185" cy="4922388"/>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5" name="Rectangle 4"/>
          <p:cNvSpPr/>
          <p:nvPr/>
        </p:nvSpPr>
        <p:spPr>
          <a:xfrm>
            <a:off x="1152388" y="3625287"/>
            <a:ext cx="15983222" cy="2354491"/>
          </a:xfrm>
          <a:prstGeom prst="rect">
            <a:avLst/>
          </a:prstGeom>
          <a:noFill/>
        </p:spPr>
        <p:txBody>
          <a:bodyPr wrap="none" lIns="137160" tIns="68580" rIns="137160" bIns="68580">
            <a:spAutoFit/>
          </a:bodyPr>
          <a:lstStyle/>
          <a:p>
            <a:pPr algn="ctr"/>
            <a:r>
              <a:rPr lang="en-US" sz="14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6447752" y="5212410"/>
            <a:ext cx="5319085" cy="1938992"/>
          </a:xfrm>
          <a:prstGeom prst="rect">
            <a:avLst/>
          </a:prstGeom>
        </p:spPr>
        <p:txBody>
          <a:bodyPr wrap="none">
            <a:spAutoFit/>
          </a:bodyPr>
          <a:lstStyle/>
          <a:p>
            <a:r>
              <a:rPr lang="vi-VN" sz="12000" dirty="0">
                <a:solidFill>
                  <a:prstClr val="black"/>
                </a:solidFill>
              </a:rPr>
              <a:t>overtop</a:t>
            </a:r>
          </a:p>
        </p:txBody>
      </p:sp>
    </p:spTree>
    <p:extLst>
      <p:ext uri="{BB962C8B-B14F-4D97-AF65-F5344CB8AC3E}">
        <p14:creationId xmlns:p14="http://schemas.microsoft.com/office/powerpoint/2010/main" val="121411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9" dur="500" fill="hold"/>
                                        <p:tgtEl>
                                          <p:spTgt spid="25"/>
                                        </p:tgtEl>
                                        <p:attrNameLst>
                                          <p:attrName>ppt_x</p:attrName>
                                          <p:attrName>ppt_y</p:attrName>
                                        </p:attrNameLst>
                                      </p:cBhvr>
                                      <p:rCtr x="-4023" y="-13148"/>
                                    </p:animMotion>
                                  </p:childTnLst>
                                  <p:subTnLst>
                                    <p:audio>
                                      <p:cMediaNode>
                                        <p:cTn display="0" masterRel="sameClick">
                                          <p:stCondLst>
                                            <p:cond evt="begin" delay="0">
                                              <p:tn val="78"/>
                                            </p:cond>
                                          </p:stCondLst>
                                          <p:endCondLst>
                                            <p:cond evt="onStopAudio" delay="0">
                                              <p:tgtEl>
                                                <p:sldTgt/>
                                              </p:tgtEl>
                                            </p:cond>
                                          </p:endCondLst>
                                        </p:cTn>
                                        <p:tgtEl>
                                          <p:sndTgt r:embed="rId4" name="whoosh.wav"/>
                                        </p:tgtEl>
                                      </p:cMediaNode>
                                    </p:audio>
                                  </p:subTnLst>
                                </p:cTn>
                              </p:par>
                              <p:par>
                                <p:cTn id="80" presetID="6" presetClass="emph" presetSubtype="0" fill="hold" nodeType="withEffect">
                                  <p:stCondLst>
                                    <p:cond delay="0"/>
                                  </p:stCondLst>
                                  <p:childTnLst>
                                    <p:animScale>
                                      <p:cBhvr>
                                        <p:cTn id="81" dur="500" fill="hold"/>
                                        <p:tgtEl>
                                          <p:spTgt spid="25"/>
                                        </p:tgtEl>
                                      </p:cBhvr>
                                      <p:by x="97000" y="97000"/>
                                    </p:animScale>
                                  </p:childTnLst>
                                </p:cTn>
                              </p:par>
                            </p:childTnLst>
                          </p:cTn>
                        </p:par>
                      </p:childTnLst>
                    </p:cTn>
                  </p:par>
                  <p:par>
                    <p:cTn id="82" fill="hold">
                      <p:stCondLst>
                        <p:cond delay="indefinite"/>
                      </p:stCondLst>
                      <p:childTnLst>
                        <p:par>
                          <p:cTn id="83" fill="hold">
                            <p:stCondLst>
                              <p:cond delay="0"/>
                            </p:stCondLst>
                            <p:childTnLst>
                              <p:par>
                                <p:cTn id="84"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85" dur="500" fill="hold"/>
                                        <p:tgtEl>
                                          <p:spTgt spid="25"/>
                                        </p:tgtEl>
                                        <p:attrNameLst>
                                          <p:attrName>ppt_x</p:attrName>
                                          <p:attrName>ppt_y</p:attrName>
                                        </p:attrNameLst>
                                      </p:cBhvr>
                                      <p:rCtr x="-4609" y="-13981"/>
                                    </p:animMotion>
                                  </p:childTnLst>
                                  <p:subTnLst>
                                    <p:audio>
                                      <p:cMediaNode>
                                        <p:cTn display="0" masterRel="sameClick">
                                          <p:stCondLst>
                                            <p:cond evt="begin" delay="0">
                                              <p:tn val="84"/>
                                            </p:cond>
                                          </p:stCondLst>
                                          <p:endCondLst>
                                            <p:cond evt="onStopAudio" delay="0">
                                              <p:tgtEl>
                                                <p:sldTgt/>
                                              </p:tgtEl>
                                            </p:cond>
                                          </p:endCondLst>
                                        </p:cTn>
                                        <p:tgtEl>
                                          <p:sndTgt r:embed="rId4" name="whoosh.wav"/>
                                        </p:tgtEl>
                                      </p:cMediaNode>
                                    </p:audio>
                                  </p:subTnLst>
                                </p:cTn>
                              </p:par>
                              <p:par>
                                <p:cTn id="86" presetID="6" presetClass="emph" presetSubtype="0" fill="hold" nodeType="withEffect">
                                  <p:stCondLst>
                                    <p:cond delay="0"/>
                                  </p:stCondLst>
                                  <p:childTnLst>
                                    <p:animScale>
                                      <p:cBhvr>
                                        <p:cTn id="87" dur="500" fill="hold"/>
                                        <p:tgtEl>
                                          <p:spTgt spid="25"/>
                                        </p:tgtEl>
                                      </p:cBhvr>
                                      <p:by x="94000" y="94000"/>
                                    </p:animScale>
                                  </p:childTnLst>
                                </p:cTn>
                              </p:par>
                            </p:childTnLst>
                          </p:cTn>
                        </p:par>
                      </p:childTnLst>
                    </p:cTn>
                  </p:par>
                  <p:par>
                    <p:cTn id="88" fill="hold">
                      <p:stCondLst>
                        <p:cond delay="indefinite"/>
                      </p:stCondLst>
                      <p:childTnLst>
                        <p:par>
                          <p:cTn id="89" fill="hold">
                            <p:stCondLst>
                              <p:cond delay="0"/>
                            </p:stCondLst>
                            <p:childTnLst>
                              <p:par>
                                <p:cTn id="90"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1" dur="500" fill="hold"/>
                                        <p:tgtEl>
                                          <p:spTgt spid="25"/>
                                        </p:tgtEl>
                                        <p:attrNameLst>
                                          <p:attrName>ppt_x</p:attrName>
                                          <p:attrName>ppt_y</p:attrName>
                                        </p:attrNameLst>
                                      </p:cBhvr>
                                      <p:rCtr x="-716" y="-10324"/>
                                    </p:animMotion>
                                  </p:childTnLst>
                                  <p:subTnLst>
                                    <p:audio>
                                      <p:cMediaNode>
                                        <p:cTn display="0" masterRel="sameClick">
                                          <p:stCondLst>
                                            <p:cond evt="begin" delay="0">
                                              <p:tn val="90"/>
                                            </p:cond>
                                          </p:stCondLst>
                                          <p:endCondLst>
                                            <p:cond evt="onStopAudio" delay="0">
                                              <p:tgtEl>
                                                <p:sldTgt/>
                                              </p:tgtEl>
                                            </p:cond>
                                          </p:endCondLst>
                                        </p:cTn>
                                        <p:tgtEl>
                                          <p:sndTgt r:embed="rId4" name="whoosh.wav"/>
                                        </p:tgtEl>
                                      </p:cMediaNode>
                                    </p:audio>
                                  </p:subTnLst>
                                </p:cTn>
                              </p:par>
                              <p:par>
                                <p:cTn id="92" presetID="6" presetClass="emph" presetSubtype="0" fill="hold" nodeType="withEffect">
                                  <p:stCondLst>
                                    <p:cond delay="0"/>
                                  </p:stCondLst>
                                  <p:childTnLst>
                                    <p:animScale>
                                      <p:cBhvr>
                                        <p:cTn id="93" dur="500" fill="hold"/>
                                        <p:tgtEl>
                                          <p:spTgt spid="25"/>
                                        </p:tgtEl>
                                      </p:cBhvr>
                                      <p:by x="91000" y="91000"/>
                                    </p:animScale>
                                  </p:childTnLst>
                                </p:cTn>
                              </p:par>
                            </p:childTnLst>
                          </p:cTn>
                        </p:par>
                      </p:childTnLst>
                    </p:cTn>
                  </p:par>
                  <p:par>
                    <p:cTn id="94" fill="hold">
                      <p:stCondLst>
                        <p:cond delay="indefinite"/>
                      </p:stCondLst>
                      <p:childTnLst>
                        <p:par>
                          <p:cTn id="95" fill="hold">
                            <p:stCondLst>
                              <p:cond delay="0"/>
                            </p:stCondLst>
                            <p:childTnLst>
                              <p:par>
                                <p:cTn id="96"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97" dur="500" fill="hold"/>
                                        <p:tgtEl>
                                          <p:spTgt spid="25"/>
                                        </p:tgtEl>
                                        <p:attrNameLst>
                                          <p:attrName>ppt_x</p:attrName>
                                          <p:attrName>ppt_y</p:attrName>
                                        </p:attrNameLst>
                                      </p:cBhvr>
                                      <p:rCtr x="-3346" y="-11690"/>
                                    </p:animMotion>
                                  </p:childTnLst>
                                  <p:subTnLst>
                                    <p:audio>
                                      <p:cMediaNode>
                                        <p:cTn display="0" masterRel="sameClick">
                                          <p:stCondLst>
                                            <p:cond evt="begin" delay="0">
                                              <p:tn val="96"/>
                                            </p:cond>
                                          </p:stCondLst>
                                          <p:endCondLst>
                                            <p:cond evt="onStopAudio" delay="0">
                                              <p:tgtEl>
                                                <p:sldTgt/>
                                              </p:tgtEl>
                                            </p:cond>
                                          </p:endCondLst>
                                        </p:cTn>
                                        <p:tgtEl>
                                          <p:sndTgt r:embed="rId4" name="whoosh.wav"/>
                                        </p:tgtEl>
                                      </p:cMediaNode>
                                    </p:audio>
                                  </p:subTnLst>
                                </p:cTn>
                              </p:par>
                              <p:par>
                                <p:cTn id="98" presetID="6" presetClass="emph" presetSubtype="0" fill="hold" nodeType="withEffect">
                                  <p:stCondLst>
                                    <p:cond delay="0"/>
                                  </p:stCondLst>
                                  <p:childTnLst>
                                    <p:animScale>
                                      <p:cBhvr>
                                        <p:cTn id="99" dur="500" fill="hold"/>
                                        <p:tgtEl>
                                          <p:spTgt spid="25"/>
                                        </p:tgtEl>
                                      </p:cBhvr>
                                      <p:by x="88000" y="88000"/>
                                    </p:animScale>
                                  </p:childTnLst>
                                </p:cTn>
                              </p:par>
                            </p:childTnLst>
                          </p:cTn>
                        </p:par>
                      </p:childTnLst>
                    </p:cTn>
                  </p:par>
                  <p:par>
                    <p:cTn id="100" fill="hold">
                      <p:stCondLst>
                        <p:cond delay="indefinite"/>
                      </p:stCondLst>
                      <p:childTnLst>
                        <p:par>
                          <p:cTn id="101" fill="hold">
                            <p:stCondLst>
                              <p:cond delay="0"/>
                            </p:stCondLst>
                            <p:childTnLst>
                              <p:par>
                                <p:cTn id="102"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3" dur="500" fill="hold"/>
                                        <p:tgtEl>
                                          <p:spTgt spid="25"/>
                                        </p:tgtEl>
                                        <p:attrNameLst>
                                          <p:attrName>ppt_x</p:attrName>
                                          <p:attrName>ppt_y</p:attrName>
                                        </p:attrNameLst>
                                      </p:cBhvr>
                                      <p:rCtr x="-1159" y="-12407"/>
                                    </p:animMotion>
                                  </p:childTnLst>
                                  <p:subTnLst>
                                    <p:audio>
                                      <p:cMediaNode>
                                        <p:cTn display="0" masterRel="sameClick">
                                          <p:stCondLst>
                                            <p:cond evt="begin" delay="0">
                                              <p:tn val="102"/>
                                            </p:cond>
                                          </p:stCondLst>
                                          <p:endCondLst>
                                            <p:cond evt="onStopAudio" delay="0">
                                              <p:tgtEl>
                                                <p:sldTgt/>
                                              </p:tgtEl>
                                            </p:cond>
                                          </p:endCondLst>
                                        </p:cTn>
                                        <p:tgtEl>
                                          <p:sndTgt r:embed="rId4" name="whoosh.wav"/>
                                        </p:tgtEl>
                                      </p:cMediaNode>
                                    </p:audio>
                                  </p:subTnLst>
                                </p:cTn>
                              </p:par>
                              <p:par>
                                <p:cTn id="104" presetID="6" presetClass="emph" presetSubtype="0" fill="hold" nodeType="withEffect">
                                  <p:stCondLst>
                                    <p:cond delay="0"/>
                                  </p:stCondLst>
                                  <p:childTnLst>
                                    <p:animScale>
                                      <p:cBhvr>
                                        <p:cTn id="105" dur="500" fill="hold"/>
                                        <p:tgtEl>
                                          <p:spTgt spid="25"/>
                                        </p:tgtEl>
                                      </p:cBhvr>
                                      <p:by x="85000" y="85000"/>
                                    </p:animScale>
                                  </p:child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42"/>
                    </p:tgtEl>
                  </p:cond>
                </p:stCondLst>
                <p:endSync evt="end" delay="0">
                  <p:rtn val="all"/>
                </p:endSync>
                <p:childTnLst>
                  <p:par>
                    <p:cTn id="107" fill="hold">
                      <p:stCondLst>
                        <p:cond delay="0"/>
                      </p:stCondLst>
                      <p:childTnLst>
                        <p:par>
                          <p:cTn id="108" fill="hold">
                            <p:stCondLst>
                              <p:cond delay="0"/>
                            </p:stCondLst>
                            <p:childTnLst>
                              <p:par>
                                <p:cTn id="109" presetID="1" presetClass="emph" presetSubtype="2" repeatCount="5000" fill="hold" nodeType="clickEffect">
                                  <p:stCondLst>
                                    <p:cond delay="0"/>
                                  </p:stCondLst>
                                  <p:childTnLst>
                                    <p:animClr clrSpc="rgb" dir="cw">
                                      <p:cBhvr>
                                        <p:cTn id="110" dur="500" fill="hold"/>
                                        <p:tgtEl>
                                          <p:spTgt spid="42"/>
                                        </p:tgtEl>
                                        <p:attrNameLst>
                                          <p:attrName>fillcolor</p:attrName>
                                        </p:attrNameLst>
                                      </p:cBhvr>
                                      <p:to>
                                        <a:srgbClr val="FF0000"/>
                                      </p:to>
                                    </p:animClr>
                                    <p:set>
                                      <p:cBhvr>
                                        <p:cTn id="111" dur="500" fill="hold"/>
                                        <p:tgtEl>
                                          <p:spTgt spid="42"/>
                                        </p:tgtEl>
                                        <p:attrNameLst>
                                          <p:attrName>fill.type</p:attrName>
                                        </p:attrNameLst>
                                      </p:cBhvr>
                                      <p:to>
                                        <p:strVal val="solid"/>
                                      </p:to>
                                    </p:set>
                                    <p:set>
                                      <p:cBhvr>
                                        <p:cTn id="112" dur="500" fill="hold"/>
                                        <p:tgtEl>
                                          <p:spTgt spid="42"/>
                                        </p:tgtEl>
                                        <p:attrNameLst>
                                          <p:attrName>fill.on</p:attrName>
                                        </p:attrNameLst>
                                      </p:cBhvr>
                                      <p:to>
                                        <p:strVal val="true"/>
                                      </p:to>
                                    </p:set>
                                  </p:childTnLst>
                                  <p:subTnLst>
                                    <p:audio>
                                      <p:cMediaNode>
                                        <p:cTn display="0" masterRel="sameClick">
                                          <p:stCondLst>
                                            <p:cond evt="begin" delay="0">
                                              <p:tn val="109"/>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42"/>
                  </p:tgtEl>
                </p:cond>
              </p:nextCondLst>
            </p:seq>
            <p:seq concurrent="1" nextAc="seek">
              <p:cTn id="113" restart="whenNotActive" fill="hold" evtFilter="cancelBubble" nodeType="interactiveSeq">
                <p:stCondLst>
                  <p:cond evt="onClick" delay="0">
                    <p:tgtEl>
                      <p:spTgt spid="6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repeatCount="5000" fill="hold" nodeType="clickEffect">
                                  <p:stCondLst>
                                    <p:cond delay="0"/>
                                  </p:stCondLst>
                                  <p:childTnLst>
                                    <p:animClr clrSpc="rgb" dir="cw">
                                      <p:cBhvr>
                                        <p:cTn id="117" dur="500" fill="hold"/>
                                        <p:tgtEl>
                                          <p:spTgt spid="66"/>
                                        </p:tgtEl>
                                        <p:attrNameLst>
                                          <p:attrName>fillcolor</p:attrName>
                                        </p:attrNameLst>
                                      </p:cBhvr>
                                      <p:to>
                                        <a:srgbClr val="FF0000"/>
                                      </p:to>
                                    </p:animClr>
                                    <p:set>
                                      <p:cBhvr>
                                        <p:cTn id="118" dur="500" fill="hold"/>
                                        <p:tgtEl>
                                          <p:spTgt spid="66"/>
                                        </p:tgtEl>
                                        <p:attrNameLst>
                                          <p:attrName>fill.type</p:attrName>
                                        </p:attrNameLst>
                                      </p:cBhvr>
                                      <p:to>
                                        <p:strVal val="solid"/>
                                      </p:to>
                                    </p:set>
                                    <p:set>
                                      <p:cBhvr>
                                        <p:cTn id="119" dur="500" fill="hold"/>
                                        <p:tgtEl>
                                          <p:spTgt spid="66"/>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6"/>
                  </p:tgtEl>
                </p:cond>
              </p:nextCondLst>
            </p:seq>
            <p:seq concurrent="1" nextAc="seek">
              <p:cTn id="120" restart="whenNotActive" fill="hold" evtFilter="cancelBubble" nodeType="interactiveSeq">
                <p:stCondLst>
                  <p:cond evt="onClick" delay="0">
                    <p:tgtEl>
                      <p:spTgt spid="67"/>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repeatCount="5000" fill="hold" nodeType="clickEffect">
                                  <p:stCondLst>
                                    <p:cond delay="0"/>
                                  </p:stCondLst>
                                  <p:childTnLst>
                                    <p:animClr clrSpc="rgb" dir="cw">
                                      <p:cBhvr>
                                        <p:cTn id="124" dur="500" fill="hold"/>
                                        <p:tgtEl>
                                          <p:spTgt spid="67"/>
                                        </p:tgtEl>
                                        <p:attrNameLst>
                                          <p:attrName>fillcolor</p:attrName>
                                        </p:attrNameLst>
                                      </p:cBhvr>
                                      <p:to>
                                        <a:srgbClr val="FF0000"/>
                                      </p:to>
                                    </p:animClr>
                                    <p:set>
                                      <p:cBhvr>
                                        <p:cTn id="125" dur="500" fill="hold"/>
                                        <p:tgtEl>
                                          <p:spTgt spid="67"/>
                                        </p:tgtEl>
                                        <p:attrNameLst>
                                          <p:attrName>fill.type</p:attrName>
                                        </p:attrNameLst>
                                      </p:cBhvr>
                                      <p:to>
                                        <p:strVal val="solid"/>
                                      </p:to>
                                    </p:set>
                                    <p:set>
                                      <p:cBhvr>
                                        <p:cTn id="126" dur="500" fill="hold"/>
                                        <p:tgtEl>
                                          <p:spTgt spid="67"/>
                                        </p:tgtEl>
                                        <p:attrNameLst>
                                          <p:attrName>fill.on</p:attrName>
                                        </p:attrNameLst>
                                      </p:cBhvr>
                                      <p:to>
                                        <p:strVal val="true"/>
                                      </p:to>
                                    </p:set>
                                  </p:childTnLst>
                                  <p:subTnLst>
                                    <p:audio>
                                      <p:cMediaNode>
                                        <p:cTn display="0" masterRel="sameClick">
                                          <p:stCondLst>
                                            <p:cond evt="begin" delay="0">
                                              <p:tn val="123"/>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7"/>
                  </p:tgtEl>
                </p:cond>
              </p:nextCondLst>
            </p:seq>
            <p:seq concurrent="1" nextAc="seek">
              <p:cTn id="127" restart="whenNotActive" fill="hold" evtFilter="cancelBubble" nodeType="interactiveSeq">
                <p:stCondLst>
                  <p:cond evt="onClick" delay="0">
                    <p:tgtEl>
                      <p:spTgt spid="68"/>
                    </p:tgtEl>
                  </p:cond>
                </p:stCondLst>
                <p:endSync evt="end" delay="0">
                  <p:rtn val="all"/>
                </p:endSync>
                <p:childTnLst>
                  <p:par>
                    <p:cTn id="128" fill="hold">
                      <p:stCondLst>
                        <p:cond delay="0"/>
                      </p:stCondLst>
                      <p:childTnLst>
                        <p:par>
                          <p:cTn id="129" fill="hold">
                            <p:stCondLst>
                              <p:cond delay="0"/>
                            </p:stCondLst>
                            <p:childTnLst>
                              <p:par>
                                <p:cTn id="130" presetID="1" presetClass="emph" presetSubtype="2" repeatCount="5000" fill="hold" nodeType="clickEffect">
                                  <p:stCondLst>
                                    <p:cond delay="0"/>
                                  </p:stCondLst>
                                  <p:childTnLst>
                                    <p:animClr clrSpc="rgb" dir="cw">
                                      <p:cBhvr>
                                        <p:cTn id="131" dur="500" fill="hold"/>
                                        <p:tgtEl>
                                          <p:spTgt spid="68"/>
                                        </p:tgtEl>
                                        <p:attrNameLst>
                                          <p:attrName>fillcolor</p:attrName>
                                        </p:attrNameLst>
                                      </p:cBhvr>
                                      <p:to>
                                        <a:srgbClr val="FF0000"/>
                                      </p:to>
                                    </p:animClr>
                                    <p:set>
                                      <p:cBhvr>
                                        <p:cTn id="132" dur="500" fill="hold"/>
                                        <p:tgtEl>
                                          <p:spTgt spid="68"/>
                                        </p:tgtEl>
                                        <p:attrNameLst>
                                          <p:attrName>fill.type</p:attrName>
                                        </p:attrNameLst>
                                      </p:cBhvr>
                                      <p:to>
                                        <p:strVal val="solid"/>
                                      </p:to>
                                    </p:set>
                                    <p:set>
                                      <p:cBhvr>
                                        <p:cTn id="133" dur="500" fill="hold"/>
                                        <p:tgtEl>
                                          <p:spTgt spid="68"/>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8"/>
                  </p:tgtEl>
                </p:cond>
              </p:nextCondLst>
            </p:seq>
            <p:seq concurrent="1" nextAc="seek">
              <p:cTn id="134" restart="whenNotActive" fill="hold" evtFilter="cancelBubble" nodeType="interactiveSeq">
                <p:stCondLst>
                  <p:cond evt="onClick" delay="0">
                    <p:tgtEl>
                      <p:spTgt spid="69"/>
                    </p:tgtEl>
                  </p:cond>
                </p:stCondLst>
                <p:endSync evt="end" delay="0">
                  <p:rtn val="all"/>
                </p:endSync>
                <p:childTnLst>
                  <p:par>
                    <p:cTn id="135" fill="hold">
                      <p:stCondLst>
                        <p:cond delay="0"/>
                      </p:stCondLst>
                      <p:childTnLst>
                        <p:par>
                          <p:cTn id="136" fill="hold">
                            <p:stCondLst>
                              <p:cond delay="0"/>
                            </p:stCondLst>
                            <p:childTnLst>
                              <p:par>
                                <p:cTn id="137" presetID="1" presetClass="emph" presetSubtype="2" repeatCount="5000" fill="hold" nodeType="clickEffect">
                                  <p:stCondLst>
                                    <p:cond delay="0"/>
                                  </p:stCondLst>
                                  <p:childTnLst>
                                    <p:animClr clrSpc="rgb" dir="cw">
                                      <p:cBhvr>
                                        <p:cTn id="138" dur="500" fill="hold"/>
                                        <p:tgtEl>
                                          <p:spTgt spid="69"/>
                                        </p:tgtEl>
                                        <p:attrNameLst>
                                          <p:attrName>fillcolor</p:attrName>
                                        </p:attrNameLst>
                                      </p:cBhvr>
                                      <p:to>
                                        <a:srgbClr val="FF0000"/>
                                      </p:to>
                                    </p:animClr>
                                    <p:set>
                                      <p:cBhvr>
                                        <p:cTn id="139" dur="500" fill="hold"/>
                                        <p:tgtEl>
                                          <p:spTgt spid="69"/>
                                        </p:tgtEl>
                                        <p:attrNameLst>
                                          <p:attrName>fill.type</p:attrName>
                                        </p:attrNameLst>
                                      </p:cBhvr>
                                      <p:to>
                                        <p:strVal val="solid"/>
                                      </p:to>
                                    </p:set>
                                    <p:set>
                                      <p:cBhvr>
                                        <p:cTn id="140" dur="500" fill="hold"/>
                                        <p:tgtEl>
                                          <p:spTgt spid="69"/>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9"/>
                  </p:tgtEl>
                </p:cond>
              </p:nextCondLst>
            </p:seq>
            <p:seq concurrent="1" nextAc="seek">
              <p:cTn id="141" restart="whenNotActive" fill="hold" evtFilter="cancelBubble" nodeType="interactiveSeq">
                <p:stCondLst>
                  <p:cond evt="onClick" delay="0">
                    <p:tgtEl>
                      <p:spTgt spid="74"/>
                    </p:tgtEl>
                  </p:cond>
                </p:stCondLst>
                <p:endSync evt="end" delay="0">
                  <p:rtn val="all"/>
                </p:endSync>
                <p:childTnLst>
                  <p:par>
                    <p:cTn id="142" fill="hold">
                      <p:stCondLst>
                        <p:cond delay="0"/>
                      </p:stCondLst>
                      <p:childTnLst>
                        <p:par>
                          <p:cTn id="143" fill="hold">
                            <p:stCondLst>
                              <p:cond delay="0"/>
                            </p:stCondLst>
                            <p:childTnLst>
                              <p:par>
                                <p:cTn id="144" presetID="1" presetClass="emph" presetSubtype="2" repeatCount="5000" fill="hold" nodeType="clickEffect">
                                  <p:stCondLst>
                                    <p:cond delay="0"/>
                                  </p:stCondLst>
                                  <p:childTnLst>
                                    <p:animClr clrSpc="rgb" dir="cw">
                                      <p:cBhvr>
                                        <p:cTn id="145" dur="500" fill="hold"/>
                                        <p:tgtEl>
                                          <p:spTgt spid="74"/>
                                        </p:tgtEl>
                                        <p:attrNameLst>
                                          <p:attrName>fillcolor</p:attrName>
                                        </p:attrNameLst>
                                      </p:cBhvr>
                                      <p:to>
                                        <a:srgbClr val="FF0000"/>
                                      </p:to>
                                    </p:animClr>
                                    <p:set>
                                      <p:cBhvr>
                                        <p:cTn id="146" dur="500" fill="hold"/>
                                        <p:tgtEl>
                                          <p:spTgt spid="74"/>
                                        </p:tgtEl>
                                        <p:attrNameLst>
                                          <p:attrName>fill.type</p:attrName>
                                        </p:attrNameLst>
                                      </p:cBhvr>
                                      <p:to>
                                        <p:strVal val="solid"/>
                                      </p:to>
                                    </p:set>
                                    <p:set>
                                      <p:cBhvr>
                                        <p:cTn id="147" dur="500" fill="hold"/>
                                        <p:tgtEl>
                                          <p:spTgt spid="74"/>
                                        </p:tgtEl>
                                        <p:attrNameLst>
                                          <p:attrName>fill.on</p:attrName>
                                        </p:attrNameLst>
                                      </p:cBhvr>
                                      <p:to>
                                        <p:strVal val="true"/>
                                      </p:to>
                                    </p:set>
                                  </p:childTnLst>
                                  <p:subTnLst>
                                    <p:audio>
                                      <p:cMediaNode>
                                        <p:cTn display="0" masterRel="sameClick">
                                          <p:stCondLst>
                                            <p:cond evt="begin" delay="0">
                                              <p:tn val="1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4"/>
                  </p:tgtEl>
                </p:cond>
              </p:nextCondLst>
            </p:seq>
            <p:seq concurrent="1" nextAc="seek">
              <p:cTn id="148" restart="whenNotActive" fill="hold" evtFilter="cancelBubble" nodeType="interactiveSeq">
                <p:stCondLst>
                  <p:cond evt="onClick" delay="0">
                    <p:tgtEl>
                      <p:spTgt spid="75"/>
                    </p:tgtEl>
                  </p:cond>
                </p:stCondLst>
                <p:endSync evt="end" delay="0">
                  <p:rtn val="all"/>
                </p:endSync>
                <p:childTnLst>
                  <p:par>
                    <p:cTn id="149" fill="hold">
                      <p:stCondLst>
                        <p:cond delay="0"/>
                      </p:stCondLst>
                      <p:childTnLst>
                        <p:par>
                          <p:cTn id="150" fill="hold">
                            <p:stCondLst>
                              <p:cond delay="0"/>
                            </p:stCondLst>
                            <p:childTnLst>
                              <p:par>
                                <p:cTn id="151" presetID="1" presetClass="emph" presetSubtype="2" repeatCount="5000" fill="hold" nodeType="clickEffect">
                                  <p:stCondLst>
                                    <p:cond delay="0"/>
                                  </p:stCondLst>
                                  <p:childTnLst>
                                    <p:animClr clrSpc="rgb" dir="cw">
                                      <p:cBhvr>
                                        <p:cTn id="152" dur="500" fill="hold"/>
                                        <p:tgtEl>
                                          <p:spTgt spid="75"/>
                                        </p:tgtEl>
                                        <p:attrNameLst>
                                          <p:attrName>fillcolor</p:attrName>
                                        </p:attrNameLst>
                                      </p:cBhvr>
                                      <p:to>
                                        <a:srgbClr val="FF0000"/>
                                      </p:to>
                                    </p:animClr>
                                    <p:set>
                                      <p:cBhvr>
                                        <p:cTn id="153" dur="500" fill="hold"/>
                                        <p:tgtEl>
                                          <p:spTgt spid="75"/>
                                        </p:tgtEl>
                                        <p:attrNameLst>
                                          <p:attrName>fill.type</p:attrName>
                                        </p:attrNameLst>
                                      </p:cBhvr>
                                      <p:to>
                                        <p:strVal val="solid"/>
                                      </p:to>
                                    </p:set>
                                    <p:set>
                                      <p:cBhvr>
                                        <p:cTn id="154" dur="500" fill="hold"/>
                                        <p:tgtEl>
                                          <p:spTgt spid="75"/>
                                        </p:tgtEl>
                                        <p:attrNameLst>
                                          <p:attrName>fill.on</p:attrName>
                                        </p:attrNameLst>
                                      </p:cBhvr>
                                      <p:to>
                                        <p:strVal val="true"/>
                                      </p:to>
                                    </p:set>
                                  </p:childTnLst>
                                  <p:subTnLst>
                                    <p:audio>
                                      <p:cMediaNode>
                                        <p:cTn display="0" masterRel="sameClick">
                                          <p:stCondLst>
                                            <p:cond evt="begin" delay="0">
                                              <p:tn val="151"/>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5"/>
                  </p:tgtEl>
                </p:cond>
              </p:nextCondLst>
            </p:seq>
            <p:seq concurrent="1" nextAc="seek">
              <p:cTn id="155" restart="whenNotActive" fill="hold" evtFilter="cancelBubble" nodeType="interactiveSeq">
                <p:stCondLst>
                  <p:cond evt="onClick" delay="0">
                    <p:tgtEl>
                      <p:spTgt spid="76"/>
                    </p:tgtEl>
                  </p:cond>
                </p:stCondLst>
                <p:endSync evt="end" delay="0">
                  <p:rtn val="all"/>
                </p:endSync>
                <p:childTnLst>
                  <p:par>
                    <p:cTn id="156" fill="hold">
                      <p:stCondLst>
                        <p:cond delay="0"/>
                      </p:stCondLst>
                      <p:childTnLst>
                        <p:par>
                          <p:cTn id="157" fill="hold">
                            <p:stCondLst>
                              <p:cond delay="0"/>
                            </p:stCondLst>
                            <p:childTnLst>
                              <p:par>
                                <p:cTn id="158" presetID="1" presetClass="emph" presetSubtype="2" repeatCount="5000" fill="hold" nodeType="clickEffect">
                                  <p:stCondLst>
                                    <p:cond delay="0"/>
                                  </p:stCondLst>
                                  <p:childTnLst>
                                    <p:animClr clrSpc="rgb" dir="cw">
                                      <p:cBhvr>
                                        <p:cTn id="159" dur="500" fill="hold"/>
                                        <p:tgtEl>
                                          <p:spTgt spid="76"/>
                                        </p:tgtEl>
                                        <p:attrNameLst>
                                          <p:attrName>fillcolor</p:attrName>
                                        </p:attrNameLst>
                                      </p:cBhvr>
                                      <p:to>
                                        <a:srgbClr val="FF0000"/>
                                      </p:to>
                                    </p:animClr>
                                    <p:set>
                                      <p:cBhvr>
                                        <p:cTn id="160" dur="500" fill="hold"/>
                                        <p:tgtEl>
                                          <p:spTgt spid="76"/>
                                        </p:tgtEl>
                                        <p:attrNameLst>
                                          <p:attrName>fill.type</p:attrName>
                                        </p:attrNameLst>
                                      </p:cBhvr>
                                      <p:to>
                                        <p:strVal val="solid"/>
                                      </p:to>
                                    </p:set>
                                    <p:set>
                                      <p:cBhvr>
                                        <p:cTn id="161" dur="500" fill="hold"/>
                                        <p:tgtEl>
                                          <p:spTgt spid="76"/>
                                        </p:tgtEl>
                                        <p:attrNameLst>
                                          <p:attrName>fill.on</p:attrName>
                                        </p:attrNameLst>
                                      </p:cBhvr>
                                      <p:to>
                                        <p:strVal val="true"/>
                                      </p:to>
                                    </p:set>
                                  </p:childTnLst>
                                  <p:subTnLst>
                                    <p:audio>
                                      <p:cMediaNode>
                                        <p:cTn display="0" masterRel="sameClick">
                                          <p:stCondLst>
                                            <p:cond evt="begin" delay="0">
                                              <p:tn val="15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6"/>
                  </p:tgtEl>
                </p:cond>
              </p:nextCondLst>
            </p:seq>
            <p:seq concurrent="1" nextAc="seek">
              <p:cTn id="162" restart="whenNotActive" fill="hold" evtFilter="cancelBubble" nodeType="interactiveSeq">
                <p:stCondLst>
                  <p:cond evt="onClick" delay="0">
                    <p:tgtEl>
                      <p:spTgt spid="77"/>
                    </p:tgtEl>
                  </p:cond>
                </p:stCondLst>
                <p:endSync evt="end" delay="0">
                  <p:rtn val="all"/>
                </p:endSync>
                <p:childTnLst>
                  <p:par>
                    <p:cTn id="163" fill="hold">
                      <p:stCondLst>
                        <p:cond delay="0"/>
                      </p:stCondLst>
                      <p:childTnLst>
                        <p:par>
                          <p:cTn id="164" fill="hold">
                            <p:stCondLst>
                              <p:cond delay="0"/>
                            </p:stCondLst>
                            <p:childTnLst>
                              <p:par>
                                <p:cTn id="165" presetID="1" presetClass="emph" presetSubtype="2" repeatCount="5000" fill="hold" nodeType="clickEffect">
                                  <p:stCondLst>
                                    <p:cond delay="0"/>
                                  </p:stCondLst>
                                  <p:childTnLst>
                                    <p:animClr clrSpc="rgb" dir="cw">
                                      <p:cBhvr>
                                        <p:cTn id="166" dur="500" fill="hold"/>
                                        <p:tgtEl>
                                          <p:spTgt spid="77"/>
                                        </p:tgtEl>
                                        <p:attrNameLst>
                                          <p:attrName>fillcolor</p:attrName>
                                        </p:attrNameLst>
                                      </p:cBhvr>
                                      <p:to>
                                        <a:srgbClr val="FF0000"/>
                                      </p:to>
                                    </p:animClr>
                                    <p:set>
                                      <p:cBhvr>
                                        <p:cTn id="167" dur="500" fill="hold"/>
                                        <p:tgtEl>
                                          <p:spTgt spid="77"/>
                                        </p:tgtEl>
                                        <p:attrNameLst>
                                          <p:attrName>fill.type</p:attrName>
                                        </p:attrNameLst>
                                      </p:cBhvr>
                                      <p:to>
                                        <p:strVal val="solid"/>
                                      </p:to>
                                    </p:set>
                                    <p:set>
                                      <p:cBhvr>
                                        <p:cTn id="168" dur="500" fill="hold"/>
                                        <p:tgtEl>
                                          <p:spTgt spid="77"/>
                                        </p:tgtEl>
                                        <p:attrNameLst>
                                          <p:attrName>fill.on</p:attrName>
                                        </p:attrNameLst>
                                      </p:cBhvr>
                                      <p:to>
                                        <p:strVal val="true"/>
                                      </p:to>
                                    </p:set>
                                  </p:childTnLst>
                                  <p:subTnLst>
                                    <p:audio>
                                      <p:cMediaNode>
                                        <p:cTn display="0" masterRel="sameClick">
                                          <p:stCondLst>
                                            <p:cond evt="begin" delay="0">
                                              <p:tn val="165"/>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8"/>
                    </p:tgtEl>
                  </p:cond>
                </p:stCondLst>
                <p:endSync evt="end" delay="0">
                  <p:rtn val="all"/>
                </p:endSync>
                <p:childTnLst>
                  <p:par>
                    <p:cTn id="170" fill="hold">
                      <p:stCondLst>
                        <p:cond delay="0"/>
                      </p:stCondLst>
                      <p:childTnLst>
                        <p:par>
                          <p:cTn id="171" fill="hold">
                            <p:stCondLst>
                              <p:cond delay="0"/>
                            </p:stCondLst>
                            <p:childTnLst>
                              <p:par>
                                <p:cTn id="172" presetID="1" presetClass="emph" presetSubtype="2" repeatCount="5000" fill="hold" nodeType="clickEffect">
                                  <p:stCondLst>
                                    <p:cond delay="0"/>
                                  </p:stCondLst>
                                  <p:childTnLst>
                                    <p:animClr clrSpc="rgb" dir="cw">
                                      <p:cBhvr>
                                        <p:cTn id="173" dur="500" fill="hold"/>
                                        <p:tgtEl>
                                          <p:spTgt spid="78"/>
                                        </p:tgtEl>
                                        <p:attrNameLst>
                                          <p:attrName>fillcolor</p:attrName>
                                        </p:attrNameLst>
                                      </p:cBhvr>
                                      <p:to>
                                        <a:srgbClr val="FF0000"/>
                                      </p:to>
                                    </p:animClr>
                                    <p:set>
                                      <p:cBhvr>
                                        <p:cTn id="174" dur="500" fill="hold"/>
                                        <p:tgtEl>
                                          <p:spTgt spid="78"/>
                                        </p:tgtEl>
                                        <p:attrNameLst>
                                          <p:attrName>fill.type</p:attrName>
                                        </p:attrNameLst>
                                      </p:cBhvr>
                                      <p:to>
                                        <p:strVal val="solid"/>
                                      </p:to>
                                    </p:set>
                                    <p:set>
                                      <p:cBhvr>
                                        <p:cTn id="175" dur="500" fill="hold"/>
                                        <p:tgtEl>
                                          <p:spTgt spid="78"/>
                                        </p:tgtEl>
                                        <p:attrNameLst>
                                          <p:attrName>fill.on</p:attrName>
                                        </p:attrNameLst>
                                      </p:cBhvr>
                                      <p:to>
                                        <p:strVal val="true"/>
                                      </p:to>
                                    </p:set>
                                  </p:childTnLst>
                                  <p:subTnLst>
                                    <p:audio>
                                      <p:cMediaNode>
                                        <p:cTn display="0" masterRel="sameClick">
                                          <p:stCondLst>
                                            <p:cond evt="begin" delay="0">
                                              <p:tn val="172"/>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8"/>
                  </p:tgtEl>
                </p:cond>
              </p:nextCondLst>
            </p:seq>
            <p:audio>
              <p:cMediaNode vol="80000">
                <p:cTn id="176"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7" grpId="0" animBg="1"/>
      <p:bldP spid="7" grpId="1" animBg="1"/>
      <p:bldP spid="5" grpId="0"/>
      <p:bldP spid="5" grpId="1"/>
      <p:bldP spid="6" grpId="0"/>
      <p:bldP spid="6"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8270024" y="-253492"/>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565675" y="2857500"/>
            <a:ext cx="12015812" cy="6093976"/>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Có 5 nấc thang để bạn bước lên đến đỉnh vinh quang. Thí sinh nào sẽ leo nhanh trên nấc thang đó để đến đích trước? Có 5 nấc thang tương ứng với 5 câu hỏi trắc nghiệm. GV mời 2 HS tham gia trò chơi. Sau mỗi câu hỏi, HS có 5 giây để trả lời vào bảng. Sau 5 giây, HS giơ bảng lên. HS trả lời đúng sẽ được tiến lên một bậc thang. Sau 5 câu hỏi, HS nào tiến lên bậc cao hơn sẽ giành chiến thắng. HS nào trả lời đúng hết 5 câu sẽ giành luôn giải đặc biệt.</a:t>
            </a:r>
            <a:endParaRPr lang="en-GB"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495300"/>
            <a:ext cx="14430375" cy="4230509"/>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1: Thời kì Nguyễn Dữ sống có điều gì đặc biệt?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Xã hội phát triển thịnh trị.</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Nước ta bị nhà Tống xâm lược.</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Nội chiến diễn ra liên miên.</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Bị nhà Hán đô hộ.</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 Nội chiến diễn ra liên miên.</a:t>
            </a:r>
            <a:endParaRPr lang="en-GB" sz="48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360389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190500"/>
            <a:ext cx="14430375" cy="5410200"/>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latin typeface="Times New Roman" panose="02020603050405020304" pitchFamily="18" charset="0"/>
                <a:cs typeface="Times New Roman" panose="02020603050405020304" pitchFamily="18" charset="0"/>
              </a:rPr>
              <a:t>Câu 2: Truyện truyền kì là gì?</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A. Những câu chuyện kì lạ được ghi chép tản mạn, thường có yếu tố kì ảo, nhân vật thường là những người phụ nữ đức hạnh, khao khát cuộc sống yên bình, hạnh phúc.</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B. Những câu chuyện được kể giống như truyện truyền thuyết.</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C. Những câu chuyện có yếu tố hoang đường kì ảo.</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D. Câu chuyện liên quan tới các nhân vật do trí tưởng tượng tạo nên.</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3555137" y="6017384"/>
            <a:ext cx="11177729" cy="3182413"/>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latin typeface="Times New Roman" panose="02020603050405020304" pitchFamily="18" charset="0"/>
                <a:cs typeface="Times New Roman" panose="02020603050405020304" pitchFamily="18" charset="0"/>
              </a:rPr>
              <a:t>A. Những câu chuyện kì lạ được ghi chép tản mạn, thường có yếu tố kì ảo, nhân vật thường là những người phụ nữ đức hạnh, khao khát cuộc sống yên bình, hạnh phúc.</a:t>
            </a:r>
            <a:endParaRPr lang="en-GB" sz="44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20159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33400" y="467591"/>
            <a:ext cx="17450294"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414363">
            <a:off x="102993" y="-896673"/>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3371454783"/>
              </p:ext>
            </p:extLst>
          </p:nvPr>
        </p:nvGraphicFramePr>
        <p:xfrm>
          <a:off x="1452967" y="2528488"/>
          <a:ext cx="15611158" cy="6619496"/>
        </p:xfrm>
        <a:graphic>
          <a:graphicData uri="http://schemas.openxmlformats.org/drawingml/2006/table">
            <a:tbl>
              <a:tblPr firstRow="1" firstCol="1" bandRow="1"/>
              <a:tblGrid>
                <a:gridCol w="2520560">
                  <a:extLst>
                    <a:ext uri="{9D8B030D-6E8A-4147-A177-3AD203B41FA5}">
                      <a16:colId xmlns:a16="http://schemas.microsoft.com/office/drawing/2014/main" val="20000"/>
                    </a:ext>
                  </a:extLst>
                </a:gridCol>
                <a:gridCol w="13090598">
                  <a:extLst>
                    <a:ext uri="{9D8B030D-6E8A-4147-A177-3AD203B41FA5}">
                      <a16:colId xmlns:a16="http://schemas.microsoft.com/office/drawing/2014/main" val="20001"/>
                    </a:ext>
                  </a:extLst>
                </a:gridCol>
              </a:tblGrid>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1</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vua Lê Lợi hoàn gươm lại cho Đức Long Quân trong truyền thuyết “Sự tích Hồ Gươm”</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2</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quả bầu tiên giúp người em trai Heng-bu trở nên giàu có và trừng trị tính tham lam của người anh trai Non-bu trong truyện cổ tích “Non-bu và Heng-bu”</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3</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bà mẹ sinh ra một đứa bé không tay, không chân, tròn như một quả dừa trong truyện cổ tích “Sọ Dừa”</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4</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Thánh Gióng bay về trời sau khi đánh xong giặc Ân trong truyền thuyết “Thánh Gióng”.</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945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342900"/>
            <a:ext cx="15216187" cy="5334000"/>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3: Nhân vật Vũ Nương được miêu tả là người như thế nào?</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Tính tình thùy mị nết na lại thêm tư dung tốt đẹp.</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Giữ gìn khuôn phép, không để lúc nào vợ chồng thất hòa.</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Không ham của cải vật chất.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Cả ba phương án trên.</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D. Cả ba phương án trên.</a:t>
            </a:r>
            <a:endParaRPr lang="en-GB" sz="48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226515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371600" y="266700"/>
            <a:ext cx="16611599" cy="6019800"/>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4: Câu văn “Ngày qua tháng lại, thoắt đã nửa năm, mỗi khi thấy bướm lượn đầy vườn, mây che kín núi thì nỗi buồn góc bể chân trời không ngăn được” mang ý nghĩa gì?</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Nói lên sự trôi chảy của thời gian.</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Miêu tả cảnh thiên nhiên trong nhiều thời điểm khác nhau.</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Nỗi buồn nhớ của Vũ Nương theo năm tháng.</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Cho thấy Trương Sinh phải đi chinh chiến ở một nơi rất xa xôi.</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2971800" y="6972300"/>
            <a:ext cx="12320729" cy="1867962"/>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 Nỗi buồn nhớ của Vũ Nương theo năm tháng.</a:t>
            </a:r>
            <a:endParaRPr lang="en-GB" sz="48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117994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266700"/>
            <a:ext cx="15444787" cy="6781800"/>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5: Ý kiến nào KHÔNG phù hợp khi nói về thông điệp từ tác phẩm?</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Cần thấu hiểu và có lòng đồng cảm sẻ chia với số phận của những người phụ nữ.</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Cần trân trọng và khẳng định những vẻ đẹp và khát vọng hạnh phúc của người phụ nữ</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Phải biết đấu tranh để giữ gìn hạnh phúc..</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Nói về số phận bất hạnh của người phụ nữ trong xã hội phong kiến.</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3429000" y="7429500"/>
            <a:ext cx="11177729" cy="1867962"/>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D. Nói về số phận bất hạnh của người phụ nữ trong xã hội phong kiến.</a:t>
            </a:r>
            <a:endParaRPr lang="en-GB" sz="48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18739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4</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Vận dụng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9879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5897918" y="1183823"/>
            <a:ext cx="10313378" cy="1107996"/>
          </a:xfrm>
          <a:prstGeom prst="rect">
            <a:avLst/>
          </a:prstGeom>
        </p:spPr>
        <p:txBody>
          <a:bodyPr lIns="0" tIns="0" rIns="0" bIns="0" rtlCol="0" anchor="t">
            <a:spAutoFit/>
          </a:bodyPr>
          <a:lstStyle/>
          <a:p>
            <a:r>
              <a:rPr lang="en-US" sz="7200" b="1">
                <a:latin typeface="Times New Roman" panose="02020603050405020304" pitchFamily="18" charset="0"/>
                <a:cs typeface="Times New Roman" panose="02020603050405020304" pitchFamily="18" charset="0"/>
              </a:rPr>
              <a:t>1. Chia sẻ thông điệp</a:t>
            </a:r>
            <a:endParaRPr lang="en-GB" sz="7200">
              <a:latin typeface="Times New Roman" panose="02020603050405020304" pitchFamily="18" charset="0"/>
              <a:cs typeface="Times New Roman" panose="02020603050405020304" pitchFamily="18" charset="0"/>
            </a:endParaRPr>
          </a:p>
        </p:txBody>
      </p:sp>
      <p:sp>
        <p:nvSpPr>
          <p:cNvPr id="9" name="Rectangle 8"/>
          <p:cNvSpPr/>
          <p:nvPr/>
        </p:nvSpPr>
        <p:spPr>
          <a:xfrm>
            <a:off x="5410200" y="4808652"/>
            <a:ext cx="10511224" cy="3901068"/>
          </a:xfrm>
          <a:prstGeom prst="rect">
            <a:avLst/>
          </a:prstGeom>
        </p:spPr>
        <p:txBody>
          <a:bodyPr wrap="square">
            <a:spAutoFit/>
          </a:bodyPr>
          <a:lstStyle/>
          <a:p>
            <a:pPr algn="just">
              <a:lnSpc>
                <a:spcPct val="125000"/>
              </a:lnSpc>
              <a:spcBef>
                <a:spcPts val="1200"/>
              </a:spcBef>
              <a:spcAft>
                <a:spcPts val="1200"/>
              </a:spcAft>
            </a:pPr>
            <a:r>
              <a:rPr lang="en-US" sz="66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 </a:t>
            </a:r>
            <a:r>
              <a:rPr lang="en-US" sz="66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chuyện đã tác động đến suy nghĩ và tình cảm của em như thế nào?</a:t>
            </a:r>
            <a:endParaRPr lang="en-GB" sz="6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24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4" name="Freeform 4"/>
          <p:cNvSpPr/>
          <p:nvPr/>
        </p:nvSpPr>
        <p:spPr>
          <a:xfrm>
            <a:off x="186668" y="2933700"/>
            <a:ext cx="14453483" cy="7353299"/>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39069" y="3390900"/>
            <a:ext cx="13935692" cy="64952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95400" y="1309809"/>
            <a:ext cx="13607547"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2. Kĩ thuật Think – Pair – Share</a:t>
            </a:r>
            <a:endParaRPr lang="en-GB" sz="6600">
              <a:latin typeface="Times New Roman" panose="02020603050405020304" pitchFamily="18" charset="0"/>
              <a:cs typeface="Times New Roman" panose="02020603050405020304" pitchFamily="18" charset="0"/>
            </a:endParaRPr>
          </a:p>
        </p:txBody>
      </p:sp>
      <p:sp>
        <p:nvSpPr>
          <p:cNvPr id="13" name="Rectangle 12"/>
          <p:cNvSpPr/>
          <p:nvPr/>
        </p:nvSpPr>
        <p:spPr>
          <a:xfrm>
            <a:off x="617441" y="3602814"/>
            <a:ext cx="13378947" cy="6175473"/>
          </a:xfrm>
          <a:prstGeom prst="rect">
            <a:avLst/>
          </a:prstGeom>
        </p:spPr>
        <p:txBody>
          <a:bodyPr wrap="square">
            <a:spAutoFit/>
          </a:bodyPr>
          <a:lstStyle/>
          <a:p>
            <a:pPr algn="just">
              <a:lnSpc>
                <a:spcPct val="150000"/>
              </a:lnSpc>
            </a:pPr>
            <a:r>
              <a:rPr lang="en-US" sz="5400" b="1" i="1">
                <a:latin typeface="Times New Roman" panose="02020603050405020304" pitchFamily="18" charset="0"/>
                <a:cs typeface="Times New Roman" panose="02020603050405020304" pitchFamily="18" charset="0"/>
              </a:rPr>
              <a:t>Yêu cầu: </a:t>
            </a:r>
            <a:r>
              <a:rPr lang="en-US" sz="5400">
                <a:latin typeface="Times New Roman" panose="02020603050405020304" pitchFamily="18" charset="0"/>
                <a:cs typeface="Times New Roman" panose="02020603050405020304" pitchFamily="18" charset="0"/>
              </a:rPr>
              <a:t>Trong cuộc sống ngày nay, em thấy có người phụ nữ nào rơi vào cảnh ngộ như nàng Vũ Nương hay không? Nếu em rơi vào cảnh ngộ giống nàng Vũ Nương, em sẽ hành động như thế nào?</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8556815" y="-723900"/>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3733800" y="1763238"/>
            <a:ext cx="12015812" cy="923330"/>
          </a:xfrm>
          <a:prstGeom prst="rect">
            <a:avLst/>
          </a:prstGeom>
        </p:spPr>
        <p:txBody>
          <a:bodyPr wrap="square" lIns="0" tIns="0" rIns="0" bIns="0" rtlCol="0" anchor="t">
            <a:spAutoFit/>
          </a:bodyPr>
          <a:lstStyle/>
          <a:p>
            <a:r>
              <a:rPr lang="en-US" sz="6000" b="1">
                <a:latin typeface="Times New Roman" panose="02020603050405020304" pitchFamily="18" charset="0"/>
                <a:cs typeface="Times New Roman" panose="02020603050405020304" pitchFamily="18" charset="0"/>
              </a:rPr>
              <a:t>3. Sơ đồ “Cây gia đình”</a:t>
            </a:r>
            <a:endParaRPr lang="en-GB" sz="6000">
              <a:latin typeface="Times New Roman" panose="02020603050405020304" pitchFamily="18" charset="0"/>
              <a:cs typeface="Times New Roman" panose="02020603050405020304" pitchFamily="18" charset="0"/>
            </a:endParaRPr>
          </a:p>
        </p:txBody>
      </p:sp>
      <p:sp>
        <p:nvSpPr>
          <p:cNvPr id="3" name="Rectangle 2"/>
          <p:cNvSpPr/>
          <p:nvPr/>
        </p:nvSpPr>
        <p:spPr>
          <a:xfrm>
            <a:off x="1485994" y="3050165"/>
            <a:ext cx="12573000" cy="2328523"/>
          </a:xfrm>
          <a:prstGeom prst="rect">
            <a:avLst/>
          </a:prstGeom>
        </p:spPr>
        <p:txBody>
          <a:bodyPr wrap="square">
            <a:spAutoFit/>
          </a:bodyPr>
          <a:lstStyle/>
          <a:p>
            <a:pPr algn="just">
              <a:lnSpc>
                <a:spcPct val="125000"/>
              </a:lnSpc>
              <a:spcBef>
                <a:spcPts val="1200"/>
              </a:spcBef>
              <a:spcAft>
                <a:spcPts val="1200"/>
              </a:spcAft>
            </a:pPr>
            <a:r>
              <a:rPr lang="en-US"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Một trong những thông điệp mà văn bản đem đến cho chúng ta là thông điệp về gia đình. Vậy theo em, những điều gì góp phần tạo nên một gia đình hạnh phúc?</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image22.png"/>
          <p:cNvPicPr/>
          <p:nvPr/>
        </p:nvPicPr>
        <p:blipFill>
          <a:blip r:embed="rId8"/>
          <a:srcRect/>
          <a:stretch>
            <a:fillRect/>
          </a:stretch>
        </p:blipFill>
        <p:spPr>
          <a:xfrm>
            <a:off x="5105400" y="5741646"/>
            <a:ext cx="5040119" cy="4305300"/>
          </a:xfrm>
          <a:prstGeom prst="rect">
            <a:avLst/>
          </a:prstGeom>
        </p:spPr>
      </p:pic>
    </p:spTree>
    <p:extLst>
      <p:ext uri="{BB962C8B-B14F-4D97-AF65-F5344CB8AC3E}">
        <p14:creationId xmlns:p14="http://schemas.microsoft.com/office/powerpoint/2010/main" val="27361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asvg="http://schemas.microsoft.com/office/drawing/2016/SVG/main" r:embed="rId3"/>
                </a:ext>
              </a:extLst>
            </a:blip>
            <a:stretch>
              <a:fillRect l="-26711"/>
            </a:stretch>
          </a:blipFill>
        </p:spPr>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Rectangle 8"/>
          <p:cNvSpPr/>
          <p:nvPr/>
        </p:nvSpPr>
        <p:spPr>
          <a:xfrm>
            <a:off x="5334000" y="3944764"/>
            <a:ext cx="11961686" cy="4524315"/>
          </a:xfrm>
          <a:prstGeom prst="rect">
            <a:avLst/>
          </a:prstGeom>
        </p:spPr>
        <p:txBody>
          <a:bodyPr wrap="square">
            <a:spAutoFit/>
          </a:bodyPr>
          <a:lstStyle/>
          <a:p>
            <a:pPr algn="ctr">
              <a:lnSpc>
                <a:spcPct val="150000"/>
              </a:lnSpc>
            </a:pPr>
            <a:r>
              <a:rPr lang="en-US" sz="4800" b="1">
                <a:latin typeface="Times New Roman" panose="02020603050405020304" pitchFamily="18" charset="0"/>
                <a:cs typeface="Times New Roman" panose="02020603050405020304" pitchFamily="18" charset="0"/>
              </a:rPr>
              <a:t>HƯỚNG DẪN TỰ HỌC</a:t>
            </a:r>
            <a:endParaRPr lang="en-GB" sz="4800">
              <a:latin typeface="Times New Roman" panose="02020603050405020304" pitchFamily="18" charset="0"/>
              <a:cs typeface="Times New Roman" panose="02020603050405020304" pitchFamily="18" charset="0"/>
            </a:endParaRPr>
          </a:p>
          <a:p>
            <a:pPr>
              <a:lnSpc>
                <a:spcPct val="150000"/>
              </a:lnSpc>
            </a:pPr>
            <a:r>
              <a:rPr lang="en-US" sz="4800">
                <a:latin typeface="Times New Roman" panose="02020603050405020304" pitchFamily="18" charset="0"/>
                <a:cs typeface="Times New Roman" panose="02020603050405020304" pitchFamily="18" charset="0"/>
              </a:rPr>
              <a:t>- Hoàn thiện các nội dung đã học trong bài;</a:t>
            </a:r>
            <a:endParaRPr lang="en-GB" sz="4800">
              <a:latin typeface="Times New Roman" panose="02020603050405020304" pitchFamily="18" charset="0"/>
              <a:cs typeface="Times New Roman" panose="02020603050405020304" pitchFamily="18" charset="0"/>
            </a:endParaRPr>
          </a:p>
          <a:p>
            <a:pPr>
              <a:lnSpc>
                <a:spcPct val="150000"/>
              </a:lnSpc>
            </a:pPr>
            <a:r>
              <a:rPr lang="en-US" sz="4800">
                <a:latin typeface="Times New Roman" panose="02020603050405020304" pitchFamily="18" charset="0"/>
                <a:cs typeface="Times New Roman" panose="02020603050405020304" pitchFamily="18" charset="0"/>
              </a:rPr>
              <a:t>- Chuẩn bị tìm đọc truyện  “</a:t>
            </a:r>
            <a:r>
              <a:rPr lang="en-US" sz="4800" i="1">
                <a:latin typeface="Times New Roman" panose="02020603050405020304" pitchFamily="18" charset="0"/>
                <a:cs typeface="Times New Roman" panose="02020603050405020304" pitchFamily="18" charset="0"/>
              </a:rPr>
              <a:t>Sơ- lốc Hôm</a:t>
            </a:r>
            <a:r>
              <a:rPr lang="en-US" sz="4800">
                <a:latin typeface="Times New Roman" panose="02020603050405020304" pitchFamily="18" charset="0"/>
                <a:cs typeface="Times New Roman" panose="02020603050405020304" pitchFamily="18" charset="0"/>
              </a:rPr>
              <a:t>” của Đoi- lơ</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5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V="1">
            <a:off x="15240922" y="-800049"/>
            <a:ext cx="3606899" cy="4785602"/>
          </a:xfrm>
          <a:custGeom>
            <a:avLst/>
            <a:gdLst/>
            <a:ahLst/>
            <a:cxnLst/>
            <a:rect l="l" t="t" r="r" b="b"/>
            <a:pathLst>
              <a:path w="3606899" h="4785602">
                <a:moveTo>
                  <a:pt x="0" y="4785602"/>
                </a:moveTo>
                <a:lnTo>
                  <a:pt x="3606898" y="4785602"/>
                </a:lnTo>
                <a:lnTo>
                  <a:pt x="3606898" y="0"/>
                </a:lnTo>
                <a:lnTo>
                  <a:pt x="0" y="0"/>
                </a:lnTo>
                <a:lnTo>
                  <a:pt x="0" y="4785602"/>
                </a:lnTo>
                <a:close/>
              </a:path>
            </a:pathLst>
          </a:custGeom>
          <a:blipFill>
            <a:blip r:embed="rId2">
              <a:extLst>
                <a:ext uri="{96DAC541-7B7A-43D3-8B79-37D633B846F1}">
                  <asvg:svgBlip xmlns:asvg="http://schemas.microsoft.com/office/drawing/2016/SVG/main" r:embed="rId3"/>
                </a:ext>
              </a:extLst>
            </a:blip>
            <a:stretch>
              <a:fillRect l="-113960" t="-60382"/>
            </a:stretch>
          </a:blipFill>
        </p:spPr>
      </p:sp>
      <p:sp>
        <p:nvSpPr>
          <p:cNvPr id="3" name="Freeform 3"/>
          <p:cNvSpPr/>
          <p:nvPr/>
        </p:nvSpPr>
        <p:spPr>
          <a:xfrm>
            <a:off x="11212559" y="6700520"/>
            <a:ext cx="6662519" cy="6913934"/>
          </a:xfrm>
          <a:custGeom>
            <a:avLst/>
            <a:gdLst/>
            <a:ahLst/>
            <a:cxnLst/>
            <a:rect l="l" t="t" r="r" b="b"/>
            <a:pathLst>
              <a:path w="6662519" h="6913934">
                <a:moveTo>
                  <a:pt x="0" y="0"/>
                </a:moveTo>
                <a:lnTo>
                  <a:pt x="6662518" y="0"/>
                </a:lnTo>
                <a:lnTo>
                  <a:pt x="6662518" y="6913935"/>
                </a:lnTo>
                <a:lnTo>
                  <a:pt x="0" y="69139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744182" y="2552700"/>
            <a:ext cx="10799636" cy="47741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ct val="150000"/>
              </a:lnSpc>
            </a:pPr>
            <a:r>
              <a:rPr lang="en-US" sz="11000" b="1">
                <a:solidFill>
                  <a:srgbClr val="1D3B54"/>
                </a:solidFill>
                <a:latin typeface="Times New Roman" panose="02020603050405020304" pitchFamily="18" charset="0"/>
                <a:cs typeface="Times New Roman" panose="02020603050405020304" pitchFamily="18" charset="0"/>
              </a:rPr>
              <a:t>THANK YOU </a:t>
            </a:r>
          </a:p>
          <a:p>
            <a:pPr algn="ctr">
              <a:lnSpc>
                <a:spcPct val="150000"/>
              </a:lnSpc>
            </a:pPr>
            <a:r>
              <a:rPr lang="en-US" sz="11000" b="1">
                <a:solidFill>
                  <a:srgbClr val="1D3B54"/>
                </a:solidFill>
                <a:latin typeface="Times New Roman" panose="02020603050405020304" pitchFamily="18" charset="0"/>
                <a:cs typeface="Times New Roman" panose="02020603050405020304" pitchFamily="18" charset="0"/>
              </a:rPr>
              <a:t>EVERYONE</a:t>
            </a:r>
          </a:p>
        </p:txBody>
      </p:sp>
      <p:sp>
        <p:nvSpPr>
          <p:cNvPr id="5" name="Freeform 5"/>
          <p:cNvSpPr/>
          <p:nvPr/>
        </p:nvSpPr>
        <p:spPr>
          <a:xfrm>
            <a:off x="0" y="-3244649"/>
            <a:ext cx="7175502" cy="6092654"/>
          </a:xfrm>
          <a:custGeom>
            <a:avLst/>
            <a:gdLst/>
            <a:ahLst/>
            <a:cxnLst/>
            <a:rect l="l" t="t" r="r" b="b"/>
            <a:pathLst>
              <a:path w="7175502" h="6092654">
                <a:moveTo>
                  <a:pt x="0" y="0"/>
                </a:moveTo>
                <a:lnTo>
                  <a:pt x="7175502" y="0"/>
                </a:lnTo>
                <a:lnTo>
                  <a:pt x="7175502" y="6092653"/>
                </a:lnTo>
                <a:lnTo>
                  <a:pt x="0" y="6092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6172200"/>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2</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Hình thành kiến thức</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390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755932" y="467591"/>
            <a:ext cx="1022776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BÃ i vÄn máº«u lá»p 9: Cáº£m nháº­n ná»i oan khuáº¥t cá»§a VÅ© NÆ°Æ¡ng tro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53" y="517146"/>
            <a:ext cx="7533173" cy="926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1259966234"/>
              </p:ext>
            </p:extLst>
          </p:nvPr>
        </p:nvGraphicFramePr>
        <p:xfrm>
          <a:off x="8157027" y="1979987"/>
          <a:ext cx="9142779" cy="6121400"/>
        </p:xfrm>
        <a:graphic>
          <a:graphicData uri="http://schemas.openxmlformats.org/drawingml/2006/table">
            <a:tbl>
              <a:tblPr/>
              <a:tblGrid>
                <a:gridCol w="9142779">
                  <a:extLst>
                    <a:ext uri="{9D8B030D-6E8A-4147-A177-3AD203B41FA5}">
                      <a16:colId xmlns:a16="http://schemas.microsoft.com/office/drawing/2014/main" val="20000"/>
                    </a:ext>
                  </a:extLst>
                </a:gridCol>
              </a:tblGrid>
              <a:tr h="0">
                <a:tc>
                  <a:txBody>
                    <a:bodyPr/>
                    <a:lstStyle/>
                    <a:p>
                      <a:pPr algn="just">
                        <a:lnSpc>
                          <a:spcPct val="125000"/>
                        </a:lnSpc>
                        <a:spcAft>
                          <a:spcPts val="80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 VB đọc chính: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VB1: </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Chuyện người con gái Nam Xương (</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Truyền kì mạn lục</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Nguyễn Dữ.</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VB2: </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Vũ cải trang bất thành </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Sơ- lốc-Hôm”</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Đoi- Lơ)</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VB thực hành đọc: </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Dế chọi (Trích “Liêu trai chí dị”- </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Bồ Tùng Linh)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VB tự đánh giá: </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Gói thuốc lá </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(Trích)- Thế Lữ.</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114300" marB="11430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124225839"/>
              </p:ext>
            </p:extLst>
          </p:nvPr>
        </p:nvGraphicFramePr>
        <p:xfrm>
          <a:off x="8153400" y="8420100"/>
          <a:ext cx="8229600" cy="860743"/>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pPr algn="just">
                        <a:lnSpc>
                          <a:spcPct val="125000"/>
                        </a:lnSpc>
                        <a:spcAft>
                          <a:spcPts val="80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 Thể loại: </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Văn bản truyền kì</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114300" marB="11430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950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381000" y="5635365"/>
            <a:ext cx="14463156" cy="3217227"/>
          </a:xfrm>
          <a:prstGeom prst="rect">
            <a:avLst/>
          </a:prstGeom>
        </p:spPr>
        <p:txBody>
          <a:bodyPr wrap="square">
            <a:spAutoFit/>
          </a:bodyPr>
          <a:lstStyle/>
          <a:p>
            <a:pPr marL="1143000" indent="-1143000" algn="ctr">
              <a:lnSpc>
                <a:spcPct val="150000"/>
              </a:lnSpc>
              <a:buAutoNum type="romanUcPeriod"/>
            </a:pP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KIẾN THỨC NGỮ VĂN</a:t>
            </a:r>
          </a:p>
          <a:p>
            <a:pPr algn="ctr">
              <a:lnSpc>
                <a:spcPct val="150000"/>
              </a:lnSpc>
            </a:pP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THỂ LOẠI TRUYỆN TRUYỀN KÌ</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6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4448</Words>
  <Application>Microsoft Office PowerPoint</Application>
  <PresentationFormat>Custom</PresentationFormat>
  <Paragraphs>326</Paragraphs>
  <Slides>68</Slides>
  <Notes>4</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68</vt:i4>
      </vt:variant>
    </vt:vector>
  </HeadingPairs>
  <TitlesOfParts>
    <vt:vector size="79" baseType="lpstr">
      <vt:lpstr>等线</vt:lpstr>
      <vt:lpstr>等线 Light</vt:lpstr>
      <vt:lpstr>Arial</vt:lpstr>
      <vt:lpstr>Calibri</vt:lpstr>
      <vt:lpstr>Calibri Light</vt:lpstr>
      <vt:lpstr>Tahoma</vt:lpstr>
      <vt:lpstr>Times New Roman</vt:lpstr>
      <vt:lpstr>Office Theme</vt:lpstr>
      <vt:lpstr>1_Office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Creative Geometric Group Project Presentation</dc:title>
  <cp:lastModifiedBy>Đào Thị Thư</cp:lastModifiedBy>
  <cp:revision>265</cp:revision>
  <dcterms:created xsi:type="dcterms:W3CDTF">2006-08-16T00:00:00Z</dcterms:created>
  <dcterms:modified xsi:type="dcterms:W3CDTF">2025-03-12T02:00:47Z</dcterms:modified>
  <dc:identifier>DAGEXCRtWyE</dc:identifier>
</cp:coreProperties>
</file>