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88"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2" r:id="rId21"/>
    <p:sldId id="283" r:id="rId22"/>
    <p:sldId id="285" r:id="rId23"/>
    <p:sldId id="286" r:id="rId24"/>
    <p:sldId id="2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9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F9EBF-6D16-4A3E-81FE-41A7A5A1B055}"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54AC6-B187-4551-802B-4EAC7C3E6687}" type="slidenum">
              <a:rPr lang="en-US" smtClean="0"/>
              <a:t>‹#›</a:t>
            </a:fld>
            <a:endParaRPr lang="en-US"/>
          </a:p>
        </p:txBody>
      </p:sp>
    </p:spTree>
    <p:extLst>
      <p:ext uri="{BB962C8B-B14F-4D97-AF65-F5344CB8AC3E}">
        <p14:creationId xmlns:p14="http://schemas.microsoft.com/office/powerpoint/2010/main" val="3828056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0804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2032729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1834260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90E15-EA33-48B3-A867-E7A4573D3F11}" type="slidenum">
              <a:rPr lang="en-US" smtClean="0"/>
              <a:t>14</a:t>
            </a:fld>
            <a:endParaRPr lang="en-US"/>
          </a:p>
        </p:txBody>
      </p:sp>
    </p:spTree>
    <p:extLst>
      <p:ext uri="{BB962C8B-B14F-4D97-AF65-F5344CB8AC3E}">
        <p14:creationId xmlns:p14="http://schemas.microsoft.com/office/powerpoint/2010/main" val="3998463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90E15-EA33-48B3-A867-E7A4573D3F11}" type="slidenum">
              <a:rPr lang="en-US" smtClean="0"/>
              <a:t>15</a:t>
            </a:fld>
            <a:endParaRPr lang="en-US"/>
          </a:p>
        </p:txBody>
      </p:sp>
    </p:spTree>
    <p:extLst>
      <p:ext uri="{BB962C8B-B14F-4D97-AF65-F5344CB8AC3E}">
        <p14:creationId xmlns:p14="http://schemas.microsoft.com/office/powerpoint/2010/main" val="1364964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90E15-EA33-48B3-A867-E7A4573D3F11}" type="slidenum">
              <a:rPr lang="en-US" smtClean="0"/>
              <a:t>16</a:t>
            </a:fld>
            <a:endParaRPr lang="en-US"/>
          </a:p>
        </p:txBody>
      </p:sp>
    </p:spTree>
    <p:extLst>
      <p:ext uri="{BB962C8B-B14F-4D97-AF65-F5344CB8AC3E}">
        <p14:creationId xmlns:p14="http://schemas.microsoft.com/office/powerpoint/2010/main" val="4168986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90E15-EA33-48B3-A867-E7A4573D3F11}" type="slidenum">
              <a:rPr lang="en-US" smtClean="0"/>
              <a:t>17</a:t>
            </a:fld>
            <a:endParaRPr lang="en-US"/>
          </a:p>
        </p:txBody>
      </p:sp>
    </p:spTree>
    <p:extLst>
      <p:ext uri="{BB962C8B-B14F-4D97-AF65-F5344CB8AC3E}">
        <p14:creationId xmlns:p14="http://schemas.microsoft.com/office/powerpoint/2010/main" val="4152904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90E15-EA33-48B3-A867-E7A4573D3F11}" type="slidenum">
              <a:rPr lang="en-US" smtClean="0"/>
              <a:t>18</a:t>
            </a:fld>
            <a:endParaRPr lang="en-US"/>
          </a:p>
        </p:txBody>
      </p:sp>
    </p:spTree>
    <p:extLst>
      <p:ext uri="{BB962C8B-B14F-4D97-AF65-F5344CB8AC3E}">
        <p14:creationId xmlns:p14="http://schemas.microsoft.com/office/powerpoint/2010/main" val="3170973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extLst>
      <p:ext uri="{BB962C8B-B14F-4D97-AF65-F5344CB8AC3E}">
        <p14:creationId xmlns:p14="http://schemas.microsoft.com/office/powerpoint/2010/main" val="4137994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extLst>
      <p:ext uri="{BB962C8B-B14F-4D97-AF65-F5344CB8AC3E}">
        <p14:creationId xmlns:p14="http://schemas.microsoft.com/office/powerpoint/2010/main" val="3101910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1323f50106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11323f50106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g11323f50106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extLst>
      <p:ext uri="{BB962C8B-B14F-4D97-AF65-F5344CB8AC3E}">
        <p14:creationId xmlns:p14="http://schemas.microsoft.com/office/powerpoint/2010/main" val="2837909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3416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extLst>
      <p:ext uri="{BB962C8B-B14F-4D97-AF65-F5344CB8AC3E}">
        <p14:creationId xmlns:p14="http://schemas.microsoft.com/office/powerpoint/2010/main" val="193873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extLst>
      <p:ext uri="{BB962C8B-B14F-4D97-AF65-F5344CB8AC3E}">
        <p14:creationId xmlns:p14="http://schemas.microsoft.com/office/powerpoint/2010/main" val="1048742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946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2404436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1178540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272301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1588373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4063383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2927617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666344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0B2FA2-21FB-4457-8666-FFCD16B42D4F}"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216B-CB56-4F9B-92BC-4BF4DCE8A85E}" type="slidenum">
              <a:rPr lang="en-US" smtClean="0"/>
              <a:t>‹#›</a:t>
            </a:fld>
            <a:endParaRPr lang="en-US"/>
          </a:p>
        </p:txBody>
      </p:sp>
    </p:spTree>
    <p:extLst>
      <p:ext uri="{BB962C8B-B14F-4D97-AF65-F5344CB8AC3E}">
        <p14:creationId xmlns:p14="http://schemas.microsoft.com/office/powerpoint/2010/main" val="2366606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0B2FA2-21FB-4457-8666-FFCD16B42D4F}"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216B-CB56-4F9B-92BC-4BF4DCE8A85E}" type="slidenum">
              <a:rPr lang="en-US" smtClean="0"/>
              <a:t>‹#›</a:t>
            </a:fld>
            <a:endParaRPr lang="en-US"/>
          </a:p>
        </p:txBody>
      </p:sp>
    </p:spTree>
    <p:extLst>
      <p:ext uri="{BB962C8B-B14F-4D97-AF65-F5344CB8AC3E}">
        <p14:creationId xmlns:p14="http://schemas.microsoft.com/office/powerpoint/2010/main" val="344792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0B2FA2-21FB-4457-8666-FFCD16B42D4F}"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216B-CB56-4F9B-92BC-4BF4DCE8A85E}" type="slidenum">
              <a:rPr lang="en-US" smtClean="0"/>
              <a:t>‹#›</a:t>
            </a:fld>
            <a:endParaRPr lang="en-US"/>
          </a:p>
        </p:txBody>
      </p:sp>
    </p:spTree>
    <p:extLst>
      <p:ext uri="{BB962C8B-B14F-4D97-AF65-F5344CB8AC3E}">
        <p14:creationId xmlns:p14="http://schemas.microsoft.com/office/powerpoint/2010/main" val="1033397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0B2FA2-21FB-4457-8666-FFCD16B42D4F}"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216B-CB56-4F9B-92BC-4BF4DCE8A85E}" type="slidenum">
              <a:rPr lang="en-US" smtClean="0"/>
              <a:t>‹#›</a:t>
            </a:fld>
            <a:endParaRPr lang="en-US"/>
          </a:p>
        </p:txBody>
      </p:sp>
    </p:spTree>
    <p:extLst>
      <p:ext uri="{BB962C8B-B14F-4D97-AF65-F5344CB8AC3E}">
        <p14:creationId xmlns:p14="http://schemas.microsoft.com/office/powerpoint/2010/main" val="3940949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0B2FA2-21FB-4457-8666-FFCD16B42D4F}"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216B-CB56-4F9B-92BC-4BF4DCE8A85E}" type="slidenum">
              <a:rPr lang="en-US" smtClean="0"/>
              <a:t>‹#›</a:t>
            </a:fld>
            <a:endParaRPr lang="en-US"/>
          </a:p>
        </p:txBody>
      </p:sp>
    </p:spTree>
    <p:extLst>
      <p:ext uri="{BB962C8B-B14F-4D97-AF65-F5344CB8AC3E}">
        <p14:creationId xmlns:p14="http://schemas.microsoft.com/office/powerpoint/2010/main" val="245373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0B2FA2-21FB-4457-8666-FFCD16B42D4F}"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216B-CB56-4F9B-92BC-4BF4DCE8A85E}" type="slidenum">
              <a:rPr lang="en-US" smtClean="0"/>
              <a:t>‹#›</a:t>
            </a:fld>
            <a:endParaRPr lang="en-US"/>
          </a:p>
        </p:txBody>
      </p:sp>
    </p:spTree>
    <p:extLst>
      <p:ext uri="{BB962C8B-B14F-4D97-AF65-F5344CB8AC3E}">
        <p14:creationId xmlns:p14="http://schemas.microsoft.com/office/powerpoint/2010/main" val="429466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0B2FA2-21FB-4457-8666-FFCD16B42D4F}" type="datetimeFigureOut">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A216B-CB56-4F9B-92BC-4BF4DCE8A85E}" type="slidenum">
              <a:rPr lang="en-US" smtClean="0"/>
              <a:t>‹#›</a:t>
            </a:fld>
            <a:endParaRPr lang="en-US"/>
          </a:p>
        </p:txBody>
      </p:sp>
    </p:spTree>
    <p:extLst>
      <p:ext uri="{BB962C8B-B14F-4D97-AF65-F5344CB8AC3E}">
        <p14:creationId xmlns:p14="http://schemas.microsoft.com/office/powerpoint/2010/main" val="381113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0B2FA2-21FB-4457-8666-FFCD16B42D4F}"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A216B-CB56-4F9B-92BC-4BF4DCE8A85E}" type="slidenum">
              <a:rPr lang="en-US" smtClean="0"/>
              <a:t>‹#›</a:t>
            </a:fld>
            <a:endParaRPr lang="en-US"/>
          </a:p>
        </p:txBody>
      </p:sp>
    </p:spTree>
    <p:extLst>
      <p:ext uri="{BB962C8B-B14F-4D97-AF65-F5344CB8AC3E}">
        <p14:creationId xmlns:p14="http://schemas.microsoft.com/office/powerpoint/2010/main" val="1771333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B2FA2-21FB-4457-8666-FFCD16B42D4F}" type="datetimeFigureOut">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A216B-CB56-4F9B-92BC-4BF4DCE8A85E}" type="slidenum">
              <a:rPr lang="en-US" smtClean="0"/>
              <a:t>‹#›</a:t>
            </a:fld>
            <a:endParaRPr lang="en-US"/>
          </a:p>
        </p:txBody>
      </p:sp>
    </p:spTree>
    <p:extLst>
      <p:ext uri="{BB962C8B-B14F-4D97-AF65-F5344CB8AC3E}">
        <p14:creationId xmlns:p14="http://schemas.microsoft.com/office/powerpoint/2010/main" val="1616170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0B2FA2-21FB-4457-8666-FFCD16B42D4F}"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216B-CB56-4F9B-92BC-4BF4DCE8A85E}" type="slidenum">
              <a:rPr lang="en-US" smtClean="0"/>
              <a:t>‹#›</a:t>
            </a:fld>
            <a:endParaRPr lang="en-US"/>
          </a:p>
        </p:txBody>
      </p:sp>
    </p:spTree>
    <p:extLst>
      <p:ext uri="{BB962C8B-B14F-4D97-AF65-F5344CB8AC3E}">
        <p14:creationId xmlns:p14="http://schemas.microsoft.com/office/powerpoint/2010/main" val="178902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0B2FA2-21FB-4457-8666-FFCD16B42D4F}"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216B-CB56-4F9B-92BC-4BF4DCE8A85E}" type="slidenum">
              <a:rPr lang="en-US" smtClean="0"/>
              <a:t>‹#›</a:t>
            </a:fld>
            <a:endParaRPr lang="en-US"/>
          </a:p>
        </p:txBody>
      </p:sp>
    </p:spTree>
    <p:extLst>
      <p:ext uri="{BB962C8B-B14F-4D97-AF65-F5344CB8AC3E}">
        <p14:creationId xmlns:p14="http://schemas.microsoft.com/office/powerpoint/2010/main" val="249283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B2FA2-21FB-4457-8666-FFCD16B42D4F}" type="datetimeFigureOut">
              <a:rPr lang="en-US" smtClean="0"/>
              <a:t>12/1/2023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A216B-CB56-4F9B-92BC-4BF4DCE8A85E}" type="slidenum">
              <a:rPr lang="en-US" smtClean="0"/>
              <a:t>‹#›</a:t>
            </a:fld>
            <a:endParaRPr lang="en-US"/>
          </a:p>
        </p:txBody>
      </p:sp>
    </p:spTree>
    <p:extLst>
      <p:ext uri="{BB962C8B-B14F-4D97-AF65-F5344CB8AC3E}">
        <p14:creationId xmlns:p14="http://schemas.microsoft.com/office/powerpoint/2010/main" val="3703862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1.wav"/><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2.jp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3.png"/><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3.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3.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4" name="Google Shape;94;p29"/>
          <p:cNvSpPr/>
          <p:nvPr/>
        </p:nvSpPr>
        <p:spPr>
          <a:xfrm>
            <a:off x="321732" y="321733"/>
            <a:ext cx="11546828" cy="6214534"/>
          </a:xfrm>
          <a:custGeom>
            <a:avLst/>
            <a:gdLst/>
            <a:ahLst/>
            <a:cxnLst/>
            <a:rect l="l" t="t" r="r" b="b"/>
            <a:pathLst>
              <a:path w="11546828" h="6214534" extrusionOk="0">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rgbClr val="7F7F7F">
              <a:alpha val="2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 name="Google Shape;95;p29"/>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97" name="Google Shape;97;p29"/>
          <p:cNvGrpSpPr/>
          <p:nvPr/>
        </p:nvGrpSpPr>
        <p:grpSpPr>
          <a:xfrm>
            <a:off x="2631234" y="2086092"/>
            <a:ext cx="8677232" cy="2635198"/>
            <a:chOff x="5698295" y="2086092"/>
            <a:chExt cx="5190840" cy="1773527"/>
          </a:xfrm>
        </p:grpSpPr>
        <p:sp>
          <p:nvSpPr>
            <p:cNvPr id="98" name="Google Shape;98;p29"/>
            <p:cNvSpPr/>
            <p:nvPr/>
          </p:nvSpPr>
          <p:spPr>
            <a:xfrm>
              <a:off x="5698295" y="2086092"/>
              <a:ext cx="2888092" cy="1773527"/>
            </a:xfrm>
            <a:prstGeom prst="teardrop">
              <a:avLst>
                <a:gd name="adj" fmla="val 10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5400" b="0" i="0" u="none" strike="noStrike" cap="none">
                <a:solidFill>
                  <a:schemeClr val="lt1"/>
                </a:solidFill>
                <a:latin typeface="Arial"/>
                <a:ea typeface="Arial"/>
                <a:cs typeface="Arial"/>
                <a:sym typeface="Arial"/>
              </a:endParaRPr>
            </a:p>
          </p:txBody>
        </p:sp>
        <p:sp>
          <p:nvSpPr>
            <p:cNvPr id="99" name="Google Shape;99;p29"/>
            <p:cNvSpPr/>
            <p:nvPr/>
          </p:nvSpPr>
          <p:spPr>
            <a:xfrm>
              <a:off x="6151220" y="2553732"/>
              <a:ext cx="4737915" cy="864984"/>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5400" b="0" i="0" u="none" strike="noStrike" cap="none">
                <a:solidFill>
                  <a:schemeClr val="lt1"/>
                </a:solidFill>
                <a:latin typeface="Calibri"/>
                <a:ea typeface="Calibri"/>
                <a:cs typeface="Calibri"/>
                <a:sym typeface="Calibri"/>
              </a:endParaRPr>
            </a:p>
          </p:txBody>
        </p:sp>
        <p:pic>
          <p:nvPicPr>
            <p:cNvPr id="100" name="Google Shape;100;p29"/>
            <p:cNvPicPr preferRelativeResize="0"/>
            <p:nvPr/>
          </p:nvPicPr>
          <p:blipFill rotWithShape="1">
            <a:blip r:embed="rId3">
              <a:alphaModFix/>
            </a:blip>
            <a:srcRect/>
            <a:stretch/>
          </p:blipFill>
          <p:spPr>
            <a:xfrm>
              <a:off x="5806619" y="2211676"/>
              <a:ext cx="1608379" cy="1554049"/>
            </a:xfrm>
            <a:prstGeom prst="rect">
              <a:avLst/>
            </a:prstGeom>
            <a:noFill/>
            <a:ln>
              <a:noFill/>
            </a:ln>
          </p:spPr>
        </p:pic>
        <p:sp>
          <p:nvSpPr>
            <p:cNvPr id="101" name="Google Shape;101;p29"/>
            <p:cNvSpPr txBox="1"/>
            <p:nvPr/>
          </p:nvSpPr>
          <p:spPr>
            <a:xfrm>
              <a:off x="7425383" y="2642917"/>
              <a:ext cx="3357424" cy="6213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5400" b="1" i="0" u="none" strike="noStrike" cap="none" dirty="0">
                  <a:solidFill>
                    <a:schemeClr val="lt1"/>
                  </a:solidFill>
                  <a:latin typeface="Calibri"/>
                  <a:ea typeface="Calibri"/>
                  <a:cs typeface="Calibri"/>
                  <a:sym typeface="Calibri"/>
                </a:rPr>
                <a:t>Lesson 5: SKILLS 1</a:t>
              </a:r>
              <a:endParaRPr sz="5400" b="0" i="0" u="none" strike="noStrike" cap="none" dirty="0">
                <a:solidFill>
                  <a:srgbClr val="000000"/>
                </a:solidFill>
                <a:latin typeface="Arial"/>
                <a:ea typeface="Arial"/>
                <a:cs typeface="Arial"/>
                <a:sym typeface="Arial"/>
              </a:endParaRPr>
            </a:p>
          </p:txBody>
        </p:sp>
      </p:grpSp>
      <p:pic>
        <p:nvPicPr>
          <p:cNvPr id="102" name="Google Shape;102;p29"/>
          <p:cNvPicPr preferRelativeResize="0"/>
          <p:nvPr/>
        </p:nvPicPr>
        <p:blipFill rotWithShape="1">
          <a:blip r:embed="rId4">
            <a:alphaModFix/>
          </a:blip>
          <a:srcRect/>
          <a:stretch/>
        </p:blipFill>
        <p:spPr>
          <a:xfrm>
            <a:off x="-1" y="0"/>
            <a:ext cx="12192000" cy="1303957"/>
          </a:xfrm>
          <a:prstGeom prst="rect">
            <a:avLst/>
          </a:prstGeom>
          <a:noFill/>
          <a:ln>
            <a:noFill/>
          </a:ln>
        </p:spPr>
      </p:pic>
      <p:pic>
        <p:nvPicPr>
          <p:cNvPr id="103" name="Google Shape;103;p29"/>
          <p:cNvPicPr preferRelativeResize="0"/>
          <p:nvPr/>
        </p:nvPicPr>
        <p:blipFill rotWithShape="1">
          <a:blip r:embed="rId5">
            <a:alphaModFix/>
          </a:blip>
          <a:srcRect/>
          <a:stretch/>
        </p:blipFill>
        <p:spPr>
          <a:xfrm>
            <a:off x="2168547" y="172218"/>
            <a:ext cx="855823" cy="848808"/>
          </a:xfrm>
          <a:prstGeom prst="rect">
            <a:avLst/>
          </a:prstGeom>
          <a:noFill/>
          <a:ln>
            <a:noFill/>
          </a:ln>
        </p:spPr>
      </p:pic>
      <p:sp>
        <p:nvSpPr>
          <p:cNvPr id="104" name="Google Shape;104;p29"/>
          <p:cNvSpPr txBox="1"/>
          <p:nvPr/>
        </p:nvSpPr>
        <p:spPr>
          <a:xfrm>
            <a:off x="618950" y="237700"/>
            <a:ext cx="13446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Unit</a:t>
            </a:r>
            <a:endParaRPr sz="1400" b="0" i="0" u="none" strike="noStrike" cap="none">
              <a:solidFill>
                <a:srgbClr val="000000"/>
              </a:solidFill>
              <a:latin typeface="Arial"/>
              <a:ea typeface="Arial"/>
              <a:cs typeface="Arial"/>
              <a:sym typeface="Arial"/>
            </a:endParaRPr>
          </a:p>
        </p:txBody>
      </p:sp>
      <p:sp>
        <p:nvSpPr>
          <p:cNvPr id="105" name="Google Shape;105;p29"/>
          <p:cNvSpPr txBox="1"/>
          <p:nvPr/>
        </p:nvSpPr>
        <p:spPr>
          <a:xfrm>
            <a:off x="3327150" y="229764"/>
            <a:ext cx="495893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chemeClr val="lt1"/>
                </a:solidFill>
                <a:latin typeface="Open Sans"/>
                <a:ea typeface="Open Sans"/>
                <a:cs typeface="Open Sans"/>
                <a:sym typeface="Open Sans"/>
              </a:rPr>
              <a:t>FOOD AND DRINK</a:t>
            </a:r>
            <a:endParaRPr sz="4000" b="1" i="0" u="none" strike="noStrike" cap="none" dirty="0">
              <a:solidFill>
                <a:schemeClr val="lt1"/>
              </a:solidFill>
              <a:latin typeface="Open Sans"/>
              <a:ea typeface="Open Sans"/>
              <a:cs typeface="Open Sans"/>
              <a:sym typeface="Open Sans"/>
            </a:endParaRPr>
          </a:p>
        </p:txBody>
      </p:sp>
      <p:sp>
        <p:nvSpPr>
          <p:cNvPr id="106" name="Google Shape;106;p29"/>
          <p:cNvSpPr txBox="1"/>
          <p:nvPr/>
        </p:nvSpPr>
        <p:spPr>
          <a:xfrm>
            <a:off x="2235238" y="190029"/>
            <a:ext cx="72244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Open Sans"/>
                <a:ea typeface="Open Sans"/>
                <a:cs typeface="Open Sans"/>
                <a:sym typeface="Open Sans"/>
              </a:rPr>
              <a:t>5</a:t>
            </a:r>
            <a:endParaRPr sz="4800" b="1" i="0" u="none" strike="noStrike" cap="none">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3383652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7"/>
          <p:cNvSpPr/>
          <p:nvPr/>
        </p:nvSpPr>
        <p:spPr>
          <a:xfrm>
            <a:off x="0" y="1083306"/>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4" name="Google Shape;294;p37"/>
          <p:cNvSpPr/>
          <p:nvPr/>
        </p:nvSpPr>
        <p:spPr>
          <a:xfrm rot="3967198" flipH="1">
            <a:off x="8631348" y="1573799"/>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5" name="Google Shape;295;p37"/>
          <p:cNvSpPr/>
          <p:nvPr/>
        </p:nvSpPr>
        <p:spPr>
          <a:xfrm flipH="1">
            <a:off x="0" y="6569706"/>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96" name="Google Shape;296;p37"/>
          <p:cNvPicPr preferRelativeResize="0"/>
          <p:nvPr/>
        </p:nvPicPr>
        <p:blipFill rotWithShape="1">
          <a:blip r:embed="rId3">
            <a:alphaModFix/>
          </a:blip>
          <a:srcRect/>
          <a:stretch/>
        </p:blipFill>
        <p:spPr>
          <a:xfrm>
            <a:off x="967246" y="1594599"/>
            <a:ext cx="4249252" cy="5665670"/>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pic>
        <p:nvPicPr>
          <p:cNvPr id="297" name="Google Shape;297;p37"/>
          <p:cNvPicPr preferRelativeResize="0"/>
          <p:nvPr/>
        </p:nvPicPr>
        <p:blipFill rotWithShape="1">
          <a:blip r:embed="rId4">
            <a:alphaModFix/>
          </a:blip>
          <a:srcRect/>
          <a:stretch/>
        </p:blipFill>
        <p:spPr>
          <a:xfrm>
            <a:off x="-2" y="1"/>
            <a:ext cx="12192000" cy="1083306"/>
          </a:xfrm>
          <a:prstGeom prst="rect">
            <a:avLst/>
          </a:prstGeom>
          <a:noFill/>
          <a:ln>
            <a:noFill/>
          </a:ln>
        </p:spPr>
      </p:pic>
      <p:sp>
        <p:nvSpPr>
          <p:cNvPr id="298" name="Google Shape;298;p37"/>
          <p:cNvSpPr/>
          <p:nvPr/>
        </p:nvSpPr>
        <p:spPr>
          <a:xfrm>
            <a:off x="4689388" y="1845638"/>
            <a:ext cx="7001042" cy="35828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99" name="Google Shape;299;p37"/>
          <p:cNvSpPr/>
          <p:nvPr/>
        </p:nvSpPr>
        <p:spPr>
          <a:xfrm>
            <a:off x="5099398" y="2509968"/>
            <a:ext cx="5918394" cy="243242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6000" b="1" i="0" u="none" strike="noStrike" cap="none">
                <a:solidFill>
                  <a:srgbClr val="11B7BD"/>
                </a:solidFill>
                <a:latin typeface="Calibri"/>
                <a:ea typeface="Calibri"/>
                <a:cs typeface="Calibri"/>
                <a:sym typeface="Calibri"/>
              </a:rPr>
              <a:t>boneless</a:t>
            </a:r>
            <a:endParaRPr sz="6000" b="1" i="0" u="none" strike="noStrike" cap="none">
              <a:solidFill>
                <a:srgbClr val="11B7BD"/>
              </a:solidFill>
              <a:latin typeface="Calibri"/>
              <a:ea typeface="Calibri"/>
              <a:cs typeface="Calibri"/>
              <a:sym typeface="Calibri"/>
            </a:endParaRPr>
          </a:p>
          <a:p>
            <a:pPr marL="0" marR="0" lvl="0" indent="0" algn="ctr" rtl="0">
              <a:lnSpc>
                <a:spcPct val="90000"/>
              </a:lnSpc>
              <a:spcBef>
                <a:spcPts val="600"/>
              </a:spcBef>
              <a:spcAft>
                <a:spcPts val="0"/>
              </a:spcAft>
              <a:buNone/>
            </a:pPr>
            <a:r>
              <a:rPr lang="en-US" sz="4400" b="0" i="0" u="none" strike="noStrike" cap="none">
                <a:solidFill>
                  <a:schemeClr val="accent2"/>
                </a:solidFill>
                <a:latin typeface="Calibri"/>
                <a:ea typeface="Calibri"/>
                <a:cs typeface="Calibri"/>
                <a:sym typeface="Calibri"/>
              </a:rPr>
              <a:t>/ˈbəʊnləs/</a:t>
            </a:r>
            <a:endParaRPr/>
          </a:p>
          <a:p>
            <a:pPr marL="0" marR="0" lvl="0" indent="0" algn="ctr" rtl="0">
              <a:lnSpc>
                <a:spcPct val="90000"/>
              </a:lnSpc>
              <a:spcBef>
                <a:spcPts val="600"/>
              </a:spcBef>
              <a:spcAft>
                <a:spcPts val="0"/>
              </a:spcAft>
              <a:buNone/>
            </a:pPr>
            <a:r>
              <a:rPr lang="en-US" sz="4800" b="0" i="0" u="none" strike="noStrike" cap="none">
                <a:solidFill>
                  <a:srgbClr val="000000"/>
                </a:solidFill>
                <a:latin typeface="Calibri"/>
                <a:ea typeface="Calibri"/>
                <a:cs typeface="Calibri"/>
                <a:sym typeface="Calibri"/>
              </a:rPr>
              <a:t>không xương</a:t>
            </a:r>
            <a:r>
              <a:rPr lang="en-US" sz="4800" b="0" i="0" u="none" strike="noStrike" cap="none">
                <a:solidFill>
                  <a:srgbClr val="0C0C0C"/>
                </a:solidFill>
                <a:latin typeface="Calibri"/>
                <a:ea typeface="Calibri"/>
                <a:cs typeface="Calibri"/>
                <a:sym typeface="Calibri"/>
              </a:rPr>
              <a:t> </a:t>
            </a:r>
            <a:br>
              <a:rPr lang="en-US" sz="4800" b="0" i="0" u="none" strike="noStrike" cap="none">
                <a:solidFill>
                  <a:srgbClr val="0C0C0C"/>
                </a:solidFill>
                <a:latin typeface="Calibri"/>
                <a:ea typeface="Calibri"/>
                <a:cs typeface="Calibri"/>
                <a:sym typeface="Calibri"/>
              </a:rPr>
            </a:br>
            <a:endParaRPr sz="4800" b="0" i="0" u="none" strike="noStrike" cap="none">
              <a:solidFill>
                <a:srgbClr val="0C0C0C"/>
              </a:solidFill>
              <a:latin typeface="Calibri"/>
              <a:ea typeface="Calibri"/>
              <a:cs typeface="Calibri"/>
              <a:sym typeface="Calibri"/>
            </a:endParaRPr>
          </a:p>
        </p:txBody>
      </p:sp>
      <p:sp>
        <p:nvSpPr>
          <p:cNvPr id="300" name="Google Shape;300;p37"/>
          <p:cNvSpPr txBox="1"/>
          <p:nvPr/>
        </p:nvSpPr>
        <p:spPr>
          <a:xfrm>
            <a:off x="365760" y="246631"/>
            <a:ext cx="7315199" cy="71222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600"/>
              </a:spcAft>
              <a:buNone/>
            </a:pPr>
            <a:r>
              <a:rPr lang="en-US" sz="4000" b="1" i="0" u="none" strike="noStrike" cap="none">
                <a:solidFill>
                  <a:schemeClr val="dk1"/>
                </a:solidFill>
                <a:latin typeface="Arial"/>
                <a:ea typeface="Arial"/>
                <a:cs typeface="Arial"/>
                <a:sym typeface="Arial"/>
              </a:rPr>
              <a:t>Vocabulary check</a:t>
            </a:r>
            <a:endParaRPr/>
          </a:p>
        </p:txBody>
      </p:sp>
    </p:spTree>
    <p:extLst>
      <p:ext uri="{BB962C8B-B14F-4D97-AF65-F5344CB8AC3E}">
        <p14:creationId xmlns:p14="http://schemas.microsoft.com/office/powerpoint/2010/main" val="315984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
                                            <p:txEl>
                                              <p:pRg st="0" end="0"/>
                                            </p:txEl>
                                          </p:spTgt>
                                        </p:tgtEl>
                                        <p:attrNameLst>
                                          <p:attrName>style.visibility</p:attrName>
                                        </p:attrNameLst>
                                      </p:cBhvr>
                                      <p:to>
                                        <p:strVal val="visible"/>
                                      </p:to>
                                    </p:set>
                                    <p:animEffect transition="in" filter="fade">
                                      <p:cBhvr>
                                        <p:cTn id="7" dur="500"/>
                                        <p:tgtEl>
                                          <p:spTgt spid="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9">
                                            <p:txEl>
                                              <p:pRg st="1" end="1"/>
                                            </p:txEl>
                                          </p:spTgt>
                                        </p:tgtEl>
                                        <p:attrNameLst>
                                          <p:attrName>style.visibility</p:attrName>
                                        </p:attrNameLst>
                                      </p:cBhvr>
                                      <p:to>
                                        <p:strVal val="visible"/>
                                      </p:to>
                                    </p:set>
                                    <p:animEffect transition="in" filter="fade">
                                      <p:cBhvr>
                                        <p:cTn id="12" dur="500"/>
                                        <p:tgtEl>
                                          <p:spTgt spid="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9">
                                            <p:txEl>
                                              <p:pRg st="2" end="2"/>
                                            </p:txEl>
                                          </p:spTgt>
                                        </p:tgtEl>
                                        <p:attrNameLst>
                                          <p:attrName>style.visibility</p:attrName>
                                        </p:attrNameLst>
                                      </p:cBhvr>
                                      <p:to>
                                        <p:strVal val="visible"/>
                                      </p:to>
                                    </p:set>
                                    <p:animEffect transition="in" filter="fade">
                                      <p:cBhvr>
                                        <p:cTn id="17" dur="500"/>
                                        <p:tgtEl>
                                          <p:spTgt spid="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7" name="Google Shape;307;p11"/>
          <p:cNvPicPr preferRelativeResize="0"/>
          <p:nvPr/>
        </p:nvPicPr>
        <p:blipFill rotWithShape="1">
          <a:blip r:embed="rId3">
            <a:alphaModFix/>
          </a:blip>
          <a:srcRect/>
          <a:stretch/>
        </p:blipFill>
        <p:spPr>
          <a:xfrm>
            <a:off x="0" y="0"/>
            <a:ext cx="12192000" cy="1083306"/>
          </a:xfrm>
          <a:prstGeom prst="rect">
            <a:avLst/>
          </a:prstGeom>
          <a:noFill/>
          <a:ln>
            <a:noFill/>
          </a:ln>
        </p:spPr>
      </p:pic>
      <p:graphicFrame>
        <p:nvGraphicFramePr>
          <p:cNvPr id="2" name="Table 1"/>
          <p:cNvGraphicFramePr>
            <a:graphicFrameLocks noGrp="1"/>
          </p:cNvGraphicFramePr>
          <p:nvPr/>
        </p:nvGraphicFramePr>
        <p:xfrm>
          <a:off x="1378856" y="1205488"/>
          <a:ext cx="8781144" cy="5652510"/>
        </p:xfrm>
        <a:graphic>
          <a:graphicData uri="http://schemas.openxmlformats.org/drawingml/2006/table">
            <a:tbl>
              <a:tblPr firstRow="1" bandRow="1">
                <a:tableStyleId>{5C22544A-7EE6-4342-B048-85BDC9FD1C3A}</a:tableStyleId>
              </a:tblPr>
              <a:tblGrid>
                <a:gridCol w="4390572">
                  <a:extLst>
                    <a:ext uri="{9D8B030D-6E8A-4147-A177-3AD203B41FA5}">
                      <a16:colId xmlns:a16="http://schemas.microsoft.com/office/drawing/2014/main" val="2033073041"/>
                    </a:ext>
                  </a:extLst>
                </a:gridCol>
                <a:gridCol w="4390572">
                  <a:extLst>
                    <a:ext uri="{9D8B030D-6E8A-4147-A177-3AD203B41FA5}">
                      <a16:colId xmlns:a16="http://schemas.microsoft.com/office/drawing/2014/main" val="1788049708"/>
                    </a:ext>
                  </a:extLst>
                </a:gridCol>
              </a:tblGrid>
              <a:tr h="942085">
                <a:tc>
                  <a:txBody>
                    <a:bodyPr/>
                    <a:lstStyle/>
                    <a:p>
                      <a:r>
                        <a:rPr lang="en-US" sz="4000" dirty="0" smtClean="0">
                          <a:solidFill>
                            <a:srgbClr val="002060"/>
                          </a:solidFill>
                          <a:latin typeface="Times New Roman" panose="02020603050405020304" pitchFamily="18" charset="0"/>
                          <a:cs typeface="Times New Roman" panose="02020603050405020304" pitchFamily="18" charset="0"/>
                        </a:rPr>
                        <a:t>New words</a:t>
                      </a:r>
                      <a:endParaRPr lang="en-US" sz="4000"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en-US" sz="4000" dirty="0" smtClean="0">
                          <a:solidFill>
                            <a:srgbClr val="002060"/>
                          </a:solidFill>
                          <a:latin typeface="Times New Roman" panose="02020603050405020304" pitchFamily="18" charset="0"/>
                          <a:cs typeface="Times New Roman" panose="02020603050405020304" pitchFamily="18" charset="0"/>
                        </a:rPr>
                        <a:t>Meanings </a:t>
                      </a:r>
                      <a:endParaRPr lang="en-US" sz="40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71886248"/>
                  </a:ext>
                </a:extLst>
              </a:tr>
              <a:tr h="942085">
                <a:tc>
                  <a:txBody>
                    <a:bodyPr/>
                    <a:lstStyle/>
                    <a:p>
                      <a:r>
                        <a:rPr lang="en-US" sz="4000" dirty="0" smtClean="0">
                          <a:latin typeface="Times New Roman" panose="02020603050405020304" pitchFamily="18" charset="0"/>
                          <a:cs typeface="Times New Roman" panose="02020603050405020304" pitchFamily="18" charset="0"/>
                        </a:rPr>
                        <a:t>Snack (</a:t>
                      </a:r>
                      <a:r>
                        <a:rPr lang="en-US" sz="4000" dirty="0" err="1" smtClean="0">
                          <a:latin typeface="Times New Roman" panose="02020603050405020304" pitchFamily="18" charset="0"/>
                          <a:cs typeface="Times New Roman" panose="02020603050405020304" pitchFamily="18" charset="0"/>
                        </a:rPr>
                        <a:t>unc</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txBody>
                  <a:tcPr/>
                </a:tc>
                <a:tc>
                  <a:txBody>
                    <a:bodyPr/>
                    <a:lstStyle/>
                    <a:p>
                      <a:r>
                        <a:rPr lang="en-US" sz="4000" dirty="0" err="1" smtClean="0">
                          <a:latin typeface="Times New Roman" panose="02020603050405020304" pitchFamily="18" charset="0"/>
                          <a:cs typeface="Times New Roman" panose="02020603050405020304" pitchFamily="18" charset="0"/>
                        </a:rPr>
                        <a:t>thức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ăn</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vặt</a:t>
                      </a:r>
                      <a:endParaRPr lang="en-US"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2309433"/>
                  </a:ext>
                </a:extLst>
              </a:tr>
              <a:tr h="942085">
                <a:tc>
                  <a:txBody>
                    <a:bodyPr/>
                    <a:lstStyle/>
                    <a:p>
                      <a:r>
                        <a:rPr lang="en-US" sz="4000" dirty="0" smtClean="0">
                          <a:latin typeface="Times New Roman" panose="02020603050405020304" pitchFamily="18" charset="0"/>
                          <a:cs typeface="Times New Roman" panose="02020603050405020304" pitchFamily="18" charset="0"/>
                        </a:rPr>
                        <a:t>taste (v)/(n)</a:t>
                      </a:r>
                      <a:endParaRPr lang="en-US" sz="4000" dirty="0">
                        <a:latin typeface="Times New Roman" panose="02020603050405020304" pitchFamily="18" charset="0"/>
                        <a:cs typeface="Times New Roman" panose="02020603050405020304" pitchFamily="18" charset="0"/>
                      </a:endParaRPr>
                    </a:p>
                  </a:txBody>
                  <a:tcPr/>
                </a:tc>
                <a:tc>
                  <a:txBody>
                    <a:bodyPr/>
                    <a:lstStyle/>
                    <a:p>
                      <a:r>
                        <a:rPr lang="en-US" sz="4000" dirty="0" err="1" smtClean="0">
                          <a:latin typeface="Times New Roman" panose="02020603050405020304" pitchFamily="18" charset="0"/>
                          <a:cs typeface="Times New Roman" panose="02020603050405020304" pitchFamily="18" charset="0"/>
                        </a:rPr>
                        <a:t>thử</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nếm</a:t>
                      </a:r>
                      <a:r>
                        <a:rPr lang="en-US" sz="4000" dirty="0" smtClean="0">
                          <a:latin typeface="Times New Roman" panose="02020603050405020304" pitchFamily="18" charset="0"/>
                          <a:cs typeface="Times New Roman" panose="02020603050405020304" pitchFamily="18" charset="0"/>
                        </a:rPr>
                        <a:t>,</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vị</a:t>
                      </a:r>
                      <a:endParaRPr lang="en-US"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91004"/>
                  </a:ext>
                </a:extLst>
              </a:tr>
              <a:tr h="942085">
                <a:tc>
                  <a:txBody>
                    <a:bodyPr/>
                    <a:lstStyle/>
                    <a:p>
                      <a:r>
                        <a:rPr lang="en-US" sz="4000" dirty="0" smtClean="0">
                          <a:latin typeface="Times New Roman" panose="02020603050405020304" pitchFamily="18" charset="0"/>
                          <a:cs typeface="Times New Roman" panose="02020603050405020304" pitchFamily="18" charset="0"/>
                        </a:rPr>
                        <a:t>Broth (</a:t>
                      </a:r>
                      <a:r>
                        <a:rPr lang="en-US" sz="4000" dirty="0" err="1" smtClean="0">
                          <a:latin typeface="Times New Roman" panose="02020603050405020304" pitchFamily="18" charset="0"/>
                          <a:cs typeface="Times New Roman" panose="02020603050405020304" pitchFamily="18" charset="0"/>
                        </a:rPr>
                        <a:t>unc</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txBody>
                  <a:tcPr/>
                </a:tc>
                <a:tc>
                  <a:txBody>
                    <a:bodyPr/>
                    <a:lstStyle/>
                    <a:p>
                      <a:r>
                        <a:rPr lang="en-US" sz="4000" dirty="0" err="1" smtClean="0">
                          <a:latin typeface="Times New Roman" panose="02020603050405020304" pitchFamily="18" charset="0"/>
                          <a:cs typeface="Times New Roman" panose="02020603050405020304" pitchFamily="18" charset="0"/>
                        </a:rPr>
                        <a:t>nước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dùng</a:t>
                      </a:r>
                      <a:endParaRPr lang="en-US"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33493722"/>
                  </a:ext>
                </a:extLst>
              </a:tr>
              <a:tr h="942085">
                <a:tc>
                  <a:txBody>
                    <a:bodyPr/>
                    <a:lstStyle/>
                    <a:p>
                      <a:r>
                        <a:rPr lang="en-US" sz="4000" dirty="0" smtClean="0">
                          <a:latin typeface="Times New Roman" panose="02020603050405020304" pitchFamily="18" charset="0"/>
                          <a:cs typeface="Times New Roman" panose="02020603050405020304" pitchFamily="18" charset="0"/>
                        </a:rPr>
                        <a:t>(to) stew</a:t>
                      </a:r>
                      <a:endParaRPr lang="en-US" sz="4000" dirty="0">
                        <a:latin typeface="Times New Roman" panose="02020603050405020304" pitchFamily="18" charset="0"/>
                        <a:cs typeface="Times New Roman" panose="02020603050405020304" pitchFamily="18" charset="0"/>
                      </a:endParaRPr>
                    </a:p>
                  </a:txBody>
                  <a:tcPr/>
                </a:tc>
                <a:tc>
                  <a:txBody>
                    <a:bodyPr/>
                    <a:lstStyle/>
                    <a:p>
                      <a:r>
                        <a:rPr lang="en-US" sz="4000" dirty="0" err="1" smtClean="0">
                          <a:latin typeface="Times New Roman" panose="02020603050405020304" pitchFamily="18" charset="0"/>
                          <a:cs typeface="Times New Roman" panose="02020603050405020304" pitchFamily="18" charset="0"/>
                        </a:rPr>
                        <a:t>hầm</a:t>
                      </a:r>
                      <a:endParaRPr lang="en-US"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5426491"/>
                  </a:ext>
                </a:extLst>
              </a:tr>
              <a:tr h="942085">
                <a:tc>
                  <a:txBody>
                    <a:bodyPr/>
                    <a:lstStyle/>
                    <a:p>
                      <a:r>
                        <a:rPr lang="en-US" sz="4000" dirty="0" smtClean="0">
                          <a:latin typeface="Times New Roman" panose="02020603050405020304" pitchFamily="18" charset="0"/>
                          <a:cs typeface="Times New Roman" panose="02020603050405020304" pitchFamily="18" charset="0"/>
                        </a:rPr>
                        <a:t>boneless</a:t>
                      </a:r>
                      <a:endParaRPr lang="en-US" sz="4000" dirty="0">
                        <a:latin typeface="Times New Roman" panose="02020603050405020304" pitchFamily="18" charset="0"/>
                        <a:cs typeface="Times New Roman" panose="02020603050405020304" pitchFamily="18" charset="0"/>
                      </a:endParaRPr>
                    </a:p>
                  </a:txBody>
                  <a:tcPr/>
                </a:tc>
                <a:tc>
                  <a:txBody>
                    <a:bodyPr/>
                    <a:lstStyle/>
                    <a:p>
                      <a:r>
                        <a:rPr lang="en-US" sz="4000" dirty="0" err="1" smtClean="0">
                          <a:latin typeface="Times New Roman" panose="02020603050405020304" pitchFamily="18" charset="0"/>
                          <a:cs typeface="Times New Roman" panose="02020603050405020304" pitchFamily="18" charset="0"/>
                        </a:rPr>
                        <a:t>không</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xương</a:t>
                      </a:r>
                      <a:endParaRPr lang="en-US"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994925"/>
                  </a:ext>
                </a:extLst>
              </a:tr>
            </a:tbl>
          </a:graphicData>
        </a:graphic>
      </p:graphicFrame>
      <p:sp>
        <p:nvSpPr>
          <p:cNvPr id="9" name="Google Shape;285;p36"/>
          <p:cNvSpPr txBox="1"/>
          <p:nvPr/>
        </p:nvSpPr>
        <p:spPr>
          <a:xfrm>
            <a:off x="365760" y="246631"/>
            <a:ext cx="7315199" cy="71222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600"/>
              </a:spcAft>
              <a:buNone/>
            </a:pPr>
            <a:r>
              <a:rPr lang="en-US" sz="4000" b="1" i="0" u="none" strike="noStrike" cap="none" dirty="0">
                <a:solidFill>
                  <a:schemeClr val="dk1"/>
                </a:solidFill>
                <a:latin typeface="Arial"/>
                <a:ea typeface="Arial"/>
                <a:cs typeface="Arial"/>
                <a:sym typeface="Arial"/>
              </a:rPr>
              <a:t>Vocabulary check</a:t>
            </a:r>
            <a:endParaRPr dirty="0"/>
          </a:p>
        </p:txBody>
      </p:sp>
    </p:spTree>
    <p:extLst>
      <p:ext uri="{BB962C8B-B14F-4D97-AF65-F5344CB8AC3E}">
        <p14:creationId xmlns:p14="http://schemas.microsoft.com/office/powerpoint/2010/main" val="3064105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1"/>
          <p:cNvSpPr/>
          <p:nvPr/>
        </p:nvSpPr>
        <p:spPr>
          <a:xfrm>
            <a:off x="815883" y="1172973"/>
            <a:ext cx="1135713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Read Phong’s blog again and circle the correct answer A, B or C.</a:t>
            </a:r>
            <a:endParaRPr sz="2400" b="1" i="0" u="none" strike="noStrike" cap="none">
              <a:solidFill>
                <a:srgbClr val="000000"/>
              </a:solidFill>
              <a:latin typeface="Calibri"/>
              <a:ea typeface="Calibri"/>
              <a:cs typeface="Calibri"/>
              <a:sym typeface="Calibri"/>
            </a:endParaRPr>
          </a:p>
        </p:txBody>
      </p:sp>
      <p:pic>
        <p:nvPicPr>
          <p:cNvPr id="307" name="Google Shape;307;p11"/>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308" name="Google Shape;308;p11"/>
          <p:cNvSpPr txBox="1"/>
          <p:nvPr/>
        </p:nvSpPr>
        <p:spPr>
          <a:xfrm>
            <a:off x="283930" y="237401"/>
            <a:ext cx="6621123"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WHILE-READING</a:t>
            </a:r>
            <a:endParaRPr sz="3600" b="1" i="0" u="none" strike="noStrike" cap="none">
              <a:solidFill>
                <a:schemeClr val="dk1"/>
              </a:solidFill>
              <a:latin typeface="Calibri"/>
              <a:ea typeface="Calibri"/>
              <a:cs typeface="Calibri"/>
              <a:sym typeface="Calibri"/>
            </a:endParaRPr>
          </a:p>
        </p:txBody>
      </p:sp>
      <p:grpSp>
        <p:nvGrpSpPr>
          <p:cNvPr id="309" name="Google Shape;309;p11"/>
          <p:cNvGrpSpPr/>
          <p:nvPr/>
        </p:nvGrpSpPr>
        <p:grpSpPr>
          <a:xfrm>
            <a:off x="315615" y="1109557"/>
            <a:ext cx="519251" cy="584775"/>
            <a:chOff x="487066" y="1334106"/>
            <a:chExt cx="582963" cy="657458"/>
          </a:xfrm>
        </p:grpSpPr>
        <p:sp>
          <p:nvSpPr>
            <p:cNvPr id="310" name="Google Shape;310;p11"/>
            <p:cNvSpPr/>
            <p:nvPr/>
          </p:nvSpPr>
          <p:spPr>
            <a:xfrm>
              <a:off x="487066" y="1357586"/>
              <a:ext cx="582963" cy="574920"/>
            </a:xfrm>
            <a:prstGeom prst="roundRect">
              <a:avLst>
                <a:gd name="adj" fmla="val 16667"/>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rgbClr val="048DA4"/>
                </a:solidFill>
                <a:latin typeface="Arial"/>
                <a:ea typeface="Arial"/>
                <a:cs typeface="Arial"/>
                <a:sym typeface="Arial"/>
              </a:endParaRPr>
            </a:p>
          </p:txBody>
        </p:sp>
        <p:sp>
          <p:nvSpPr>
            <p:cNvPr id="311" name="Google Shape;311;p11"/>
            <p:cNvSpPr txBox="1"/>
            <p:nvPr/>
          </p:nvSpPr>
          <p:spPr>
            <a:xfrm>
              <a:off x="609496" y="1334106"/>
              <a:ext cx="299818" cy="657458"/>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Open Sans"/>
                  <a:ea typeface="Open Sans"/>
                  <a:cs typeface="Open Sans"/>
                  <a:sym typeface="Open Sans"/>
                </a:rPr>
                <a:t>3</a:t>
              </a:r>
              <a:endParaRPr sz="3200" b="1" i="0" u="none" strike="noStrike" cap="none">
                <a:solidFill>
                  <a:schemeClr val="lt1"/>
                </a:solidFill>
                <a:latin typeface="Open Sans"/>
                <a:ea typeface="Open Sans"/>
                <a:cs typeface="Open Sans"/>
                <a:sym typeface="Open Sans"/>
              </a:endParaRPr>
            </a:p>
          </p:txBody>
        </p:sp>
      </p:grpSp>
      <p:sp>
        <p:nvSpPr>
          <p:cNvPr id="312" name="Google Shape;312;p11"/>
          <p:cNvSpPr/>
          <p:nvPr/>
        </p:nvSpPr>
        <p:spPr>
          <a:xfrm>
            <a:off x="396240" y="1783999"/>
            <a:ext cx="5181599" cy="4524315"/>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None/>
            </a:pPr>
            <a:r>
              <a:rPr lang="en-US" sz="2400" b="1" i="0" u="none" strike="noStrike" cap="none" dirty="0">
                <a:solidFill>
                  <a:srgbClr val="00787E"/>
                </a:solidFill>
                <a:latin typeface="Calibri"/>
                <a:ea typeface="Calibri"/>
                <a:cs typeface="Calibri"/>
                <a:sym typeface="Calibri"/>
              </a:rPr>
              <a:t>1. The text is mainly about _____. </a:t>
            </a:r>
            <a:r>
              <a:rPr lang="en-US" sz="2400" b="1" i="0" u="none" strike="noStrike" cap="none" dirty="0">
                <a:solidFill>
                  <a:srgbClr val="009FA5"/>
                </a:solidFill>
                <a:latin typeface="Calibri"/>
                <a:ea typeface="Calibri"/>
                <a:cs typeface="Calibri"/>
                <a:sym typeface="Calibri"/>
              </a:rPr>
              <a:t> </a:t>
            </a:r>
            <a:endParaRPr sz="2400" b="1" i="0" u="none" strike="noStrike" cap="none" dirty="0">
              <a:solidFill>
                <a:srgbClr val="009FA5"/>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A. </a:t>
            </a:r>
            <a:r>
              <a:rPr lang="en-US" sz="2400" b="0" i="1" u="none" strike="noStrike" cap="none" dirty="0">
                <a:solidFill>
                  <a:srgbClr val="000000"/>
                </a:solidFill>
                <a:latin typeface="Calibri"/>
                <a:ea typeface="Calibri"/>
                <a:cs typeface="Calibri"/>
                <a:sym typeface="Calibri"/>
              </a:rPr>
              <a:t>pho</a:t>
            </a:r>
            <a:r>
              <a:rPr lang="en-US" sz="2400" b="0" i="0" u="none" strike="noStrike" cap="none" dirty="0">
                <a:solidFill>
                  <a:srgbClr val="000000"/>
                </a:solidFill>
                <a:latin typeface="Calibri"/>
                <a:ea typeface="Calibri"/>
                <a:cs typeface="Calibri"/>
                <a:sym typeface="Calibri"/>
              </a:rPr>
              <a:t>, a popular dish in Viet Nam </a:t>
            </a:r>
            <a:endParaRPr sz="2400"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B. popular dishes in Viet Nam </a:t>
            </a:r>
            <a:endParaRPr sz="2400"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C. different ways to cook </a:t>
            </a:r>
            <a:r>
              <a:rPr lang="en-US" sz="2400" b="0" i="1" u="none" strike="noStrike" cap="none" dirty="0">
                <a:solidFill>
                  <a:srgbClr val="000000"/>
                </a:solidFill>
                <a:latin typeface="Calibri"/>
                <a:ea typeface="Calibri"/>
                <a:cs typeface="Calibri"/>
                <a:sym typeface="Calibri"/>
              </a:rPr>
              <a:t>pho </a:t>
            </a:r>
            <a:endParaRPr sz="2400" dirty="0"/>
          </a:p>
          <a:p>
            <a:pPr marL="0" marR="0" lvl="0" indent="457200" algn="l" rtl="0">
              <a:lnSpc>
                <a:spcPct val="100000"/>
              </a:lnSpc>
              <a:spcBef>
                <a:spcPts val="0"/>
              </a:spcBef>
              <a:spcAft>
                <a:spcPts val="0"/>
              </a:spcAft>
              <a:buNone/>
            </a:pPr>
            <a:r>
              <a:rPr lang="en-US" sz="2400" b="1" i="0" u="none" strike="noStrike" cap="none" dirty="0">
                <a:solidFill>
                  <a:srgbClr val="00787E"/>
                </a:solidFill>
                <a:latin typeface="Calibri"/>
                <a:ea typeface="Calibri"/>
                <a:cs typeface="Calibri"/>
                <a:sym typeface="Calibri"/>
              </a:rPr>
              <a:t>2. </a:t>
            </a:r>
            <a:r>
              <a:rPr lang="en-US" sz="2400" b="1" i="1" u="none" strike="noStrike" cap="none" dirty="0">
                <a:solidFill>
                  <a:srgbClr val="00787E"/>
                </a:solidFill>
                <a:latin typeface="Calibri"/>
                <a:ea typeface="Calibri"/>
                <a:cs typeface="Calibri"/>
                <a:sym typeface="Calibri"/>
              </a:rPr>
              <a:t>Pho</a:t>
            </a:r>
            <a:r>
              <a:rPr lang="en-US" sz="2400" b="1" i="0" u="none" strike="noStrike" cap="none" dirty="0">
                <a:solidFill>
                  <a:srgbClr val="00787E"/>
                </a:solidFill>
                <a:latin typeface="Calibri"/>
                <a:ea typeface="Calibri"/>
                <a:cs typeface="Calibri"/>
                <a:sym typeface="Calibri"/>
              </a:rPr>
              <a:t> is made mainly with _____.</a:t>
            </a:r>
            <a:endParaRPr sz="2400" b="1" i="0" u="none" strike="noStrike" cap="none" dirty="0">
              <a:solidFill>
                <a:srgbClr val="00787E"/>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A. rice noodles and beef or chicken </a:t>
            </a:r>
            <a:endParaRPr sz="2400"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B. rice, pork, and vegetables </a:t>
            </a:r>
            <a:endParaRPr sz="2400"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C. fish, shrimp, and noodles </a:t>
            </a:r>
            <a:endParaRPr sz="2400" dirty="0"/>
          </a:p>
          <a:p>
            <a:pPr marL="0" marR="0" lvl="0" indent="457200" algn="l" rtl="0">
              <a:lnSpc>
                <a:spcPct val="100000"/>
              </a:lnSpc>
              <a:spcBef>
                <a:spcPts val="0"/>
              </a:spcBef>
              <a:spcAft>
                <a:spcPts val="0"/>
              </a:spcAft>
              <a:buNone/>
            </a:pPr>
            <a:r>
              <a:rPr lang="en-US" sz="2400" b="1" i="0" u="none" strike="noStrike" cap="none" dirty="0">
                <a:solidFill>
                  <a:srgbClr val="00787E"/>
                </a:solidFill>
                <a:latin typeface="Calibri"/>
                <a:ea typeface="Calibri"/>
                <a:cs typeface="Calibri"/>
                <a:sym typeface="Calibri"/>
              </a:rPr>
              <a:t>3. We enjoy </a:t>
            </a:r>
            <a:r>
              <a:rPr lang="en-US" sz="2400" b="1" i="1" u="none" strike="noStrike" cap="none" dirty="0">
                <a:solidFill>
                  <a:srgbClr val="00787E"/>
                </a:solidFill>
                <a:latin typeface="Calibri"/>
                <a:ea typeface="Calibri"/>
                <a:cs typeface="Calibri"/>
                <a:sym typeface="Calibri"/>
              </a:rPr>
              <a:t>pho </a:t>
            </a:r>
            <a:r>
              <a:rPr lang="en-US" sz="2400" b="1" i="0" u="none" strike="noStrike" cap="none" dirty="0">
                <a:solidFill>
                  <a:srgbClr val="00787E"/>
                </a:solidFill>
                <a:latin typeface="Calibri"/>
                <a:ea typeface="Calibri"/>
                <a:cs typeface="Calibri"/>
                <a:sym typeface="Calibri"/>
              </a:rPr>
              <a:t>_____.  </a:t>
            </a:r>
            <a:endParaRPr sz="2400" b="1" i="0" u="none" strike="noStrike" cap="none" dirty="0">
              <a:solidFill>
                <a:srgbClr val="00787E"/>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A. only for breakfast </a:t>
            </a:r>
            <a:endParaRPr sz="2400"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B. for lunch and dinner </a:t>
            </a:r>
            <a:endParaRPr sz="2400"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C. at any time of the day </a:t>
            </a:r>
            <a:endParaRPr sz="2400" dirty="0"/>
          </a:p>
        </p:txBody>
      </p:sp>
      <p:sp>
        <p:nvSpPr>
          <p:cNvPr id="313" name="Google Shape;313;p11"/>
          <p:cNvSpPr/>
          <p:nvPr/>
        </p:nvSpPr>
        <p:spPr>
          <a:xfrm>
            <a:off x="5829298" y="1779216"/>
            <a:ext cx="6185223" cy="3416320"/>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None/>
            </a:pPr>
            <a:r>
              <a:rPr lang="en-US" sz="2400" b="1" i="0" u="none" strike="noStrike" cap="none" dirty="0">
                <a:solidFill>
                  <a:srgbClr val="00787E"/>
                </a:solidFill>
                <a:latin typeface="Calibri"/>
                <a:ea typeface="Calibri"/>
                <a:cs typeface="Calibri"/>
                <a:sym typeface="Calibri"/>
              </a:rPr>
              <a:t>4. To make noodles for </a:t>
            </a:r>
            <a:r>
              <a:rPr lang="en-US" sz="2400" b="1" i="1" u="none" strike="noStrike" cap="none" dirty="0">
                <a:solidFill>
                  <a:srgbClr val="00787E"/>
                </a:solidFill>
                <a:latin typeface="Calibri"/>
                <a:ea typeface="Calibri"/>
                <a:cs typeface="Calibri"/>
                <a:sym typeface="Calibri"/>
              </a:rPr>
              <a:t>pho</a:t>
            </a:r>
            <a:r>
              <a:rPr lang="en-US" sz="2400" b="1" i="0" u="none" strike="noStrike" cap="none" dirty="0">
                <a:solidFill>
                  <a:srgbClr val="00787E"/>
                </a:solidFill>
                <a:latin typeface="Calibri"/>
                <a:ea typeface="Calibri"/>
                <a:cs typeface="Calibri"/>
                <a:sym typeface="Calibri"/>
              </a:rPr>
              <a:t>, we use _____.</a:t>
            </a:r>
            <a:endParaRPr sz="2400" b="1" i="0" u="none" strike="noStrike" cap="none" dirty="0">
              <a:solidFill>
                <a:srgbClr val="00787E"/>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A. a variety of sticky rice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B. the best kind of rice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C. eggs and rice flour </a:t>
            </a:r>
            <a:endParaRPr dirty="0"/>
          </a:p>
          <a:p>
            <a:pPr marL="0" marR="0" lvl="0" indent="457200" algn="l" rtl="0">
              <a:lnSpc>
                <a:spcPct val="100000"/>
              </a:lnSpc>
              <a:spcBef>
                <a:spcPts val="0"/>
              </a:spcBef>
              <a:spcAft>
                <a:spcPts val="0"/>
              </a:spcAft>
              <a:buNone/>
            </a:pPr>
            <a:r>
              <a:rPr lang="en-US" sz="2400" b="1" i="0" u="none" strike="noStrike" cap="none" dirty="0">
                <a:solidFill>
                  <a:srgbClr val="00787E"/>
                </a:solidFill>
                <a:latin typeface="Calibri"/>
                <a:ea typeface="Calibri"/>
                <a:cs typeface="Calibri"/>
                <a:sym typeface="Calibri"/>
              </a:rPr>
              <a:t>5. The broth for </a:t>
            </a:r>
            <a:r>
              <a:rPr lang="en-US" sz="2400" b="1" i="1" u="none" strike="noStrike" cap="none" dirty="0">
                <a:solidFill>
                  <a:srgbClr val="00787E"/>
                </a:solidFill>
                <a:latin typeface="Calibri"/>
                <a:ea typeface="Calibri"/>
                <a:cs typeface="Calibri"/>
                <a:sym typeface="Calibri"/>
              </a:rPr>
              <a:t>pho </a:t>
            </a:r>
            <a:r>
              <a:rPr lang="en-US" sz="2400" b="1" i="0" u="none" strike="noStrike" cap="none" dirty="0">
                <a:solidFill>
                  <a:srgbClr val="00787E"/>
                </a:solidFill>
                <a:latin typeface="Calibri"/>
                <a:ea typeface="Calibri"/>
                <a:cs typeface="Calibri"/>
                <a:sym typeface="Calibri"/>
              </a:rPr>
              <a:t>is made by _____.</a:t>
            </a:r>
            <a:endParaRPr sz="2400" b="1" i="0" u="none" strike="noStrike" cap="none" dirty="0">
              <a:solidFill>
                <a:srgbClr val="00787E"/>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A. slowly cooking beef or chicken bones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B. cooking beef or chicken with fish sauce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C. boiling potatoes and chicken bones for a long time </a:t>
            </a:r>
            <a:endParaRPr dirty="0"/>
          </a:p>
        </p:txBody>
      </p:sp>
    </p:spTree>
    <p:extLst>
      <p:ext uri="{BB962C8B-B14F-4D97-AF65-F5344CB8AC3E}">
        <p14:creationId xmlns:p14="http://schemas.microsoft.com/office/powerpoint/2010/main" val="1383153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5242"/>
            <a:ext cx="9144000" cy="6822743"/>
          </a:xfrm>
          <a:prstGeom prst="rect">
            <a:avLst/>
          </a:prstGeom>
        </p:spPr>
      </p:pic>
      <p:sp>
        <p:nvSpPr>
          <p:cNvPr id="3" name="Rounded Rectangle 2"/>
          <p:cNvSpPr/>
          <p:nvPr/>
        </p:nvSpPr>
        <p:spPr>
          <a:xfrm>
            <a:off x="1543050" y="3409950"/>
            <a:ext cx="4305300" cy="2647950"/>
          </a:xfrm>
          <a:prstGeom prst="roundRect">
            <a:avLst/>
          </a:prstGeom>
          <a:solidFill>
            <a:srgbClr val="26B8D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FF00"/>
                </a:solidFill>
              </a:rPr>
              <a:t>Play games</a:t>
            </a:r>
            <a:endParaRPr lang="en-US" sz="4800" dirty="0">
              <a:solidFill>
                <a:srgbClr val="FFFF00"/>
              </a:solidFill>
            </a:endParaRPr>
          </a:p>
        </p:txBody>
      </p:sp>
    </p:spTree>
    <p:extLst>
      <p:ext uri="{BB962C8B-B14F-4D97-AF65-F5344CB8AC3E}">
        <p14:creationId xmlns:p14="http://schemas.microsoft.com/office/powerpoint/2010/main" val="2611673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13227"/>
          </a:xfrm>
          <a:prstGeom prst="rect">
            <a:avLst/>
          </a:prstGeom>
        </p:spPr>
      </p:pic>
      <p:pic>
        <p:nvPicPr>
          <p:cNvPr id="6" name="Quả Bó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0508" y="5105400"/>
            <a:ext cx="703385" cy="609600"/>
          </a:xfrm>
          <a:prstGeom prst="rect">
            <a:avLst/>
          </a:prstGeom>
        </p:spPr>
      </p:pic>
      <p:pic>
        <p:nvPicPr>
          <p:cNvPr id="7" name="Thủ Mô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1503" y="1600200"/>
            <a:ext cx="2021394" cy="1831412"/>
          </a:xfrm>
          <a:prstGeom prst="rect">
            <a:avLst/>
          </a:prstGeom>
        </p:spPr>
      </p:pic>
      <p:sp>
        <p:nvSpPr>
          <p:cNvPr id="8" name="Câu TL A"/>
          <p:cNvSpPr/>
          <p:nvPr/>
        </p:nvSpPr>
        <p:spPr>
          <a:xfrm>
            <a:off x="571500" y="4480560"/>
            <a:ext cx="2971800" cy="92964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solidFill>
                  <a:srgbClr val="000000"/>
                </a:solidFill>
                <a:latin typeface="Calibri"/>
                <a:ea typeface="Calibri"/>
                <a:cs typeface="Calibri"/>
                <a:sym typeface="Calibri"/>
              </a:rPr>
              <a:t>A. </a:t>
            </a:r>
            <a:r>
              <a:rPr lang="en-US" sz="2800" dirty="0">
                <a:solidFill>
                  <a:srgbClr val="000000"/>
                </a:solidFill>
                <a:latin typeface="Calibri"/>
                <a:ea typeface="Calibri"/>
                <a:cs typeface="Calibri"/>
                <a:sym typeface="Calibri"/>
              </a:rPr>
              <a:t>popular dishes in Viet Nam </a:t>
            </a:r>
            <a:endParaRPr lang="en-US" sz="2800" dirty="0"/>
          </a:p>
        </p:txBody>
      </p:sp>
      <p:sp>
        <p:nvSpPr>
          <p:cNvPr id="9" name="Câu TL C"/>
          <p:cNvSpPr/>
          <p:nvPr/>
        </p:nvSpPr>
        <p:spPr>
          <a:xfrm>
            <a:off x="4114800" y="4480560"/>
            <a:ext cx="2971800" cy="92964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solidFill>
                  <a:srgbClr val="000000"/>
                </a:solidFill>
                <a:latin typeface="Calibri"/>
                <a:ea typeface="Calibri"/>
                <a:cs typeface="Calibri"/>
                <a:sym typeface="Calibri"/>
              </a:rPr>
              <a:t>B. </a:t>
            </a:r>
            <a:r>
              <a:rPr lang="en-US" sz="2800" dirty="0">
                <a:solidFill>
                  <a:srgbClr val="000000"/>
                </a:solidFill>
                <a:latin typeface="Calibri"/>
                <a:ea typeface="Calibri"/>
                <a:cs typeface="Calibri"/>
                <a:sym typeface="Calibri"/>
              </a:rPr>
              <a:t>different ways to cook </a:t>
            </a:r>
            <a:r>
              <a:rPr lang="en-US" sz="2800" i="1" dirty="0">
                <a:solidFill>
                  <a:srgbClr val="000000"/>
                </a:solidFill>
                <a:latin typeface="Calibri"/>
                <a:ea typeface="Calibri"/>
                <a:cs typeface="Calibri"/>
                <a:sym typeface="Calibri"/>
              </a:rPr>
              <a:t>pho </a:t>
            </a:r>
            <a:endParaRPr lang="en-US" sz="2800" dirty="0"/>
          </a:p>
        </p:txBody>
      </p:sp>
      <p:sp>
        <p:nvSpPr>
          <p:cNvPr id="10" name="Câu TL B"/>
          <p:cNvSpPr/>
          <p:nvPr/>
        </p:nvSpPr>
        <p:spPr>
          <a:xfrm>
            <a:off x="8015654" y="4480560"/>
            <a:ext cx="2971800" cy="92964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solidFill>
                  <a:srgbClr val="000000"/>
                </a:solidFill>
                <a:latin typeface="Calibri"/>
                <a:ea typeface="Calibri"/>
                <a:cs typeface="Calibri"/>
                <a:sym typeface="Calibri"/>
              </a:rPr>
              <a:t>C. </a:t>
            </a:r>
            <a:r>
              <a:rPr lang="en-US" sz="2800" i="1" dirty="0">
                <a:solidFill>
                  <a:srgbClr val="000000"/>
                </a:solidFill>
                <a:latin typeface="Calibri"/>
                <a:ea typeface="Calibri"/>
                <a:cs typeface="Calibri"/>
                <a:sym typeface="Calibri"/>
              </a:rPr>
              <a:t>pho</a:t>
            </a:r>
            <a:r>
              <a:rPr lang="en-US" sz="2800" dirty="0">
                <a:solidFill>
                  <a:srgbClr val="000000"/>
                </a:solidFill>
                <a:latin typeface="Calibri"/>
                <a:ea typeface="Calibri"/>
                <a:cs typeface="Calibri"/>
                <a:sym typeface="Calibri"/>
              </a:rPr>
              <a:t>, a popular dish in Viet Nam</a:t>
            </a:r>
            <a:endParaRPr lang="en-US" sz="2800" dirty="0">
              <a:latin typeface="Times New Roman" pitchFamily="18" charset="0"/>
              <a:cs typeface="Times New Roman" pitchFamily="18" charset="0"/>
            </a:endParaRPr>
          </a:p>
        </p:txBody>
      </p:sp>
      <p:sp>
        <p:nvSpPr>
          <p:cNvPr id="15" name="TextBox 14"/>
          <p:cNvSpPr txBox="1"/>
          <p:nvPr/>
        </p:nvSpPr>
        <p:spPr>
          <a:xfrm>
            <a:off x="2583543" y="156030"/>
            <a:ext cx="7779657" cy="646331"/>
          </a:xfrm>
          <a:prstGeom prst="rect">
            <a:avLst/>
          </a:prstGeom>
          <a:solidFill>
            <a:srgbClr val="FFFF00"/>
          </a:solidFill>
        </p:spPr>
        <p:txBody>
          <a:bodyPr wrap="square" rtlCol="0">
            <a:spAutoFit/>
          </a:bodyPr>
          <a:lstStyle/>
          <a:p>
            <a:pPr lvl="0" indent="457200"/>
            <a:r>
              <a:rPr lang="en-US" sz="3600" b="1" dirty="0">
                <a:solidFill>
                  <a:schemeClr val="tx1"/>
                </a:solidFill>
                <a:latin typeface="Calibri"/>
                <a:ea typeface="Calibri"/>
                <a:cs typeface="Calibri"/>
                <a:sym typeface="Calibri"/>
              </a:rPr>
              <a:t>1. The text is mainly about _____.  </a:t>
            </a:r>
          </a:p>
        </p:txBody>
      </p:sp>
      <p:sp>
        <p:nvSpPr>
          <p:cNvPr id="11" name="Câu TL B"/>
          <p:cNvSpPr/>
          <p:nvPr/>
        </p:nvSpPr>
        <p:spPr>
          <a:xfrm>
            <a:off x="8008400" y="4502330"/>
            <a:ext cx="2971800" cy="929640"/>
          </a:xfrm>
          <a:prstGeom prst="flowChartTerminator">
            <a:avLst/>
          </a:prstGeom>
          <a:solidFill>
            <a:schemeClr val="accent2"/>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solidFill>
                  <a:srgbClr val="000000"/>
                </a:solidFill>
                <a:latin typeface="Calibri"/>
                <a:ea typeface="Calibri"/>
                <a:cs typeface="Calibri"/>
                <a:sym typeface="Calibri"/>
              </a:rPr>
              <a:t>C. </a:t>
            </a:r>
            <a:r>
              <a:rPr lang="en-US" sz="2800" i="1" dirty="0">
                <a:solidFill>
                  <a:srgbClr val="000000"/>
                </a:solidFill>
                <a:latin typeface="Calibri"/>
                <a:ea typeface="Calibri"/>
                <a:cs typeface="Calibri"/>
                <a:sym typeface="Calibri"/>
              </a:rPr>
              <a:t>pho</a:t>
            </a:r>
            <a:r>
              <a:rPr lang="en-US" sz="2800" dirty="0">
                <a:solidFill>
                  <a:srgbClr val="000000"/>
                </a:solidFill>
                <a:latin typeface="Calibri"/>
                <a:ea typeface="Calibri"/>
                <a:cs typeface="Calibri"/>
                <a:sym typeface="Calibri"/>
              </a:rPr>
              <a:t>, a popular dish in Viet Nam</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58214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2000" fill="hold"/>
                                        <p:tgtEl>
                                          <p:spTgt spid="6"/>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7"/>
                                        </p:tgtEl>
                                        <p:attrNameLst>
                                          <p:attrName>r</p:attrName>
                                        </p:attrNameLst>
                                      </p:cBhvr>
                                    </p:animRot>
                                    <p:animRot by="-240000">
                                      <p:cBhvr>
                                        <p:cTn id="9" dur="200" fill="hold">
                                          <p:stCondLst>
                                            <p:cond delay="200"/>
                                          </p:stCondLst>
                                        </p:cTn>
                                        <p:tgtEl>
                                          <p:spTgt spid="7"/>
                                        </p:tgtEl>
                                        <p:attrNameLst>
                                          <p:attrName>r</p:attrName>
                                        </p:attrNameLst>
                                      </p:cBhvr>
                                    </p:animRot>
                                    <p:animRot by="240000">
                                      <p:cBhvr>
                                        <p:cTn id="10" dur="200" fill="hold">
                                          <p:stCondLst>
                                            <p:cond delay="400"/>
                                          </p:stCondLst>
                                        </p:cTn>
                                        <p:tgtEl>
                                          <p:spTgt spid="7"/>
                                        </p:tgtEl>
                                        <p:attrNameLst>
                                          <p:attrName>r</p:attrName>
                                        </p:attrNameLst>
                                      </p:cBhvr>
                                    </p:animRot>
                                    <p:animRot by="-240000">
                                      <p:cBhvr>
                                        <p:cTn id="11" dur="200" fill="hold">
                                          <p:stCondLst>
                                            <p:cond delay="600"/>
                                          </p:stCondLst>
                                        </p:cTn>
                                        <p:tgtEl>
                                          <p:spTgt spid="7"/>
                                        </p:tgtEl>
                                        <p:attrNameLst>
                                          <p:attrName>r</p:attrName>
                                        </p:attrNameLst>
                                      </p:cBhvr>
                                    </p:animRot>
                                    <p:animRot by="120000">
                                      <p:cBhvr>
                                        <p:cTn id="12" dur="200" fill="hold">
                                          <p:stCondLst>
                                            <p:cond delay="800"/>
                                          </p:stCondLst>
                                        </p:cTn>
                                        <p:tgtEl>
                                          <p:spTgt spid="7"/>
                                        </p:tgtEl>
                                        <p:attrNameLst>
                                          <p:attrName>r</p:attrName>
                                        </p:attrNameLst>
                                      </p:cBhvr>
                                    </p:animRot>
                                  </p:childTnLst>
                                </p:cTn>
                              </p:par>
                              <p:par>
                                <p:cTn id="13" presetID="63" presetClass="path" presetSubtype="0" accel="50000" decel="50000" fill="hold" nodeType="withEffect">
                                  <p:stCondLst>
                                    <p:cond delay="0"/>
                                  </p:stCondLst>
                                  <p:childTnLst>
                                    <p:animMotion origin="layout" path="M -3.33333E-6 8.88067E-7 L 0.15834 -0.24422 " pathEditMode="relative" rAng="0" ptsTypes="AA">
                                      <p:cBhvr>
                                        <p:cTn id="14" dur="1000" fill="hold"/>
                                        <p:tgtEl>
                                          <p:spTgt spid="6"/>
                                        </p:tgtEl>
                                        <p:attrNameLst>
                                          <p:attrName>ppt_x</p:attrName>
                                          <p:attrName>ppt_y</p:attrName>
                                        </p:attrNameLst>
                                      </p:cBhvr>
                                      <p:rCtr x="7917" y="-12211"/>
                                    </p:animMotion>
                                  </p:childTnLst>
                                </p:cTn>
                              </p:par>
                              <p:par>
                                <p:cTn id="15" presetID="63" presetClass="path" presetSubtype="0" accel="50000" decel="50000" fill="hold" nodeType="withEffect">
                                  <p:stCondLst>
                                    <p:cond delay="0"/>
                                  </p:stCondLst>
                                  <p:childTnLst>
                                    <p:animMotion origin="layout" path="M -3.33333E-6 1.25809E-6 L 0.18334 -0.00023 " pathEditMode="relative" rAng="0" ptsTypes="AA">
                                      <p:cBhvr>
                                        <p:cTn id="16" dur="1000" fill="hold"/>
                                        <p:tgtEl>
                                          <p:spTgt spid="7"/>
                                        </p:tgtEl>
                                        <p:attrNameLst>
                                          <p:attrName>ppt_x</p:attrName>
                                          <p:attrName>ppt_y</p:attrName>
                                        </p:attrNameLst>
                                      </p:cBhvr>
                                      <p:rCtr x="9167" y="-23"/>
                                    </p:animMotion>
                                  </p:childTnLst>
                                </p:cTn>
                              </p:par>
                              <p:par>
                                <p:cTn id="17" presetID="42" presetClass="path" presetSubtype="0" accel="50000" decel="50000" fill="hold" nodeType="withEffect">
                                  <p:stCondLst>
                                    <p:cond delay="0"/>
                                  </p:stCondLst>
                                  <p:childTnLst>
                                    <p:animMotion origin="layout" path="M -3.33333E-6 8.88067E-7 L 0.15834 -0.24422 " pathEditMode="relative" rAng="0" ptsTypes="AA">
                                      <p:cBhvr>
                                        <p:cTn id="18" dur="1000" spd="-100000" fill="hold"/>
                                        <p:tgtEl>
                                          <p:spTgt spid="6"/>
                                        </p:tgtEl>
                                        <p:attrNameLst>
                                          <p:attrName>ppt_x</p:attrName>
                                          <p:attrName>ppt_y</p:attrName>
                                        </p:attrNameLst>
                                      </p:cBhvr>
                                      <p:rCtr x="7917" y="-12211"/>
                                    </p:animMotion>
                                  </p:childTnLst>
                                  <p:subTnLst>
                                    <p:audio>
                                      <p:cMediaNode>
                                        <p:cTn display="0" masterRel="sameClick">
                                          <p:stCondLst>
                                            <p:cond evt="begin" delay="0">
                                              <p:tn val="17"/>
                                            </p:cond>
                                          </p:stCondLst>
                                          <p:endCondLst>
                                            <p:cond evt="onStopAudio" delay="0">
                                              <p:tgtEl>
                                                <p:sldTgt/>
                                              </p:tgtEl>
                                            </p:cond>
                                          </p:endCondLst>
                                        </p:cTn>
                                        <p:tgtEl>
                                          <p:sndTgt r:embed="rId3" name="breeze.wav"/>
                                        </p:tgtEl>
                                      </p:cMediaNode>
                                    </p:audio>
                                  </p:subTnLst>
                                </p:cTn>
                              </p:par>
                              <p:par>
                                <p:cTn id="19" presetID="42" presetClass="path" presetSubtype="0" accel="50000" decel="50000" fill="hold" nodeType="withEffect">
                                  <p:stCondLst>
                                    <p:cond delay="0"/>
                                  </p:stCondLst>
                                  <p:childTnLst>
                                    <p:animMotion origin="layout" path="M -3.33333E-6 1.25809E-6 L 0.175 -0.00023 " pathEditMode="relative" rAng="0" ptsTypes="AA">
                                      <p:cBhvr>
                                        <p:cTn id="20" dur="1000" spd="-100000" fill="hold"/>
                                        <p:tgtEl>
                                          <p:spTgt spid="7"/>
                                        </p:tgtEl>
                                        <p:attrNameLst>
                                          <p:attrName>ppt_x</p:attrName>
                                          <p:attrName>ppt_y</p:attrName>
                                        </p:attrNameLst>
                                      </p:cBhvr>
                                      <p:rCtr x="8750" y="-2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64" presetClass="path" presetSubtype="0" accel="50000" decel="50000" fill="hold" nodeType="withEffect">
                                  <p:stCondLst>
                                    <p:cond delay="0"/>
                                  </p:stCondLst>
                                  <p:childTnLst>
                                    <p:animMotion origin="layout" path="M -3.33333E-6 8.88067E-7 L 0.16841 -0.25532 " pathEditMode="relative" rAng="0" ptsTypes="AA">
                                      <p:cBhvr>
                                        <p:cTn id="25" dur="1000" fill="hold"/>
                                        <p:tgtEl>
                                          <p:spTgt spid="6"/>
                                        </p:tgtEl>
                                        <p:attrNameLst>
                                          <p:attrName>ppt_x</p:attrName>
                                          <p:attrName>ppt_y</p:attrName>
                                        </p:attrNameLst>
                                      </p:cBhvr>
                                      <p:rCtr x="8420" y="-12766"/>
                                    </p:animMotion>
                                  </p:childTnLst>
                                  <p:subTnLst>
                                    <p:audio>
                                      <p:cMediaNode>
                                        <p:cTn display="0" masterRel="sameClick">
                                          <p:stCondLst>
                                            <p:cond evt="begin" delay="0">
                                              <p:tn val="24"/>
                                            </p:cond>
                                          </p:stCondLst>
                                          <p:endCondLst>
                                            <p:cond evt="onStopAudio" delay="0">
                                              <p:tgtEl>
                                                <p:sldTgt/>
                                              </p:tgtEl>
                                            </p:cond>
                                          </p:endCondLst>
                                        </p:cTn>
                                        <p:tgtEl>
                                          <p:sndTgt r:embed="rId3" name="breeze.wav"/>
                                        </p:tgtEl>
                                      </p:cMediaNode>
                                    </p:audio>
                                  </p:subTnLst>
                                </p:cTn>
                              </p:par>
                              <p:par>
                                <p:cTn id="26" presetID="63" presetClass="path" presetSubtype="0" accel="50000" decel="50000" fill="hold" nodeType="withEffect">
                                  <p:stCondLst>
                                    <p:cond delay="0"/>
                                  </p:stCondLst>
                                  <p:childTnLst>
                                    <p:animMotion origin="layout" path="M -3.33333E-6 -2.6827E-7 L 0.19167 -2.6827E-7 " pathEditMode="relative" rAng="0" ptsTypes="AA">
                                      <p:cBhvr>
                                        <p:cTn id="27" dur="1000" fill="hold"/>
                                        <p:tgtEl>
                                          <p:spTgt spid="7"/>
                                        </p:tgtEl>
                                        <p:attrNameLst>
                                          <p:attrName>ppt_x</p:attrName>
                                          <p:attrName>ppt_y</p:attrName>
                                        </p:attrNameLst>
                                      </p:cBhvr>
                                      <p:rCtr x="9583" y="0"/>
                                    </p:animMotion>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35" presetClass="path" presetSubtype="0" accel="50000" decel="50000" fill="hold" nodeType="withEffect">
                                  <p:stCondLst>
                                    <p:cond delay="0"/>
                                  </p:stCondLst>
                                  <p:childTnLst>
                                    <p:animMotion origin="layout" path="M -3.33333E-6 1.25809E-6 L 0.18334 -0.00023 " pathEditMode="relative" rAng="0" ptsTypes="AA">
                                      <p:cBhvr>
                                        <p:cTn id="32" dur="1000" fill="hold"/>
                                        <p:tgtEl>
                                          <p:spTgt spid="7"/>
                                        </p:tgtEl>
                                        <p:attrNameLst>
                                          <p:attrName>ppt_x</p:attrName>
                                          <p:attrName>ppt_y</p:attrName>
                                        </p:attrNameLst>
                                      </p:cBhvr>
                                      <p:rCtr x="9167" y="-23"/>
                                    </p:animMotion>
                                  </p:childTnLst>
                                </p:cTn>
                              </p:par>
                              <p:par>
                                <p:cTn id="33" presetID="35" presetClass="path" presetSubtype="0" accel="50000" decel="50000" fill="hold" nodeType="withEffect">
                                  <p:stCondLst>
                                    <p:cond delay="0"/>
                                  </p:stCondLst>
                                  <p:childTnLst>
                                    <p:animMotion origin="layout" path="M -3.33333E-6 8.88067E-7 L 0.16667 -0.25532 " pathEditMode="relative" rAng="0" ptsTypes="AA">
                                      <p:cBhvr>
                                        <p:cTn id="34" dur="1000" fill="hold"/>
                                        <p:tgtEl>
                                          <p:spTgt spid="6"/>
                                        </p:tgtEl>
                                        <p:attrNameLst>
                                          <p:attrName>ppt_x</p:attrName>
                                          <p:attrName>ppt_y</p:attrName>
                                        </p:attrNameLst>
                                      </p:cBhvr>
                                      <p:rCtr x="8333" y="-12766"/>
                                    </p:animMotion>
                                  </p:childTnLst>
                                  <p:subTnLst>
                                    <p:audio>
                                      <p:cMediaNode>
                                        <p:cTn display="0" masterRel="sameClick">
                                          <p:stCondLst>
                                            <p:cond evt="begin" delay="0">
                                              <p:tn val="33"/>
                                            </p:cond>
                                          </p:stCondLst>
                                          <p:endCondLst>
                                            <p:cond evt="onStopAudio" delay="0">
                                              <p:tgtEl>
                                                <p:sldTgt/>
                                              </p:tgtEl>
                                            </p:cond>
                                          </p:endCondLst>
                                        </p:cTn>
                                        <p:tgtEl>
                                          <p:sndTgt r:embed="rId3" name="breeze.wav"/>
                                        </p:tgtEl>
                                      </p:cMediaNode>
                                    </p:audio>
                                  </p:subTnLst>
                                </p:cTn>
                              </p:par>
                            </p:childTnLst>
                          </p:cTn>
                        </p:par>
                      </p:childTnLst>
                    </p:cTn>
                  </p:par>
                </p:childTnLst>
              </p:cTn>
              <p:nextCondLst>
                <p:cond evt="onClick" delay="0">
                  <p:tgtEl>
                    <p:spTgt spid="9"/>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64" presetClass="path" presetSubtype="0" accel="50000" decel="50000" fill="hold" nodeType="clickEffect">
                                  <p:stCondLst>
                                    <p:cond delay="0"/>
                                  </p:stCondLst>
                                  <p:childTnLst>
                                    <p:animMotion origin="layout" path="M -3.33333E-6 8.88067E-7 L 0.11667 -0.47734 " pathEditMode="relative" rAng="0" ptsTypes="AA">
                                      <p:cBhvr>
                                        <p:cTn id="39" dur="1000" fill="hold"/>
                                        <p:tgtEl>
                                          <p:spTgt spid="6"/>
                                        </p:tgtEl>
                                        <p:attrNameLst>
                                          <p:attrName>ppt_x</p:attrName>
                                          <p:attrName>ppt_y</p:attrName>
                                        </p:attrNameLst>
                                      </p:cBhvr>
                                      <p:rCtr x="5833" y="-23867"/>
                                    </p:animMotion>
                                  </p:childTnLst>
                                  <p:subTnLst>
                                    <p:audio>
                                      <p:cMediaNode>
                                        <p:cTn display="0" masterRel="sameClick">
                                          <p:stCondLst>
                                            <p:cond evt="begin" delay="0">
                                              <p:tn val="38"/>
                                            </p:cond>
                                          </p:stCondLst>
                                          <p:endCondLst>
                                            <p:cond evt="onStopAudio" delay="0">
                                              <p:tgtEl>
                                                <p:sldTgt/>
                                              </p:tgtEl>
                                            </p:cond>
                                          </p:endCondLst>
                                        </p:cTn>
                                        <p:tgtEl>
                                          <p:sndTgt r:embed="rId4" name="applause.wav"/>
                                        </p:tgtEl>
                                      </p:cMediaNode>
                                    </p:audio>
                                  </p:subTnLst>
                                </p:cTn>
                              </p:par>
                              <p:par>
                                <p:cTn id="40" presetID="35" presetClass="path" presetSubtype="0" accel="50000" decel="50000" fill="hold" nodeType="withEffect">
                                  <p:stCondLst>
                                    <p:cond delay="0"/>
                                  </p:stCondLst>
                                  <p:childTnLst>
                                    <p:animMotion origin="layout" path="M 0 0 L -0.25 0 E" pathEditMode="relative" ptsTypes="">
                                      <p:cBhvr>
                                        <p:cTn id="41" dur="1000" fill="hold"/>
                                        <p:tgtEl>
                                          <p:spTgt spid="7"/>
                                        </p:tgtEl>
                                        <p:attrNameLst>
                                          <p:attrName>ppt_x</p:attrName>
                                          <p:attrName>ppt_y</p:attrName>
                                        </p:attrNameLst>
                                      </p:cBhvr>
                                    </p:animMotion>
                                  </p:childTnLst>
                                </p:cTn>
                              </p:par>
                            </p:childTnLst>
                          </p:cTn>
                        </p:par>
                        <p:par>
                          <p:cTn id="42" fill="hold">
                            <p:stCondLst>
                              <p:cond delay="1000"/>
                            </p:stCondLst>
                            <p:childTnLst>
                              <p:par>
                                <p:cTn id="43" presetID="1"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0"/>
            <a:ext cx="12192000" cy="6813227"/>
          </a:xfrm>
          <a:prstGeom prst="rect">
            <a:avLst/>
          </a:prstGeom>
        </p:spPr>
      </p:pic>
      <p:pic>
        <p:nvPicPr>
          <p:cNvPr id="6" name="Quả Bó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0508" y="5105400"/>
            <a:ext cx="703385" cy="609600"/>
          </a:xfrm>
          <a:prstGeom prst="rect">
            <a:avLst/>
          </a:prstGeom>
        </p:spPr>
      </p:pic>
      <p:pic>
        <p:nvPicPr>
          <p:cNvPr id="7" name="Thủ Mô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1503" y="1600200"/>
            <a:ext cx="2021394" cy="1831412"/>
          </a:xfrm>
          <a:prstGeom prst="rect">
            <a:avLst/>
          </a:prstGeom>
        </p:spPr>
      </p:pic>
      <p:sp>
        <p:nvSpPr>
          <p:cNvPr id="8" name="Câu TL A"/>
          <p:cNvSpPr/>
          <p:nvPr/>
        </p:nvSpPr>
        <p:spPr>
          <a:xfrm>
            <a:off x="457200" y="4514850"/>
            <a:ext cx="3770853" cy="148209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0000"/>
                </a:solidFill>
                <a:latin typeface="Calibri"/>
                <a:ea typeface="Calibri"/>
                <a:cs typeface="Calibri"/>
                <a:sym typeface="Calibri"/>
              </a:rPr>
              <a:t>A. rice</a:t>
            </a:r>
            <a:r>
              <a:rPr lang="en-US" sz="3200" dirty="0">
                <a:solidFill>
                  <a:srgbClr val="000000"/>
                </a:solidFill>
                <a:latin typeface="Calibri"/>
                <a:ea typeface="Calibri"/>
                <a:cs typeface="Calibri"/>
                <a:sym typeface="Calibri"/>
              </a:rPr>
              <a:t>, pork, and vegetables</a:t>
            </a:r>
            <a:endParaRPr lang="en-US" sz="3200" dirty="0"/>
          </a:p>
        </p:txBody>
      </p:sp>
      <p:sp>
        <p:nvSpPr>
          <p:cNvPr id="9" name="Câu TL C"/>
          <p:cNvSpPr/>
          <p:nvPr/>
        </p:nvSpPr>
        <p:spPr>
          <a:xfrm>
            <a:off x="4361403" y="4434532"/>
            <a:ext cx="4151853" cy="148209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smtClean="0">
                <a:solidFill>
                  <a:srgbClr val="000000"/>
                </a:solidFill>
                <a:latin typeface="Calibri"/>
                <a:ea typeface="Calibri"/>
                <a:cs typeface="Calibri"/>
                <a:sym typeface="Calibri"/>
              </a:rPr>
              <a:t> </a:t>
            </a:r>
            <a:endParaRPr lang="en-US" sz="3200" dirty="0"/>
          </a:p>
          <a:p>
            <a:r>
              <a:rPr lang="en-US" sz="3200" dirty="0" smtClean="0">
                <a:solidFill>
                  <a:srgbClr val="000000"/>
                </a:solidFill>
                <a:latin typeface="Calibri"/>
                <a:ea typeface="Calibri"/>
                <a:cs typeface="Calibri"/>
                <a:sym typeface="Calibri"/>
              </a:rPr>
              <a:t>B. </a:t>
            </a:r>
            <a:r>
              <a:rPr lang="en-US" sz="3200" dirty="0">
                <a:solidFill>
                  <a:srgbClr val="000000"/>
                </a:solidFill>
                <a:latin typeface="Calibri"/>
                <a:ea typeface="Calibri"/>
                <a:cs typeface="Calibri"/>
                <a:sym typeface="Calibri"/>
              </a:rPr>
              <a:t>rice, noodles and beef or </a:t>
            </a:r>
            <a:r>
              <a:rPr lang="en-US" sz="3200" dirty="0" smtClean="0">
                <a:solidFill>
                  <a:srgbClr val="000000"/>
                </a:solidFill>
                <a:latin typeface="Calibri"/>
                <a:ea typeface="Calibri"/>
                <a:cs typeface="Calibri"/>
                <a:sym typeface="Calibri"/>
              </a:rPr>
              <a:t>chicken</a:t>
            </a:r>
            <a:endParaRPr lang="en-US" sz="3200" dirty="0"/>
          </a:p>
        </p:txBody>
      </p:sp>
      <p:sp>
        <p:nvSpPr>
          <p:cNvPr id="11" name="Câu TL D"/>
          <p:cNvSpPr/>
          <p:nvPr/>
        </p:nvSpPr>
        <p:spPr>
          <a:xfrm>
            <a:off x="8592074" y="4449602"/>
            <a:ext cx="3770853" cy="148209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smtClean="0">
                <a:solidFill>
                  <a:srgbClr val="000000"/>
                </a:solidFill>
                <a:latin typeface="Calibri"/>
                <a:ea typeface="Calibri"/>
                <a:cs typeface="Calibri"/>
                <a:sym typeface="Calibri"/>
              </a:rPr>
              <a:t>C. </a:t>
            </a:r>
            <a:r>
              <a:rPr lang="en-US" sz="3200" dirty="0">
                <a:solidFill>
                  <a:srgbClr val="000000"/>
                </a:solidFill>
                <a:latin typeface="Calibri"/>
                <a:ea typeface="Calibri"/>
                <a:cs typeface="Calibri"/>
                <a:sym typeface="Calibri"/>
              </a:rPr>
              <a:t>fish, shrimp, and noodles </a:t>
            </a:r>
            <a:r>
              <a:rPr lang="en-US" sz="3200" dirty="0" smtClean="0">
                <a:solidFill>
                  <a:srgbClr val="000000"/>
                </a:solidFill>
                <a:latin typeface="Calibri"/>
                <a:ea typeface="Calibri"/>
                <a:cs typeface="Calibri"/>
                <a:sym typeface="Calibri"/>
              </a:rPr>
              <a:t> </a:t>
            </a:r>
            <a:endParaRPr lang="en-US" sz="3200" dirty="0"/>
          </a:p>
        </p:txBody>
      </p:sp>
      <p:sp>
        <p:nvSpPr>
          <p:cNvPr id="2" name="Rectangle 1"/>
          <p:cNvSpPr/>
          <p:nvPr/>
        </p:nvSpPr>
        <p:spPr>
          <a:xfrm>
            <a:off x="2324101" y="76201"/>
            <a:ext cx="8153400" cy="646331"/>
          </a:xfrm>
          <a:prstGeom prst="rect">
            <a:avLst/>
          </a:prstGeom>
          <a:solidFill>
            <a:srgbClr val="FFFF00"/>
          </a:solidFill>
        </p:spPr>
        <p:txBody>
          <a:bodyPr wrap="square">
            <a:spAutoFit/>
          </a:bodyPr>
          <a:lstStyle/>
          <a:p>
            <a:pPr lvl="0" indent="457200"/>
            <a:r>
              <a:rPr lang="en-US" sz="3600" b="1" dirty="0">
                <a:solidFill>
                  <a:srgbClr val="00787E"/>
                </a:solidFill>
                <a:latin typeface="Calibri"/>
                <a:ea typeface="Calibri"/>
                <a:cs typeface="Calibri"/>
                <a:sym typeface="Calibri"/>
              </a:rPr>
              <a:t>2. </a:t>
            </a:r>
            <a:r>
              <a:rPr lang="en-US" sz="3600" b="1" i="1" dirty="0">
                <a:solidFill>
                  <a:srgbClr val="00787E"/>
                </a:solidFill>
                <a:latin typeface="Calibri"/>
                <a:ea typeface="Calibri"/>
                <a:cs typeface="Calibri"/>
                <a:sym typeface="Calibri"/>
              </a:rPr>
              <a:t>Pho</a:t>
            </a:r>
            <a:r>
              <a:rPr lang="en-US" sz="3600" b="1" dirty="0">
                <a:solidFill>
                  <a:srgbClr val="00787E"/>
                </a:solidFill>
                <a:latin typeface="Calibri"/>
                <a:ea typeface="Calibri"/>
                <a:cs typeface="Calibri"/>
                <a:sym typeface="Calibri"/>
              </a:rPr>
              <a:t> is made mainly with _____.</a:t>
            </a:r>
          </a:p>
        </p:txBody>
      </p:sp>
      <p:sp>
        <p:nvSpPr>
          <p:cNvPr id="16" name="Câu TL C"/>
          <p:cNvSpPr/>
          <p:nvPr/>
        </p:nvSpPr>
        <p:spPr>
          <a:xfrm>
            <a:off x="4363903" y="4422042"/>
            <a:ext cx="4151853" cy="1482090"/>
          </a:xfrm>
          <a:prstGeom prst="flowChartTerminator">
            <a:avLst/>
          </a:prstGeom>
          <a:solidFill>
            <a:schemeClr val="accent2"/>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smtClean="0">
                <a:solidFill>
                  <a:srgbClr val="000000"/>
                </a:solidFill>
                <a:latin typeface="Calibri"/>
                <a:ea typeface="Calibri"/>
                <a:cs typeface="Calibri"/>
                <a:sym typeface="Calibri"/>
              </a:rPr>
              <a:t> </a:t>
            </a:r>
            <a:endParaRPr lang="en-US" sz="3200" dirty="0"/>
          </a:p>
          <a:p>
            <a:r>
              <a:rPr lang="en-US" sz="3200" dirty="0" smtClean="0">
                <a:solidFill>
                  <a:srgbClr val="000000"/>
                </a:solidFill>
                <a:latin typeface="Calibri"/>
                <a:ea typeface="Calibri"/>
                <a:cs typeface="Calibri"/>
                <a:sym typeface="Calibri"/>
              </a:rPr>
              <a:t>B. </a:t>
            </a:r>
            <a:r>
              <a:rPr lang="en-US" sz="3200" dirty="0">
                <a:solidFill>
                  <a:srgbClr val="000000"/>
                </a:solidFill>
                <a:latin typeface="Calibri"/>
                <a:ea typeface="Calibri"/>
                <a:cs typeface="Calibri"/>
                <a:sym typeface="Calibri"/>
              </a:rPr>
              <a:t>rice, noodles and beef or </a:t>
            </a:r>
            <a:r>
              <a:rPr lang="en-US" sz="3200" dirty="0" smtClean="0">
                <a:solidFill>
                  <a:srgbClr val="000000"/>
                </a:solidFill>
                <a:latin typeface="Calibri"/>
                <a:ea typeface="Calibri"/>
                <a:cs typeface="Calibri"/>
                <a:sym typeface="Calibri"/>
              </a:rPr>
              <a:t>chicken</a:t>
            </a:r>
            <a:endParaRPr lang="en-US" sz="3200" dirty="0"/>
          </a:p>
        </p:txBody>
      </p:sp>
    </p:spTree>
    <p:extLst>
      <p:ext uri="{BB962C8B-B14F-4D97-AF65-F5344CB8AC3E}">
        <p14:creationId xmlns:p14="http://schemas.microsoft.com/office/powerpoint/2010/main" val="85827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2000" fill="hold"/>
                                        <p:tgtEl>
                                          <p:spTgt spid="6"/>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7"/>
                                        </p:tgtEl>
                                        <p:attrNameLst>
                                          <p:attrName>r</p:attrName>
                                        </p:attrNameLst>
                                      </p:cBhvr>
                                    </p:animRot>
                                    <p:animRot by="-240000">
                                      <p:cBhvr>
                                        <p:cTn id="9" dur="200" fill="hold">
                                          <p:stCondLst>
                                            <p:cond delay="200"/>
                                          </p:stCondLst>
                                        </p:cTn>
                                        <p:tgtEl>
                                          <p:spTgt spid="7"/>
                                        </p:tgtEl>
                                        <p:attrNameLst>
                                          <p:attrName>r</p:attrName>
                                        </p:attrNameLst>
                                      </p:cBhvr>
                                    </p:animRot>
                                    <p:animRot by="240000">
                                      <p:cBhvr>
                                        <p:cTn id="10" dur="200" fill="hold">
                                          <p:stCondLst>
                                            <p:cond delay="400"/>
                                          </p:stCondLst>
                                        </p:cTn>
                                        <p:tgtEl>
                                          <p:spTgt spid="7"/>
                                        </p:tgtEl>
                                        <p:attrNameLst>
                                          <p:attrName>r</p:attrName>
                                        </p:attrNameLst>
                                      </p:cBhvr>
                                    </p:animRot>
                                    <p:animRot by="-240000">
                                      <p:cBhvr>
                                        <p:cTn id="11" dur="200" fill="hold">
                                          <p:stCondLst>
                                            <p:cond delay="600"/>
                                          </p:stCondLst>
                                        </p:cTn>
                                        <p:tgtEl>
                                          <p:spTgt spid="7"/>
                                        </p:tgtEl>
                                        <p:attrNameLst>
                                          <p:attrName>r</p:attrName>
                                        </p:attrNameLst>
                                      </p:cBhvr>
                                    </p:animRot>
                                    <p:animRot by="120000">
                                      <p:cBhvr>
                                        <p:cTn id="12" dur="200" fill="hold">
                                          <p:stCondLst>
                                            <p:cond delay="800"/>
                                          </p:stCondLst>
                                        </p:cTn>
                                        <p:tgtEl>
                                          <p:spTgt spid="7"/>
                                        </p:tgtEl>
                                        <p:attrNameLst>
                                          <p:attrName>r</p:attrName>
                                        </p:attrNameLst>
                                      </p:cBhvr>
                                    </p:animRot>
                                  </p:childTnLst>
                                </p:cTn>
                              </p:par>
                              <p:par>
                                <p:cTn id="13" presetID="35" presetClass="path" presetSubtype="0" accel="50000" decel="50000" fill="hold" nodeType="withEffect">
                                  <p:stCondLst>
                                    <p:cond delay="0"/>
                                  </p:stCondLst>
                                  <p:childTnLst>
                                    <p:animMotion origin="layout" path="M -3.33333E-6 1.25809E-6 L 0.18334 -0.00023 " pathEditMode="relative" rAng="0" ptsTypes="AA">
                                      <p:cBhvr>
                                        <p:cTn id="14" dur="1000" fill="hold"/>
                                        <p:tgtEl>
                                          <p:spTgt spid="7"/>
                                        </p:tgtEl>
                                        <p:attrNameLst>
                                          <p:attrName>ppt_x</p:attrName>
                                          <p:attrName>ppt_y</p:attrName>
                                        </p:attrNameLst>
                                      </p:cBhvr>
                                      <p:rCtr x="9167" y="-23"/>
                                    </p:animMotion>
                                  </p:childTnLst>
                                </p:cTn>
                              </p:par>
                              <p:par>
                                <p:cTn id="15" presetID="35" presetClass="path" presetSubtype="0" accel="50000" decel="50000" fill="hold" nodeType="withEffect">
                                  <p:stCondLst>
                                    <p:cond delay="0"/>
                                  </p:stCondLst>
                                  <p:childTnLst>
                                    <p:animMotion origin="layout" path="M -3.33333E-6 8.88067E-7 L 0.16667 -0.25532 " pathEditMode="relative" rAng="0" ptsTypes="AA">
                                      <p:cBhvr>
                                        <p:cTn id="16" dur="1000" fill="hold"/>
                                        <p:tgtEl>
                                          <p:spTgt spid="6"/>
                                        </p:tgtEl>
                                        <p:attrNameLst>
                                          <p:attrName>ppt_x</p:attrName>
                                          <p:attrName>ppt_y</p:attrName>
                                        </p:attrNameLst>
                                      </p:cBhvr>
                                      <p:rCtr x="8333" y="-12766"/>
                                    </p:animMotion>
                                  </p:childTnLst>
                                </p:cTn>
                              </p:par>
                              <p:par>
                                <p:cTn id="17" presetID="42" presetClass="path" presetSubtype="0" accel="50000" decel="50000" fill="hold" nodeType="withEffect">
                                  <p:stCondLst>
                                    <p:cond delay="0"/>
                                  </p:stCondLst>
                                  <p:childTnLst>
                                    <p:animMotion origin="layout" path="M -3.33333E-6 8.88067E-7 L 0.15834 -0.24422 " pathEditMode="relative" rAng="0" ptsTypes="AA">
                                      <p:cBhvr>
                                        <p:cTn id="18" dur="1000" spd="-100000" fill="hold"/>
                                        <p:tgtEl>
                                          <p:spTgt spid="6"/>
                                        </p:tgtEl>
                                        <p:attrNameLst>
                                          <p:attrName>ppt_x</p:attrName>
                                          <p:attrName>ppt_y</p:attrName>
                                        </p:attrNameLst>
                                      </p:cBhvr>
                                      <p:rCtr x="7917" y="-12211"/>
                                    </p:animMotion>
                                  </p:childTnLst>
                                </p:cTn>
                              </p:par>
                              <p:par>
                                <p:cTn id="19" presetID="42" presetClass="path" presetSubtype="0" accel="50000" decel="50000" fill="hold" nodeType="withEffect">
                                  <p:stCondLst>
                                    <p:cond delay="0"/>
                                  </p:stCondLst>
                                  <p:childTnLst>
                                    <p:animMotion origin="layout" path="M -3.33333E-6 1.25809E-6 L 0.175 -0.00023 " pathEditMode="relative" rAng="0" ptsTypes="AA">
                                      <p:cBhvr>
                                        <p:cTn id="20" dur="1000" spd="-100000" fill="hold"/>
                                        <p:tgtEl>
                                          <p:spTgt spid="7"/>
                                        </p:tgtEl>
                                        <p:attrNameLst>
                                          <p:attrName>ppt_x</p:attrName>
                                          <p:attrName>ppt_y</p:attrName>
                                        </p:attrNameLst>
                                      </p:cBhvr>
                                      <p:rCtr x="8750" y="-2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64" presetClass="path" presetSubtype="0" accel="50000" decel="50000" fill="hold" nodeType="withEffect">
                                  <p:stCondLst>
                                    <p:cond delay="0"/>
                                  </p:stCondLst>
                                  <p:childTnLst>
                                    <p:animMotion origin="layout" path="M -3.33333E-6 8.88067E-7 L 0.16841 -0.25532 " pathEditMode="relative" rAng="0" ptsTypes="AA">
                                      <p:cBhvr>
                                        <p:cTn id="25" dur="1000" fill="hold"/>
                                        <p:tgtEl>
                                          <p:spTgt spid="6"/>
                                        </p:tgtEl>
                                        <p:attrNameLst>
                                          <p:attrName>ppt_x</p:attrName>
                                          <p:attrName>ppt_y</p:attrName>
                                        </p:attrNameLst>
                                      </p:cBhvr>
                                      <p:rCtr x="8420" y="-12766"/>
                                    </p:animMotion>
                                  </p:childTnLst>
                                  <p:subTnLst>
                                    <p:audio>
                                      <p:cMediaNode>
                                        <p:cTn display="0" masterRel="sameClick">
                                          <p:stCondLst>
                                            <p:cond evt="begin" delay="0">
                                              <p:tn val="24"/>
                                            </p:cond>
                                          </p:stCondLst>
                                          <p:endCondLst>
                                            <p:cond evt="onStopAudio" delay="0">
                                              <p:tgtEl>
                                                <p:sldTgt/>
                                              </p:tgtEl>
                                            </p:cond>
                                          </p:endCondLst>
                                        </p:cTn>
                                        <p:tgtEl>
                                          <p:sndTgt r:embed="rId3" name="breeze.wav"/>
                                        </p:tgtEl>
                                      </p:cMediaNode>
                                    </p:audio>
                                  </p:subTnLst>
                                </p:cTn>
                              </p:par>
                              <p:par>
                                <p:cTn id="26" presetID="63" presetClass="path" presetSubtype="0" accel="50000" decel="50000" fill="hold" nodeType="withEffect">
                                  <p:stCondLst>
                                    <p:cond delay="0"/>
                                  </p:stCondLst>
                                  <p:childTnLst>
                                    <p:animMotion origin="layout" path="M -3.33333E-6 -2.6827E-7 L 0.19167 -2.6827E-7 " pathEditMode="relative" rAng="0" ptsTypes="AA">
                                      <p:cBhvr>
                                        <p:cTn id="27" dur="1000" fill="hold"/>
                                        <p:tgtEl>
                                          <p:spTgt spid="7"/>
                                        </p:tgtEl>
                                        <p:attrNameLst>
                                          <p:attrName>ppt_x</p:attrName>
                                          <p:attrName>ppt_y</p:attrName>
                                        </p:attrNameLst>
                                      </p:cBhvr>
                                      <p:rCtr x="9583" y="0"/>
                                    </p:animMotion>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withEffect">
                                  <p:stCondLst>
                                    <p:cond delay="0"/>
                                  </p:stCondLst>
                                  <p:childTnLst>
                                    <p:animMotion origin="layout" path="M -3.33333E-6 8.88067E-7 L 0.15834 -0.24422 " pathEditMode="relative" rAng="0" ptsTypes="AA">
                                      <p:cBhvr>
                                        <p:cTn id="32" dur="1000" fill="hold"/>
                                        <p:tgtEl>
                                          <p:spTgt spid="6"/>
                                        </p:tgtEl>
                                        <p:attrNameLst>
                                          <p:attrName>ppt_x</p:attrName>
                                          <p:attrName>ppt_y</p:attrName>
                                        </p:attrNameLst>
                                      </p:cBhvr>
                                      <p:rCtr x="7917" y="-12211"/>
                                    </p:animMotion>
                                  </p:childTnLst>
                                  <p:subTnLst>
                                    <p:audio>
                                      <p:cMediaNode>
                                        <p:cTn display="0" masterRel="sameClick">
                                          <p:stCondLst>
                                            <p:cond evt="begin" delay="0">
                                              <p:tn val="31"/>
                                            </p:cond>
                                          </p:stCondLst>
                                          <p:endCondLst>
                                            <p:cond evt="onStopAudio" delay="0">
                                              <p:tgtEl>
                                                <p:sldTgt/>
                                              </p:tgtEl>
                                            </p:cond>
                                          </p:endCondLst>
                                        </p:cTn>
                                        <p:tgtEl>
                                          <p:sndTgt r:embed="rId3" name="breeze.wav"/>
                                        </p:tgtEl>
                                      </p:cMediaNode>
                                    </p:audio>
                                  </p:subTnLst>
                                </p:cTn>
                              </p:par>
                              <p:par>
                                <p:cTn id="33" presetID="63" presetClass="path" presetSubtype="0" accel="50000" decel="50000" fill="hold" nodeType="withEffect">
                                  <p:stCondLst>
                                    <p:cond delay="0"/>
                                  </p:stCondLst>
                                  <p:childTnLst>
                                    <p:animMotion origin="layout" path="M -3.33333E-6 1.25809E-6 L 0.18334 -0.00023 " pathEditMode="relative" rAng="0" ptsTypes="AA">
                                      <p:cBhvr>
                                        <p:cTn id="34" dur="1000" fill="hold"/>
                                        <p:tgtEl>
                                          <p:spTgt spid="7"/>
                                        </p:tgtEl>
                                        <p:attrNameLst>
                                          <p:attrName>ppt_x</p:attrName>
                                          <p:attrName>ppt_y</p:attrName>
                                        </p:attrNameLst>
                                      </p:cBhvr>
                                      <p:rCtr x="9167" y="-23"/>
                                    </p:animMotion>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64" presetClass="path" presetSubtype="0" accel="50000" decel="50000" fill="hold" nodeType="clickEffect">
                                  <p:stCondLst>
                                    <p:cond delay="0"/>
                                  </p:stCondLst>
                                  <p:childTnLst>
                                    <p:animMotion origin="layout" path="M -3.33333E-6 8.88067E-7 L 0.11667 -0.47734 " pathEditMode="relative" rAng="0" ptsTypes="AA">
                                      <p:cBhvr>
                                        <p:cTn id="39" dur="1000" fill="hold"/>
                                        <p:tgtEl>
                                          <p:spTgt spid="6"/>
                                        </p:tgtEl>
                                        <p:attrNameLst>
                                          <p:attrName>ppt_x</p:attrName>
                                          <p:attrName>ppt_y</p:attrName>
                                        </p:attrNameLst>
                                      </p:cBhvr>
                                      <p:rCtr x="5833" y="-23867"/>
                                    </p:animMotion>
                                  </p:childTnLst>
                                  <p:subTnLst>
                                    <p:audio>
                                      <p:cMediaNode>
                                        <p:cTn display="0" masterRel="sameClick">
                                          <p:stCondLst>
                                            <p:cond evt="begin" delay="0">
                                              <p:tn val="38"/>
                                            </p:cond>
                                          </p:stCondLst>
                                          <p:endCondLst>
                                            <p:cond evt="onStopAudio" delay="0">
                                              <p:tgtEl>
                                                <p:sldTgt/>
                                              </p:tgtEl>
                                            </p:cond>
                                          </p:endCondLst>
                                        </p:cTn>
                                        <p:tgtEl>
                                          <p:sndTgt r:embed="rId4" name="applause.wav"/>
                                        </p:tgtEl>
                                      </p:cMediaNode>
                                    </p:audio>
                                  </p:subTnLst>
                                </p:cTn>
                              </p:par>
                              <p:par>
                                <p:cTn id="40" presetID="35" presetClass="path" presetSubtype="0" accel="50000" decel="50000" fill="hold" nodeType="withEffect">
                                  <p:stCondLst>
                                    <p:cond delay="0"/>
                                  </p:stCondLst>
                                  <p:childTnLst>
                                    <p:animMotion origin="layout" path="M 0 0 L -0.25 0 E" pathEditMode="relative" ptsTypes="">
                                      <p:cBhvr>
                                        <p:cTn id="41" dur="1000" fill="hold"/>
                                        <p:tgtEl>
                                          <p:spTgt spid="7"/>
                                        </p:tgtEl>
                                        <p:attrNameLst>
                                          <p:attrName>ppt_x</p:attrName>
                                          <p:attrName>ppt_y</p:attrName>
                                        </p:attrNameLst>
                                      </p:cBhvr>
                                    </p:animMotion>
                                  </p:childTnLst>
                                </p:cTn>
                              </p:par>
                            </p:childTnLst>
                          </p:cTn>
                        </p:par>
                        <p:par>
                          <p:cTn id="42" fill="hold">
                            <p:stCondLst>
                              <p:cond delay="1000"/>
                            </p:stCondLst>
                            <p:childTnLst>
                              <p:par>
                                <p:cTn id="43" presetID="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13227"/>
          </a:xfrm>
          <a:prstGeom prst="rect">
            <a:avLst/>
          </a:prstGeom>
        </p:spPr>
      </p:pic>
      <p:pic>
        <p:nvPicPr>
          <p:cNvPr id="6" name="Quả Bó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0508" y="5105400"/>
            <a:ext cx="703385" cy="609600"/>
          </a:xfrm>
          <a:prstGeom prst="rect">
            <a:avLst/>
          </a:prstGeom>
        </p:spPr>
      </p:pic>
      <p:pic>
        <p:nvPicPr>
          <p:cNvPr id="7" name="Thủ Mô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1503" y="1600200"/>
            <a:ext cx="2021394" cy="1831412"/>
          </a:xfrm>
          <a:prstGeom prst="rect">
            <a:avLst/>
          </a:prstGeom>
        </p:spPr>
      </p:pic>
      <p:sp>
        <p:nvSpPr>
          <p:cNvPr id="8" name="Câu TL A"/>
          <p:cNvSpPr/>
          <p:nvPr/>
        </p:nvSpPr>
        <p:spPr>
          <a:xfrm>
            <a:off x="577361" y="4556760"/>
            <a:ext cx="2971800" cy="136779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solidFill>
                  <a:srgbClr val="000000"/>
                </a:solidFill>
                <a:latin typeface="Calibri"/>
                <a:ea typeface="Calibri"/>
                <a:cs typeface="Calibri"/>
                <a:sym typeface="Calibri"/>
              </a:rPr>
              <a:t>A. only for </a:t>
            </a:r>
            <a:r>
              <a:rPr lang="en-US" sz="3200" dirty="0" smtClean="0">
                <a:solidFill>
                  <a:srgbClr val="000000"/>
                </a:solidFill>
                <a:latin typeface="Calibri"/>
                <a:ea typeface="Calibri"/>
                <a:cs typeface="Calibri"/>
                <a:sym typeface="Calibri"/>
              </a:rPr>
              <a:t>breakfast</a:t>
            </a:r>
            <a:endParaRPr lang="en-US" sz="3200" dirty="0"/>
          </a:p>
        </p:txBody>
      </p:sp>
      <p:sp>
        <p:nvSpPr>
          <p:cNvPr id="9" name="Câu TL C"/>
          <p:cNvSpPr/>
          <p:nvPr/>
        </p:nvSpPr>
        <p:spPr>
          <a:xfrm>
            <a:off x="8434753" y="4640580"/>
            <a:ext cx="2971800" cy="136779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smtClean="0">
                <a:solidFill>
                  <a:srgbClr val="000000"/>
                </a:solidFill>
                <a:latin typeface="Calibri"/>
                <a:ea typeface="Calibri"/>
                <a:cs typeface="Calibri"/>
                <a:sym typeface="Calibri"/>
              </a:rPr>
              <a:t>C. </a:t>
            </a:r>
            <a:r>
              <a:rPr lang="en-US" sz="3200" dirty="0">
                <a:solidFill>
                  <a:srgbClr val="000000"/>
                </a:solidFill>
                <a:latin typeface="Calibri"/>
                <a:ea typeface="Calibri"/>
                <a:cs typeface="Calibri"/>
                <a:sym typeface="Calibri"/>
              </a:rPr>
              <a:t>for lunch and </a:t>
            </a:r>
            <a:r>
              <a:rPr lang="en-US" sz="3200" dirty="0" smtClean="0">
                <a:solidFill>
                  <a:srgbClr val="000000"/>
                </a:solidFill>
                <a:latin typeface="Calibri"/>
                <a:ea typeface="Calibri"/>
                <a:cs typeface="Calibri"/>
                <a:sym typeface="Calibri"/>
              </a:rPr>
              <a:t>dinner</a:t>
            </a:r>
            <a:endParaRPr lang="en-US" sz="3200" dirty="0"/>
          </a:p>
        </p:txBody>
      </p:sp>
      <p:sp>
        <p:nvSpPr>
          <p:cNvPr id="10" name="Câu TL B"/>
          <p:cNvSpPr/>
          <p:nvPr/>
        </p:nvSpPr>
        <p:spPr>
          <a:xfrm>
            <a:off x="4334608" y="4640580"/>
            <a:ext cx="2971800" cy="136779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smtClean="0">
                <a:solidFill>
                  <a:srgbClr val="000000"/>
                </a:solidFill>
                <a:latin typeface="Calibri"/>
                <a:ea typeface="Calibri"/>
                <a:cs typeface="Calibri"/>
                <a:sym typeface="Calibri"/>
              </a:rPr>
              <a:t>B. at </a:t>
            </a:r>
            <a:r>
              <a:rPr lang="en-US" sz="3200" dirty="0">
                <a:solidFill>
                  <a:srgbClr val="000000"/>
                </a:solidFill>
                <a:latin typeface="Calibri"/>
                <a:ea typeface="Calibri"/>
                <a:cs typeface="Calibri"/>
                <a:sym typeface="Calibri"/>
              </a:rPr>
              <a:t>any time of the day </a:t>
            </a:r>
            <a:endParaRPr lang="en-US" sz="3200" dirty="0"/>
          </a:p>
        </p:txBody>
      </p:sp>
      <p:sp>
        <p:nvSpPr>
          <p:cNvPr id="15" name="Rectangle 14"/>
          <p:cNvSpPr/>
          <p:nvPr/>
        </p:nvSpPr>
        <p:spPr>
          <a:xfrm>
            <a:off x="2324101" y="76201"/>
            <a:ext cx="8153400" cy="707886"/>
          </a:xfrm>
          <a:prstGeom prst="rect">
            <a:avLst/>
          </a:prstGeom>
          <a:solidFill>
            <a:srgbClr val="FFFF00"/>
          </a:solidFill>
        </p:spPr>
        <p:txBody>
          <a:bodyPr wrap="square">
            <a:spAutoFit/>
          </a:bodyPr>
          <a:lstStyle/>
          <a:p>
            <a:pPr lvl="0" indent="457200"/>
            <a:r>
              <a:rPr lang="en-US" sz="4000" b="1" dirty="0">
                <a:solidFill>
                  <a:srgbClr val="00787E"/>
                </a:solidFill>
                <a:latin typeface="Calibri"/>
                <a:ea typeface="Calibri"/>
                <a:cs typeface="Calibri"/>
                <a:sym typeface="Calibri"/>
              </a:rPr>
              <a:t>3. We enjoy </a:t>
            </a:r>
            <a:r>
              <a:rPr lang="en-US" sz="4000" b="1" i="1" dirty="0">
                <a:solidFill>
                  <a:srgbClr val="00787E"/>
                </a:solidFill>
                <a:latin typeface="Calibri"/>
                <a:ea typeface="Calibri"/>
                <a:cs typeface="Calibri"/>
                <a:sym typeface="Calibri"/>
              </a:rPr>
              <a:t>pho </a:t>
            </a:r>
            <a:r>
              <a:rPr lang="en-US" sz="4000" b="1" dirty="0">
                <a:solidFill>
                  <a:srgbClr val="00787E"/>
                </a:solidFill>
                <a:latin typeface="Calibri"/>
                <a:ea typeface="Calibri"/>
                <a:cs typeface="Calibri"/>
                <a:sym typeface="Calibri"/>
              </a:rPr>
              <a:t>_____.  </a:t>
            </a:r>
          </a:p>
        </p:txBody>
      </p:sp>
      <p:sp>
        <p:nvSpPr>
          <p:cNvPr id="16" name="Câu TL B"/>
          <p:cNvSpPr/>
          <p:nvPr/>
        </p:nvSpPr>
        <p:spPr>
          <a:xfrm>
            <a:off x="4352098" y="4643080"/>
            <a:ext cx="2971800" cy="1367790"/>
          </a:xfrm>
          <a:prstGeom prst="flowChartTerminator">
            <a:avLst/>
          </a:prstGeom>
          <a:solidFill>
            <a:schemeClr val="accent2"/>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smtClean="0">
                <a:solidFill>
                  <a:srgbClr val="000000"/>
                </a:solidFill>
                <a:latin typeface="Calibri"/>
                <a:ea typeface="Calibri"/>
                <a:cs typeface="Calibri"/>
                <a:sym typeface="Calibri"/>
              </a:rPr>
              <a:t>B. at </a:t>
            </a:r>
            <a:r>
              <a:rPr lang="en-US" sz="3200" dirty="0">
                <a:solidFill>
                  <a:srgbClr val="000000"/>
                </a:solidFill>
                <a:latin typeface="Calibri"/>
                <a:ea typeface="Calibri"/>
                <a:cs typeface="Calibri"/>
                <a:sym typeface="Calibri"/>
              </a:rPr>
              <a:t>any time of the day </a:t>
            </a:r>
            <a:endParaRPr lang="en-US" sz="3200" dirty="0"/>
          </a:p>
        </p:txBody>
      </p:sp>
    </p:spTree>
    <p:extLst>
      <p:ext uri="{BB962C8B-B14F-4D97-AF65-F5344CB8AC3E}">
        <p14:creationId xmlns:p14="http://schemas.microsoft.com/office/powerpoint/2010/main" val="297563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2000" fill="hold"/>
                                        <p:tgtEl>
                                          <p:spTgt spid="6"/>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7"/>
                                        </p:tgtEl>
                                        <p:attrNameLst>
                                          <p:attrName>r</p:attrName>
                                        </p:attrNameLst>
                                      </p:cBhvr>
                                    </p:animRot>
                                    <p:animRot by="-240000">
                                      <p:cBhvr>
                                        <p:cTn id="9" dur="200" fill="hold">
                                          <p:stCondLst>
                                            <p:cond delay="200"/>
                                          </p:stCondLst>
                                        </p:cTn>
                                        <p:tgtEl>
                                          <p:spTgt spid="7"/>
                                        </p:tgtEl>
                                        <p:attrNameLst>
                                          <p:attrName>r</p:attrName>
                                        </p:attrNameLst>
                                      </p:cBhvr>
                                    </p:animRot>
                                    <p:animRot by="240000">
                                      <p:cBhvr>
                                        <p:cTn id="10" dur="200" fill="hold">
                                          <p:stCondLst>
                                            <p:cond delay="400"/>
                                          </p:stCondLst>
                                        </p:cTn>
                                        <p:tgtEl>
                                          <p:spTgt spid="7"/>
                                        </p:tgtEl>
                                        <p:attrNameLst>
                                          <p:attrName>r</p:attrName>
                                        </p:attrNameLst>
                                      </p:cBhvr>
                                    </p:animRot>
                                    <p:animRot by="-240000">
                                      <p:cBhvr>
                                        <p:cTn id="11" dur="200" fill="hold">
                                          <p:stCondLst>
                                            <p:cond delay="600"/>
                                          </p:stCondLst>
                                        </p:cTn>
                                        <p:tgtEl>
                                          <p:spTgt spid="7"/>
                                        </p:tgtEl>
                                        <p:attrNameLst>
                                          <p:attrName>r</p:attrName>
                                        </p:attrNameLst>
                                      </p:cBhvr>
                                    </p:animRot>
                                    <p:animRot by="120000">
                                      <p:cBhvr>
                                        <p:cTn id="12" dur="200" fill="hold">
                                          <p:stCondLst>
                                            <p:cond delay="800"/>
                                          </p:stCondLst>
                                        </p:cTn>
                                        <p:tgtEl>
                                          <p:spTgt spid="7"/>
                                        </p:tgtEl>
                                        <p:attrNameLst>
                                          <p:attrName>r</p:attrName>
                                        </p:attrNameLst>
                                      </p:cBhvr>
                                    </p:animRot>
                                  </p:childTnLst>
                                </p:cTn>
                              </p:par>
                              <p:par>
                                <p:cTn id="13" presetID="63" presetClass="path" presetSubtype="0" accel="50000" decel="50000" fill="hold" nodeType="withEffect">
                                  <p:stCondLst>
                                    <p:cond delay="0"/>
                                  </p:stCondLst>
                                  <p:childTnLst>
                                    <p:animMotion origin="layout" path="M -3.33333E-6 8.88067E-7 L 0.15834 -0.24422 " pathEditMode="relative" rAng="0" ptsTypes="AA">
                                      <p:cBhvr>
                                        <p:cTn id="14" dur="1000" fill="hold"/>
                                        <p:tgtEl>
                                          <p:spTgt spid="6"/>
                                        </p:tgtEl>
                                        <p:attrNameLst>
                                          <p:attrName>ppt_x</p:attrName>
                                          <p:attrName>ppt_y</p:attrName>
                                        </p:attrNameLst>
                                      </p:cBhvr>
                                      <p:rCtr x="7917" y="-12211"/>
                                    </p:animMotion>
                                  </p:childTnLst>
                                </p:cTn>
                              </p:par>
                              <p:par>
                                <p:cTn id="15" presetID="63" presetClass="path" presetSubtype="0" accel="50000" decel="50000" fill="hold" nodeType="withEffect">
                                  <p:stCondLst>
                                    <p:cond delay="0"/>
                                  </p:stCondLst>
                                  <p:childTnLst>
                                    <p:animMotion origin="layout" path="M -3.33333E-6 1.25809E-6 L 0.18334 -0.00023 " pathEditMode="relative" rAng="0" ptsTypes="AA">
                                      <p:cBhvr>
                                        <p:cTn id="16" dur="1000" fill="hold"/>
                                        <p:tgtEl>
                                          <p:spTgt spid="7"/>
                                        </p:tgtEl>
                                        <p:attrNameLst>
                                          <p:attrName>ppt_x</p:attrName>
                                          <p:attrName>ppt_y</p:attrName>
                                        </p:attrNameLst>
                                      </p:cBhvr>
                                      <p:rCtr x="9167" y="-23"/>
                                    </p:animMotion>
                                  </p:childTnLst>
                                </p:cTn>
                              </p:par>
                              <p:par>
                                <p:cTn id="17" presetID="42" presetClass="path" presetSubtype="0" accel="50000" decel="50000" fill="hold" nodeType="withEffect">
                                  <p:stCondLst>
                                    <p:cond delay="0"/>
                                  </p:stCondLst>
                                  <p:childTnLst>
                                    <p:animMotion origin="layout" path="M -3.33333E-6 8.88067E-7 L 0.15834 -0.24422 " pathEditMode="relative" rAng="0" ptsTypes="AA">
                                      <p:cBhvr>
                                        <p:cTn id="18" dur="1000" spd="-100000" fill="hold"/>
                                        <p:tgtEl>
                                          <p:spTgt spid="6"/>
                                        </p:tgtEl>
                                        <p:attrNameLst>
                                          <p:attrName>ppt_x</p:attrName>
                                          <p:attrName>ppt_y</p:attrName>
                                        </p:attrNameLst>
                                      </p:cBhvr>
                                      <p:rCtr x="7917" y="-12211"/>
                                    </p:animMotion>
                                  </p:childTnLst>
                                </p:cTn>
                              </p:par>
                              <p:par>
                                <p:cTn id="19" presetID="42" presetClass="path" presetSubtype="0" accel="50000" decel="50000" fill="hold" nodeType="withEffect">
                                  <p:stCondLst>
                                    <p:cond delay="0"/>
                                  </p:stCondLst>
                                  <p:childTnLst>
                                    <p:animMotion origin="layout" path="M -3.33333E-6 1.25809E-6 L 0.175 -0.00023 " pathEditMode="relative" rAng="0" ptsTypes="AA">
                                      <p:cBhvr>
                                        <p:cTn id="20" dur="1000" spd="-100000" fill="hold"/>
                                        <p:tgtEl>
                                          <p:spTgt spid="7"/>
                                        </p:tgtEl>
                                        <p:attrNameLst>
                                          <p:attrName>ppt_x</p:attrName>
                                          <p:attrName>ppt_y</p:attrName>
                                        </p:attrNameLst>
                                      </p:cBhvr>
                                      <p:rCtr x="8750" y="-2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64" presetClass="path" presetSubtype="0" accel="50000" decel="50000" fill="hold" nodeType="withEffect">
                                  <p:stCondLst>
                                    <p:cond delay="0"/>
                                  </p:stCondLst>
                                  <p:childTnLst>
                                    <p:animMotion origin="layout" path="M -3.33333E-6 8.88067E-7 L 0.16841 -0.25532 " pathEditMode="relative" rAng="0" ptsTypes="AA">
                                      <p:cBhvr>
                                        <p:cTn id="25" dur="1000" fill="hold"/>
                                        <p:tgtEl>
                                          <p:spTgt spid="6"/>
                                        </p:tgtEl>
                                        <p:attrNameLst>
                                          <p:attrName>ppt_x</p:attrName>
                                          <p:attrName>ppt_y</p:attrName>
                                        </p:attrNameLst>
                                      </p:cBhvr>
                                      <p:rCtr x="8420" y="-12766"/>
                                    </p:animMotion>
                                  </p:childTnLst>
                                  <p:subTnLst>
                                    <p:audio>
                                      <p:cMediaNode>
                                        <p:cTn display="0" masterRel="sameClick">
                                          <p:stCondLst>
                                            <p:cond evt="begin" delay="0">
                                              <p:tn val="24"/>
                                            </p:cond>
                                          </p:stCondLst>
                                          <p:endCondLst>
                                            <p:cond evt="onStopAudio" delay="0">
                                              <p:tgtEl>
                                                <p:sldTgt/>
                                              </p:tgtEl>
                                            </p:cond>
                                          </p:endCondLst>
                                        </p:cTn>
                                        <p:tgtEl>
                                          <p:sndTgt r:embed="rId3" name="breeze.wav"/>
                                        </p:tgtEl>
                                      </p:cMediaNode>
                                    </p:audio>
                                  </p:subTnLst>
                                </p:cTn>
                              </p:par>
                              <p:par>
                                <p:cTn id="26" presetID="63" presetClass="path" presetSubtype="0" accel="50000" decel="50000" fill="hold" nodeType="withEffect">
                                  <p:stCondLst>
                                    <p:cond delay="0"/>
                                  </p:stCondLst>
                                  <p:childTnLst>
                                    <p:animMotion origin="layout" path="M -3.33333E-6 -2.6827E-7 L 0.19167 -2.6827E-7 " pathEditMode="relative" rAng="0" ptsTypes="AA">
                                      <p:cBhvr>
                                        <p:cTn id="27" dur="1000" fill="hold"/>
                                        <p:tgtEl>
                                          <p:spTgt spid="7"/>
                                        </p:tgtEl>
                                        <p:attrNameLst>
                                          <p:attrName>ppt_x</p:attrName>
                                          <p:attrName>ppt_y</p:attrName>
                                        </p:attrNameLst>
                                      </p:cBhvr>
                                      <p:rCtr x="9583" y="0"/>
                                    </p:animMotion>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35" presetClass="path" presetSubtype="0" accel="50000" decel="50000" fill="hold" nodeType="withEffect">
                                  <p:stCondLst>
                                    <p:cond delay="0"/>
                                  </p:stCondLst>
                                  <p:childTnLst>
                                    <p:animMotion origin="layout" path="M -3.33333E-6 1.25809E-6 L 0.18334 -0.00023 " pathEditMode="relative" rAng="0" ptsTypes="AA">
                                      <p:cBhvr>
                                        <p:cTn id="32" dur="1000" fill="hold"/>
                                        <p:tgtEl>
                                          <p:spTgt spid="7"/>
                                        </p:tgtEl>
                                        <p:attrNameLst>
                                          <p:attrName>ppt_x</p:attrName>
                                          <p:attrName>ppt_y</p:attrName>
                                        </p:attrNameLst>
                                      </p:cBhvr>
                                      <p:rCtr x="9167" y="-23"/>
                                    </p:animMotion>
                                  </p:childTnLst>
                                </p:cTn>
                              </p:par>
                              <p:par>
                                <p:cTn id="33" presetID="35" presetClass="path" presetSubtype="0" accel="50000" decel="50000" fill="hold" nodeType="withEffect">
                                  <p:stCondLst>
                                    <p:cond delay="0"/>
                                  </p:stCondLst>
                                  <p:childTnLst>
                                    <p:animMotion origin="layout" path="M -3.33333E-6 8.88067E-7 L 0.16667 -0.25532 " pathEditMode="relative" rAng="0" ptsTypes="AA">
                                      <p:cBhvr>
                                        <p:cTn id="34" dur="1000" fill="hold"/>
                                        <p:tgtEl>
                                          <p:spTgt spid="6"/>
                                        </p:tgtEl>
                                        <p:attrNameLst>
                                          <p:attrName>ppt_x</p:attrName>
                                          <p:attrName>ppt_y</p:attrName>
                                        </p:attrNameLst>
                                      </p:cBhvr>
                                      <p:rCtr x="8333" y="-12766"/>
                                    </p:animMotion>
                                  </p:childTnLst>
                                  <p:subTnLst>
                                    <p:audio>
                                      <p:cMediaNode>
                                        <p:cTn display="0" masterRel="sameClick">
                                          <p:stCondLst>
                                            <p:cond evt="begin" delay="0">
                                              <p:tn val="33"/>
                                            </p:cond>
                                          </p:stCondLst>
                                          <p:endCondLst>
                                            <p:cond evt="onStopAudio" delay="0">
                                              <p:tgtEl>
                                                <p:sldTgt/>
                                              </p:tgtEl>
                                            </p:cond>
                                          </p:endCondLst>
                                        </p:cTn>
                                        <p:tgtEl>
                                          <p:sndTgt r:embed="rId3" name="breeze.wav"/>
                                        </p:tgtEl>
                                      </p:cMediaNode>
                                    </p:audio>
                                  </p:subTnLst>
                                </p:cTn>
                              </p:par>
                            </p:childTnLst>
                          </p:cTn>
                        </p:par>
                      </p:childTnLst>
                    </p:cTn>
                  </p:par>
                </p:childTnLst>
              </p:cTn>
              <p:nextCondLst>
                <p:cond evt="onClick" delay="0">
                  <p:tgtEl>
                    <p:spTgt spid="9"/>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64" presetClass="path" presetSubtype="0" accel="50000" decel="50000" fill="hold" nodeType="clickEffect">
                                  <p:stCondLst>
                                    <p:cond delay="0"/>
                                  </p:stCondLst>
                                  <p:childTnLst>
                                    <p:animMotion origin="layout" path="M -3.33333E-6 8.88067E-7 L 0.11667 -0.47734 " pathEditMode="relative" rAng="0" ptsTypes="AA">
                                      <p:cBhvr>
                                        <p:cTn id="39" dur="1000" fill="hold"/>
                                        <p:tgtEl>
                                          <p:spTgt spid="6"/>
                                        </p:tgtEl>
                                        <p:attrNameLst>
                                          <p:attrName>ppt_x</p:attrName>
                                          <p:attrName>ppt_y</p:attrName>
                                        </p:attrNameLst>
                                      </p:cBhvr>
                                      <p:rCtr x="5833" y="-23867"/>
                                    </p:animMotion>
                                  </p:childTnLst>
                                  <p:subTnLst>
                                    <p:audio>
                                      <p:cMediaNode>
                                        <p:cTn display="0" masterRel="sameClick">
                                          <p:stCondLst>
                                            <p:cond evt="begin" delay="0">
                                              <p:tn val="38"/>
                                            </p:cond>
                                          </p:stCondLst>
                                          <p:endCondLst>
                                            <p:cond evt="onStopAudio" delay="0">
                                              <p:tgtEl>
                                                <p:sldTgt/>
                                              </p:tgtEl>
                                            </p:cond>
                                          </p:endCondLst>
                                        </p:cTn>
                                        <p:tgtEl>
                                          <p:sndTgt r:embed="rId4" name="applause.wav"/>
                                        </p:tgtEl>
                                      </p:cMediaNode>
                                    </p:audio>
                                  </p:subTnLst>
                                </p:cTn>
                              </p:par>
                              <p:par>
                                <p:cTn id="40" presetID="35" presetClass="path" presetSubtype="0" accel="50000" decel="50000" fill="hold" nodeType="withEffect">
                                  <p:stCondLst>
                                    <p:cond delay="0"/>
                                  </p:stCondLst>
                                  <p:childTnLst>
                                    <p:animMotion origin="layout" path="M 0 0 L -0.25 0 E" pathEditMode="relative" ptsTypes="">
                                      <p:cBhvr>
                                        <p:cTn id="41" dur="1000" fill="hold"/>
                                        <p:tgtEl>
                                          <p:spTgt spid="7"/>
                                        </p:tgtEl>
                                        <p:attrNameLst>
                                          <p:attrName>ppt_x</p:attrName>
                                          <p:attrName>ppt_y</p:attrName>
                                        </p:attrNameLst>
                                      </p:cBhvr>
                                    </p:animMotion>
                                  </p:childTnLst>
                                </p:cTn>
                              </p:par>
                            </p:childTnLst>
                          </p:cTn>
                        </p:par>
                        <p:par>
                          <p:cTn id="42" fill="hold">
                            <p:stCondLst>
                              <p:cond delay="1000"/>
                            </p:stCondLst>
                            <p:childTnLst>
                              <p:par>
                                <p:cTn id="43" presetID="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13227"/>
          </a:xfrm>
          <a:prstGeom prst="rect">
            <a:avLst/>
          </a:prstGeom>
        </p:spPr>
      </p:pic>
      <p:pic>
        <p:nvPicPr>
          <p:cNvPr id="6" name="Quả Bó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0508" y="5105400"/>
            <a:ext cx="703385" cy="609600"/>
          </a:xfrm>
          <a:prstGeom prst="rect">
            <a:avLst/>
          </a:prstGeom>
        </p:spPr>
      </p:pic>
      <p:pic>
        <p:nvPicPr>
          <p:cNvPr id="7" name="Thủ Mô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1503" y="1600200"/>
            <a:ext cx="2021394" cy="1831412"/>
          </a:xfrm>
          <a:prstGeom prst="rect">
            <a:avLst/>
          </a:prstGeom>
        </p:spPr>
      </p:pic>
      <p:sp>
        <p:nvSpPr>
          <p:cNvPr id="8" name="Câu TL A"/>
          <p:cNvSpPr/>
          <p:nvPr/>
        </p:nvSpPr>
        <p:spPr>
          <a:xfrm>
            <a:off x="364247" y="5105400"/>
            <a:ext cx="3334797" cy="92964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000"/>
                </a:solidFill>
                <a:latin typeface="Calibri"/>
                <a:ea typeface="Calibri"/>
                <a:cs typeface="Calibri"/>
                <a:sym typeface="Calibri"/>
              </a:rPr>
              <a:t>the best kind of rice</a:t>
            </a:r>
            <a:endParaRPr lang="en-US" sz="3600" dirty="0"/>
          </a:p>
        </p:txBody>
      </p:sp>
      <p:sp>
        <p:nvSpPr>
          <p:cNvPr id="9" name="Câu TL C"/>
          <p:cNvSpPr/>
          <p:nvPr/>
        </p:nvSpPr>
        <p:spPr>
          <a:xfrm>
            <a:off x="4123799" y="5097780"/>
            <a:ext cx="3762900" cy="92964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0000"/>
                </a:solidFill>
                <a:latin typeface="Calibri"/>
                <a:ea typeface="Calibri"/>
                <a:cs typeface="Calibri"/>
                <a:sym typeface="Calibri"/>
              </a:rPr>
              <a:t>a variety of sticky </a:t>
            </a:r>
            <a:r>
              <a:rPr lang="en-US" sz="3600" dirty="0" smtClean="0">
                <a:solidFill>
                  <a:srgbClr val="000000"/>
                </a:solidFill>
                <a:latin typeface="Calibri"/>
                <a:ea typeface="Calibri"/>
                <a:cs typeface="Calibri"/>
                <a:sym typeface="Calibri"/>
              </a:rPr>
              <a:t>rice</a:t>
            </a:r>
            <a:endParaRPr lang="en-US" sz="3600" dirty="0"/>
          </a:p>
        </p:txBody>
      </p:sp>
      <p:sp>
        <p:nvSpPr>
          <p:cNvPr id="10" name="Câu TL B"/>
          <p:cNvSpPr/>
          <p:nvPr/>
        </p:nvSpPr>
        <p:spPr>
          <a:xfrm>
            <a:off x="8058149" y="4945380"/>
            <a:ext cx="3752851" cy="92964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0000"/>
                </a:solidFill>
                <a:latin typeface="Calibri"/>
                <a:ea typeface="Calibri"/>
                <a:cs typeface="Calibri"/>
                <a:sym typeface="Calibri"/>
              </a:rPr>
              <a:t>C. eggs and rice </a:t>
            </a:r>
            <a:r>
              <a:rPr lang="en-US" sz="3600" dirty="0" smtClean="0">
                <a:solidFill>
                  <a:srgbClr val="000000"/>
                </a:solidFill>
                <a:latin typeface="Calibri"/>
                <a:ea typeface="Calibri"/>
                <a:cs typeface="Calibri"/>
                <a:sym typeface="Calibri"/>
              </a:rPr>
              <a:t>flour</a:t>
            </a:r>
            <a:endParaRPr lang="en-US" sz="3600" dirty="0"/>
          </a:p>
        </p:txBody>
      </p:sp>
      <p:sp>
        <p:nvSpPr>
          <p:cNvPr id="15" name="Rectangle 14"/>
          <p:cNvSpPr/>
          <p:nvPr/>
        </p:nvSpPr>
        <p:spPr>
          <a:xfrm>
            <a:off x="2324100" y="76201"/>
            <a:ext cx="9715500" cy="707886"/>
          </a:xfrm>
          <a:prstGeom prst="rect">
            <a:avLst/>
          </a:prstGeom>
          <a:solidFill>
            <a:srgbClr val="FFFF00"/>
          </a:solidFill>
        </p:spPr>
        <p:txBody>
          <a:bodyPr wrap="square">
            <a:spAutoFit/>
          </a:bodyPr>
          <a:lstStyle/>
          <a:p>
            <a:pPr lvl="0" indent="457200"/>
            <a:r>
              <a:rPr lang="en-US" sz="4000" b="1" dirty="0">
                <a:solidFill>
                  <a:srgbClr val="00787E"/>
                </a:solidFill>
                <a:latin typeface="Calibri"/>
                <a:ea typeface="Calibri"/>
                <a:cs typeface="Calibri"/>
                <a:sym typeface="Calibri"/>
              </a:rPr>
              <a:t>4. To make noodles for </a:t>
            </a:r>
            <a:r>
              <a:rPr lang="en-US" sz="4000" b="1" i="1" dirty="0">
                <a:solidFill>
                  <a:srgbClr val="00787E"/>
                </a:solidFill>
                <a:latin typeface="Calibri"/>
                <a:ea typeface="Calibri"/>
                <a:cs typeface="Calibri"/>
                <a:sym typeface="Calibri"/>
              </a:rPr>
              <a:t>pho</a:t>
            </a:r>
            <a:r>
              <a:rPr lang="en-US" sz="4000" b="1" dirty="0">
                <a:solidFill>
                  <a:srgbClr val="00787E"/>
                </a:solidFill>
                <a:latin typeface="Calibri"/>
                <a:ea typeface="Calibri"/>
                <a:cs typeface="Calibri"/>
                <a:sym typeface="Calibri"/>
              </a:rPr>
              <a:t>, we use _____.</a:t>
            </a:r>
          </a:p>
        </p:txBody>
      </p:sp>
      <p:sp>
        <p:nvSpPr>
          <p:cNvPr id="11" name="Câu TL A"/>
          <p:cNvSpPr/>
          <p:nvPr/>
        </p:nvSpPr>
        <p:spPr>
          <a:xfrm>
            <a:off x="381737" y="5107900"/>
            <a:ext cx="3334797" cy="929640"/>
          </a:xfrm>
          <a:prstGeom prst="flowChartTerminator">
            <a:avLst/>
          </a:prstGeom>
          <a:solidFill>
            <a:schemeClr val="accent2"/>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000"/>
                </a:solidFill>
                <a:latin typeface="Calibri"/>
                <a:ea typeface="Calibri"/>
                <a:cs typeface="Calibri"/>
                <a:sym typeface="Calibri"/>
              </a:rPr>
              <a:t>the best kind of rice</a:t>
            </a:r>
            <a:endParaRPr lang="en-US" sz="3600" dirty="0"/>
          </a:p>
        </p:txBody>
      </p:sp>
    </p:spTree>
    <p:extLst>
      <p:ext uri="{BB962C8B-B14F-4D97-AF65-F5344CB8AC3E}">
        <p14:creationId xmlns:p14="http://schemas.microsoft.com/office/powerpoint/2010/main" val="296045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2000" fill="hold"/>
                                        <p:tgtEl>
                                          <p:spTgt spid="6"/>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7"/>
                                        </p:tgtEl>
                                        <p:attrNameLst>
                                          <p:attrName>r</p:attrName>
                                        </p:attrNameLst>
                                      </p:cBhvr>
                                    </p:animRot>
                                    <p:animRot by="-240000">
                                      <p:cBhvr>
                                        <p:cTn id="9" dur="200" fill="hold">
                                          <p:stCondLst>
                                            <p:cond delay="200"/>
                                          </p:stCondLst>
                                        </p:cTn>
                                        <p:tgtEl>
                                          <p:spTgt spid="7"/>
                                        </p:tgtEl>
                                        <p:attrNameLst>
                                          <p:attrName>r</p:attrName>
                                        </p:attrNameLst>
                                      </p:cBhvr>
                                    </p:animRot>
                                    <p:animRot by="240000">
                                      <p:cBhvr>
                                        <p:cTn id="10" dur="200" fill="hold">
                                          <p:stCondLst>
                                            <p:cond delay="400"/>
                                          </p:stCondLst>
                                        </p:cTn>
                                        <p:tgtEl>
                                          <p:spTgt spid="7"/>
                                        </p:tgtEl>
                                        <p:attrNameLst>
                                          <p:attrName>r</p:attrName>
                                        </p:attrNameLst>
                                      </p:cBhvr>
                                    </p:animRot>
                                    <p:animRot by="-240000">
                                      <p:cBhvr>
                                        <p:cTn id="11" dur="200" fill="hold">
                                          <p:stCondLst>
                                            <p:cond delay="600"/>
                                          </p:stCondLst>
                                        </p:cTn>
                                        <p:tgtEl>
                                          <p:spTgt spid="7"/>
                                        </p:tgtEl>
                                        <p:attrNameLst>
                                          <p:attrName>r</p:attrName>
                                        </p:attrNameLst>
                                      </p:cBhvr>
                                    </p:animRot>
                                    <p:animRot by="120000">
                                      <p:cBhvr>
                                        <p:cTn id="12" dur="200" fill="hold">
                                          <p:stCondLst>
                                            <p:cond delay="800"/>
                                          </p:stCondLst>
                                        </p:cTn>
                                        <p:tgtEl>
                                          <p:spTgt spid="7"/>
                                        </p:tgtEl>
                                        <p:attrNameLst>
                                          <p:attrName>r</p:attrName>
                                        </p:attrNameLst>
                                      </p:cBhvr>
                                    </p:animRot>
                                  </p:childTnLst>
                                </p:cTn>
                              </p:par>
                              <p:par>
                                <p:cTn id="13" presetID="63" presetClass="path" presetSubtype="0" accel="50000" decel="50000" fill="hold" nodeType="withEffect">
                                  <p:stCondLst>
                                    <p:cond delay="0"/>
                                  </p:stCondLst>
                                  <p:childTnLst>
                                    <p:animMotion origin="layout" path="M -3.33333E-6 8.88067E-7 L 0.15834 -0.24422 " pathEditMode="relative" rAng="0" ptsTypes="AA">
                                      <p:cBhvr>
                                        <p:cTn id="14" dur="1000" fill="hold"/>
                                        <p:tgtEl>
                                          <p:spTgt spid="6"/>
                                        </p:tgtEl>
                                        <p:attrNameLst>
                                          <p:attrName>ppt_x</p:attrName>
                                          <p:attrName>ppt_y</p:attrName>
                                        </p:attrNameLst>
                                      </p:cBhvr>
                                      <p:rCtr x="7917" y="-12211"/>
                                    </p:animMotion>
                                  </p:childTnLst>
                                </p:cTn>
                              </p:par>
                              <p:par>
                                <p:cTn id="15" presetID="63" presetClass="path" presetSubtype="0" accel="50000" decel="50000" fill="hold" nodeType="withEffect">
                                  <p:stCondLst>
                                    <p:cond delay="0"/>
                                  </p:stCondLst>
                                  <p:childTnLst>
                                    <p:animMotion origin="layout" path="M -3.33333E-6 1.25809E-6 L 0.18334 -0.00023 " pathEditMode="relative" rAng="0" ptsTypes="AA">
                                      <p:cBhvr>
                                        <p:cTn id="16" dur="1000" fill="hold"/>
                                        <p:tgtEl>
                                          <p:spTgt spid="7"/>
                                        </p:tgtEl>
                                        <p:attrNameLst>
                                          <p:attrName>ppt_x</p:attrName>
                                          <p:attrName>ppt_y</p:attrName>
                                        </p:attrNameLst>
                                      </p:cBhvr>
                                      <p:rCtr x="9167" y="-23"/>
                                    </p:animMotion>
                                  </p:childTnLst>
                                </p:cTn>
                              </p:par>
                              <p:par>
                                <p:cTn id="17" presetID="42" presetClass="path" presetSubtype="0" accel="50000" decel="50000" fill="hold" nodeType="withEffect">
                                  <p:stCondLst>
                                    <p:cond delay="0"/>
                                  </p:stCondLst>
                                  <p:childTnLst>
                                    <p:animMotion origin="layout" path="M -3.33333E-6 8.88067E-7 L 0.15834 -0.24422 " pathEditMode="relative" rAng="0" ptsTypes="AA">
                                      <p:cBhvr>
                                        <p:cTn id="18" dur="1000" spd="-100000" fill="hold"/>
                                        <p:tgtEl>
                                          <p:spTgt spid="6"/>
                                        </p:tgtEl>
                                        <p:attrNameLst>
                                          <p:attrName>ppt_x</p:attrName>
                                          <p:attrName>ppt_y</p:attrName>
                                        </p:attrNameLst>
                                      </p:cBhvr>
                                      <p:rCtr x="7917" y="-12211"/>
                                    </p:animMotion>
                                  </p:childTnLst>
                                </p:cTn>
                              </p:par>
                              <p:par>
                                <p:cTn id="19" presetID="42" presetClass="path" presetSubtype="0" accel="50000" decel="50000" fill="hold" nodeType="withEffect">
                                  <p:stCondLst>
                                    <p:cond delay="0"/>
                                  </p:stCondLst>
                                  <p:childTnLst>
                                    <p:animMotion origin="layout" path="M -3.33333E-6 1.25809E-6 L 0.175 -0.00023 " pathEditMode="relative" rAng="0" ptsTypes="AA">
                                      <p:cBhvr>
                                        <p:cTn id="20" dur="1000" spd="-100000" fill="hold"/>
                                        <p:tgtEl>
                                          <p:spTgt spid="7"/>
                                        </p:tgtEl>
                                        <p:attrNameLst>
                                          <p:attrName>ppt_x</p:attrName>
                                          <p:attrName>ppt_y</p:attrName>
                                        </p:attrNameLst>
                                      </p:cBhvr>
                                      <p:rCtr x="8750" y="-2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64" presetClass="path" presetSubtype="0" accel="50000" decel="50000" fill="hold" nodeType="clickEffect">
                                  <p:stCondLst>
                                    <p:cond delay="0"/>
                                  </p:stCondLst>
                                  <p:childTnLst>
                                    <p:animMotion origin="layout" path="M -3.33333E-6 8.88067E-7 L 0.11667 -0.47734 " pathEditMode="relative" rAng="0" ptsTypes="AA">
                                      <p:cBhvr>
                                        <p:cTn id="25" dur="1000" fill="hold"/>
                                        <p:tgtEl>
                                          <p:spTgt spid="6"/>
                                        </p:tgtEl>
                                        <p:attrNameLst>
                                          <p:attrName>ppt_x</p:attrName>
                                          <p:attrName>ppt_y</p:attrName>
                                        </p:attrNameLst>
                                      </p:cBhvr>
                                      <p:rCtr x="5833" y="-23867"/>
                                    </p:animMotion>
                                  </p:childTnLst>
                                  <p:subTnLst>
                                    <p:audio>
                                      <p:cMediaNode>
                                        <p:cTn display="0" masterRel="sameClick">
                                          <p:stCondLst>
                                            <p:cond evt="begin" delay="0">
                                              <p:tn val="24"/>
                                            </p:cond>
                                          </p:stCondLst>
                                          <p:endCondLst>
                                            <p:cond evt="onStopAudio" delay="0">
                                              <p:tgtEl>
                                                <p:sldTgt/>
                                              </p:tgtEl>
                                            </p:cond>
                                          </p:endCondLst>
                                        </p:cTn>
                                        <p:tgtEl>
                                          <p:sndTgt r:embed="rId3" name="applause.wav"/>
                                        </p:tgtEl>
                                      </p:cMediaNode>
                                    </p:audio>
                                  </p:subTnLst>
                                </p:cTn>
                              </p:par>
                              <p:par>
                                <p:cTn id="26" presetID="35" presetClass="path" presetSubtype="0" accel="50000" decel="50000" fill="hold" nodeType="withEffect">
                                  <p:stCondLst>
                                    <p:cond delay="0"/>
                                  </p:stCondLst>
                                  <p:childTnLst>
                                    <p:animMotion origin="layout" path="M 0 0 L -0.25 0 E" pathEditMode="relative" ptsTypes="">
                                      <p:cBhvr>
                                        <p:cTn id="27" dur="1000" fill="hold"/>
                                        <p:tgtEl>
                                          <p:spTgt spid="7"/>
                                        </p:tgtEl>
                                        <p:attrNameLst>
                                          <p:attrName>ppt_x</p:attrName>
                                          <p:attrName>ppt_y</p:attrName>
                                        </p:attrNameLst>
                                      </p:cBhvr>
                                    </p:animMotion>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35" presetClass="path" presetSubtype="0" accel="50000" decel="50000" fill="hold" nodeType="withEffect">
                                  <p:stCondLst>
                                    <p:cond delay="0"/>
                                  </p:stCondLst>
                                  <p:childTnLst>
                                    <p:animMotion origin="layout" path="M -3.33333E-6 1.25809E-6 L 0.18334 -0.00023 " pathEditMode="relative" rAng="0" ptsTypes="AA">
                                      <p:cBhvr>
                                        <p:cTn id="35" dur="1000" fill="hold"/>
                                        <p:tgtEl>
                                          <p:spTgt spid="7"/>
                                        </p:tgtEl>
                                        <p:attrNameLst>
                                          <p:attrName>ppt_x</p:attrName>
                                          <p:attrName>ppt_y</p:attrName>
                                        </p:attrNameLst>
                                      </p:cBhvr>
                                      <p:rCtr x="9167" y="-23"/>
                                    </p:animMotion>
                                  </p:childTnLst>
                                </p:cTn>
                              </p:par>
                              <p:par>
                                <p:cTn id="36" presetID="35" presetClass="path" presetSubtype="0" accel="50000" decel="50000" fill="hold" nodeType="withEffect">
                                  <p:stCondLst>
                                    <p:cond delay="0"/>
                                  </p:stCondLst>
                                  <p:childTnLst>
                                    <p:animMotion origin="layout" path="M -3.33333E-6 8.88067E-7 L 0.16667 -0.25532 " pathEditMode="relative" rAng="0" ptsTypes="AA">
                                      <p:cBhvr>
                                        <p:cTn id="37" dur="1000" fill="hold"/>
                                        <p:tgtEl>
                                          <p:spTgt spid="6"/>
                                        </p:tgtEl>
                                        <p:attrNameLst>
                                          <p:attrName>ppt_x</p:attrName>
                                          <p:attrName>ppt_y</p:attrName>
                                        </p:attrNameLst>
                                      </p:cBhvr>
                                      <p:rCtr x="8333" y="-12766"/>
                                    </p:animMotion>
                                  </p:childTnLst>
                                  <p:subTnLst>
                                    <p:audio>
                                      <p:cMediaNode>
                                        <p:cTn display="0" masterRel="sameClick">
                                          <p:stCondLst>
                                            <p:cond evt="begin" delay="0">
                                              <p:tn val="36"/>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64" presetClass="path" presetSubtype="0" accel="50000" decel="50000" fill="hold" nodeType="withEffect">
                                  <p:stCondLst>
                                    <p:cond delay="0"/>
                                  </p:stCondLst>
                                  <p:childTnLst>
                                    <p:animMotion origin="layout" path="M -3.33333E-6 8.88067E-7 L 0.16841 -0.25532 " pathEditMode="relative" rAng="0" ptsTypes="AA">
                                      <p:cBhvr>
                                        <p:cTn id="42" dur="1000" fill="hold"/>
                                        <p:tgtEl>
                                          <p:spTgt spid="6"/>
                                        </p:tgtEl>
                                        <p:attrNameLst>
                                          <p:attrName>ppt_x</p:attrName>
                                          <p:attrName>ppt_y</p:attrName>
                                        </p:attrNameLst>
                                      </p:cBhvr>
                                      <p:rCtr x="8420" y="-12766"/>
                                    </p:animMotion>
                                  </p:childTnLst>
                                  <p:subTnLst>
                                    <p:audio>
                                      <p:cMediaNode>
                                        <p:cTn display="0" masterRel="sameClick">
                                          <p:stCondLst>
                                            <p:cond evt="begin" delay="0">
                                              <p:tn val="41"/>
                                            </p:cond>
                                          </p:stCondLst>
                                          <p:endCondLst>
                                            <p:cond evt="onStopAudio" delay="0">
                                              <p:tgtEl>
                                                <p:sldTgt/>
                                              </p:tgtEl>
                                            </p:cond>
                                          </p:endCondLst>
                                        </p:cTn>
                                        <p:tgtEl>
                                          <p:sndTgt r:embed="rId4" name="breeze.wav"/>
                                        </p:tgtEl>
                                      </p:cMediaNode>
                                    </p:audio>
                                  </p:subTnLst>
                                </p:cTn>
                              </p:par>
                              <p:par>
                                <p:cTn id="43" presetID="63" presetClass="path" presetSubtype="0" accel="50000" decel="50000" fill="hold" nodeType="withEffect">
                                  <p:stCondLst>
                                    <p:cond delay="0"/>
                                  </p:stCondLst>
                                  <p:childTnLst>
                                    <p:animMotion origin="layout" path="M -3.33333E-6 -2.6827E-7 L 0.19167 -2.6827E-7 " pathEditMode="relative" rAng="0" ptsTypes="AA">
                                      <p:cBhvr>
                                        <p:cTn id="44" dur="1000" fill="hold"/>
                                        <p:tgtEl>
                                          <p:spTgt spid="7"/>
                                        </p:tgtEl>
                                        <p:attrNameLst>
                                          <p:attrName>ppt_x</p:attrName>
                                          <p:attrName>ppt_y</p:attrName>
                                        </p:attrNameLst>
                                      </p:cBhvr>
                                      <p:rCtr x="9583" y="0"/>
                                    </p:animMotion>
                                  </p:childTnLst>
                                </p:cTn>
                              </p:par>
                            </p:childTnLst>
                          </p:cTn>
                        </p:par>
                      </p:childTnLst>
                    </p:cTn>
                  </p:par>
                </p:childTnLst>
              </p:cTn>
              <p:nextCondLst>
                <p:cond evt="onClick" delay="0">
                  <p:tgtEl>
                    <p:spTgt spid="10"/>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492" y="-146890"/>
            <a:ext cx="12192000" cy="6813227"/>
          </a:xfrm>
          <a:prstGeom prst="rect">
            <a:avLst/>
          </a:prstGeom>
        </p:spPr>
      </p:pic>
      <p:pic>
        <p:nvPicPr>
          <p:cNvPr id="6" name="Quả Bó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0508" y="5105400"/>
            <a:ext cx="703385" cy="609600"/>
          </a:xfrm>
          <a:prstGeom prst="rect">
            <a:avLst/>
          </a:prstGeom>
        </p:spPr>
      </p:pic>
      <p:pic>
        <p:nvPicPr>
          <p:cNvPr id="7" name="Thủ Mô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1503" y="1600200"/>
            <a:ext cx="2021394" cy="1831412"/>
          </a:xfrm>
          <a:prstGeom prst="rect">
            <a:avLst/>
          </a:prstGeom>
        </p:spPr>
      </p:pic>
      <p:sp>
        <p:nvSpPr>
          <p:cNvPr id="8" name="Câu TL A"/>
          <p:cNvSpPr/>
          <p:nvPr/>
        </p:nvSpPr>
        <p:spPr>
          <a:xfrm>
            <a:off x="-114300" y="4450900"/>
            <a:ext cx="3434861" cy="136779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smtClean="0">
                <a:solidFill>
                  <a:schemeClr val="tx1"/>
                </a:solidFill>
                <a:latin typeface="Calibri"/>
                <a:ea typeface="Calibri"/>
                <a:cs typeface="Calibri"/>
                <a:sym typeface="Calibri"/>
              </a:rPr>
              <a:t>A. </a:t>
            </a:r>
            <a:r>
              <a:rPr lang="en-US" sz="3200" dirty="0">
                <a:solidFill>
                  <a:schemeClr val="tx1"/>
                </a:solidFill>
                <a:latin typeface="Calibri"/>
                <a:ea typeface="Calibri"/>
                <a:cs typeface="Calibri"/>
                <a:sym typeface="Calibri"/>
              </a:rPr>
              <a:t>cooking beef or chicken with fish sauce </a:t>
            </a:r>
            <a:endParaRPr lang="en-US" sz="3200" dirty="0">
              <a:solidFill>
                <a:schemeClr val="tx1"/>
              </a:solidFill>
            </a:endParaRPr>
          </a:p>
        </p:txBody>
      </p:sp>
      <p:sp>
        <p:nvSpPr>
          <p:cNvPr id="9" name="Câu TL C"/>
          <p:cNvSpPr/>
          <p:nvPr/>
        </p:nvSpPr>
        <p:spPr>
          <a:xfrm>
            <a:off x="7829550" y="4553770"/>
            <a:ext cx="4086957" cy="136779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smtClean="0">
                <a:solidFill>
                  <a:schemeClr val="tx1"/>
                </a:solidFill>
                <a:latin typeface="Calibri"/>
                <a:ea typeface="Calibri"/>
                <a:cs typeface="Calibri"/>
                <a:sym typeface="Calibri"/>
              </a:rPr>
              <a:t>C.  </a:t>
            </a:r>
            <a:r>
              <a:rPr lang="en-US" sz="3200" dirty="0">
                <a:solidFill>
                  <a:schemeClr val="tx1"/>
                </a:solidFill>
                <a:latin typeface="Calibri"/>
                <a:ea typeface="Calibri"/>
                <a:cs typeface="Calibri"/>
                <a:sym typeface="Calibri"/>
              </a:rPr>
              <a:t>boiling potatoes and chicken bones for a long time </a:t>
            </a:r>
            <a:endParaRPr lang="en-US" sz="3200" dirty="0">
              <a:solidFill>
                <a:schemeClr val="tx1"/>
              </a:solidFill>
            </a:endParaRPr>
          </a:p>
        </p:txBody>
      </p:sp>
      <p:sp>
        <p:nvSpPr>
          <p:cNvPr id="10" name="Câu TL B"/>
          <p:cNvSpPr/>
          <p:nvPr/>
        </p:nvSpPr>
        <p:spPr>
          <a:xfrm>
            <a:off x="3434861" y="4553770"/>
            <a:ext cx="4242289" cy="136779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smtClean="0">
                <a:solidFill>
                  <a:schemeClr val="tx1"/>
                </a:solidFill>
                <a:latin typeface="Calibri"/>
                <a:ea typeface="Calibri"/>
                <a:cs typeface="Calibri"/>
                <a:sym typeface="Calibri"/>
              </a:rPr>
              <a:t>B. slowly </a:t>
            </a:r>
            <a:r>
              <a:rPr lang="en-US" sz="3200" dirty="0">
                <a:solidFill>
                  <a:schemeClr val="tx1"/>
                </a:solidFill>
                <a:latin typeface="Calibri"/>
                <a:ea typeface="Calibri"/>
                <a:cs typeface="Calibri"/>
                <a:sym typeface="Calibri"/>
              </a:rPr>
              <a:t>cooking beef or chicken bones </a:t>
            </a:r>
            <a:endParaRPr lang="en-US" sz="3200" dirty="0">
              <a:solidFill>
                <a:schemeClr val="tx1"/>
              </a:solidFill>
            </a:endParaRPr>
          </a:p>
        </p:txBody>
      </p:sp>
      <p:sp>
        <p:nvSpPr>
          <p:cNvPr id="15" name="Rectangle 14"/>
          <p:cNvSpPr/>
          <p:nvPr/>
        </p:nvSpPr>
        <p:spPr>
          <a:xfrm>
            <a:off x="2324101" y="-76199"/>
            <a:ext cx="9082452" cy="707886"/>
          </a:xfrm>
          <a:prstGeom prst="rect">
            <a:avLst/>
          </a:prstGeom>
          <a:solidFill>
            <a:srgbClr val="FFFF00"/>
          </a:solidFill>
        </p:spPr>
        <p:txBody>
          <a:bodyPr wrap="square">
            <a:spAutoFit/>
          </a:bodyPr>
          <a:lstStyle/>
          <a:p>
            <a:pPr lvl="0" indent="457200"/>
            <a:r>
              <a:rPr lang="en-US" sz="4000" b="1" dirty="0">
                <a:solidFill>
                  <a:srgbClr val="00787E"/>
                </a:solidFill>
                <a:latin typeface="Calibri"/>
                <a:ea typeface="Calibri"/>
                <a:cs typeface="Calibri"/>
                <a:sym typeface="Calibri"/>
              </a:rPr>
              <a:t>5. The broth for </a:t>
            </a:r>
            <a:r>
              <a:rPr lang="en-US" sz="4000" b="1" i="1" dirty="0">
                <a:solidFill>
                  <a:srgbClr val="00787E"/>
                </a:solidFill>
                <a:latin typeface="Calibri"/>
                <a:ea typeface="Calibri"/>
                <a:cs typeface="Calibri"/>
                <a:sym typeface="Calibri"/>
              </a:rPr>
              <a:t>pho </a:t>
            </a:r>
            <a:r>
              <a:rPr lang="en-US" sz="4000" b="1" dirty="0">
                <a:solidFill>
                  <a:srgbClr val="00787E"/>
                </a:solidFill>
                <a:latin typeface="Calibri"/>
                <a:ea typeface="Calibri"/>
                <a:cs typeface="Calibri"/>
                <a:sym typeface="Calibri"/>
              </a:rPr>
              <a:t>is made by _____.</a:t>
            </a:r>
          </a:p>
        </p:txBody>
      </p:sp>
      <p:sp>
        <p:nvSpPr>
          <p:cNvPr id="11" name="Câu TL B"/>
          <p:cNvSpPr/>
          <p:nvPr/>
        </p:nvSpPr>
        <p:spPr>
          <a:xfrm>
            <a:off x="3452351" y="4541280"/>
            <a:ext cx="4242289" cy="1367790"/>
          </a:xfrm>
          <a:prstGeom prst="flowChartTerminator">
            <a:avLst/>
          </a:prstGeom>
          <a:solidFill>
            <a:schemeClr val="accent2"/>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smtClean="0">
                <a:solidFill>
                  <a:schemeClr val="tx1"/>
                </a:solidFill>
                <a:latin typeface="Calibri"/>
                <a:ea typeface="Calibri"/>
                <a:cs typeface="Calibri"/>
                <a:sym typeface="Calibri"/>
              </a:rPr>
              <a:t>B. slowly </a:t>
            </a:r>
            <a:r>
              <a:rPr lang="en-US" sz="3200" dirty="0">
                <a:solidFill>
                  <a:schemeClr val="tx1"/>
                </a:solidFill>
                <a:latin typeface="Calibri"/>
                <a:ea typeface="Calibri"/>
                <a:cs typeface="Calibri"/>
                <a:sym typeface="Calibri"/>
              </a:rPr>
              <a:t>cooking beef or chicken bones </a:t>
            </a:r>
            <a:endParaRPr lang="en-US" sz="3200" dirty="0">
              <a:solidFill>
                <a:schemeClr val="tx1"/>
              </a:solidFill>
            </a:endParaRPr>
          </a:p>
        </p:txBody>
      </p:sp>
    </p:spTree>
    <p:extLst>
      <p:ext uri="{BB962C8B-B14F-4D97-AF65-F5344CB8AC3E}">
        <p14:creationId xmlns:p14="http://schemas.microsoft.com/office/powerpoint/2010/main" val="193045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2000" fill="hold"/>
                                        <p:tgtEl>
                                          <p:spTgt spid="6"/>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7"/>
                                        </p:tgtEl>
                                        <p:attrNameLst>
                                          <p:attrName>r</p:attrName>
                                        </p:attrNameLst>
                                      </p:cBhvr>
                                    </p:animRot>
                                    <p:animRot by="-240000">
                                      <p:cBhvr>
                                        <p:cTn id="9" dur="200" fill="hold">
                                          <p:stCondLst>
                                            <p:cond delay="200"/>
                                          </p:stCondLst>
                                        </p:cTn>
                                        <p:tgtEl>
                                          <p:spTgt spid="7"/>
                                        </p:tgtEl>
                                        <p:attrNameLst>
                                          <p:attrName>r</p:attrName>
                                        </p:attrNameLst>
                                      </p:cBhvr>
                                    </p:animRot>
                                    <p:animRot by="240000">
                                      <p:cBhvr>
                                        <p:cTn id="10" dur="200" fill="hold">
                                          <p:stCondLst>
                                            <p:cond delay="400"/>
                                          </p:stCondLst>
                                        </p:cTn>
                                        <p:tgtEl>
                                          <p:spTgt spid="7"/>
                                        </p:tgtEl>
                                        <p:attrNameLst>
                                          <p:attrName>r</p:attrName>
                                        </p:attrNameLst>
                                      </p:cBhvr>
                                    </p:animRot>
                                    <p:animRot by="-240000">
                                      <p:cBhvr>
                                        <p:cTn id="11" dur="200" fill="hold">
                                          <p:stCondLst>
                                            <p:cond delay="600"/>
                                          </p:stCondLst>
                                        </p:cTn>
                                        <p:tgtEl>
                                          <p:spTgt spid="7"/>
                                        </p:tgtEl>
                                        <p:attrNameLst>
                                          <p:attrName>r</p:attrName>
                                        </p:attrNameLst>
                                      </p:cBhvr>
                                    </p:animRot>
                                    <p:animRot by="120000">
                                      <p:cBhvr>
                                        <p:cTn id="12" dur="200" fill="hold">
                                          <p:stCondLst>
                                            <p:cond delay="800"/>
                                          </p:stCondLst>
                                        </p:cTn>
                                        <p:tgtEl>
                                          <p:spTgt spid="7"/>
                                        </p:tgtEl>
                                        <p:attrNameLst>
                                          <p:attrName>r</p:attrName>
                                        </p:attrNameLst>
                                      </p:cBhvr>
                                    </p:animRot>
                                  </p:childTnLst>
                                </p:cTn>
                              </p:par>
                              <p:par>
                                <p:cTn id="13" presetID="63" presetClass="path" presetSubtype="0" accel="50000" decel="50000" fill="hold" nodeType="withEffect">
                                  <p:stCondLst>
                                    <p:cond delay="0"/>
                                  </p:stCondLst>
                                  <p:childTnLst>
                                    <p:animMotion origin="layout" path="M -3.33333E-6 8.88067E-7 L 0.15834 -0.24422 " pathEditMode="relative" rAng="0" ptsTypes="AA">
                                      <p:cBhvr>
                                        <p:cTn id="14" dur="1000" fill="hold"/>
                                        <p:tgtEl>
                                          <p:spTgt spid="6"/>
                                        </p:tgtEl>
                                        <p:attrNameLst>
                                          <p:attrName>ppt_x</p:attrName>
                                          <p:attrName>ppt_y</p:attrName>
                                        </p:attrNameLst>
                                      </p:cBhvr>
                                      <p:rCtr x="7917" y="-12211"/>
                                    </p:animMotion>
                                  </p:childTnLst>
                                </p:cTn>
                              </p:par>
                              <p:par>
                                <p:cTn id="15" presetID="63" presetClass="path" presetSubtype="0" accel="50000" decel="50000" fill="hold" nodeType="withEffect">
                                  <p:stCondLst>
                                    <p:cond delay="0"/>
                                  </p:stCondLst>
                                  <p:childTnLst>
                                    <p:animMotion origin="layout" path="M -3.33333E-6 1.25809E-6 L 0.18334 -0.00023 " pathEditMode="relative" rAng="0" ptsTypes="AA">
                                      <p:cBhvr>
                                        <p:cTn id="16" dur="1000" fill="hold"/>
                                        <p:tgtEl>
                                          <p:spTgt spid="7"/>
                                        </p:tgtEl>
                                        <p:attrNameLst>
                                          <p:attrName>ppt_x</p:attrName>
                                          <p:attrName>ppt_y</p:attrName>
                                        </p:attrNameLst>
                                      </p:cBhvr>
                                      <p:rCtr x="9167" y="-23"/>
                                    </p:animMotion>
                                  </p:childTnLst>
                                </p:cTn>
                              </p:par>
                              <p:par>
                                <p:cTn id="17" presetID="42" presetClass="path" presetSubtype="0" accel="50000" decel="50000" fill="hold" nodeType="withEffect">
                                  <p:stCondLst>
                                    <p:cond delay="0"/>
                                  </p:stCondLst>
                                  <p:childTnLst>
                                    <p:animMotion origin="layout" path="M -3.33333E-6 8.88067E-7 L 0.15834 -0.24422 " pathEditMode="relative" rAng="0" ptsTypes="AA">
                                      <p:cBhvr>
                                        <p:cTn id="18" dur="1000" spd="-100000" fill="hold"/>
                                        <p:tgtEl>
                                          <p:spTgt spid="6"/>
                                        </p:tgtEl>
                                        <p:attrNameLst>
                                          <p:attrName>ppt_x</p:attrName>
                                          <p:attrName>ppt_y</p:attrName>
                                        </p:attrNameLst>
                                      </p:cBhvr>
                                      <p:rCtr x="7917" y="-12211"/>
                                    </p:animMotion>
                                  </p:childTnLst>
                                </p:cTn>
                              </p:par>
                              <p:par>
                                <p:cTn id="19" presetID="42" presetClass="path" presetSubtype="0" accel="50000" decel="50000" fill="hold" nodeType="withEffect">
                                  <p:stCondLst>
                                    <p:cond delay="0"/>
                                  </p:stCondLst>
                                  <p:childTnLst>
                                    <p:animMotion origin="layout" path="M -3.33333E-6 1.25809E-6 L 0.175 -0.00023 " pathEditMode="relative" rAng="0" ptsTypes="AA">
                                      <p:cBhvr>
                                        <p:cTn id="20" dur="1000" spd="-100000" fill="hold"/>
                                        <p:tgtEl>
                                          <p:spTgt spid="7"/>
                                        </p:tgtEl>
                                        <p:attrNameLst>
                                          <p:attrName>ppt_x</p:attrName>
                                          <p:attrName>ppt_y</p:attrName>
                                        </p:attrNameLst>
                                      </p:cBhvr>
                                      <p:rCtr x="8750" y="-2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64" presetClass="path" presetSubtype="0" accel="50000" decel="50000" fill="hold" nodeType="withEffect">
                                  <p:stCondLst>
                                    <p:cond delay="0"/>
                                  </p:stCondLst>
                                  <p:childTnLst>
                                    <p:animMotion origin="layout" path="M -3.33333E-6 8.88067E-7 L 0.16841 -0.25532 " pathEditMode="relative" rAng="0" ptsTypes="AA">
                                      <p:cBhvr>
                                        <p:cTn id="25" dur="1000" fill="hold"/>
                                        <p:tgtEl>
                                          <p:spTgt spid="6"/>
                                        </p:tgtEl>
                                        <p:attrNameLst>
                                          <p:attrName>ppt_x</p:attrName>
                                          <p:attrName>ppt_y</p:attrName>
                                        </p:attrNameLst>
                                      </p:cBhvr>
                                      <p:rCtr x="8420" y="-12766"/>
                                    </p:animMotion>
                                  </p:childTnLst>
                                  <p:subTnLst>
                                    <p:audio>
                                      <p:cMediaNode>
                                        <p:cTn display="0" masterRel="sameClick">
                                          <p:stCondLst>
                                            <p:cond evt="begin" delay="0">
                                              <p:tn val="24"/>
                                            </p:cond>
                                          </p:stCondLst>
                                          <p:endCondLst>
                                            <p:cond evt="onStopAudio" delay="0">
                                              <p:tgtEl>
                                                <p:sldTgt/>
                                              </p:tgtEl>
                                            </p:cond>
                                          </p:endCondLst>
                                        </p:cTn>
                                        <p:tgtEl>
                                          <p:sndTgt r:embed="rId3" name="breeze.wav"/>
                                        </p:tgtEl>
                                      </p:cMediaNode>
                                    </p:audio>
                                  </p:subTnLst>
                                </p:cTn>
                              </p:par>
                              <p:par>
                                <p:cTn id="26" presetID="63" presetClass="path" presetSubtype="0" accel="50000" decel="50000" fill="hold" nodeType="withEffect">
                                  <p:stCondLst>
                                    <p:cond delay="0"/>
                                  </p:stCondLst>
                                  <p:childTnLst>
                                    <p:animMotion origin="layout" path="M -3.33333E-6 -2.6827E-7 L 0.19167 -2.6827E-7 " pathEditMode="relative" rAng="0" ptsTypes="AA">
                                      <p:cBhvr>
                                        <p:cTn id="27" dur="1000" fill="hold"/>
                                        <p:tgtEl>
                                          <p:spTgt spid="7"/>
                                        </p:tgtEl>
                                        <p:attrNameLst>
                                          <p:attrName>ppt_x</p:attrName>
                                          <p:attrName>ppt_y</p:attrName>
                                        </p:attrNameLst>
                                      </p:cBhvr>
                                      <p:rCtr x="9583" y="0"/>
                                    </p:animMotion>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35" presetClass="path" presetSubtype="0" accel="50000" decel="50000" fill="hold" nodeType="withEffect">
                                  <p:stCondLst>
                                    <p:cond delay="0"/>
                                  </p:stCondLst>
                                  <p:childTnLst>
                                    <p:animMotion origin="layout" path="M -3.33333E-6 1.25809E-6 L 0.18334 -0.00023 " pathEditMode="relative" rAng="0" ptsTypes="AA">
                                      <p:cBhvr>
                                        <p:cTn id="32" dur="1000" fill="hold"/>
                                        <p:tgtEl>
                                          <p:spTgt spid="7"/>
                                        </p:tgtEl>
                                        <p:attrNameLst>
                                          <p:attrName>ppt_x</p:attrName>
                                          <p:attrName>ppt_y</p:attrName>
                                        </p:attrNameLst>
                                      </p:cBhvr>
                                      <p:rCtr x="9167" y="-23"/>
                                    </p:animMotion>
                                  </p:childTnLst>
                                </p:cTn>
                              </p:par>
                              <p:par>
                                <p:cTn id="33" presetID="35" presetClass="path" presetSubtype="0" accel="50000" decel="50000" fill="hold" nodeType="withEffect">
                                  <p:stCondLst>
                                    <p:cond delay="0"/>
                                  </p:stCondLst>
                                  <p:childTnLst>
                                    <p:animMotion origin="layout" path="M -3.33333E-6 8.88067E-7 L 0.16667 -0.25532 " pathEditMode="relative" rAng="0" ptsTypes="AA">
                                      <p:cBhvr>
                                        <p:cTn id="34" dur="1000" fill="hold"/>
                                        <p:tgtEl>
                                          <p:spTgt spid="6"/>
                                        </p:tgtEl>
                                        <p:attrNameLst>
                                          <p:attrName>ppt_x</p:attrName>
                                          <p:attrName>ppt_y</p:attrName>
                                        </p:attrNameLst>
                                      </p:cBhvr>
                                      <p:rCtr x="8333" y="-12766"/>
                                    </p:animMotion>
                                  </p:childTnLst>
                                  <p:subTnLst>
                                    <p:audio>
                                      <p:cMediaNode>
                                        <p:cTn display="0" masterRel="sameClick">
                                          <p:stCondLst>
                                            <p:cond evt="begin" delay="0">
                                              <p:tn val="33"/>
                                            </p:cond>
                                          </p:stCondLst>
                                          <p:endCondLst>
                                            <p:cond evt="onStopAudio" delay="0">
                                              <p:tgtEl>
                                                <p:sldTgt/>
                                              </p:tgtEl>
                                            </p:cond>
                                          </p:endCondLst>
                                        </p:cTn>
                                        <p:tgtEl>
                                          <p:sndTgt r:embed="rId3" name="breeze.wav"/>
                                        </p:tgtEl>
                                      </p:cMediaNode>
                                    </p:audio>
                                  </p:subTnLst>
                                </p:cTn>
                              </p:par>
                            </p:childTnLst>
                          </p:cTn>
                        </p:par>
                      </p:childTnLst>
                    </p:cTn>
                  </p:par>
                </p:childTnLst>
              </p:cTn>
              <p:nextCondLst>
                <p:cond evt="onClick" delay="0">
                  <p:tgtEl>
                    <p:spTgt spid="9"/>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64" presetClass="path" presetSubtype="0" accel="50000" decel="50000" fill="hold" nodeType="clickEffect">
                                  <p:stCondLst>
                                    <p:cond delay="0"/>
                                  </p:stCondLst>
                                  <p:childTnLst>
                                    <p:animMotion origin="layout" path="M -3.33333E-6 8.88067E-7 L 0.11667 -0.47734 " pathEditMode="relative" rAng="0" ptsTypes="AA">
                                      <p:cBhvr>
                                        <p:cTn id="39" dur="1000" fill="hold"/>
                                        <p:tgtEl>
                                          <p:spTgt spid="6"/>
                                        </p:tgtEl>
                                        <p:attrNameLst>
                                          <p:attrName>ppt_x</p:attrName>
                                          <p:attrName>ppt_y</p:attrName>
                                        </p:attrNameLst>
                                      </p:cBhvr>
                                      <p:rCtr x="5833" y="-23867"/>
                                    </p:animMotion>
                                  </p:childTnLst>
                                  <p:subTnLst>
                                    <p:audio>
                                      <p:cMediaNode>
                                        <p:cTn display="0" masterRel="sameClick">
                                          <p:stCondLst>
                                            <p:cond evt="begin" delay="0">
                                              <p:tn val="38"/>
                                            </p:cond>
                                          </p:stCondLst>
                                          <p:endCondLst>
                                            <p:cond evt="onStopAudio" delay="0">
                                              <p:tgtEl>
                                                <p:sldTgt/>
                                              </p:tgtEl>
                                            </p:cond>
                                          </p:endCondLst>
                                        </p:cTn>
                                        <p:tgtEl>
                                          <p:sndTgt r:embed="rId4" name="applause.wav"/>
                                        </p:tgtEl>
                                      </p:cMediaNode>
                                    </p:audio>
                                  </p:subTnLst>
                                </p:cTn>
                              </p:par>
                              <p:par>
                                <p:cTn id="40" presetID="35" presetClass="path" presetSubtype="0" accel="50000" decel="50000" fill="hold" nodeType="withEffect">
                                  <p:stCondLst>
                                    <p:cond delay="0"/>
                                  </p:stCondLst>
                                  <p:childTnLst>
                                    <p:animMotion origin="layout" path="M 0 0 L -0.25 0 E" pathEditMode="relative" ptsTypes="">
                                      <p:cBhvr>
                                        <p:cTn id="41" dur="1000" fill="hold"/>
                                        <p:tgtEl>
                                          <p:spTgt spid="7"/>
                                        </p:tgtEl>
                                        <p:attrNameLst>
                                          <p:attrName>ppt_x</p:attrName>
                                          <p:attrName>ppt_y</p:attrName>
                                        </p:attrNameLst>
                                      </p:cBhvr>
                                    </p:animMotion>
                                  </p:childTnLst>
                                </p:cTn>
                              </p:par>
                            </p:childTnLst>
                          </p:cTn>
                        </p:par>
                        <p:par>
                          <p:cTn id="42" fill="hold">
                            <p:stCondLst>
                              <p:cond delay="1000"/>
                            </p:stCondLst>
                            <p:childTnLst>
                              <p:par>
                                <p:cTn id="43" presetID="1"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1"/>
          <p:cNvSpPr/>
          <p:nvPr/>
        </p:nvSpPr>
        <p:spPr>
          <a:xfrm>
            <a:off x="815883" y="1172973"/>
            <a:ext cx="1135713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Read Phong’s blog again and circle the correct answer A, B or C.</a:t>
            </a:r>
            <a:endParaRPr sz="2400" b="1" i="0" u="none" strike="noStrike" cap="none">
              <a:solidFill>
                <a:srgbClr val="000000"/>
              </a:solidFill>
              <a:latin typeface="Calibri"/>
              <a:ea typeface="Calibri"/>
              <a:cs typeface="Calibri"/>
              <a:sym typeface="Calibri"/>
            </a:endParaRPr>
          </a:p>
        </p:txBody>
      </p:sp>
      <p:pic>
        <p:nvPicPr>
          <p:cNvPr id="307" name="Google Shape;307;p11"/>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308" name="Google Shape;308;p11"/>
          <p:cNvSpPr txBox="1"/>
          <p:nvPr/>
        </p:nvSpPr>
        <p:spPr>
          <a:xfrm>
            <a:off x="283930" y="237401"/>
            <a:ext cx="6621123"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WHILE-READING</a:t>
            </a:r>
            <a:endParaRPr sz="3600" b="1" i="0" u="none" strike="noStrike" cap="none">
              <a:solidFill>
                <a:schemeClr val="dk1"/>
              </a:solidFill>
              <a:latin typeface="Calibri"/>
              <a:ea typeface="Calibri"/>
              <a:cs typeface="Calibri"/>
              <a:sym typeface="Calibri"/>
            </a:endParaRPr>
          </a:p>
        </p:txBody>
      </p:sp>
      <p:grpSp>
        <p:nvGrpSpPr>
          <p:cNvPr id="309" name="Google Shape;309;p11"/>
          <p:cNvGrpSpPr/>
          <p:nvPr/>
        </p:nvGrpSpPr>
        <p:grpSpPr>
          <a:xfrm>
            <a:off x="315615" y="1109557"/>
            <a:ext cx="519251" cy="584775"/>
            <a:chOff x="487066" y="1334106"/>
            <a:chExt cx="582963" cy="657458"/>
          </a:xfrm>
        </p:grpSpPr>
        <p:sp>
          <p:nvSpPr>
            <p:cNvPr id="310" name="Google Shape;310;p11"/>
            <p:cNvSpPr/>
            <p:nvPr/>
          </p:nvSpPr>
          <p:spPr>
            <a:xfrm>
              <a:off x="487066" y="1357586"/>
              <a:ext cx="582963" cy="574920"/>
            </a:xfrm>
            <a:prstGeom prst="roundRect">
              <a:avLst>
                <a:gd name="adj" fmla="val 16667"/>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rgbClr val="048DA4"/>
                </a:solidFill>
                <a:latin typeface="Arial"/>
                <a:ea typeface="Arial"/>
                <a:cs typeface="Arial"/>
                <a:sym typeface="Arial"/>
              </a:endParaRPr>
            </a:p>
          </p:txBody>
        </p:sp>
        <p:sp>
          <p:nvSpPr>
            <p:cNvPr id="311" name="Google Shape;311;p11"/>
            <p:cNvSpPr txBox="1"/>
            <p:nvPr/>
          </p:nvSpPr>
          <p:spPr>
            <a:xfrm>
              <a:off x="609496" y="1334106"/>
              <a:ext cx="299818" cy="657458"/>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Open Sans"/>
                  <a:ea typeface="Open Sans"/>
                  <a:cs typeface="Open Sans"/>
                  <a:sym typeface="Open Sans"/>
                </a:rPr>
                <a:t>3</a:t>
              </a:r>
              <a:endParaRPr sz="3200" b="1" i="0" u="none" strike="noStrike" cap="none">
                <a:solidFill>
                  <a:schemeClr val="lt1"/>
                </a:solidFill>
                <a:latin typeface="Open Sans"/>
                <a:ea typeface="Open Sans"/>
                <a:cs typeface="Open Sans"/>
                <a:sym typeface="Open Sans"/>
              </a:endParaRPr>
            </a:p>
          </p:txBody>
        </p:sp>
      </p:grpSp>
      <p:sp>
        <p:nvSpPr>
          <p:cNvPr id="312" name="Google Shape;312;p11"/>
          <p:cNvSpPr/>
          <p:nvPr/>
        </p:nvSpPr>
        <p:spPr>
          <a:xfrm>
            <a:off x="396240" y="1783999"/>
            <a:ext cx="5181599" cy="4524315"/>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None/>
            </a:pPr>
            <a:r>
              <a:rPr lang="en-US" sz="2400" b="1" i="0" u="none" strike="noStrike" cap="none" dirty="0">
                <a:solidFill>
                  <a:srgbClr val="00787E"/>
                </a:solidFill>
                <a:latin typeface="Calibri"/>
                <a:ea typeface="Calibri"/>
                <a:cs typeface="Calibri"/>
                <a:sym typeface="Calibri"/>
              </a:rPr>
              <a:t>1. The text is mainly about _____. </a:t>
            </a:r>
            <a:r>
              <a:rPr lang="en-US" sz="2400" b="1" i="0" u="none" strike="noStrike" cap="none" dirty="0">
                <a:solidFill>
                  <a:srgbClr val="009FA5"/>
                </a:solidFill>
                <a:latin typeface="Calibri"/>
                <a:ea typeface="Calibri"/>
                <a:cs typeface="Calibri"/>
                <a:sym typeface="Calibri"/>
              </a:rPr>
              <a:t> </a:t>
            </a:r>
            <a:endParaRPr sz="2400" b="1" i="0" u="none" strike="noStrike" cap="none" dirty="0">
              <a:solidFill>
                <a:srgbClr val="009FA5"/>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A. </a:t>
            </a:r>
            <a:r>
              <a:rPr lang="en-US" sz="2400" b="0" i="1" u="none" strike="noStrike" cap="none" dirty="0">
                <a:solidFill>
                  <a:srgbClr val="000000"/>
                </a:solidFill>
                <a:latin typeface="Calibri"/>
                <a:ea typeface="Calibri"/>
                <a:cs typeface="Calibri"/>
                <a:sym typeface="Calibri"/>
              </a:rPr>
              <a:t>pho</a:t>
            </a:r>
            <a:r>
              <a:rPr lang="en-US" sz="2400" b="0" i="0" u="none" strike="noStrike" cap="none" dirty="0">
                <a:solidFill>
                  <a:srgbClr val="000000"/>
                </a:solidFill>
                <a:latin typeface="Calibri"/>
                <a:ea typeface="Calibri"/>
                <a:cs typeface="Calibri"/>
                <a:sym typeface="Calibri"/>
              </a:rPr>
              <a:t>, a popular dish in Viet Nam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B. popular dishes in Viet Nam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C. different ways to cook </a:t>
            </a:r>
            <a:r>
              <a:rPr lang="en-US" sz="2400" b="0" i="1" u="none" strike="noStrike" cap="none" dirty="0">
                <a:solidFill>
                  <a:srgbClr val="000000"/>
                </a:solidFill>
                <a:latin typeface="Calibri"/>
                <a:ea typeface="Calibri"/>
                <a:cs typeface="Calibri"/>
                <a:sym typeface="Calibri"/>
              </a:rPr>
              <a:t>pho </a:t>
            </a:r>
            <a:endParaRPr dirty="0"/>
          </a:p>
          <a:p>
            <a:pPr marL="0" marR="0" lvl="0" indent="457200" algn="l" rtl="0">
              <a:lnSpc>
                <a:spcPct val="100000"/>
              </a:lnSpc>
              <a:spcBef>
                <a:spcPts val="0"/>
              </a:spcBef>
              <a:spcAft>
                <a:spcPts val="0"/>
              </a:spcAft>
              <a:buNone/>
            </a:pPr>
            <a:r>
              <a:rPr lang="en-US" sz="2400" b="1" i="0" u="none" strike="noStrike" cap="none" dirty="0">
                <a:solidFill>
                  <a:srgbClr val="00787E"/>
                </a:solidFill>
                <a:latin typeface="Calibri"/>
                <a:ea typeface="Calibri"/>
                <a:cs typeface="Calibri"/>
                <a:sym typeface="Calibri"/>
              </a:rPr>
              <a:t>2. </a:t>
            </a:r>
            <a:r>
              <a:rPr lang="en-US" sz="2400" b="1" i="1" u="none" strike="noStrike" cap="none" dirty="0">
                <a:solidFill>
                  <a:srgbClr val="00787E"/>
                </a:solidFill>
                <a:latin typeface="Calibri"/>
                <a:ea typeface="Calibri"/>
                <a:cs typeface="Calibri"/>
                <a:sym typeface="Calibri"/>
              </a:rPr>
              <a:t>Pho</a:t>
            </a:r>
            <a:r>
              <a:rPr lang="en-US" sz="2400" b="1" i="0" u="none" strike="noStrike" cap="none" dirty="0">
                <a:solidFill>
                  <a:srgbClr val="00787E"/>
                </a:solidFill>
                <a:latin typeface="Calibri"/>
                <a:ea typeface="Calibri"/>
                <a:cs typeface="Calibri"/>
                <a:sym typeface="Calibri"/>
              </a:rPr>
              <a:t> is made mainly with _____.</a:t>
            </a:r>
            <a:endParaRPr sz="2400" b="1" i="0" u="none" strike="noStrike" cap="none" dirty="0">
              <a:solidFill>
                <a:srgbClr val="00787E"/>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A. rice noodles and beef or chicken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B. rice, pork, and vegetables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C. fish, shrimp, and noodles </a:t>
            </a:r>
            <a:endParaRPr dirty="0"/>
          </a:p>
          <a:p>
            <a:pPr marL="0" marR="0" lvl="0" indent="457200" algn="l" rtl="0">
              <a:lnSpc>
                <a:spcPct val="100000"/>
              </a:lnSpc>
              <a:spcBef>
                <a:spcPts val="0"/>
              </a:spcBef>
              <a:spcAft>
                <a:spcPts val="0"/>
              </a:spcAft>
              <a:buNone/>
            </a:pPr>
            <a:r>
              <a:rPr lang="en-US" sz="2400" b="1" i="0" u="none" strike="noStrike" cap="none" dirty="0">
                <a:solidFill>
                  <a:srgbClr val="00787E"/>
                </a:solidFill>
                <a:latin typeface="Calibri"/>
                <a:ea typeface="Calibri"/>
                <a:cs typeface="Calibri"/>
                <a:sym typeface="Calibri"/>
              </a:rPr>
              <a:t>3. We enjoy </a:t>
            </a:r>
            <a:r>
              <a:rPr lang="en-US" sz="2400" b="1" i="1" u="none" strike="noStrike" cap="none" dirty="0">
                <a:solidFill>
                  <a:srgbClr val="00787E"/>
                </a:solidFill>
                <a:latin typeface="Calibri"/>
                <a:ea typeface="Calibri"/>
                <a:cs typeface="Calibri"/>
                <a:sym typeface="Calibri"/>
              </a:rPr>
              <a:t>pho </a:t>
            </a:r>
            <a:r>
              <a:rPr lang="en-US" sz="2400" b="1" i="0" u="none" strike="noStrike" cap="none" dirty="0">
                <a:solidFill>
                  <a:srgbClr val="00787E"/>
                </a:solidFill>
                <a:latin typeface="Calibri"/>
                <a:ea typeface="Calibri"/>
                <a:cs typeface="Calibri"/>
                <a:sym typeface="Calibri"/>
              </a:rPr>
              <a:t>_____.  </a:t>
            </a:r>
            <a:endParaRPr sz="2400" b="1" i="0" u="none" strike="noStrike" cap="none" dirty="0">
              <a:solidFill>
                <a:srgbClr val="00787E"/>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A. only for breakfast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B. for lunch and dinner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C. at any time of the day </a:t>
            </a:r>
            <a:endParaRPr dirty="0"/>
          </a:p>
        </p:txBody>
      </p:sp>
      <p:sp>
        <p:nvSpPr>
          <p:cNvPr id="313" name="Google Shape;313;p11"/>
          <p:cNvSpPr/>
          <p:nvPr/>
        </p:nvSpPr>
        <p:spPr>
          <a:xfrm>
            <a:off x="5829298" y="1779216"/>
            <a:ext cx="6185223" cy="3416320"/>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None/>
            </a:pPr>
            <a:r>
              <a:rPr lang="en-US" sz="2400" b="1" i="0" u="none" strike="noStrike" cap="none" dirty="0">
                <a:solidFill>
                  <a:srgbClr val="00787E"/>
                </a:solidFill>
                <a:latin typeface="Calibri"/>
                <a:ea typeface="Calibri"/>
                <a:cs typeface="Calibri"/>
                <a:sym typeface="Calibri"/>
              </a:rPr>
              <a:t>4. To make noodles for </a:t>
            </a:r>
            <a:r>
              <a:rPr lang="en-US" sz="2400" b="1" i="1" u="none" strike="noStrike" cap="none" dirty="0">
                <a:solidFill>
                  <a:srgbClr val="00787E"/>
                </a:solidFill>
                <a:latin typeface="Calibri"/>
                <a:ea typeface="Calibri"/>
                <a:cs typeface="Calibri"/>
                <a:sym typeface="Calibri"/>
              </a:rPr>
              <a:t>pho</a:t>
            </a:r>
            <a:r>
              <a:rPr lang="en-US" sz="2400" b="1" i="0" u="none" strike="noStrike" cap="none" dirty="0">
                <a:solidFill>
                  <a:srgbClr val="00787E"/>
                </a:solidFill>
                <a:latin typeface="Calibri"/>
                <a:ea typeface="Calibri"/>
                <a:cs typeface="Calibri"/>
                <a:sym typeface="Calibri"/>
              </a:rPr>
              <a:t>, we use _____.</a:t>
            </a:r>
            <a:endParaRPr sz="2400" b="1" i="0" u="none" strike="noStrike" cap="none" dirty="0">
              <a:solidFill>
                <a:srgbClr val="00787E"/>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A. a variety of sticky rice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B. the best kind of rice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C. eggs and rice flour </a:t>
            </a:r>
            <a:endParaRPr dirty="0"/>
          </a:p>
          <a:p>
            <a:pPr marL="0" marR="0" lvl="0" indent="457200" algn="l" rtl="0">
              <a:lnSpc>
                <a:spcPct val="100000"/>
              </a:lnSpc>
              <a:spcBef>
                <a:spcPts val="0"/>
              </a:spcBef>
              <a:spcAft>
                <a:spcPts val="0"/>
              </a:spcAft>
              <a:buNone/>
            </a:pPr>
            <a:r>
              <a:rPr lang="en-US" sz="2400" b="1" i="0" u="none" strike="noStrike" cap="none" dirty="0">
                <a:solidFill>
                  <a:srgbClr val="00787E"/>
                </a:solidFill>
                <a:latin typeface="Calibri"/>
                <a:ea typeface="Calibri"/>
                <a:cs typeface="Calibri"/>
                <a:sym typeface="Calibri"/>
              </a:rPr>
              <a:t>5. The broth for </a:t>
            </a:r>
            <a:r>
              <a:rPr lang="en-US" sz="2400" b="1" i="1" u="none" strike="noStrike" cap="none" dirty="0">
                <a:solidFill>
                  <a:srgbClr val="00787E"/>
                </a:solidFill>
                <a:latin typeface="Calibri"/>
                <a:ea typeface="Calibri"/>
                <a:cs typeface="Calibri"/>
                <a:sym typeface="Calibri"/>
              </a:rPr>
              <a:t>pho </a:t>
            </a:r>
            <a:r>
              <a:rPr lang="en-US" sz="2400" b="1" i="0" u="none" strike="noStrike" cap="none" dirty="0">
                <a:solidFill>
                  <a:srgbClr val="00787E"/>
                </a:solidFill>
                <a:latin typeface="Calibri"/>
                <a:ea typeface="Calibri"/>
                <a:cs typeface="Calibri"/>
                <a:sym typeface="Calibri"/>
              </a:rPr>
              <a:t>is made by _____.</a:t>
            </a:r>
            <a:endParaRPr sz="2400" b="1" i="0" u="none" strike="noStrike" cap="none" dirty="0">
              <a:solidFill>
                <a:srgbClr val="00787E"/>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A. slowly cooking beef or chicken bones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B. cooking beef or chicken with fish sauce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C. boiling potatoes and chicken bones for a long time </a:t>
            </a:r>
            <a:endParaRPr dirty="0"/>
          </a:p>
        </p:txBody>
      </p:sp>
      <p:sp>
        <p:nvSpPr>
          <p:cNvPr id="314" name="Google Shape;314;p11"/>
          <p:cNvSpPr/>
          <p:nvPr/>
        </p:nvSpPr>
        <p:spPr>
          <a:xfrm>
            <a:off x="304251" y="3675808"/>
            <a:ext cx="519251" cy="353435"/>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1"/>
          <p:cNvSpPr/>
          <p:nvPr/>
        </p:nvSpPr>
        <p:spPr>
          <a:xfrm>
            <a:off x="296632" y="2228066"/>
            <a:ext cx="519251" cy="353435"/>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11"/>
          <p:cNvSpPr/>
          <p:nvPr/>
        </p:nvSpPr>
        <p:spPr>
          <a:xfrm>
            <a:off x="283930" y="5882183"/>
            <a:ext cx="519251" cy="353435"/>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1"/>
          <p:cNvSpPr/>
          <p:nvPr/>
        </p:nvSpPr>
        <p:spPr>
          <a:xfrm>
            <a:off x="5685937" y="2581501"/>
            <a:ext cx="519251" cy="353435"/>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1"/>
          <p:cNvSpPr/>
          <p:nvPr/>
        </p:nvSpPr>
        <p:spPr>
          <a:xfrm>
            <a:off x="5706257" y="3691480"/>
            <a:ext cx="519251" cy="353435"/>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22210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9"/>
          <p:cNvSpPr/>
          <p:nvPr/>
        </p:nvSpPr>
        <p:spPr>
          <a:xfrm>
            <a:off x="7186043" y="5046264"/>
            <a:ext cx="5005956" cy="18117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4" name="Google Shape;94;p29"/>
          <p:cNvSpPr/>
          <p:nvPr/>
        </p:nvSpPr>
        <p:spPr>
          <a:xfrm>
            <a:off x="321732" y="321733"/>
            <a:ext cx="11546828" cy="6214534"/>
          </a:xfrm>
          <a:custGeom>
            <a:avLst/>
            <a:gdLst/>
            <a:ahLst/>
            <a:cxnLst/>
            <a:rect l="l" t="t" r="r" b="b"/>
            <a:pathLst>
              <a:path w="11546828" h="6214534" extrusionOk="0">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rgbClr val="7F7F7F">
              <a:alpha val="2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 name="Google Shape;95;p29"/>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6" name="Google Shape;96;p29"/>
          <p:cNvPicPr preferRelativeResize="0"/>
          <p:nvPr/>
        </p:nvPicPr>
        <p:blipFill rotWithShape="1">
          <a:blip r:embed="rId4">
            <a:alphaModFix/>
          </a:blip>
          <a:srcRect/>
          <a:stretch/>
        </p:blipFill>
        <p:spPr>
          <a:xfrm>
            <a:off x="4443584" y="2288456"/>
            <a:ext cx="7746709" cy="4357521"/>
          </a:xfrm>
          <a:prstGeom prst="rect">
            <a:avLst/>
          </a:prstGeom>
          <a:noFill/>
          <a:ln>
            <a:noFill/>
          </a:ln>
        </p:spPr>
      </p:pic>
      <p:pic>
        <p:nvPicPr>
          <p:cNvPr id="102" name="Google Shape;102;p29"/>
          <p:cNvPicPr preferRelativeResize="0"/>
          <p:nvPr/>
        </p:nvPicPr>
        <p:blipFill rotWithShape="1">
          <a:blip r:embed="rId5">
            <a:alphaModFix/>
          </a:blip>
          <a:srcRect/>
          <a:stretch/>
        </p:blipFill>
        <p:spPr>
          <a:xfrm>
            <a:off x="-1" y="0"/>
            <a:ext cx="12192000" cy="1303957"/>
          </a:xfrm>
          <a:prstGeom prst="rect">
            <a:avLst/>
          </a:prstGeom>
          <a:noFill/>
          <a:ln>
            <a:noFill/>
          </a:ln>
        </p:spPr>
      </p:pic>
      <p:pic>
        <p:nvPicPr>
          <p:cNvPr id="1030" name="Picture 6" descr="Cách Nấu Phở Heo Lạ Miệng Bổ Dưỡng Cho Các Bà Nội Trợ"/>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7860" y="1800513"/>
            <a:ext cx="6444343" cy="48332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ách bảo quản phở tươi, bánh phở và phở khô dùng được lâu và ngon nhấ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6154" y="1815798"/>
            <a:ext cx="6444344" cy="4979121"/>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105;p29"/>
          <p:cNvSpPr txBox="1"/>
          <p:nvPr/>
        </p:nvSpPr>
        <p:spPr>
          <a:xfrm>
            <a:off x="374556" y="158296"/>
            <a:ext cx="10169035"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dirty="0" smtClean="0">
                <a:solidFill>
                  <a:schemeClr val="lt1"/>
                </a:solidFill>
                <a:latin typeface="Open Sans"/>
                <a:ea typeface="Open Sans"/>
                <a:cs typeface="Open Sans"/>
                <a:sym typeface="Open Sans"/>
              </a:rPr>
              <a:t>GUESSING GAME : </a:t>
            </a:r>
            <a:r>
              <a:rPr lang="en-US" sz="4000" b="1" dirty="0" smtClean="0">
                <a:solidFill>
                  <a:srgbClr val="002060"/>
                </a:solidFill>
                <a:latin typeface="Open Sans"/>
                <a:ea typeface="Open Sans"/>
                <a:cs typeface="Open Sans"/>
                <a:sym typeface="Open Sans"/>
              </a:rPr>
              <a:t>WHAT FOOD IS IT?</a:t>
            </a:r>
            <a:endParaRPr sz="4000" b="1" i="0" u="none" strike="noStrike" cap="none" dirty="0">
              <a:solidFill>
                <a:srgbClr val="002060"/>
              </a:solidFill>
              <a:latin typeface="Open Sans"/>
              <a:ea typeface="Open Sans"/>
              <a:cs typeface="Open Sans"/>
              <a:sym typeface="Open Sans"/>
            </a:endParaRPr>
          </a:p>
        </p:txBody>
      </p:sp>
      <p:pic>
        <p:nvPicPr>
          <p:cNvPr id="1034" name="Picture 10" descr="Tương đen các loại chất lượng, an toàn và đa dạ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1302" y="1835673"/>
            <a:ext cx="6444343" cy="483325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ách nấu nước dùng cho món phở thơm ngon bất bạ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42444" y="1804746"/>
            <a:ext cx="6391763" cy="48508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ngolian Bee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19153" y="1800513"/>
            <a:ext cx="6448640" cy="52498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ạt nêm Knorr Từ Thịt Thăn, Xương Ống &amp; Tủy 400g | Knorr V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6640" y="1795960"/>
            <a:ext cx="7719615" cy="5884289"/>
          </a:xfrm>
          <a:prstGeom prst="rect">
            <a:avLst/>
          </a:prstGeom>
          <a:noFill/>
          <a:extLst>
            <a:ext uri="{909E8E84-426E-40DD-AFC4-6F175D3DCCD1}">
              <a14:hiddenFill xmlns:a14="http://schemas.microsoft.com/office/drawing/2010/main">
                <a:solidFill>
                  <a:srgbClr val="FFFFFF"/>
                </a:solidFill>
              </a14:hiddenFill>
            </a:ext>
          </a:extLst>
        </p:spPr>
      </p:pic>
      <p:sp>
        <p:nvSpPr>
          <p:cNvPr id="27" name="Google Shape;105;p29"/>
          <p:cNvSpPr txBox="1"/>
          <p:nvPr/>
        </p:nvSpPr>
        <p:spPr>
          <a:xfrm>
            <a:off x="1815485" y="853037"/>
            <a:ext cx="11201924"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5400" b="1" dirty="0" smtClean="0">
                <a:solidFill>
                  <a:srgbClr val="FF0000"/>
                </a:solidFill>
                <a:latin typeface="Open Sans"/>
                <a:ea typeface="Open Sans"/>
                <a:cs typeface="Open Sans"/>
                <a:sym typeface="Open Sans"/>
              </a:rPr>
              <a:t>PHO – BEEF NOODLES SOUP</a:t>
            </a:r>
            <a:endParaRPr sz="5400" b="1" i="0" u="none" strike="noStrike" cap="none" dirty="0">
              <a:solidFill>
                <a:srgbClr val="FF0000"/>
              </a:solidFill>
              <a:latin typeface="Open Sans"/>
              <a:ea typeface="Open Sans"/>
              <a:cs typeface="Open Sans"/>
              <a:sym typeface="Open Sans"/>
            </a:endParaRPr>
          </a:p>
        </p:txBody>
      </p:sp>
      <p:pic>
        <p:nvPicPr>
          <p:cNvPr id="28" name="Picture 11" descr="Digit 30"/>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94390" y="1828799"/>
            <a:ext cx="4247488" cy="261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46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5000"/>
                                  </p:stCondLst>
                                  <p:childTnLst>
                                    <p:set>
                                      <p:cBhvr>
                                        <p:cTn id="6" dur="1" fill="hold">
                                          <p:stCondLst>
                                            <p:cond delay="0"/>
                                          </p:stCondLst>
                                        </p:cTn>
                                        <p:tgtEl>
                                          <p:spTgt spid="1032"/>
                                        </p:tgtEl>
                                        <p:attrNameLst>
                                          <p:attrName>style.visibility</p:attrName>
                                        </p:attrNameLst>
                                      </p:cBhvr>
                                      <p:to>
                                        <p:strVal val="hidden"/>
                                      </p:to>
                                    </p:set>
                                  </p:childTnLst>
                                </p:cTn>
                              </p:par>
                            </p:childTnLst>
                          </p:cTn>
                        </p:par>
                        <p:par>
                          <p:cTn id="7" fill="hold">
                            <p:stCondLst>
                              <p:cond delay="5000"/>
                            </p:stCondLst>
                            <p:childTnLst>
                              <p:par>
                                <p:cTn id="8" presetID="1" presetClass="exit" presetSubtype="0" fill="hold" nodeType="afterEffect">
                                  <p:stCondLst>
                                    <p:cond delay="5000"/>
                                  </p:stCondLst>
                                  <p:childTnLst>
                                    <p:set>
                                      <p:cBhvr>
                                        <p:cTn id="9" dur="1" fill="hold">
                                          <p:stCondLst>
                                            <p:cond delay="0"/>
                                          </p:stCondLst>
                                        </p:cTn>
                                        <p:tgtEl>
                                          <p:spTgt spid="1028"/>
                                        </p:tgtEl>
                                        <p:attrNameLst>
                                          <p:attrName>style.visibility</p:attrName>
                                        </p:attrNameLst>
                                      </p:cBhvr>
                                      <p:to>
                                        <p:strVal val="hidden"/>
                                      </p:to>
                                    </p:set>
                                  </p:childTnLst>
                                </p:cTn>
                              </p:par>
                            </p:childTnLst>
                          </p:cTn>
                        </p:par>
                        <p:par>
                          <p:cTn id="10" fill="hold">
                            <p:stCondLst>
                              <p:cond delay="10000"/>
                            </p:stCondLst>
                            <p:childTnLst>
                              <p:par>
                                <p:cTn id="11" presetID="1" presetClass="exit" presetSubtype="0" fill="hold" nodeType="afterEffect">
                                  <p:stCondLst>
                                    <p:cond delay="5000"/>
                                  </p:stCondLst>
                                  <p:childTnLst>
                                    <p:set>
                                      <p:cBhvr>
                                        <p:cTn id="12" dur="1" fill="hold">
                                          <p:stCondLst>
                                            <p:cond delay="0"/>
                                          </p:stCondLst>
                                        </p:cTn>
                                        <p:tgtEl>
                                          <p:spTgt spid="1038"/>
                                        </p:tgtEl>
                                        <p:attrNameLst>
                                          <p:attrName>style.visibility</p:attrName>
                                        </p:attrNameLst>
                                      </p:cBhvr>
                                      <p:to>
                                        <p:strVal val="hidden"/>
                                      </p:to>
                                    </p:set>
                                  </p:childTnLst>
                                </p:cTn>
                              </p:par>
                            </p:childTnLst>
                          </p:cTn>
                        </p:par>
                        <p:par>
                          <p:cTn id="13" fill="hold">
                            <p:stCondLst>
                              <p:cond delay="15000"/>
                            </p:stCondLst>
                            <p:childTnLst>
                              <p:par>
                                <p:cTn id="14" presetID="1" presetClass="exit" presetSubtype="0" fill="hold" nodeType="afterEffect">
                                  <p:stCondLst>
                                    <p:cond delay="5000"/>
                                  </p:stCondLst>
                                  <p:childTnLst>
                                    <p:set>
                                      <p:cBhvr>
                                        <p:cTn id="15" dur="1" fill="hold">
                                          <p:stCondLst>
                                            <p:cond delay="0"/>
                                          </p:stCondLst>
                                        </p:cTn>
                                        <p:tgtEl>
                                          <p:spTgt spid="1036"/>
                                        </p:tgtEl>
                                        <p:attrNameLst>
                                          <p:attrName>style.visibility</p:attrName>
                                        </p:attrNameLst>
                                      </p:cBhvr>
                                      <p:to>
                                        <p:strVal val="hidden"/>
                                      </p:to>
                                    </p:set>
                                  </p:childTnLst>
                                </p:cTn>
                              </p:par>
                            </p:childTnLst>
                          </p:cTn>
                        </p:par>
                        <p:par>
                          <p:cTn id="16" fill="hold">
                            <p:stCondLst>
                              <p:cond delay="20000"/>
                            </p:stCondLst>
                            <p:childTnLst>
                              <p:par>
                                <p:cTn id="17" presetID="1" presetClass="exit" presetSubtype="0" fill="hold" nodeType="afterEffect">
                                  <p:stCondLst>
                                    <p:cond delay="5000"/>
                                  </p:stCondLst>
                                  <p:childTnLst>
                                    <p:set>
                                      <p:cBhvr>
                                        <p:cTn id="18" dur="1" fill="hold">
                                          <p:stCondLst>
                                            <p:cond delay="0"/>
                                          </p:stCondLst>
                                        </p:cTn>
                                        <p:tgtEl>
                                          <p:spTgt spid="1034"/>
                                        </p:tgtEl>
                                        <p:attrNameLst>
                                          <p:attrName>style.visibility</p:attrName>
                                        </p:attrNameLst>
                                      </p:cBhvr>
                                      <p:to>
                                        <p:strVal val="hidden"/>
                                      </p:to>
                                    </p:set>
                                  </p:childTnLst>
                                </p:cTn>
                              </p:par>
                            </p:childTnLst>
                          </p:cTn>
                        </p:par>
                        <p:par>
                          <p:cTn id="19" fill="hold">
                            <p:stCondLst>
                              <p:cond delay="25000"/>
                            </p:stCondLst>
                            <p:childTnLst>
                              <p:par>
                                <p:cTn id="20" presetID="1" presetClass="exit" presetSubtype="0" fill="hold" nodeType="afterEffect">
                                  <p:stCondLst>
                                    <p:cond delay="5000"/>
                                  </p:stCondLst>
                                  <p:childTnLst>
                                    <p:set>
                                      <p:cBhvr>
                                        <p:cTn id="21" dur="1" fill="hold">
                                          <p:stCondLst>
                                            <p:cond delay="0"/>
                                          </p:stCondLst>
                                        </p:cTn>
                                        <p:tgtEl>
                                          <p:spTgt spid="1030"/>
                                        </p:tgtEl>
                                        <p:attrNameLst>
                                          <p:attrName>style.visibility</p:attrName>
                                        </p:attrNameLst>
                                      </p:cBhvr>
                                      <p:to>
                                        <p:strVal val="hidden"/>
                                      </p:to>
                                    </p:set>
                                  </p:childTnLst>
                                </p:cTn>
                              </p:par>
                              <p:par>
                                <p:cTn id="22" presetID="45" presetClass="entr" presetSubtype="0" fill="hold" grpId="0" nodeType="withEffect">
                                  <p:stCondLst>
                                    <p:cond delay="5400"/>
                                  </p:stCondLst>
                                  <p:iterate type="lt">
                                    <p:tmPct val="10000"/>
                                  </p:iterate>
                                  <p:childTnLst>
                                    <p:set>
                                      <p:cBhvr>
                                        <p:cTn id="23" dur="1" fill="hold">
                                          <p:stCondLst>
                                            <p:cond delay="0"/>
                                          </p:stCondLst>
                                        </p:cTn>
                                        <p:tgtEl>
                                          <p:spTgt spid="27"/>
                                        </p:tgtEl>
                                        <p:attrNameLst>
                                          <p:attrName>style.visibility</p:attrName>
                                        </p:attrNameLst>
                                      </p:cBhvr>
                                      <p:to>
                                        <p:strVal val="visible"/>
                                      </p:to>
                                    </p:set>
                                    <p:animEffect transition="in" filter="fade">
                                      <p:cBhvr>
                                        <p:cTn id="24" dur="100"/>
                                        <p:tgtEl>
                                          <p:spTgt spid="27"/>
                                        </p:tgtEl>
                                      </p:cBhvr>
                                    </p:animEffect>
                                    <p:anim calcmode="lin" valueType="num">
                                      <p:cBhvr>
                                        <p:cTn id="25" dur="100" fill="hold"/>
                                        <p:tgtEl>
                                          <p:spTgt spid="27"/>
                                        </p:tgtEl>
                                        <p:attrNameLst>
                                          <p:attrName>ppt_w</p:attrName>
                                        </p:attrNameLst>
                                      </p:cBhvr>
                                      <p:tavLst>
                                        <p:tav tm="0" fmla="#ppt_w*sin(2.5*pi*$)">
                                          <p:val>
                                            <p:fltVal val="0"/>
                                          </p:val>
                                        </p:tav>
                                        <p:tav tm="100000">
                                          <p:val>
                                            <p:fltVal val="1"/>
                                          </p:val>
                                        </p:tav>
                                      </p:tavLst>
                                    </p:anim>
                                    <p:anim calcmode="lin" valueType="num">
                                      <p:cBhvr>
                                        <p:cTn id="26" dur="100" fill="hold"/>
                                        <p:tgtEl>
                                          <p:spTgt spid="2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3" name="RINGIN.WAV"/>
                                        </p:tgtEl>
                                      </p:cMediaNode>
                                    </p:audio>
                                  </p:subTnLst>
                                </p:cTn>
                              </p:par>
                              <p:par>
                                <p:cTn id="27" presetID="31" presetClass="exit" presetSubtype="0" fill="hold" nodeType="withEffect">
                                  <p:stCondLst>
                                    <p:cond delay="3000"/>
                                  </p:stCondLst>
                                  <p:iterate type="lt">
                                    <p:tmPct val="5000"/>
                                  </p:iterate>
                                  <p:childTnLst>
                                    <p:anim calcmode="lin" valueType="num">
                                      <p:cBhvr>
                                        <p:cTn id="28" dur="1000"/>
                                        <p:tgtEl>
                                          <p:spTgt spid="28"/>
                                        </p:tgtEl>
                                        <p:attrNameLst>
                                          <p:attrName>ppt_w</p:attrName>
                                        </p:attrNameLst>
                                      </p:cBhvr>
                                      <p:tavLst>
                                        <p:tav tm="0">
                                          <p:val>
                                            <p:strVal val="ppt_w"/>
                                          </p:val>
                                        </p:tav>
                                        <p:tav tm="100000">
                                          <p:val>
                                            <p:fltVal val="0"/>
                                          </p:val>
                                        </p:tav>
                                      </p:tavLst>
                                    </p:anim>
                                    <p:anim calcmode="lin" valueType="num">
                                      <p:cBhvr>
                                        <p:cTn id="29" dur="1000"/>
                                        <p:tgtEl>
                                          <p:spTgt spid="28"/>
                                        </p:tgtEl>
                                        <p:attrNameLst>
                                          <p:attrName>ppt_h</p:attrName>
                                        </p:attrNameLst>
                                      </p:cBhvr>
                                      <p:tavLst>
                                        <p:tav tm="0">
                                          <p:val>
                                            <p:strVal val="ppt_h"/>
                                          </p:val>
                                        </p:tav>
                                        <p:tav tm="100000">
                                          <p:val>
                                            <p:fltVal val="0"/>
                                          </p:val>
                                        </p:tav>
                                      </p:tavLst>
                                    </p:anim>
                                    <p:anim calcmode="lin" valueType="num">
                                      <p:cBhvr>
                                        <p:cTn id="30" dur="1000"/>
                                        <p:tgtEl>
                                          <p:spTgt spid="28"/>
                                        </p:tgtEl>
                                        <p:attrNameLst>
                                          <p:attrName>style.rotation</p:attrName>
                                        </p:attrNameLst>
                                      </p:cBhvr>
                                      <p:tavLst>
                                        <p:tav tm="0">
                                          <p:val>
                                            <p:fltVal val="0"/>
                                          </p:val>
                                        </p:tav>
                                        <p:tav tm="100000">
                                          <p:val>
                                            <p:fltVal val="90"/>
                                          </p:val>
                                        </p:tav>
                                      </p:tavLst>
                                    </p:anim>
                                    <p:animEffect transition="out" filter="fade">
                                      <p:cBhvr>
                                        <p:cTn id="31" dur="1000"/>
                                        <p:tgtEl>
                                          <p:spTgt spid="28"/>
                                        </p:tgtEl>
                                      </p:cBhvr>
                                    </p:animEffect>
                                    <p:set>
                                      <p:cBhvr>
                                        <p:cTn id="32" dur="1" fill="hold">
                                          <p:stCondLst>
                                            <p:cond delay="999"/>
                                          </p:stCondLst>
                                        </p:cTn>
                                        <p:tgtEl>
                                          <p:spTgt spid="28"/>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3"/>
          <p:cNvSpPr txBox="1"/>
          <p:nvPr/>
        </p:nvSpPr>
        <p:spPr>
          <a:xfrm>
            <a:off x="539852" y="1254947"/>
            <a:ext cx="39703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1</a:t>
            </a:r>
            <a:endParaRPr sz="4000" b="1" i="0" u="none" strike="noStrike" cap="none">
              <a:solidFill>
                <a:schemeClr val="lt1"/>
              </a:solidFill>
              <a:latin typeface="Open Sans"/>
              <a:ea typeface="Open Sans"/>
              <a:cs typeface="Open Sans"/>
              <a:sym typeface="Open Sans"/>
            </a:endParaRPr>
          </a:p>
        </p:txBody>
      </p:sp>
      <p:pic>
        <p:nvPicPr>
          <p:cNvPr id="343" name="Google Shape;343;p13"/>
          <p:cNvPicPr preferRelativeResize="0"/>
          <p:nvPr/>
        </p:nvPicPr>
        <p:blipFill rotWithShape="1">
          <a:blip r:embed="rId3">
            <a:alphaModFix/>
          </a:blip>
          <a:srcRect/>
          <a:stretch/>
        </p:blipFill>
        <p:spPr>
          <a:xfrm>
            <a:off x="0" y="33872"/>
            <a:ext cx="12192000" cy="1083306"/>
          </a:xfrm>
          <a:prstGeom prst="rect">
            <a:avLst/>
          </a:prstGeom>
          <a:noFill/>
          <a:ln>
            <a:noFill/>
          </a:ln>
        </p:spPr>
      </p:pic>
      <p:sp>
        <p:nvSpPr>
          <p:cNvPr id="344" name="Google Shape;344;p13"/>
          <p:cNvSpPr txBox="1"/>
          <p:nvPr/>
        </p:nvSpPr>
        <p:spPr>
          <a:xfrm>
            <a:off x="349867" y="247016"/>
            <a:ext cx="3971958"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SPEAKING</a:t>
            </a:r>
            <a:endParaRPr sz="3600" b="1" i="0" u="none" strike="noStrike" cap="none">
              <a:solidFill>
                <a:schemeClr val="dk1"/>
              </a:solidFill>
              <a:latin typeface="Calibri"/>
              <a:ea typeface="Calibri"/>
              <a:cs typeface="Calibri"/>
              <a:sym typeface="Calibri"/>
            </a:endParaRPr>
          </a:p>
        </p:txBody>
      </p:sp>
      <p:sp>
        <p:nvSpPr>
          <p:cNvPr id="345" name="Google Shape;345;p13"/>
          <p:cNvSpPr/>
          <p:nvPr/>
        </p:nvSpPr>
        <p:spPr>
          <a:xfrm>
            <a:off x="1017822" y="1152996"/>
            <a:ext cx="10716253"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Make notes about a popular food and drink in your area. Think about its main ingredients, how often and when you have it.</a:t>
            </a:r>
            <a:endParaRPr sz="2200" b="0" i="0" u="none" strike="noStrike" cap="none">
              <a:solidFill>
                <a:srgbClr val="000000"/>
              </a:solidFill>
              <a:latin typeface="Calibri"/>
              <a:ea typeface="Calibri"/>
              <a:cs typeface="Calibri"/>
              <a:sym typeface="Calibri"/>
            </a:endParaRPr>
          </a:p>
        </p:txBody>
      </p:sp>
      <p:sp>
        <p:nvSpPr>
          <p:cNvPr id="346" name="Google Shape;346;p13"/>
          <p:cNvSpPr/>
          <p:nvPr/>
        </p:nvSpPr>
        <p:spPr>
          <a:xfrm>
            <a:off x="4321825" y="3119600"/>
            <a:ext cx="3166800" cy="1292700"/>
          </a:xfrm>
          <a:prstGeom prst="roundRect">
            <a:avLst>
              <a:gd name="adj" fmla="val 16667"/>
            </a:avLst>
          </a:prstGeom>
          <a:solidFill>
            <a:srgbClr val="F7941E"/>
          </a:solidFill>
          <a:ln w="38100"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lt1"/>
                </a:solidFill>
                <a:latin typeface="Calibri"/>
                <a:ea typeface="Calibri"/>
                <a:cs typeface="Calibri"/>
                <a:sym typeface="Calibri"/>
              </a:rPr>
              <a:t> a popular food and drink in your area</a:t>
            </a:r>
            <a:endParaRPr sz="2500" b="1" i="0" u="none" strike="noStrike" cap="none">
              <a:solidFill>
                <a:schemeClr val="lt1"/>
              </a:solidFill>
              <a:latin typeface="Calibri"/>
              <a:ea typeface="Calibri"/>
              <a:cs typeface="Calibri"/>
              <a:sym typeface="Calibri"/>
            </a:endParaRPr>
          </a:p>
        </p:txBody>
      </p:sp>
      <p:sp>
        <p:nvSpPr>
          <p:cNvPr id="347" name="Google Shape;347;p13"/>
          <p:cNvSpPr/>
          <p:nvPr/>
        </p:nvSpPr>
        <p:spPr>
          <a:xfrm>
            <a:off x="1733025" y="2172050"/>
            <a:ext cx="2268900" cy="1083300"/>
          </a:xfrm>
          <a:prstGeom prst="roundRect">
            <a:avLst>
              <a:gd name="adj" fmla="val 16667"/>
            </a:avLst>
          </a:prstGeom>
          <a:solidFill>
            <a:srgbClr val="FFE599"/>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main</a:t>
            </a:r>
            <a:endParaRPr sz="25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ingredients </a:t>
            </a:r>
            <a:endParaRPr sz="2500" b="1" i="0" u="none" strike="noStrike" cap="none">
              <a:solidFill>
                <a:schemeClr val="dk1"/>
              </a:solidFill>
              <a:latin typeface="Calibri"/>
              <a:ea typeface="Calibri"/>
              <a:cs typeface="Calibri"/>
              <a:sym typeface="Calibri"/>
            </a:endParaRPr>
          </a:p>
        </p:txBody>
      </p:sp>
      <p:cxnSp>
        <p:nvCxnSpPr>
          <p:cNvPr id="348" name="Google Shape;348;p13"/>
          <p:cNvCxnSpPr>
            <a:stCxn id="346" idx="0"/>
            <a:endCxn id="347" idx="3"/>
          </p:cNvCxnSpPr>
          <p:nvPr/>
        </p:nvCxnSpPr>
        <p:spPr>
          <a:xfrm rot="5400000" flipH="1">
            <a:off x="4750675" y="1965050"/>
            <a:ext cx="405900" cy="1903200"/>
          </a:xfrm>
          <a:prstGeom prst="curvedConnector2">
            <a:avLst/>
          </a:prstGeom>
          <a:noFill/>
          <a:ln w="57150" cap="flat" cmpd="sng">
            <a:solidFill>
              <a:srgbClr val="F7941E"/>
            </a:solidFill>
            <a:prstDash val="solid"/>
            <a:miter lim="800000"/>
            <a:headEnd type="none" w="sm" len="sm"/>
            <a:tailEnd type="triangle" w="med" len="med"/>
          </a:ln>
        </p:spPr>
      </p:cxnSp>
      <p:sp>
        <p:nvSpPr>
          <p:cNvPr id="349" name="Google Shape;349;p13"/>
          <p:cNvSpPr/>
          <p:nvPr/>
        </p:nvSpPr>
        <p:spPr>
          <a:xfrm>
            <a:off x="7808525" y="2172050"/>
            <a:ext cx="2268900" cy="1083300"/>
          </a:xfrm>
          <a:prstGeom prst="roundRect">
            <a:avLst>
              <a:gd name="adj" fmla="val 16667"/>
            </a:avLst>
          </a:prstGeom>
          <a:solidFill>
            <a:srgbClr val="CBEAF0"/>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How often? </a:t>
            </a:r>
            <a:endParaRPr sz="2500" b="1" i="0" u="none" strike="noStrike" cap="none">
              <a:solidFill>
                <a:schemeClr val="dk1"/>
              </a:solidFill>
              <a:latin typeface="Calibri"/>
              <a:ea typeface="Calibri"/>
              <a:cs typeface="Calibri"/>
              <a:sym typeface="Calibri"/>
            </a:endParaRPr>
          </a:p>
        </p:txBody>
      </p:sp>
      <p:cxnSp>
        <p:nvCxnSpPr>
          <p:cNvPr id="350" name="Google Shape;350;p13"/>
          <p:cNvCxnSpPr>
            <a:stCxn id="346" idx="3"/>
            <a:endCxn id="349" idx="2"/>
          </p:cNvCxnSpPr>
          <p:nvPr/>
        </p:nvCxnSpPr>
        <p:spPr>
          <a:xfrm rot="10800000" flipH="1">
            <a:off x="7488625" y="3255350"/>
            <a:ext cx="1454400" cy="510600"/>
          </a:xfrm>
          <a:prstGeom prst="curvedConnector2">
            <a:avLst/>
          </a:prstGeom>
          <a:noFill/>
          <a:ln w="57150" cap="flat" cmpd="sng">
            <a:solidFill>
              <a:srgbClr val="F7941E"/>
            </a:solidFill>
            <a:prstDash val="solid"/>
            <a:miter lim="800000"/>
            <a:headEnd type="none" w="sm" len="sm"/>
            <a:tailEnd type="triangle" w="med" len="med"/>
          </a:ln>
        </p:spPr>
      </p:cxnSp>
      <p:sp>
        <p:nvSpPr>
          <p:cNvPr id="351" name="Google Shape;351;p13"/>
          <p:cNvSpPr/>
          <p:nvPr/>
        </p:nvSpPr>
        <p:spPr>
          <a:xfrm>
            <a:off x="7808525" y="4116338"/>
            <a:ext cx="2268900" cy="1083300"/>
          </a:xfrm>
          <a:prstGeom prst="roundRect">
            <a:avLst>
              <a:gd name="adj" fmla="val 16667"/>
            </a:avLst>
          </a:prstGeom>
          <a:solidFill>
            <a:srgbClr val="FCE5CD"/>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Where? </a:t>
            </a:r>
            <a:endParaRPr sz="2500" b="1" i="0" u="none" strike="noStrike" cap="none">
              <a:solidFill>
                <a:schemeClr val="dk1"/>
              </a:solidFill>
              <a:latin typeface="Calibri"/>
              <a:ea typeface="Calibri"/>
              <a:cs typeface="Calibri"/>
              <a:sym typeface="Calibri"/>
            </a:endParaRPr>
          </a:p>
        </p:txBody>
      </p:sp>
      <p:cxnSp>
        <p:nvCxnSpPr>
          <p:cNvPr id="352" name="Google Shape;352;p13"/>
          <p:cNvCxnSpPr>
            <a:stCxn id="346" idx="2"/>
            <a:endCxn id="351" idx="1"/>
          </p:cNvCxnSpPr>
          <p:nvPr/>
        </p:nvCxnSpPr>
        <p:spPr>
          <a:xfrm rot="-5400000" flipH="1">
            <a:off x="6733975" y="3583550"/>
            <a:ext cx="245700" cy="1903200"/>
          </a:xfrm>
          <a:prstGeom prst="curvedConnector2">
            <a:avLst/>
          </a:prstGeom>
          <a:noFill/>
          <a:ln w="57150" cap="flat" cmpd="sng">
            <a:solidFill>
              <a:srgbClr val="F7941E"/>
            </a:solidFill>
            <a:prstDash val="solid"/>
            <a:miter lim="800000"/>
            <a:headEnd type="none" w="sm" len="sm"/>
            <a:tailEnd type="triangle" w="med" len="med"/>
          </a:ln>
        </p:spPr>
      </p:cxnSp>
      <p:sp>
        <p:nvSpPr>
          <p:cNvPr id="353" name="Google Shape;353;p13"/>
          <p:cNvSpPr/>
          <p:nvPr/>
        </p:nvSpPr>
        <p:spPr>
          <a:xfrm>
            <a:off x="1733025" y="4116338"/>
            <a:ext cx="2268900" cy="1083300"/>
          </a:xfrm>
          <a:prstGeom prst="roundRect">
            <a:avLst>
              <a:gd name="adj" fmla="val 16667"/>
            </a:avLst>
          </a:prstGeom>
          <a:solidFill>
            <a:srgbClr val="D9EAD3"/>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When? </a:t>
            </a:r>
            <a:endParaRPr sz="2500" b="1" i="0" u="none" strike="noStrike" cap="none">
              <a:solidFill>
                <a:schemeClr val="dk1"/>
              </a:solidFill>
              <a:latin typeface="Calibri"/>
              <a:ea typeface="Calibri"/>
              <a:cs typeface="Calibri"/>
              <a:sym typeface="Calibri"/>
            </a:endParaRPr>
          </a:p>
        </p:txBody>
      </p:sp>
      <p:cxnSp>
        <p:nvCxnSpPr>
          <p:cNvPr id="354" name="Google Shape;354;p13"/>
          <p:cNvCxnSpPr>
            <a:stCxn id="346" idx="1"/>
            <a:endCxn id="353" idx="0"/>
          </p:cNvCxnSpPr>
          <p:nvPr/>
        </p:nvCxnSpPr>
        <p:spPr>
          <a:xfrm flipH="1">
            <a:off x="2867425" y="3765950"/>
            <a:ext cx="1454400" cy="350400"/>
          </a:xfrm>
          <a:prstGeom prst="curvedConnector2">
            <a:avLst/>
          </a:prstGeom>
          <a:noFill/>
          <a:ln w="57150" cap="flat" cmpd="sng">
            <a:solidFill>
              <a:srgbClr val="F7941E"/>
            </a:solidFill>
            <a:prstDash val="solid"/>
            <a:miter lim="800000"/>
            <a:headEnd type="none" w="sm" len="sm"/>
            <a:tailEnd type="triangle" w="med" len="med"/>
          </a:ln>
        </p:spPr>
      </p:cxnSp>
      <p:grpSp>
        <p:nvGrpSpPr>
          <p:cNvPr id="355" name="Google Shape;355;p13"/>
          <p:cNvGrpSpPr/>
          <p:nvPr/>
        </p:nvGrpSpPr>
        <p:grpSpPr>
          <a:xfrm>
            <a:off x="392076" y="1245308"/>
            <a:ext cx="519251" cy="584775"/>
            <a:chOff x="487066" y="1334106"/>
            <a:chExt cx="582963" cy="657458"/>
          </a:xfrm>
        </p:grpSpPr>
        <p:sp>
          <p:nvSpPr>
            <p:cNvPr id="356" name="Google Shape;356;p13"/>
            <p:cNvSpPr/>
            <p:nvPr/>
          </p:nvSpPr>
          <p:spPr>
            <a:xfrm>
              <a:off x="487066" y="1357586"/>
              <a:ext cx="582963" cy="574920"/>
            </a:xfrm>
            <a:prstGeom prst="roundRect">
              <a:avLst>
                <a:gd name="adj" fmla="val 16667"/>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rgbClr val="048DA4"/>
                </a:solidFill>
                <a:latin typeface="Arial"/>
                <a:ea typeface="Arial"/>
                <a:cs typeface="Arial"/>
                <a:sym typeface="Arial"/>
              </a:endParaRPr>
            </a:p>
          </p:txBody>
        </p:sp>
        <p:sp>
          <p:nvSpPr>
            <p:cNvPr id="357" name="Google Shape;357;p13"/>
            <p:cNvSpPr txBox="1"/>
            <p:nvPr/>
          </p:nvSpPr>
          <p:spPr>
            <a:xfrm>
              <a:off x="609496" y="1334106"/>
              <a:ext cx="299818" cy="657458"/>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Open Sans"/>
                  <a:ea typeface="Open Sans"/>
                  <a:cs typeface="Open Sans"/>
                  <a:sym typeface="Open Sans"/>
                </a:rPr>
                <a:t>4</a:t>
              </a:r>
              <a:endParaRPr sz="3200" b="1" i="0" u="none" strike="noStrike" cap="none">
                <a:solidFill>
                  <a:schemeClr val="lt1"/>
                </a:solidFill>
                <a:latin typeface="Open Sans"/>
                <a:ea typeface="Open Sans"/>
                <a:cs typeface="Open Sans"/>
                <a:sym typeface="Open Sans"/>
              </a:endParaRPr>
            </a:p>
          </p:txBody>
        </p:sp>
      </p:grpSp>
    </p:spTree>
    <p:extLst>
      <p:ext uri="{BB962C8B-B14F-4D97-AF65-F5344CB8AC3E}">
        <p14:creationId xmlns:p14="http://schemas.microsoft.com/office/powerpoint/2010/main" val="1121144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11323f50106_0_2"/>
          <p:cNvSpPr txBox="1"/>
          <p:nvPr/>
        </p:nvSpPr>
        <p:spPr>
          <a:xfrm>
            <a:off x="539852" y="1254947"/>
            <a:ext cx="3969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1</a:t>
            </a:r>
            <a:endParaRPr sz="4000" b="1" i="0" u="none" strike="noStrike" cap="none">
              <a:solidFill>
                <a:schemeClr val="lt1"/>
              </a:solidFill>
              <a:latin typeface="Open Sans"/>
              <a:ea typeface="Open Sans"/>
              <a:cs typeface="Open Sans"/>
              <a:sym typeface="Open Sans"/>
            </a:endParaRPr>
          </a:p>
        </p:txBody>
      </p:sp>
      <p:pic>
        <p:nvPicPr>
          <p:cNvPr id="364" name="Google Shape;364;g11323f50106_0_2"/>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365" name="Google Shape;365;g11323f50106_0_2"/>
          <p:cNvSpPr txBox="1"/>
          <p:nvPr/>
        </p:nvSpPr>
        <p:spPr>
          <a:xfrm>
            <a:off x="487066" y="199630"/>
            <a:ext cx="45198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SPEAKING</a:t>
            </a:r>
            <a:endParaRPr sz="3600" b="1" i="0" u="none" strike="noStrike" cap="none">
              <a:solidFill>
                <a:schemeClr val="dk1"/>
              </a:solidFill>
              <a:latin typeface="Calibri"/>
              <a:ea typeface="Calibri"/>
              <a:cs typeface="Calibri"/>
              <a:sym typeface="Calibri"/>
            </a:endParaRPr>
          </a:p>
        </p:txBody>
      </p:sp>
      <p:sp>
        <p:nvSpPr>
          <p:cNvPr id="366" name="Google Shape;366;g11323f50106_0_2"/>
          <p:cNvSpPr txBox="1"/>
          <p:nvPr/>
        </p:nvSpPr>
        <p:spPr>
          <a:xfrm>
            <a:off x="910357" y="1101751"/>
            <a:ext cx="11200962" cy="104641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Work in groups of 3 or 4. Take turns to talk about a popular food or drink in your area.</a:t>
            </a:r>
            <a:endParaRPr sz="2800" b="0" i="0" u="none" strike="noStrike" cap="none">
              <a:solidFill>
                <a:srgbClr val="000000"/>
              </a:solidFill>
              <a:latin typeface="Calibri"/>
              <a:ea typeface="Calibri"/>
              <a:cs typeface="Calibri"/>
              <a:sym typeface="Calibri"/>
            </a:endParaRPr>
          </a:p>
        </p:txBody>
      </p:sp>
      <p:grpSp>
        <p:nvGrpSpPr>
          <p:cNvPr id="367" name="Google Shape;367;g11323f50106_0_2"/>
          <p:cNvGrpSpPr/>
          <p:nvPr/>
        </p:nvGrpSpPr>
        <p:grpSpPr>
          <a:xfrm>
            <a:off x="349867" y="1096276"/>
            <a:ext cx="519251" cy="584775"/>
            <a:chOff x="487066" y="1334106"/>
            <a:chExt cx="582963" cy="657458"/>
          </a:xfrm>
        </p:grpSpPr>
        <p:sp>
          <p:nvSpPr>
            <p:cNvPr id="368" name="Google Shape;368;g11323f50106_0_2"/>
            <p:cNvSpPr/>
            <p:nvPr/>
          </p:nvSpPr>
          <p:spPr>
            <a:xfrm>
              <a:off x="487066" y="1357586"/>
              <a:ext cx="582963" cy="574920"/>
            </a:xfrm>
            <a:prstGeom prst="roundRect">
              <a:avLst>
                <a:gd name="adj" fmla="val 16667"/>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rgbClr val="048DA4"/>
                </a:solidFill>
                <a:latin typeface="Arial"/>
                <a:ea typeface="Arial"/>
                <a:cs typeface="Arial"/>
                <a:sym typeface="Arial"/>
              </a:endParaRPr>
            </a:p>
          </p:txBody>
        </p:sp>
        <p:sp>
          <p:nvSpPr>
            <p:cNvPr id="369" name="Google Shape;369;g11323f50106_0_2"/>
            <p:cNvSpPr txBox="1"/>
            <p:nvPr/>
          </p:nvSpPr>
          <p:spPr>
            <a:xfrm>
              <a:off x="609496" y="1334106"/>
              <a:ext cx="299818" cy="657458"/>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Open Sans"/>
                  <a:ea typeface="Open Sans"/>
                  <a:cs typeface="Open Sans"/>
                  <a:sym typeface="Open Sans"/>
                </a:rPr>
                <a:t>5</a:t>
              </a:r>
              <a:endParaRPr sz="3200" b="1" i="0" u="none" strike="noStrike" cap="none">
                <a:solidFill>
                  <a:schemeClr val="lt1"/>
                </a:solidFill>
                <a:latin typeface="Open Sans"/>
                <a:ea typeface="Open Sans"/>
                <a:cs typeface="Open Sans"/>
                <a:sym typeface="Open Sans"/>
              </a:endParaRPr>
            </a:p>
          </p:txBody>
        </p:sp>
      </p:grpSp>
      <p:sp>
        <p:nvSpPr>
          <p:cNvPr id="370" name="Google Shape;370;g11323f50106_0_2"/>
          <p:cNvSpPr/>
          <p:nvPr/>
        </p:nvSpPr>
        <p:spPr>
          <a:xfrm>
            <a:off x="4321825" y="3675185"/>
            <a:ext cx="3166800" cy="1292700"/>
          </a:xfrm>
          <a:prstGeom prst="roundRect">
            <a:avLst>
              <a:gd name="adj" fmla="val 16667"/>
            </a:avLst>
          </a:prstGeom>
          <a:solidFill>
            <a:srgbClr val="F7941E"/>
          </a:solidFill>
          <a:ln w="38100"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lt1"/>
                </a:solidFill>
                <a:latin typeface="Calibri"/>
                <a:ea typeface="Calibri"/>
                <a:cs typeface="Calibri"/>
                <a:sym typeface="Calibri"/>
              </a:rPr>
              <a:t> a popular food and drink in your area</a:t>
            </a:r>
            <a:endParaRPr sz="2500" b="1" i="0" u="none" strike="noStrike" cap="none">
              <a:solidFill>
                <a:schemeClr val="lt1"/>
              </a:solidFill>
              <a:latin typeface="Calibri"/>
              <a:ea typeface="Calibri"/>
              <a:cs typeface="Calibri"/>
              <a:sym typeface="Calibri"/>
            </a:endParaRPr>
          </a:p>
        </p:txBody>
      </p:sp>
      <p:sp>
        <p:nvSpPr>
          <p:cNvPr id="371" name="Google Shape;371;g11323f50106_0_2"/>
          <p:cNvSpPr/>
          <p:nvPr/>
        </p:nvSpPr>
        <p:spPr>
          <a:xfrm>
            <a:off x="1733025" y="2727635"/>
            <a:ext cx="2268900" cy="1083300"/>
          </a:xfrm>
          <a:prstGeom prst="roundRect">
            <a:avLst>
              <a:gd name="adj" fmla="val 16667"/>
            </a:avLst>
          </a:prstGeom>
          <a:solidFill>
            <a:srgbClr val="FFE599"/>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main</a:t>
            </a:r>
            <a:endParaRPr sz="25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ingredients </a:t>
            </a:r>
            <a:endParaRPr sz="2500" b="1" i="0" u="none" strike="noStrike" cap="none">
              <a:solidFill>
                <a:schemeClr val="dk1"/>
              </a:solidFill>
              <a:latin typeface="Calibri"/>
              <a:ea typeface="Calibri"/>
              <a:cs typeface="Calibri"/>
              <a:sym typeface="Calibri"/>
            </a:endParaRPr>
          </a:p>
        </p:txBody>
      </p:sp>
      <p:cxnSp>
        <p:nvCxnSpPr>
          <p:cNvPr id="372" name="Google Shape;372;g11323f50106_0_2"/>
          <p:cNvCxnSpPr>
            <a:stCxn id="370" idx="0"/>
            <a:endCxn id="371" idx="3"/>
          </p:cNvCxnSpPr>
          <p:nvPr/>
        </p:nvCxnSpPr>
        <p:spPr>
          <a:xfrm rot="5400000" flipH="1">
            <a:off x="4750675" y="2520635"/>
            <a:ext cx="405900" cy="1903200"/>
          </a:xfrm>
          <a:prstGeom prst="curvedConnector2">
            <a:avLst/>
          </a:prstGeom>
          <a:noFill/>
          <a:ln w="57150" cap="flat" cmpd="sng">
            <a:solidFill>
              <a:srgbClr val="F7941E"/>
            </a:solidFill>
            <a:prstDash val="solid"/>
            <a:miter lim="800000"/>
            <a:headEnd type="none" w="sm" len="sm"/>
            <a:tailEnd type="triangle" w="med" len="med"/>
          </a:ln>
        </p:spPr>
      </p:cxnSp>
      <p:sp>
        <p:nvSpPr>
          <p:cNvPr id="373" name="Google Shape;373;g11323f50106_0_2"/>
          <p:cNvSpPr/>
          <p:nvPr/>
        </p:nvSpPr>
        <p:spPr>
          <a:xfrm>
            <a:off x="7808525" y="2727635"/>
            <a:ext cx="2268900" cy="1083300"/>
          </a:xfrm>
          <a:prstGeom prst="roundRect">
            <a:avLst>
              <a:gd name="adj" fmla="val 16667"/>
            </a:avLst>
          </a:prstGeom>
          <a:solidFill>
            <a:srgbClr val="CBEAF0"/>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How often? </a:t>
            </a:r>
            <a:endParaRPr sz="2500" b="1" i="0" u="none" strike="noStrike" cap="none">
              <a:solidFill>
                <a:schemeClr val="dk1"/>
              </a:solidFill>
              <a:latin typeface="Calibri"/>
              <a:ea typeface="Calibri"/>
              <a:cs typeface="Calibri"/>
              <a:sym typeface="Calibri"/>
            </a:endParaRPr>
          </a:p>
        </p:txBody>
      </p:sp>
      <p:cxnSp>
        <p:nvCxnSpPr>
          <p:cNvPr id="374" name="Google Shape;374;g11323f50106_0_2"/>
          <p:cNvCxnSpPr>
            <a:stCxn id="370" idx="3"/>
            <a:endCxn id="373" idx="2"/>
          </p:cNvCxnSpPr>
          <p:nvPr/>
        </p:nvCxnSpPr>
        <p:spPr>
          <a:xfrm rot="10800000" flipH="1">
            <a:off x="7488625" y="3810935"/>
            <a:ext cx="1454400" cy="510600"/>
          </a:xfrm>
          <a:prstGeom prst="curvedConnector2">
            <a:avLst/>
          </a:prstGeom>
          <a:noFill/>
          <a:ln w="57150" cap="flat" cmpd="sng">
            <a:solidFill>
              <a:srgbClr val="F7941E"/>
            </a:solidFill>
            <a:prstDash val="solid"/>
            <a:miter lim="800000"/>
            <a:headEnd type="none" w="sm" len="sm"/>
            <a:tailEnd type="triangle" w="med" len="med"/>
          </a:ln>
        </p:spPr>
      </p:cxnSp>
      <p:sp>
        <p:nvSpPr>
          <p:cNvPr id="375" name="Google Shape;375;g11323f50106_0_2"/>
          <p:cNvSpPr/>
          <p:nvPr/>
        </p:nvSpPr>
        <p:spPr>
          <a:xfrm>
            <a:off x="7808525" y="4671923"/>
            <a:ext cx="2268900" cy="1083300"/>
          </a:xfrm>
          <a:prstGeom prst="roundRect">
            <a:avLst>
              <a:gd name="adj" fmla="val 16667"/>
            </a:avLst>
          </a:prstGeom>
          <a:solidFill>
            <a:srgbClr val="FCE5CD"/>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Where? </a:t>
            </a:r>
            <a:endParaRPr sz="2500" b="1" i="0" u="none" strike="noStrike" cap="none">
              <a:solidFill>
                <a:schemeClr val="dk1"/>
              </a:solidFill>
              <a:latin typeface="Calibri"/>
              <a:ea typeface="Calibri"/>
              <a:cs typeface="Calibri"/>
              <a:sym typeface="Calibri"/>
            </a:endParaRPr>
          </a:p>
        </p:txBody>
      </p:sp>
      <p:cxnSp>
        <p:nvCxnSpPr>
          <p:cNvPr id="376" name="Google Shape;376;g11323f50106_0_2"/>
          <p:cNvCxnSpPr>
            <a:stCxn id="370" idx="2"/>
            <a:endCxn id="375" idx="1"/>
          </p:cNvCxnSpPr>
          <p:nvPr/>
        </p:nvCxnSpPr>
        <p:spPr>
          <a:xfrm rot="-5400000" flipH="1">
            <a:off x="6733975" y="4139135"/>
            <a:ext cx="245700" cy="1903200"/>
          </a:xfrm>
          <a:prstGeom prst="curvedConnector2">
            <a:avLst/>
          </a:prstGeom>
          <a:noFill/>
          <a:ln w="57150" cap="flat" cmpd="sng">
            <a:solidFill>
              <a:srgbClr val="F7941E"/>
            </a:solidFill>
            <a:prstDash val="solid"/>
            <a:miter lim="800000"/>
            <a:headEnd type="none" w="sm" len="sm"/>
            <a:tailEnd type="triangle" w="med" len="med"/>
          </a:ln>
        </p:spPr>
      </p:cxnSp>
      <p:sp>
        <p:nvSpPr>
          <p:cNvPr id="377" name="Google Shape;377;g11323f50106_0_2"/>
          <p:cNvSpPr/>
          <p:nvPr/>
        </p:nvSpPr>
        <p:spPr>
          <a:xfrm>
            <a:off x="1733025" y="4671923"/>
            <a:ext cx="2268900" cy="1083300"/>
          </a:xfrm>
          <a:prstGeom prst="roundRect">
            <a:avLst>
              <a:gd name="adj" fmla="val 16667"/>
            </a:avLst>
          </a:prstGeom>
          <a:solidFill>
            <a:srgbClr val="D9EAD3"/>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When? </a:t>
            </a:r>
            <a:endParaRPr sz="2500" b="1" i="0" u="none" strike="noStrike" cap="none">
              <a:solidFill>
                <a:schemeClr val="dk1"/>
              </a:solidFill>
              <a:latin typeface="Calibri"/>
              <a:ea typeface="Calibri"/>
              <a:cs typeface="Calibri"/>
              <a:sym typeface="Calibri"/>
            </a:endParaRPr>
          </a:p>
        </p:txBody>
      </p:sp>
      <p:cxnSp>
        <p:nvCxnSpPr>
          <p:cNvPr id="378" name="Google Shape;378;g11323f50106_0_2"/>
          <p:cNvCxnSpPr>
            <a:stCxn id="370" idx="1"/>
            <a:endCxn id="377" idx="0"/>
          </p:cNvCxnSpPr>
          <p:nvPr/>
        </p:nvCxnSpPr>
        <p:spPr>
          <a:xfrm flipH="1">
            <a:off x="2867425" y="4321535"/>
            <a:ext cx="1454400" cy="350400"/>
          </a:xfrm>
          <a:prstGeom prst="curvedConnector2">
            <a:avLst/>
          </a:prstGeom>
          <a:noFill/>
          <a:ln w="57150" cap="flat" cmpd="sng">
            <a:solidFill>
              <a:srgbClr val="F7941E"/>
            </a:solidFill>
            <a:prstDash val="solid"/>
            <a:miter lim="800000"/>
            <a:headEnd type="none" w="sm" len="sm"/>
            <a:tailEnd type="triangle" w="med" len="med"/>
          </a:ln>
        </p:spPr>
      </p:cxnSp>
    </p:spTree>
    <p:extLst>
      <p:ext uri="{BB962C8B-B14F-4D97-AF65-F5344CB8AC3E}">
        <p14:creationId xmlns:p14="http://schemas.microsoft.com/office/powerpoint/2010/main" val="1028687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5"/>
          <p:cNvSpPr txBox="1"/>
          <p:nvPr/>
        </p:nvSpPr>
        <p:spPr>
          <a:xfrm>
            <a:off x="1149944" y="1331913"/>
            <a:ext cx="241771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WRAP-UP</a:t>
            </a:r>
            <a:endParaRPr sz="2400" b="1" i="0" u="none" strike="noStrike" cap="none">
              <a:solidFill>
                <a:schemeClr val="dk1"/>
              </a:solidFill>
              <a:latin typeface="Arial"/>
              <a:ea typeface="Arial"/>
              <a:cs typeface="Arial"/>
              <a:sym typeface="Arial"/>
            </a:endParaRPr>
          </a:p>
        </p:txBody>
      </p:sp>
      <p:sp>
        <p:nvSpPr>
          <p:cNvPr id="405" name="Google Shape;405;p15"/>
          <p:cNvSpPr/>
          <p:nvPr/>
        </p:nvSpPr>
        <p:spPr>
          <a:xfrm>
            <a:off x="576198" y="129097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48DA4"/>
              </a:solidFill>
              <a:latin typeface="Calibri"/>
              <a:ea typeface="Calibri"/>
              <a:cs typeface="Calibri"/>
              <a:sym typeface="Calibri"/>
            </a:endParaRPr>
          </a:p>
        </p:txBody>
      </p:sp>
      <p:sp>
        <p:nvSpPr>
          <p:cNvPr id="406" name="Google Shape;406;p15"/>
          <p:cNvSpPr txBox="1"/>
          <p:nvPr/>
        </p:nvSpPr>
        <p:spPr>
          <a:xfrm>
            <a:off x="628983" y="1188331"/>
            <a:ext cx="39703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1</a:t>
            </a:r>
            <a:endParaRPr sz="4000" b="1" i="0" u="none" strike="noStrike" cap="none">
              <a:solidFill>
                <a:schemeClr val="lt1"/>
              </a:solidFill>
              <a:latin typeface="Open Sans"/>
              <a:ea typeface="Open Sans"/>
              <a:cs typeface="Open Sans"/>
              <a:sym typeface="Open Sans"/>
            </a:endParaRPr>
          </a:p>
        </p:txBody>
      </p:sp>
      <p:pic>
        <p:nvPicPr>
          <p:cNvPr id="407" name="Google Shape;407;p15"/>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408" name="Google Shape;408;p15"/>
          <p:cNvSpPr txBox="1"/>
          <p:nvPr/>
        </p:nvSpPr>
        <p:spPr>
          <a:xfrm>
            <a:off x="425727" y="289494"/>
            <a:ext cx="4132696"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CONSOLIDATION</a:t>
            </a:r>
            <a:endParaRPr sz="3600" b="1" i="0" u="none" strike="noStrike" cap="none">
              <a:solidFill>
                <a:schemeClr val="dk1"/>
              </a:solidFill>
              <a:latin typeface="Calibri"/>
              <a:ea typeface="Calibri"/>
              <a:cs typeface="Calibri"/>
              <a:sym typeface="Calibri"/>
            </a:endParaRPr>
          </a:p>
        </p:txBody>
      </p:sp>
      <p:sp>
        <p:nvSpPr>
          <p:cNvPr id="409" name="Google Shape;409;p15"/>
          <p:cNvSpPr/>
          <p:nvPr/>
        </p:nvSpPr>
        <p:spPr>
          <a:xfrm>
            <a:off x="628983" y="2144824"/>
            <a:ext cx="10735452" cy="2031325"/>
          </a:xfrm>
          <a:prstGeom prst="rect">
            <a:avLst/>
          </a:prstGeom>
          <a:noFill/>
          <a:ln>
            <a:noFill/>
          </a:ln>
        </p:spPr>
        <p:txBody>
          <a:bodyPr spcFirstLastPara="1" wrap="square" lIns="91425" tIns="45700" rIns="91425" bIns="45700" anchor="t" anchorCtr="0">
            <a:spAutoFit/>
          </a:bodyPr>
          <a:lstStyle/>
          <a:p>
            <a:pPr marL="76200" marR="0" lvl="0" indent="0" algn="l" rtl="0">
              <a:lnSpc>
                <a:spcPct val="150000"/>
              </a:lnSpc>
              <a:spcBef>
                <a:spcPts val="0"/>
              </a:spcBef>
              <a:spcAft>
                <a:spcPts val="0"/>
              </a:spcAft>
              <a:buNone/>
            </a:pPr>
            <a:r>
              <a:rPr lang="en-US" sz="2800" b="1" i="0" u="none" strike="noStrike" cap="none">
                <a:solidFill>
                  <a:srgbClr val="000000"/>
                </a:solidFill>
                <a:latin typeface="Calibri"/>
                <a:ea typeface="Calibri"/>
                <a:cs typeface="Calibri"/>
                <a:sym typeface="Calibri"/>
              </a:rPr>
              <a:t>In this lesson, we have learn to:</a:t>
            </a:r>
            <a:endParaRPr sz="2800" b="1" i="0" u="none" strike="noStrike" cap="none">
              <a:solidFill>
                <a:srgbClr val="000000"/>
              </a:solidFill>
              <a:latin typeface="Calibri"/>
              <a:ea typeface="Calibri"/>
              <a:cs typeface="Calibri"/>
              <a:sym typeface="Calibri"/>
            </a:endParaRPr>
          </a:p>
          <a:p>
            <a:pPr marL="533400" marR="0" lvl="0" indent="-457200" algn="l" rtl="0">
              <a:lnSpc>
                <a:spcPct val="150000"/>
              </a:lnSpc>
              <a:spcBef>
                <a:spcPts val="0"/>
              </a:spcBef>
              <a:spcAft>
                <a:spcPts val="0"/>
              </a:spcAft>
              <a:buClr>
                <a:srgbClr val="000000"/>
              </a:buClr>
              <a:buSzPts val="2400"/>
              <a:buFont typeface="Noto Sans Symbols"/>
              <a:buChar char="✔"/>
            </a:pPr>
            <a:r>
              <a:rPr lang="en-US" sz="2800" b="0" i="0" u="none" strike="noStrike" cap="none">
                <a:solidFill>
                  <a:srgbClr val="000000"/>
                </a:solidFill>
                <a:latin typeface="Calibri"/>
                <a:ea typeface="Calibri"/>
                <a:cs typeface="Calibri"/>
                <a:sym typeface="Calibri"/>
              </a:rPr>
              <a:t>Read for specific information about food and drink</a:t>
            </a:r>
            <a:endParaRPr sz="2800" b="0" i="0" u="none" strike="noStrike" cap="none">
              <a:solidFill>
                <a:srgbClr val="000000"/>
              </a:solidFill>
              <a:latin typeface="Calibri"/>
              <a:ea typeface="Calibri"/>
              <a:cs typeface="Calibri"/>
              <a:sym typeface="Calibri"/>
            </a:endParaRPr>
          </a:p>
          <a:p>
            <a:pPr marL="533400" marR="0" lvl="0" indent="-457200" algn="l" rtl="0">
              <a:lnSpc>
                <a:spcPct val="150000"/>
              </a:lnSpc>
              <a:spcBef>
                <a:spcPts val="0"/>
              </a:spcBef>
              <a:spcAft>
                <a:spcPts val="0"/>
              </a:spcAft>
              <a:buClr>
                <a:srgbClr val="000000"/>
              </a:buClr>
              <a:buSzPts val="2400"/>
              <a:buFont typeface="Noto Sans Symbols"/>
              <a:buChar char="✔"/>
            </a:pPr>
            <a:r>
              <a:rPr lang="en-US" sz="2800" b="0" i="0" u="none" strike="noStrike" cap="none">
                <a:solidFill>
                  <a:srgbClr val="000000"/>
                </a:solidFill>
                <a:latin typeface="Calibri"/>
                <a:ea typeface="Calibri"/>
                <a:cs typeface="Calibri"/>
                <a:sym typeface="Calibri"/>
              </a:rPr>
              <a:t>Talk about popular food in the area.</a:t>
            </a:r>
            <a:endParaRPr sz="2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85614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0"/>
          <p:cNvSpPr txBox="1"/>
          <p:nvPr/>
        </p:nvSpPr>
        <p:spPr>
          <a:xfrm>
            <a:off x="1149944" y="1331913"/>
            <a:ext cx="241771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HOMEWORK</a:t>
            </a:r>
            <a:endParaRPr sz="2400" b="1" i="0" u="none" strike="noStrike" cap="none">
              <a:solidFill>
                <a:schemeClr val="dk1"/>
              </a:solidFill>
              <a:latin typeface="Arial"/>
              <a:ea typeface="Arial"/>
              <a:cs typeface="Arial"/>
              <a:sym typeface="Arial"/>
            </a:endParaRPr>
          </a:p>
        </p:txBody>
      </p:sp>
      <p:sp>
        <p:nvSpPr>
          <p:cNvPr id="416" name="Google Shape;416;p40"/>
          <p:cNvSpPr/>
          <p:nvPr/>
        </p:nvSpPr>
        <p:spPr>
          <a:xfrm>
            <a:off x="576198" y="129097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48DA4"/>
              </a:solidFill>
              <a:latin typeface="Calibri"/>
              <a:ea typeface="Calibri"/>
              <a:cs typeface="Calibri"/>
              <a:sym typeface="Calibri"/>
            </a:endParaRPr>
          </a:p>
        </p:txBody>
      </p:sp>
      <p:sp>
        <p:nvSpPr>
          <p:cNvPr id="417" name="Google Shape;417;p40"/>
          <p:cNvSpPr txBox="1"/>
          <p:nvPr/>
        </p:nvSpPr>
        <p:spPr>
          <a:xfrm>
            <a:off x="628983" y="1188331"/>
            <a:ext cx="39703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2</a:t>
            </a:r>
            <a:endParaRPr sz="4000" b="1" i="0" u="none" strike="noStrike" cap="none">
              <a:solidFill>
                <a:schemeClr val="lt1"/>
              </a:solidFill>
              <a:latin typeface="Open Sans"/>
              <a:ea typeface="Open Sans"/>
              <a:cs typeface="Open Sans"/>
              <a:sym typeface="Open Sans"/>
            </a:endParaRPr>
          </a:p>
        </p:txBody>
      </p:sp>
      <p:pic>
        <p:nvPicPr>
          <p:cNvPr id="418" name="Google Shape;418;p40"/>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419" name="Google Shape;419;p40"/>
          <p:cNvSpPr txBox="1"/>
          <p:nvPr/>
        </p:nvSpPr>
        <p:spPr>
          <a:xfrm>
            <a:off x="472026" y="259838"/>
            <a:ext cx="4132696"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CONSOLIDATION</a:t>
            </a:r>
            <a:endParaRPr sz="3600" b="1" i="0" u="none" strike="noStrike" cap="none">
              <a:solidFill>
                <a:schemeClr val="dk1"/>
              </a:solidFill>
              <a:latin typeface="Calibri"/>
              <a:ea typeface="Calibri"/>
              <a:cs typeface="Calibri"/>
              <a:sym typeface="Calibri"/>
            </a:endParaRPr>
          </a:p>
        </p:txBody>
      </p:sp>
      <p:sp>
        <p:nvSpPr>
          <p:cNvPr id="420" name="Google Shape;420;p40"/>
          <p:cNvSpPr/>
          <p:nvPr/>
        </p:nvSpPr>
        <p:spPr>
          <a:xfrm>
            <a:off x="730844" y="1998857"/>
            <a:ext cx="9933346" cy="138499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Calibri"/>
                <a:ea typeface="Calibri"/>
                <a:cs typeface="Calibri"/>
                <a:sym typeface="Calibri"/>
              </a:rPr>
              <a:t>Video your presentation about popular food and drink  </a:t>
            </a:r>
            <a:endParaRPr/>
          </a:p>
          <a:p>
            <a:pPr marL="457200" marR="0" lvl="0" indent="-457200" algn="l" rtl="0">
              <a:lnSpc>
                <a:spcPct val="15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Calibri"/>
                <a:ea typeface="Calibri"/>
                <a:cs typeface="Calibri"/>
                <a:sym typeface="Calibri"/>
              </a:rPr>
              <a:t>Prepare for the next lesson: </a:t>
            </a:r>
            <a:r>
              <a:rPr lang="en-US" sz="2800" b="1" i="0" u="none" strike="noStrike" cap="none">
                <a:solidFill>
                  <a:schemeClr val="accent2"/>
                </a:solidFill>
                <a:latin typeface="Calibri"/>
                <a:ea typeface="Calibri"/>
                <a:cs typeface="Calibri"/>
                <a:sym typeface="Calibri"/>
              </a:rPr>
              <a:t>Skills 2</a:t>
            </a:r>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09764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2" name="Content Placeholder 1"/>
          <p:cNvSpPr>
            <a:spLocks noGrp="1"/>
          </p:cNvSpPr>
          <p:nvPr>
            <p:ph idx="1"/>
          </p:nvPr>
        </p:nvSpPr>
        <p:spPr>
          <a:xfrm>
            <a:off x="838200" y="1825625"/>
            <a:ext cx="10769082" cy="2074571"/>
          </a:xfrm>
        </p:spPr>
        <p:txBody>
          <a:bodyPr>
            <a:normAutofit/>
          </a:bodyPr>
          <a:lstStyle/>
          <a:p>
            <a:pPr marL="0" indent="0">
              <a:buNone/>
            </a:pPr>
            <a:r>
              <a:rPr lang="en-US" sz="6000" dirty="0" smtClean="0">
                <a:solidFill>
                  <a:srgbClr val="002060"/>
                </a:solidFill>
              </a:rPr>
              <a:t>THANKS FOR YOUR ATTENDENCE</a:t>
            </a:r>
            <a:endParaRPr lang="en-US" sz="6000" dirty="0">
              <a:solidFill>
                <a:srgbClr val="002060"/>
              </a:solidFill>
            </a:endParaRPr>
          </a:p>
        </p:txBody>
      </p:sp>
      <p:pic>
        <p:nvPicPr>
          <p:cNvPr id="3" name="TiengVoTay-V.A-32343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487329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11071" fill="hold"/>
                                        <p:tgtEl>
                                          <p:spTgt spid="3"/>
                                        </p:tgtEl>
                                      </p:cBhvr>
                                    </p:cmd>
                                  </p:childTnLst>
                                </p:cTn>
                              </p:par>
                            </p:childTnLst>
                          </p:cTn>
                        </p:par>
                      </p:childTnLst>
                    </p:cTn>
                  </p:par>
                </p:childTnLst>
              </p:cTn>
              <p:nextCondLst>
                <p:cond evt="onClick" delay="0">
                  <p:tgtEl>
                    <p:spTgt spid="3"/>
                  </p:tgtEl>
                </p:cond>
              </p:nextCondLst>
            </p:seq>
            <p:audio>
              <p:cMediaNode vol="54545">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32"/>
          <p:cNvPicPr preferRelativeResize="0"/>
          <p:nvPr/>
        </p:nvPicPr>
        <p:blipFill rotWithShape="1">
          <a:blip r:embed="rId3">
            <a:alphaModFix/>
          </a:blip>
          <a:srcRect/>
          <a:stretch/>
        </p:blipFill>
        <p:spPr>
          <a:xfrm>
            <a:off x="-2" y="1"/>
            <a:ext cx="12192000" cy="1083306"/>
          </a:xfrm>
          <a:prstGeom prst="rect">
            <a:avLst/>
          </a:prstGeom>
          <a:noFill/>
          <a:ln>
            <a:noFill/>
          </a:ln>
        </p:spPr>
      </p:pic>
      <p:sp>
        <p:nvSpPr>
          <p:cNvPr id="190" name="Google Shape;190;p32"/>
          <p:cNvSpPr txBox="1"/>
          <p:nvPr/>
        </p:nvSpPr>
        <p:spPr>
          <a:xfrm>
            <a:off x="663574" y="202250"/>
            <a:ext cx="3572759"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4000" b="1" i="0" u="none" strike="noStrike" cap="none">
                <a:solidFill>
                  <a:schemeClr val="dk1"/>
                </a:solidFill>
                <a:latin typeface="Calibri"/>
                <a:ea typeface="Calibri"/>
                <a:cs typeface="Calibri"/>
                <a:sym typeface="Calibri"/>
              </a:rPr>
              <a:t>READING</a:t>
            </a:r>
            <a:endParaRPr sz="4000" b="1" i="0" u="none" strike="noStrike" cap="none">
              <a:solidFill>
                <a:schemeClr val="dk1"/>
              </a:solidFill>
              <a:latin typeface="Calibri"/>
              <a:ea typeface="Calibri"/>
              <a:cs typeface="Calibri"/>
              <a:sym typeface="Calibri"/>
            </a:endParaRPr>
          </a:p>
        </p:txBody>
      </p:sp>
      <p:sp>
        <p:nvSpPr>
          <p:cNvPr id="191" name="Google Shape;191;p32"/>
          <p:cNvSpPr/>
          <p:nvPr/>
        </p:nvSpPr>
        <p:spPr>
          <a:xfrm>
            <a:off x="4689388" y="1845638"/>
            <a:ext cx="7001042" cy="35828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192" name="Google Shape;192;p32"/>
          <p:cNvSpPr/>
          <p:nvPr/>
        </p:nvSpPr>
        <p:spPr>
          <a:xfrm>
            <a:off x="1348590" y="1256204"/>
            <a:ext cx="8445482"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Work in pairs. Discuss the following questions.</a:t>
            </a:r>
            <a:endParaRPr sz="3200" b="1" i="0" u="none" strike="noStrike" cap="none">
              <a:solidFill>
                <a:srgbClr val="000000"/>
              </a:solidFill>
              <a:latin typeface="Calibri"/>
              <a:ea typeface="Calibri"/>
              <a:cs typeface="Calibri"/>
              <a:sym typeface="Calibri"/>
            </a:endParaRPr>
          </a:p>
        </p:txBody>
      </p:sp>
      <p:sp>
        <p:nvSpPr>
          <p:cNvPr id="193" name="Google Shape;193;p32"/>
          <p:cNvSpPr/>
          <p:nvPr/>
        </p:nvSpPr>
        <p:spPr>
          <a:xfrm>
            <a:off x="1239541" y="1843208"/>
            <a:ext cx="9626933" cy="3046948"/>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1100"/>
              <a:buFont typeface="Arial"/>
              <a:buNone/>
            </a:pPr>
            <a:r>
              <a:rPr lang="en-US" sz="3200" b="0" i="0" u="none" strike="noStrike" cap="none">
                <a:solidFill>
                  <a:srgbClr val="000000"/>
                </a:solidFill>
                <a:latin typeface="Calibri"/>
                <a:ea typeface="Calibri"/>
                <a:cs typeface="Calibri"/>
                <a:sym typeface="Calibri"/>
              </a:rPr>
              <a:t>1. Is </a:t>
            </a:r>
            <a:r>
              <a:rPr lang="en-US" sz="3200" b="0" i="1" u="none" strike="noStrike" cap="none">
                <a:solidFill>
                  <a:srgbClr val="000000"/>
                </a:solidFill>
                <a:latin typeface="Calibri"/>
                <a:ea typeface="Calibri"/>
                <a:cs typeface="Calibri"/>
                <a:sym typeface="Calibri"/>
              </a:rPr>
              <a:t>pho</a:t>
            </a:r>
            <a:r>
              <a:rPr lang="en-US" sz="3200" b="0" i="0" u="none" strike="noStrike" cap="none">
                <a:solidFill>
                  <a:srgbClr val="000000"/>
                </a:solidFill>
                <a:latin typeface="Calibri"/>
                <a:ea typeface="Calibri"/>
                <a:cs typeface="Calibri"/>
                <a:sym typeface="Calibri"/>
              </a:rPr>
              <a:t> popular in your neighbourhood? </a:t>
            </a:r>
            <a:endParaRPr sz="3200" b="0" i="0" u="none" strike="noStrike" cap="none">
              <a:solidFill>
                <a:srgbClr val="000000"/>
              </a:solidFill>
              <a:latin typeface="Calibri"/>
              <a:ea typeface="Calibri"/>
              <a:cs typeface="Calibri"/>
              <a:sym typeface="Calibri"/>
            </a:endParaRPr>
          </a:p>
          <a:p>
            <a:pPr marL="0" marR="0" lvl="0" indent="0" algn="l" rtl="0">
              <a:lnSpc>
                <a:spcPct val="200000"/>
              </a:lnSpc>
              <a:spcBef>
                <a:spcPts val="0"/>
              </a:spcBef>
              <a:spcAft>
                <a:spcPts val="0"/>
              </a:spcAft>
              <a:buClr>
                <a:srgbClr val="000000"/>
              </a:buClr>
              <a:buSzPts val="1100"/>
              <a:buFont typeface="Arial"/>
              <a:buNone/>
            </a:pPr>
            <a:r>
              <a:rPr lang="en-US" sz="3200" b="0" i="0" u="none" strike="noStrike" cap="none">
                <a:solidFill>
                  <a:srgbClr val="000000"/>
                </a:solidFill>
                <a:latin typeface="Calibri"/>
                <a:ea typeface="Calibri"/>
                <a:cs typeface="Calibri"/>
                <a:sym typeface="Calibri"/>
              </a:rPr>
              <a:t>2. When can we have </a:t>
            </a:r>
            <a:r>
              <a:rPr lang="en-US" sz="3200" b="0" i="1" u="none" strike="noStrike" cap="none">
                <a:solidFill>
                  <a:srgbClr val="000000"/>
                </a:solidFill>
                <a:latin typeface="Calibri"/>
                <a:ea typeface="Calibri"/>
                <a:cs typeface="Calibri"/>
                <a:sym typeface="Calibri"/>
              </a:rPr>
              <a:t>pho</a:t>
            </a:r>
            <a:r>
              <a:rPr lang="en-US" sz="3200" b="0" i="0" u="none" strike="noStrike" cap="none">
                <a:solidFill>
                  <a:srgbClr val="000000"/>
                </a:solidFill>
                <a:latin typeface="Calibri"/>
                <a:ea typeface="Calibri"/>
                <a:cs typeface="Calibri"/>
                <a:sym typeface="Calibri"/>
              </a:rPr>
              <a:t>? </a:t>
            </a:r>
            <a:endParaRPr sz="3200" b="0" i="0" u="none" strike="noStrike" cap="none">
              <a:solidFill>
                <a:srgbClr val="000000"/>
              </a:solidFill>
              <a:latin typeface="Calibri"/>
              <a:ea typeface="Calibri"/>
              <a:cs typeface="Calibri"/>
              <a:sym typeface="Calibri"/>
            </a:endParaRPr>
          </a:p>
          <a:p>
            <a:pPr marL="0" marR="0" lvl="0" indent="0" algn="l" rtl="0">
              <a:lnSpc>
                <a:spcPct val="200000"/>
              </a:lnSpc>
              <a:spcBef>
                <a:spcPts val="0"/>
              </a:spcBef>
              <a:spcAft>
                <a:spcPts val="0"/>
              </a:spcAft>
              <a:buClr>
                <a:srgbClr val="000000"/>
              </a:buClr>
              <a:buSzPts val="1100"/>
              <a:buFont typeface="Arial"/>
              <a:buNone/>
            </a:pPr>
            <a:r>
              <a:rPr lang="en-US" sz="3200" b="0" i="0" u="none" strike="noStrike" cap="none">
                <a:solidFill>
                  <a:srgbClr val="000000"/>
                </a:solidFill>
                <a:latin typeface="Calibri"/>
                <a:ea typeface="Calibri"/>
                <a:cs typeface="Calibri"/>
                <a:sym typeface="Calibri"/>
              </a:rPr>
              <a:t>3. What are the main ingredients of </a:t>
            </a:r>
            <a:r>
              <a:rPr lang="en-US" sz="3200" b="0" i="1" u="none" strike="noStrike" cap="none">
                <a:solidFill>
                  <a:srgbClr val="000000"/>
                </a:solidFill>
                <a:latin typeface="Calibri"/>
                <a:ea typeface="Calibri"/>
                <a:cs typeface="Calibri"/>
                <a:sym typeface="Calibri"/>
              </a:rPr>
              <a:t>pho</a:t>
            </a:r>
            <a:r>
              <a:rPr lang="en-US" sz="3200" b="0" i="0" u="none" strike="noStrike" cap="none">
                <a:solidFill>
                  <a:srgbClr val="000000"/>
                </a:solidFill>
                <a:latin typeface="Calibri"/>
                <a:ea typeface="Calibri"/>
                <a:cs typeface="Calibri"/>
                <a:sym typeface="Calibri"/>
              </a:rPr>
              <a:t>? </a:t>
            </a:r>
            <a:endParaRPr sz="3200" b="0" i="0" u="none" strike="noStrike" cap="none">
              <a:solidFill>
                <a:srgbClr val="000000"/>
              </a:solidFill>
              <a:latin typeface="Calibri"/>
              <a:ea typeface="Calibri"/>
              <a:cs typeface="Calibri"/>
              <a:sym typeface="Calibri"/>
            </a:endParaRPr>
          </a:p>
        </p:txBody>
      </p:sp>
      <p:grpSp>
        <p:nvGrpSpPr>
          <p:cNvPr id="194" name="Google Shape;194;p32"/>
          <p:cNvGrpSpPr/>
          <p:nvPr/>
        </p:nvGrpSpPr>
        <p:grpSpPr>
          <a:xfrm>
            <a:off x="720289" y="1223379"/>
            <a:ext cx="519251" cy="584775"/>
            <a:chOff x="487066" y="1334106"/>
            <a:chExt cx="582963" cy="657458"/>
          </a:xfrm>
        </p:grpSpPr>
        <p:sp>
          <p:nvSpPr>
            <p:cNvPr id="195" name="Google Shape;195;p32"/>
            <p:cNvSpPr/>
            <p:nvPr/>
          </p:nvSpPr>
          <p:spPr>
            <a:xfrm>
              <a:off x="487066" y="1357586"/>
              <a:ext cx="582963" cy="574920"/>
            </a:xfrm>
            <a:prstGeom prst="roundRect">
              <a:avLst>
                <a:gd name="adj" fmla="val 16667"/>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rgbClr val="048DA4"/>
                </a:solidFill>
                <a:latin typeface="Arial"/>
                <a:ea typeface="Arial"/>
                <a:cs typeface="Arial"/>
                <a:sym typeface="Arial"/>
              </a:endParaRPr>
            </a:p>
          </p:txBody>
        </p:sp>
        <p:sp>
          <p:nvSpPr>
            <p:cNvPr id="196" name="Google Shape;196;p32"/>
            <p:cNvSpPr txBox="1"/>
            <p:nvPr/>
          </p:nvSpPr>
          <p:spPr>
            <a:xfrm>
              <a:off x="609496" y="1334106"/>
              <a:ext cx="299818" cy="657458"/>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Open Sans"/>
                  <a:ea typeface="Open Sans"/>
                  <a:cs typeface="Open Sans"/>
                  <a:sym typeface="Open Sans"/>
                </a:rPr>
                <a:t>1</a:t>
              </a:r>
              <a:endParaRPr/>
            </a:p>
          </p:txBody>
        </p:sp>
      </p:grpSp>
    </p:spTree>
    <p:extLst>
      <p:ext uri="{BB962C8B-B14F-4D97-AF65-F5344CB8AC3E}">
        <p14:creationId xmlns:p14="http://schemas.microsoft.com/office/powerpoint/2010/main" val="1157025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pic>
        <p:nvPicPr>
          <p:cNvPr id="4" name="Google Shape;202;p9"/>
          <p:cNvPicPr preferRelativeResize="0"/>
          <p:nvPr/>
        </p:nvPicPr>
        <p:blipFill rotWithShape="1">
          <a:blip r:embed="rId4">
            <a:alphaModFix/>
          </a:blip>
          <a:srcRect/>
          <a:stretch/>
        </p:blipFill>
        <p:spPr>
          <a:xfrm>
            <a:off x="-3" y="133351"/>
            <a:ext cx="22094827" cy="1083306"/>
          </a:xfrm>
          <a:prstGeom prst="rect">
            <a:avLst/>
          </a:prstGeom>
          <a:noFill/>
          <a:ln>
            <a:noFill/>
          </a:ln>
        </p:spPr>
      </p:pic>
      <p:sp>
        <p:nvSpPr>
          <p:cNvPr id="5" name="Google Shape;203;p9"/>
          <p:cNvSpPr txBox="1"/>
          <p:nvPr/>
        </p:nvSpPr>
        <p:spPr>
          <a:xfrm>
            <a:off x="572132" y="311920"/>
            <a:ext cx="6850174"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2800" b="1" i="0" u="none" strike="noStrike" cap="none" dirty="0">
                <a:solidFill>
                  <a:schemeClr val="dk1"/>
                </a:solidFill>
                <a:latin typeface="Calibri"/>
                <a:ea typeface="Calibri"/>
                <a:cs typeface="Calibri"/>
                <a:sym typeface="Calibri"/>
              </a:rPr>
              <a:t>READING</a:t>
            </a:r>
            <a:endParaRPr sz="2800" b="1" i="0" u="none" strike="noStrike" cap="none" dirty="0">
              <a:solidFill>
                <a:schemeClr val="dk1"/>
              </a:solidFill>
              <a:latin typeface="Calibri"/>
              <a:ea typeface="Calibri"/>
              <a:cs typeface="Calibri"/>
              <a:sym typeface="Calibri"/>
            </a:endParaRPr>
          </a:p>
        </p:txBody>
      </p:sp>
      <p:sp>
        <p:nvSpPr>
          <p:cNvPr id="6" name="Google Shape;204;p9"/>
          <p:cNvSpPr/>
          <p:nvPr/>
        </p:nvSpPr>
        <p:spPr>
          <a:xfrm>
            <a:off x="247960" y="2078153"/>
            <a:ext cx="11810689" cy="4749900"/>
          </a:xfrm>
          <a:prstGeom prst="rect">
            <a:avLst/>
          </a:prstGeom>
          <a:solidFill>
            <a:srgbClr val="FFDBAB"/>
          </a:solidFill>
          <a:ln w="5715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1666"/>
              </a:lnSpc>
              <a:spcBef>
                <a:spcPts val="0"/>
              </a:spcBef>
              <a:spcAft>
                <a:spcPts val="0"/>
              </a:spcAft>
              <a:buClr>
                <a:srgbClr val="000000"/>
              </a:buClr>
              <a:buSzPts val="1100"/>
              <a:buFont typeface="Arial"/>
              <a:buNone/>
            </a:pPr>
            <a:r>
              <a:rPr lang="en-US" sz="2800" b="0" i="0" u="none" strike="noStrike" cap="none" dirty="0">
                <a:solidFill>
                  <a:srgbClr val="0C0C0C"/>
                </a:solidFill>
                <a:latin typeface="Calibri"/>
                <a:ea typeface="Calibri"/>
                <a:cs typeface="Calibri"/>
                <a:sym typeface="Calibri"/>
              </a:rPr>
              <a:t>Pho is a special kind of traditional Vietnamese dish. Its main ingredients are rice noodles and slices of beef or chicken. It is one of the most common dishes you will find in Viet Nam. People enjoy </a:t>
            </a:r>
            <a:r>
              <a:rPr lang="en-US" sz="2800" b="0" i="1" u="none" strike="noStrike" cap="none" dirty="0">
                <a:solidFill>
                  <a:srgbClr val="0C0C0C"/>
                </a:solidFill>
                <a:latin typeface="Calibri"/>
                <a:ea typeface="Calibri"/>
                <a:cs typeface="Calibri"/>
                <a:sym typeface="Calibri"/>
              </a:rPr>
              <a:t>pho</a:t>
            </a:r>
            <a:r>
              <a:rPr lang="en-US" sz="2800" b="0" i="0" u="none" strike="noStrike" cap="none" dirty="0">
                <a:solidFill>
                  <a:srgbClr val="0C0C0C"/>
                </a:solidFill>
                <a:latin typeface="Calibri"/>
                <a:ea typeface="Calibri"/>
                <a:cs typeface="Calibri"/>
                <a:sym typeface="Calibri"/>
              </a:rPr>
              <a:t> at all times of the day, even for a late night </a:t>
            </a:r>
            <a:r>
              <a:rPr lang="en-US" sz="2800" b="0" i="0" u="sng" strike="noStrike" cap="none" dirty="0">
                <a:solidFill>
                  <a:srgbClr val="00B050"/>
                </a:solidFill>
                <a:latin typeface="Calibri"/>
                <a:ea typeface="Calibri"/>
                <a:cs typeface="Calibri"/>
                <a:sym typeface="Calibri"/>
              </a:rPr>
              <a:t>snack</a:t>
            </a:r>
            <a:r>
              <a:rPr lang="en-US" sz="2800" b="0" i="0" u="none" strike="noStrike" cap="none" dirty="0">
                <a:solidFill>
                  <a:srgbClr val="0C0C0C"/>
                </a:solidFill>
                <a:latin typeface="Calibri"/>
                <a:ea typeface="Calibri"/>
                <a:cs typeface="Calibri"/>
                <a:sym typeface="Calibri"/>
              </a:rPr>
              <a:t>. </a:t>
            </a:r>
            <a:r>
              <a:rPr lang="en-US" sz="2800" b="0" i="1" u="none" strike="noStrike" cap="none" dirty="0">
                <a:solidFill>
                  <a:srgbClr val="0C0C0C"/>
                </a:solidFill>
                <a:latin typeface="Calibri"/>
                <a:ea typeface="Calibri"/>
                <a:cs typeface="Calibri"/>
                <a:sym typeface="Calibri"/>
              </a:rPr>
              <a:t>Pho</a:t>
            </a:r>
            <a:r>
              <a:rPr lang="en-US" sz="2800" b="0" i="0" u="none" strike="noStrike" cap="none" dirty="0">
                <a:solidFill>
                  <a:srgbClr val="0C0C0C"/>
                </a:solidFill>
                <a:latin typeface="Calibri"/>
                <a:ea typeface="Calibri"/>
                <a:cs typeface="Calibri"/>
                <a:sym typeface="Calibri"/>
              </a:rPr>
              <a:t> has a very special </a:t>
            </a:r>
            <a:r>
              <a:rPr lang="en-US" sz="2800" b="0" i="0" u="sng" strike="noStrike" cap="none" dirty="0">
                <a:solidFill>
                  <a:srgbClr val="00B050"/>
                </a:solidFill>
                <a:latin typeface="Calibri"/>
                <a:ea typeface="Calibri"/>
                <a:cs typeface="Calibri"/>
                <a:sym typeface="Calibri"/>
              </a:rPr>
              <a:t>taste</a:t>
            </a:r>
            <a:r>
              <a:rPr lang="en-US" sz="2800" b="0" i="0" u="none" strike="noStrike" cap="none" dirty="0">
                <a:solidFill>
                  <a:srgbClr val="0C0C0C"/>
                </a:solidFill>
                <a:latin typeface="Calibri"/>
                <a:ea typeface="Calibri"/>
                <a:cs typeface="Calibri"/>
                <a:sym typeface="Calibri"/>
              </a:rPr>
              <a:t>. The rice noodles are made from the best kind of rice. There are two main kinds of </a:t>
            </a:r>
            <a:r>
              <a:rPr lang="en-US" sz="2800" b="0" i="1" u="none" strike="noStrike" cap="none" dirty="0">
                <a:solidFill>
                  <a:srgbClr val="0C0C0C"/>
                </a:solidFill>
                <a:latin typeface="Calibri"/>
                <a:ea typeface="Calibri"/>
                <a:cs typeface="Calibri"/>
                <a:sym typeface="Calibri"/>
              </a:rPr>
              <a:t>pho</a:t>
            </a:r>
            <a:r>
              <a:rPr lang="en-US" sz="2800" b="0" i="0" u="none" strike="noStrike" cap="none" dirty="0">
                <a:solidFill>
                  <a:srgbClr val="0C0C0C"/>
                </a:solidFill>
                <a:latin typeface="Calibri"/>
                <a:ea typeface="Calibri"/>
                <a:cs typeface="Calibri"/>
                <a:sym typeface="Calibri"/>
              </a:rPr>
              <a:t>: </a:t>
            </a:r>
            <a:r>
              <a:rPr lang="en-US" sz="2800" b="0" i="1" u="none" strike="noStrike" cap="none" dirty="0">
                <a:solidFill>
                  <a:srgbClr val="0C0C0C"/>
                </a:solidFill>
                <a:latin typeface="Calibri"/>
                <a:ea typeface="Calibri"/>
                <a:cs typeface="Calibri"/>
                <a:sym typeface="Calibri"/>
              </a:rPr>
              <a:t>pho </a:t>
            </a:r>
            <a:r>
              <a:rPr lang="en-US" sz="2800" b="0" i="1" u="none" strike="noStrike" cap="none" dirty="0" err="1">
                <a:solidFill>
                  <a:srgbClr val="0C0C0C"/>
                </a:solidFill>
                <a:latin typeface="Calibri"/>
                <a:ea typeface="Calibri"/>
                <a:cs typeface="Calibri"/>
                <a:sym typeface="Calibri"/>
              </a:rPr>
              <a:t>bo</a:t>
            </a:r>
            <a:r>
              <a:rPr lang="en-US" sz="2800" b="0" i="1" u="none" strike="noStrike" cap="none" dirty="0">
                <a:solidFill>
                  <a:srgbClr val="0C0C0C"/>
                </a:solidFill>
                <a:latin typeface="Calibri"/>
                <a:ea typeface="Calibri"/>
                <a:cs typeface="Calibri"/>
                <a:sym typeface="Calibri"/>
              </a:rPr>
              <a:t> </a:t>
            </a:r>
            <a:r>
              <a:rPr lang="en-US" sz="2800" b="0" i="0" u="none" strike="noStrike" cap="none" dirty="0">
                <a:solidFill>
                  <a:srgbClr val="0C0C0C"/>
                </a:solidFill>
                <a:latin typeface="Calibri"/>
                <a:ea typeface="Calibri"/>
                <a:cs typeface="Calibri"/>
                <a:sym typeface="Calibri"/>
              </a:rPr>
              <a:t>(beef noodle soup) and </a:t>
            </a:r>
            <a:r>
              <a:rPr lang="en-US" sz="2800" b="0" i="1" u="none" strike="noStrike" cap="none" dirty="0">
                <a:solidFill>
                  <a:srgbClr val="0C0C0C"/>
                </a:solidFill>
                <a:latin typeface="Calibri"/>
                <a:ea typeface="Calibri"/>
                <a:cs typeface="Calibri"/>
                <a:sym typeface="Calibri"/>
              </a:rPr>
              <a:t>pho </a:t>
            </a:r>
            <a:r>
              <a:rPr lang="en-US" sz="2800" b="0" i="1" u="none" strike="noStrike" cap="none" dirty="0" err="1">
                <a:solidFill>
                  <a:srgbClr val="0C0C0C"/>
                </a:solidFill>
                <a:latin typeface="Calibri"/>
                <a:ea typeface="Calibri"/>
                <a:cs typeface="Calibri"/>
                <a:sym typeface="Calibri"/>
              </a:rPr>
              <a:t>ga</a:t>
            </a:r>
            <a:r>
              <a:rPr lang="en-US" sz="2800" b="0" i="1" u="none" strike="noStrike" cap="none" dirty="0">
                <a:solidFill>
                  <a:srgbClr val="0C0C0C"/>
                </a:solidFill>
                <a:latin typeface="Calibri"/>
                <a:ea typeface="Calibri"/>
                <a:cs typeface="Calibri"/>
                <a:sym typeface="Calibri"/>
              </a:rPr>
              <a:t> </a:t>
            </a:r>
            <a:r>
              <a:rPr lang="en-US" sz="2800" b="0" i="0" u="none" strike="noStrike" cap="none" dirty="0">
                <a:solidFill>
                  <a:srgbClr val="0C0C0C"/>
                </a:solidFill>
                <a:latin typeface="Calibri"/>
                <a:ea typeface="Calibri"/>
                <a:cs typeface="Calibri"/>
                <a:sym typeface="Calibri"/>
              </a:rPr>
              <a:t>(chicken noodle soup). The </a:t>
            </a:r>
            <a:r>
              <a:rPr lang="en-US" sz="2800" b="0" i="0" u="sng" strike="noStrike" cap="none" dirty="0">
                <a:solidFill>
                  <a:srgbClr val="00B050"/>
                </a:solidFill>
                <a:latin typeface="Calibri"/>
                <a:ea typeface="Calibri"/>
                <a:cs typeface="Calibri"/>
                <a:sym typeface="Calibri"/>
              </a:rPr>
              <a:t>broth</a:t>
            </a:r>
            <a:r>
              <a:rPr lang="en-US" sz="2800" b="0" i="0" u="none" strike="noStrike" cap="none" dirty="0">
                <a:solidFill>
                  <a:srgbClr val="0C0C0C"/>
                </a:solidFill>
                <a:latin typeface="Calibri"/>
                <a:ea typeface="Calibri"/>
                <a:cs typeface="Calibri"/>
                <a:sym typeface="Calibri"/>
              </a:rPr>
              <a:t> for </a:t>
            </a:r>
            <a:r>
              <a:rPr lang="en-US" sz="2800" b="0" i="1" u="none" strike="noStrike" cap="none" dirty="0">
                <a:solidFill>
                  <a:srgbClr val="0C0C0C"/>
                </a:solidFill>
                <a:latin typeface="Calibri"/>
                <a:ea typeface="Calibri"/>
                <a:cs typeface="Calibri"/>
                <a:sym typeface="Calibri"/>
              </a:rPr>
              <a:t>pho</a:t>
            </a:r>
            <a:r>
              <a:rPr lang="en-US" sz="2800" b="0" i="0" u="none" strike="noStrike" cap="none" dirty="0">
                <a:solidFill>
                  <a:srgbClr val="0C0C0C"/>
                </a:solidFill>
                <a:latin typeface="Calibri"/>
                <a:ea typeface="Calibri"/>
                <a:cs typeface="Calibri"/>
                <a:sym typeface="Calibri"/>
              </a:rPr>
              <a:t> is made by </a:t>
            </a:r>
            <a:r>
              <a:rPr lang="en-US" sz="2800" b="0" i="0" u="sng" strike="noStrike" cap="none" dirty="0">
                <a:solidFill>
                  <a:srgbClr val="00B050"/>
                </a:solidFill>
                <a:latin typeface="Calibri"/>
                <a:ea typeface="Calibri"/>
                <a:cs typeface="Calibri"/>
                <a:sym typeface="Calibri"/>
              </a:rPr>
              <a:t>stewing</a:t>
            </a:r>
            <a:r>
              <a:rPr lang="en-US" sz="2800" b="0" i="0" u="none" strike="noStrike" cap="none" dirty="0">
                <a:solidFill>
                  <a:srgbClr val="0C0C0C"/>
                </a:solidFill>
                <a:latin typeface="Calibri"/>
                <a:ea typeface="Calibri"/>
                <a:cs typeface="Calibri"/>
                <a:sym typeface="Calibri"/>
              </a:rPr>
              <a:t> beef or chicken bones for a long time in a big pot. The meat (beef and chicken) served with </a:t>
            </a:r>
            <a:r>
              <a:rPr lang="en-US" sz="2800" b="0" i="1" u="none" strike="noStrike" cap="none" dirty="0">
                <a:solidFill>
                  <a:srgbClr val="0C0C0C"/>
                </a:solidFill>
                <a:latin typeface="Calibri"/>
                <a:ea typeface="Calibri"/>
                <a:cs typeface="Calibri"/>
                <a:sym typeface="Calibri"/>
              </a:rPr>
              <a:t>pho</a:t>
            </a:r>
            <a:r>
              <a:rPr lang="en-US" sz="2800" b="0" i="0" u="none" strike="noStrike" cap="none" dirty="0">
                <a:solidFill>
                  <a:srgbClr val="0C0C0C"/>
                </a:solidFill>
                <a:latin typeface="Calibri"/>
                <a:ea typeface="Calibri"/>
                <a:cs typeface="Calibri"/>
                <a:sym typeface="Calibri"/>
              </a:rPr>
              <a:t> is </a:t>
            </a:r>
            <a:r>
              <a:rPr lang="en-US" sz="2800" b="0" i="0" u="sng" strike="noStrike" cap="none" dirty="0">
                <a:solidFill>
                  <a:srgbClr val="00B050"/>
                </a:solidFill>
                <a:latin typeface="Calibri"/>
                <a:ea typeface="Calibri"/>
                <a:cs typeface="Calibri"/>
                <a:sym typeface="Calibri"/>
              </a:rPr>
              <a:t>boneless</a:t>
            </a:r>
            <a:r>
              <a:rPr lang="en-US" sz="2800" b="0" i="0" u="none" strike="noStrike" cap="none" dirty="0">
                <a:solidFill>
                  <a:srgbClr val="0C0C0C"/>
                </a:solidFill>
                <a:latin typeface="Calibri"/>
                <a:ea typeface="Calibri"/>
                <a:cs typeface="Calibri"/>
                <a:sym typeface="Calibri"/>
              </a:rPr>
              <a:t> and cut into thin slices ... It's really delicious! </a:t>
            </a:r>
            <a:br>
              <a:rPr lang="en-US" sz="2800" b="0" i="0" u="none" strike="noStrike" cap="none" dirty="0">
                <a:solidFill>
                  <a:srgbClr val="0C0C0C"/>
                </a:solidFill>
                <a:latin typeface="Calibri"/>
                <a:ea typeface="Calibri"/>
                <a:cs typeface="Calibri"/>
                <a:sym typeface="Calibri"/>
              </a:rPr>
            </a:br>
            <a:r>
              <a:rPr lang="en-US" sz="2800" b="0" i="0" u="none" strike="noStrike" cap="none" dirty="0">
                <a:solidFill>
                  <a:srgbClr val="0C0C0C"/>
                </a:solidFill>
                <a:latin typeface="Calibri"/>
                <a:ea typeface="Calibri"/>
                <a:cs typeface="Calibri"/>
                <a:sym typeface="Calibri"/>
              </a:rPr>
              <a:t>Tell me about a popular dish in your area! </a:t>
            </a:r>
            <a:endParaRPr sz="2800" b="0" i="0" u="none" strike="noStrike" cap="none" dirty="0">
              <a:solidFill>
                <a:srgbClr val="0C0C0C"/>
              </a:solidFill>
              <a:latin typeface="Calibri"/>
              <a:ea typeface="Calibri"/>
              <a:cs typeface="Calibri"/>
              <a:sym typeface="Calibri"/>
            </a:endParaRPr>
          </a:p>
          <a:p>
            <a:pPr marL="0" marR="0" lvl="0" indent="0" algn="l" rtl="0">
              <a:lnSpc>
                <a:spcPct val="101666"/>
              </a:lnSpc>
              <a:spcBef>
                <a:spcPts val="0"/>
              </a:spcBef>
              <a:spcAft>
                <a:spcPts val="0"/>
              </a:spcAft>
              <a:buClr>
                <a:srgbClr val="000000"/>
              </a:buClr>
              <a:buSzPts val="1100"/>
              <a:buFont typeface="Arial"/>
              <a:buNone/>
            </a:pPr>
            <a:r>
              <a:rPr lang="en-US" sz="2800" b="0" i="1" u="none" strike="noStrike" cap="none" dirty="0">
                <a:solidFill>
                  <a:srgbClr val="0C0C0C"/>
                </a:solidFill>
                <a:latin typeface="Calibri"/>
                <a:ea typeface="Calibri"/>
                <a:cs typeface="Calibri"/>
                <a:sym typeface="Calibri"/>
              </a:rPr>
              <a:t>Posted by </a:t>
            </a:r>
            <a:r>
              <a:rPr lang="en-US" sz="2800" b="0" i="1" u="none" strike="noStrike" cap="none" dirty="0" err="1">
                <a:solidFill>
                  <a:srgbClr val="0C0C0C"/>
                </a:solidFill>
                <a:latin typeface="Calibri"/>
                <a:ea typeface="Calibri"/>
                <a:cs typeface="Calibri"/>
                <a:sym typeface="Calibri"/>
              </a:rPr>
              <a:t>Phong</a:t>
            </a:r>
            <a:r>
              <a:rPr lang="en-US" sz="2800" b="0" i="1" u="none" strike="noStrike" cap="none" dirty="0">
                <a:solidFill>
                  <a:srgbClr val="0C0C0C"/>
                </a:solidFill>
                <a:latin typeface="Calibri"/>
                <a:ea typeface="Calibri"/>
                <a:cs typeface="Calibri"/>
                <a:sym typeface="Calibri"/>
              </a:rPr>
              <a:t> on Feb 22 at 5:30 p.m. </a:t>
            </a:r>
            <a:endParaRPr sz="2800" b="0" i="1" u="none" strike="noStrike" cap="none" dirty="0">
              <a:solidFill>
                <a:srgbClr val="0C0C0C"/>
              </a:solidFill>
              <a:latin typeface="Calibri"/>
              <a:ea typeface="Calibri"/>
              <a:cs typeface="Calibri"/>
              <a:sym typeface="Calibri"/>
            </a:endParaRPr>
          </a:p>
          <a:p>
            <a:pPr marL="0" marR="0" lvl="0" indent="0" algn="l" rtl="0">
              <a:lnSpc>
                <a:spcPct val="101666"/>
              </a:lnSpc>
              <a:spcBef>
                <a:spcPts val="0"/>
              </a:spcBef>
              <a:spcAft>
                <a:spcPts val="0"/>
              </a:spcAft>
              <a:buClr>
                <a:schemeClr val="dk1"/>
              </a:buClr>
              <a:buSzPts val="1100"/>
              <a:buFont typeface="Arial"/>
              <a:buNone/>
            </a:pPr>
            <a:endParaRPr sz="2800" b="0" i="0" u="none" strike="noStrike" cap="none" dirty="0">
              <a:solidFill>
                <a:schemeClr val="lt1"/>
              </a:solidFill>
              <a:latin typeface="Calibri"/>
              <a:ea typeface="Calibri"/>
              <a:cs typeface="Calibri"/>
              <a:sym typeface="Calibri"/>
            </a:endParaRPr>
          </a:p>
        </p:txBody>
      </p:sp>
      <p:sp>
        <p:nvSpPr>
          <p:cNvPr id="7" name="Google Shape;205;p9"/>
          <p:cNvSpPr/>
          <p:nvPr/>
        </p:nvSpPr>
        <p:spPr>
          <a:xfrm>
            <a:off x="766592" y="1403347"/>
            <a:ext cx="1931632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rgbClr val="000000"/>
                </a:solidFill>
                <a:latin typeface="Calibri"/>
                <a:ea typeface="Calibri"/>
                <a:cs typeface="Calibri"/>
                <a:sym typeface="Calibri"/>
              </a:rPr>
              <a:t>Read </a:t>
            </a:r>
            <a:r>
              <a:rPr lang="en-US" sz="2800" b="1" i="0" u="none" strike="noStrike" cap="none" dirty="0" err="1">
                <a:solidFill>
                  <a:srgbClr val="000000"/>
                </a:solidFill>
                <a:latin typeface="Calibri"/>
                <a:ea typeface="Calibri"/>
                <a:cs typeface="Calibri"/>
                <a:sym typeface="Calibri"/>
              </a:rPr>
              <a:t>Phong's</a:t>
            </a:r>
            <a:r>
              <a:rPr lang="en-US" sz="2800" b="1" i="0" u="none" strike="noStrike" cap="none" dirty="0">
                <a:solidFill>
                  <a:srgbClr val="000000"/>
                </a:solidFill>
                <a:latin typeface="Calibri"/>
                <a:ea typeface="Calibri"/>
                <a:cs typeface="Calibri"/>
                <a:sym typeface="Calibri"/>
              </a:rPr>
              <a:t> blog. Match the underlined words in the text with their meanings. </a:t>
            </a:r>
            <a:endParaRPr sz="2800" b="0" i="0" u="none" strike="noStrike" cap="none" dirty="0">
              <a:solidFill>
                <a:srgbClr val="000000"/>
              </a:solidFill>
              <a:latin typeface="Calibri"/>
              <a:ea typeface="Calibri"/>
              <a:cs typeface="Calibri"/>
              <a:sym typeface="Calibri"/>
            </a:endParaRPr>
          </a:p>
        </p:txBody>
      </p:sp>
      <p:pic>
        <p:nvPicPr>
          <p:cNvPr id="2" name="ttsmaker-file-2023-12-1-19-43-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38622" y="311920"/>
            <a:ext cx="609600" cy="609600"/>
          </a:xfrm>
          <a:prstGeom prst="rect">
            <a:avLst/>
          </a:prstGeom>
        </p:spPr>
      </p:pic>
    </p:spTree>
    <p:extLst>
      <p:ext uri="{BB962C8B-B14F-4D97-AF65-F5344CB8AC3E}">
        <p14:creationId xmlns:p14="http://schemas.microsoft.com/office/powerpoint/2010/main" val="11994291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74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9"/>
          <p:cNvSpPr txBox="1"/>
          <p:nvPr/>
        </p:nvSpPr>
        <p:spPr>
          <a:xfrm>
            <a:off x="572132" y="178570"/>
            <a:ext cx="377994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Calibri"/>
                <a:ea typeface="Calibri"/>
                <a:cs typeface="Calibri"/>
                <a:sym typeface="Calibri"/>
              </a:rPr>
              <a:t>READING</a:t>
            </a:r>
            <a:endParaRPr sz="3600" b="1" i="0" u="none" strike="noStrike" cap="none" dirty="0">
              <a:solidFill>
                <a:schemeClr val="dk1"/>
              </a:solidFill>
              <a:latin typeface="Calibri"/>
              <a:ea typeface="Calibri"/>
              <a:cs typeface="Calibri"/>
              <a:sym typeface="Calibri"/>
            </a:endParaRPr>
          </a:p>
        </p:txBody>
      </p:sp>
      <p:sp>
        <p:nvSpPr>
          <p:cNvPr id="204" name="Google Shape;204;p9"/>
          <p:cNvSpPr/>
          <p:nvPr/>
        </p:nvSpPr>
        <p:spPr>
          <a:xfrm>
            <a:off x="365317" y="988117"/>
            <a:ext cx="6517178" cy="4749900"/>
          </a:xfrm>
          <a:prstGeom prst="rect">
            <a:avLst/>
          </a:prstGeom>
          <a:solidFill>
            <a:srgbClr val="FFDBAB"/>
          </a:solidFill>
          <a:ln w="5715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1666"/>
              </a:lnSpc>
              <a:spcBef>
                <a:spcPts val="0"/>
              </a:spcBef>
              <a:spcAft>
                <a:spcPts val="0"/>
              </a:spcAft>
              <a:buClr>
                <a:srgbClr val="000000"/>
              </a:buClr>
              <a:buSzPts val="1100"/>
              <a:buFont typeface="Arial"/>
              <a:buNone/>
            </a:pPr>
            <a:r>
              <a:rPr lang="en-US" sz="2400" b="0" i="0" u="none" strike="noStrike" cap="none" dirty="0">
                <a:solidFill>
                  <a:srgbClr val="0C0C0C"/>
                </a:solidFill>
                <a:latin typeface="Calibri"/>
                <a:ea typeface="Calibri"/>
                <a:cs typeface="Calibri"/>
                <a:sym typeface="Calibri"/>
              </a:rPr>
              <a:t>Pho is a special kind of traditional Vietnamese dish. Its main ingredients are rice noodles and slices of beef or chicken. It is one of the most common dishes you will find in Viet Nam. People enjoy </a:t>
            </a:r>
            <a:r>
              <a:rPr lang="en-US" sz="2400" b="0" i="1" u="none" strike="noStrike" cap="none" dirty="0">
                <a:solidFill>
                  <a:srgbClr val="0C0C0C"/>
                </a:solidFill>
                <a:latin typeface="Calibri"/>
                <a:ea typeface="Calibri"/>
                <a:cs typeface="Calibri"/>
                <a:sym typeface="Calibri"/>
              </a:rPr>
              <a:t>pho</a:t>
            </a:r>
            <a:r>
              <a:rPr lang="en-US" sz="2400" b="0" i="0" u="none" strike="noStrike" cap="none" dirty="0">
                <a:solidFill>
                  <a:srgbClr val="0C0C0C"/>
                </a:solidFill>
                <a:latin typeface="Calibri"/>
                <a:ea typeface="Calibri"/>
                <a:cs typeface="Calibri"/>
                <a:sym typeface="Calibri"/>
              </a:rPr>
              <a:t> at all times of the day, even for a late night </a:t>
            </a:r>
            <a:r>
              <a:rPr lang="en-US" sz="2400" b="0" i="0" u="sng" strike="noStrike" cap="none" dirty="0">
                <a:solidFill>
                  <a:srgbClr val="00B050"/>
                </a:solidFill>
                <a:latin typeface="Calibri"/>
                <a:ea typeface="Calibri"/>
                <a:cs typeface="Calibri"/>
                <a:sym typeface="Calibri"/>
              </a:rPr>
              <a:t>snack</a:t>
            </a:r>
            <a:r>
              <a:rPr lang="en-US" sz="2400" b="0" i="0" u="none" strike="noStrike" cap="none" dirty="0">
                <a:solidFill>
                  <a:srgbClr val="0C0C0C"/>
                </a:solidFill>
                <a:latin typeface="Calibri"/>
                <a:ea typeface="Calibri"/>
                <a:cs typeface="Calibri"/>
                <a:sym typeface="Calibri"/>
              </a:rPr>
              <a:t>. </a:t>
            </a:r>
            <a:r>
              <a:rPr lang="en-US" sz="2400" b="0" i="1" u="none" strike="noStrike" cap="none" dirty="0">
                <a:solidFill>
                  <a:srgbClr val="0C0C0C"/>
                </a:solidFill>
                <a:latin typeface="Calibri"/>
                <a:ea typeface="Calibri"/>
                <a:cs typeface="Calibri"/>
                <a:sym typeface="Calibri"/>
              </a:rPr>
              <a:t>Pho</a:t>
            </a:r>
            <a:r>
              <a:rPr lang="en-US" sz="2400" b="0" i="0" u="none" strike="noStrike" cap="none" dirty="0">
                <a:solidFill>
                  <a:srgbClr val="0C0C0C"/>
                </a:solidFill>
                <a:latin typeface="Calibri"/>
                <a:ea typeface="Calibri"/>
                <a:cs typeface="Calibri"/>
                <a:sym typeface="Calibri"/>
              </a:rPr>
              <a:t> has a very special </a:t>
            </a:r>
            <a:r>
              <a:rPr lang="en-US" sz="2400" b="0" i="0" u="sng" strike="noStrike" cap="none" dirty="0">
                <a:solidFill>
                  <a:srgbClr val="00B050"/>
                </a:solidFill>
                <a:latin typeface="Calibri"/>
                <a:ea typeface="Calibri"/>
                <a:cs typeface="Calibri"/>
                <a:sym typeface="Calibri"/>
              </a:rPr>
              <a:t>taste</a:t>
            </a:r>
            <a:r>
              <a:rPr lang="en-US" sz="2400" b="0" i="0" u="none" strike="noStrike" cap="none" dirty="0">
                <a:solidFill>
                  <a:srgbClr val="0C0C0C"/>
                </a:solidFill>
                <a:latin typeface="Calibri"/>
                <a:ea typeface="Calibri"/>
                <a:cs typeface="Calibri"/>
                <a:sym typeface="Calibri"/>
              </a:rPr>
              <a:t>. The rice noodles are made from the best kind of rice. There are two main kinds of </a:t>
            </a:r>
            <a:r>
              <a:rPr lang="en-US" sz="2400" b="0" i="1" u="none" strike="noStrike" cap="none" dirty="0">
                <a:solidFill>
                  <a:srgbClr val="0C0C0C"/>
                </a:solidFill>
                <a:latin typeface="Calibri"/>
                <a:ea typeface="Calibri"/>
                <a:cs typeface="Calibri"/>
                <a:sym typeface="Calibri"/>
              </a:rPr>
              <a:t>pho</a:t>
            </a:r>
            <a:r>
              <a:rPr lang="en-US" sz="2400" b="0" i="0" u="none" strike="noStrike" cap="none" dirty="0">
                <a:solidFill>
                  <a:srgbClr val="0C0C0C"/>
                </a:solidFill>
                <a:latin typeface="Calibri"/>
                <a:ea typeface="Calibri"/>
                <a:cs typeface="Calibri"/>
                <a:sym typeface="Calibri"/>
              </a:rPr>
              <a:t>: </a:t>
            </a:r>
            <a:r>
              <a:rPr lang="en-US" sz="2400" b="0" i="1" u="none" strike="noStrike" cap="none" dirty="0">
                <a:solidFill>
                  <a:srgbClr val="0C0C0C"/>
                </a:solidFill>
                <a:latin typeface="Calibri"/>
                <a:ea typeface="Calibri"/>
                <a:cs typeface="Calibri"/>
                <a:sym typeface="Calibri"/>
              </a:rPr>
              <a:t>pho </a:t>
            </a:r>
            <a:r>
              <a:rPr lang="en-US" sz="2400" b="0" i="1" u="none" strike="noStrike" cap="none" dirty="0" err="1">
                <a:solidFill>
                  <a:srgbClr val="0C0C0C"/>
                </a:solidFill>
                <a:latin typeface="Calibri"/>
                <a:ea typeface="Calibri"/>
                <a:cs typeface="Calibri"/>
                <a:sym typeface="Calibri"/>
              </a:rPr>
              <a:t>bo</a:t>
            </a:r>
            <a:r>
              <a:rPr lang="en-US" sz="2400" b="0" i="1" u="none" strike="noStrike" cap="none" dirty="0">
                <a:solidFill>
                  <a:srgbClr val="0C0C0C"/>
                </a:solidFill>
                <a:latin typeface="Calibri"/>
                <a:ea typeface="Calibri"/>
                <a:cs typeface="Calibri"/>
                <a:sym typeface="Calibri"/>
              </a:rPr>
              <a:t> </a:t>
            </a:r>
            <a:r>
              <a:rPr lang="en-US" sz="2400" b="0" i="0" u="none" strike="noStrike" cap="none" dirty="0">
                <a:solidFill>
                  <a:srgbClr val="0C0C0C"/>
                </a:solidFill>
                <a:latin typeface="Calibri"/>
                <a:ea typeface="Calibri"/>
                <a:cs typeface="Calibri"/>
                <a:sym typeface="Calibri"/>
              </a:rPr>
              <a:t>(beef noodle soup) and </a:t>
            </a:r>
            <a:r>
              <a:rPr lang="en-US" sz="2400" b="0" i="1" u="none" strike="noStrike" cap="none" dirty="0">
                <a:solidFill>
                  <a:srgbClr val="0C0C0C"/>
                </a:solidFill>
                <a:latin typeface="Calibri"/>
                <a:ea typeface="Calibri"/>
                <a:cs typeface="Calibri"/>
                <a:sym typeface="Calibri"/>
              </a:rPr>
              <a:t>pho </a:t>
            </a:r>
            <a:r>
              <a:rPr lang="en-US" sz="2400" b="0" i="1" u="none" strike="noStrike" cap="none" dirty="0" err="1">
                <a:solidFill>
                  <a:srgbClr val="0C0C0C"/>
                </a:solidFill>
                <a:latin typeface="Calibri"/>
                <a:ea typeface="Calibri"/>
                <a:cs typeface="Calibri"/>
                <a:sym typeface="Calibri"/>
              </a:rPr>
              <a:t>ga</a:t>
            </a:r>
            <a:r>
              <a:rPr lang="en-US" sz="2400" b="0" i="1" u="none" strike="noStrike" cap="none" dirty="0">
                <a:solidFill>
                  <a:srgbClr val="0C0C0C"/>
                </a:solidFill>
                <a:latin typeface="Calibri"/>
                <a:ea typeface="Calibri"/>
                <a:cs typeface="Calibri"/>
                <a:sym typeface="Calibri"/>
              </a:rPr>
              <a:t> </a:t>
            </a:r>
            <a:r>
              <a:rPr lang="en-US" sz="2400" b="0" i="0" u="none" strike="noStrike" cap="none" dirty="0">
                <a:solidFill>
                  <a:srgbClr val="0C0C0C"/>
                </a:solidFill>
                <a:latin typeface="Calibri"/>
                <a:ea typeface="Calibri"/>
                <a:cs typeface="Calibri"/>
                <a:sym typeface="Calibri"/>
              </a:rPr>
              <a:t>(chicken noodle soup). The </a:t>
            </a:r>
            <a:r>
              <a:rPr lang="en-US" sz="2400" b="0" i="0" u="sng" strike="noStrike" cap="none" dirty="0">
                <a:solidFill>
                  <a:srgbClr val="00B050"/>
                </a:solidFill>
                <a:latin typeface="Calibri"/>
                <a:ea typeface="Calibri"/>
                <a:cs typeface="Calibri"/>
                <a:sym typeface="Calibri"/>
              </a:rPr>
              <a:t>broth</a:t>
            </a:r>
            <a:r>
              <a:rPr lang="en-US" sz="2400" b="0" i="0" u="none" strike="noStrike" cap="none" dirty="0">
                <a:solidFill>
                  <a:srgbClr val="0C0C0C"/>
                </a:solidFill>
                <a:latin typeface="Calibri"/>
                <a:ea typeface="Calibri"/>
                <a:cs typeface="Calibri"/>
                <a:sym typeface="Calibri"/>
              </a:rPr>
              <a:t> for </a:t>
            </a:r>
            <a:r>
              <a:rPr lang="en-US" sz="2400" b="0" i="1" u="none" strike="noStrike" cap="none" dirty="0">
                <a:solidFill>
                  <a:srgbClr val="0C0C0C"/>
                </a:solidFill>
                <a:latin typeface="Calibri"/>
                <a:ea typeface="Calibri"/>
                <a:cs typeface="Calibri"/>
                <a:sym typeface="Calibri"/>
              </a:rPr>
              <a:t>pho</a:t>
            </a:r>
            <a:r>
              <a:rPr lang="en-US" sz="2400" b="0" i="0" u="none" strike="noStrike" cap="none" dirty="0">
                <a:solidFill>
                  <a:srgbClr val="0C0C0C"/>
                </a:solidFill>
                <a:latin typeface="Calibri"/>
                <a:ea typeface="Calibri"/>
                <a:cs typeface="Calibri"/>
                <a:sym typeface="Calibri"/>
              </a:rPr>
              <a:t> is made by </a:t>
            </a:r>
            <a:r>
              <a:rPr lang="en-US" sz="2400" b="0" i="0" u="sng" strike="noStrike" cap="none" dirty="0">
                <a:solidFill>
                  <a:srgbClr val="00B050"/>
                </a:solidFill>
                <a:latin typeface="Calibri"/>
                <a:ea typeface="Calibri"/>
                <a:cs typeface="Calibri"/>
                <a:sym typeface="Calibri"/>
              </a:rPr>
              <a:t>stewing</a:t>
            </a:r>
            <a:r>
              <a:rPr lang="en-US" sz="2400" b="0" i="0" u="none" strike="noStrike" cap="none" dirty="0">
                <a:solidFill>
                  <a:srgbClr val="0C0C0C"/>
                </a:solidFill>
                <a:latin typeface="Calibri"/>
                <a:ea typeface="Calibri"/>
                <a:cs typeface="Calibri"/>
                <a:sym typeface="Calibri"/>
              </a:rPr>
              <a:t> beef or chicken bones for a long time in a big pot. The meat (beef and chicken) served with </a:t>
            </a:r>
            <a:r>
              <a:rPr lang="en-US" sz="2400" b="0" i="1" u="none" strike="noStrike" cap="none" dirty="0">
                <a:solidFill>
                  <a:srgbClr val="0C0C0C"/>
                </a:solidFill>
                <a:latin typeface="Calibri"/>
                <a:ea typeface="Calibri"/>
                <a:cs typeface="Calibri"/>
                <a:sym typeface="Calibri"/>
              </a:rPr>
              <a:t>pho</a:t>
            </a:r>
            <a:r>
              <a:rPr lang="en-US" sz="2400" b="0" i="0" u="none" strike="noStrike" cap="none" dirty="0">
                <a:solidFill>
                  <a:srgbClr val="0C0C0C"/>
                </a:solidFill>
                <a:latin typeface="Calibri"/>
                <a:ea typeface="Calibri"/>
                <a:cs typeface="Calibri"/>
                <a:sym typeface="Calibri"/>
              </a:rPr>
              <a:t> is </a:t>
            </a:r>
            <a:r>
              <a:rPr lang="en-US" sz="2400" b="0" i="0" u="sng" strike="noStrike" cap="none" dirty="0">
                <a:solidFill>
                  <a:srgbClr val="00B050"/>
                </a:solidFill>
                <a:latin typeface="Calibri"/>
                <a:ea typeface="Calibri"/>
                <a:cs typeface="Calibri"/>
                <a:sym typeface="Calibri"/>
              </a:rPr>
              <a:t>boneless</a:t>
            </a:r>
            <a:r>
              <a:rPr lang="en-US" sz="2400" b="0" i="0" u="none" strike="noStrike" cap="none" dirty="0">
                <a:solidFill>
                  <a:srgbClr val="0C0C0C"/>
                </a:solidFill>
                <a:latin typeface="Calibri"/>
                <a:ea typeface="Calibri"/>
                <a:cs typeface="Calibri"/>
                <a:sym typeface="Calibri"/>
              </a:rPr>
              <a:t> and cut into thin slices ... It's really delicious! </a:t>
            </a:r>
            <a:br>
              <a:rPr lang="en-US" sz="2400" b="0" i="0" u="none" strike="noStrike" cap="none" dirty="0">
                <a:solidFill>
                  <a:srgbClr val="0C0C0C"/>
                </a:solidFill>
                <a:latin typeface="Calibri"/>
                <a:ea typeface="Calibri"/>
                <a:cs typeface="Calibri"/>
                <a:sym typeface="Calibri"/>
              </a:rPr>
            </a:br>
            <a:r>
              <a:rPr lang="en-US" sz="2400" b="0" i="0" u="none" strike="noStrike" cap="none" dirty="0">
                <a:solidFill>
                  <a:srgbClr val="0C0C0C"/>
                </a:solidFill>
                <a:latin typeface="Calibri"/>
                <a:ea typeface="Calibri"/>
                <a:cs typeface="Calibri"/>
                <a:sym typeface="Calibri"/>
              </a:rPr>
              <a:t>Tell me about a popular dish in your area! </a:t>
            </a:r>
            <a:endParaRPr sz="2400" b="0" i="0" u="none" strike="noStrike" cap="none" dirty="0">
              <a:solidFill>
                <a:srgbClr val="0C0C0C"/>
              </a:solidFill>
              <a:latin typeface="Calibri"/>
              <a:ea typeface="Calibri"/>
              <a:cs typeface="Calibri"/>
              <a:sym typeface="Calibri"/>
            </a:endParaRPr>
          </a:p>
          <a:p>
            <a:pPr marL="0" marR="0" lvl="0" indent="0" algn="l" rtl="0">
              <a:lnSpc>
                <a:spcPct val="101666"/>
              </a:lnSpc>
              <a:spcBef>
                <a:spcPts val="0"/>
              </a:spcBef>
              <a:spcAft>
                <a:spcPts val="0"/>
              </a:spcAft>
              <a:buClr>
                <a:srgbClr val="000000"/>
              </a:buClr>
              <a:buSzPts val="1100"/>
              <a:buFont typeface="Arial"/>
              <a:buNone/>
            </a:pPr>
            <a:r>
              <a:rPr lang="en-US" sz="2400" b="0" i="1" u="none" strike="noStrike" cap="none" dirty="0">
                <a:solidFill>
                  <a:srgbClr val="0C0C0C"/>
                </a:solidFill>
                <a:latin typeface="Calibri"/>
                <a:ea typeface="Calibri"/>
                <a:cs typeface="Calibri"/>
                <a:sym typeface="Calibri"/>
              </a:rPr>
              <a:t>Posted by </a:t>
            </a:r>
            <a:r>
              <a:rPr lang="en-US" sz="2400" b="0" i="1" u="none" strike="noStrike" cap="none" dirty="0" err="1">
                <a:solidFill>
                  <a:srgbClr val="0C0C0C"/>
                </a:solidFill>
                <a:latin typeface="Calibri"/>
                <a:ea typeface="Calibri"/>
                <a:cs typeface="Calibri"/>
                <a:sym typeface="Calibri"/>
              </a:rPr>
              <a:t>Phong</a:t>
            </a:r>
            <a:r>
              <a:rPr lang="en-US" sz="2400" b="0" i="1" u="none" strike="noStrike" cap="none" dirty="0">
                <a:solidFill>
                  <a:srgbClr val="0C0C0C"/>
                </a:solidFill>
                <a:latin typeface="Calibri"/>
                <a:ea typeface="Calibri"/>
                <a:cs typeface="Calibri"/>
                <a:sym typeface="Calibri"/>
              </a:rPr>
              <a:t> on Feb 22 at 5:30 p.m. </a:t>
            </a:r>
            <a:endParaRPr sz="2400" b="0" i="1" u="none" strike="noStrike" cap="none" dirty="0">
              <a:solidFill>
                <a:srgbClr val="0C0C0C"/>
              </a:solidFill>
              <a:latin typeface="Calibri"/>
              <a:ea typeface="Calibri"/>
              <a:cs typeface="Calibri"/>
              <a:sym typeface="Calibri"/>
            </a:endParaRPr>
          </a:p>
          <a:p>
            <a:pPr marL="0" marR="0" lvl="0" indent="0" algn="l" rtl="0">
              <a:lnSpc>
                <a:spcPct val="101666"/>
              </a:lnSpc>
              <a:spcBef>
                <a:spcPts val="0"/>
              </a:spcBef>
              <a:spcAft>
                <a:spcPts val="0"/>
              </a:spcAft>
              <a:buClr>
                <a:schemeClr val="dk1"/>
              </a:buClr>
              <a:buSzPts val="1100"/>
              <a:buFont typeface="Arial"/>
              <a:buNone/>
            </a:pPr>
            <a:endParaRPr sz="2400" b="0" i="0" u="none" strike="noStrike" cap="none" dirty="0">
              <a:solidFill>
                <a:schemeClr val="lt1"/>
              </a:solidFill>
              <a:latin typeface="Calibri"/>
              <a:ea typeface="Calibri"/>
              <a:cs typeface="Calibri"/>
              <a:sym typeface="Calibri"/>
            </a:endParaRPr>
          </a:p>
        </p:txBody>
      </p:sp>
      <p:sp>
        <p:nvSpPr>
          <p:cNvPr id="205" name="Google Shape;205;p9"/>
          <p:cNvSpPr/>
          <p:nvPr/>
        </p:nvSpPr>
        <p:spPr>
          <a:xfrm>
            <a:off x="766592" y="690347"/>
            <a:ext cx="1065881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Read </a:t>
            </a:r>
            <a:r>
              <a:rPr lang="en-US" sz="2400" b="1" i="0" u="none" strike="noStrike" cap="none" dirty="0" err="1">
                <a:solidFill>
                  <a:srgbClr val="000000"/>
                </a:solidFill>
                <a:latin typeface="Calibri"/>
                <a:ea typeface="Calibri"/>
                <a:cs typeface="Calibri"/>
                <a:sym typeface="Calibri"/>
              </a:rPr>
              <a:t>Phong's</a:t>
            </a:r>
            <a:r>
              <a:rPr lang="en-US" sz="2400" b="1" i="0" u="none" strike="noStrike" cap="none" dirty="0">
                <a:solidFill>
                  <a:srgbClr val="000000"/>
                </a:solidFill>
                <a:latin typeface="Calibri"/>
                <a:ea typeface="Calibri"/>
                <a:cs typeface="Calibri"/>
                <a:sym typeface="Calibri"/>
              </a:rPr>
              <a:t> blog. Match the underlined words in the text with their meanings. </a:t>
            </a:r>
            <a:endParaRPr sz="2400" b="0" i="0" u="none" strike="noStrike" cap="none" dirty="0">
              <a:solidFill>
                <a:srgbClr val="000000"/>
              </a:solidFill>
              <a:latin typeface="Calibri"/>
              <a:ea typeface="Calibri"/>
              <a:cs typeface="Calibri"/>
              <a:sym typeface="Calibri"/>
            </a:endParaRPr>
          </a:p>
        </p:txBody>
      </p:sp>
      <p:grpSp>
        <p:nvGrpSpPr>
          <p:cNvPr id="206" name="Google Shape;206;p9"/>
          <p:cNvGrpSpPr/>
          <p:nvPr/>
        </p:nvGrpSpPr>
        <p:grpSpPr>
          <a:xfrm>
            <a:off x="247341" y="695730"/>
            <a:ext cx="519251" cy="584775"/>
            <a:chOff x="487066" y="1334106"/>
            <a:chExt cx="582963" cy="657458"/>
          </a:xfrm>
        </p:grpSpPr>
        <p:sp>
          <p:nvSpPr>
            <p:cNvPr id="207" name="Google Shape;207;p9"/>
            <p:cNvSpPr/>
            <p:nvPr/>
          </p:nvSpPr>
          <p:spPr>
            <a:xfrm>
              <a:off x="487066" y="1357586"/>
              <a:ext cx="582963" cy="574920"/>
            </a:xfrm>
            <a:prstGeom prst="roundRect">
              <a:avLst>
                <a:gd name="adj" fmla="val 16667"/>
              </a:avLst>
            </a:prstGeom>
            <a:solidFill>
              <a:srgbClr val="03A9A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rgbClr val="048DA4"/>
                </a:solidFill>
                <a:latin typeface="Arial"/>
                <a:ea typeface="Arial"/>
                <a:cs typeface="Arial"/>
                <a:sym typeface="Arial"/>
              </a:endParaRPr>
            </a:p>
          </p:txBody>
        </p:sp>
        <p:sp>
          <p:nvSpPr>
            <p:cNvPr id="208" name="Google Shape;208;p9"/>
            <p:cNvSpPr txBox="1"/>
            <p:nvPr/>
          </p:nvSpPr>
          <p:spPr>
            <a:xfrm>
              <a:off x="609496" y="1334106"/>
              <a:ext cx="299818" cy="6574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Open Sans"/>
                  <a:ea typeface="Open Sans"/>
                  <a:cs typeface="Open Sans"/>
                  <a:sym typeface="Open Sans"/>
                </a:rPr>
                <a:t>1</a:t>
              </a:r>
              <a:endParaRPr sz="3200" b="1" i="0" u="none" strike="noStrike" cap="none">
                <a:solidFill>
                  <a:schemeClr val="lt1"/>
                </a:solidFill>
                <a:latin typeface="Open Sans"/>
                <a:ea typeface="Open Sans"/>
                <a:cs typeface="Open Sans"/>
                <a:sym typeface="Open Sans"/>
              </a:endParaRPr>
            </a:p>
          </p:txBody>
        </p:sp>
      </p:grpSp>
      <p:sp>
        <p:nvSpPr>
          <p:cNvPr id="209" name="Google Shape;209;p9"/>
          <p:cNvSpPr/>
          <p:nvPr/>
        </p:nvSpPr>
        <p:spPr>
          <a:xfrm>
            <a:off x="6936263" y="1771707"/>
            <a:ext cx="1324118" cy="369332"/>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rgbClr val="00F6FF"/>
                </a:solidFill>
                <a:latin typeface="Arial"/>
                <a:ea typeface="Arial"/>
                <a:cs typeface="Arial"/>
                <a:sym typeface="Arial"/>
              </a:rPr>
              <a:t>1</a:t>
            </a:r>
            <a:r>
              <a:rPr lang="en-US" sz="1800" b="1" i="0" u="none" strike="noStrike" cap="none" dirty="0">
                <a:solidFill>
                  <a:schemeClr val="lt1"/>
                </a:solidFill>
                <a:latin typeface="Arial"/>
                <a:ea typeface="Arial"/>
                <a:cs typeface="Arial"/>
                <a:sym typeface="Arial"/>
              </a:rPr>
              <a:t>. snack</a:t>
            </a:r>
            <a:endParaRPr dirty="0"/>
          </a:p>
        </p:txBody>
      </p:sp>
      <p:sp>
        <p:nvSpPr>
          <p:cNvPr id="210" name="Google Shape;210;p9"/>
          <p:cNvSpPr/>
          <p:nvPr/>
        </p:nvSpPr>
        <p:spPr>
          <a:xfrm>
            <a:off x="6926681" y="2560416"/>
            <a:ext cx="1333700" cy="369332"/>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F6FF"/>
                </a:solidFill>
                <a:latin typeface="Arial"/>
                <a:ea typeface="Arial"/>
                <a:cs typeface="Arial"/>
                <a:sym typeface="Arial"/>
              </a:rPr>
              <a:t>2</a:t>
            </a:r>
            <a:r>
              <a:rPr lang="en-US" sz="1800" b="1" i="0" u="none" strike="noStrike" cap="none">
                <a:solidFill>
                  <a:schemeClr val="lt1"/>
                </a:solidFill>
                <a:latin typeface="Arial"/>
                <a:ea typeface="Arial"/>
                <a:cs typeface="Arial"/>
                <a:sym typeface="Arial"/>
              </a:rPr>
              <a:t>. taste</a:t>
            </a:r>
            <a:endParaRPr/>
          </a:p>
        </p:txBody>
      </p:sp>
      <p:sp>
        <p:nvSpPr>
          <p:cNvPr id="211" name="Google Shape;211;p9"/>
          <p:cNvSpPr/>
          <p:nvPr/>
        </p:nvSpPr>
        <p:spPr>
          <a:xfrm>
            <a:off x="6926681" y="3354539"/>
            <a:ext cx="1324118" cy="369332"/>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F6FF"/>
                </a:solidFill>
                <a:latin typeface="Arial"/>
                <a:ea typeface="Arial"/>
                <a:cs typeface="Arial"/>
                <a:sym typeface="Arial"/>
              </a:rPr>
              <a:t>3</a:t>
            </a:r>
            <a:r>
              <a:rPr lang="en-US" sz="1800" b="1" i="0" u="none" strike="noStrike" cap="none">
                <a:solidFill>
                  <a:schemeClr val="lt1"/>
                </a:solidFill>
                <a:latin typeface="Arial"/>
                <a:ea typeface="Arial"/>
                <a:cs typeface="Arial"/>
                <a:sym typeface="Arial"/>
              </a:rPr>
              <a:t>. broth</a:t>
            </a:r>
            <a:endParaRPr/>
          </a:p>
        </p:txBody>
      </p:sp>
      <p:sp>
        <p:nvSpPr>
          <p:cNvPr id="212" name="Google Shape;212;p9"/>
          <p:cNvSpPr/>
          <p:nvPr/>
        </p:nvSpPr>
        <p:spPr>
          <a:xfrm>
            <a:off x="6926681" y="4309116"/>
            <a:ext cx="1300356" cy="369332"/>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F6FF"/>
                </a:solidFill>
                <a:latin typeface="Arial"/>
                <a:ea typeface="Arial"/>
                <a:cs typeface="Arial"/>
                <a:sym typeface="Arial"/>
              </a:rPr>
              <a:t>4</a:t>
            </a:r>
            <a:r>
              <a:rPr lang="en-US" sz="1800" b="1" i="0" u="none" strike="noStrike" cap="none">
                <a:solidFill>
                  <a:schemeClr val="lt1"/>
                </a:solidFill>
                <a:latin typeface="Arial"/>
                <a:ea typeface="Arial"/>
                <a:cs typeface="Arial"/>
                <a:sym typeface="Arial"/>
              </a:rPr>
              <a:t>. stewing</a:t>
            </a:r>
            <a:endParaRPr/>
          </a:p>
        </p:txBody>
      </p:sp>
      <p:sp>
        <p:nvSpPr>
          <p:cNvPr id="213" name="Google Shape;213;p9"/>
          <p:cNvSpPr/>
          <p:nvPr/>
        </p:nvSpPr>
        <p:spPr>
          <a:xfrm>
            <a:off x="6895905" y="5181337"/>
            <a:ext cx="1441420" cy="369332"/>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F6FF"/>
                </a:solidFill>
                <a:latin typeface="Arial"/>
                <a:ea typeface="Arial"/>
                <a:cs typeface="Arial"/>
                <a:sym typeface="Arial"/>
              </a:rPr>
              <a:t>5</a:t>
            </a:r>
            <a:r>
              <a:rPr lang="en-US" sz="1800" b="1" i="0" u="none" strike="noStrike" cap="none">
                <a:solidFill>
                  <a:schemeClr val="lt1"/>
                </a:solidFill>
                <a:latin typeface="Arial"/>
                <a:ea typeface="Arial"/>
                <a:cs typeface="Arial"/>
                <a:sym typeface="Arial"/>
              </a:rPr>
              <a:t>. boneless</a:t>
            </a:r>
            <a:endParaRPr/>
          </a:p>
        </p:txBody>
      </p:sp>
      <p:sp>
        <p:nvSpPr>
          <p:cNvPr id="214" name="Google Shape;214;p9"/>
          <p:cNvSpPr/>
          <p:nvPr/>
        </p:nvSpPr>
        <p:spPr>
          <a:xfrm>
            <a:off x="8463851" y="1771707"/>
            <a:ext cx="3343339" cy="646331"/>
          </a:xfrm>
          <a:prstGeom prst="rect">
            <a:avLst/>
          </a:prstGeom>
          <a:solidFill>
            <a:srgbClr val="03A9A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a</a:t>
            </a:r>
            <a:r>
              <a:rPr lang="en-US" sz="1800" b="1" i="0" u="none" strike="noStrike" cap="none">
                <a:solidFill>
                  <a:schemeClr val="lt1"/>
                </a:solidFill>
                <a:latin typeface="Arial"/>
                <a:ea typeface="Arial"/>
                <a:cs typeface="Arial"/>
                <a:sym typeface="Arial"/>
              </a:rPr>
              <a:t>. cooking something slowly, often in water</a:t>
            </a:r>
            <a:endParaRPr/>
          </a:p>
        </p:txBody>
      </p:sp>
      <p:sp>
        <p:nvSpPr>
          <p:cNvPr id="215" name="Google Shape;215;p9"/>
          <p:cNvSpPr/>
          <p:nvPr/>
        </p:nvSpPr>
        <p:spPr>
          <a:xfrm>
            <a:off x="8463851" y="2587501"/>
            <a:ext cx="3343339" cy="369332"/>
          </a:xfrm>
          <a:prstGeom prst="rect">
            <a:avLst/>
          </a:prstGeom>
          <a:solidFill>
            <a:srgbClr val="03A9A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b</a:t>
            </a:r>
            <a:r>
              <a:rPr lang="en-US" sz="1800" b="1" i="0" u="none" strike="noStrike" cap="none">
                <a:solidFill>
                  <a:schemeClr val="lt1"/>
                </a:solidFill>
                <a:latin typeface="Arial"/>
                <a:ea typeface="Arial"/>
                <a:cs typeface="Arial"/>
                <a:sym typeface="Arial"/>
              </a:rPr>
              <a:t>. the flavour of something</a:t>
            </a:r>
            <a:endParaRPr/>
          </a:p>
        </p:txBody>
      </p:sp>
      <p:sp>
        <p:nvSpPr>
          <p:cNvPr id="216" name="Google Shape;216;p9"/>
          <p:cNvSpPr/>
          <p:nvPr/>
        </p:nvSpPr>
        <p:spPr>
          <a:xfrm>
            <a:off x="8451370" y="3171524"/>
            <a:ext cx="3355316" cy="923330"/>
          </a:xfrm>
          <a:prstGeom prst="rect">
            <a:avLst/>
          </a:prstGeom>
          <a:solidFill>
            <a:srgbClr val="03A9A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c</a:t>
            </a:r>
            <a:r>
              <a:rPr lang="en-US" sz="1800" b="1" i="0" u="none" strike="noStrike" cap="none">
                <a:solidFill>
                  <a:schemeClr val="lt1"/>
                </a:solidFill>
                <a:latin typeface="Arial"/>
                <a:ea typeface="Arial"/>
                <a:cs typeface="Arial"/>
                <a:sym typeface="Arial"/>
              </a:rPr>
              <a:t>. soup made by boiling bones, meat, etc, and vegetables in water</a:t>
            </a:r>
            <a:endParaRPr/>
          </a:p>
        </p:txBody>
      </p:sp>
      <p:sp>
        <p:nvSpPr>
          <p:cNvPr id="217" name="Google Shape;217;p9"/>
          <p:cNvSpPr/>
          <p:nvPr/>
        </p:nvSpPr>
        <p:spPr>
          <a:xfrm>
            <a:off x="8444862" y="4309545"/>
            <a:ext cx="3394263" cy="646331"/>
          </a:xfrm>
          <a:prstGeom prst="rect">
            <a:avLst/>
          </a:prstGeom>
          <a:solidFill>
            <a:srgbClr val="03A9A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d</a:t>
            </a:r>
            <a:r>
              <a:rPr lang="en-US" sz="1800" b="1" i="0" u="none" strike="noStrike" cap="none">
                <a:solidFill>
                  <a:schemeClr val="lt1"/>
                </a:solidFill>
                <a:latin typeface="Arial"/>
                <a:ea typeface="Arial"/>
                <a:cs typeface="Arial"/>
                <a:sym typeface="Arial"/>
              </a:rPr>
              <a:t>. a small meal, usually eaten in a hurry</a:t>
            </a:r>
            <a:endParaRPr/>
          </a:p>
        </p:txBody>
      </p:sp>
      <p:sp>
        <p:nvSpPr>
          <p:cNvPr id="218" name="Google Shape;218;p9"/>
          <p:cNvSpPr/>
          <p:nvPr/>
        </p:nvSpPr>
        <p:spPr>
          <a:xfrm>
            <a:off x="8444862" y="5181337"/>
            <a:ext cx="3394263" cy="369332"/>
          </a:xfrm>
          <a:prstGeom prst="rect">
            <a:avLst/>
          </a:prstGeom>
          <a:solidFill>
            <a:srgbClr val="03A9A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e</a:t>
            </a:r>
            <a:r>
              <a:rPr lang="en-US" sz="1800" b="1" i="0" u="none" strike="noStrike" cap="none">
                <a:solidFill>
                  <a:schemeClr val="lt1"/>
                </a:solidFill>
                <a:latin typeface="Arial"/>
                <a:ea typeface="Arial"/>
                <a:cs typeface="Arial"/>
                <a:sym typeface="Arial"/>
              </a:rPr>
              <a:t>. without bones</a:t>
            </a:r>
            <a:endParaRPr/>
          </a:p>
        </p:txBody>
      </p:sp>
      <p:sp>
        <p:nvSpPr>
          <p:cNvPr id="219" name="Google Shape;219;p9"/>
          <p:cNvSpPr/>
          <p:nvPr/>
        </p:nvSpPr>
        <p:spPr>
          <a:xfrm>
            <a:off x="8462131" y="4300767"/>
            <a:ext cx="3343339" cy="646331"/>
          </a:xfrm>
          <a:prstGeom prst="rect">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rgbClr val="FFA122"/>
                </a:solidFill>
                <a:latin typeface="Arial"/>
                <a:ea typeface="Arial"/>
                <a:cs typeface="Arial"/>
                <a:sym typeface="Arial"/>
              </a:rPr>
              <a:t>a</a:t>
            </a:r>
            <a:r>
              <a:rPr lang="en-US" sz="1800" b="1" i="0" u="none" strike="noStrike" cap="none" dirty="0">
                <a:solidFill>
                  <a:schemeClr val="lt1"/>
                </a:solidFill>
                <a:latin typeface="Arial"/>
                <a:ea typeface="Arial"/>
                <a:cs typeface="Arial"/>
                <a:sym typeface="Arial"/>
              </a:rPr>
              <a:t>. cooking something slowly, often in water</a:t>
            </a:r>
            <a:endParaRPr dirty="0"/>
          </a:p>
        </p:txBody>
      </p:sp>
      <p:sp>
        <p:nvSpPr>
          <p:cNvPr id="220" name="Google Shape;220;p9"/>
          <p:cNvSpPr/>
          <p:nvPr/>
        </p:nvSpPr>
        <p:spPr>
          <a:xfrm>
            <a:off x="8468624" y="2578724"/>
            <a:ext cx="3343339" cy="369332"/>
          </a:xfrm>
          <a:prstGeom prst="rect">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b</a:t>
            </a:r>
            <a:r>
              <a:rPr lang="en-US" sz="1800" b="1" i="0" u="none" strike="noStrike" cap="none">
                <a:solidFill>
                  <a:schemeClr val="lt1"/>
                </a:solidFill>
                <a:latin typeface="Arial"/>
                <a:ea typeface="Arial"/>
                <a:cs typeface="Arial"/>
                <a:sym typeface="Arial"/>
              </a:rPr>
              <a:t>. the flavour of something</a:t>
            </a:r>
            <a:endParaRPr/>
          </a:p>
        </p:txBody>
      </p:sp>
      <p:sp>
        <p:nvSpPr>
          <p:cNvPr id="221" name="Google Shape;221;p9"/>
          <p:cNvSpPr/>
          <p:nvPr/>
        </p:nvSpPr>
        <p:spPr>
          <a:xfrm>
            <a:off x="8456143" y="3162747"/>
            <a:ext cx="3355316" cy="923330"/>
          </a:xfrm>
          <a:prstGeom prst="rect">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c</a:t>
            </a:r>
            <a:r>
              <a:rPr lang="en-US" sz="1800" b="1" i="0" u="none" strike="noStrike" cap="none">
                <a:solidFill>
                  <a:schemeClr val="lt1"/>
                </a:solidFill>
                <a:latin typeface="Arial"/>
                <a:ea typeface="Arial"/>
                <a:cs typeface="Arial"/>
                <a:sym typeface="Arial"/>
              </a:rPr>
              <a:t>. soup made by boiling bones, meat, etc, and vegetables in water</a:t>
            </a:r>
            <a:endParaRPr/>
          </a:p>
        </p:txBody>
      </p:sp>
      <p:sp>
        <p:nvSpPr>
          <p:cNvPr id="222" name="Google Shape;222;p9"/>
          <p:cNvSpPr/>
          <p:nvPr/>
        </p:nvSpPr>
        <p:spPr>
          <a:xfrm>
            <a:off x="8468624" y="1771707"/>
            <a:ext cx="3394263" cy="646331"/>
          </a:xfrm>
          <a:prstGeom prst="rect">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d</a:t>
            </a:r>
            <a:r>
              <a:rPr lang="en-US" sz="1800" b="1" i="0" u="none" strike="noStrike" cap="none">
                <a:solidFill>
                  <a:schemeClr val="lt1"/>
                </a:solidFill>
                <a:latin typeface="Arial"/>
                <a:ea typeface="Arial"/>
                <a:cs typeface="Arial"/>
                <a:sym typeface="Arial"/>
              </a:rPr>
              <a:t>. a small meal, usually eaten in a hurry</a:t>
            </a:r>
            <a:endParaRPr/>
          </a:p>
        </p:txBody>
      </p:sp>
      <p:sp>
        <p:nvSpPr>
          <p:cNvPr id="223" name="Google Shape;223;p9"/>
          <p:cNvSpPr/>
          <p:nvPr/>
        </p:nvSpPr>
        <p:spPr>
          <a:xfrm>
            <a:off x="8468624" y="5172560"/>
            <a:ext cx="3394263" cy="369332"/>
          </a:xfrm>
          <a:prstGeom prst="rect">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A122"/>
                </a:solidFill>
                <a:latin typeface="Arial"/>
                <a:ea typeface="Arial"/>
                <a:cs typeface="Arial"/>
                <a:sym typeface="Arial"/>
              </a:rPr>
              <a:t>e</a:t>
            </a:r>
            <a:r>
              <a:rPr lang="en-US" sz="1800" b="1" i="0" u="none" strike="noStrike" cap="none">
                <a:solidFill>
                  <a:schemeClr val="lt1"/>
                </a:solidFill>
                <a:latin typeface="Arial"/>
                <a:ea typeface="Arial"/>
                <a:cs typeface="Arial"/>
                <a:sym typeface="Arial"/>
              </a:rPr>
              <a:t>. without bones</a:t>
            </a:r>
            <a:endParaRPr/>
          </a:p>
        </p:txBody>
      </p:sp>
      <p:pic>
        <p:nvPicPr>
          <p:cNvPr id="24" name="ttsmaker-file-2023-12-1-19-43-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04723" y="102371"/>
            <a:ext cx="609600" cy="609600"/>
          </a:xfrm>
          <a:prstGeom prst="rect">
            <a:avLst/>
          </a:prstGeom>
        </p:spPr>
      </p:pic>
    </p:spTree>
    <p:extLst>
      <p:ext uri="{BB962C8B-B14F-4D97-AF65-F5344CB8AC3E}">
        <p14:creationId xmlns:p14="http://schemas.microsoft.com/office/powerpoint/2010/main" val="139707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par>
                                <p:cTn id="8" presetID="10" presetClass="entr" presetSubtype="0" fill="hold" nodeType="withEffect">
                                  <p:stCondLst>
                                    <p:cond delay="0"/>
                                  </p:stCondLst>
                                  <p:childTnLst>
                                    <p:set>
                                      <p:cBhvr>
                                        <p:cTn id="9" dur="1" fill="hold">
                                          <p:stCondLst>
                                            <p:cond delay="0"/>
                                          </p:stCondLst>
                                        </p:cTn>
                                        <p:tgtEl>
                                          <p:spTgt spid="220"/>
                                        </p:tgtEl>
                                        <p:attrNameLst>
                                          <p:attrName>style.visibility</p:attrName>
                                        </p:attrNameLst>
                                      </p:cBhvr>
                                      <p:to>
                                        <p:strVal val="visible"/>
                                      </p:to>
                                    </p:set>
                                    <p:animEffect transition="in" filter="fade">
                                      <p:cBhvr>
                                        <p:cTn id="10" dur="500"/>
                                        <p:tgtEl>
                                          <p:spTgt spid="220"/>
                                        </p:tgtEl>
                                      </p:cBhvr>
                                    </p:animEffect>
                                  </p:childTnLst>
                                </p:cTn>
                              </p:par>
                              <p:par>
                                <p:cTn id="11" presetID="10" presetClass="entr" presetSubtype="0" fill="hold" nodeType="withEffect">
                                  <p:stCondLst>
                                    <p:cond delay="0"/>
                                  </p:stCondLst>
                                  <p:childTnLst>
                                    <p:set>
                                      <p:cBhvr>
                                        <p:cTn id="12" dur="1" fill="hold">
                                          <p:stCondLst>
                                            <p:cond delay="0"/>
                                          </p:stCondLst>
                                        </p:cTn>
                                        <p:tgtEl>
                                          <p:spTgt spid="221"/>
                                        </p:tgtEl>
                                        <p:attrNameLst>
                                          <p:attrName>style.visibility</p:attrName>
                                        </p:attrNameLst>
                                      </p:cBhvr>
                                      <p:to>
                                        <p:strVal val="visible"/>
                                      </p:to>
                                    </p:set>
                                    <p:animEffect transition="in" filter="fade">
                                      <p:cBhvr>
                                        <p:cTn id="13" dur="500"/>
                                        <p:tgtEl>
                                          <p:spTgt spid="221"/>
                                        </p:tgtEl>
                                      </p:cBhvr>
                                    </p:animEffect>
                                  </p:childTnLst>
                                </p:cTn>
                              </p:par>
                              <p:par>
                                <p:cTn id="14" presetID="10" presetClass="entr" presetSubtype="0" fill="hold" nodeType="withEffect">
                                  <p:stCondLst>
                                    <p:cond delay="0"/>
                                  </p:stCondLst>
                                  <p:childTnLst>
                                    <p:set>
                                      <p:cBhvr>
                                        <p:cTn id="15" dur="1" fill="hold">
                                          <p:stCondLst>
                                            <p:cond delay="0"/>
                                          </p:stCondLst>
                                        </p:cTn>
                                        <p:tgtEl>
                                          <p:spTgt spid="219"/>
                                        </p:tgtEl>
                                        <p:attrNameLst>
                                          <p:attrName>style.visibility</p:attrName>
                                        </p:attrNameLst>
                                      </p:cBhvr>
                                      <p:to>
                                        <p:strVal val="visible"/>
                                      </p:to>
                                    </p:set>
                                    <p:animEffect transition="in" filter="fade">
                                      <p:cBhvr>
                                        <p:cTn id="16" dur="500"/>
                                        <p:tgtEl>
                                          <p:spTgt spid="219"/>
                                        </p:tgtEl>
                                      </p:cBhvr>
                                    </p:animEffect>
                                  </p:childTnLst>
                                </p:cTn>
                              </p:par>
                              <p:par>
                                <p:cTn id="17" presetID="10" presetClass="entr" presetSubtype="0" fill="hold" nodeType="withEffect">
                                  <p:stCondLst>
                                    <p:cond delay="0"/>
                                  </p:stCondLst>
                                  <p:childTnLst>
                                    <p:set>
                                      <p:cBhvr>
                                        <p:cTn id="18" dur="1" fill="hold">
                                          <p:stCondLst>
                                            <p:cond delay="0"/>
                                          </p:stCondLst>
                                        </p:cTn>
                                        <p:tgtEl>
                                          <p:spTgt spid="223"/>
                                        </p:tgtEl>
                                        <p:attrNameLst>
                                          <p:attrName>style.visibility</p:attrName>
                                        </p:attrNameLst>
                                      </p:cBhvr>
                                      <p:to>
                                        <p:strVal val="visible"/>
                                      </p:to>
                                    </p:set>
                                    <p:animEffect transition="in" filter="fade">
                                      <p:cBhvr>
                                        <p:cTn id="19" dur="500"/>
                                        <p:tgtEl>
                                          <p:spTgt spid="223"/>
                                        </p:tgtEl>
                                      </p:cBhvr>
                                    </p:animEffect>
                                  </p:childTnLst>
                                </p:cTn>
                              </p:par>
                              <p:par>
                                <p:cTn id="20" presetID="2" presetClass="exit" presetSubtype="2" fill="hold" nodeType="withEffect">
                                  <p:stCondLst>
                                    <p:cond delay="0"/>
                                  </p:stCondLst>
                                  <p:childTnLst>
                                    <p:anim calcmode="lin" valueType="num">
                                      <p:cBhvr additive="base">
                                        <p:cTn id="21" dur="500"/>
                                        <p:tgtEl>
                                          <p:spTgt spid="214"/>
                                        </p:tgtEl>
                                        <p:attrNameLst>
                                          <p:attrName>ppt_x</p:attrName>
                                        </p:attrNameLst>
                                      </p:cBhvr>
                                      <p:tavLst>
                                        <p:tav tm="0">
                                          <p:val>
                                            <p:strVal val="#ppt_x"/>
                                          </p:val>
                                        </p:tav>
                                        <p:tav tm="100000">
                                          <p:val>
                                            <p:strVal val="#ppt_x+1"/>
                                          </p:val>
                                        </p:tav>
                                      </p:tavLst>
                                    </p:anim>
                                    <p:set>
                                      <p:cBhvr>
                                        <p:cTn id="22" dur="1" fill="hold">
                                          <p:stCondLst>
                                            <p:cond delay="500"/>
                                          </p:stCondLst>
                                        </p:cTn>
                                        <p:tgtEl>
                                          <p:spTgt spid="214"/>
                                        </p:tgtEl>
                                        <p:attrNameLst>
                                          <p:attrName>style.visibility</p:attrName>
                                        </p:attrNameLst>
                                      </p:cBhvr>
                                      <p:to>
                                        <p:strVal val="hidden"/>
                                      </p:to>
                                    </p:set>
                                  </p:childTnLst>
                                </p:cTn>
                              </p:par>
                              <p:par>
                                <p:cTn id="23" presetID="2" presetClass="exit" presetSubtype="2" fill="hold" nodeType="withEffect">
                                  <p:stCondLst>
                                    <p:cond delay="0"/>
                                  </p:stCondLst>
                                  <p:childTnLst>
                                    <p:anim calcmode="lin" valueType="num">
                                      <p:cBhvr additive="base">
                                        <p:cTn id="24" dur="500"/>
                                        <p:tgtEl>
                                          <p:spTgt spid="215"/>
                                        </p:tgtEl>
                                        <p:attrNameLst>
                                          <p:attrName>ppt_x</p:attrName>
                                        </p:attrNameLst>
                                      </p:cBhvr>
                                      <p:tavLst>
                                        <p:tav tm="0">
                                          <p:val>
                                            <p:strVal val="#ppt_x"/>
                                          </p:val>
                                        </p:tav>
                                        <p:tav tm="100000">
                                          <p:val>
                                            <p:strVal val="#ppt_x+1"/>
                                          </p:val>
                                        </p:tav>
                                      </p:tavLst>
                                    </p:anim>
                                    <p:set>
                                      <p:cBhvr>
                                        <p:cTn id="25" dur="1" fill="hold">
                                          <p:stCondLst>
                                            <p:cond delay="500"/>
                                          </p:stCondLst>
                                        </p:cTn>
                                        <p:tgtEl>
                                          <p:spTgt spid="215"/>
                                        </p:tgtEl>
                                        <p:attrNameLst>
                                          <p:attrName>style.visibility</p:attrName>
                                        </p:attrNameLst>
                                      </p:cBhvr>
                                      <p:to>
                                        <p:strVal val="hidden"/>
                                      </p:to>
                                    </p:set>
                                  </p:childTnLst>
                                </p:cTn>
                              </p:par>
                              <p:par>
                                <p:cTn id="26" presetID="2" presetClass="exit" presetSubtype="2" fill="hold" nodeType="withEffect">
                                  <p:stCondLst>
                                    <p:cond delay="0"/>
                                  </p:stCondLst>
                                  <p:childTnLst>
                                    <p:anim calcmode="lin" valueType="num">
                                      <p:cBhvr additive="base">
                                        <p:cTn id="27" dur="500"/>
                                        <p:tgtEl>
                                          <p:spTgt spid="216"/>
                                        </p:tgtEl>
                                        <p:attrNameLst>
                                          <p:attrName>ppt_x</p:attrName>
                                        </p:attrNameLst>
                                      </p:cBhvr>
                                      <p:tavLst>
                                        <p:tav tm="0">
                                          <p:val>
                                            <p:strVal val="#ppt_x"/>
                                          </p:val>
                                        </p:tav>
                                        <p:tav tm="100000">
                                          <p:val>
                                            <p:strVal val="#ppt_x+1"/>
                                          </p:val>
                                        </p:tav>
                                      </p:tavLst>
                                    </p:anim>
                                    <p:set>
                                      <p:cBhvr>
                                        <p:cTn id="28" dur="1" fill="hold">
                                          <p:stCondLst>
                                            <p:cond delay="500"/>
                                          </p:stCondLst>
                                        </p:cTn>
                                        <p:tgtEl>
                                          <p:spTgt spid="216"/>
                                        </p:tgtEl>
                                        <p:attrNameLst>
                                          <p:attrName>style.visibility</p:attrName>
                                        </p:attrNameLst>
                                      </p:cBhvr>
                                      <p:to>
                                        <p:strVal val="hidden"/>
                                      </p:to>
                                    </p:set>
                                  </p:childTnLst>
                                </p:cTn>
                              </p:par>
                              <p:par>
                                <p:cTn id="29" presetID="2" presetClass="exit" presetSubtype="2" fill="hold" nodeType="withEffect">
                                  <p:stCondLst>
                                    <p:cond delay="0"/>
                                  </p:stCondLst>
                                  <p:childTnLst>
                                    <p:anim calcmode="lin" valueType="num">
                                      <p:cBhvr additive="base">
                                        <p:cTn id="30" dur="500"/>
                                        <p:tgtEl>
                                          <p:spTgt spid="217"/>
                                        </p:tgtEl>
                                        <p:attrNameLst>
                                          <p:attrName>ppt_x</p:attrName>
                                        </p:attrNameLst>
                                      </p:cBhvr>
                                      <p:tavLst>
                                        <p:tav tm="0">
                                          <p:val>
                                            <p:strVal val="#ppt_x"/>
                                          </p:val>
                                        </p:tav>
                                        <p:tav tm="100000">
                                          <p:val>
                                            <p:strVal val="#ppt_x+1"/>
                                          </p:val>
                                        </p:tav>
                                      </p:tavLst>
                                    </p:anim>
                                    <p:set>
                                      <p:cBhvr>
                                        <p:cTn id="31" dur="1" fill="hold">
                                          <p:stCondLst>
                                            <p:cond delay="500"/>
                                          </p:stCondLst>
                                        </p:cTn>
                                        <p:tgtEl>
                                          <p:spTgt spid="217"/>
                                        </p:tgtEl>
                                        <p:attrNameLst>
                                          <p:attrName>style.visibility</p:attrName>
                                        </p:attrNameLst>
                                      </p:cBhvr>
                                      <p:to>
                                        <p:strVal val="hidden"/>
                                      </p:to>
                                    </p:set>
                                  </p:childTnLst>
                                </p:cTn>
                              </p:par>
                              <p:par>
                                <p:cTn id="32" presetID="2" presetClass="exit" presetSubtype="2" fill="hold" nodeType="withEffect">
                                  <p:stCondLst>
                                    <p:cond delay="0"/>
                                  </p:stCondLst>
                                  <p:childTnLst>
                                    <p:anim calcmode="lin" valueType="num">
                                      <p:cBhvr additive="base">
                                        <p:cTn id="33" dur="500"/>
                                        <p:tgtEl>
                                          <p:spTgt spid="218"/>
                                        </p:tgtEl>
                                        <p:attrNameLst>
                                          <p:attrName>ppt_x</p:attrName>
                                        </p:attrNameLst>
                                      </p:cBhvr>
                                      <p:tavLst>
                                        <p:tav tm="0">
                                          <p:val>
                                            <p:strVal val="#ppt_x"/>
                                          </p:val>
                                        </p:tav>
                                        <p:tav tm="100000">
                                          <p:val>
                                            <p:strVal val="#ppt_x+1"/>
                                          </p:val>
                                        </p:tav>
                                      </p:tavLst>
                                    </p:anim>
                                    <p:set>
                                      <p:cBhvr>
                                        <p:cTn id="34" dur="1" fill="hold">
                                          <p:stCondLst>
                                            <p:cond delay="500"/>
                                          </p:stCondLst>
                                        </p:cTn>
                                        <p:tgtEl>
                                          <p:spTgt spid="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4"/>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58740" fill="hold"/>
                                        <p:tgtEl>
                                          <p:spTgt spid="24"/>
                                        </p:tgtEl>
                                      </p:cBhvr>
                                    </p:cmd>
                                  </p:childTnLst>
                                </p:cTn>
                              </p:par>
                            </p:childTnLst>
                          </p:cTn>
                        </p:par>
                      </p:childTnLst>
                    </p:cTn>
                  </p:par>
                </p:childTnLst>
              </p:cTn>
              <p:nextCondLst>
                <p:cond evt="onClick" delay="0">
                  <p:tgtEl>
                    <p:spTgt spid="24"/>
                  </p:tgtEl>
                </p:cond>
              </p:nextCondLst>
            </p:seq>
            <p:audio>
              <p:cMediaNode vol="80000">
                <p:cTn id="40" fill="hold" display="0">
                  <p:stCondLst>
                    <p:cond delay="indefinite"/>
                  </p:stCondLst>
                  <p:endCondLst>
                    <p:cond evt="onStopAudio" delay="0">
                      <p:tgtEl>
                        <p:sldTgt/>
                      </p:tgtEl>
                    </p:cond>
                  </p:endCondLst>
                </p:cTn>
                <p:tgtEl>
                  <p:spTgt spid="2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p:nvPr/>
        </p:nvSpPr>
        <p:spPr>
          <a:xfrm>
            <a:off x="0" y="1083306"/>
            <a:ext cx="12192000" cy="6858000"/>
          </a:xfrm>
          <a:prstGeom prst="rect">
            <a:avLst/>
          </a:pr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nvGrpSpPr>
          <p:cNvPr id="230" name="Google Shape;230;p33"/>
          <p:cNvGrpSpPr/>
          <p:nvPr/>
        </p:nvGrpSpPr>
        <p:grpSpPr>
          <a:xfrm>
            <a:off x="7467600" y="1083306"/>
            <a:ext cx="4724400" cy="6858000"/>
            <a:chOff x="7467600" y="0"/>
            <a:chExt cx="4724400" cy="6858000"/>
          </a:xfrm>
        </p:grpSpPr>
        <p:sp>
          <p:nvSpPr>
            <p:cNvPr id="231" name="Google Shape;231;p33"/>
            <p:cNvSpPr/>
            <p:nvPr/>
          </p:nvSpPr>
          <p:spPr>
            <a:xfrm>
              <a:off x="7467600" y="0"/>
              <a:ext cx="4724400" cy="6858000"/>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2" name="Google Shape;232;p33"/>
            <p:cNvSpPr/>
            <p:nvPr/>
          </p:nvSpPr>
          <p:spPr>
            <a:xfrm>
              <a:off x="7467600" y="0"/>
              <a:ext cx="4724400" cy="6858000"/>
            </a:xfrm>
            <a:prstGeom prst="rect">
              <a:avLst/>
            </a:prstGeom>
            <a:solidFill>
              <a:srgbClr val="E1EFD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233" name="Google Shape;233;p33"/>
          <p:cNvSpPr/>
          <p:nvPr/>
        </p:nvSpPr>
        <p:spPr>
          <a:xfrm>
            <a:off x="7467600" y="1083307"/>
            <a:ext cx="4724400" cy="6857999"/>
          </a:xfrm>
          <a:custGeom>
            <a:avLst/>
            <a:gdLst/>
            <a:ahLst/>
            <a:cxnLst/>
            <a:rect l="l" t="t" r="r" b="b"/>
            <a:pathLst>
              <a:path w="4724400" h="6857999" extrusionOk="0">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34" name="Google Shape;234;p33"/>
          <p:cNvSpPr/>
          <p:nvPr/>
        </p:nvSpPr>
        <p:spPr>
          <a:xfrm>
            <a:off x="0" y="2073906"/>
            <a:ext cx="11734800" cy="4876800"/>
          </a:xfrm>
          <a:prstGeom prst="rect">
            <a:avLst/>
          </a:prstGeom>
          <a:solidFill>
            <a:schemeClr val="lt1"/>
          </a:solidFill>
          <a:ln>
            <a:noFill/>
          </a:ln>
          <a:effectLst>
            <a:outerShdw blurRad="317500" algn="ctr" rotWithShape="0">
              <a:schemeClr val="dk1">
                <a:alpha val="24705"/>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235" name="Google Shape;235;p33"/>
          <p:cNvPicPr preferRelativeResize="0"/>
          <p:nvPr/>
        </p:nvPicPr>
        <p:blipFill rotWithShape="1">
          <a:blip r:embed="rId3">
            <a:alphaModFix/>
          </a:blip>
          <a:srcRect/>
          <a:stretch/>
        </p:blipFill>
        <p:spPr>
          <a:xfrm>
            <a:off x="6096000" y="3125466"/>
            <a:ext cx="4953000" cy="2773680"/>
          </a:xfrm>
          <a:prstGeom prst="rect">
            <a:avLst/>
          </a:prstGeom>
          <a:noFill/>
          <a:ln>
            <a:noFill/>
          </a:ln>
        </p:spPr>
      </p:pic>
      <p:pic>
        <p:nvPicPr>
          <p:cNvPr id="236" name="Google Shape;236;p33"/>
          <p:cNvPicPr preferRelativeResize="0"/>
          <p:nvPr/>
        </p:nvPicPr>
        <p:blipFill rotWithShape="1">
          <a:blip r:embed="rId4">
            <a:alphaModFix/>
          </a:blip>
          <a:srcRect/>
          <a:stretch/>
        </p:blipFill>
        <p:spPr>
          <a:xfrm>
            <a:off x="-2" y="1"/>
            <a:ext cx="12192000" cy="1083306"/>
          </a:xfrm>
          <a:prstGeom prst="rect">
            <a:avLst/>
          </a:prstGeom>
          <a:noFill/>
          <a:ln>
            <a:noFill/>
          </a:ln>
        </p:spPr>
      </p:pic>
      <p:sp>
        <p:nvSpPr>
          <p:cNvPr id="237" name="Google Shape;237;p33"/>
          <p:cNvSpPr/>
          <p:nvPr/>
        </p:nvSpPr>
        <p:spPr>
          <a:xfrm>
            <a:off x="4689388" y="1845638"/>
            <a:ext cx="7001042" cy="35828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38" name="Google Shape;238;p33"/>
          <p:cNvSpPr txBox="1"/>
          <p:nvPr/>
        </p:nvSpPr>
        <p:spPr>
          <a:xfrm>
            <a:off x="365760" y="246631"/>
            <a:ext cx="7315199" cy="71222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600"/>
              </a:spcAft>
              <a:buNone/>
            </a:pPr>
            <a:r>
              <a:rPr lang="en-US" sz="4000" b="1" i="0" u="none" strike="noStrike" cap="none">
                <a:solidFill>
                  <a:schemeClr val="dk1"/>
                </a:solidFill>
                <a:latin typeface="Arial"/>
                <a:ea typeface="Arial"/>
                <a:cs typeface="Arial"/>
                <a:sym typeface="Arial"/>
              </a:rPr>
              <a:t>Vocabulary check</a:t>
            </a:r>
            <a:endParaRPr/>
          </a:p>
        </p:txBody>
      </p:sp>
      <p:sp>
        <p:nvSpPr>
          <p:cNvPr id="239" name="Google Shape;239;p33"/>
          <p:cNvSpPr/>
          <p:nvPr/>
        </p:nvSpPr>
        <p:spPr>
          <a:xfrm>
            <a:off x="1062870" y="3036824"/>
            <a:ext cx="3812620" cy="27699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600" b="1" i="0" u="none" strike="noStrike" cap="none">
                <a:solidFill>
                  <a:srgbClr val="11B7BD"/>
                </a:solidFill>
                <a:latin typeface="Calibri"/>
                <a:ea typeface="Calibri"/>
                <a:cs typeface="Calibri"/>
                <a:sym typeface="Calibri"/>
              </a:rPr>
              <a:t>snack</a:t>
            </a:r>
            <a:endParaRPr sz="6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4400" b="0" i="0" u="none" strike="noStrike" cap="none">
                <a:solidFill>
                  <a:schemeClr val="accent2"/>
                </a:solidFill>
                <a:latin typeface="Calibri"/>
                <a:ea typeface="Calibri"/>
                <a:cs typeface="Calibri"/>
                <a:sym typeface="Calibri"/>
              </a:rPr>
              <a:t>/snæk/</a:t>
            </a:r>
            <a:endParaRPr/>
          </a:p>
          <a:p>
            <a:pPr marL="0" marR="0" lvl="0" indent="0" algn="ctr" rtl="0">
              <a:lnSpc>
                <a:spcPct val="100000"/>
              </a:lnSpc>
              <a:spcBef>
                <a:spcPts val="0"/>
              </a:spcBef>
              <a:spcAft>
                <a:spcPts val="0"/>
              </a:spcAft>
              <a:buNone/>
            </a:pPr>
            <a:r>
              <a:rPr lang="en-US" sz="4400" b="0" i="0" u="none" strike="noStrike" cap="none">
                <a:solidFill>
                  <a:srgbClr val="0C0C0C"/>
                </a:solidFill>
                <a:latin typeface="Calibri"/>
                <a:ea typeface="Calibri"/>
                <a:cs typeface="Calibri"/>
                <a:sym typeface="Calibri"/>
              </a:rPr>
              <a:t>đồ ăn vặt</a:t>
            </a:r>
            <a:r>
              <a:rPr lang="en-US" sz="6000" b="0" i="0" u="none" strike="noStrike" cap="none">
                <a:solidFill>
                  <a:srgbClr val="0C0C0C"/>
                </a:solidFill>
                <a:latin typeface="Calibri"/>
                <a:ea typeface="Calibri"/>
                <a:cs typeface="Calibri"/>
                <a:sym typeface="Calibri"/>
              </a:rPr>
              <a:t> </a:t>
            </a:r>
            <a:endParaRPr sz="6000" b="0" i="0" u="none" strike="noStrike" cap="none">
              <a:solidFill>
                <a:srgbClr val="0C0C0C"/>
              </a:solidFill>
              <a:latin typeface="Calibri"/>
              <a:ea typeface="Calibri"/>
              <a:cs typeface="Calibri"/>
              <a:sym typeface="Calibri"/>
            </a:endParaRPr>
          </a:p>
        </p:txBody>
      </p:sp>
    </p:spTree>
    <p:extLst>
      <p:ext uri="{BB962C8B-B14F-4D97-AF65-F5344CB8AC3E}">
        <p14:creationId xmlns:p14="http://schemas.microsoft.com/office/powerpoint/2010/main" val="245887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animEffect transition="in" filter="fade">
                                      <p:cBhvr>
                                        <p:cTn id="7" dur="500"/>
                                        <p:tgtEl>
                                          <p:spTgt spid="2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xEl>
                                              <p:pRg st="1" end="1"/>
                                            </p:txEl>
                                          </p:spTgt>
                                        </p:tgtEl>
                                        <p:attrNameLst>
                                          <p:attrName>style.visibility</p:attrName>
                                        </p:attrNameLst>
                                      </p:cBhvr>
                                      <p:to>
                                        <p:strVal val="visible"/>
                                      </p:to>
                                    </p:set>
                                    <p:animEffect transition="in" filter="fade">
                                      <p:cBhvr>
                                        <p:cTn id="12" dur="500"/>
                                        <p:tgtEl>
                                          <p:spTgt spid="2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9">
                                            <p:txEl>
                                              <p:pRg st="2" end="2"/>
                                            </p:txEl>
                                          </p:spTgt>
                                        </p:tgtEl>
                                        <p:attrNameLst>
                                          <p:attrName>style.visibility</p:attrName>
                                        </p:attrNameLst>
                                      </p:cBhvr>
                                      <p:to>
                                        <p:strVal val="visible"/>
                                      </p:to>
                                    </p:set>
                                    <p:animEffect transition="in" filter="fade">
                                      <p:cBhvr>
                                        <p:cTn id="17" dur="500"/>
                                        <p:tgtEl>
                                          <p:spTgt spid="2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4"/>
          <p:cNvSpPr/>
          <p:nvPr/>
        </p:nvSpPr>
        <p:spPr>
          <a:xfrm>
            <a:off x="0" y="1083306"/>
            <a:ext cx="12192000" cy="6858000"/>
          </a:xfrm>
          <a:prstGeom prst="rect">
            <a:avLst/>
          </a:pr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nvGrpSpPr>
          <p:cNvPr id="246" name="Google Shape;246;p34"/>
          <p:cNvGrpSpPr/>
          <p:nvPr/>
        </p:nvGrpSpPr>
        <p:grpSpPr>
          <a:xfrm>
            <a:off x="0" y="1083306"/>
            <a:ext cx="6096000" cy="6858000"/>
            <a:chOff x="7467600" y="0"/>
            <a:chExt cx="4724400" cy="6858000"/>
          </a:xfrm>
        </p:grpSpPr>
        <p:sp>
          <p:nvSpPr>
            <p:cNvPr id="247" name="Google Shape;247;p34"/>
            <p:cNvSpPr/>
            <p:nvPr/>
          </p:nvSpPr>
          <p:spPr>
            <a:xfrm>
              <a:off x="7467600" y="0"/>
              <a:ext cx="4724400" cy="6858000"/>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8" name="Google Shape;248;p34"/>
            <p:cNvSpPr/>
            <p:nvPr/>
          </p:nvSpPr>
          <p:spPr>
            <a:xfrm>
              <a:off x="7467600" y="0"/>
              <a:ext cx="4724400" cy="6858000"/>
            </a:xfrm>
            <a:prstGeom prst="rect">
              <a:avLst/>
            </a:prstGeom>
            <a:solidFill>
              <a:srgbClr val="E1EFD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249" name="Google Shape;249;p34"/>
          <p:cNvSpPr/>
          <p:nvPr/>
        </p:nvSpPr>
        <p:spPr>
          <a:xfrm>
            <a:off x="-1" y="1083306"/>
            <a:ext cx="7369701" cy="6858000"/>
          </a:xfrm>
          <a:custGeom>
            <a:avLst/>
            <a:gdLst/>
            <a:ahLst/>
            <a:cxnLst/>
            <a:rect l="l" t="t" r="r" b="b"/>
            <a:pathLst>
              <a:path w="7369701" h="6858000" extrusionOk="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50" name="Google Shape;250;p34"/>
          <p:cNvSpPr/>
          <p:nvPr/>
        </p:nvSpPr>
        <p:spPr>
          <a:xfrm>
            <a:off x="457200" y="2073906"/>
            <a:ext cx="11277600" cy="4876800"/>
          </a:xfrm>
          <a:prstGeom prst="rect">
            <a:avLst/>
          </a:prstGeom>
          <a:solidFill>
            <a:schemeClr val="lt1"/>
          </a:solidFill>
          <a:ln>
            <a:noFill/>
          </a:ln>
          <a:effectLst>
            <a:outerShdw blurRad="317500" algn="ctr" rotWithShape="0">
              <a:schemeClr val="dk1">
                <a:alpha val="24705"/>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251" name="Google Shape;251;p34"/>
          <p:cNvPicPr preferRelativeResize="0"/>
          <p:nvPr/>
        </p:nvPicPr>
        <p:blipFill rotWithShape="1">
          <a:blip r:embed="rId3">
            <a:alphaModFix/>
          </a:blip>
          <a:srcRect/>
          <a:stretch/>
        </p:blipFill>
        <p:spPr>
          <a:xfrm>
            <a:off x="5788614" y="2684417"/>
            <a:ext cx="4996774" cy="3505200"/>
          </a:xfrm>
          <a:prstGeom prst="rect">
            <a:avLst/>
          </a:prstGeom>
          <a:noFill/>
          <a:ln>
            <a:noFill/>
          </a:ln>
        </p:spPr>
      </p:pic>
      <p:pic>
        <p:nvPicPr>
          <p:cNvPr id="252" name="Google Shape;252;p34"/>
          <p:cNvPicPr preferRelativeResize="0"/>
          <p:nvPr/>
        </p:nvPicPr>
        <p:blipFill rotWithShape="1">
          <a:blip r:embed="rId4">
            <a:alphaModFix/>
          </a:blip>
          <a:srcRect/>
          <a:stretch/>
        </p:blipFill>
        <p:spPr>
          <a:xfrm>
            <a:off x="-2" y="1"/>
            <a:ext cx="12192000" cy="1083306"/>
          </a:xfrm>
          <a:prstGeom prst="rect">
            <a:avLst/>
          </a:prstGeom>
          <a:noFill/>
          <a:ln>
            <a:noFill/>
          </a:ln>
        </p:spPr>
      </p:pic>
      <p:sp>
        <p:nvSpPr>
          <p:cNvPr id="253" name="Google Shape;253;p34"/>
          <p:cNvSpPr/>
          <p:nvPr/>
        </p:nvSpPr>
        <p:spPr>
          <a:xfrm>
            <a:off x="4689388" y="1845638"/>
            <a:ext cx="7001042" cy="35828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54" name="Google Shape;254;p34"/>
          <p:cNvSpPr/>
          <p:nvPr/>
        </p:nvSpPr>
        <p:spPr>
          <a:xfrm>
            <a:off x="733844" y="3207944"/>
            <a:ext cx="4953000" cy="28253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6600" b="1" i="0" u="none" strike="noStrike" cap="none">
                <a:solidFill>
                  <a:srgbClr val="11B7BD"/>
                </a:solidFill>
                <a:latin typeface="Calibri"/>
                <a:ea typeface="Calibri"/>
                <a:cs typeface="Calibri"/>
                <a:sym typeface="Calibri"/>
              </a:rPr>
              <a:t>taste</a:t>
            </a:r>
            <a:r>
              <a:rPr lang="en-US" sz="6600" b="0" i="0" u="none" strike="noStrike" cap="none">
                <a:solidFill>
                  <a:schemeClr val="dk1"/>
                </a:solidFill>
                <a:latin typeface="Calibri"/>
                <a:ea typeface="Calibri"/>
                <a:cs typeface="Calibri"/>
                <a:sym typeface="Calibri"/>
              </a:rPr>
              <a:t> </a:t>
            </a:r>
            <a:endParaRPr/>
          </a:p>
          <a:p>
            <a:pPr marL="0" marR="0" lvl="0" indent="0" algn="ctr" rtl="0">
              <a:lnSpc>
                <a:spcPct val="90000"/>
              </a:lnSpc>
              <a:spcBef>
                <a:spcPts val="600"/>
              </a:spcBef>
              <a:spcAft>
                <a:spcPts val="0"/>
              </a:spcAft>
              <a:buNone/>
            </a:pPr>
            <a:r>
              <a:rPr lang="en-US" sz="4400" b="0" i="0" u="none" strike="noStrike" cap="none">
                <a:solidFill>
                  <a:schemeClr val="accent2"/>
                </a:solidFill>
                <a:latin typeface="Calibri"/>
                <a:ea typeface="Calibri"/>
                <a:cs typeface="Calibri"/>
                <a:sym typeface="Calibri"/>
              </a:rPr>
              <a:t>/teɪst/</a:t>
            </a:r>
            <a:endParaRPr/>
          </a:p>
          <a:p>
            <a:pPr marL="0" marR="0" lvl="0" indent="0" algn="ctr" rtl="0">
              <a:lnSpc>
                <a:spcPct val="90000"/>
              </a:lnSpc>
              <a:spcBef>
                <a:spcPts val="600"/>
              </a:spcBef>
              <a:spcAft>
                <a:spcPts val="0"/>
              </a:spcAft>
              <a:buNone/>
            </a:pPr>
            <a:r>
              <a:rPr lang="en-US" sz="4800" b="0" i="0" u="none" strike="noStrike" cap="none">
                <a:solidFill>
                  <a:srgbClr val="000000"/>
                </a:solidFill>
                <a:latin typeface="Calibri"/>
                <a:ea typeface="Calibri"/>
                <a:cs typeface="Calibri"/>
                <a:sym typeface="Calibri"/>
              </a:rPr>
              <a:t>nếm</a:t>
            </a:r>
            <a:endParaRPr sz="4800" b="0" i="0" u="none" strike="noStrike" cap="none">
              <a:solidFill>
                <a:srgbClr val="000000"/>
              </a:solidFill>
              <a:latin typeface="Calibri"/>
              <a:ea typeface="Calibri"/>
              <a:cs typeface="Calibri"/>
              <a:sym typeface="Calibri"/>
            </a:endParaRPr>
          </a:p>
        </p:txBody>
      </p:sp>
      <p:sp>
        <p:nvSpPr>
          <p:cNvPr id="255" name="Google Shape;255;p34"/>
          <p:cNvSpPr txBox="1"/>
          <p:nvPr/>
        </p:nvSpPr>
        <p:spPr>
          <a:xfrm>
            <a:off x="365760" y="246631"/>
            <a:ext cx="7315199" cy="71222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600"/>
              </a:spcAft>
              <a:buNone/>
            </a:pPr>
            <a:r>
              <a:rPr lang="en-US" sz="4000" b="1" i="0" u="none" strike="noStrike" cap="none">
                <a:solidFill>
                  <a:schemeClr val="dk1"/>
                </a:solidFill>
                <a:latin typeface="Arial"/>
                <a:ea typeface="Arial"/>
                <a:cs typeface="Arial"/>
                <a:sym typeface="Arial"/>
              </a:rPr>
              <a:t>Vocabulary check</a:t>
            </a:r>
            <a:endParaRPr/>
          </a:p>
        </p:txBody>
      </p:sp>
      <p:sp>
        <p:nvSpPr>
          <p:cNvPr id="2" name="AutoShape 2" descr="Bí quyết giao tiếp tiếng anh cho đầu bếp phần 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907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animEffect transition="in" filter="fade">
                                      <p:cBhvr>
                                        <p:cTn id="7" dur="500"/>
                                        <p:tgtEl>
                                          <p:spTgt spid="2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4">
                                            <p:txEl>
                                              <p:pRg st="1" end="1"/>
                                            </p:txEl>
                                          </p:spTgt>
                                        </p:tgtEl>
                                        <p:attrNameLst>
                                          <p:attrName>style.visibility</p:attrName>
                                        </p:attrNameLst>
                                      </p:cBhvr>
                                      <p:to>
                                        <p:strVal val="visible"/>
                                      </p:to>
                                    </p:set>
                                    <p:animEffect transition="in" filter="fade">
                                      <p:cBhvr>
                                        <p:cTn id="12" dur="500"/>
                                        <p:tgtEl>
                                          <p:spTgt spid="2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4">
                                            <p:txEl>
                                              <p:pRg st="2" end="2"/>
                                            </p:txEl>
                                          </p:spTgt>
                                        </p:tgtEl>
                                        <p:attrNameLst>
                                          <p:attrName>style.visibility</p:attrName>
                                        </p:attrNameLst>
                                      </p:cBhvr>
                                      <p:to>
                                        <p:strVal val="visible"/>
                                      </p:to>
                                    </p:set>
                                    <p:animEffect transition="in" filter="fade">
                                      <p:cBhvr>
                                        <p:cTn id="17" dur="500"/>
                                        <p:tgtEl>
                                          <p:spTgt spid="2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5"/>
          <p:cNvSpPr/>
          <p:nvPr/>
        </p:nvSpPr>
        <p:spPr>
          <a:xfrm>
            <a:off x="0" y="1083306"/>
            <a:ext cx="12192000" cy="6858000"/>
          </a:xfrm>
          <a:prstGeom prst="rect">
            <a:avLst/>
          </a:pr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nvGrpSpPr>
          <p:cNvPr id="262" name="Google Shape;262;p35"/>
          <p:cNvGrpSpPr/>
          <p:nvPr/>
        </p:nvGrpSpPr>
        <p:grpSpPr>
          <a:xfrm>
            <a:off x="7467600" y="1083306"/>
            <a:ext cx="4724400" cy="6858000"/>
            <a:chOff x="7467600" y="0"/>
            <a:chExt cx="4724400" cy="6858000"/>
          </a:xfrm>
        </p:grpSpPr>
        <p:sp>
          <p:nvSpPr>
            <p:cNvPr id="263" name="Google Shape;263;p35"/>
            <p:cNvSpPr/>
            <p:nvPr/>
          </p:nvSpPr>
          <p:spPr>
            <a:xfrm>
              <a:off x="7467600" y="0"/>
              <a:ext cx="4724400" cy="6858000"/>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4" name="Google Shape;264;p35"/>
            <p:cNvSpPr/>
            <p:nvPr/>
          </p:nvSpPr>
          <p:spPr>
            <a:xfrm>
              <a:off x="7467600" y="0"/>
              <a:ext cx="4724400" cy="6858000"/>
            </a:xfrm>
            <a:prstGeom prst="rect">
              <a:avLst/>
            </a:prstGeom>
            <a:solidFill>
              <a:srgbClr val="E1EFD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265" name="Google Shape;265;p35"/>
          <p:cNvSpPr/>
          <p:nvPr/>
        </p:nvSpPr>
        <p:spPr>
          <a:xfrm>
            <a:off x="7467600" y="1083307"/>
            <a:ext cx="4724400" cy="6857999"/>
          </a:xfrm>
          <a:custGeom>
            <a:avLst/>
            <a:gdLst/>
            <a:ahLst/>
            <a:cxnLst/>
            <a:rect l="l" t="t" r="r" b="b"/>
            <a:pathLst>
              <a:path w="4724400" h="6857999" extrusionOk="0">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66" name="Google Shape;266;p35"/>
          <p:cNvSpPr/>
          <p:nvPr/>
        </p:nvSpPr>
        <p:spPr>
          <a:xfrm>
            <a:off x="0" y="2073906"/>
            <a:ext cx="11734800" cy="4876800"/>
          </a:xfrm>
          <a:prstGeom prst="rect">
            <a:avLst/>
          </a:prstGeom>
          <a:solidFill>
            <a:schemeClr val="lt1"/>
          </a:solidFill>
          <a:ln>
            <a:noFill/>
          </a:ln>
          <a:effectLst>
            <a:outerShdw blurRad="317500" algn="ctr" rotWithShape="0">
              <a:schemeClr val="dk1">
                <a:alpha val="24705"/>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267" name="Google Shape;267;p35"/>
          <p:cNvPicPr preferRelativeResize="0"/>
          <p:nvPr/>
        </p:nvPicPr>
        <p:blipFill rotWithShape="1">
          <a:blip r:embed="rId3">
            <a:alphaModFix/>
          </a:blip>
          <a:srcRect/>
          <a:stretch/>
        </p:blipFill>
        <p:spPr>
          <a:xfrm>
            <a:off x="7402639" y="2759706"/>
            <a:ext cx="2339721" cy="3505200"/>
          </a:xfrm>
          <a:prstGeom prst="rect">
            <a:avLst/>
          </a:prstGeom>
          <a:noFill/>
          <a:ln>
            <a:noFill/>
          </a:ln>
        </p:spPr>
      </p:pic>
      <p:pic>
        <p:nvPicPr>
          <p:cNvPr id="268" name="Google Shape;268;p35"/>
          <p:cNvPicPr preferRelativeResize="0"/>
          <p:nvPr/>
        </p:nvPicPr>
        <p:blipFill rotWithShape="1">
          <a:blip r:embed="rId4">
            <a:alphaModFix/>
          </a:blip>
          <a:srcRect/>
          <a:stretch/>
        </p:blipFill>
        <p:spPr>
          <a:xfrm>
            <a:off x="-2" y="1"/>
            <a:ext cx="12192000" cy="1083306"/>
          </a:xfrm>
          <a:prstGeom prst="rect">
            <a:avLst/>
          </a:prstGeom>
          <a:noFill/>
          <a:ln>
            <a:noFill/>
          </a:ln>
        </p:spPr>
      </p:pic>
      <p:sp>
        <p:nvSpPr>
          <p:cNvPr id="269" name="Google Shape;269;p35"/>
          <p:cNvSpPr/>
          <p:nvPr/>
        </p:nvSpPr>
        <p:spPr>
          <a:xfrm>
            <a:off x="4689388" y="1845638"/>
            <a:ext cx="7001042" cy="35828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70" name="Google Shape;270;p35"/>
          <p:cNvSpPr/>
          <p:nvPr/>
        </p:nvSpPr>
        <p:spPr>
          <a:xfrm>
            <a:off x="982675" y="2949319"/>
            <a:ext cx="5918394" cy="28253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6600" b="1" i="0" u="none" strike="noStrike" cap="none">
                <a:solidFill>
                  <a:srgbClr val="11B7BD"/>
                </a:solidFill>
                <a:latin typeface="Calibri"/>
                <a:ea typeface="Calibri"/>
                <a:cs typeface="Calibri"/>
                <a:sym typeface="Calibri"/>
              </a:rPr>
              <a:t>broth</a:t>
            </a:r>
            <a:r>
              <a:rPr lang="en-US" sz="6000" b="0" i="0" u="none" strike="noStrike" cap="none">
                <a:solidFill>
                  <a:schemeClr val="dk1"/>
                </a:solidFill>
                <a:latin typeface="Calibri"/>
                <a:ea typeface="Calibri"/>
                <a:cs typeface="Calibri"/>
                <a:sym typeface="Calibri"/>
              </a:rPr>
              <a:t> </a:t>
            </a:r>
            <a:endParaRPr/>
          </a:p>
          <a:p>
            <a:pPr marL="0" marR="0" lvl="0" indent="0" algn="ctr" rtl="0">
              <a:lnSpc>
                <a:spcPct val="90000"/>
              </a:lnSpc>
              <a:spcBef>
                <a:spcPts val="600"/>
              </a:spcBef>
              <a:spcAft>
                <a:spcPts val="0"/>
              </a:spcAft>
              <a:buNone/>
            </a:pPr>
            <a:r>
              <a:rPr lang="en-US" sz="4400" b="0" i="0" u="none" strike="noStrike" cap="none">
                <a:solidFill>
                  <a:schemeClr val="accent2"/>
                </a:solidFill>
                <a:latin typeface="Calibri"/>
                <a:ea typeface="Calibri"/>
                <a:cs typeface="Calibri"/>
                <a:sym typeface="Calibri"/>
              </a:rPr>
              <a:t>/brɒθ/</a:t>
            </a:r>
            <a:endParaRPr/>
          </a:p>
          <a:p>
            <a:pPr marL="0" marR="0" lvl="0" indent="0" algn="ctr" rtl="0">
              <a:lnSpc>
                <a:spcPct val="90000"/>
              </a:lnSpc>
              <a:spcBef>
                <a:spcPts val="600"/>
              </a:spcBef>
              <a:spcAft>
                <a:spcPts val="0"/>
              </a:spcAft>
              <a:buNone/>
            </a:pPr>
            <a:r>
              <a:rPr lang="en-US" sz="4800" b="0" i="0" u="none" strike="noStrike" cap="none">
                <a:solidFill>
                  <a:srgbClr val="000000"/>
                </a:solidFill>
                <a:latin typeface="Calibri"/>
                <a:ea typeface="Calibri"/>
                <a:cs typeface="Calibri"/>
                <a:sym typeface="Calibri"/>
              </a:rPr>
              <a:t>nước dùng, canh</a:t>
            </a:r>
            <a:r>
              <a:rPr lang="en-US" sz="4400" b="0" i="0" u="none" strike="noStrike" cap="none">
                <a:solidFill>
                  <a:srgbClr val="0C0C0C"/>
                </a:solidFill>
                <a:latin typeface="Calibri"/>
                <a:ea typeface="Calibri"/>
                <a:cs typeface="Calibri"/>
                <a:sym typeface="Calibri"/>
              </a:rPr>
              <a:t> </a:t>
            </a:r>
            <a:endParaRPr/>
          </a:p>
        </p:txBody>
      </p:sp>
      <p:sp>
        <p:nvSpPr>
          <p:cNvPr id="271" name="Google Shape;271;p35"/>
          <p:cNvSpPr txBox="1"/>
          <p:nvPr/>
        </p:nvSpPr>
        <p:spPr>
          <a:xfrm>
            <a:off x="365760" y="246631"/>
            <a:ext cx="7315199" cy="71222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600"/>
              </a:spcAft>
              <a:buNone/>
            </a:pPr>
            <a:r>
              <a:rPr lang="en-US" sz="4000" b="1" i="0" u="none" strike="noStrike" cap="none">
                <a:solidFill>
                  <a:schemeClr val="dk1"/>
                </a:solidFill>
                <a:latin typeface="Arial"/>
                <a:ea typeface="Arial"/>
                <a:cs typeface="Arial"/>
                <a:sym typeface="Arial"/>
              </a:rPr>
              <a:t>Vocabulary check</a:t>
            </a:r>
            <a:endParaRPr/>
          </a:p>
        </p:txBody>
      </p:sp>
    </p:spTree>
    <p:extLst>
      <p:ext uri="{BB962C8B-B14F-4D97-AF65-F5344CB8AC3E}">
        <p14:creationId xmlns:p14="http://schemas.microsoft.com/office/powerpoint/2010/main" val="38022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animEffect transition="in" filter="fade">
                                      <p:cBhvr>
                                        <p:cTn id="7" dur="500"/>
                                        <p:tgtEl>
                                          <p:spTgt spid="2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0">
                                            <p:txEl>
                                              <p:pRg st="1" end="1"/>
                                            </p:txEl>
                                          </p:spTgt>
                                        </p:tgtEl>
                                        <p:attrNameLst>
                                          <p:attrName>style.visibility</p:attrName>
                                        </p:attrNameLst>
                                      </p:cBhvr>
                                      <p:to>
                                        <p:strVal val="visible"/>
                                      </p:to>
                                    </p:set>
                                    <p:animEffect transition="in" filter="fade">
                                      <p:cBhvr>
                                        <p:cTn id="12" dur="500"/>
                                        <p:tgtEl>
                                          <p:spTgt spid="2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0">
                                            <p:txEl>
                                              <p:pRg st="2" end="2"/>
                                            </p:txEl>
                                          </p:spTgt>
                                        </p:tgtEl>
                                        <p:attrNameLst>
                                          <p:attrName>style.visibility</p:attrName>
                                        </p:attrNameLst>
                                      </p:cBhvr>
                                      <p:to>
                                        <p:strVal val="visible"/>
                                      </p:to>
                                    </p:set>
                                    <p:animEffect transition="in" filter="fade">
                                      <p:cBhvr>
                                        <p:cTn id="17" dur="500"/>
                                        <p:tgtEl>
                                          <p:spTgt spid="2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6"/>
          <p:cNvSpPr/>
          <p:nvPr/>
        </p:nvSpPr>
        <p:spPr>
          <a:xfrm>
            <a:off x="0" y="1083306"/>
            <a:ext cx="12192000" cy="6858000"/>
          </a:xfrm>
          <a:prstGeom prst="rect">
            <a:avLst/>
          </a:pr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nvGrpSpPr>
          <p:cNvPr id="278" name="Google Shape;278;p36"/>
          <p:cNvGrpSpPr/>
          <p:nvPr/>
        </p:nvGrpSpPr>
        <p:grpSpPr>
          <a:xfrm>
            <a:off x="7467600" y="1083306"/>
            <a:ext cx="4724400" cy="6858000"/>
            <a:chOff x="7467600" y="0"/>
            <a:chExt cx="4724400" cy="6858000"/>
          </a:xfrm>
        </p:grpSpPr>
        <p:sp>
          <p:nvSpPr>
            <p:cNvPr id="279" name="Google Shape;279;p36"/>
            <p:cNvSpPr/>
            <p:nvPr/>
          </p:nvSpPr>
          <p:spPr>
            <a:xfrm>
              <a:off x="7467600" y="0"/>
              <a:ext cx="4724400" cy="6858000"/>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0" name="Google Shape;280;p36"/>
            <p:cNvSpPr/>
            <p:nvPr/>
          </p:nvSpPr>
          <p:spPr>
            <a:xfrm>
              <a:off x="7467600" y="0"/>
              <a:ext cx="4724400" cy="6858000"/>
            </a:xfrm>
            <a:prstGeom prst="rect">
              <a:avLst/>
            </a:prstGeom>
            <a:solidFill>
              <a:srgbClr val="E1EFD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281" name="Google Shape;281;p36"/>
          <p:cNvSpPr/>
          <p:nvPr/>
        </p:nvSpPr>
        <p:spPr>
          <a:xfrm>
            <a:off x="7467600" y="1083307"/>
            <a:ext cx="4724400" cy="6857999"/>
          </a:xfrm>
          <a:custGeom>
            <a:avLst/>
            <a:gdLst/>
            <a:ahLst/>
            <a:cxnLst/>
            <a:rect l="l" t="t" r="r" b="b"/>
            <a:pathLst>
              <a:path w="4724400" h="6857999" extrusionOk="0">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82" name="Google Shape;282;p36"/>
          <p:cNvSpPr/>
          <p:nvPr/>
        </p:nvSpPr>
        <p:spPr>
          <a:xfrm>
            <a:off x="0" y="2073906"/>
            <a:ext cx="11734800" cy="4876800"/>
          </a:xfrm>
          <a:prstGeom prst="rect">
            <a:avLst/>
          </a:prstGeom>
          <a:solidFill>
            <a:schemeClr val="lt1"/>
          </a:solidFill>
          <a:ln>
            <a:noFill/>
          </a:ln>
          <a:effectLst>
            <a:outerShdw blurRad="317500" algn="ctr" rotWithShape="0">
              <a:schemeClr val="dk1">
                <a:alpha val="24705"/>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283" name="Google Shape;283;p36"/>
          <p:cNvPicPr preferRelativeResize="0"/>
          <p:nvPr/>
        </p:nvPicPr>
        <p:blipFill rotWithShape="1">
          <a:blip r:embed="rId3">
            <a:alphaModFix/>
          </a:blip>
          <a:srcRect/>
          <a:stretch/>
        </p:blipFill>
        <p:spPr>
          <a:xfrm>
            <a:off x="-2" y="1"/>
            <a:ext cx="12192000" cy="1083306"/>
          </a:xfrm>
          <a:prstGeom prst="rect">
            <a:avLst/>
          </a:prstGeom>
          <a:noFill/>
          <a:ln>
            <a:noFill/>
          </a:ln>
        </p:spPr>
      </p:pic>
      <p:sp>
        <p:nvSpPr>
          <p:cNvPr id="284" name="Google Shape;284;p36"/>
          <p:cNvSpPr/>
          <p:nvPr/>
        </p:nvSpPr>
        <p:spPr>
          <a:xfrm>
            <a:off x="4689388" y="1845638"/>
            <a:ext cx="7001042" cy="35828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85" name="Google Shape;285;p36"/>
          <p:cNvSpPr txBox="1"/>
          <p:nvPr/>
        </p:nvSpPr>
        <p:spPr>
          <a:xfrm>
            <a:off x="365760" y="246631"/>
            <a:ext cx="7315199" cy="71222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600"/>
              </a:spcAft>
              <a:buNone/>
            </a:pPr>
            <a:r>
              <a:rPr lang="en-US" sz="4000" b="1" i="0" u="none" strike="noStrike" cap="none" dirty="0">
                <a:solidFill>
                  <a:schemeClr val="dk1"/>
                </a:solidFill>
                <a:latin typeface="Arial"/>
                <a:ea typeface="Arial"/>
                <a:cs typeface="Arial"/>
                <a:sym typeface="Arial"/>
              </a:rPr>
              <a:t>Vocabulary check</a:t>
            </a:r>
            <a:endParaRPr dirty="0"/>
          </a:p>
        </p:txBody>
      </p:sp>
      <p:pic>
        <p:nvPicPr>
          <p:cNvPr id="286" name="Google Shape;286;p36"/>
          <p:cNvPicPr preferRelativeResize="0"/>
          <p:nvPr/>
        </p:nvPicPr>
        <p:blipFill rotWithShape="1">
          <a:blip r:embed="rId4">
            <a:alphaModFix/>
          </a:blip>
          <a:srcRect/>
          <a:stretch/>
        </p:blipFill>
        <p:spPr>
          <a:xfrm>
            <a:off x="7883744" y="2443412"/>
            <a:ext cx="2561323" cy="3837188"/>
          </a:xfrm>
          <a:prstGeom prst="rect">
            <a:avLst/>
          </a:prstGeom>
          <a:noFill/>
          <a:ln>
            <a:noFill/>
          </a:ln>
        </p:spPr>
      </p:pic>
      <p:sp>
        <p:nvSpPr>
          <p:cNvPr id="287" name="Google Shape;287;p36"/>
          <p:cNvSpPr/>
          <p:nvPr/>
        </p:nvSpPr>
        <p:spPr>
          <a:xfrm>
            <a:off x="1272991" y="2838401"/>
            <a:ext cx="5918394" cy="284680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6600" b="1" i="0" u="none" strike="noStrike" cap="none">
                <a:solidFill>
                  <a:srgbClr val="11B7BD"/>
                </a:solidFill>
                <a:latin typeface="Calibri"/>
                <a:ea typeface="Calibri"/>
                <a:cs typeface="Calibri"/>
                <a:sym typeface="Calibri"/>
              </a:rPr>
              <a:t>stew</a:t>
            </a:r>
            <a:endParaRPr sz="6600" b="0" i="0" u="none" strike="noStrike" cap="none">
              <a:solidFill>
                <a:schemeClr val="dk1"/>
              </a:solidFill>
              <a:latin typeface="Calibri"/>
              <a:ea typeface="Calibri"/>
              <a:cs typeface="Calibri"/>
              <a:sym typeface="Calibri"/>
            </a:endParaRPr>
          </a:p>
          <a:p>
            <a:pPr marL="0" marR="0" lvl="0" indent="0" algn="ctr" rtl="0">
              <a:lnSpc>
                <a:spcPct val="90000"/>
              </a:lnSpc>
              <a:spcBef>
                <a:spcPts val="600"/>
              </a:spcBef>
              <a:spcAft>
                <a:spcPts val="0"/>
              </a:spcAft>
              <a:buNone/>
            </a:pPr>
            <a:r>
              <a:rPr lang="en-US" sz="4800" b="0" i="0" u="none" strike="noStrike" cap="none">
                <a:solidFill>
                  <a:schemeClr val="accent2"/>
                </a:solidFill>
                <a:latin typeface="Calibri"/>
                <a:ea typeface="Calibri"/>
                <a:cs typeface="Calibri"/>
                <a:sym typeface="Calibri"/>
              </a:rPr>
              <a:t>/stju:/ </a:t>
            </a:r>
            <a:endParaRPr/>
          </a:p>
          <a:p>
            <a:pPr marL="0" marR="0" lvl="0" indent="0" algn="ctr" rtl="0">
              <a:lnSpc>
                <a:spcPct val="90000"/>
              </a:lnSpc>
              <a:spcBef>
                <a:spcPts val="600"/>
              </a:spcBef>
              <a:spcAft>
                <a:spcPts val="0"/>
              </a:spcAft>
              <a:buNone/>
            </a:pPr>
            <a:r>
              <a:rPr lang="en-US" sz="4800" b="0" i="0" u="none" strike="noStrike" cap="none">
                <a:solidFill>
                  <a:srgbClr val="000000"/>
                </a:solidFill>
                <a:latin typeface="Calibri"/>
                <a:ea typeface="Calibri"/>
                <a:cs typeface="Calibri"/>
                <a:sym typeface="Calibri"/>
              </a:rPr>
              <a:t>hầm</a:t>
            </a:r>
            <a:r>
              <a:rPr lang="en-US" sz="6000" b="0" i="0" u="none" strike="noStrike" cap="none">
                <a:solidFill>
                  <a:schemeClr val="dk1"/>
                </a:solidFill>
                <a:latin typeface="Calibri"/>
                <a:ea typeface="Calibri"/>
                <a:cs typeface="Calibri"/>
                <a:sym typeface="Calibri"/>
              </a:rPr>
              <a:t> </a:t>
            </a:r>
            <a:endParaRPr/>
          </a:p>
          <a:p>
            <a:pPr marL="0" marR="0" lvl="0" indent="0" algn="ctr" rtl="0">
              <a:lnSpc>
                <a:spcPct val="90000"/>
              </a:lnSpc>
              <a:spcBef>
                <a:spcPts val="600"/>
              </a:spcBef>
              <a:spcAft>
                <a:spcPts val="0"/>
              </a:spcAft>
              <a:buNone/>
            </a:pPr>
            <a:endParaRPr sz="6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675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animEffect transition="in" filter="fade">
                                      <p:cBhvr>
                                        <p:cTn id="7" dur="500"/>
                                        <p:tgtEl>
                                          <p:spTgt spid="2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7">
                                            <p:txEl>
                                              <p:pRg st="1" end="1"/>
                                            </p:txEl>
                                          </p:spTgt>
                                        </p:tgtEl>
                                        <p:attrNameLst>
                                          <p:attrName>style.visibility</p:attrName>
                                        </p:attrNameLst>
                                      </p:cBhvr>
                                      <p:to>
                                        <p:strVal val="visible"/>
                                      </p:to>
                                    </p:set>
                                    <p:animEffect transition="in" filter="fade">
                                      <p:cBhvr>
                                        <p:cTn id="12" dur="500"/>
                                        <p:tgtEl>
                                          <p:spTgt spid="2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
                                            <p:txEl>
                                              <p:pRg st="2" end="2"/>
                                            </p:txEl>
                                          </p:spTgt>
                                        </p:tgtEl>
                                        <p:attrNameLst>
                                          <p:attrName>style.visibility</p:attrName>
                                        </p:attrNameLst>
                                      </p:cBhvr>
                                      <p:to>
                                        <p:strVal val="visible"/>
                                      </p:to>
                                    </p:set>
                                    <p:animEffect transition="in" filter="fade">
                                      <p:cBhvr>
                                        <p:cTn id="17" dur="500"/>
                                        <p:tgtEl>
                                          <p:spTgt spid="2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7">
                                            <p:txEl>
                                              <p:pRg st="3" end="3"/>
                                            </p:txEl>
                                          </p:spTgt>
                                        </p:tgtEl>
                                        <p:attrNameLst>
                                          <p:attrName>style.visibility</p:attrName>
                                        </p:attrNameLst>
                                      </p:cBhvr>
                                      <p:to>
                                        <p:strVal val="visible"/>
                                      </p:to>
                                    </p:set>
                                    <p:animEffect transition="in" filter="fade">
                                      <p:cBhvr>
                                        <p:cTn id="22" dur="500"/>
                                        <p:tgtEl>
                                          <p:spTgt spid="2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1261</Words>
  <Application>Microsoft Office PowerPoint</Application>
  <PresentationFormat>Widescreen</PresentationFormat>
  <Paragraphs>194</Paragraphs>
  <Slides>24</Slides>
  <Notes>22</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Noto Sans Symbols</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Admin</cp:lastModifiedBy>
  <cp:revision>10</cp:revision>
  <dcterms:created xsi:type="dcterms:W3CDTF">2022-11-22T14:11:17Z</dcterms:created>
  <dcterms:modified xsi:type="dcterms:W3CDTF">2023-12-01T12:45:49Z</dcterms:modified>
</cp:coreProperties>
</file>