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302" r:id="rId3"/>
    <p:sldId id="256" r:id="rId4"/>
    <p:sldId id="399" r:id="rId5"/>
    <p:sldId id="388" r:id="rId6"/>
    <p:sldId id="389" r:id="rId7"/>
    <p:sldId id="354" r:id="rId8"/>
    <p:sldId id="394" r:id="rId9"/>
    <p:sldId id="390" r:id="rId10"/>
    <p:sldId id="382" r:id="rId11"/>
    <p:sldId id="401" r:id="rId12"/>
    <p:sldId id="316" r:id="rId13"/>
    <p:sldId id="395" r:id="rId14"/>
    <p:sldId id="396" r:id="rId15"/>
    <p:sldId id="398" r:id="rId16"/>
    <p:sldId id="283" r:id="rId17"/>
    <p:sldId id="276" r:id="rId18"/>
    <p:sldId id="397" r:id="rId19"/>
    <p:sldId id="393" r:id="rId20"/>
    <p:sldId id="313" r:id="rId21"/>
    <p:sldId id="314" r:id="rId22"/>
    <p:sldId id="330" r:id="rId23"/>
    <p:sldId id="3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F26648"/>
    <a:srgbClr val="F16649"/>
    <a:srgbClr val="FEE3AF"/>
    <a:srgbClr val="F8B417"/>
    <a:srgbClr val="0070C0"/>
    <a:srgbClr val="6D9FB1"/>
    <a:srgbClr val="F7931D"/>
    <a:srgbClr val="FBC864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9F979-B4E8-472C-B968-698CE3497D63}" v="319" dt="2024-02-06T05:07:28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42" autoAdjust="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price" TargetMode="External"/><Relationship Id="rId3" Type="http://schemas.openxmlformats.org/officeDocument/2006/relationships/hyperlink" Target="https://dictionary.cambridge.org/vi/dictionary/english/period" TargetMode="External"/><Relationship Id="rId7" Type="http://schemas.openxmlformats.org/officeDocument/2006/relationships/hyperlink" Target="https://dictionary.cambridge.org/vi/dictionary/english/plac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visit" TargetMode="External"/><Relationship Id="rId11" Type="http://schemas.openxmlformats.org/officeDocument/2006/relationships/hyperlink" Target="https://dictionary.cambridge.org/vi/dictionary/english/level" TargetMode="External"/><Relationship Id="rId5" Type="http://schemas.openxmlformats.org/officeDocument/2006/relationships/hyperlink" Target="https://dictionary.cambridge.org/vi/dictionary/english/people" TargetMode="External"/><Relationship Id="rId10" Type="http://schemas.openxmlformats.org/officeDocument/2006/relationships/hyperlink" Target="https://dictionary.cambridge.org/vi/dictionary/english/low" TargetMode="External"/><Relationship Id="rId4" Type="http://schemas.openxmlformats.org/officeDocument/2006/relationships/hyperlink" Target="https://dictionary.cambridge.org/vi/dictionary/english/year" TargetMode="External"/><Relationship Id="rId9" Type="http://schemas.openxmlformats.org/officeDocument/2006/relationships/hyperlink" Target="https://dictionary.cambridge.org/vi/dictionary/english/their" TargetMode="Externa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place" TargetMode="External"/><Relationship Id="rId3" Type="http://schemas.openxmlformats.org/officeDocument/2006/relationships/hyperlink" Target="https://dictionary.cambridge.org/vi/dictionary/english/journey" TargetMode="External"/><Relationship Id="rId7" Type="http://schemas.openxmlformats.org/officeDocument/2006/relationships/hyperlink" Target="https://dictionary.cambridge.org/vi/dictionary/english/visi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pleasure" TargetMode="External"/><Relationship Id="rId5" Type="http://schemas.openxmlformats.org/officeDocument/2006/relationships/hyperlink" Target="https://dictionary.cambridge.org/vi/dictionary/english/ship" TargetMode="External"/><Relationship Id="rId4" Type="http://schemas.openxmlformats.org/officeDocument/2006/relationships/hyperlink" Target="https://dictionary.cambridge.org/vi/dictionary/english/large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connected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ictionary.cambridge.org/vi/dictionary/english/represent" TargetMode="External"/><Relationship Id="rId4" Type="http://schemas.openxmlformats.org/officeDocument/2006/relationships/hyperlink" Target="https://dictionary.cambridge.org/vi/dictionary/english/study" TargetMode="Externa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enter" TargetMode="External"/><Relationship Id="rId3" Type="http://schemas.openxmlformats.org/officeDocument/2006/relationships/hyperlink" Target="https://dictionary.cambridge.org/vi/dictionary/english/space" TargetMode="External"/><Relationship Id="rId7" Type="http://schemas.openxmlformats.org/officeDocument/2006/relationships/hyperlink" Target="https://dictionary.cambridge.org/vi/dictionary/english/stor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roof" TargetMode="External"/><Relationship Id="rId11" Type="http://schemas.openxmlformats.org/officeDocument/2006/relationships/hyperlink" Target="https://dictionary.cambridge.org/vi/dictionary/english/living" TargetMode="External"/><Relationship Id="rId5" Type="http://schemas.openxmlformats.org/officeDocument/2006/relationships/hyperlink" Target="https://dictionary.cambridge.org/vi/dictionary/english/building" TargetMode="External"/><Relationship Id="rId10" Type="http://schemas.openxmlformats.org/officeDocument/2006/relationships/hyperlink" Target="https://dictionary.cambridge.org/vi/dictionary/english/room" TargetMode="External"/><Relationship Id="rId4" Type="http://schemas.openxmlformats.org/officeDocument/2006/relationships/hyperlink" Target="https://dictionary.cambridge.org/vi/dictionary/english/top" TargetMode="External"/><Relationship Id="rId9" Type="http://schemas.openxmlformats.org/officeDocument/2006/relationships/hyperlink" Target="https://dictionary.cambridge.org/vi/dictionary/english/ladder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period"/>
              </a:rPr>
              <a:t>period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year"/>
              </a:rPr>
              <a:t>year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when the fewest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people"/>
              </a:rPr>
              <a:t>people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visit"/>
              </a:rPr>
              <a:t>visit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place"/>
              </a:rPr>
              <a:t>place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and when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prices"/>
              </a:rPr>
              <a:t>prices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are at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9" tooltip="their"/>
              </a:rPr>
              <a:t>their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0" tooltip="lowest"/>
              </a:rPr>
              <a:t>lowest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1" tooltip="level"/>
              </a:rPr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journey"/>
              </a:rPr>
              <a:t>journey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on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large"/>
              </a:rPr>
              <a:t>large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ship"/>
              </a:rPr>
              <a:t>ship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for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pleasure"/>
              </a:rPr>
              <a:t>pleasure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 during which you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visit"/>
              </a:rPr>
              <a:t>visit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several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places"/>
              </a:rPr>
              <a:t>places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93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connected"/>
              </a:rPr>
              <a:t>connected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with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studying"/>
              </a:rPr>
              <a:t>studying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representing"/>
              </a:rPr>
              <a:t>representing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things from the past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3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space"/>
              </a:rPr>
              <a:t>space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at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top"/>
              </a:rPr>
              <a:t>top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of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building"/>
              </a:rPr>
              <a:t>building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under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roof"/>
              </a:rPr>
              <a:t>roof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used for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storing"/>
              </a:rPr>
              <a:t>storing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things and usually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entered"/>
              </a:rPr>
              <a:t>entered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by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9" tooltip="ladder"/>
              </a:rPr>
              <a:t>ladder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 or sometimes made into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0" tooltip="room"/>
              </a:rPr>
              <a:t>room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for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1" tooltip="living"/>
              </a:rPr>
              <a:t>living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64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05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Suggested list: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time (date, the number of days for holiday)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place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transport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accommodation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activities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cost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things to bring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C37BD-6520-1129-B5D7-A41371578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1A8B67-C1AB-E7E4-150F-0E222EA2F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1895F6-9A23-77C8-9C79-5D1683986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D6298-E57C-8009-9DF0-96CD36373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39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Suggested answers: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It’s necessary that you</a:t>
            </a: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make a list of the things you will pack for your holiday.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You must strictly follow the factory regulations while visiting.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3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2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nflowerstorytime.com/2015/04/28/feelings-face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0.png"/><Relationship Id="rId5" Type="http://schemas.microsoft.com/office/2007/relationships/media" Target="../media/media4.mp3"/><Relationship Id="rId10" Type="http://schemas.openxmlformats.org/officeDocument/2006/relationships/notesSlide" Target="../notesSlides/notesSlide14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verageedu.com/blog/how-to-start-a-group-discuss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lustrationsource.com/stock/image/75829/boy-standing-in-front-of-class-giving-a-speech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1872263" y="136912"/>
            <a:ext cx="614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ROLE-PLAY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5161281" y="1218477"/>
            <a:ext cx="6675119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+mj-lt"/>
              </a:rPr>
              <a:t>Work in pairs. Take turns to say obligations and respond in the following situations.</a:t>
            </a:r>
          </a:p>
          <a:p>
            <a:endParaRPr lang="en-US" sz="3000" b="1" dirty="0">
              <a:latin typeface="+mj-lt"/>
            </a:endParaRP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1. Tell your brother to turn off the TV when he finishes watching the cartoon.</a:t>
            </a: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2. Tell your friends that you all must finish the project by Tuesday.</a:t>
            </a: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3. Tell your friend Mark not to be late again for class.</a:t>
            </a:r>
          </a:p>
          <a:p>
            <a:r>
              <a:rPr lang="en-US" sz="3000" dirty="0">
                <a:solidFill>
                  <a:srgbClr val="F16649"/>
                </a:solidFill>
                <a:latin typeface="+mj-lt"/>
              </a:rPr>
              <a:t>4. Tell your sister to put the toys back to the shelf.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0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500" dirty="0">
              <a:latin typeface="+mj-lt"/>
            </a:endParaRPr>
          </a:p>
        </p:txBody>
      </p:sp>
      <p:pic>
        <p:nvPicPr>
          <p:cNvPr id="4" name="Picture 3" descr="A group of colorful faces&#10;&#10;Description automatically generated">
            <a:extLst>
              <a:ext uri="{FF2B5EF4-FFF2-40B4-BE49-F238E27FC236}">
                <a16:creationId xmlns:a16="http://schemas.microsoft.com/office/drawing/2014/main" id="{6FBC16F9-1902-FB27-51C5-5E4A8DA53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5600" y="2654247"/>
            <a:ext cx="4440791" cy="33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94129" y="1007886"/>
            <a:ext cx="121920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16649"/>
                </a:solidFill>
              </a:rPr>
              <a:t>1. Tell your brother to turn off the TV when he finishes watching the cartoon.</a:t>
            </a:r>
          </a:p>
          <a:p>
            <a:r>
              <a:rPr lang="en-GB" sz="3200" dirty="0"/>
              <a:t>– You must turn off the TV when you finish watching the cartoon.</a:t>
            </a:r>
          </a:p>
          <a:p>
            <a:r>
              <a:rPr lang="en-GB" sz="3200" dirty="0"/>
              <a:t>– Yes, I will.</a:t>
            </a:r>
          </a:p>
          <a:p>
            <a:r>
              <a:rPr lang="en-US" sz="3000" dirty="0">
                <a:solidFill>
                  <a:srgbClr val="F16649"/>
                </a:solidFill>
              </a:rPr>
              <a:t>2. Tell your friends that you all must finish the project by Tuesday.</a:t>
            </a:r>
          </a:p>
          <a:p>
            <a:r>
              <a:rPr lang="en-GB" sz="3200" dirty="0"/>
              <a:t>– It’s necessary that we finish the project by Tuesday.</a:t>
            </a:r>
          </a:p>
          <a:p>
            <a:r>
              <a:rPr lang="en-GB" sz="3200" dirty="0"/>
              <a:t>– We got it. Don’t worry.</a:t>
            </a:r>
            <a:endParaRPr lang="en-US" sz="3000" dirty="0">
              <a:solidFill>
                <a:srgbClr val="F16649"/>
              </a:solidFill>
            </a:endParaRPr>
          </a:p>
          <a:p>
            <a:r>
              <a:rPr lang="en-US" sz="3000" dirty="0">
                <a:solidFill>
                  <a:srgbClr val="F16649"/>
                </a:solidFill>
              </a:rPr>
              <a:t>3. Tell your friend Mark not to be late again for class.</a:t>
            </a:r>
          </a:p>
          <a:p>
            <a:r>
              <a:rPr lang="en-GB" sz="3200" dirty="0"/>
              <a:t>– Mark, you must not be late again for class.</a:t>
            </a:r>
          </a:p>
          <a:p>
            <a:r>
              <a:rPr lang="en-GB" sz="3200" dirty="0"/>
              <a:t>– I’m sorry. I won’t be late again.</a:t>
            </a:r>
          </a:p>
          <a:p>
            <a:r>
              <a:rPr lang="en-US" sz="3000" dirty="0">
                <a:solidFill>
                  <a:srgbClr val="F16649"/>
                </a:solidFill>
              </a:rPr>
              <a:t>4. Tell your sister to put the toys back to the shelf.</a:t>
            </a:r>
          </a:p>
          <a:p>
            <a:r>
              <a:rPr lang="en-GB" sz="2500" dirty="0"/>
              <a:t> </a:t>
            </a:r>
            <a:r>
              <a:rPr lang="en-GB" sz="3200" dirty="0"/>
              <a:t>– You must put the toys back on the shelf after playing with them.</a:t>
            </a:r>
          </a:p>
          <a:p>
            <a:r>
              <a:rPr lang="en-GB" sz="3200" dirty="0"/>
              <a:t>– Yes, bro. I won’t forget.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645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38099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369922" y="1449228"/>
            <a:ext cx="72926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low season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8028" y="459760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mùa</a:t>
            </a:r>
            <a:r>
              <a:rPr lang="en-US" sz="4800" dirty="0"/>
              <a:t> </a:t>
            </a:r>
            <a:r>
              <a:rPr lang="en-US" sz="4800" dirty="0" err="1"/>
              <a:t>ít</a:t>
            </a:r>
            <a:r>
              <a:rPr lang="en-US" sz="4800" dirty="0"/>
              <a:t> </a:t>
            </a:r>
            <a:r>
              <a:rPr lang="en-US" sz="4800" dirty="0" err="1"/>
              <a:t>khách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265323" y="3340845"/>
            <a:ext cx="36199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ləʊ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siːzən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828" y="147468"/>
            <a:ext cx="110928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914EA-5B51-F595-453A-D70CBCBAE5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89" t="4415" r="5916"/>
          <a:stretch/>
        </p:blipFill>
        <p:spPr>
          <a:xfrm>
            <a:off x="5406216" y="2984500"/>
            <a:ext cx="6703234" cy="3657164"/>
          </a:xfrm>
          <a:prstGeom prst="rect">
            <a:avLst/>
          </a:prstGeom>
        </p:spPr>
      </p:pic>
      <p:pic>
        <p:nvPicPr>
          <p:cNvPr id="5" name="usa33672">
            <a:hlinkClick r:id="" action="ppaction://media"/>
            <a:extLst>
              <a:ext uri="{FF2B5EF4-FFF2-40B4-BE49-F238E27FC236}">
                <a16:creationId xmlns:a16="http://schemas.microsoft.com/office/drawing/2014/main" id="{9B207C4F-EF0C-1969-E6DC-B76DD4B9EE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323" y="3429000"/>
            <a:ext cx="711835" cy="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38099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796419" y="1523084"/>
            <a:ext cx="72926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cruise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7501" y="4543270"/>
            <a:ext cx="4980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cuộc đi chơi biển (bằng tàu thuỷ)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8867" y="3259256"/>
            <a:ext cx="2114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kruːz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828" y="147468"/>
            <a:ext cx="110928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A844E-CBB0-1007-E52E-06BD559B8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372" y="1690207"/>
            <a:ext cx="4980968" cy="4638764"/>
          </a:xfrm>
          <a:prstGeom prst="rect">
            <a:avLst/>
          </a:prstGeom>
        </p:spPr>
      </p:pic>
      <p:pic>
        <p:nvPicPr>
          <p:cNvPr id="8" name="cruise">
            <a:hlinkClick r:id="" action="ppaction://media"/>
            <a:extLst>
              <a:ext uri="{FF2B5EF4-FFF2-40B4-BE49-F238E27FC236}">
                <a16:creationId xmlns:a16="http://schemas.microsoft.com/office/drawing/2014/main" id="{5C5567F3-EF87-DE01-52DC-AB90DCD2B9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1254" y="34885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38099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28390" y="1847007"/>
            <a:ext cx="72926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historical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3028" y="4762245"/>
            <a:ext cx="51181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liên</a:t>
            </a:r>
            <a:r>
              <a:rPr lang="en-US" sz="4800" dirty="0"/>
              <a:t> </a:t>
            </a:r>
            <a:r>
              <a:rPr lang="en-US" sz="4800" dirty="0" err="1"/>
              <a:t>quan</a:t>
            </a:r>
            <a:r>
              <a:rPr lang="en-US" sz="4800" dirty="0"/>
              <a:t> </a:t>
            </a:r>
            <a:r>
              <a:rPr lang="en-US" sz="4800" dirty="0" err="1"/>
              <a:t>đến</a:t>
            </a:r>
            <a:r>
              <a:rPr lang="en-US" sz="4800" dirty="0"/>
              <a:t> </a:t>
            </a:r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kiện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quá</a:t>
            </a:r>
            <a:r>
              <a:rPr lang="en-US" sz="4800" dirty="0"/>
              <a:t> </a:t>
            </a:r>
            <a:r>
              <a:rPr lang="en-US" sz="4800" dirty="0" err="1"/>
              <a:t>khứ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82653" y="3606617"/>
            <a:ext cx="3624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hɪˈstɔːrɪkəl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828" y="147468"/>
            <a:ext cx="110928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22297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2AE05-C966-AE44-795D-94CED7F5A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904" y="2272606"/>
            <a:ext cx="5956096" cy="4330017"/>
          </a:xfrm>
          <a:prstGeom prst="rect">
            <a:avLst/>
          </a:prstGeom>
        </p:spPr>
      </p:pic>
      <p:pic>
        <p:nvPicPr>
          <p:cNvPr id="6" name="historical">
            <a:hlinkClick r:id="" action="ppaction://media"/>
            <a:extLst>
              <a:ext uri="{FF2B5EF4-FFF2-40B4-BE49-F238E27FC236}">
                <a16:creationId xmlns:a16="http://schemas.microsoft.com/office/drawing/2014/main" id="{C1BF1401-0A0A-FDB7-1283-DFF1A54F5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7077" y="3702915"/>
            <a:ext cx="657441" cy="6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38099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91892" y="1164270"/>
            <a:ext cx="72926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loft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455" y="3928294"/>
            <a:ext cx="51181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87922" y="2944013"/>
            <a:ext cx="17427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lɒft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828" y="147468"/>
            <a:ext cx="110928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22297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9AC16-3BBF-7FB3-7957-4C511DCDF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29" y="1164270"/>
            <a:ext cx="6896071" cy="52599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02780A9-8430-0D66-DC55-E4CD5E490476}"/>
              </a:ext>
            </a:extLst>
          </p:cNvPr>
          <p:cNvSpPr/>
          <p:nvPr/>
        </p:nvSpPr>
        <p:spPr>
          <a:xfrm>
            <a:off x="1375584" y="4046262"/>
            <a:ext cx="5118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/>
              <a:t>gác</a:t>
            </a:r>
            <a:r>
              <a:rPr lang="en-US" sz="4800" dirty="0"/>
              <a:t> </a:t>
            </a:r>
            <a:r>
              <a:rPr lang="en-US" sz="4800" dirty="0" err="1"/>
              <a:t>xép</a:t>
            </a:r>
            <a:endParaRPr lang="en-US" sz="4800" dirty="0"/>
          </a:p>
        </p:txBody>
      </p:sp>
      <p:pic>
        <p:nvPicPr>
          <p:cNvPr id="19" name="loft">
            <a:hlinkClick r:id="" action="ppaction://media"/>
            <a:extLst>
              <a:ext uri="{FF2B5EF4-FFF2-40B4-BE49-F238E27FC236}">
                <a16:creationId xmlns:a16="http://schemas.microsoft.com/office/drawing/2014/main" id="{CDE5EF12-3297-62D5-9EB0-F28377980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3331" y="3056682"/>
            <a:ext cx="588889" cy="5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481322"/>
              </p:ext>
            </p:extLst>
          </p:nvPr>
        </p:nvGraphicFramePr>
        <p:xfrm>
          <a:off x="1059893" y="1420704"/>
          <a:ext cx="10953135" cy="462433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low season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/ˈ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ləʊ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ˌ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siːzən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>
                          <a:latin typeface="+mn-lt"/>
                        </a:rPr>
                        <a:t>mùa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ít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khách</a:t>
                      </a:r>
                      <a:endParaRPr lang="en-US" sz="4400" dirty="0">
                        <a:latin typeface="+mn-lt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cruise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kruːz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cuộc đi chơi biển (bằng tàu thuỷ)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historical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hɪˈstɔːrɪkəl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>
                          <a:latin typeface="+mn-lt"/>
                        </a:rPr>
                        <a:t>có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liên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quan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đến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sự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kiện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của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quá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khứ</a:t>
                      </a:r>
                      <a:endParaRPr lang="en-US" sz="4400" dirty="0">
                        <a:latin typeface="+mn-lt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loft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lɒft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gác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xép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3183915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usa33672">
            <a:hlinkClick r:id="" action="ppaction://media"/>
            <a:extLst>
              <a:ext uri="{FF2B5EF4-FFF2-40B4-BE49-F238E27FC236}">
                <a16:creationId xmlns:a16="http://schemas.microsoft.com/office/drawing/2014/main" id="{CBCDB73A-A083-BD90-E3A0-D6538D4A18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4645" y="2320925"/>
            <a:ext cx="487363" cy="487363"/>
          </a:xfrm>
          <a:prstGeom prst="rect">
            <a:avLst/>
          </a:prstGeom>
        </p:spPr>
      </p:pic>
      <p:pic>
        <p:nvPicPr>
          <p:cNvPr id="3" name="cruise">
            <a:hlinkClick r:id="" action="ppaction://media"/>
            <a:extLst>
              <a:ext uri="{FF2B5EF4-FFF2-40B4-BE49-F238E27FC236}">
                <a16:creationId xmlns:a16="http://schemas.microsoft.com/office/drawing/2014/main" id="{FEB56F79-23D8-5574-77D2-0CAAFC8B27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4644" y="3185318"/>
            <a:ext cx="487363" cy="487363"/>
          </a:xfrm>
          <a:prstGeom prst="rect">
            <a:avLst/>
          </a:prstGeom>
        </p:spPr>
      </p:pic>
      <p:pic>
        <p:nvPicPr>
          <p:cNvPr id="4" name="historical">
            <a:hlinkClick r:id="" action="ppaction://media"/>
            <a:extLst>
              <a:ext uri="{FF2B5EF4-FFF2-40B4-BE49-F238E27FC236}">
                <a16:creationId xmlns:a16="http://schemas.microsoft.com/office/drawing/2014/main" id="{2FB1CFE9-F1F9-DF19-F440-B6ED5312B3C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2997" y="4352925"/>
            <a:ext cx="487363" cy="487363"/>
          </a:xfrm>
          <a:prstGeom prst="rect">
            <a:avLst/>
          </a:prstGeom>
        </p:spPr>
      </p:pic>
      <p:pic>
        <p:nvPicPr>
          <p:cNvPr id="5" name="loft">
            <a:hlinkClick r:id="" action="ppaction://media"/>
            <a:extLst>
              <a:ext uri="{FF2B5EF4-FFF2-40B4-BE49-F238E27FC236}">
                <a16:creationId xmlns:a16="http://schemas.microsoft.com/office/drawing/2014/main" id="{34C7E7F9-32A6-50F0-67B7-A362F56D69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4643" y="53203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56D355-4314-82AA-8A47-E313A0888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068" y="1748820"/>
            <a:ext cx="5963583" cy="3046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BC10D1-4489-118B-A39A-D618BDADF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2" y="1930444"/>
            <a:ext cx="5988106" cy="229527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096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what people say about their travels. Then complete the table.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116212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B1F053-8984-B57D-6B45-A0BDE1B3EC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" t="2124" r="-16"/>
          <a:stretch/>
        </p:blipFill>
        <p:spPr>
          <a:xfrm>
            <a:off x="1130069" y="4051248"/>
            <a:ext cx="6371372" cy="27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096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what people say about their travels. Then complete the table.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116212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920FB2-38FF-8DB4-3DC2-74C4A842E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79644"/>
              </p:ext>
            </p:extLst>
          </p:nvPr>
        </p:nvGraphicFramePr>
        <p:xfrm>
          <a:off x="1344931" y="1889958"/>
          <a:ext cx="10435591" cy="475311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93112">
                  <a:extLst>
                    <a:ext uri="{9D8B030D-6E8A-4147-A177-3AD203B41FA5}">
                      <a16:colId xmlns:a16="http://schemas.microsoft.com/office/drawing/2014/main" val="2494710764"/>
                    </a:ext>
                  </a:extLst>
                </a:gridCol>
                <a:gridCol w="3142047">
                  <a:extLst>
                    <a:ext uri="{9D8B030D-6E8A-4147-A177-3AD203B41FA5}">
                      <a16:colId xmlns:a16="http://schemas.microsoft.com/office/drawing/2014/main" val="308210541"/>
                    </a:ext>
                  </a:extLst>
                </a:gridCol>
                <a:gridCol w="5500432">
                  <a:extLst>
                    <a:ext uri="{9D8B030D-6E8A-4147-A177-3AD203B41FA5}">
                      <a16:colId xmlns:a16="http://schemas.microsoft.com/office/drawing/2014/main" val="3879009290"/>
                    </a:ext>
                  </a:extLst>
                </a:gridCol>
              </a:tblGrid>
              <a:tr h="7445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People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Accommodation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Activities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63544"/>
                  </a:ext>
                </a:extLst>
              </a:tr>
              <a:tr h="837399">
                <a:tc>
                  <a:txBody>
                    <a:bodyPr/>
                    <a:lstStyle/>
                    <a:p>
                      <a:pPr marL="144145" marR="0" indent="-1441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Nam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21408443"/>
                  </a:ext>
                </a:extLst>
              </a:tr>
              <a:tr h="1697017">
                <a:tc>
                  <a:txBody>
                    <a:bodyPr/>
                    <a:lstStyle/>
                    <a:p>
                      <a:pPr marL="144145" marR="0" indent="-1441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Agi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402672004"/>
                  </a:ext>
                </a:extLst>
              </a:tr>
              <a:tr h="1192652">
                <a:tc>
                  <a:txBody>
                    <a:bodyPr/>
                    <a:lstStyle/>
                    <a:p>
                      <a:pPr marL="144145" marR="0" indent="-1441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Haruto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470316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BAD31F-E184-D9A1-7E40-F98A979E78BB}"/>
              </a:ext>
            </a:extLst>
          </p:cNvPr>
          <p:cNvSpPr txBox="1"/>
          <p:nvPr/>
        </p:nvSpPr>
        <p:spPr>
          <a:xfrm>
            <a:off x="3322405" y="4266514"/>
            <a:ext cx="2975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three-star hotel</a:t>
            </a:r>
          </a:p>
          <a:p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96CC6-6465-0F7D-D9DD-6A1A5D3A3137}"/>
              </a:ext>
            </a:extLst>
          </p:cNvPr>
          <p:cNvSpPr txBox="1"/>
          <p:nvPr/>
        </p:nvSpPr>
        <p:spPr>
          <a:xfrm>
            <a:off x="6508404" y="2747090"/>
            <a:ext cx="3535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26648"/>
                </a:solidFill>
              </a:rPr>
              <a:t>- swimming </a:t>
            </a:r>
          </a:p>
          <a:p>
            <a:r>
              <a:rPr lang="en-US" sz="3000" b="1" dirty="0">
                <a:solidFill>
                  <a:srgbClr val="F26648"/>
                </a:solidFill>
              </a:rPr>
              <a:t>- eating local food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0FBD3-1FAB-7A1F-A244-DF3AA77A7E2E}"/>
              </a:ext>
            </a:extLst>
          </p:cNvPr>
          <p:cNvSpPr txBox="1"/>
          <p:nvPr/>
        </p:nvSpPr>
        <p:spPr>
          <a:xfrm>
            <a:off x="3365929" y="577055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loft room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776BA-160D-B75D-D589-3459104C22B0}"/>
              </a:ext>
            </a:extLst>
          </p:cNvPr>
          <p:cNvSpPr txBox="1"/>
          <p:nvPr/>
        </p:nvSpPr>
        <p:spPr>
          <a:xfrm>
            <a:off x="3351348" y="296253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homestay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D451C8-C7DE-4DE2-5316-50D091FE5A74}"/>
              </a:ext>
            </a:extLst>
          </p:cNvPr>
          <p:cNvSpPr txBox="1"/>
          <p:nvPr/>
        </p:nvSpPr>
        <p:spPr>
          <a:xfrm>
            <a:off x="6499702" y="5734516"/>
            <a:ext cx="4602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26648"/>
                </a:solidFill>
              </a:rPr>
              <a:t>- visiting historical places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A72BBA-A824-2BEA-DAA3-8C07D000D24C}"/>
              </a:ext>
            </a:extLst>
          </p:cNvPr>
          <p:cNvSpPr txBox="1"/>
          <p:nvPr/>
        </p:nvSpPr>
        <p:spPr>
          <a:xfrm>
            <a:off x="6508404" y="3902632"/>
            <a:ext cx="5394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26648"/>
                </a:solidFill>
              </a:rPr>
              <a:t>- visiting cultural places</a:t>
            </a:r>
          </a:p>
          <a:p>
            <a:r>
              <a:rPr lang="en-US" sz="3000" b="1" dirty="0">
                <a:solidFill>
                  <a:srgbClr val="F26648"/>
                </a:solidFill>
              </a:rPr>
              <a:t>- taking a cruise on the Danube River</a:t>
            </a:r>
          </a:p>
        </p:txBody>
      </p:sp>
    </p:spTree>
    <p:extLst>
      <p:ext uri="{BB962C8B-B14F-4D97-AF65-F5344CB8AC3E}">
        <p14:creationId xmlns:p14="http://schemas.microsoft.com/office/powerpoint/2010/main" val="28860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21920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Share with your partners an unforgettable holiday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you’ve taken. In your talk, you can mention: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25806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1554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1112683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4932" y="2436857"/>
            <a:ext cx="6392812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16649"/>
                </a:solidFill>
              </a:rPr>
              <a:t>– holiday destination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16649"/>
                </a:solidFill>
              </a:rPr>
              <a:t>– travel transportation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16649"/>
                </a:solidFill>
              </a:rPr>
              <a:t>– accommodation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16649"/>
                </a:solidFill>
              </a:rPr>
              <a:t>– activities</a:t>
            </a:r>
            <a:endParaRPr lang="en-US" sz="3500" b="1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428" y="2436857"/>
            <a:ext cx="4851882" cy="303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792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489636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05075" y="2292596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2" y="4027839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MY TRAVEL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Chatting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7"/>
            <a:ext cx="5758577" cy="146383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conversations. Pay attention to the highlighted parts.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Work in pairs. Express obligation in the following situations.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Role-play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9314" y="3675421"/>
            <a:ext cx="5755112" cy="161991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what people say about their travels. Then complete the table.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Share with your partners an unforgettable holiday you’ve taken.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Report partner’s travel.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917957" cy="88344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601399"/>
            <a:ext cx="917956" cy="142643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6" y="4329916"/>
            <a:ext cx="1066603" cy="116914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53722" y="5499065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4222" y="5550069"/>
            <a:ext cx="5740800" cy="604154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79082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Report your partners’ travel to the class.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416" y="133442"/>
            <a:ext cx="103612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TRAVEL</a:t>
            </a:r>
          </a:p>
        </p:txBody>
      </p:sp>
      <p:pic>
        <p:nvPicPr>
          <p:cNvPr id="8" name="Picture 7" descr="A cartoon of people in a lecture hall&#10;&#10;Description automatically generated">
            <a:extLst>
              <a:ext uri="{FF2B5EF4-FFF2-40B4-BE49-F238E27FC236}">
                <a16:creationId xmlns:a16="http://schemas.microsoft.com/office/drawing/2014/main" id="{A0CF9AE3-2176-20AF-D765-A4ECFC63F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21120" y="1537820"/>
            <a:ext cx="3968750" cy="50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99478" y="1998857"/>
            <a:ext cx="8961733" cy="417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/>
              <a:t>Say obligations and respond;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/>
              <a:t>Talk about their travel and </a:t>
            </a:r>
            <a:r>
              <a:rPr lang="en-US" sz="3000" dirty="0" err="1"/>
              <a:t>summarise</a:t>
            </a:r>
            <a:r>
              <a:rPr lang="en-US" sz="3000" dirty="0"/>
              <a:t> the information in a table;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/>
              <a:t>Talk about an unforgettable holiday;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/>
              <a:t>Report  partners’ travel. 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71" y="126825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facebook.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com/tienganhglobalsuccess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.vn/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123115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TOURISM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31621E-A3CA-F5A5-9365-909594F118B2}"/>
              </a:ext>
            </a:extLst>
          </p:cNvPr>
          <p:cNvSpPr txBox="1"/>
          <p:nvPr/>
        </p:nvSpPr>
        <p:spPr>
          <a:xfrm>
            <a:off x="1611972" y="2916609"/>
            <a:ext cx="9292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ENGLISH: Expressing obligation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5649D-CA29-CC55-2877-C93FECD3D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19463-4C4B-0856-C680-E6EF65B6A454}"/>
              </a:ext>
            </a:extLst>
          </p:cNvPr>
          <p:cNvGrpSpPr/>
          <p:nvPr/>
        </p:nvGrpSpPr>
        <p:grpSpPr>
          <a:xfrm>
            <a:off x="0" y="-65711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>
              <a:extLst>
                <a:ext uri="{FF2B5EF4-FFF2-40B4-BE49-F238E27FC236}">
                  <a16:creationId xmlns:a16="http://schemas.microsoft.com/office/drawing/2014/main" id="{1BA6121E-C7E3-C1A0-716F-761ACD9E088D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>
              <a:extLst>
                <a:ext uri="{FF2B5EF4-FFF2-40B4-BE49-F238E27FC236}">
                  <a16:creationId xmlns:a16="http://schemas.microsoft.com/office/drawing/2014/main" id="{FBEEDA7B-D29C-59FB-DBA6-F554433E4E2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>
              <a:extLst>
                <a:ext uri="{FF2B5EF4-FFF2-40B4-BE49-F238E27FC236}">
                  <a16:creationId xmlns:a16="http://schemas.microsoft.com/office/drawing/2014/main" id="{D50CF524-330B-3D88-43B4-9F0C2C8DD45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1B6473-BCE6-8D43-3777-A7FF8A9812E5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CHATTING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A6CA67-DA2E-8E18-5B28-768C29CF372B}"/>
              </a:ext>
            </a:extLst>
          </p:cNvPr>
          <p:cNvSpPr txBox="1">
            <a:spLocks/>
          </p:cNvSpPr>
          <p:nvPr/>
        </p:nvSpPr>
        <p:spPr>
          <a:xfrm>
            <a:off x="435042" y="1235215"/>
            <a:ext cx="6748078" cy="4301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rgbClr val="F26648"/>
                </a:solidFill>
              </a:rPr>
              <a:t>Supposing your team was preparing for the school field trip and as a team leader, you needed to assign tasks to your teammates. </a:t>
            </a:r>
          </a:p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rgbClr val="0087B2"/>
                </a:solidFill>
              </a:rPr>
              <a:t>What would you say in that case?  </a:t>
            </a:r>
            <a:endParaRPr lang="en-US" sz="3200" dirty="0">
              <a:solidFill>
                <a:srgbClr val="0087B2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9ED873-6B49-67AC-6714-26173A1A1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071" y="1235215"/>
            <a:ext cx="5120111" cy="5434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159B91-2A62-78ED-7FB9-89045B6E7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363" y="4453353"/>
            <a:ext cx="1903286" cy="23388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C34CFF-152D-91BE-54C3-12245CBBA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916" y="4161726"/>
            <a:ext cx="3668999" cy="1905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8FC29E-112F-3FDA-B6AB-7514A5877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203" y="5418582"/>
            <a:ext cx="1536682" cy="14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1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AEE6A6DC-74DC-EF5C-9B26-92C53667BA5F}"/>
              </a:ext>
            </a:extLst>
          </p:cNvPr>
          <p:cNvSpPr/>
          <p:nvPr/>
        </p:nvSpPr>
        <p:spPr>
          <a:xfrm>
            <a:off x="587628" y="12441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A8C0F-931A-3F09-6AE8-FFFBD8BE90D4}"/>
              </a:ext>
            </a:extLst>
          </p:cNvPr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095D9-73DA-E2D1-C0F8-07320CF1D59F}"/>
              </a:ext>
            </a:extLst>
          </p:cNvPr>
          <p:cNvSpPr txBox="1">
            <a:spLocks/>
          </p:cNvSpPr>
          <p:nvPr/>
        </p:nvSpPr>
        <p:spPr>
          <a:xfrm>
            <a:off x="1501521" y="2246234"/>
            <a:ext cx="9188958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000" b="1" dirty="0"/>
              <a:t>Mother: </a:t>
            </a:r>
            <a:r>
              <a:rPr lang="en-US" sz="3000" dirty="0"/>
              <a:t>Lan, you </a:t>
            </a:r>
            <a:r>
              <a:rPr lang="en-US" sz="3000" dirty="0">
                <a:highlight>
                  <a:srgbClr val="FFFF00"/>
                </a:highlight>
              </a:rPr>
              <a:t>must hurry up </a:t>
            </a:r>
            <a:r>
              <a:rPr lang="en-US" sz="3000" dirty="0"/>
              <a:t>or we’ll miss the train.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Lan: </a:t>
            </a:r>
            <a:r>
              <a:rPr lang="en-US" sz="3000" dirty="0"/>
              <a:t>Yes, Mum. I’m coming.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11657B-E604-CDD7-C50F-D4FF0B4C91FB}"/>
              </a:ext>
            </a:extLst>
          </p:cNvPr>
          <p:cNvSpPr txBox="1">
            <a:spLocks/>
          </p:cNvSpPr>
          <p:nvPr/>
        </p:nvSpPr>
        <p:spPr>
          <a:xfrm>
            <a:off x="1534771" y="4413661"/>
            <a:ext cx="7857190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>
                <a:highlight>
                  <a:srgbClr val="FFFF00"/>
                </a:highlight>
              </a:rPr>
              <a:t>Is it necessary</a:t>
            </a:r>
            <a:r>
              <a:rPr lang="en-US" sz="3000" dirty="0"/>
              <a:t> for us to wait in the queue?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Stranger: </a:t>
            </a:r>
            <a:r>
              <a:rPr lang="en-US" sz="3000" dirty="0"/>
              <a:t>I’m sorry, it is.</a:t>
            </a:r>
            <a:endParaRPr lang="en-US" sz="3000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90367-D8EE-8CF6-1C96-FBB41863D879}"/>
              </a:ext>
            </a:extLst>
          </p:cNvPr>
          <p:cNvSpPr txBox="1"/>
          <p:nvPr/>
        </p:nvSpPr>
        <p:spPr>
          <a:xfrm>
            <a:off x="1160084" y="1273771"/>
            <a:ext cx="11249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parts.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FAFD5-09CA-809D-E06D-0916F2EB4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849752" y="2246234"/>
            <a:ext cx="62865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0EB684-6229-5181-99D9-321ABBD19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046" y="4367992"/>
            <a:ext cx="752475" cy="704850"/>
          </a:xfrm>
          <a:prstGeom prst="rect">
            <a:avLst/>
          </a:prstGeom>
        </p:spPr>
      </p:pic>
      <p:pic>
        <p:nvPicPr>
          <p:cNvPr id="6" name="050">
            <a:hlinkClick r:id="" action="ppaction://media"/>
            <a:extLst>
              <a:ext uri="{FF2B5EF4-FFF2-40B4-BE49-F238E27FC236}">
                <a16:creationId xmlns:a16="http://schemas.microsoft.com/office/drawing/2014/main" id="{77D4D96A-4FDC-184F-C5BC-DF9330063D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27723" y="1225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C05C3A-23E2-47AA-6507-4E4B08DC9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64909"/>
              </p:ext>
            </p:extLst>
          </p:nvPr>
        </p:nvGraphicFramePr>
        <p:xfrm>
          <a:off x="2310581" y="1695553"/>
          <a:ext cx="9155140" cy="45512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27175">
                  <a:extLst>
                    <a:ext uri="{9D8B030D-6E8A-4147-A177-3AD203B41FA5}">
                      <a16:colId xmlns:a16="http://schemas.microsoft.com/office/drawing/2014/main" val="2489142025"/>
                    </a:ext>
                  </a:extLst>
                </a:gridCol>
                <a:gridCol w="3127965">
                  <a:extLst>
                    <a:ext uri="{9D8B030D-6E8A-4147-A177-3AD203B41FA5}">
                      <a16:colId xmlns:a16="http://schemas.microsoft.com/office/drawing/2014/main" val="2225370321"/>
                    </a:ext>
                  </a:extLst>
                </a:gridCol>
              </a:tblGrid>
              <a:tr h="440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F266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express obligation, you can use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63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F266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To respond you can use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88410"/>
                  </a:ext>
                </a:extLst>
              </a:tr>
              <a:tr h="3606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sym typeface="Jost Medium"/>
                        </a:rPr>
                        <a:t>- You must ...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sym typeface="Jost Medium"/>
                        </a:rPr>
                        <a:t>- It’s necessary that you ...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- I got it.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- Yes, I will.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- I’m sorry.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81630"/>
                  </a:ext>
                </a:extLst>
              </a:tr>
            </a:tbl>
          </a:graphicData>
        </a:graphic>
      </p:graphicFrame>
      <p:pic>
        <p:nvPicPr>
          <p:cNvPr id="9" name="Picture 8" descr="A person holding a book and holding a hand out&#10;&#10;Description automatically generated">
            <a:extLst>
              <a:ext uri="{FF2B5EF4-FFF2-40B4-BE49-F238E27FC236}">
                <a16:creationId xmlns:a16="http://schemas.microsoft.com/office/drawing/2014/main" id="{8FC28D4F-3F63-FF10-D9DF-D16329080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334520"/>
            <a:ext cx="2149055" cy="31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1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2227F4C3-A177-45A1-6D3F-6C319E69E1F7}"/>
              </a:ext>
            </a:extLst>
          </p:cNvPr>
          <p:cNvSpPr/>
          <p:nvPr/>
        </p:nvSpPr>
        <p:spPr>
          <a:xfrm>
            <a:off x="578103" y="119972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Express obligation in the following situations.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5824" y="10852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7160" y="2377241"/>
            <a:ext cx="88411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</a:rPr>
              <a:t>Situation 1: </a:t>
            </a:r>
            <a:r>
              <a:rPr lang="en-US" sz="3000" dirty="0"/>
              <a:t>You ask your younger brother to make a list of the things he will pack for his holiday so that he does not forget anything.</a:t>
            </a:r>
          </a:p>
          <a:p>
            <a:pPr marL="1943100" indent="-1943100"/>
            <a:r>
              <a:rPr lang="en-SG" sz="3000" b="1" dirty="0">
                <a:solidFill>
                  <a:srgbClr val="F16649"/>
                </a:solidFill>
              </a:rPr>
              <a:t>Situation 2: </a:t>
            </a:r>
            <a:r>
              <a:rPr lang="en-US" sz="3000" dirty="0"/>
              <a:t>The teacher asks the class to strictly follow the factory regulations while visiting.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8930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0867803A-74F3-EA8B-FB6D-2910BEB583BD}"/>
              </a:ext>
            </a:extLst>
          </p:cNvPr>
          <p:cNvSpPr/>
          <p:nvPr/>
        </p:nvSpPr>
        <p:spPr>
          <a:xfrm>
            <a:off x="578103" y="119972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Express obligation in the following situations.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5988" y="2378028"/>
            <a:ext cx="88422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+mj-lt"/>
              </a:rPr>
              <a:t>Situation 1 : </a:t>
            </a:r>
            <a:r>
              <a:rPr lang="en-US" sz="3000" dirty="0">
                <a:latin typeface="+mj-lt"/>
              </a:rPr>
              <a:t>You ask your younger brother to make</a:t>
            </a:r>
          </a:p>
          <a:p>
            <a:pPr marL="1943100" indent="-1943100"/>
            <a:r>
              <a:rPr lang="en-US" sz="3000" dirty="0">
                <a:latin typeface="+mj-lt"/>
              </a:rPr>
              <a:t>	a list of the things he will pack for his holiday so that he does not forget anything.</a:t>
            </a:r>
          </a:p>
          <a:p>
            <a:pPr marL="1943100" indent="-1943100"/>
            <a:endParaRPr lang="en-SG" sz="3000" b="1" i="1" dirty="0">
              <a:solidFill>
                <a:srgbClr val="0087B2"/>
              </a:solidFill>
              <a:latin typeface="+mj-lt"/>
            </a:endParaRPr>
          </a:p>
          <a:p>
            <a:pPr marL="1943100" indent="-1943100"/>
            <a:r>
              <a:rPr lang="en-SG" sz="3000" b="1" i="1" dirty="0">
                <a:solidFill>
                  <a:srgbClr val="0087B2"/>
                </a:solidFill>
                <a:latin typeface="+mj-lt"/>
              </a:rPr>
              <a:t>Suggested answer: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It’s necessary that you make a list of the things you will pack for your holiday.</a:t>
            </a:r>
          </a:p>
          <a:p>
            <a:pPr marL="1943100" indent="-1943100"/>
            <a:endParaRPr lang="en-US" sz="3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2199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E9A8C28A-7DE8-7DB7-9227-8E253BB01963}"/>
              </a:ext>
            </a:extLst>
          </p:cNvPr>
          <p:cNvSpPr/>
          <p:nvPr/>
        </p:nvSpPr>
        <p:spPr>
          <a:xfrm>
            <a:off x="578103" y="119972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Express obligation in the following situations.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7160" y="2377241"/>
            <a:ext cx="78670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+mj-lt"/>
              </a:rPr>
              <a:t>Situation 2: </a:t>
            </a:r>
            <a:r>
              <a:rPr lang="en-US" sz="3000" dirty="0">
                <a:latin typeface="+mj-lt"/>
              </a:rPr>
              <a:t>The teacher asks the class to strictly</a:t>
            </a:r>
          </a:p>
          <a:p>
            <a:pPr marL="1943100" indent="-1943100"/>
            <a:r>
              <a:rPr lang="en-US" sz="3000" dirty="0">
                <a:latin typeface="+mj-lt"/>
              </a:rPr>
              <a:t>follow the factory regulations while visiting. </a:t>
            </a:r>
          </a:p>
          <a:p>
            <a:pPr marL="1943100" indent="-1943100"/>
            <a:endParaRPr lang="en-SG" sz="3000" b="1" i="1" dirty="0">
              <a:solidFill>
                <a:srgbClr val="0087B2"/>
              </a:solidFill>
              <a:latin typeface="+mj-lt"/>
            </a:endParaRPr>
          </a:p>
          <a:p>
            <a:pPr marL="1943100" indent="-1943100"/>
            <a:r>
              <a:rPr lang="en-SG" sz="3000" b="1" i="1" dirty="0">
                <a:solidFill>
                  <a:srgbClr val="0087B2"/>
                </a:solidFill>
                <a:latin typeface="+mj-lt"/>
              </a:rPr>
              <a:t>Suggested answer: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You must strictly follow the factory regulations while visiting.</a:t>
            </a:r>
            <a:endParaRPr lang="en-US" sz="3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2948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5326</TotalTime>
  <Words>1112</Words>
  <Application>Microsoft Office PowerPoint</Application>
  <PresentationFormat>Widescreen</PresentationFormat>
  <Paragraphs>196</Paragraphs>
  <Slides>23</Slides>
  <Notes>20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Adobe Gothic Std B</vt:lpstr>
      <vt:lpstr>Arial</vt:lpstr>
      <vt:lpstr>Calibri</vt:lpstr>
      <vt:lpstr>Calibri Light</vt:lpstr>
      <vt:lpstr>Jost Medium</vt:lpstr>
      <vt:lpstr>Myriad Pro</vt:lpstr>
      <vt:lpstr>Source Sans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223</cp:revision>
  <dcterms:created xsi:type="dcterms:W3CDTF">2020-12-09T02:04:09Z</dcterms:created>
  <dcterms:modified xsi:type="dcterms:W3CDTF">2024-08-20T03:40:37Z</dcterms:modified>
</cp:coreProperties>
</file>