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51" r:id="rId2"/>
    <p:sldId id="256" r:id="rId3"/>
    <p:sldId id="302" r:id="rId4"/>
    <p:sldId id="279" r:id="rId5"/>
    <p:sldId id="316" r:id="rId6"/>
    <p:sldId id="347" r:id="rId7"/>
    <p:sldId id="348" r:id="rId8"/>
    <p:sldId id="350" r:id="rId9"/>
    <p:sldId id="349" r:id="rId10"/>
    <p:sldId id="283" r:id="rId11"/>
    <p:sldId id="276" r:id="rId12"/>
    <p:sldId id="298" r:id="rId13"/>
    <p:sldId id="327" r:id="rId14"/>
    <p:sldId id="325" r:id="rId15"/>
    <p:sldId id="313" r:id="rId16"/>
    <p:sldId id="314" r:id="rId17"/>
    <p:sldId id="330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02A"/>
    <a:srgbClr val="7192A9"/>
    <a:srgbClr val="EF4B66"/>
    <a:srgbClr val="FBCDCD"/>
    <a:srgbClr val="F7A5A5"/>
    <a:srgbClr val="F37D91"/>
    <a:srgbClr val="F26649"/>
    <a:srgbClr val="F3F6F6"/>
    <a:srgbClr val="D8E5E5"/>
    <a:srgbClr val="3B8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94605"/>
  </p:normalViewPr>
  <p:slideViewPr>
    <p:cSldViewPr snapToGrid="0" showGuides="1">
      <p:cViewPr varScale="1">
        <p:scale>
          <a:sx n="105" d="100"/>
          <a:sy n="105" d="100"/>
        </p:scale>
        <p:origin x="58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8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65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6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notesSlide" Target="../notesSlides/notesSlide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3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A68DAF4-AE25-B987-9978-B0B9DEC685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063666"/>
              </p:ext>
            </p:extLst>
          </p:nvPr>
        </p:nvGraphicFramePr>
        <p:xfrm>
          <a:off x="1054932" y="1596056"/>
          <a:ext cx="10957363" cy="401477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9456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3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0156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video conference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/ˈvɪdiəʊ ˌkɒnfərəns/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họp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trực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tuyến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webcam(n)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webkæm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thiết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bị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ghi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hình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kĩ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thuật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endParaRPr lang="en-US" sz="28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zoom in (v)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zu:m </a:t>
                      </a:r>
                      <a:r>
                        <a:rPr lang="en-US" sz="2800" b="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ɪn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phóng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to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4170779777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 tablet (n) 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800" b="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ˈ</a:t>
                      </a:r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tæblət</a:t>
                      </a:r>
                      <a:r>
                        <a:rPr lang="en-US" sz="2800" b="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máy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tính</a:t>
                      </a:r>
                      <a:r>
                        <a:rPr lang="en-US" sz="2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bảng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3524542958"/>
                  </a:ext>
                </a:extLst>
              </a:tr>
              <a:tr h="664924">
                <a:tc>
                  <a:txBody>
                    <a:bodyPr/>
                    <a:lstStyle/>
                    <a:p>
                      <a:pPr marL="144145" marR="0" indent="-14414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internet connection (n)</a:t>
                      </a: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kern="120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/ˈɪntənet kəˈnekʃn/</a:t>
                      </a:r>
                      <a:endParaRPr lang="en-US" sz="2800" b="0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2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mạng</a:t>
                      </a:r>
                      <a:endParaRPr lang="en-US" sz="2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/>
                </a:tc>
                <a:extLst>
                  <a:ext uri="{0D108BD9-81ED-4DB2-BD59-A6C34878D82A}">
                    <a16:rowId xmlns:a16="http://schemas.microsoft.com/office/drawing/2014/main" val="2285282616"/>
                  </a:ext>
                </a:extLst>
              </a:tr>
            </a:tbl>
          </a:graphicData>
        </a:graphic>
      </p:graphicFrame>
      <p:pic>
        <p:nvPicPr>
          <p:cNvPr id="9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292947"/>
            <a:ext cx="609600" cy="609600"/>
          </a:xfrm>
          <a:prstGeom prst="rect">
            <a:avLst/>
          </a:prstGeom>
        </p:spPr>
      </p:pic>
      <p:pic>
        <p:nvPicPr>
          <p:cNvPr id="11" name="webca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2958251"/>
            <a:ext cx="609600" cy="609600"/>
          </a:xfrm>
          <a:prstGeom prst="rect">
            <a:avLst/>
          </a:prstGeom>
        </p:spPr>
      </p:pic>
      <p:pic>
        <p:nvPicPr>
          <p:cNvPr id="12" name="zoom in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3623555"/>
            <a:ext cx="609600" cy="609600"/>
          </a:xfrm>
          <a:prstGeom prst="rect">
            <a:avLst/>
          </a:prstGeom>
        </p:spPr>
      </p:pic>
      <p:pic>
        <p:nvPicPr>
          <p:cNvPr id="13" name="table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8317" y="4288859"/>
            <a:ext cx="609600" cy="609600"/>
          </a:xfrm>
          <a:prstGeom prst="rect">
            <a:avLst/>
          </a:prstGeom>
        </p:spPr>
      </p:pic>
      <p:pic>
        <p:nvPicPr>
          <p:cNvPr id="14" name="internet connection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04209" y="49541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9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53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71572"/>
            <a:ext cx="244369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4200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3936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872173" y="1662803"/>
            <a:ext cx="1036129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</a:rPr>
              <a:t>Trang: </a:t>
            </a:r>
            <a:r>
              <a:rPr lang="en-US" sz="2200" dirty="0">
                <a:effectLst/>
              </a:rPr>
              <a:t>Mark, we’re having a video conference with Tech Savvy next Thursday, but ... </a:t>
            </a:r>
            <a:endParaRPr lang="en-US" sz="2200" dirty="0"/>
          </a:p>
          <a:p>
            <a:r>
              <a:rPr lang="en-US" sz="2200" b="1" dirty="0">
                <a:effectLst/>
              </a:rPr>
              <a:t>Mark:</a:t>
            </a:r>
            <a:r>
              <a:rPr lang="en-US" sz="2200" dirty="0">
                <a:effectLst/>
              </a:rPr>
              <a:t> Hold on. Is that the technology club at the Japanese school?</a:t>
            </a:r>
            <a:br>
              <a:rPr lang="en-US" sz="2200" dirty="0">
                <a:effectLst/>
              </a:rPr>
            </a:br>
            <a:r>
              <a:rPr lang="en-US" sz="2200" b="1" dirty="0">
                <a:effectLst/>
              </a:rPr>
              <a:t>Trang:</a:t>
            </a:r>
            <a:r>
              <a:rPr lang="en-US" sz="2200" dirty="0">
                <a:effectLst/>
              </a:rPr>
              <a:t> Exactly. But I’m a bit worried. I’ve never had a video conference call. </a:t>
            </a:r>
            <a:endParaRPr lang="en-US" sz="2200" dirty="0"/>
          </a:p>
          <a:p>
            <a:r>
              <a:rPr lang="en-US" sz="2200" b="1" dirty="0">
                <a:effectLst/>
              </a:rPr>
              <a:t>Mark: </a:t>
            </a:r>
            <a:r>
              <a:rPr lang="en-US" sz="2200" dirty="0">
                <a:effectLst/>
              </a:rPr>
              <a:t>You’re kidding! Who doesn’t know how to make a video call? Alright, let’s do a practice call now.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/>
              <a:t> </a:t>
            </a:r>
            <a:r>
              <a:rPr lang="en-US" sz="2200" dirty="0">
                <a:effectLst/>
              </a:rPr>
              <a:t>Hmm, what do I need to do first?</a:t>
            </a:r>
            <a:br>
              <a:rPr lang="en-US" sz="2200" dirty="0">
                <a:effectLst/>
              </a:rPr>
            </a:br>
            <a:r>
              <a:rPr lang="en-US" sz="2200" b="1" dirty="0"/>
              <a:t>Mark: </a:t>
            </a:r>
            <a:r>
              <a:rPr lang="en-US" sz="2200" dirty="0">
                <a:effectLst/>
              </a:rPr>
              <a:t>It’s a piece of cake, Trang. Now, you sit in front of the computer. I’ll connect with you via one of my tablets and ...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Sorry, but how can I adjust this webcam? It’s focusing on my forehead.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Use this button to move it up or down, and this to zoom in or out. </a:t>
            </a:r>
            <a:endParaRPr lang="en-US" sz="2200" dirty="0"/>
          </a:p>
          <a:p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Thanks. And can you see me clearly on your tablet</a:t>
            </a:r>
            <a:r>
              <a:rPr lang="en-US" sz="2200">
                <a:effectLst/>
              </a:rPr>
              <a:t>? </a:t>
            </a:r>
            <a:endParaRPr lang="en-US" sz="2200" smtClean="0">
              <a:effectLst/>
            </a:endParaRPr>
          </a:p>
          <a:p>
            <a:r>
              <a:rPr lang="en-US" sz="2200" b="1" smtClean="0">
                <a:effectLst/>
              </a:rPr>
              <a:t>Mark</a:t>
            </a:r>
            <a:r>
              <a:rPr lang="en-US" sz="2200" b="1" dirty="0">
                <a:effectLst/>
              </a:rPr>
              <a:t>: </a:t>
            </a:r>
            <a:r>
              <a:rPr lang="en-US" sz="2200" dirty="0">
                <a:effectLst/>
              </a:rPr>
              <a:t>Yes, of course. We have a high-speed Internet connection here.</a:t>
            </a:r>
            <a:br>
              <a:rPr lang="en-US" sz="2200" dirty="0">
                <a:effectLst/>
              </a:rPr>
            </a:br>
            <a:r>
              <a:rPr lang="en-US" sz="2200" b="1" dirty="0"/>
              <a:t>Trang:</a:t>
            </a:r>
            <a:r>
              <a:rPr lang="en-US" sz="2200" dirty="0">
                <a:effectLst/>
              </a:rPr>
              <a:t> I hope the conference goes smoothly. </a:t>
            </a:r>
            <a:endParaRPr lang="en-US" sz="2200" dirty="0"/>
          </a:p>
          <a:p>
            <a:r>
              <a:rPr lang="en-US" sz="2200" b="1" dirty="0"/>
              <a:t>Mark:</a:t>
            </a:r>
            <a:r>
              <a:rPr lang="en-US" sz="2200" dirty="0">
                <a:effectLst/>
              </a:rPr>
              <a:t> I’m sure it will. We should hold more video conferences like this in the future. </a:t>
            </a:r>
            <a:endParaRPr lang="en-US" sz="2200" dirty="0"/>
          </a:p>
          <a:p>
            <a:r>
              <a:rPr lang="en-US" sz="2200" b="1" dirty="0"/>
              <a:t>Trang: </a:t>
            </a:r>
            <a:r>
              <a:rPr lang="en-US" sz="2200" dirty="0">
                <a:effectLst/>
              </a:rPr>
              <a:t>That’s exactly how I feel. </a:t>
            </a:r>
            <a:endParaRPr lang="en-US" sz="2200" dirty="0"/>
          </a:p>
        </p:txBody>
      </p:sp>
      <p:pic>
        <p:nvPicPr>
          <p:cNvPr id="2" name="Track 6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33364" y="11147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5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68578" y="111257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71184" y="1112722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/>
              <a:t>Read the conversation again and circle the correct answer A, B, or C.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1364" y="100993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343610-203B-84DC-99D4-4BB60255301D}"/>
              </a:ext>
            </a:extLst>
          </p:cNvPr>
          <p:cNvSpPr txBox="1"/>
          <p:nvPr/>
        </p:nvSpPr>
        <p:spPr>
          <a:xfrm>
            <a:off x="487067" y="1704538"/>
            <a:ext cx="1192083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accent2"/>
                </a:solidFill>
              </a:rPr>
              <a:t>1. </a:t>
            </a:r>
            <a:r>
              <a:rPr lang="en-US" sz="3000" dirty="0">
                <a:effectLst/>
              </a:rPr>
              <a:t>What are Trang and Mark doing?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Practising </a:t>
            </a:r>
            <a:r>
              <a:rPr lang="en-US" sz="3000" dirty="0">
                <a:effectLst/>
              </a:rPr>
              <a:t>a video call.	</a:t>
            </a:r>
            <a:r>
              <a:rPr lang="en-US" sz="3000">
                <a:effectLst/>
              </a:rPr>
              <a:t>	</a:t>
            </a:r>
            <a:endParaRPr lang="en-US" sz="3000" smtClean="0">
              <a:effectLst/>
            </a:endParaRP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B</a:t>
            </a:r>
            <a:r>
              <a:rPr lang="en-US" sz="3000" dirty="0">
                <a:solidFill>
                  <a:srgbClr val="00B0F0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Making a call with Tech Savvy. 	</a:t>
            </a:r>
            <a:r>
              <a:rPr lang="en-US" sz="3000"/>
              <a:t>	</a:t>
            </a:r>
            <a:endParaRPr lang="en-US" sz="3000" smtClean="0"/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Learning how to use a tablet</a:t>
            </a:r>
            <a:r>
              <a:rPr lang="en-US" sz="3000">
                <a:effectLst/>
              </a:rPr>
              <a:t>. </a:t>
            </a:r>
            <a:endParaRPr lang="en-US" sz="3000" smtClean="0">
              <a:effectLst/>
            </a:endParaRPr>
          </a:p>
          <a:p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2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What device does Trang need help with? </a:t>
            </a:r>
          </a:p>
          <a:p>
            <a:r>
              <a:rPr lang="en-US" sz="3000" smtClean="0">
                <a:solidFill>
                  <a:srgbClr val="00B0F0"/>
                </a:solidFill>
                <a:effectLst/>
              </a:rPr>
              <a:t>A. </a:t>
            </a:r>
            <a:r>
              <a:rPr lang="en-US" sz="3000" smtClean="0">
                <a:effectLst/>
              </a:rPr>
              <a:t>The </a:t>
            </a:r>
            <a:r>
              <a:rPr lang="en-US" sz="3000" dirty="0">
                <a:effectLst/>
              </a:rPr>
              <a:t>tablet. 			</a:t>
            </a:r>
            <a:r>
              <a:rPr lang="en-US" sz="3000" dirty="0">
                <a:solidFill>
                  <a:srgbClr val="00B0F0"/>
                </a:solidFill>
                <a:effectLst/>
              </a:rPr>
              <a:t>B. </a:t>
            </a:r>
            <a:r>
              <a:rPr lang="en-US" sz="3000" dirty="0">
                <a:effectLst/>
              </a:rPr>
              <a:t>The computer. 	</a:t>
            </a:r>
            <a:r>
              <a:rPr lang="en-US" sz="3000">
                <a:effectLst/>
              </a:rPr>
              <a:t>	</a:t>
            </a:r>
            <a:r>
              <a:rPr lang="en-US" sz="3000" smtClean="0">
                <a:solidFill>
                  <a:srgbClr val="00B0F0"/>
                </a:solidFill>
                <a:effectLst/>
              </a:rPr>
              <a:t>C</a:t>
            </a:r>
            <a:r>
              <a:rPr lang="en-US" sz="3000" dirty="0">
                <a:solidFill>
                  <a:srgbClr val="00B0F0"/>
                </a:solidFill>
                <a:effectLst/>
              </a:rPr>
              <a:t>.</a:t>
            </a:r>
            <a:r>
              <a:rPr lang="en-US" sz="3000" dirty="0">
                <a:effectLst/>
              </a:rPr>
              <a:t> The </a:t>
            </a:r>
            <a:r>
              <a:rPr lang="en-US" sz="3000">
                <a:effectLst/>
              </a:rPr>
              <a:t>webcam</a:t>
            </a:r>
            <a:r>
              <a:rPr lang="en-US" sz="3000" smtClean="0">
                <a:effectLst/>
              </a:rPr>
              <a:t>.</a:t>
            </a:r>
          </a:p>
          <a:p>
            <a:r>
              <a:rPr lang="en-US" sz="1000" smtClean="0">
                <a:effectLst/>
              </a:rPr>
              <a:t> </a:t>
            </a:r>
            <a:endParaRPr lang="en-US" sz="1000" dirty="0">
              <a:effectLst/>
            </a:endParaRPr>
          </a:p>
          <a:p>
            <a:r>
              <a:rPr lang="en-US" sz="3000" b="1" smtClean="0">
                <a:solidFill>
                  <a:schemeClr val="accent2"/>
                </a:solidFill>
                <a:effectLst/>
              </a:rPr>
              <a:t>3</a:t>
            </a:r>
            <a:r>
              <a:rPr lang="en-US" sz="3000" b="1" dirty="0">
                <a:solidFill>
                  <a:schemeClr val="accent2"/>
                </a:solidFill>
                <a:effectLst/>
              </a:rPr>
              <a:t>. </a:t>
            </a:r>
            <a:r>
              <a:rPr lang="en-US" sz="3000" dirty="0">
                <a:effectLst/>
              </a:rPr>
              <a:t>Mark says that they should ______ in the future. 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A.</a:t>
            </a:r>
            <a:r>
              <a:rPr lang="en-US" sz="3000" dirty="0">
                <a:effectLst/>
              </a:rPr>
              <a:t> have more video conferences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B.</a:t>
            </a:r>
            <a:r>
              <a:rPr lang="en-US" sz="3000" dirty="0">
                <a:effectLst/>
              </a:rPr>
              <a:t> do more practice calls</a:t>
            </a:r>
          </a:p>
          <a:p>
            <a:r>
              <a:rPr lang="en-US" sz="3000" dirty="0">
                <a:solidFill>
                  <a:srgbClr val="00B0F0"/>
                </a:solidFill>
                <a:effectLst/>
              </a:rPr>
              <a:t>C.</a:t>
            </a:r>
            <a:r>
              <a:rPr lang="en-US" sz="3000" dirty="0">
                <a:effectLst/>
              </a:rPr>
              <a:t> have a high-speed Internet connection </a:t>
            </a:r>
          </a:p>
        </p:txBody>
      </p:sp>
      <p:sp>
        <p:nvSpPr>
          <p:cNvPr id="6" name="Oval 5"/>
          <p:cNvSpPr/>
          <p:nvPr/>
        </p:nvSpPr>
        <p:spPr>
          <a:xfrm>
            <a:off x="487067" y="223450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8734252" y="4212917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87067" y="5285578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0261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Match the words and phrases in the conversation with their pictures.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07151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887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Hình chữ nhật: Góc Tròn 6">
            <a:extLst>
              <a:ext uri="{FF2B5EF4-FFF2-40B4-BE49-F238E27FC236}">
                <a16:creationId xmlns:a16="http://schemas.microsoft.com/office/drawing/2014/main" id="{DD1BA7B0-ACBD-FD5E-EE0A-1758F7F8840B}"/>
              </a:ext>
            </a:extLst>
          </p:cNvPr>
          <p:cNvSpPr/>
          <p:nvPr/>
        </p:nvSpPr>
        <p:spPr>
          <a:xfrm>
            <a:off x="548901" y="2161933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1. tablet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6" name="Hình chữ nhật: Góc Tròn 20">
            <a:extLst>
              <a:ext uri="{FF2B5EF4-FFF2-40B4-BE49-F238E27FC236}">
                <a16:creationId xmlns:a16="http://schemas.microsoft.com/office/drawing/2014/main" id="{9D323001-C3AB-87DF-FBE5-D93F3CF82806}"/>
              </a:ext>
            </a:extLst>
          </p:cNvPr>
          <p:cNvSpPr/>
          <p:nvPr/>
        </p:nvSpPr>
        <p:spPr>
          <a:xfrm>
            <a:off x="548901" y="3010881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2. webcam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7" name="Hình chữ nhật: Góc Tròn 21">
            <a:extLst>
              <a:ext uri="{FF2B5EF4-FFF2-40B4-BE49-F238E27FC236}">
                <a16:creationId xmlns:a16="http://schemas.microsoft.com/office/drawing/2014/main" id="{38689B60-EF1D-A043-86D7-D8769C644766}"/>
              </a:ext>
            </a:extLst>
          </p:cNvPr>
          <p:cNvSpPr/>
          <p:nvPr/>
        </p:nvSpPr>
        <p:spPr>
          <a:xfrm>
            <a:off x="548901" y="3859830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3. zoom in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8" name="Hình chữ nhật: Góc Tròn 22">
            <a:extLst>
              <a:ext uri="{FF2B5EF4-FFF2-40B4-BE49-F238E27FC236}">
                <a16:creationId xmlns:a16="http://schemas.microsoft.com/office/drawing/2014/main" id="{66BB8AA8-44E4-8D3C-DBC1-C70BE17DD6E7}"/>
              </a:ext>
            </a:extLst>
          </p:cNvPr>
          <p:cNvSpPr/>
          <p:nvPr/>
        </p:nvSpPr>
        <p:spPr>
          <a:xfrm>
            <a:off x="548900" y="4706265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4. video conference</a:t>
            </a:r>
            <a:endParaRPr lang="vi-VN" sz="2600" dirty="0">
              <a:solidFill>
                <a:schemeClr val="tx1"/>
              </a:solidFill>
            </a:endParaRPr>
          </a:p>
        </p:txBody>
      </p:sp>
      <p:sp>
        <p:nvSpPr>
          <p:cNvPr id="3" name="Hình chữ nhật: Góc Tròn 22">
            <a:extLst>
              <a:ext uri="{FF2B5EF4-FFF2-40B4-BE49-F238E27FC236}">
                <a16:creationId xmlns:a16="http://schemas.microsoft.com/office/drawing/2014/main" id="{2B224131-5797-4E79-486F-EAE63BB7C040}"/>
              </a:ext>
            </a:extLst>
          </p:cNvPr>
          <p:cNvSpPr/>
          <p:nvPr/>
        </p:nvSpPr>
        <p:spPr>
          <a:xfrm>
            <a:off x="548900" y="5551364"/>
            <a:ext cx="3214208" cy="46166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5. internet connection</a:t>
            </a:r>
            <a:endParaRPr lang="vi-VN" sz="2600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3327" t="10025" r="7211"/>
          <a:stretch/>
        </p:blipFill>
        <p:spPr>
          <a:xfrm>
            <a:off x="4180820" y="1598234"/>
            <a:ext cx="2966061" cy="1209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1247" t="3441" r="3258"/>
          <a:stretch/>
        </p:blipFill>
        <p:spPr>
          <a:xfrm>
            <a:off x="8679720" y="1574121"/>
            <a:ext cx="2961567" cy="11987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/>
          <a:srcRect l="1208" t="2191" r="6485"/>
          <a:stretch/>
        </p:blipFill>
        <p:spPr>
          <a:xfrm>
            <a:off x="6539246" y="3390379"/>
            <a:ext cx="2961567" cy="11952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6"/>
          <a:srcRect l="-1040" t="2569" r="5411" b="1840"/>
          <a:stretch/>
        </p:blipFill>
        <p:spPr>
          <a:xfrm>
            <a:off x="4334607" y="5069050"/>
            <a:ext cx="2975049" cy="11774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7"/>
          <a:srcRect l="3596" t="2797" r="6823" b="6293"/>
          <a:stretch/>
        </p:blipFill>
        <p:spPr>
          <a:xfrm>
            <a:off x="8839690" y="5078038"/>
            <a:ext cx="2952579" cy="116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59259E-6 L 0.30925 0.60255 " pathEditMode="relative" rAng="0" ptsTypes="AA">
                                      <p:cBhvr>
                                        <p:cTn id="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6" y="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29987 -0.02338 " pathEditMode="relative" rAng="0" ptsTypes="AA">
                                      <p:cBhvr>
                                        <p:cTn id="10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6 L 0.66472 -0.15787 " pathEditMode="relative" rAng="0" ptsTypes="AA">
                                      <p:cBhvr>
                                        <p:cTn id="14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29" y="-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68138 0.2287 " pathEditMode="relative" rAng="0" ptsTypes="AA">
                                      <p:cBhvr>
                                        <p:cTn id="1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6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0.48737 -0.14237 " pathEditMode="relative" rAng="0" ptsTypes="AA">
                                      <p:cBhvr>
                                        <p:cTn id="22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62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2" y="1132185"/>
            <a:ext cx="10175351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Circle the words/ phrases which are CLOSEST in meaning to the underlined words/ phrases.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7" y="11763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2" y="107375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DE1DC7-075B-23AE-8277-9352718DC434}"/>
              </a:ext>
            </a:extLst>
          </p:cNvPr>
          <p:cNvSpPr txBox="1"/>
          <p:nvPr/>
        </p:nvSpPr>
        <p:spPr>
          <a:xfrm>
            <a:off x="438838" y="1963182"/>
            <a:ext cx="1124613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Our English exam was </a:t>
            </a:r>
            <a:r>
              <a:rPr lang="en-US" sz="2800" u="sng" dirty="0"/>
              <a:t>a piece of cake</a:t>
            </a:r>
            <a:r>
              <a:rPr lang="en-US" sz="2800" dirty="0"/>
              <a:t>. I got full marks on it.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easy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difficult</a:t>
            </a:r>
            <a:br>
              <a:rPr lang="en-US" sz="2800" dirty="0"/>
            </a:br>
            <a:r>
              <a:rPr lang="en-US" sz="2800" b="1" dirty="0">
                <a:solidFill>
                  <a:schemeClr val="accent2"/>
                </a:solidFill>
              </a:rPr>
              <a:t>2. </a:t>
            </a:r>
            <a:r>
              <a:rPr lang="en-US" sz="2800" dirty="0"/>
              <a:t>You’re </a:t>
            </a:r>
            <a:r>
              <a:rPr lang="en-US" sz="2800" u="sng" dirty="0"/>
              <a:t>kidding</a:t>
            </a:r>
            <a:r>
              <a:rPr lang="en-US" sz="2800" dirty="0"/>
              <a:t>! I can’t believe </a:t>
            </a:r>
            <a:r>
              <a:rPr lang="en-US" sz="2800" dirty="0" err="1"/>
              <a:t>Ms</a:t>
            </a:r>
            <a:r>
              <a:rPr lang="en-US" sz="2800" dirty="0"/>
              <a:t> Mai and you are sisters.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serious 	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joking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3. </a:t>
            </a:r>
            <a:r>
              <a:rPr lang="en-US" sz="2800" dirty="0"/>
              <a:t>I can’t read the text on the computer screen. Can you </a:t>
            </a:r>
            <a:r>
              <a:rPr lang="en-US" sz="2800" u="sng" dirty="0"/>
              <a:t>zoom in</a:t>
            </a:r>
            <a:r>
              <a:rPr lang="en-US" sz="2800" dirty="0"/>
              <a:t> on it?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make it bigger 		</a:t>
            </a:r>
            <a:r>
              <a:rPr lang="en-US" sz="2800" dirty="0">
                <a:solidFill>
                  <a:srgbClr val="00B0F0"/>
                </a:solidFill>
              </a:rPr>
              <a:t>B.</a:t>
            </a:r>
            <a:r>
              <a:rPr lang="en-US" sz="2800" dirty="0"/>
              <a:t> make it smaller 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4. </a:t>
            </a:r>
            <a:r>
              <a:rPr lang="en-US" sz="2800" dirty="0"/>
              <a:t>We need a </a:t>
            </a:r>
            <a:r>
              <a:rPr lang="en-US" sz="2800" u="sng" dirty="0"/>
              <a:t>high-speed</a:t>
            </a:r>
            <a:r>
              <a:rPr lang="en-US" sz="2800" dirty="0"/>
              <a:t> Internet connection to make video calls.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 </a:t>
            </a:r>
            <a:r>
              <a:rPr lang="en-US" sz="2800" dirty="0"/>
              <a:t>fast 		</a:t>
            </a:r>
            <a:r>
              <a:rPr lang="en-US" sz="2800"/>
              <a:t>	</a:t>
            </a:r>
            <a:r>
              <a:rPr lang="en-US" sz="2800" smtClean="0">
                <a:solidFill>
                  <a:srgbClr val="00B0F0"/>
                </a:solidFill>
              </a:rPr>
              <a:t>B</a:t>
            </a:r>
            <a:r>
              <a:rPr lang="en-US" sz="2800" dirty="0">
                <a:solidFill>
                  <a:srgbClr val="00B0F0"/>
                </a:solidFill>
              </a:rPr>
              <a:t>.</a:t>
            </a:r>
            <a:r>
              <a:rPr lang="en-US" sz="2800" dirty="0"/>
              <a:t> slow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5. </a:t>
            </a:r>
            <a:r>
              <a:rPr lang="en-US" sz="2800" u="sng" dirty="0"/>
              <a:t>That’s exactly how I feel</a:t>
            </a:r>
            <a:r>
              <a:rPr lang="en-US" sz="2800" dirty="0"/>
              <a:t>. It’s true that video conferences are very convenient. </a:t>
            </a:r>
          </a:p>
          <a:p>
            <a:r>
              <a:rPr lang="en-US" sz="2800" dirty="0"/>
              <a:t>	</a:t>
            </a:r>
            <a:r>
              <a:rPr lang="en-US" sz="2800" dirty="0">
                <a:solidFill>
                  <a:srgbClr val="00B0F0"/>
                </a:solidFill>
              </a:rPr>
              <a:t>A.</a:t>
            </a:r>
            <a:r>
              <a:rPr lang="en-US" sz="2800" dirty="0"/>
              <a:t> I don’t think so.		</a:t>
            </a:r>
            <a:r>
              <a:rPr lang="en-US" sz="2800" dirty="0">
                <a:solidFill>
                  <a:srgbClr val="00B0F0"/>
                </a:solidFill>
              </a:rPr>
              <a:t>B. </a:t>
            </a:r>
            <a:r>
              <a:rPr lang="en-US" sz="2800" dirty="0"/>
              <a:t>You are absolutely right. </a:t>
            </a:r>
          </a:p>
        </p:txBody>
      </p:sp>
      <p:sp>
        <p:nvSpPr>
          <p:cNvPr id="18" name="Oval 17"/>
          <p:cNvSpPr/>
          <p:nvPr/>
        </p:nvSpPr>
        <p:spPr>
          <a:xfrm>
            <a:off x="1366298" y="2405283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997521" y="3277056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1366298" y="4151870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1366298" y="5003842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006313" y="6269934"/>
            <a:ext cx="448408" cy="44840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1219" y="1085214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groups. Complete the diagram of </a:t>
            </a:r>
            <a:r>
              <a:rPr lang="en-US" sz="2400" b="1">
                <a:effectLst/>
              </a:rPr>
              <a:t>the </a:t>
            </a:r>
            <a:r>
              <a:rPr lang="en-US" sz="2400" b="1" smtClean="0">
                <a:effectLst/>
              </a:rPr>
              <a:t>history </a:t>
            </a:r>
            <a:r>
              <a:rPr lang="en-US" sz="2400" b="1" dirty="0">
                <a:effectLst/>
              </a:rPr>
              <a:t>of communication technology with the words and phrases from the box.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58614" y="115306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1399" y="10504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7A4AE3C-2148-FEF2-9A45-49C8A8091EE3}"/>
              </a:ext>
            </a:extLst>
          </p:cNvPr>
          <p:cNvSpPr/>
          <p:nvPr/>
        </p:nvSpPr>
        <p:spPr>
          <a:xfrm>
            <a:off x="6796455" y="1597861"/>
            <a:ext cx="5080080" cy="9525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carrier pigeon </a:t>
            </a:r>
            <a:r>
              <a:rPr lang="en-US" sz="2400">
                <a:solidFill>
                  <a:schemeClr val="tx1"/>
                </a:solidFill>
                <a:effectLst/>
                <a:latin typeface="ChronicaPro"/>
              </a:rPr>
              <a:t>	</a:t>
            </a:r>
            <a:r>
              <a:rPr lang="en-US" sz="2400" smtClean="0">
                <a:solidFill>
                  <a:schemeClr val="tx1"/>
                </a:solidFill>
                <a:effectLst/>
                <a:latin typeface="ChronicaPro"/>
              </a:rPr>
              <a:t>mobile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phone 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telephone 		social network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E539C-E802-F742-4956-15939A5A8423}"/>
              </a:ext>
            </a:extLst>
          </p:cNvPr>
          <p:cNvSpPr txBox="1"/>
          <p:nvPr/>
        </p:nvSpPr>
        <p:spPr>
          <a:xfrm>
            <a:off x="6999577" y="2753987"/>
            <a:ext cx="4360083" cy="35394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VN" sz="3200" i="1" dirty="0">
                <a:solidFill>
                  <a:srgbClr val="E0702A"/>
                </a:solidFill>
              </a:rPr>
              <a:t>Answer: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1. carrier </a:t>
            </a:r>
            <a:r>
              <a:rPr lang="en-US" sz="3200" dirty="0">
                <a:solidFill>
                  <a:srgbClr val="E0702A"/>
                </a:solidFill>
              </a:rPr>
              <a:t>pigeon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2. telephone </a:t>
            </a:r>
            <a:endParaRPr lang="en-US" sz="3200" dirty="0">
              <a:solidFill>
                <a:srgbClr val="E0702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3. mobile </a:t>
            </a:r>
            <a:r>
              <a:rPr lang="en-US" sz="3200" dirty="0">
                <a:solidFill>
                  <a:srgbClr val="E0702A"/>
                </a:solidFill>
              </a:rPr>
              <a:t>phone 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E0702A"/>
                </a:solidFill>
              </a:rPr>
              <a:t>4. social </a:t>
            </a:r>
            <a:r>
              <a:rPr lang="en-US" sz="3200" dirty="0">
                <a:solidFill>
                  <a:srgbClr val="E0702A"/>
                </a:solidFill>
              </a:rPr>
              <a:t>network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802" t="1485" r="3301" b="3135"/>
          <a:stretch/>
        </p:blipFill>
        <p:spPr>
          <a:xfrm>
            <a:off x="184638" y="1916211"/>
            <a:ext cx="6611816" cy="4870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65581"/>
            <a:ext cx="374814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576198" y="2250388"/>
            <a:ext cx="106603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topic of the unit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use lexical items related to communication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identify the language features that are covered in the unit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280664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33638" y="2349258"/>
            <a:ext cx="6200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Do the exercise in the workbook</a:t>
            </a:r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3" y="1839389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1: GETTING STARTED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911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COMMUNICACTION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23852" y="2597171"/>
            <a:ext cx="44277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26649"/>
                </a:solidFill>
              </a:rPr>
              <a:t>At the technology club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92905" y="109060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6" name="Picture 2" descr="Premium Vector | Little children using technology devices">
            <a:extLst>
              <a:ext uri="{FF2B5EF4-FFF2-40B4-BE49-F238E27FC236}">
                <a16:creationId xmlns:a16="http://schemas.microsoft.com/office/drawing/2014/main" id="{4F4ABFEA-4744-1456-E8D4-8C620F79D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480" y="3304399"/>
            <a:ext cx="3362475" cy="3362475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96286" y="203846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658967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96286" y="491583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Game: Who knows more?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571062" y="2020176"/>
            <a:ext cx="5758577" cy="635893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4527" y="2796371"/>
            <a:ext cx="5755112" cy="196612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Listen and read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2: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again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circle the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answer.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Match the words and phrases in the conversation with their pictures.</a:t>
            </a:r>
          </a:p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Circle the words/ phrases which are CLOSEST in meaning to the underlined words/ phrases.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5947" y="4851842"/>
            <a:ext cx="5743692" cy="942690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diagram 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history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technology.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309168" cy="62930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347265"/>
            <a:ext cx="1309168" cy="131170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959691"/>
            <a:ext cx="1309168" cy="95614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19781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216557"/>
            <a:ext cx="1309169" cy="70322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93956"/>
            <a:ext cx="5740800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169156" y="1705705"/>
            <a:ext cx="6843138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3200" dirty="0"/>
              <a:t>Work in groups in 3 minutes and list </a:t>
            </a:r>
            <a:r>
              <a:rPr lang="en-US" sz="3200"/>
              <a:t>the </a:t>
            </a:r>
            <a:r>
              <a:rPr lang="en-US" sz="3200" smtClean="0"/>
              <a:t>names </a:t>
            </a:r>
            <a:r>
              <a:rPr lang="en-US" sz="3200" dirty="0"/>
              <a:t>of social networks that </a:t>
            </a:r>
            <a:r>
              <a:rPr lang="en-US" sz="3200"/>
              <a:t>you know.</a:t>
            </a:r>
            <a:endParaRPr lang="en-US" sz="3200" dirty="0"/>
          </a:p>
          <a:p>
            <a:pPr marL="342900" indent="-342900">
              <a:buFontTx/>
              <a:buChar char="-"/>
            </a:pPr>
            <a:r>
              <a:rPr lang="en-US" sz="3200" dirty="0"/>
              <a:t>The group with the most correct answers is the winner.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215812" y="1078059"/>
            <a:ext cx="426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Who knows more?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3713" y="3861897"/>
            <a:ext cx="42601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TECHNOLOGY</a:t>
            </a:r>
          </a:p>
        </p:txBody>
      </p:sp>
      <p:pic>
        <p:nvPicPr>
          <p:cNvPr id="3" name="Picture 2" descr="Premium Vector | Little children using technology devices">
            <a:extLst>
              <a:ext uri="{FF2B5EF4-FFF2-40B4-BE49-F238E27FC236}">
                <a16:creationId xmlns:a16="http://schemas.microsoft.com/office/drawing/2014/main" id="{FD651768-35DF-A63F-95AE-B8F5094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721" y="4260250"/>
            <a:ext cx="3371851" cy="3371851"/>
          </a:xfrm>
          <a:prstGeom prst="roundRect">
            <a:avLst/>
          </a:prstGeom>
          <a:ln>
            <a:solidFill>
              <a:srgbClr val="EF4B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oogle Shape;1881;p31">
            <a:extLst>
              <a:ext uri="{FF2B5EF4-FFF2-40B4-BE49-F238E27FC236}">
                <a16:creationId xmlns:a16="http://schemas.microsoft.com/office/drawing/2014/main" id="{AC835552-578E-AA6A-8D04-ABE445C48CD6}"/>
              </a:ext>
            </a:extLst>
          </p:cNvPr>
          <p:cNvSpPr txBox="1">
            <a:spLocks/>
          </p:cNvSpPr>
          <p:nvPr/>
        </p:nvSpPr>
        <p:spPr>
          <a:xfrm>
            <a:off x="277117" y="1242336"/>
            <a:ext cx="863666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>
                <a:solidFill>
                  <a:srgbClr val="AD4F0F"/>
                </a:solidFill>
              </a:rPr>
              <a:t>video </a:t>
            </a:r>
            <a:r>
              <a:rPr lang="en-US" sz="8000" b="1" smtClean="0">
                <a:solidFill>
                  <a:srgbClr val="AD4F0F"/>
                </a:solidFill>
              </a:rPr>
              <a:t>conference </a:t>
            </a:r>
            <a:r>
              <a:rPr lang="en-US" sz="6000" b="1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2A3042-938C-08D7-EE9E-F60A54B5B7BC}"/>
              </a:ext>
            </a:extLst>
          </p:cNvPr>
          <p:cNvSpPr/>
          <p:nvPr/>
        </p:nvSpPr>
        <p:spPr>
          <a:xfrm>
            <a:off x="1385785" y="4832337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họp </a:t>
            </a:r>
            <a:r>
              <a:rPr lang="en-US" sz="4800" dirty="0" err="1"/>
              <a:t>trực</a:t>
            </a:r>
            <a:r>
              <a:rPr lang="en-US" sz="4800" dirty="0"/>
              <a:t> </a:t>
            </a:r>
            <a:r>
              <a:rPr lang="en-US" sz="4800" dirty="0" err="1"/>
              <a:t>tuyến</a:t>
            </a:r>
            <a:r>
              <a:rPr lang="en-US" sz="4800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8EC76A-130E-019C-6AE0-3F420839E35B}"/>
              </a:ext>
            </a:extLst>
          </p:cNvPr>
          <p:cNvSpPr/>
          <p:nvPr/>
        </p:nvSpPr>
        <p:spPr>
          <a:xfrm>
            <a:off x="487067" y="3325249"/>
            <a:ext cx="6037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/ˈvɪdiəʊ ˌkɒnfərəns/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Adopt hybrid working">
            <a:extLst>
              <a:ext uri="{FF2B5EF4-FFF2-40B4-BE49-F238E27FC236}">
                <a16:creationId xmlns:a16="http://schemas.microsoft.com/office/drawing/2014/main" id="{D7B4F189-B927-7B2D-F3E5-B4369B91A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4" r="6218"/>
          <a:stretch/>
        </p:blipFill>
        <p:spPr bwMode="auto">
          <a:xfrm>
            <a:off x="6335395" y="3210503"/>
            <a:ext cx="5772150" cy="312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video conferenc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77117" y="34359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1881;p31">
            <a:extLst>
              <a:ext uri="{FF2B5EF4-FFF2-40B4-BE49-F238E27FC236}">
                <a16:creationId xmlns:a16="http://schemas.microsoft.com/office/drawing/2014/main" id="{D416C306-6932-4695-A232-0456608B6375}"/>
              </a:ext>
            </a:extLst>
          </p:cNvPr>
          <p:cNvSpPr txBox="1">
            <a:spLocks/>
          </p:cNvSpPr>
          <p:nvPr/>
        </p:nvSpPr>
        <p:spPr>
          <a:xfrm>
            <a:off x="193219" y="1392246"/>
            <a:ext cx="7245806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webcam </a:t>
            </a:r>
            <a:r>
              <a:rPr lang="en-US" sz="6000" dirty="0"/>
              <a:t>(n)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C5FE9C-D4A9-DEE7-3063-3EF394BDCE9A}"/>
              </a:ext>
            </a:extLst>
          </p:cNvPr>
          <p:cNvSpPr/>
          <p:nvPr/>
        </p:nvSpPr>
        <p:spPr>
          <a:xfrm>
            <a:off x="1992557" y="3416453"/>
            <a:ext cx="32501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webkæm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1026" name="Picture 2" descr="Webcam học trực tuyến full hd 1080p cho laptop - Đồ chơi công nghệ">
            <a:extLst>
              <a:ext uri="{FF2B5EF4-FFF2-40B4-BE49-F238E27FC236}">
                <a16:creationId xmlns:a16="http://schemas.microsoft.com/office/drawing/2014/main" id="{7C1ADDAA-B1F0-E9F0-5C84-085870830D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7" t="7407" r="6112" b="6112"/>
          <a:stretch/>
        </p:blipFill>
        <p:spPr bwMode="auto">
          <a:xfrm>
            <a:off x="7439025" y="2220600"/>
            <a:ext cx="41910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C99F69-DDAB-718E-EE48-2F59E288BB55}"/>
              </a:ext>
            </a:extLst>
          </p:cNvPr>
          <p:cNvSpPr/>
          <p:nvPr/>
        </p:nvSpPr>
        <p:spPr>
          <a:xfrm>
            <a:off x="1482136" y="4659000"/>
            <a:ext cx="42709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thiết</a:t>
            </a:r>
            <a:r>
              <a:rPr lang="en-US" sz="4800" dirty="0"/>
              <a:t> </a:t>
            </a:r>
            <a:r>
              <a:rPr lang="en-US" sz="4800" dirty="0" err="1"/>
              <a:t>bị</a:t>
            </a:r>
            <a:r>
              <a:rPr lang="en-US" sz="4800" dirty="0"/>
              <a:t> </a:t>
            </a:r>
            <a:r>
              <a:rPr lang="en-US" sz="4800" dirty="0" err="1"/>
              <a:t>ghi</a:t>
            </a:r>
            <a:r>
              <a:rPr lang="en-US" sz="4800" dirty="0"/>
              <a:t> </a:t>
            </a:r>
            <a:r>
              <a:rPr lang="en-US" sz="4800" dirty="0" err="1"/>
              <a:t>hình</a:t>
            </a:r>
            <a:r>
              <a:rPr lang="en-US" sz="4800" dirty="0"/>
              <a:t> </a:t>
            </a:r>
            <a:r>
              <a:rPr lang="en-US" sz="4800" dirty="0" err="1"/>
              <a:t>kĩ</a:t>
            </a:r>
            <a:r>
              <a:rPr lang="en-US" sz="4800" dirty="0"/>
              <a:t> </a:t>
            </a:r>
            <a:r>
              <a:rPr lang="en-US" sz="4800" dirty="0" err="1"/>
              <a:t>thuật</a:t>
            </a:r>
            <a:r>
              <a:rPr lang="en-US" sz="4800" dirty="0"/>
              <a:t> </a:t>
            </a:r>
            <a:r>
              <a:rPr lang="en-US" sz="4800" dirty="0" err="1"/>
              <a:t>số</a:t>
            </a:r>
            <a:endParaRPr lang="en-US" sz="4800" dirty="0"/>
          </a:p>
        </p:txBody>
      </p:sp>
      <p:pic>
        <p:nvPicPr>
          <p:cNvPr id="4" name="webca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0" y="3525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763826" y="14265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zoom in </a:t>
            </a:r>
            <a:r>
              <a:rPr lang="en-US" sz="6000" dirty="0"/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53943" y="46035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phóng</a:t>
            </a:r>
            <a:r>
              <a:rPr lang="en-US" sz="4800" dirty="0"/>
              <a:t> to</a:t>
            </a:r>
          </a:p>
        </p:txBody>
      </p:sp>
      <p:sp>
        <p:nvSpPr>
          <p:cNvPr id="2" name="Rectangle 1"/>
          <p:cNvSpPr/>
          <p:nvPr/>
        </p:nvSpPr>
        <p:spPr>
          <a:xfrm>
            <a:off x="2064671" y="3284257"/>
            <a:ext cx="26294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/zuːm ɪn/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14A452D-8155-C1B6-9ADC-21D3973B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093" y="1301749"/>
            <a:ext cx="5207493" cy="461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oom i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9143" y="3394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Google Shape;1881;p31">
            <a:extLst>
              <a:ext uri="{FF2B5EF4-FFF2-40B4-BE49-F238E27FC236}">
                <a16:creationId xmlns:a16="http://schemas.microsoft.com/office/drawing/2014/main" id="{A55D47A0-C26B-DEB9-2874-5AF14FEE5F9D}"/>
              </a:ext>
            </a:extLst>
          </p:cNvPr>
          <p:cNvSpPr txBox="1">
            <a:spLocks/>
          </p:cNvSpPr>
          <p:nvPr/>
        </p:nvSpPr>
        <p:spPr>
          <a:xfrm>
            <a:off x="652042" y="155496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/>
              <a:t>tablet </a:t>
            </a:r>
            <a:r>
              <a:rPr lang="en-US" sz="6000" smtClean="0"/>
              <a:t>(n)</a:t>
            </a:r>
            <a:endParaRPr lang="en-US" sz="6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0AD810-20FE-C656-F294-1A27385AD04C}"/>
              </a:ext>
            </a:extLst>
          </p:cNvPr>
          <p:cNvSpPr/>
          <p:nvPr/>
        </p:nvSpPr>
        <p:spPr>
          <a:xfrm>
            <a:off x="1242160" y="51488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máy</a:t>
            </a:r>
            <a:r>
              <a:rPr lang="en-US" sz="4800" dirty="0"/>
              <a:t> </a:t>
            </a:r>
            <a:r>
              <a:rPr lang="en-US" sz="4800" dirty="0" err="1"/>
              <a:t>tính</a:t>
            </a:r>
            <a:r>
              <a:rPr lang="en-US" sz="4800" dirty="0"/>
              <a:t> </a:t>
            </a:r>
            <a:r>
              <a:rPr lang="en-US" sz="4800" dirty="0" err="1"/>
              <a:t>bảng</a:t>
            </a:r>
            <a:endParaRPr lang="en-US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AFD3D-4FBB-0281-B553-D5B8C60A9552}"/>
              </a:ext>
            </a:extLst>
          </p:cNvPr>
          <p:cNvSpPr/>
          <p:nvPr/>
        </p:nvSpPr>
        <p:spPr>
          <a:xfrm>
            <a:off x="1932543" y="3519360"/>
            <a:ext cx="25799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ˈ</a:t>
            </a:r>
            <a:r>
              <a:rPr lang="en-US" sz="4800" b="1" smtClean="0">
                <a:solidFill>
                  <a:schemeClr val="accent5">
                    <a:lumMod val="50000"/>
                  </a:schemeClr>
                </a:solidFill>
              </a:rPr>
              <a:t>tæblət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098" name="Picture 2" descr="Caseflex iPad Air Textured Faux Leather Hardshell Stand Cover - Black">
            <a:extLst>
              <a:ext uri="{FF2B5EF4-FFF2-40B4-BE49-F238E27FC236}">
                <a16:creationId xmlns:a16="http://schemas.microsoft.com/office/drawing/2014/main" id="{B8FEF7D1-275C-C446-66EA-2B4333312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38" y="1169219"/>
            <a:ext cx="4519562" cy="4519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ble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9950" y="36300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2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03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1881;p31">
            <a:extLst>
              <a:ext uri="{FF2B5EF4-FFF2-40B4-BE49-F238E27FC236}">
                <a16:creationId xmlns:a16="http://schemas.microsoft.com/office/drawing/2014/main" id="{65318A2B-D2F2-01C3-EC8B-3C6C8F6C8A28}"/>
              </a:ext>
            </a:extLst>
          </p:cNvPr>
          <p:cNvSpPr txBox="1">
            <a:spLocks/>
          </p:cNvSpPr>
          <p:nvPr/>
        </p:nvSpPr>
        <p:spPr>
          <a:xfrm>
            <a:off x="-78105" y="1251899"/>
            <a:ext cx="10441305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8000" b="1">
                <a:solidFill>
                  <a:srgbClr val="AD4F0F"/>
                </a:solidFill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internet connection </a:t>
            </a:r>
            <a:r>
              <a:rPr lang="en-US" sz="6000" dirty="0"/>
              <a:t>(n)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FEA5C-64E1-D242-1D04-0C6CF6CF270C}"/>
              </a:ext>
            </a:extLst>
          </p:cNvPr>
          <p:cNvSpPr/>
          <p:nvPr/>
        </p:nvSpPr>
        <p:spPr>
          <a:xfrm>
            <a:off x="2043203" y="4838700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kết</a:t>
            </a:r>
            <a:r>
              <a:rPr lang="en-US" sz="4800" dirty="0"/>
              <a:t> </a:t>
            </a:r>
            <a:r>
              <a:rPr lang="en-US" sz="4800" dirty="0" err="1"/>
              <a:t>nối</a:t>
            </a:r>
            <a:r>
              <a:rPr lang="en-US" sz="4800" dirty="0"/>
              <a:t> </a:t>
            </a:r>
            <a:r>
              <a:rPr lang="en-US" sz="4800" dirty="0" err="1"/>
              <a:t>mạng</a:t>
            </a:r>
            <a:endParaRPr lang="en-US" sz="4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7FD1D7-3182-7685-10AF-7293F86F18E8}"/>
              </a:ext>
            </a:extLst>
          </p:cNvPr>
          <p:cNvSpPr/>
          <p:nvPr/>
        </p:nvSpPr>
        <p:spPr>
          <a:xfrm>
            <a:off x="1655675" y="3435301"/>
            <a:ext cx="51248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/ˈɪntənet kəˈnekʃn/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4" name="Picture 2" descr="Wifi Internet Icon Vector Wi Fi Wlan Access Wireless Wifi Hotspot Signal  Sign Stock Illustration - Download Image Now - iStock">
            <a:extLst>
              <a:ext uri="{FF2B5EF4-FFF2-40B4-BE49-F238E27FC236}">
                <a16:creationId xmlns:a16="http://schemas.microsoft.com/office/drawing/2014/main" id="{AAEBB46F-D8F5-59B1-08E7-C69472A18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592" y="2532660"/>
            <a:ext cx="3811369" cy="381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nternet connection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700" y="35459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4166</TotalTime>
  <Words>533</Words>
  <Application>Microsoft Office PowerPoint</Application>
  <PresentationFormat>Widescreen</PresentationFormat>
  <Paragraphs>149</Paragraphs>
  <Slides>18</Slides>
  <Notes>14</Notes>
  <HiddenSlides>0</HiddenSlides>
  <MMClips>11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ChronicaPro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229</cp:revision>
  <dcterms:created xsi:type="dcterms:W3CDTF">2020-12-09T02:04:09Z</dcterms:created>
  <dcterms:modified xsi:type="dcterms:W3CDTF">2023-08-30T03:31:40Z</dcterms:modified>
</cp:coreProperties>
</file>