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38"/>
  </p:notesMasterIdLst>
  <p:sldIdLst>
    <p:sldId id="256" r:id="rId9"/>
    <p:sldId id="270" r:id="rId10"/>
    <p:sldId id="268" r:id="rId11"/>
    <p:sldId id="264" r:id="rId12"/>
    <p:sldId id="269" r:id="rId13"/>
    <p:sldId id="271" r:id="rId14"/>
    <p:sldId id="272" r:id="rId15"/>
    <p:sldId id="261" r:id="rId16"/>
    <p:sldId id="259" r:id="rId17"/>
    <p:sldId id="277" r:id="rId18"/>
    <p:sldId id="280" r:id="rId19"/>
    <p:sldId id="279" r:id="rId20"/>
    <p:sldId id="278" r:id="rId21"/>
    <p:sldId id="283" r:id="rId22"/>
    <p:sldId id="282" r:id="rId23"/>
    <p:sldId id="281" r:id="rId24"/>
    <p:sldId id="276" r:id="rId25"/>
    <p:sldId id="286" r:id="rId26"/>
    <p:sldId id="285" r:id="rId27"/>
    <p:sldId id="289" r:id="rId28"/>
    <p:sldId id="288" r:id="rId29"/>
    <p:sldId id="290" r:id="rId30"/>
    <p:sldId id="287" r:id="rId31"/>
    <p:sldId id="265" r:id="rId32"/>
    <p:sldId id="292" r:id="rId33"/>
    <p:sldId id="291" r:id="rId34"/>
    <p:sldId id="293" r:id="rId35"/>
    <p:sldId id="262" r:id="rId36"/>
    <p:sldId id="26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7BB0D-18AA-48B7-B5A7-1A77721B0A8C}" type="datetimeFigureOut">
              <a:rPr lang="en-US" smtClean="0"/>
              <a:t>8/10/2025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6436D1-E1A6-469F-8EAB-9659BE6C963E}" type="slidenum">
              <a:rPr lang="en-US" smtClean="0"/>
              <a:t>‹#›</a:t>
            </a:fld>
            <a:endParaRPr lang="en-US"/>
          </a:p>
        </p:txBody>
      </p:sp>
    </p:spTree>
    <p:extLst>
      <p:ext uri="{BB962C8B-B14F-4D97-AF65-F5344CB8AC3E}">
        <p14:creationId xmlns:p14="http://schemas.microsoft.com/office/powerpoint/2010/main" val="18883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818611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76E775-6F71-4891-B6FE-4759959DDE7D}"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D581D-06D7-47B0-B4C7-247F5207654B}" type="slidenum">
              <a:rPr lang="en-US" smtClean="0"/>
              <a:t>‹#›</a:t>
            </a:fld>
            <a:endParaRPr lang="en-US"/>
          </a:p>
        </p:txBody>
      </p:sp>
    </p:spTree>
    <p:extLst>
      <p:ext uri="{BB962C8B-B14F-4D97-AF65-F5344CB8AC3E}">
        <p14:creationId xmlns:p14="http://schemas.microsoft.com/office/powerpoint/2010/main" val="2884663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76E775-6F71-4891-B6FE-4759959DDE7D}"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D581D-06D7-47B0-B4C7-247F5207654B}" type="slidenum">
              <a:rPr lang="en-US" smtClean="0"/>
              <a:t>‹#›</a:t>
            </a:fld>
            <a:endParaRPr lang="en-US"/>
          </a:p>
        </p:txBody>
      </p:sp>
    </p:spTree>
    <p:extLst>
      <p:ext uri="{BB962C8B-B14F-4D97-AF65-F5344CB8AC3E}">
        <p14:creationId xmlns:p14="http://schemas.microsoft.com/office/powerpoint/2010/main" val="291872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76E775-6F71-4891-B6FE-4759959DDE7D}"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D581D-06D7-47B0-B4C7-247F5207654B}" type="slidenum">
              <a:rPr lang="en-US" smtClean="0"/>
              <a:t>‹#›</a:t>
            </a:fld>
            <a:endParaRPr lang="en-US"/>
          </a:p>
        </p:txBody>
      </p:sp>
    </p:spTree>
    <p:extLst>
      <p:ext uri="{BB962C8B-B14F-4D97-AF65-F5344CB8AC3E}">
        <p14:creationId xmlns:p14="http://schemas.microsoft.com/office/powerpoint/2010/main" val="344323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6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89" indent="0" algn="ctr">
              <a:buNone/>
              <a:defRPr>
                <a:solidFill>
                  <a:schemeClr val="tx1">
                    <a:tint val="75000"/>
                  </a:schemeClr>
                </a:solidFill>
              </a:defRPr>
            </a:lvl2pPr>
            <a:lvl3pPr marL="914197" indent="0" algn="ctr">
              <a:buNone/>
              <a:defRPr>
                <a:solidFill>
                  <a:schemeClr val="tx1">
                    <a:tint val="75000"/>
                  </a:schemeClr>
                </a:solidFill>
              </a:defRPr>
            </a:lvl3pPr>
            <a:lvl4pPr marL="1371281" indent="0" algn="ctr">
              <a:buNone/>
              <a:defRPr>
                <a:solidFill>
                  <a:schemeClr val="tx1">
                    <a:tint val="75000"/>
                  </a:schemeClr>
                </a:solidFill>
              </a:defRPr>
            </a:lvl4pPr>
            <a:lvl5pPr marL="1828392" indent="0" algn="ctr">
              <a:buNone/>
              <a:defRPr>
                <a:solidFill>
                  <a:schemeClr val="tx1">
                    <a:tint val="75000"/>
                  </a:schemeClr>
                </a:solidFill>
              </a:defRPr>
            </a:lvl5pPr>
            <a:lvl6pPr marL="2285462"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F83C24-E3EF-44EC-AB95-AD55859F5E4E}"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B61D5-FD87-430A-A51D-620597C057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578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83C24-E3EF-44EC-AB95-AD55859F5E4E}"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B61D5-FD87-430A-A51D-620597C057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408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3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42"/>
            <a:ext cx="7772400" cy="1500187"/>
          </a:xfrm>
        </p:spPr>
        <p:txBody>
          <a:bodyPr anchor="b"/>
          <a:lstStyle>
            <a:lvl1pPr marL="0" indent="0">
              <a:buNone/>
              <a:defRPr sz="2000">
                <a:solidFill>
                  <a:schemeClr val="tx1">
                    <a:tint val="75000"/>
                  </a:schemeClr>
                </a:solidFill>
              </a:defRPr>
            </a:lvl1pPr>
            <a:lvl2pPr marL="457089" indent="0">
              <a:buNone/>
              <a:defRPr sz="1800">
                <a:solidFill>
                  <a:schemeClr val="tx1">
                    <a:tint val="75000"/>
                  </a:schemeClr>
                </a:solidFill>
              </a:defRPr>
            </a:lvl2pPr>
            <a:lvl3pPr marL="914197" indent="0">
              <a:buNone/>
              <a:defRPr sz="1600">
                <a:solidFill>
                  <a:schemeClr val="tx1">
                    <a:tint val="75000"/>
                  </a:schemeClr>
                </a:solidFill>
              </a:defRPr>
            </a:lvl3pPr>
            <a:lvl4pPr marL="1371281" indent="0">
              <a:buNone/>
              <a:defRPr sz="1400">
                <a:solidFill>
                  <a:schemeClr val="tx1">
                    <a:tint val="75000"/>
                  </a:schemeClr>
                </a:solidFill>
              </a:defRPr>
            </a:lvl4pPr>
            <a:lvl5pPr marL="1828392" indent="0">
              <a:buNone/>
              <a:defRPr sz="1400">
                <a:solidFill>
                  <a:schemeClr val="tx1">
                    <a:tint val="75000"/>
                  </a:schemeClr>
                </a:solidFill>
              </a:defRPr>
            </a:lvl5pPr>
            <a:lvl6pPr marL="2285462" indent="0">
              <a:buNone/>
              <a:defRPr sz="1400">
                <a:solidFill>
                  <a:schemeClr val="tx1">
                    <a:tint val="75000"/>
                  </a:schemeClr>
                </a:solidFill>
              </a:defRPr>
            </a:lvl6pPr>
            <a:lvl7pPr marL="2742562" indent="0">
              <a:buNone/>
              <a:defRPr sz="1400">
                <a:solidFill>
                  <a:schemeClr val="tx1">
                    <a:tint val="75000"/>
                  </a:schemeClr>
                </a:solidFill>
              </a:defRPr>
            </a:lvl7pPr>
            <a:lvl8pPr marL="3199655" indent="0">
              <a:buNone/>
              <a:defRPr sz="1400">
                <a:solidFill>
                  <a:schemeClr val="tx1">
                    <a:tint val="75000"/>
                  </a:schemeClr>
                </a:solidFill>
              </a:defRPr>
            </a:lvl8pPr>
            <a:lvl9pPr marL="365675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83C24-E3EF-44EC-AB95-AD55859F5E4E}"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B61D5-FD87-430A-A51D-620597C057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048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83C24-E3EF-44EC-AB95-AD55859F5E4E}"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FB61D5-FD87-430A-A51D-620597C057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130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88" y="1535114"/>
            <a:ext cx="4041775" cy="639762"/>
          </a:xfrm>
        </p:spPr>
        <p:txBody>
          <a:bodyPr anchor="b"/>
          <a:lstStyle>
            <a:lvl1pPr marL="0" indent="0">
              <a:buNone/>
              <a:defRPr sz="2400" b="1"/>
            </a:lvl1pPr>
            <a:lvl2pPr marL="457089" indent="0">
              <a:buNone/>
              <a:defRPr sz="2000" b="1"/>
            </a:lvl2pPr>
            <a:lvl3pPr marL="914197" indent="0">
              <a:buNone/>
              <a:defRPr sz="1800" b="1"/>
            </a:lvl3pPr>
            <a:lvl4pPr marL="1371281" indent="0">
              <a:buNone/>
              <a:defRPr sz="1600" b="1"/>
            </a:lvl4pPr>
            <a:lvl5pPr marL="1828392" indent="0">
              <a:buNone/>
              <a:defRPr sz="1600" b="1"/>
            </a:lvl5pPr>
            <a:lvl6pPr marL="2285462" indent="0">
              <a:buNone/>
              <a:defRPr sz="1600" b="1"/>
            </a:lvl6pPr>
            <a:lvl7pPr marL="2742562" indent="0">
              <a:buNone/>
              <a:defRPr sz="1600" b="1"/>
            </a:lvl7pPr>
            <a:lvl8pPr marL="3199655" indent="0">
              <a:buNone/>
              <a:defRPr sz="1600" b="1"/>
            </a:lvl8pPr>
            <a:lvl9pPr marL="365675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8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F83C24-E3EF-44EC-AB95-AD55859F5E4E}" type="datetimeFigureOut">
              <a:rPr lang="en-US" smtClean="0">
                <a:solidFill>
                  <a:prstClr val="black">
                    <a:tint val="75000"/>
                  </a:prstClr>
                </a:solidFill>
              </a:rPr>
              <a:pPr/>
              <a:t>8/10/2025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FB61D5-FD87-430A-A51D-620597C057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35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F83C24-E3EF-44EC-AB95-AD55859F5E4E}" type="datetimeFigureOut">
              <a:rPr lang="en-US" smtClean="0">
                <a:solidFill>
                  <a:prstClr val="black">
                    <a:tint val="75000"/>
                  </a:prstClr>
                </a:solidFill>
              </a:rPr>
              <a:pPr/>
              <a:t>8/10/2025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FB61D5-FD87-430A-A51D-620597C057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690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83C24-E3EF-44EC-AB95-AD55859F5E4E}" type="datetimeFigureOut">
              <a:rPr lang="en-US" smtClean="0">
                <a:solidFill>
                  <a:prstClr val="black">
                    <a:tint val="75000"/>
                  </a:prstClr>
                </a:solidFill>
              </a:rPr>
              <a:pPr/>
              <a:t>8/10/2025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FB61D5-FD87-430A-A51D-620597C057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552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3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089" indent="0">
              <a:buNone/>
              <a:defRPr sz="1200"/>
            </a:lvl2pPr>
            <a:lvl3pPr marL="914197" indent="0">
              <a:buNone/>
              <a:defRPr sz="1000"/>
            </a:lvl3pPr>
            <a:lvl4pPr marL="1371281" indent="0">
              <a:buNone/>
              <a:defRPr sz="900"/>
            </a:lvl4pPr>
            <a:lvl5pPr marL="1828392" indent="0">
              <a:buNone/>
              <a:defRPr sz="900"/>
            </a:lvl5pPr>
            <a:lvl6pPr marL="2285462" indent="0">
              <a:buNone/>
              <a:defRPr sz="900"/>
            </a:lvl6pPr>
            <a:lvl7pPr marL="2742562" indent="0">
              <a:buNone/>
              <a:defRPr sz="900"/>
            </a:lvl7pPr>
            <a:lvl8pPr marL="3199655" indent="0">
              <a:buNone/>
              <a:defRPr sz="900"/>
            </a:lvl8pPr>
            <a:lvl9pPr marL="365675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83C24-E3EF-44EC-AB95-AD55859F5E4E}"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FB61D5-FD87-430A-A51D-620597C057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04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76E775-6F71-4891-B6FE-4759959DDE7D}"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D581D-06D7-47B0-B4C7-247F5207654B}" type="slidenum">
              <a:rPr lang="en-US" smtClean="0"/>
              <a:t>‹#›</a:t>
            </a:fld>
            <a:endParaRPr lang="en-US"/>
          </a:p>
        </p:txBody>
      </p:sp>
    </p:spTree>
    <p:extLst>
      <p:ext uri="{BB962C8B-B14F-4D97-AF65-F5344CB8AC3E}">
        <p14:creationId xmlns:p14="http://schemas.microsoft.com/office/powerpoint/2010/main" val="2473686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9" indent="0">
              <a:buNone/>
              <a:defRPr sz="2800"/>
            </a:lvl2pPr>
            <a:lvl3pPr marL="914197" indent="0">
              <a:buNone/>
              <a:defRPr sz="2400"/>
            </a:lvl3pPr>
            <a:lvl4pPr marL="1371281" indent="0">
              <a:buNone/>
              <a:defRPr sz="2000"/>
            </a:lvl4pPr>
            <a:lvl5pPr marL="1828392" indent="0">
              <a:buNone/>
              <a:defRPr sz="2000"/>
            </a:lvl5pPr>
            <a:lvl6pPr marL="2285462" indent="0">
              <a:buNone/>
              <a:defRPr sz="2000"/>
            </a:lvl6pPr>
            <a:lvl7pPr marL="2742562" indent="0">
              <a:buNone/>
              <a:defRPr sz="2000"/>
            </a:lvl7pPr>
            <a:lvl8pPr marL="3199655" indent="0">
              <a:buNone/>
              <a:defRPr sz="2000"/>
            </a:lvl8pPr>
            <a:lvl9pPr marL="365675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9" indent="0">
              <a:buNone/>
              <a:defRPr sz="1200"/>
            </a:lvl2pPr>
            <a:lvl3pPr marL="914197" indent="0">
              <a:buNone/>
              <a:defRPr sz="1000"/>
            </a:lvl3pPr>
            <a:lvl4pPr marL="1371281" indent="0">
              <a:buNone/>
              <a:defRPr sz="900"/>
            </a:lvl4pPr>
            <a:lvl5pPr marL="1828392" indent="0">
              <a:buNone/>
              <a:defRPr sz="900"/>
            </a:lvl5pPr>
            <a:lvl6pPr marL="2285462" indent="0">
              <a:buNone/>
              <a:defRPr sz="900"/>
            </a:lvl6pPr>
            <a:lvl7pPr marL="2742562" indent="0">
              <a:buNone/>
              <a:defRPr sz="900"/>
            </a:lvl7pPr>
            <a:lvl8pPr marL="3199655" indent="0">
              <a:buNone/>
              <a:defRPr sz="900"/>
            </a:lvl8pPr>
            <a:lvl9pPr marL="365675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83C24-E3EF-44EC-AB95-AD55859F5E4E}"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FB61D5-FD87-430A-A51D-620597C057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356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83C24-E3EF-44EC-AB95-AD55859F5E4E}"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B61D5-FD87-430A-A51D-620597C057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452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97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97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83C24-E3EF-44EC-AB95-AD55859F5E4E}"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FB61D5-FD87-430A-A51D-620597C057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583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61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016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092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482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758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63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17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6E775-6F71-4891-B6FE-4759959DDE7D}" type="datetimeFigureOut">
              <a:rPr lang="en-US" smtClean="0"/>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D581D-06D7-47B0-B4C7-247F5207654B}" type="slidenum">
              <a:rPr lang="en-US" smtClean="0"/>
              <a:t>‹#›</a:t>
            </a:fld>
            <a:endParaRPr lang="en-US"/>
          </a:p>
        </p:txBody>
      </p:sp>
    </p:spTree>
    <p:extLst>
      <p:ext uri="{BB962C8B-B14F-4D97-AF65-F5344CB8AC3E}">
        <p14:creationId xmlns:p14="http://schemas.microsoft.com/office/powerpoint/2010/main" val="1207581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909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882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70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6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219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58578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30967"/>
      </p:ext>
    </p:extLst>
  </p:cSld>
  <p:clrMapOvr>
    <a:masterClrMapping/>
  </p:clrMapOvr>
  <p:transition>
    <p:fade/>
  </p:transition>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99934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1"/>
            <a:ext cx="20193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1"/>
            <a:ext cx="20193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08413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1023409"/>
            <a:ext cx="2020094"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228601" y="1449917"/>
            <a:ext cx="2020094"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32034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143205"/>
      </p:ext>
    </p:extLst>
  </p:cSld>
  <p:clrMapOvr>
    <a:masterClrMapping/>
  </p:clrMapOvr>
  <p:transition>
    <p:fade/>
  </p:transition>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76E775-6F71-4891-B6FE-4759959DDE7D}"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D581D-06D7-47B0-B4C7-247F5207654B}" type="slidenum">
              <a:rPr lang="en-US" smtClean="0"/>
              <a:t>‹#›</a:t>
            </a:fld>
            <a:endParaRPr lang="en-US"/>
          </a:p>
        </p:txBody>
      </p:sp>
    </p:spTree>
    <p:extLst>
      <p:ext uri="{BB962C8B-B14F-4D97-AF65-F5344CB8AC3E}">
        <p14:creationId xmlns:p14="http://schemas.microsoft.com/office/powerpoint/2010/main" val="1992885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821135"/>
      </p:ext>
    </p:extLst>
  </p:cSld>
  <p:clrMapOvr>
    <a:masterClrMapping/>
  </p:clrMapOvr>
  <p:transition>
    <p:fade/>
  </p:transition>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1787526" y="182035"/>
            <a:ext cx="2555875"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5"/>
            <a:ext cx="1504157"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53238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1"/>
            <a:ext cx="27432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896144" y="3578226"/>
            <a:ext cx="27432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88424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96719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3"/>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3"/>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3307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5860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76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523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544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25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76E775-6F71-4891-B6FE-4759959DDE7D}" type="datetimeFigureOut">
              <a:rPr lang="en-US" smtClean="0"/>
              <a:t>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D581D-06D7-47B0-B4C7-247F5207654B}" type="slidenum">
              <a:rPr lang="en-US" smtClean="0"/>
              <a:t>‹#›</a:t>
            </a:fld>
            <a:endParaRPr lang="en-US"/>
          </a:p>
        </p:txBody>
      </p:sp>
    </p:spTree>
    <p:extLst>
      <p:ext uri="{BB962C8B-B14F-4D97-AF65-F5344CB8AC3E}">
        <p14:creationId xmlns:p14="http://schemas.microsoft.com/office/powerpoint/2010/main" val="19343209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132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228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017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099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5763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6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8162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55422" indent="0" algn="ctr">
              <a:buNone/>
              <a:defRPr>
                <a:solidFill>
                  <a:schemeClr val="tx1">
                    <a:tint val="75000"/>
                  </a:schemeClr>
                </a:solidFill>
              </a:defRPr>
            </a:lvl2pPr>
            <a:lvl3pPr marL="510844" indent="0" algn="ctr">
              <a:buNone/>
              <a:defRPr>
                <a:solidFill>
                  <a:schemeClr val="tx1">
                    <a:tint val="75000"/>
                  </a:schemeClr>
                </a:solidFill>
              </a:defRPr>
            </a:lvl3pPr>
            <a:lvl4pPr marL="766266" indent="0" algn="ctr">
              <a:buNone/>
              <a:defRPr>
                <a:solidFill>
                  <a:schemeClr val="tx1">
                    <a:tint val="75000"/>
                  </a:schemeClr>
                </a:solidFill>
              </a:defRPr>
            </a:lvl4pPr>
            <a:lvl5pPr marL="1021688" indent="0" algn="ctr">
              <a:buNone/>
              <a:defRPr>
                <a:solidFill>
                  <a:schemeClr val="tx1">
                    <a:tint val="75000"/>
                  </a:schemeClr>
                </a:solidFill>
              </a:defRPr>
            </a:lvl5pPr>
            <a:lvl6pPr marL="1277110" indent="0" algn="ctr">
              <a:buNone/>
              <a:defRPr>
                <a:solidFill>
                  <a:schemeClr val="tx1">
                    <a:tint val="75000"/>
                  </a:schemeClr>
                </a:solidFill>
              </a:defRPr>
            </a:lvl6pPr>
            <a:lvl7pPr marL="1532508" indent="0" algn="ctr">
              <a:buNone/>
              <a:defRPr>
                <a:solidFill>
                  <a:schemeClr val="tx1">
                    <a:tint val="75000"/>
                  </a:schemeClr>
                </a:solidFill>
              </a:defRPr>
            </a:lvl7pPr>
            <a:lvl8pPr marL="1787953" indent="0" algn="ctr">
              <a:buNone/>
              <a:defRPr>
                <a:solidFill>
                  <a:schemeClr val="tx1">
                    <a:tint val="75000"/>
                  </a:schemeClr>
                </a:solidFill>
              </a:defRPr>
            </a:lvl8pPr>
            <a:lvl9pPr marL="20432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34338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36211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200" b="1" cap="all"/>
            </a:lvl1pPr>
          </a:lstStyle>
          <a:p>
            <a:r>
              <a:rPr lang="en-US"/>
              <a:t>Click to edit Master title style</a:t>
            </a:r>
          </a:p>
        </p:txBody>
      </p:sp>
      <p:sp>
        <p:nvSpPr>
          <p:cNvPr id="3" name="Text Placeholder 2"/>
          <p:cNvSpPr>
            <a:spLocks noGrp="1"/>
          </p:cNvSpPr>
          <p:nvPr>
            <p:ph type="body" idx="1"/>
          </p:nvPr>
        </p:nvSpPr>
        <p:spPr>
          <a:xfrm>
            <a:off x="361157" y="1937940"/>
            <a:ext cx="3886200" cy="1000125"/>
          </a:xfrm>
        </p:spPr>
        <p:txBody>
          <a:bodyPr anchor="b"/>
          <a:lstStyle>
            <a:lvl1pPr marL="0" indent="0">
              <a:buNone/>
              <a:defRPr sz="1100">
                <a:solidFill>
                  <a:schemeClr val="tx1">
                    <a:tint val="75000"/>
                  </a:schemeClr>
                </a:solidFill>
              </a:defRPr>
            </a:lvl1pPr>
            <a:lvl2pPr marL="255422" indent="0">
              <a:buNone/>
              <a:defRPr sz="1000">
                <a:solidFill>
                  <a:schemeClr val="tx1">
                    <a:tint val="75000"/>
                  </a:schemeClr>
                </a:solidFill>
              </a:defRPr>
            </a:lvl2pPr>
            <a:lvl3pPr marL="510844" indent="0">
              <a:buNone/>
              <a:defRPr sz="900">
                <a:solidFill>
                  <a:schemeClr val="tx1">
                    <a:tint val="75000"/>
                  </a:schemeClr>
                </a:solidFill>
              </a:defRPr>
            </a:lvl3pPr>
            <a:lvl4pPr marL="766266" indent="0">
              <a:buNone/>
              <a:defRPr sz="800">
                <a:solidFill>
                  <a:schemeClr val="tx1">
                    <a:tint val="75000"/>
                  </a:schemeClr>
                </a:solidFill>
              </a:defRPr>
            </a:lvl4pPr>
            <a:lvl5pPr marL="1021688" indent="0">
              <a:buNone/>
              <a:defRPr sz="800">
                <a:solidFill>
                  <a:schemeClr val="tx1">
                    <a:tint val="75000"/>
                  </a:schemeClr>
                </a:solidFill>
              </a:defRPr>
            </a:lvl5pPr>
            <a:lvl6pPr marL="1277110" indent="0">
              <a:buNone/>
              <a:defRPr sz="800">
                <a:solidFill>
                  <a:schemeClr val="tx1">
                    <a:tint val="75000"/>
                  </a:schemeClr>
                </a:solidFill>
              </a:defRPr>
            </a:lvl6pPr>
            <a:lvl7pPr marL="1532508" indent="0">
              <a:buNone/>
              <a:defRPr sz="800">
                <a:solidFill>
                  <a:schemeClr val="tx1">
                    <a:tint val="75000"/>
                  </a:schemeClr>
                </a:solidFill>
              </a:defRPr>
            </a:lvl7pPr>
            <a:lvl8pPr marL="1787953" indent="0">
              <a:buNone/>
              <a:defRPr sz="800">
                <a:solidFill>
                  <a:schemeClr val="tx1">
                    <a:tint val="75000"/>
                  </a:schemeClr>
                </a:solidFill>
              </a:defRPr>
            </a:lvl8pPr>
            <a:lvl9pPr marL="2043276"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8898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928"/>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928"/>
            <a:ext cx="2019300" cy="3017309"/>
          </a:xfrm>
        </p:spPr>
        <p:txBody>
          <a:bodyPr/>
          <a:lstStyle>
            <a:lvl1pPr>
              <a:defRPr sz="16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445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76E775-6F71-4891-B6FE-4759959DDE7D}" type="datetimeFigureOut">
              <a:rPr lang="en-US" smtClean="0"/>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D581D-06D7-47B0-B4C7-247F5207654B}" type="slidenum">
              <a:rPr lang="en-US" smtClean="0"/>
              <a:t>‹#›</a:t>
            </a:fld>
            <a:endParaRPr lang="en-US"/>
          </a:p>
        </p:txBody>
      </p:sp>
    </p:spTree>
    <p:extLst>
      <p:ext uri="{BB962C8B-B14F-4D97-AF65-F5344CB8AC3E}">
        <p14:creationId xmlns:p14="http://schemas.microsoft.com/office/powerpoint/2010/main" val="16603966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1023409"/>
            <a:ext cx="2020094" cy="426508"/>
          </a:xfrm>
        </p:spPr>
        <p:txBody>
          <a:bodyPr anchor="b"/>
          <a:lstStyle>
            <a:lvl1pPr marL="0" indent="0">
              <a:buNone/>
              <a:defRPr sz="1300" b="1"/>
            </a:lvl1pPr>
            <a:lvl2pPr marL="255422" indent="0">
              <a:buNone/>
              <a:defRPr sz="1100" b="1"/>
            </a:lvl2pPr>
            <a:lvl3pPr marL="510844" indent="0">
              <a:buNone/>
              <a:defRPr sz="1000" b="1"/>
            </a:lvl3pPr>
            <a:lvl4pPr marL="766266" indent="0">
              <a:buNone/>
              <a:defRPr sz="900" b="1"/>
            </a:lvl4pPr>
            <a:lvl5pPr marL="1021688" indent="0">
              <a:buNone/>
              <a:defRPr sz="900" b="1"/>
            </a:lvl5pPr>
            <a:lvl6pPr marL="1277110" indent="0">
              <a:buNone/>
              <a:defRPr sz="900" b="1"/>
            </a:lvl6pPr>
            <a:lvl7pPr marL="1532508" indent="0">
              <a:buNone/>
              <a:defRPr sz="900" b="1"/>
            </a:lvl7pPr>
            <a:lvl8pPr marL="1787953" indent="0">
              <a:buNone/>
              <a:defRPr sz="900" b="1"/>
            </a:lvl8pPr>
            <a:lvl9pPr marL="2043276" indent="0">
              <a:buNone/>
              <a:defRPr sz="900" b="1"/>
            </a:lvl9pPr>
          </a:lstStyle>
          <a:p>
            <a:pPr lvl="0"/>
            <a:r>
              <a:rPr lang="en-US"/>
              <a:t>Click to edit Master text styles</a:t>
            </a:r>
          </a:p>
        </p:txBody>
      </p:sp>
      <p:sp>
        <p:nvSpPr>
          <p:cNvPr id="4" name="Content Placeholder 3"/>
          <p:cNvSpPr>
            <a:spLocks noGrp="1"/>
          </p:cNvSpPr>
          <p:nvPr>
            <p:ph sz="half" idx="2"/>
          </p:nvPr>
        </p:nvSpPr>
        <p:spPr>
          <a:xfrm>
            <a:off x="228601" y="1449917"/>
            <a:ext cx="2020094"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300" b="1"/>
            </a:lvl1pPr>
            <a:lvl2pPr marL="255422" indent="0">
              <a:buNone/>
              <a:defRPr sz="1100" b="1"/>
            </a:lvl2pPr>
            <a:lvl3pPr marL="510844" indent="0">
              <a:buNone/>
              <a:defRPr sz="1000" b="1"/>
            </a:lvl3pPr>
            <a:lvl4pPr marL="766266" indent="0">
              <a:buNone/>
              <a:defRPr sz="900" b="1"/>
            </a:lvl4pPr>
            <a:lvl5pPr marL="1021688" indent="0">
              <a:buNone/>
              <a:defRPr sz="900" b="1"/>
            </a:lvl5pPr>
            <a:lvl6pPr marL="1277110" indent="0">
              <a:buNone/>
              <a:defRPr sz="900" b="1"/>
            </a:lvl6pPr>
            <a:lvl7pPr marL="1532508" indent="0">
              <a:buNone/>
              <a:defRPr sz="900" b="1"/>
            </a:lvl7pPr>
            <a:lvl8pPr marL="1787953" indent="0">
              <a:buNone/>
              <a:defRPr sz="900" b="1"/>
            </a:lvl8pPr>
            <a:lvl9pPr marL="2043276" indent="0">
              <a:buNone/>
              <a:defRPr sz="9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04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6917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1724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72" y="182033"/>
            <a:ext cx="1504157" cy="774700"/>
          </a:xfrm>
        </p:spPr>
        <p:txBody>
          <a:bodyPr anchor="b"/>
          <a:lstStyle>
            <a:lvl1pPr algn="l">
              <a:defRPr sz="1100" b="1"/>
            </a:lvl1pPr>
          </a:lstStyle>
          <a:p>
            <a:r>
              <a:rPr lang="en-US"/>
              <a:t>Click to edit Master title style</a:t>
            </a:r>
          </a:p>
        </p:txBody>
      </p:sp>
      <p:sp>
        <p:nvSpPr>
          <p:cNvPr id="3" name="Content Placeholder 2"/>
          <p:cNvSpPr>
            <a:spLocks noGrp="1"/>
          </p:cNvSpPr>
          <p:nvPr>
            <p:ph idx="1"/>
          </p:nvPr>
        </p:nvSpPr>
        <p:spPr>
          <a:xfrm>
            <a:off x="1787564" y="182465"/>
            <a:ext cx="2555875" cy="3902075"/>
          </a:xfrm>
        </p:spPr>
        <p:txBody>
          <a:bodyPr/>
          <a:lstStyle>
            <a:lvl1pPr>
              <a:defRPr sz="1800"/>
            </a:lvl1pPr>
            <a:lvl2pPr>
              <a:defRPr sz="16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72" y="957165"/>
            <a:ext cx="1504157" cy="3127375"/>
          </a:xfrm>
        </p:spPr>
        <p:txBody>
          <a:bodyPr/>
          <a:lstStyle>
            <a:lvl1pPr marL="0" indent="0">
              <a:buNone/>
              <a:defRPr sz="800"/>
            </a:lvl1pPr>
            <a:lvl2pPr marL="255422" indent="0">
              <a:buNone/>
              <a:defRPr sz="700"/>
            </a:lvl2pPr>
            <a:lvl3pPr marL="510844" indent="0">
              <a:buNone/>
              <a:defRPr sz="600"/>
            </a:lvl3pPr>
            <a:lvl4pPr marL="766266" indent="0">
              <a:buNone/>
              <a:defRPr sz="500"/>
            </a:lvl4pPr>
            <a:lvl5pPr marL="1021688" indent="0">
              <a:buNone/>
              <a:defRPr sz="500"/>
            </a:lvl5pPr>
            <a:lvl6pPr marL="1277110" indent="0">
              <a:buNone/>
              <a:defRPr sz="500"/>
            </a:lvl6pPr>
            <a:lvl7pPr marL="1532508" indent="0">
              <a:buNone/>
              <a:defRPr sz="500"/>
            </a:lvl7pPr>
            <a:lvl8pPr marL="1787953" indent="0">
              <a:buNone/>
              <a:defRPr sz="500"/>
            </a:lvl8pPr>
            <a:lvl9pPr marL="2043276"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94664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831"/>
            <a:ext cx="2743200" cy="377825"/>
          </a:xfrm>
        </p:spPr>
        <p:txBody>
          <a:bodyPr anchor="b"/>
          <a:lstStyle>
            <a:lvl1pPr algn="l">
              <a:defRPr sz="11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800"/>
            </a:lvl1pPr>
            <a:lvl2pPr marL="255422" indent="0">
              <a:buNone/>
              <a:defRPr sz="1600"/>
            </a:lvl2pPr>
            <a:lvl3pPr marL="510844" indent="0">
              <a:buNone/>
              <a:defRPr sz="1300"/>
            </a:lvl3pPr>
            <a:lvl4pPr marL="766266" indent="0">
              <a:buNone/>
              <a:defRPr sz="1100"/>
            </a:lvl4pPr>
            <a:lvl5pPr marL="1021688" indent="0">
              <a:buNone/>
              <a:defRPr sz="1100"/>
            </a:lvl5pPr>
            <a:lvl6pPr marL="1277110" indent="0">
              <a:buNone/>
              <a:defRPr sz="1100"/>
            </a:lvl6pPr>
            <a:lvl7pPr marL="1532508" indent="0">
              <a:buNone/>
              <a:defRPr sz="1100"/>
            </a:lvl7pPr>
            <a:lvl8pPr marL="1787953" indent="0">
              <a:buNone/>
              <a:defRPr sz="1100"/>
            </a:lvl8pPr>
            <a:lvl9pPr marL="2043276" indent="0">
              <a:buNone/>
              <a:defRPr sz="1100"/>
            </a:lvl9pPr>
          </a:lstStyle>
          <a:p>
            <a:endParaRPr lang="en-US" dirty="0"/>
          </a:p>
        </p:txBody>
      </p:sp>
      <p:sp>
        <p:nvSpPr>
          <p:cNvPr id="4" name="Text Placeholder 3"/>
          <p:cNvSpPr>
            <a:spLocks noGrp="1"/>
          </p:cNvSpPr>
          <p:nvPr>
            <p:ph type="body" sz="half" idx="2"/>
          </p:nvPr>
        </p:nvSpPr>
        <p:spPr>
          <a:xfrm>
            <a:off x="896144" y="3578252"/>
            <a:ext cx="2743200" cy="536575"/>
          </a:xfrm>
        </p:spPr>
        <p:txBody>
          <a:bodyPr/>
          <a:lstStyle>
            <a:lvl1pPr marL="0" indent="0">
              <a:buNone/>
              <a:defRPr sz="800"/>
            </a:lvl1pPr>
            <a:lvl2pPr marL="255422" indent="0">
              <a:buNone/>
              <a:defRPr sz="700"/>
            </a:lvl2pPr>
            <a:lvl3pPr marL="510844" indent="0">
              <a:buNone/>
              <a:defRPr sz="600"/>
            </a:lvl3pPr>
            <a:lvl4pPr marL="766266" indent="0">
              <a:buNone/>
              <a:defRPr sz="500"/>
            </a:lvl4pPr>
            <a:lvl5pPr marL="1021688" indent="0">
              <a:buNone/>
              <a:defRPr sz="500"/>
            </a:lvl5pPr>
            <a:lvl6pPr marL="1277110" indent="0">
              <a:buNone/>
              <a:defRPr sz="500"/>
            </a:lvl6pPr>
            <a:lvl7pPr marL="1532508" indent="0">
              <a:buNone/>
              <a:defRPr sz="500"/>
            </a:lvl7pPr>
            <a:lvl8pPr marL="1787953" indent="0">
              <a:buNone/>
              <a:defRPr sz="500"/>
            </a:lvl8pPr>
            <a:lvl9pPr marL="2043276"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16612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7219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254"/>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254"/>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13067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6792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8493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6E775-6F71-4891-B6FE-4759959DDE7D}" type="datetimeFigureOut">
              <a:rPr lang="en-US" smtClean="0"/>
              <a:t>8/10/2025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D581D-06D7-47B0-B4C7-247F5207654B}" type="slidenum">
              <a:rPr lang="en-US" smtClean="0"/>
              <a:t>‹#›</a:t>
            </a:fld>
            <a:endParaRPr lang="en-US"/>
          </a:p>
        </p:txBody>
      </p:sp>
    </p:spTree>
    <p:extLst>
      <p:ext uri="{BB962C8B-B14F-4D97-AF65-F5344CB8AC3E}">
        <p14:creationId xmlns:p14="http://schemas.microsoft.com/office/powerpoint/2010/main" val="32324328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961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1118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2454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9989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7914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9960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3304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6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3325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8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E06FD8-449D-4F0F-BCDD-5B30A88EA0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5211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E06FD8-449D-4F0F-BCDD-5B30A88EA0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66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6E775-6F71-4891-B6FE-4759959DDE7D}"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D581D-06D7-47B0-B4C7-247F5207654B}" type="slidenum">
              <a:rPr lang="en-US" smtClean="0"/>
              <a:t>‹#›</a:t>
            </a:fld>
            <a:endParaRPr lang="en-US"/>
          </a:p>
        </p:txBody>
      </p:sp>
    </p:spTree>
    <p:extLst>
      <p:ext uri="{BB962C8B-B14F-4D97-AF65-F5344CB8AC3E}">
        <p14:creationId xmlns:p14="http://schemas.microsoft.com/office/powerpoint/2010/main" val="18436408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258"/>
            <a:ext cx="77724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E06FD8-449D-4F0F-BCDD-5B30A88EA0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8977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508"/>
            <a:ext cx="40386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508"/>
            <a:ext cx="40386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E06FD8-449D-4F0F-BCDD-5B30A88EA0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7759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7"/>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solidFill>
                  <a:prstClr val="black">
                    <a:tint val="75000"/>
                  </a:prstClr>
                </a:solidFill>
              </a:rPr>
              <a:pPr/>
              <a:t>8/10/2025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E06FD8-449D-4F0F-BCDD-5B30A88EA0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543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solidFill>
                  <a:prstClr val="black">
                    <a:tint val="75000"/>
                  </a:prstClr>
                </a:solidFill>
              </a:rPr>
              <a:pPr/>
              <a:t>8/10/2025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E06FD8-449D-4F0F-BCDD-5B30A88EA0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1877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solidFill>
                  <a:prstClr val="black">
                    <a:tint val="75000"/>
                  </a:prstClr>
                </a:solidFill>
              </a:rPr>
              <a:pPr/>
              <a:t>8/10/2025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E06FD8-449D-4F0F-BCDD-5B30A88EA0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5061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80" y="273406"/>
            <a:ext cx="3008313"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3575050" y="273409"/>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80" y="1435103"/>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E06FD8-449D-4F0F-BCDD-5B30A88EA0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6858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957"/>
            <a:ext cx="54864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695"/>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solidFill>
                  <a:prstClr val="black">
                    <a:tint val="75000"/>
                  </a:prstClr>
                </a:solidFill>
              </a:rPr>
              <a:pPr/>
              <a:t>8/10/2025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E06FD8-449D-4F0F-BCDD-5B30A88EA0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412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E06FD8-449D-4F0F-BCDD-5B30A88EA0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9788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731"/>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731"/>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E06FD8-449D-4F0F-BCDD-5B30A88EA0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22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6E775-6F71-4891-B6FE-4759959DDE7D}" type="datetimeFigureOut">
              <a:rPr lang="en-US" smtClean="0"/>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D581D-06D7-47B0-B4C7-247F5207654B}" type="slidenum">
              <a:rPr lang="en-US" smtClean="0"/>
              <a:t>‹#›</a:t>
            </a:fld>
            <a:endParaRPr lang="en-US"/>
          </a:p>
        </p:txBody>
      </p:sp>
    </p:spTree>
    <p:extLst>
      <p:ext uri="{BB962C8B-B14F-4D97-AF65-F5344CB8AC3E}">
        <p14:creationId xmlns:p14="http://schemas.microsoft.com/office/powerpoint/2010/main" val="269830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6E775-6F71-4891-B6FE-4759959DDE7D}" type="datetimeFigureOut">
              <a:rPr lang="en-US" smtClean="0"/>
              <a:t>8/10/2025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D581D-06D7-47B0-B4C7-247F5207654B}" type="slidenum">
              <a:rPr lang="en-US" smtClean="0"/>
              <a:t>‹#›</a:t>
            </a:fld>
            <a:endParaRPr lang="en-US"/>
          </a:p>
        </p:txBody>
      </p:sp>
    </p:spTree>
    <p:extLst>
      <p:ext uri="{BB962C8B-B14F-4D97-AF65-F5344CB8AC3E}">
        <p14:creationId xmlns:p14="http://schemas.microsoft.com/office/powerpoint/2010/main" val="4185684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20" rIns="9143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26"/>
            <a:ext cx="8229600" cy="4525963"/>
          </a:xfrm>
          <a:prstGeom prst="rect">
            <a:avLst/>
          </a:prstGeom>
        </p:spPr>
        <p:txBody>
          <a:bodyPr vert="horz" lIns="91430" tIns="45720" rIns="9143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687"/>
            <a:ext cx="2133600" cy="365125"/>
          </a:xfrm>
          <a:prstGeom prst="rect">
            <a:avLst/>
          </a:prstGeom>
        </p:spPr>
        <p:txBody>
          <a:bodyPr vert="horz" lIns="91430" tIns="45720" rIns="91430" bIns="45720" rtlCol="0" anchor="ctr"/>
          <a:lstStyle>
            <a:lvl1pPr algn="l">
              <a:defRPr sz="1200">
                <a:solidFill>
                  <a:schemeClr val="tx1">
                    <a:tint val="75000"/>
                  </a:schemeClr>
                </a:solidFill>
              </a:defRPr>
            </a:lvl1pPr>
          </a:lstStyle>
          <a:p>
            <a:pPr defTabSz="914197"/>
            <a:fld id="{7DF83C24-E3EF-44EC-AB95-AD55859F5E4E}" type="datetimeFigureOut">
              <a:rPr lang="en-US" smtClean="0">
                <a:solidFill>
                  <a:prstClr val="black">
                    <a:tint val="75000"/>
                  </a:prstClr>
                </a:solidFill>
              </a:rPr>
              <a:pPr defTabSz="914197"/>
              <a:t>8/10/2025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687"/>
            <a:ext cx="2895600" cy="365125"/>
          </a:xfrm>
          <a:prstGeom prst="rect">
            <a:avLst/>
          </a:prstGeom>
        </p:spPr>
        <p:txBody>
          <a:bodyPr vert="horz" lIns="91430" tIns="45720" rIns="91430" bIns="45720" rtlCol="0" anchor="ctr"/>
          <a:lstStyle>
            <a:lvl1pPr algn="ctr">
              <a:defRPr sz="1200">
                <a:solidFill>
                  <a:schemeClr val="tx1">
                    <a:tint val="75000"/>
                  </a:schemeClr>
                </a:solidFill>
              </a:defRPr>
            </a:lvl1pPr>
          </a:lstStyle>
          <a:p>
            <a:pPr defTabSz="91419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687"/>
            <a:ext cx="2133600" cy="365125"/>
          </a:xfrm>
          <a:prstGeom prst="rect">
            <a:avLst/>
          </a:prstGeom>
        </p:spPr>
        <p:txBody>
          <a:bodyPr vert="horz" lIns="91430" tIns="45720" rIns="91430" bIns="45720" rtlCol="0" anchor="ctr"/>
          <a:lstStyle>
            <a:lvl1pPr algn="r">
              <a:defRPr sz="1200">
                <a:solidFill>
                  <a:schemeClr val="tx1">
                    <a:tint val="75000"/>
                  </a:schemeClr>
                </a:solidFill>
              </a:defRPr>
            </a:lvl1pPr>
          </a:lstStyle>
          <a:p>
            <a:pPr defTabSz="914197"/>
            <a:fld id="{79FB61D5-FD87-430A-A51D-620597C057FD}" type="slidenum">
              <a:rPr lang="en-US" smtClean="0">
                <a:solidFill>
                  <a:prstClr val="black">
                    <a:tint val="75000"/>
                  </a:prstClr>
                </a:solidFill>
              </a:rPr>
              <a:pPr defTabSz="914197"/>
              <a:t>‹#›</a:t>
            </a:fld>
            <a:endParaRPr lang="en-US">
              <a:solidFill>
                <a:prstClr val="black">
                  <a:tint val="75000"/>
                </a:prstClr>
              </a:solidFill>
            </a:endParaRPr>
          </a:p>
        </p:txBody>
      </p:sp>
    </p:spTree>
    <p:extLst>
      <p:ext uri="{BB962C8B-B14F-4D97-AF65-F5344CB8AC3E}">
        <p14:creationId xmlns:p14="http://schemas.microsoft.com/office/powerpoint/2010/main" val="4223069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197" rtl="0" eaLnBrk="1" latinLnBrk="0" hangingPunct="1">
        <a:spcBef>
          <a:spcPct val="0"/>
        </a:spcBef>
        <a:buNone/>
        <a:defRPr sz="4400" kern="1200">
          <a:solidFill>
            <a:schemeClr val="tx1"/>
          </a:solidFill>
          <a:latin typeface="+mj-lt"/>
          <a:ea typeface="+mj-ea"/>
          <a:cs typeface="+mj-cs"/>
        </a:defRPr>
      </a:lvl1pPr>
    </p:titleStyle>
    <p:bodyStyle>
      <a:lvl1pPr marL="342819" indent="-342819" algn="l" defTabSz="91419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76" indent="-285683" algn="l" defTabSz="91419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39" indent="-228542" algn="l" defTabSz="91419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23"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20"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20"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4"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88"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01" indent="-228542" algn="l" defTabSz="9141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97" rtl="0" eaLnBrk="1" latinLnBrk="0" hangingPunct="1">
        <a:defRPr sz="1800" kern="1200">
          <a:solidFill>
            <a:schemeClr val="tx1"/>
          </a:solidFill>
          <a:latin typeface="+mn-lt"/>
          <a:ea typeface="+mn-ea"/>
          <a:cs typeface="+mn-cs"/>
        </a:defRPr>
      </a:lvl1pPr>
      <a:lvl2pPr marL="457089" algn="l" defTabSz="914197" rtl="0" eaLnBrk="1" latinLnBrk="0" hangingPunct="1">
        <a:defRPr sz="1800" kern="1200">
          <a:solidFill>
            <a:schemeClr val="tx1"/>
          </a:solidFill>
          <a:latin typeface="+mn-lt"/>
          <a:ea typeface="+mn-ea"/>
          <a:cs typeface="+mn-cs"/>
        </a:defRPr>
      </a:lvl2pPr>
      <a:lvl3pPr marL="914197" algn="l" defTabSz="914197" rtl="0" eaLnBrk="1" latinLnBrk="0" hangingPunct="1">
        <a:defRPr sz="1800" kern="1200">
          <a:solidFill>
            <a:schemeClr val="tx1"/>
          </a:solidFill>
          <a:latin typeface="+mn-lt"/>
          <a:ea typeface="+mn-ea"/>
          <a:cs typeface="+mn-cs"/>
        </a:defRPr>
      </a:lvl3pPr>
      <a:lvl4pPr marL="1371281" algn="l" defTabSz="914197" rtl="0" eaLnBrk="1" latinLnBrk="0" hangingPunct="1">
        <a:defRPr sz="1800" kern="1200">
          <a:solidFill>
            <a:schemeClr val="tx1"/>
          </a:solidFill>
          <a:latin typeface="+mn-lt"/>
          <a:ea typeface="+mn-ea"/>
          <a:cs typeface="+mn-cs"/>
        </a:defRPr>
      </a:lvl4pPr>
      <a:lvl5pPr marL="1828392" algn="l" defTabSz="914197" rtl="0" eaLnBrk="1" latinLnBrk="0" hangingPunct="1">
        <a:defRPr sz="1800" kern="1200">
          <a:solidFill>
            <a:schemeClr val="tx1"/>
          </a:solidFill>
          <a:latin typeface="+mn-lt"/>
          <a:ea typeface="+mn-ea"/>
          <a:cs typeface="+mn-cs"/>
        </a:defRPr>
      </a:lvl5pPr>
      <a:lvl6pPr marL="2285462" algn="l" defTabSz="914197" rtl="0" eaLnBrk="1" latinLnBrk="0" hangingPunct="1">
        <a:defRPr sz="1800" kern="1200">
          <a:solidFill>
            <a:schemeClr val="tx1"/>
          </a:solidFill>
          <a:latin typeface="+mn-lt"/>
          <a:ea typeface="+mn-ea"/>
          <a:cs typeface="+mn-cs"/>
        </a:defRPr>
      </a:lvl6pPr>
      <a:lvl7pPr marL="2742562" algn="l" defTabSz="914197" rtl="0" eaLnBrk="1" latinLnBrk="0" hangingPunct="1">
        <a:defRPr sz="1800" kern="1200">
          <a:solidFill>
            <a:schemeClr val="tx1"/>
          </a:solidFill>
          <a:latin typeface="+mn-lt"/>
          <a:ea typeface="+mn-ea"/>
          <a:cs typeface="+mn-cs"/>
        </a:defRPr>
      </a:lvl7pPr>
      <a:lvl8pPr marL="3199655" algn="l" defTabSz="914197" rtl="0" eaLnBrk="1" latinLnBrk="0" hangingPunct="1">
        <a:defRPr sz="1800" kern="1200">
          <a:solidFill>
            <a:schemeClr val="tx1"/>
          </a:solidFill>
          <a:latin typeface="+mn-lt"/>
          <a:ea typeface="+mn-ea"/>
          <a:cs typeface="+mn-cs"/>
        </a:defRPr>
      </a:lvl8pPr>
      <a:lvl9pPr marL="3656757" algn="l" defTabSz="9141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118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1"/>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8"/>
            <a:ext cx="10668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68"/>
            <a:ext cx="14478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68"/>
            <a:ext cx="10668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3305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6027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51206" tIns="25603" rIns="51206" bIns="25603" rtlCol="0" anchor="ctr">
            <a:normAutofit/>
          </a:bodyPr>
          <a:lstStyle/>
          <a:p>
            <a:r>
              <a:rPr lang="en-US"/>
              <a:t>Click to edit Master title style</a:t>
            </a:r>
          </a:p>
        </p:txBody>
      </p:sp>
      <p:sp>
        <p:nvSpPr>
          <p:cNvPr id="3" name="Text Placeholder 2"/>
          <p:cNvSpPr>
            <a:spLocks noGrp="1"/>
          </p:cNvSpPr>
          <p:nvPr>
            <p:ph type="body" idx="1"/>
          </p:nvPr>
        </p:nvSpPr>
        <p:spPr>
          <a:xfrm>
            <a:off x="228600" y="1066928"/>
            <a:ext cx="4114800" cy="3017309"/>
          </a:xfrm>
          <a:prstGeom prst="rect">
            <a:avLst/>
          </a:prstGeom>
        </p:spPr>
        <p:txBody>
          <a:bodyPr vert="horz" lIns="51206" tIns="25603" rIns="51206" bIns="256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700"/>
            <a:ext cx="1066800" cy="243417"/>
          </a:xfrm>
          <a:prstGeom prst="rect">
            <a:avLst/>
          </a:prstGeom>
        </p:spPr>
        <p:txBody>
          <a:bodyPr vert="horz" lIns="51206" tIns="25603" rIns="51206" bIns="25603" rtlCol="0" anchor="ctr"/>
          <a:lstStyle>
            <a:lvl1pPr algn="l">
              <a:defRPr sz="700">
                <a:solidFill>
                  <a:schemeClr val="tx1">
                    <a:tint val="75000"/>
                  </a:schemeClr>
                </a:solidFill>
              </a:defRPr>
            </a:lvl1pPr>
          </a:lstStyle>
          <a:p>
            <a:pPr defTabSz="510844"/>
            <a:fld id="{1D8BD707-D9CF-40AE-B4C6-C98DA3205C09}" type="datetimeFigureOut">
              <a:rPr lang="en-US" smtClean="0">
                <a:solidFill>
                  <a:prstClr val="black">
                    <a:tint val="75000"/>
                  </a:prstClr>
                </a:solidFill>
              </a:rPr>
              <a:pPr defTabSz="510844"/>
              <a:t>8/10/2025</a:t>
            </a:fld>
            <a:endParaRPr lang="en-US" dirty="0">
              <a:solidFill>
                <a:prstClr val="black">
                  <a:tint val="75000"/>
                </a:prstClr>
              </a:solidFill>
            </a:endParaRPr>
          </a:p>
        </p:txBody>
      </p:sp>
      <p:sp>
        <p:nvSpPr>
          <p:cNvPr id="5" name="Footer Placeholder 4"/>
          <p:cNvSpPr>
            <a:spLocks noGrp="1"/>
          </p:cNvSpPr>
          <p:nvPr>
            <p:ph type="ftr" sz="quarter" idx="3"/>
          </p:nvPr>
        </p:nvSpPr>
        <p:spPr>
          <a:xfrm>
            <a:off x="1562100" y="4237700"/>
            <a:ext cx="1447800" cy="243417"/>
          </a:xfrm>
          <a:prstGeom prst="rect">
            <a:avLst/>
          </a:prstGeom>
        </p:spPr>
        <p:txBody>
          <a:bodyPr vert="horz" lIns="51206" tIns="25603" rIns="51206" bIns="25603" rtlCol="0" anchor="ctr"/>
          <a:lstStyle>
            <a:lvl1pPr algn="ctr">
              <a:defRPr sz="700">
                <a:solidFill>
                  <a:schemeClr val="tx1">
                    <a:tint val="75000"/>
                  </a:schemeClr>
                </a:solidFill>
              </a:defRPr>
            </a:lvl1pPr>
          </a:lstStyle>
          <a:p>
            <a:pPr defTabSz="510844"/>
            <a:endParaRPr lang="en-US" dirty="0">
              <a:solidFill>
                <a:prstClr val="black">
                  <a:tint val="75000"/>
                </a:prstClr>
              </a:solidFill>
            </a:endParaRPr>
          </a:p>
        </p:txBody>
      </p:sp>
      <p:sp>
        <p:nvSpPr>
          <p:cNvPr id="6" name="Slide Number Placeholder 5"/>
          <p:cNvSpPr>
            <a:spLocks noGrp="1"/>
          </p:cNvSpPr>
          <p:nvPr>
            <p:ph type="sldNum" sz="quarter" idx="4"/>
          </p:nvPr>
        </p:nvSpPr>
        <p:spPr>
          <a:xfrm>
            <a:off x="3276600" y="4237700"/>
            <a:ext cx="1066800" cy="243417"/>
          </a:xfrm>
          <a:prstGeom prst="rect">
            <a:avLst/>
          </a:prstGeom>
        </p:spPr>
        <p:txBody>
          <a:bodyPr vert="horz" lIns="51206" tIns="25603" rIns="51206" bIns="25603" rtlCol="0" anchor="ctr"/>
          <a:lstStyle>
            <a:lvl1pPr algn="r">
              <a:defRPr sz="700">
                <a:solidFill>
                  <a:schemeClr val="tx1">
                    <a:tint val="75000"/>
                  </a:schemeClr>
                </a:solidFill>
              </a:defRPr>
            </a:lvl1pPr>
          </a:lstStyle>
          <a:p>
            <a:pPr defTabSz="510844"/>
            <a:fld id="{B6F15528-21DE-4FAA-801E-634DDDAF4B2B}" type="slidenum">
              <a:rPr lang="en-US" smtClean="0">
                <a:solidFill>
                  <a:prstClr val="black">
                    <a:tint val="75000"/>
                  </a:prstClr>
                </a:solidFill>
              </a:rPr>
              <a:pPr defTabSz="510844"/>
              <a:t>‹#›</a:t>
            </a:fld>
            <a:endParaRPr lang="en-US" dirty="0">
              <a:solidFill>
                <a:prstClr val="black">
                  <a:tint val="75000"/>
                </a:prstClr>
              </a:solidFill>
            </a:endParaRPr>
          </a:p>
        </p:txBody>
      </p:sp>
    </p:spTree>
    <p:extLst>
      <p:ext uri="{BB962C8B-B14F-4D97-AF65-F5344CB8AC3E}">
        <p14:creationId xmlns:p14="http://schemas.microsoft.com/office/powerpoint/2010/main" val="17950547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510844" rtl="0" eaLnBrk="1" latinLnBrk="0" hangingPunct="1">
        <a:spcBef>
          <a:spcPct val="0"/>
        </a:spcBef>
        <a:buNone/>
        <a:defRPr sz="2500" kern="1200">
          <a:solidFill>
            <a:schemeClr val="tx1"/>
          </a:solidFill>
          <a:latin typeface="+mj-lt"/>
          <a:ea typeface="+mj-ea"/>
          <a:cs typeface="+mj-cs"/>
        </a:defRPr>
      </a:lvl1pPr>
    </p:titleStyle>
    <p:bodyStyle>
      <a:lvl1pPr marL="191550" indent="-191550" algn="l" defTabSz="510844"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4987" indent="-159691" algn="l" defTabSz="51084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38555" indent="-127711" algn="l" defTabSz="51084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93977" indent="-127711" algn="l" defTabSz="510844"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49399" indent="-127711" algn="l" defTabSz="510844"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04766" indent="-127711" algn="l" defTabSz="510844"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59942" indent="-127711" algn="l" defTabSz="510844"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15582" indent="-127711" algn="l" defTabSz="510844"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70936" indent="-127711" algn="l" defTabSz="510844"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0844" rtl="0" eaLnBrk="1" latinLnBrk="0" hangingPunct="1">
        <a:defRPr sz="1000" kern="1200">
          <a:solidFill>
            <a:schemeClr val="tx1"/>
          </a:solidFill>
          <a:latin typeface="+mn-lt"/>
          <a:ea typeface="+mn-ea"/>
          <a:cs typeface="+mn-cs"/>
        </a:defRPr>
      </a:lvl1pPr>
      <a:lvl2pPr marL="255422" algn="l" defTabSz="510844" rtl="0" eaLnBrk="1" latinLnBrk="0" hangingPunct="1">
        <a:defRPr sz="1000" kern="1200">
          <a:solidFill>
            <a:schemeClr val="tx1"/>
          </a:solidFill>
          <a:latin typeface="+mn-lt"/>
          <a:ea typeface="+mn-ea"/>
          <a:cs typeface="+mn-cs"/>
        </a:defRPr>
      </a:lvl2pPr>
      <a:lvl3pPr marL="510844" algn="l" defTabSz="510844" rtl="0" eaLnBrk="1" latinLnBrk="0" hangingPunct="1">
        <a:defRPr sz="1000" kern="1200">
          <a:solidFill>
            <a:schemeClr val="tx1"/>
          </a:solidFill>
          <a:latin typeface="+mn-lt"/>
          <a:ea typeface="+mn-ea"/>
          <a:cs typeface="+mn-cs"/>
        </a:defRPr>
      </a:lvl3pPr>
      <a:lvl4pPr marL="766266" algn="l" defTabSz="510844" rtl="0" eaLnBrk="1" latinLnBrk="0" hangingPunct="1">
        <a:defRPr sz="1000" kern="1200">
          <a:solidFill>
            <a:schemeClr val="tx1"/>
          </a:solidFill>
          <a:latin typeface="+mn-lt"/>
          <a:ea typeface="+mn-ea"/>
          <a:cs typeface="+mn-cs"/>
        </a:defRPr>
      </a:lvl4pPr>
      <a:lvl5pPr marL="1021688" algn="l" defTabSz="510844" rtl="0" eaLnBrk="1" latinLnBrk="0" hangingPunct="1">
        <a:defRPr sz="1000" kern="1200">
          <a:solidFill>
            <a:schemeClr val="tx1"/>
          </a:solidFill>
          <a:latin typeface="+mn-lt"/>
          <a:ea typeface="+mn-ea"/>
          <a:cs typeface="+mn-cs"/>
        </a:defRPr>
      </a:lvl5pPr>
      <a:lvl6pPr marL="1277110" algn="l" defTabSz="510844" rtl="0" eaLnBrk="1" latinLnBrk="0" hangingPunct="1">
        <a:defRPr sz="1000" kern="1200">
          <a:solidFill>
            <a:schemeClr val="tx1"/>
          </a:solidFill>
          <a:latin typeface="+mn-lt"/>
          <a:ea typeface="+mn-ea"/>
          <a:cs typeface="+mn-cs"/>
        </a:defRPr>
      </a:lvl6pPr>
      <a:lvl7pPr marL="1532508" algn="l" defTabSz="510844" rtl="0" eaLnBrk="1" latinLnBrk="0" hangingPunct="1">
        <a:defRPr sz="1000" kern="1200">
          <a:solidFill>
            <a:schemeClr val="tx1"/>
          </a:solidFill>
          <a:latin typeface="+mn-lt"/>
          <a:ea typeface="+mn-ea"/>
          <a:cs typeface="+mn-cs"/>
        </a:defRPr>
      </a:lvl7pPr>
      <a:lvl8pPr marL="1787953" algn="l" defTabSz="510844" rtl="0" eaLnBrk="1" latinLnBrk="0" hangingPunct="1">
        <a:defRPr sz="1000" kern="1200">
          <a:solidFill>
            <a:schemeClr val="tx1"/>
          </a:solidFill>
          <a:latin typeface="+mn-lt"/>
          <a:ea typeface="+mn-ea"/>
          <a:cs typeface="+mn-cs"/>
        </a:defRPr>
      </a:lvl8pPr>
      <a:lvl9pPr marL="2043276" algn="l" defTabSz="510844" rtl="0" eaLnBrk="1" latinLnBrk="0" hangingPunct="1">
        <a:defRPr sz="1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79AF1-8AAD-40F9-9623-EE90D17FF3EF}" type="datetimeFigureOut">
              <a:rPr lang="en-US" smtClean="0">
                <a:solidFill>
                  <a:prstClr val="black">
                    <a:tint val="75000"/>
                  </a:prstClr>
                </a:solidFill>
              </a:rPr>
              <a:pPr/>
              <a:t>8/10/2025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32098-FAEB-42F0-9877-5AD249F1F1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0965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708"/>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pPr defTabSz="1218987"/>
            <a:fld id="{BF611894-28B8-4005-BA35-73238799DD5F}" type="datetimeFigureOut">
              <a:rPr lang="en-US" smtClean="0">
                <a:solidFill>
                  <a:prstClr val="black">
                    <a:tint val="75000"/>
                  </a:prstClr>
                </a:solidFill>
              </a:rPr>
              <a:pPr defTabSz="1218987"/>
              <a:t>8/10/2025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708"/>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pPr defTabSz="1218987"/>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708"/>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pPr defTabSz="1218987"/>
            <a:fld id="{D0E06FD8-449D-4F0F-BCDD-5B30A88EA0EC}" type="slidenum">
              <a:rPr lang="en-US" smtClean="0">
                <a:solidFill>
                  <a:prstClr val="black">
                    <a:tint val="75000"/>
                  </a:prstClr>
                </a:solidFill>
              </a:rPr>
              <a:pPr defTabSz="1218987"/>
              <a:t>‹#›</a:t>
            </a:fld>
            <a:endParaRPr lang="en-US">
              <a:solidFill>
                <a:prstClr val="black">
                  <a:tint val="75000"/>
                </a:prstClr>
              </a:solidFill>
            </a:endParaRPr>
          </a:p>
        </p:txBody>
      </p:sp>
    </p:spTree>
    <p:extLst>
      <p:ext uri="{BB962C8B-B14F-4D97-AF65-F5344CB8AC3E}">
        <p14:creationId xmlns:p14="http://schemas.microsoft.com/office/powerpoint/2010/main" val="25214796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9.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9.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9.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9.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9.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9.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0.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51.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ình nền mầm non đẹp nhất và quyến r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44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CB314CD0-C5BE-437C-A256-B065454459B4}"/>
              </a:ext>
            </a:extLst>
          </p:cNvPr>
          <p:cNvSpPr txBox="1"/>
          <p:nvPr/>
        </p:nvSpPr>
        <p:spPr>
          <a:xfrm>
            <a:off x="294602" y="762000"/>
            <a:ext cx="8554797" cy="2062103"/>
          </a:xfrm>
          <a:prstGeom prst="rect">
            <a:avLst/>
          </a:prstGeom>
          <a:noFill/>
        </p:spPr>
        <p:txBody>
          <a:bodyPr wrap="square" lIns="91430" tIns="45720" rIns="91430" bIns="45720" rtlCol="0">
            <a:spAutoFit/>
          </a:bodyPr>
          <a:lstStyle/>
          <a:p>
            <a:pPr algn="ctr" defTabSz="457089"/>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a:t>
            </a:r>
            <a:r>
              <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MỪNG </a:t>
            </a:r>
            <a:r>
              <a:rPr lang="en-US" sz="4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 </a:t>
            </a:r>
          </a:p>
          <a:p>
            <a:pPr algn="ctr" defTabSz="457089"/>
            <a:r>
              <a:rPr lang="en-US" sz="4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ĐẾN</a:t>
            </a:r>
            <a:r>
              <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VỚI </a:t>
            </a:r>
            <a:r>
              <a:rPr lang="en-US" sz="4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 </a:t>
            </a: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HÔM </a:t>
            </a:r>
            <a:r>
              <a:rPr lang="en-US" sz="4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NAY.</a:t>
            </a:r>
          </a:p>
          <a:p>
            <a:pPr algn="ctr" defTabSz="457089"/>
            <a:endParaRPr lang="vi-VN" sz="3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8" name="Group 23"/>
          <p:cNvGrpSpPr>
            <a:grpSpLocks/>
          </p:cNvGrpSpPr>
          <p:nvPr/>
        </p:nvGrpSpPr>
        <p:grpSpPr bwMode="auto">
          <a:xfrm>
            <a:off x="2511425" y="3429000"/>
            <a:ext cx="1304925" cy="1524000"/>
            <a:chOff x="2844800" y="1422399"/>
            <a:chExt cx="2235200" cy="2235200"/>
          </a:xfrm>
        </p:grpSpPr>
        <p:sp>
          <p:nvSpPr>
            <p:cNvPr id="9" name=" 3"/>
            <p:cNvSpPr/>
            <p:nvPr/>
          </p:nvSpPr>
          <p:spPr>
            <a:xfrm>
              <a:off x="2844800" y="1422399"/>
              <a:ext cx="2235200" cy="2235200"/>
            </a:xfrm>
            <a:prstGeom prst="gear9">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0" name=" 4"/>
            <p:cNvSpPr/>
            <p:nvPr/>
          </p:nvSpPr>
          <p:spPr>
            <a:xfrm>
              <a:off x="3293471" y="1946275"/>
              <a:ext cx="1337857" cy="1147868"/>
            </a:xfrm>
            <a:prstGeom prst="rect">
              <a:avLst/>
            </a:prstGeom>
            <a:noFill/>
            <a:ln>
              <a:noFill/>
            </a:ln>
            <a:effectLst/>
          </p:spPr>
          <p:txBody>
            <a:bodyPr lIns="40640" tIns="40640" rIns="40640" bIns="40640" spcCol="1270" anchor="ctr"/>
            <a:lstStyle/>
            <a:p>
              <a:pPr marL="0" marR="0" lvl="0" indent="0" algn="ctr" defTabSz="1422400" eaLnBrk="1" fontAlgn="auto" latinLnBrk="0" hangingPunct="1">
                <a:lnSpc>
                  <a:spcPct val="90000"/>
                </a:lnSpc>
                <a:spcBef>
                  <a:spcPts val="0"/>
                </a:spcBef>
                <a:spcAft>
                  <a:spcPct val="35000"/>
                </a:spcAft>
                <a:buClrTx/>
                <a:buSzTx/>
                <a:buFontTx/>
                <a:buNone/>
                <a:tabLst/>
                <a:defRPr/>
              </a:pPr>
              <a:endParaRPr kumimoji="0" lang="vi-VN" sz="3200" b="0" i="0" u="none" strike="noStrike" kern="0" cap="none" spc="0" normalizeH="0" baseline="0" noProof="0">
                <a:ln>
                  <a:noFill/>
                </a:ln>
                <a:solidFill>
                  <a:sysClr val="window" lastClr="FFFFFF"/>
                </a:solidFill>
                <a:effectLst/>
                <a:uLnTx/>
                <a:uFillTx/>
                <a:latin typeface="Arial"/>
                <a:ea typeface="+mn-ea"/>
                <a:cs typeface="+mn-cs"/>
              </a:endParaRPr>
            </a:p>
          </p:txBody>
        </p:sp>
      </p:grpSp>
      <p:grpSp>
        <p:nvGrpSpPr>
          <p:cNvPr id="11" name="Group 20"/>
          <p:cNvGrpSpPr/>
          <p:nvPr/>
        </p:nvGrpSpPr>
        <p:grpSpPr>
          <a:xfrm>
            <a:off x="3528104" y="2715437"/>
            <a:ext cx="1494695" cy="1606695"/>
            <a:chOff x="2844800" y="1828800"/>
            <a:chExt cx="2235200" cy="2235200"/>
          </a:xfrm>
          <a:solidFill>
            <a:srgbClr val="FF0000"/>
          </a:solidFill>
          <a:scene3d>
            <a:camera prst="orthographicFront">
              <a:rot lat="0" lon="0" rev="0"/>
            </a:camera>
            <a:lightRig rig="balanced" dir="t">
              <a:rot lat="0" lon="0" rev="8700000"/>
            </a:lightRig>
          </a:scene3d>
        </p:grpSpPr>
        <p:sp>
          <p:nvSpPr>
            <p:cNvPr id="1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p>
        <p:sp>
          <p:nvSpPr>
            <p:cNvPr id="1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txBody>
            <a:bodyPr lIns="40640" tIns="40640" rIns="40640" bIns="40640" spcCol="1270" anchor="ctr"/>
            <a:lstStyle/>
            <a:p>
              <a:pPr marL="0" marR="0" lvl="0" indent="0" algn="ctr" defTabSz="1422400" eaLnBrk="1" fontAlgn="auto" latinLnBrk="0" hangingPunct="1">
                <a:lnSpc>
                  <a:spcPct val="90000"/>
                </a:lnSpc>
                <a:spcBef>
                  <a:spcPts val="0"/>
                </a:spcBef>
                <a:spcAft>
                  <a:spcPct val="35000"/>
                </a:spcAft>
                <a:buClrTx/>
                <a:buSzTx/>
                <a:buFontTx/>
                <a:buNone/>
                <a:tabLst/>
                <a:defRPr/>
              </a:pPr>
              <a:endParaRPr kumimoji="0" lang="vi-VN" sz="3200" b="0" i="0" u="none" strike="noStrike" kern="0" cap="none" spc="0" normalizeH="0" baseline="0" noProof="0">
                <a:ln>
                  <a:noFill/>
                </a:ln>
                <a:solidFill>
                  <a:sysClr val="window" lastClr="FFFFFF"/>
                </a:solidFill>
                <a:effectLst/>
                <a:uLnTx/>
                <a:uFillTx/>
                <a:latin typeface="Arial"/>
                <a:ea typeface="+mn-ea"/>
                <a:cs typeface="+mn-cs"/>
              </a:endParaRPr>
            </a:p>
          </p:txBody>
        </p:sp>
      </p:grpSp>
      <p:pic>
        <p:nvPicPr>
          <p:cNvPr id="14" name="Picture 43" descr="Firewrk8"/>
          <p:cNvPicPr>
            <a:picLocks noChangeAspect="1" noChangeArrowheads="1"/>
          </p:cNvPicPr>
          <p:nvPr/>
        </p:nvPicPr>
        <p:blipFill>
          <a:blip r:embed="rId3"/>
          <a:srcRect/>
          <a:stretch>
            <a:fillRect/>
          </a:stretch>
        </p:blipFill>
        <p:spPr bwMode="auto">
          <a:xfrm>
            <a:off x="3627751" y="4177506"/>
            <a:ext cx="1295400" cy="1266825"/>
          </a:xfrm>
          <a:prstGeom prst="rect">
            <a:avLst/>
          </a:prstGeom>
          <a:noFill/>
          <a:ln w="9525">
            <a:noFill/>
            <a:miter lim="800000"/>
            <a:headEnd/>
            <a:tailEnd/>
          </a:ln>
        </p:spPr>
      </p:pic>
      <p:sp>
        <p:nvSpPr>
          <p:cNvPr id="15" name=" 3"/>
          <p:cNvSpPr/>
          <p:nvPr/>
        </p:nvSpPr>
        <p:spPr bwMode="auto">
          <a:xfrm>
            <a:off x="4716831" y="3429000"/>
            <a:ext cx="1246188" cy="1371600"/>
          </a:xfrm>
          <a:prstGeom prst="gear9">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6" name="TextBox 15"/>
          <p:cNvSpPr txBox="1"/>
          <p:nvPr/>
        </p:nvSpPr>
        <p:spPr>
          <a:xfrm>
            <a:off x="2667000" y="3621749"/>
            <a:ext cx="572296"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en-US" sz="4400" b="1" kern="0" dirty="0">
                <a:solidFill>
                  <a:srgbClr val="00C200"/>
                </a:solidFill>
                <a:latin typeface="Times New Roman" panose="02020603050405020304" pitchFamily="18" charset="0"/>
                <a:cs typeface="Arial" panose="020B0604020202020204" pitchFamily="34" charset="0"/>
              </a:rPr>
              <a:t>T</a:t>
            </a:r>
            <a:endParaRPr kumimoji="0" lang="vi-VN" altLang="en-US" sz="4400" b="1" i="0" u="none" strike="noStrike" kern="0" cap="none" spc="0" normalizeH="0" baseline="0" noProof="0" dirty="0">
              <a:ln>
                <a:noFill/>
              </a:ln>
              <a:solidFill>
                <a:srgbClr val="00C200"/>
              </a:solidFill>
              <a:effectLst/>
              <a:uLnTx/>
              <a:uFillTx/>
              <a:latin typeface="Times New Roman" panose="02020603050405020304" pitchFamily="18" charset="0"/>
              <a:ea typeface="+mn-ea"/>
              <a:cs typeface="Arial" panose="020B0604020202020204" pitchFamily="34" charset="0"/>
            </a:endParaRPr>
          </a:p>
        </p:txBody>
      </p:sp>
      <p:sp>
        <p:nvSpPr>
          <p:cNvPr id="17" name="TextBox 16"/>
          <p:cNvSpPr txBox="1"/>
          <p:nvPr/>
        </p:nvSpPr>
        <p:spPr>
          <a:xfrm>
            <a:off x="3343463" y="3617903"/>
            <a:ext cx="568575"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4400" b="1" kern="0" dirty="0">
                <a:solidFill>
                  <a:srgbClr val="FF0000"/>
                </a:solidFill>
                <a:latin typeface="Times New Roman" panose="02020603050405020304" pitchFamily="18" charset="0"/>
                <a:cs typeface="Arial" panose="020B0604020202020204" pitchFamily="34" charset="0"/>
              </a:rPr>
              <a:t>O</a:t>
            </a:r>
            <a:endParaRPr kumimoji="0" lang="vi-VN" altLang="en-US" sz="4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18" name="TextBox 17"/>
          <p:cNvSpPr txBox="1"/>
          <p:nvPr/>
        </p:nvSpPr>
        <p:spPr>
          <a:xfrm>
            <a:off x="3991163" y="3607017"/>
            <a:ext cx="568575"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4400" b="1" kern="0" noProof="0" dirty="0">
                <a:solidFill>
                  <a:srgbClr val="24602E"/>
                </a:solidFill>
                <a:latin typeface="Times New Roman" panose="02020603050405020304" pitchFamily="18" charset="0"/>
                <a:cs typeface="Arial" panose="020B0604020202020204" pitchFamily="34" charset="0"/>
              </a:rPr>
              <a:t>Á</a:t>
            </a:r>
            <a:endParaRPr kumimoji="0" lang="vi-VN" altLang="en-US" sz="4400" b="1" i="0" u="none" strike="noStrike" kern="0" cap="none" spc="0" normalizeH="0" baseline="0" noProof="0" dirty="0">
              <a:ln>
                <a:noFill/>
              </a:ln>
              <a:solidFill>
                <a:srgbClr val="24602E"/>
              </a:solidFill>
              <a:effectLst/>
              <a:uLnTx/>
              <a:uFillTx/>
              <a:latin typeface="Times New Roman" panose="02020603050405020304" pitchFamily="18" charset="0"/>
              <a:ea typeface="+mn-ea"/>
              <a:cs typeface="Arial" panose="020B0604020202020204" pitchFamily="34" charset="0"/>
            </a:endParaRPr>
          </a:p>
        </p:txBody>
      </p:sp>
      <p:sp>
        <p:nvSpPr>
          <p:cNvPr id="19" name="TextBox 18"/>
          <p:cNvSpPr txBox="1"/>
          <p:nvPr/>
        </p:nvSpPr>
        <p:spPr>
          <a:xfrm>
            <a:off x="4639259" y="3603823"/>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4400" b="1" kern="0" dirty="0">
                <a:solidFill>
                  <a:srgbClr val="5B34DA"/>
                </a:solidFill>
                <a:latin typeface="Times New Roman" panose="02020603050405020304" pitchFamily="18" charset="0"/>
                <a:cs typeface="Arial" panose="020B0604020202020204" pitchFamily="34" charset="0"/>
              </a:rPr>
              <a:t>N</a:t>
            </a:r>
            <a:endParaRPr kumimoji="0" lang="vi-VN" altLang="en-US" sz="4400" b="1" i="0" u="none" strike="noStrike" kern="0" cap="none" spc="0" normalizeH="0" baseline="0" noProof="0" dirty="0">
              <a:ln>
                <a:noFill/>
              </a:ln>
              <a:solidFill>
                <a:srgbClr val="5B34DA"/>
              </a:solidFill>
              <a:effectLst/>
              <a:uLnTx/>
              <a:uFillTx/>
              <a:latin typeface="Times New Roman" panose="02020603050405020304" pitchFamily="18" charset="0"/>
              <a:ea typeface="+mn-ea"/>
              <a:cs typeface="Arial" panose="020B0604020202020204" pitchFamily="34" charset="0"/>
            </a:endParaRPr>
          </a:p>
        </p:txBody>
      </p:sp>
      <p:sp>
        <p:nvSpPr>
          <p:cNvPr id="20" name="TextBox 19"/>
          <p:cNvSpPr txBox="1"/>
          <p:nvPr/>
        </p:nvSpPr>
        <p:spPr>
          <a:xfrm>
            <a:off x="5345394" y="3603822"/>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en-US" sz="4400" b="1" kern="0" dirty="0">
                <a:solidFill>
                  <a:srgbClr val="0066FF"/>
                </a:solidFill>
                <a:latin typeface="Times New Roman" panose="02020603050405020304" pitchFamily="18" charset="0"/>
                <a:cs typeface="Arial" panose="020B0604020202020204" pitchFamily="34" charset="0"/>
              </a:rPr>
              <a:t>8</a:t>
            </a:r>
            <a:endParaRPr kumimoji="0" lang="vi-VN" altLang="en-US" sz="4400" b="1" i="0" u="none" strike="noStrike" kern="0" cap="none" spc="0" normalizeH="0" baseline="0" noProof="0" dirty="0">
              <a:ln>
                <a:noFill/>
              </a:ln>
              <a:solidFill>
                <a:srgbClr val="0066FF"/>
              </a:solidFill>
              <a:effectLst/>
              <a:uLnTx/>
              <a:uFillTx/>
              <a:latin typeface="Times New Roman" panose="02020603050405020304" pitchFamily="18" charset="0"/>
              <a:ea typeface="+mn-ea"/>
              <a:cs typeface="Arial" panose="020B0604020202020204" pitchFamily="34" charset="0"/>
            </a:endParaRPr>
          </a:p>
        </p:txBody>
      </p:sp>
      <p:sp>
        <p:nvSpPr>
          <p:cNvPr id="21" name="WordArt 47"/>
          <p:cNvSpPr>
            <a:spLocks noChangeArrowheads="1" noChangeShapeType="1" noTextEdit="1"/>
          </p:cNvSpPr>
          <p:nvPr/>
        </p:nvSpPr>
        <p:spPr bwMode="auto">
          <a:xfrm rot="825947">
            <a:off x="6471279" y="4164279"/>
            <a:ext cx="2353485" cy="2325836"/>
          </a:xfrm>
          <a:prstGeom prst="rect">
            <a:avLst/>
          </a:prstGeom>
        </p:spPr>
        <p:txBody>
          <a:bodyPr spcFirstLastPara="1" wrap="none" fromWordArt="1">
            <a:prstTxWarp prst="textCircle">
              <a:avLst>
                <a:gd name="adj" fmla="val 11061956"/>
              </a:avLst>
            </a:prstTxWarp>
          </a:bodyPr>
          <a:lstStyle/>
          <a:p>
            <a:pPr algn="ctr"/>
            <a:r>
              <a:rPr lang="en-US" sz="3600" b="1" kern="10" dirty="0">
                <a:ln w="12700">
                  <a:solidFill>
                    <a:srgbClr val="FF0000"/>
                  </a:solidFill>
                  <a:round/>
                  <a:headEnd/>
                  <a:tailEnd/>
                </a:ln>
                <a:solidFill>
                  <a:srgbClr val="FFFF00">
                    <a:alpha val="98822"/>
                  </a:srgbClr>
                </a:solidFill>
                <a:latin typeface="Times New Roman"/>
                <a:cs typeface="Times New Roman"/>
              </a:rPr>
              <a:t>HÌNH THOI VÀ HÌNH VUÔNG</a:t>
            </a:r>
            <a:r>
              <a:rPr lang="vi-VN" sz="3600" b="1" kern="10" dirty="0">
                <a:ln w="12700">
                  <a:solidFill>
                    <a:srgbClr val="FF0000"/>
                  </a:solidFill>
                  <a:round/>
                  <a:headEnd/>
                  <a:tailEnd/>
                </a:ln>
                <a:solidFill>
                  <a:srgbClr val="FFFF00">
                    <a:alpha val="98822"/>
                  </a:srgbClr>
                </a:solidFill>
                <a:latin typeface="Times New Roman"/>
                <a:cs typeface="Times New Roman"/>
              </a:rPr>
              <a:t>*</a:t>
            </a:r>
            <a:endParaRPr lang="en-US" sz="3600" b="1" kern="10" dirty="0">
              <a:ln w="12700">
                <a:solidFill>
                  <a:srgbClr val="FF0000"/>
                </a:solidFill>
                <a:round/>
                <a:headEnd/>
                <a:tailEnd/>
              </a:ln>
              <a:solidFill>
                <a:srgbClr val="FFFF00">
                  <a:alpha val="98822"/>
                </a:srgbClr>
              </a:solidFill>
              <a:latin typeface="Times New Roman"/>
              <a:cs typeface="Times New Roman"/>
            </a:endParaRPr>
          </a:p>
        </p:txBody>
      </p:sp>
    </p:spTree>
    <p:extLst>
      <p:ext uri="{BB962C8B-B14F-4D97-AF65-F5344CB8AC3E}">
        <p14:creationId xmlns:p14="http://schemas.microsoft.com/office/powerpoint/2010/main" val="4121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8" presetClass="emph" presetSubtype="0" repeatCount="indefinite" fill="hold" nodeType="withEffect">
                                  <p:stCondLst>
                                    <p:cond delay="0"/>
                                  </p:stCondLst>
                                  <p:childTnLst>
                                    <p:animRot by="21600000">
                                      <p:cBhvr>
                                        <p:cTn id="12" dur="5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0" fill="hold"/>
                                        <p:tgtEl>
                                          <p:spTgt spid="11"/>
                                        </p:tgtEl>
                                        <p:attrNameLst>
                                          <p:attrName>r</p:attrName>
                                        </p:attrNameLst>
                                      </p:cBhvr>
                                    </p:animRot>
                                  </p:childTnLst>
                                </p:cTn>
                              </p:par>
                              <p:par>
                                <p:cTn id="15" presetID="49" presetClass="entr" presetSubtype="0" repeatCount="indefinite" decel="10000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3000" fill="hold"/>
                                        <p:tgtEl>
                                          <p:spTgt spid="14"/>
                                        </p:tgtEl>
                                        <p:attrNameLst>
                                          <p:attrName>ppt_w</p:attrName>
                                        </p:attrNameLst>
                                      </p:cBhvr>
                                      <p:tavLst>
                                        <p:tav tm="0">
                                          <p:val>
                                            <p:fltVal val="0"/>
                                          </p:val>
                                        </p:tav>
                                        <p:tav tm="100000">
                                          <p:val>
                                            <p:strVal val="#ppt_w"/>
                                          </p:val>
                                        </p:tav>
                                      </p:tavLst>
                                    </p:anim>
                                    <p:anim calcmode="lin" valueType="num">
                                      <p:cBhvr>
                                        <p:cTn id="18" dur="3000" fill="hold"/>
                                        <p:tgtEl>
                                          <p:spTgt spid="14"/>
                                        </p:tgtEl>
                                        <p:attrNameLst>
                                          <p:attrName>ppt_h</p:attrName>
                                        </p:attrNameLst>
                                      </p:cBhvr>
                                      <p:tavLst>
                                        <p:tav tm="0">
                                          <p:val>
                                            <p:fltVal val="0"/>
                                          </p:val>
                                        </p:tav>
                                        <p:tav tm="100000">
                                          <p:val>
                                            <p:strVal val="#ppt_h"/>
                                          </p:val>
                                        </p:tav>
                                      </p:tavLst>
                                    </p:anim>
                                    <p:anim calcmode="lin" valueType="num">
                                      <p:cBhvr>
                                        <p:cTn id="19" dur="3000" fill="hold"/>
                                        <p:tgtEl>
                                          <p:spTgt spid="14"/>
                                        </p:tgtEl>
                                        <p:attrNameLst>
                                          <p:attrName>style.rotation</p:attrName>
                                        </p:attrNameLst>
                                      </p:cBhvr>
                                      <p:tavLst>
                                        <p:tav tm="0">
                                          <p:val>
                                            <p:fltVal val="360"/>
                                          </p:val>
                                        </p:tav>
                                        <p:tav tm="100000">
                                          <p:val>
                                            <p:fltVal val="0"/>
                                          </p:val>
                                        </p:tav>
                                      </p:tavLst>
                                    </p:anim>
                                    <p:animEffect transition="in" filter="fade">
                                      <p:cBhvr>
                                        <p:cTn id="20" dur="3000"/>
                                        <p:tgtEl>
                                          <p:spTgt spid="14"/>
                                        </p:tgtEl>
                                      </p:cBhvr>
                                    </p:animEffect>
                                  </p:childTnLst>
                                </p:cTn>
                              </p:par>
                              <p:par>
                                <p:cTn id="2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22" dur="5000" spd="-100000" fill="hold"/>
                                        <p:tgtEl>
                                          <p:spTgt spid="16"/>
                                        </p:tgtEl>
                                        <p:attrNameLst>
                                          <p:attrName>ppt_x</p:attrName>
                                          <p:attrName>ppt_y</p:attrName>
                                        </p:attrNameLst>
                                      </p:cBhvr>
                                      <p:rCtr x="100" y="-9800"/>
                                    </p:animMotion>
                                  </p:childTnLst>
                                </p:cTn>
                              </p:par>
                              <p:par>
                                <p:cTn id="2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24" dur="5000" spd="-100000" fill="hold"/>
                                        <p:tgtEl>
                                          <p:spTgt spid="17"/>
                                        </p:tgtEl>
                                        <p:attrNameLst>
                                          <p:attrName>ppt_x</p:attrName>
                                          <p:attrName>ppt_y</p:attrName>
                                        </p:attrNameLst>
                                      </p:cBhvr>
                                      <p:rCtr x="-100" y="-13100"/>
                                    </p:animMotion>
                                  </p:childTnLst>
                                </p:cTn>
                              </p:par>
                              <p:par>
                                <p:cTn id="2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26" dur="5000" spd="-100000" fill="hold"/>
                                        <p:tgtEl>
                                          <p:spTgt spid="18"/>
                                        </p:tgtEl>
                                        <p:attrNameLst>
                                          <p:attrName>ppt_x</p:attrName>
                                          <p:attrName>ppt_y</p:attrName>
                                        </p:attrNameLst>
                                      </p:cBhvr>
                                      <p:rCtr x="0" y="-12100"/>
                                    </p:animMotion>
                                  </p:childTnLst>
                                </p:cTn>
                              </p:par>
                              <p:par>
                                <p:cTn id="2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28" dur="5000" fill="hold"/>
                                        <p:tgtEl>
                                          <p:spTgt spid="19"/>
                                        </p:tgtEl>
                                        <p:attrNameLst>
                                          <p:attrName>ppt_x</p:attrName>
                                          <p:attrName>ppt_y</p:attrName>
                                        </p:attrNameLst>
                                      </p:cBhvr>
                                      <p:rCtr x="0" y="-11000"/>
                                    </p:animMotion>
                                  </p:childTnLst>
                                </p:cTn>
                              </p:par>
                              <p:par>
                                <p:cTn id="29"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30" dur="5000" fill="hold"/>
                                        <p:tgtEl>
                                          <p:spTgt spid="20"/>
                                        </p:tgtEl>
                                        <p:attrNameLst>
                                          <p:attrName>ppt_x</p:attrName>
                                          <p:attrName>ppt_y</p:attrName>
                                        </p:attrNameLst>
                                      </p:cBhvr>
                                      <p:rCtr x="0" y="-12100"/>
                                    </p:animMotion>
                                  </p:childTnLst>
                                </p:cTn>
                              </p:par>
                              <p:par>
                                <p:cTn id="31" presetID="8" presetClass="emph" presetSubtype="0" repeatCount="indefinite" fill="hold" grpId="0" nodeType="withEffect">
                                  <p:stCondLst>
                                    <p:cond delay="0"/>
                                  </p:stCondLst>
                                  <p:childTnLst>
                                    <p:animRot by="-21600000">
                                      <p:cBhvr>
                                        <p:cTn id="32" dur="8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770" y="0"/>
            <a:ext cx="9046029" cy="523220"/>
          </a:xfrm>
          <a:prstGeom prst="rect">
            <a:avLst/>
          </a:prstGeom>
        </p:spPr>
        <p:txBody>
          <a:bodyPr wrap="square">
            <a:spAutoFit/>
          </a:bodyPr>
          <a:lstStyle/>
          <a:p>
            <a:r>
              <a:rPr lang="en-US" sz="2800" b="1" dirty="0" err="1">
                <a:solidFill>
                  <a:srgbClr val="008000"/>
                </a:solidFill>
                <a:latin typeface="Times New Roman" pitchFamily="18" charset="0"/>
                <a:cs typeface="Times New Roman" pitchFamily="18" charset="0"/>
              </a:rPr>
              <a:t>Luyện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tập</a:t>
            </a:r>
            <a:r>
              <a:rPr lang="en-US" sz="2800" b="1" dirty="0">
                <a:solidFill>
                  <a:srgbClr val="008000"/>
                </a:solidFill>
                <a:latin typeface="Times New Roman" pitchFamily="18" charset="0"/>
                <a:cs typeface="Times New Roman" pitchFamily="18" charset="0"/>
              </a:rPr>
              <a:t> 1: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Hình</a:t>
            </a:r>
            <a:r>
              <a:rPr lang="en-US" sz="2800" dirty="0">
                <a:solidFill>
                  <a:srgbClr val="000000"/>
                </a:solidFill>
                <a:latin typeface="Times New Roman" pitchFamily="18" charset="0"/>
                <a:cs typeface="Times New Roman" pitchFamily="18" charset="0"/>
              </a:rPr>
              <a:t> 3.51, </a:t>
            </a:r>
            <a:r>
              <a:rPr lang="en-US" sz="2800" dirty="0" err="1">
                <a:solidFill>
                  <a:srgbClr val="000000"/>
                </a:solidFill>
                <a:latin typeface="Times New Roman" pitchFamily="18" charset="0"/>
                <a:cs typeface="Times New Roman" pitchFamily="18" charset="0"/>
              </a:rPr>
              <a:t>hình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nào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thoi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Vì</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sao</a:t>
            </a:r>
            <a:r>
              <a:rPr lang="en-US" sz="2800" dirty="0">
                <a:solidFill>
                  <a:srgbClr val="00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5122" name="Picture 2" descr="Luyện tập 1 trang 69 Toán 8 Tập 1 | Kết nối tri thức Giải Toá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71" y="609600"/>
            <a:ext cx="8179029" cy="22887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655" y="3352800"/>
            <a:ext cx="9035143" cy="1815882"/>
          </a:xfrm>
          <a:prstGeom prst="rect">
            <a:avLst/>
          </a:prstGeom>
        </p:spPr>
        <p:txBody>
          <a:bodyPr wrap="square">
            <a:spAutoFit/>
          </a:bodyPr>
          <a:lstStyle/>
          <a:p>
            <a:r>
              <a:rPr lang="vi-VN" sz="2800" dirty="0">
                <a:solidFill>
                  <a:srgbClr val="000000"/>
                </a:solidFill>
                <a:latin typeface="+mj-lt"/>
              </a:rPr>
              <a:t>Hình 3.51a</a:t>
            </a:r>
            <a:r>
              <a:rPr lang="en-US" sz="2800" dirty="0">
                <a:solidFill>
                  <a:srgbClr val="000000"/>
                </a:solidFill>
                <a:latin typeface="+mj-lt"/>
              </a:rPr>
              <a:t>,</a:t>
            </a:r>
            <a:r>
              <a:rPr lang="vi-VN" sz="2800" dirty="0">
                <a:solidFill>
                  <a:srgbClr val="000000"/>
                </a:solidFill>
                <a:latin typeface="+mj-lt"/>
              </a:rPr>
              <a:t>Tứ giác đã cho có hai đường chéo cắt nhau tại trung điểm của mỗi đường và chúng vuông góc với nhau nên tứ giác đó là hình thoi.</a:t>
            </a:r>
          </a:p>
          <a:p>
            <a:r>
              <a:rPr lang="vi-VN" sz="2800" dirty="0">
                <a:solidFill>
                  <a:srgbClr val="000000"/>
                </a:solidFill>
                <a:latin typeface="+mj-lt"/>
              </a:rPr>
              <a:t>• Gọi tứ giác trong Hình 3.51b</a:t>
            </a:r>
            <a:r>
              <a:rPr lang="en-US" sz="2800" dirty="0">
                <a:solidFill>
                  <a:srgbClr val="000000"/>
                </a:solidFill>
                <a:latin typeface="+mj-lt"/>
              </a:rPr>
              <a:t>,</a:t>
            </a:r>
            <a:r>
              <a:rPr lang="vi-VN" sz="2800" dirty="0">
                <a:solidFill>
                  <a:srgbClr val="000000"/>
                </a:solidFill>
                <a:latin typeface="+mj-lt"/>
              </a:rPr>
              <a:t> là tứ giác ABCD.</a:t>
            </a:r>
            <a:endParaRPr lang="vi-VN" sz="2800" b="0" i="0" dirty="0">
              <a:solidFill>
                <a:srgbClr val="000000"/>
              </a:solidFill>
              <a:effectLst/>
              <a:latin typeface="+mj-lt"/>
            </a:endParaRPr>
          </a:p>
        </p:txBody>
      </p:sp>
      <p:sp>
        <p:nvSpPr>
          <p:cNvPr id="5" name="Bong bóng Lời nói: Hình bầu dục 11">
            <a:extLst>
              <a:ext uri="{FF2B5EF4-FFF2-40B4-BE49-F238E27FC236}">
                <a16:creationId xmlns:a16="http://schemas.microsoft.com/office/drawing/2014/main" id="{F7308900-2A86-E727-12C3-066B3D33FE34}"/>
              </a:ext>
            </a:extLst>
          </p:cNvPr>
          <p:cNvSpPr/>
          <p:nvPr/>
        </p:nvSpPr>
        <p:spPr>
          <a:xfrm>
            <a:off x="3810000" y="2898357"/>
            <a:ext cx="1219200" cy="392968"/>
          </a:xfrm>
          <a:prstGeom prst="wedgeEllipseCallout">
            <a:avLst/>
          </a:prstGeom>
          <a:solidFill>
            <a:srgbClr val="EE8A4F"/>
          </a:solidFill>
          <a:ln w="25400" cap="flat" cmpd="sng" algn="ctr">
            <a:solidFill>
              <a:srgbClr val="EE8A4F"/>
            </a:solidFill>
            <a:prstDash val="solid"/>
          </a:ln>
          <a:effectLst/>
        </p:spPr>
        <p:txBody>
          <a:bodyPr rtlCol="0" anchor="ctr"/>
          <a:lstStyle/>
          <a:p>
            <a:pPr marL="0" marR="0" lvl="0" indent="0" defTabSz="60963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Times New Roman" pitchFamily="18" charset="0"/>
                <a:cs typeface="Times New Roman" pitchFamily="18" charset="0"/>
              </a:rPr>
              <a:t>Giải</a:t>
            </a:r>
            <a:endParaRPr kumimoji="0" 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5124" name="Picture 4" descr="Luyện tập 1 trang 69 Toán 8 Tập 1 | Kết nối tri thức Giải Toán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891071"/>
            <a:ext cx="1998662" cy="18016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5029200"/>
            <a:ext cx="6934200" cy="1815882"/>
          </a:xfrm>
          <a:prstGeom prst="rect">
            <a:avLst/>
          </a:prstGeom>
        </p:spPr>
        <p:txBody>
          <a:bodyPr wrap="square">
            <a:spAutoFit/>
          </a:bodyPr>
          <a:lstStyle/>
          <a:p>
            <a:r>
              <a:rPr lang="en-US" sz="2800" dirty="0" err="1">
                <a:solidFill>
                  <a:srgbClr val="000000"/>
                </a:solidFill>
                <a:latin typeface="Times New Roman" pitchFamily="18" charset="0"/>
                <a:cs typeface="Times New Roman" pitchFamily="18" charset="0"/>
              </a:rPr>
              <a:t>Vì</a:t>
            </a:r>
            <a:r>
              <a:rPr lang="en-US" sz="2800" dirty="0">
                <a:solidFill>
                  <a:srgbClr val="000000"/>
                </a:solidFill>
                <a:latin typeface="Times New Roman" pitchFamily="18" charset="0"/>
                <a:cs typeface="Times New Roman" pitchFamily="18" charset="0"/>
              </a:rPr>
              <a:t> ˆB1=ˆD1 </a:t>
            </a:r>
            <a:r>
              <a:rPr lang="en-US" sz="2800" dirty="0" err="1">
                <a:solidFill>
                  <a:srgbClr val="000000"/>
                </a:solidFill>
                <a:latin typeface="Times New Roman" pitchFamily="18" charset="0"/>
                <a:cs typeface="Times New Roman" pitchFamily="18" charset="0"/>
              </a:rPr>
              <a:t>mà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hai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góc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này</a:t>
            </a:r>
            <a:r>
              <a:rPr lang="en-US" sz="2800" dirty="0">
                <a:solidFill>
                  <a:srgbClr val="000000"/>
                </a:solidFill>
                <a:latin typeface="Times New Roman" pitchFamily="18" charset="0"/>
                <a:cs typeface="Times New Roman" pitchFamily="18" charset="0"/>
              </a:rPr>
              <a:t> ở </a:t>
            </a:r>
            <a:r>
              <a:rPr lang="en-US" sz="2800" dirty="0" err="1">
                <a:solidFill>
                  <a:srgbClr val="000000"/>
                </a:solidFill>
                <a:latin typeface="Times New Roman" pitchFamily="18" charset="0"/>
                <a:cs typeface="Times New Roman" pitchFamily="18" charset="0"/>
              </a:rPr>
              <a:t>vị</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trí</a:t>
            </a:r>
            <a:r>
              <a:rPr lang="en-US" sz="2800" dirty="0">
                <a:solidFill>
                  <a:srgbClr val="000000"/>
                </a:solidFill>
                <a:latin typeface="Times New Roman" pitchFamily="18" charset="0"/>
                <a:cs typeface="Times New Roman" pitchFamily="18" charset="0"/>
              </a:rPr>
              <a:t> so le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nên</a:t>
            </a:r>
            <a:r>
              <a:rPr lang="en-US" sz="2800" dirty="0">
                <a:solidFill>
                  <a:srgbClr val="000000"/>
                </a:solidFill>
                <a:latin typeface="Times New Roman" pitchFamily="18" charset="0"/>
                <a:cs typeface="Times New Roman" pitchFamily="18" charset="0"/>
              </a:rPr>
              <a:t> AB // CD.</a:t>
            </a:r>
          </a:p>
          <a:p>
            <a:r>
              <a:rPr lang="en-US" sz="2800" dirty="0" err="1">
                <a:solidFill>
                  <a:srgbClr val="000000"/>
                </a:solidFill>
                <a:latin typeface="Times New Roman" pitchFamily="18" charset="0"/>
                <a:cs typeface="Times New Roman" pitchFamily="18" charset="0"/>
              </a:rPr>
              <a:t>Mà</a:t>
            </a:r>
            <a:r>
              <a:rPr lang="en-US" sz="2800" dirty="0">
                <a:solidFill>
                  <a:srgbClr val="000000"/>
                </a:solidFill>
                <a:latin typeface="Times New Roman" pitchFamily="18" charset="0"/>
                <a:cs typeface="Times New Roman" pitchFamily="18" charset="0"/>
              </a:rPr>
              <a:t> AB = CD </a:t>
            </a:r>
            <a:r>
              <a:rPr lang="en-US" sz="2800" dirty="0" err="1">
                <a:solidFill>
                  <a:srgbClr val="000000"/>
                </a:solidFill>
                <a:latin typeface="Times New Roman" pitchFamily="18" charset="0"/>
                <a:cs typeface="Times New Roman" pitchFamily="18" charset="0"/>
              </a:rPr>
              <a:t>nên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tứ</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giác</a:t>
            </a:r>
            <a:r>
              <a:rPr lang="en-US" sz="2800" dirty="0">
                <a:solidFill>
                  <a:srgbClr val="000000"/>
                </a:solidFill>
                <a:latin typeface="Times New Roman" pitchFamily="18" charset="0"/>
                <a:cs typeface="Times New Roman" pitchFamily="18" charset="0"/>
              </a:rPr>
              <a:t> ABCD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hành</a:t>
            </a:r>
            <a:r>
              <a:rPr lang="en-US" sz="2800" dirty="0">
                <a:solidFill>
                  <a:srgbClr val="000000"/>
                </a:solidFill>
                <a:latin typeface="Times New Roman" pitchFamily="18" charset="0"/>
                <a:cs typeface="Times New Roman" pitchFamily="18" charset="0"/>
              </a:rPr>
              <a:t>.</a:t>
            </a:r>
            <a:endParaRPr lang="en-US" sz="2800" b="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6926435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circle(in)">
                                      <p:cBhvr>
                                        <p:cTn id="26" dur="2000"/>
                                        <p:tgtEl>
                                          <p:spTgt spid="512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circle(in)">
                                      <p:cBhvr>
                                        <p:cTn id="31" dur="20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circle(in)">
                                      <p:cBhvr>
                                        <p:cTn id="36"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2739"/>
            <a:ext cx="8991600" cy="3108543"/>
          </a:xfrm>
          <a:prstGeom prst="rect">
            <a:avLst/>
          </a:prstGeom>
        </p:spPr>
        <p:txBody>
          <a:bodyPr wrap="square">
            <a:spAutoFit/>
          </a:bodyPr>
          <a:lstStyle/>
          <a:p>
            <a:r>
              <a:rPr lang="vi-VN" sz="2800" dirty="0">
                <a:solidFill>
                  <a:srgbClr val="000000"/>
                </a:solidFill>
                <a:latin typeface="Times New Roman" pitchFamily="18" charset="0"/>
                <a:cs typeface="Times New Roman" pitchFamily="18" charset="0"/>
              </a:rPr>
              <a:t>Mặt khác, ˆD1=ˆD2 hay DB là tia phân giác của ˆADC .</a:t>
            </a:r>
          </a:p>
          <a:p>
            <a:r>
              <a:rPr lang="vi-VN" sz="2800" dirty="0">
                <a:solidFill>
                  <a:srgbClr val="000000"/>
                </a:solidFill>
                <a:latin typeface="Times New Roman" pitchFamily="18" charset="0"/>
                <a:cs typeface="Times New Roman" pitchFamily="18" charset="0"/>
              </a:rPr>
              <a:t>Khi đó, hình bình hành ABCD có DB là tia phân giác</a:t>
            </a:r>
            <a:endParaRPr lang="en-US" sz="2800" dirty="0">
              <a:solidFill>
                <a:srgbClr val="000000"/>
              </a:solidFill>
              <a:latin typeface="Times New Roman" pitchFamily="18" charset="0"/>
              <a:cs typeface="Times New Roman" pitchFamily="18" charset="0"/>
            </a:endParaRPr>
          </a:p>
          <a:p>
            <a:r>
              <a:rPr lang="vi-VN" sz="2800" dirty="0">
                <a:solidFill>
                  <a:srgbClr val="000000"/>
                </a:solidFill>
                <a:latin typeface="Times New Roman" pitchFamily="18" charset="0"/>
                <a:cs typeface="Times New Roman" pitchFamily="18" charset="0"/>
              </a:rPr>
              <a:t>của ˆADC .</a:t>
            </a:r>
          </a:p>
          <a:p>
            <a:r>
              <a:rPr lang="vi-VN" sz="2800" dirty="0">
                <a:solidFill>
                  <a:srgbClr val="000000"/>
                </a:solidFill>
                <a:latin typeface="Times New Roman" pitchFamily="18" charset="0"/>
                <a:cs typeface="Times New Roman" pitchFamily="18" charset="0"/>
              </a:rPr>
              <a:t>Do đó tứ giác ABCD là hình thoi.</a:t>
            </a:r>
          </a:p>
          <a:p>
            <a:r>
              <a:rPr lang="vi-VN" sz="2800" dirty="0">
                <a:solidFill>
                  <a:srgbClr val="000000"/>
                </a:solidFill>
                <a:latin typeface="Times New Roman" pitchFamily="18" charset="0"/>
                <a:cs typeface="Times New Roman" pitchFamily="18" charset="0"/>
              </a:rPr>
              <a:t>Tứ giác trong Hình 3.51c</a:t>
            </a:r>
            <a:r>
              <a:rPr lang="en-US" sz="2800" dirty="0">
                <a:solidFill>
                  <a:srgbClr val="000000"/>
                </a:solidFill>
                <a:latin typeface="Times New Roman" pitchFamily="18" charset="0"/>
                <a:cs typeface="Times New Roman" pitchFamily="18" charset="0"/>
              </a:rPr>
              <a:t>,</a:t>
            </a:r>
            <a:r>
              <a:rPr lang="vi-VN" sz="2800" dirty="0">
                <a:solidFill>
                  <a:srgbClr val="000000"/>
                </a:solidFill>
                <a:latin typeface="Times New Roman" pitchFamily="18" charset="0"/>
                <a:cs typeface="Times New Roman" pitchFamily="18" charset="0"/>
              </a:rPr>
              <a:t> không phải là hình thoi vì các cạnh của tứ giác không bằng nhau.</a:t>
            </a:r>
          </a:p>
          <a:p>
            <a:r>
              <a:rPr lang="vi-VN" sz="2800" dirty="0">
                <a:solidFill>
                  <a:srgbClr val="000000"/>
                </a:solidFill>
                <a:latin typeface="Times New Roman" pitchFamily="18" charset="0"/>
                <a:cs typeface="Times New Roman" pitchFamily="18" charset="0"/>
              </a:rPr>
              <a:t>Vậy Hình 3.51a và Hình 3.51b là hình thoi.</a:t>
            </a:r>
            <a:endParaRPr lang="vi-VN" sz="2800" b="0" i="0" dirty="0">
              <a:solidFill>
                <a:srgbClr val="000000"/>
              </a:solidFill>
              <a:effectLst/>
              <a:latin typeface="Times New Roman" pitchFamily="18" charset="0"/>
              <a:cs typeface="Times New Roman" pitchFamily="18" charset="0"/>
            </a:endParaRPr>
          </a:p>
        </p:txBody>
      </p:sp>
      <p:sp>
        <p:nvSpPr>
          <p:cNvPr id="3" name="TextBox 2"/>
          <p:cNvSpPr txBox="1"/>
          <p:nvPr/>
        </p:nvSpPr>
        <p:spPr>
          <a:xfrm>
            <a:off x="141514" y="3048000"/>
            <a:ext cx="2373086" cy="523220"/>
          </a:xfrm>
          <a:prstGeom prst="rect">
            <a:avLst/>
          </a:prstGeom>
          <a:solidFill>
            <a:srgbClr val="43C7A3">
              <a:lumMod val="60000"/>
              <a:lumOff val="4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lang="en-US" sz="2800" b="1" kern="0" dirty="0">
                <a:solidFill>
                  <a:srgbClr val="4387CE">
                    <a:lumMod val="75000"/>
                  </a:srgbClr>
                </a:solidFill>
                <a:latin typeface="Times New Roman" panose="02020603050405020304" pitchFamily="18" charset="0"/>
                <a:cs typeface="Times New Roman" panose="02020603050405020304" pitchFamily="18" charset="0"/>
                <a:sym typeface="Arial"/>
              </a:rPr>
              <a:t>2.Hình </a:t>
            </a:r>
            <a:r>
              <a:rPr lang="en-US" sz="2800" b="1" kern="0" dirty="0" err="1">
                <a:solidFill>
                  <a:srgbClr val="4387CE">
                    <a:lumMod val="75000"/>
                  </a:srgbClr>
                </a:solidFill>
                <a:latin typeface="Times New Roman" panose="02020603050405020304" pitchFamily="18" charset="0"/>
                <a:cs typeface="Times New Roman" panose="02020603050405020304" pitchFamily="18" charset="0"/>
                <a:sym typeface="Arial"/>
              </a:rPr>
              <a:t>vuông</a:t>
            </a:r>
            <a:r>
              <a:rPr kumimoji="0" lang="en-US" sz="2800" b="1" i="0" u="none" strike="noStrike" kern="0" cap="none" spc="0" normalizeH="0" baseline="0" noProof="0" dirty="0">
                <a:ln>
                  <a:noFill/>
                </a:ln>
                <a:solidFill>
                  <a:srgbClr val="4387CE">
                    <a:lumMod val="75000"/>
                  </a:srgbClr>
                </a:solidFill>
                <a:effectLst/>
                <a:uLnTx/>
                <a:uFillTx/>
                <a:latin typeface="Times New Roman" panose="02020603050405020304" pitchFamily="18" charset="0"/>
                <a:cs typeface="Times New Roman" panose="02020603050405020304" pitchFamily="18" charset="0"/>
                <a:sym typeface="Arial"/>
              </a:rPr>
              <a:t>:</a:t>
            </a:r>
          </a:p>
        </p:txBody>
      </p:sp>
      <p:sp>
        <p:nvSpPr>
          <p:cNvPr id="4" name="Rectangle 3"/>
          <p:cNvSpPr/>
          <p:nvPr/>
        </p:nvSpPr>
        <p:spPr>
          <a:xfrm>
            <a:off x="76200" y="3571220"/>
            <a:ext cx="8915400" cy="1384995"/>
          </a:xfrm>
          <a:prstGeom prst="rect">
            <a:avLst/>
          </a:prstGeom>
        </p:spPr>
        <p:txBody>
          <a:bodyPr wrap="square">
            <a:spAutoFit/>
          </a:bodyPr>
          <a:lstStyle/>
          <a:p>
            <a:r>
              <a:rPr lang="en-US" sz="2800" b="1" dirty="0">
                <a:solidFill>
                  <a:srgbClr val="00B050"/>
                </a:solidFill>
                <a:latin typeface="Times New Roman" pitchFamily="18" charset="0"/>
                <a:cs typeface="Times New Roman" pitchFamily="18" charset="0"/>
              </a:rPr>
              <a:t>2.1. </a:t>
            </a:r>
            <a:r>
              <a:rPr lang="en-US" sz="2800" b="1" dirty="0" err="1">
                <a:solidFill>
                  <a:srgbClr val="00B050"/>
                </a:solidFill>
                <a:latin typeface="Times New Roman" pitchFamily="18" charset="0"/>
                <a:cs typeface="Times New Roman" pitchFamily="18" charset="0"/>
              </a:rPr>
              <a:t>Khái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niệm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hình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vuông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và</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tính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chất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của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nó</a:t>
            </a:r>
            <a:endParaRPr lang="en-US" sz="2800" dirty="0">
              <a:solidFill>
                <a:srgbClr val="000000"/>
              </a:solidFill>
              <a:latin typeface="Times New Roman" pitchFamily="18" charset="0"/>
              <a:cs typeface="Times New Roman" pitchFamily="18" charset="0"/>
            </a:endParaRPr>
          </a:p>
          <a:p>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Định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nghĩa</a:t>
            </a:r>
            <a:r>
              <a:rPr lang="en-US" sz="2800"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Hình</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vuông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tứ</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bốn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góc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vuông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bốn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bằng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nhau</a:t>
            </a:r>
            <a:r>
              <a:rPr lang="en-US" sz="2800" dirty="0">
                <a:solidFill>
                  <a:srgbClr val="000000"/>
                </a:solidFill>
                <a:latin typeface="Times New Roman" pitchFamily="18" charset="0"/>
                <a:cs typeface="Times New Roman" pitchFamily="18" charset="0"/>
              </a:rPr>
              <a:t>.</a:t>
            </a:r>
            <a:endParaRPr lang="en-US" sz="2800" b="0" i="0" dirty="0">
              <a:solidFill>
                <a:srgbClr val="000000"/>
              </a:solidFill>
              <a:effectLst/>
              <a:latin typeface="Times New Roman" pitchFamily="18" charset="0"/>
              <a:cs typeface="Times New Roman" pitchFamily="18" charset="0"/>
            </a:endParaRPr>
          </a:p>
        </p:txBody>
      </p:sp>
      <p:pic>
        <p:nvPicPr>
          <p:cNvPr id="6146" name="Picture 2" descr="Hình thoi và hình vuông lớp 8 (Lý thuyết Toán 8 Kết nối tri thứ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648200"/>
            <a:ext cx="2186796"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76199" y="4956215"/>
            <a:ext cx="1066801" cy="416929"/>
          </a:xfrm>
          <a:prstGeom prst="roundRect">
            <a:avLst/>
          </a:prstGeom>
          <a:solidFill>
            <a:srgbClr val="FFFFFF">
              <a:lumMod val="95000"/>
            </a:srgbClr>
          </a:solidFill>
          <a:ln w="38100" cap="flat" cmpd="sng" algn="ctr">
            <a:solidFill>
              <a:srgbClr val="B58EC7">
                <a:lumMod val="75000"/>
              </a:srgbClr>
            </a:solidFill>
            <a:prstDash val="solid"/>
          </a:ln>
          <a:effectLst>
            <a:outerShdw blurRad="40000" dist="20000" dir="5400000" rotWithShape="0">
              <a:srgbClr val="000000">
                <a:alpha val="38000"/>
              </a:srgbClr>
            </a:outerShdw>
          </a:effectLst>
        </p:spPr>
        <p:txBody>
          <a:bodyPr rtlCol="0" anchor="ct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sym typeface="Arial"/>
              </a:rPr>
              <a:t>HĐ2:</a:t>
            </a:r>
          </a:p>
        </p:txBody>
      </p:sp>
      <p:sp>
        <p:nvSpPr>
          <p:cNvPr id="5" name="Rectangle 4"/>
          <p:cNvSpPr/>
          <p:nvPr/>
        </p:nvSpPr>
        <p:spPr>
          <a:xfrm>
            <a:off x="1219200" y="4911479"/>
            <a:ext cx="4953000" cy="1384995"/>
          </a:xfrm>
          <a:prstGeom prst="rect">
            <a:avLst/>
          </a:prstGeom>
        </p:spPr>
        <p:txBody>
          <a:bodyPr wrap="square">
            <a:spAutoFit/>
          </a:bodyPr>
          <a:lstStyle/>
          <a:p>
            <a:r>
              <a:rPr lang="vi-VN" sz="2800" dirty="0">
                <a:solidFill>
                  <a:srgbClr val="000000"/>
                </a:solidFill>
                <a:latin typeface="+mj-lt"/>
              </a:rPr>
              <a:t>Hãy giải thích tại sao hai đường chéo của hình vuông bằng nhau và vuông góc với nhau.</a:t>
            </a:r>
            <a:endParaRPr lang="en-US" sz="2800" dirty="0">
              <a:latin typeface="+mj-lt"/>
            </a:endParaRPr>
          </a:p>
        </p:txBody>
      </p:sp>
    </p:spTree>
    <p:extLst>
      <p:ext uri="{BB962C8B-B14F-4D97-AF65-F5344CB8AC3E}">
        <p14:creationId xmlns:p14="http://schemas.microsoft.com/office/powerpoint/2010/main" val="16926435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1)">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circle(in)">
                                      <p:cBhvr>
                                        <p:cTn id="46" dur="20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wheel(1)">
                                      <p:cBhvr>
                                        <p:cTn id="51" dur="2000"/>
                                        <p:tgtEl>
                                          <p:spTgt spid="4">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Effect transition="in" filter="wipe(down)">
                                      <p:cBhvr>
                                        <p:cTn id="6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val Callout 1"/>
          <p:cNvSpPr/>
          <p:nvPr/>
        </p:nvSpPr>
        <p:spPr>
          <a:xfrm>
            <a:off x="3581400" y="152400"/>
            <a:ext cx="1219199" cy="457200"/>
          </a:xfrm>
          <a:prstGeom prst="wedgeEllipseCallout">
            <a:avLst/>
          </a:prstGeom>
          <a:solidFill>
            <a:srgbClr val="FFFF93"/>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rPr>
              <a:t>Giải</a:t>
            </a:r>
            <a:endParaRPr kumimoji="0" lang="en-US" sz="28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endParaRPr>
          </a:p>
        </p:txBody>
      </p:sp>
      <p:sp>
        <p:nvSpPr>
          <p:cNvPr id="3" name="Rectangle 2"/>
          <p:cNvSpPr/>
          <p:nvPr/>
        </p:nvSpPr>
        <p:spPr>
          <a:xfrm>
            <a:off x="76200" y="533400"/>
            <a:ext cx="9067800" cy="2677656"/>
          </a:xfrm>
          <a:prstGeom prst="rect">
            <a:avLst/>
          </a:prstGeom>
        </p:spPr>
        <p:txBody>
          <a:bodyPr wrap="square">
            <a:spAutoFit/>
          </a:bodyPr>
          <a:lstStyle/>
          <a:p>
            <a:pPr>
              <a:lnSpc>
                <a:spcPct val="150000"/>
              </a:lnSpc>
            </a:pPr>
            <a:r>
              <a:rPr lang="vi-VN" sz="2800" dirty="0">
                <a:latin typeface="Times New Roman" pitchFamily="18" charset="0"/>
                <a:cs typeface="Times New Roman" pitchFamily="18" charset="0"/>
              </a:rPr>
              <a:t>Vì hình vuông có bốn góc vuông nên hình vuông cũng là hình chữ nhật nên có hai đường chéo bằng nhau.</a:t>
            </a:r>
          </a:p>
          <a:p>
            <a:pPr>
              <a:lnSpc>
                <a:spcPct val="150000"/>
              </a:lnSpc>
            </a:pPr>
            <a:r>
              <a:rPr lang="vi-VN" sz="2800" dirty="0">
                <a:latin typeface="Times New Roman" pitchFamily="18" charset="0"/>
                <a:cs typeface="Times New Roman" pitchFamily="18" charset="0"/>
              </a:rPr>
              <a:t>Vì hình vuông có bốn cạnh bằng nhau nên hình vuông cũng là hình thoi nên có hai đường chéo vuông góc với nhau.</a:t>
            </a:r>
            <a:endParaRPr lang="vi-VN" sz="2800" b="0" i="0" dirty="0">
              <a:effectLst/>
              <a:latin typeface="Times New Roman" pitchFamily="18" charset="0"/>
              <a:cs typeface="Times New Roman" pitchFamily="18" charset="0"/>
            </a:endParaRPr>
          </a:p>
        </p:txBody>
      </p:sp>
      <p:sp>
        <p:nvSpPr>
          <p:cNvPr id="4" name="Rectangle 3"/>
          <p:cNvSpPr/>
          <p:nvPr/>
        </p:nvSpPr>
        <p:spPr>
          <a:xfrm>
            <a:off x="87084" y="3505200"/>
            <a:ext cx="8882743" cy="1962204"/>
          </a:xfrm>
          <a:prstGeom prst="rect">
            <a:avLst/>
          </a:prstGeom>
        </p:spPr>
        <p:txBody>
          <a:bodyPr wrap="square">
            <a:spAutoFit/>
          </a:bodyPr>
          <a:lstStyle/>
          <a:p>
            <a:pPr>
              <a:lnSpc>
                <a:spcPct val="150000"/>
              </a:lnSpc>
            </a:pPr>
            <a:r>
              <a:rPr lang="vi-VN" sz="2800" dirty="0">
                <a:solidFill>
                  <a:srgbClr val="000000"/>
                </a:solidFill>
                <a:latin typeface="+mj-lt"/>
              </a:rPr>
              <a:t>Trong một hình vuông, hai đường chéo bằng nhau, vuông góc với nhau, cắt nhau tại trung điểm mỗi đường và là các đường phân giác của các góc của hình vuông.</a:t>
            </a:r>
            <a:endParaRPr lang="en-US" sz="2800" dirty="0">
              <a:latin typeface="+mj-lt"/>
            </a:endParaRPr>
          </a:p>
        </p:txBody>
      </p:sp>
      <p:sp>
        <p:nvSpPr>
          <p:cNvPr id="5" name="Pentagon 4"/>
          <p:cNvSpPr/>
          <p:nvPr/>
        </p:nvSpPr>
        <p:spPr>
          <a:xfrm>
            <a:off x="163284" y="3124200"/>
            <a:ext cx="1772557" cy="470118"/>
          </a:xfrm>
          <a:prstGeom prst="homePlate">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dirty="0" err="1">
                <a:ln>
                  <a:noFill/>
                </a:ln>
                <a:solidFill>
                  <a:srgbClr val="FFFFFF"/>
                </a:solidFill>
                <a:effectLst/>
                <a:uLnTx/>
                <a:uFillTx/>
                <a:latin typeface="Arial"/>
                <a:ea typeface="+mn-ea"/>
                <a:cs typeface="+mn-cs"/>
                <a:sym typeface="Arial"/>
              </a:rPr>
              <a:t>Định</a:t>
            </a:r>
            <a:r>
              <a:rPr kumimoji="0" lang="en-US" sz="2667" b="1"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mn-cs"/>
                <a:sym typeface="Arial"/>
              </a:rPr>
              <a:t>lí</a:t>
            </a:r>
            <a:r>
              <a:rPr kumimoji="0" lang="en-US" sz="2667" b="1" i="0" u="none" strike="noStrike" kern="0" cap="none" spc="0" normalizeH="0" baseline="0" noProof="0" dirty="0">
                <a:ln>
                  <a:noFill/>
                </a:ln>
                <a:solidFill>
                  <a:srgbClr val="FFFFFF"/>
                </a:solidFill>
                <a:effectLst/>
                <a:uLnTx/>
                <a:uFillTx/>
                <a:latin typeface="Arial"/>
                <a:ea typeface="+mn-ea"/>
                <a:cs typeface="+mn-cs"/>
                <a:sym typeface="Arial"/>
              </a:rPr>
              <a:t> 3:</a:t>
            </a:r>
          </a:p>
        </p:txBody>
      </p:sp>
      <p:sp>
        <p:nvSpPr>
          <p:cNvPr id="7" name="Rectangle 6"/>
          <p:cNvSpPr/>
          <p:nvPr/>
        </p:nvSpPr>
        <p:spPr>
          <a:xfrm>
            <a:off x="54429" y="5467404"/>
            <a:ext cx="8958942" cy="1384995"/>
          </a:xfrm>
          <a:prstGeom prst="rect">
            <a:avLst/>
          </a:prstGeom>
        </p:spPr>
        <p:txBody>
          <a:bodyPr wrap="square">
            <a:spAutoFit/>
          </a:bodyPr>
          <a:lstStyle/>
          <a:p>
            <a:pPr>
              <a:lnSpc>
                <a:spcPct val="150000"/>
              </a:lnSpc>
            </a:pPr>
            <a:r>
              <a:rPr lang="en-US" sz="2800" b="1" dirty="0" err="1">
                <a:solidFill>
                  <a:srgbClr val="000000"/>
                </a:solidFill>
                <a:latin typeface="Times New Roman" pitchFamily="18" charset="0"/>
                <a:cs typeface="Times New Roman" pitchFamily="18" charset="0"/>
              </a:rPr>
              <a:t>Chú</a:t>
            </a:r>
            <a:r>
              <a:rPr lang="en-US" sz="2800" b="1" dirty="0">
                <a:solidFill>
                  <a:srgbClr val="000000"/>
                </a:solidFill>
                <a:latin typeface="Times New Roman" pitchFamily="18" charset="0"/>
                <a:cs typeface="Times New Roman" pitchFamily="18" charset="0"/>
              </a:rPr>
              <a:t> ý: </a:t>
            </a:r>
            <a:r>
              <a:rPr lang="en-US" sz="2800" dirty="0" err="1">
                <a:solidFill>
                  <a:srgbClr val="000000"/>
                </a:solidFill>
                <a:latin typeface="Times New Roman" pitchFamily="18" charset="0"/>
                <a:cs typeface="Times New Roman" pitchFamily="18" charset="0"/>
              </a:rPr>
              <a:t>Hình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vuông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cũng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nhật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thoi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tất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tính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chất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nhật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thoi</a:t>
            </a:r>
            <a:r>
              <a:rPr lang="en-US" sz="2800" dirty="0">
                <a:solidFill>
                  <a:srgbClr val="00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926435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609600"/>
            <a:ext cx="8839200" cy="2677656"/>
          </a:xfrm>
          <a:prstGeom prst="rect">
            <a:avLst/>
          </a:prstGeom>
        </p:spPr>
        <p:txBody>
          <a:bodyPr wrap="square">
            <a:spAutoFit/>
          </a:bodyPr>
          <a:lstStyle/>
          <a:p>
            <a:pPr algn="just"/>
            <a:r>
              <a:rPr lang="vi-VN" sz="2800" b="1" dirty="0">
                <a:solidFill>
                  <a:srgbClr val="000000"/>
                </a:solidFill>
                <a:latin typeface="+mj-lt"/>
              </a:rPr>
              <a:t>Định lí 4</a:t>
            </a:r>
            <a:r>
              <a:rPr lang="vi-VN" sz="2800" dirty="0">
                <a:solidFill>
                  <a:srgbClr val="000000"/>
                </a:solidFill>
                <a:latin typeface="+mj-lt"/>
              </a:rPr>
              <a:t>:</a:t>
            </a:r>
          </a:p>
          <a:p>
            <a:pPr algn="just"/>
            <a:r>
              <a:rPr lang="vi-VN" sz="2800" dirty="0">
                <a:solidFill>
                  <a:srgbClr val="000000"/>
                </a:solidFill>
                <a:latin typeface="+mj-lt"/>
              </a:rPr>
              <a:t>a</a:t>
            </a:r>
            <a:r>
              <a:rPr lang="en-US" sz="2800" dirty="0">
                <a:solidFill>
                  <a:srgbClr val="000000"/>
                </a:solidFill>
                <a:latin typeface="+mj-lt"/>
              </a:rPr>
              <a:t>,</a:t>
            </a:r>
            <a:r>
              <a:rPr lang="vi-VN" sz="2800" dirty="0">
                <a:solidFill>
                  <a:srgbClr val="000000"/>
                </a:solidFill>
                <a:latin typeface="+mj-lt"/>
              </a:rPr>
              <a:t>Hình chữ nhật có hai cạnh kề bằng nhau là hình vuông.</a:t>
            </a:r>
          </a:p>
          <a:p>
            <a:pPr algn="just"/>
            <a:r>
              <a:rPr lang="vi-VN" sz="2800" dirty="0">
                <a:solidFill>
                  <a:srgbClr val="000000"/>
                </a:solidFill>
                <a:latin typeface="+mj-lt"/>
              </a:rPr>
              <a:t>b</a:t>
            </a:r>
            <a:r>
              <a:rPr lang="en-US" sz="2800" dirty="0">
                <a:solidFill>
                  <a:srgbClr val="000000"/>
                </a:solidFill>
                <a:latin typeface="+mj-lt"/>
              </a:rPr>
              <a:t>,</a:t>
            </a:r>
            <a:r>
              <a:rPr lang="vi-VN" sz="2800" dirty="0">
                <a:solidFill>
                  <a:srgbClr val="000000"/>
                </a:solidFill>
                <a:latin typeface="+mj-lt"/>
              </a:rPr>
              <a:t>Hình chữ nhật có hai đường chéo vuông góc là hình vuông.</a:t>
            </a:r>
          </a:p>
          <a:p>
            <a:pPr algn="just"/>
            <a:r>
              <a:rPr lang="vi-VN" sz="2800" dirty="0">
                <a:solidFill>
                  <a:srgbClr val="000000"/>
                </a:solidFill>
                <a:latin typeface="+mj-lt"/>
              </a:rPr>
              <a:t>c</a:t>
            </a:r>
            <a:r>
              <a:rPr lang="en-US" sz="2800" dirty="0">
                <a:solidFill>
                  <a:srgbClr val="000000"/>
                </a:solidFill>
                <a:latin typeface="+mj-lt"/>
              </a:rPr>
              <a:t>,</a:t>
            </a:r>
            <a:r>
              <a:rPr lang="vi-VN" sz="2800" dirty="0">
                <a:solidFill>
                  <a:srgbClr val="000000"/>
                </a:solidFill>
                <a:latin typeface="+mj-lt"/>
              </a:rPr>
              <a:t> Hình chữ nhật có một đường chéo là đường phân giác của một góc là hình vuông.</a:t>
            </a:r>
            <a:endParaRPr lang="vi-VN" sz="2800" b="0" i="0" dirty="0">
              <a:solidFill>
                <a:srgbClr val="000000"/>
              </a:solidFill>
              <a:effectLst/>
              <a:latin typeface="+mj-lt"/>
            </a:endParaRPr>
          </a:p>
        </p:txBody>
      </p:sp>
      <p:sp>
        <p:nvSpPr>
          <p:cNvPr id="3" name="Pentagon 2"/>
          <p:cNvSpPr/>
          <p:nvPr/>
        </p:nvSpPr>
        <p:spPr>
          <a:xfrm flipH="1">
            <a:off x="0" y="17936"/>
            <a:ext cx="5105400" cy="525276"/>
          </a:xfrm>
          <a:prstGeom prst="homePlate">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sym typeface="Arial"/>
              </a:rPr>
              <a:t>Dấu</a:t>
            </a:r>
            <a:r>
              <a:rPr kumimoji="0" lang="en-US" sz="28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sym typeface="Arial"/>
              </a:rPr>
              <a:t> </a:t>
            </a:r>
            <a:r>
              <a:rPr kumimoji="0" lang="en-US" sz="2800" b="1"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sym typeface="Arial"/>
              </a:rPr>
              <a:t>hiệu</a:t>
            </a:r>
            <a:r>
              <a:rPr kumimoji="0" lang="en-US" sz="28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sym typeface="Arial"/>
              </a:rPr>
              <a:t> </a:t>
            </a:r>
            <a:r>
              <a:rPr kumimoji="0" lang="en-US" sz="2800" b="1"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sym typeface="Arial"/>
              </a:rPr>
              <a:t>nhận</a:t>
            </a:r>
            <a:r>
              <a:rPr kumimoji="0" lang="en-US" sz="28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sym typeface="Arial"/>
              </a:rPr>
              <a:t> </a:t>
            </a:r>
            <a:r>
              <a:rPr kumimoji="0" lang="en-US" sz="2800" b="1"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sym typeface="Arial"/>
              </a:rPr>
              <a:t>biết</a:t>
            </a:r>
            <a:r>
              <a:rPr lang="en-US" sz="2800" b="1" kern="0" dirty="0">
                <a:solidFill>
                  <a:srgbClr val="FFFF00"/>
                </a:solidFill>
                <a:latin typeface="Times New Roman" pitchFamily="18" charset="0"/>
                <a:cs typeface="Times New Roman" pitchFamily="18" charset="0"/>
                <a:sym typeface="Arial"/>
              </a:rPr>
              <a:t> </a:t>
            </a:r>
            <a:r>
              <a:rPr lang="en-US" sz="2800" b="1" kern="0" dirty="0" err="1">
                <a:solidFill>
                  <a:srgbClr val="FFFF00"/>
                </a:solidFill>
                <a:latin typeface="Times New Roman" pitchFamily="18" charset="0"/>
                <a:cs typeface="Times New Roman" pitchFamily="18" charset="0"/>
                <a:sym typeface="Arial"/>
              </a:rPr>
              <a:t>hình</a:t>
            </a:r>
            <a:r>
              <a:rPr lang="en-US" sz="2800" b="1" kern="0" dirty="0">
                <a:solidFill>
                  <a:srgbClr val="FFFF00"/>
                </a:solidFill>
                <a:latin typeface="Times New Roman" pitchFamily="18" charset="0"/>
                <a:cs typeface="Times New Roman" pitchFamily="18" charset="0"/>
                <a:sym typeface="Arial"/>
              </a:rPr>
              <a:t> </a:t>
            </a:r>
            <a:r>
              <a:rPr lang="en-US" sz="2800" b="1" kern="0" dirty="0" err="1">
                <a:solidFill>
                  <a:srgbClr val="FFFF00"/>
                </a:solidFill>
                <a:latin typeface="Times New Roman" pitchFamily="18" charset="0"/>
                <a:cs typeface="Times New Roman" pitchFamily="18" charset="0"/>
                <a:sym typeface="Arial"/>
              </a:rPr>
              <a:t>vuông</a:t>
            </a:r>
            <a:endParaRPr kumimoji="0" lang="en-US" sz="28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sym typeface="Arial"/>
            </a:endParaRPr>
          </a:p>
        </p:txBody>
      </p:sp>
      <p:pic>
        <p:nvPicPr>
          <p:cNvPr id="4" name="Picture 3"/>
          <p:cNvPicPr>
            <a:picLocks noChangeAspect="1"/>
          </p:cNvPicPr>
          <p:nvPr/>
        </p:nvPicPr>
        <p:blipFill>
          <a:blip r:embed="rId4">
            <a:duotone>
              <a:srgbClr val="C0504D">
                <a:shade val="45000"/>
                <a:satMod val="135000"/>
              </a:srgbClr>
              <a:prstClr val="white"/>
            </a:duotone>
          </a:blip>
          <a:stretch>
            <a:fillRect/>
          </a:stretch>
        </p:blipFill>
        <p:spPr>
          <a:xfrm>
            <a:off x="181" y="3200400"/>
            <a:ext cx="777925" cy="729304"/>
          </a:xfrm>
          <a:prstGeom prst="rect">
            <a:avLst/>
          </a:prstGeom>
        </p:spPr>
      </p:pic>
      <p:sp>
        <p:nvSpPr>
          <p:cNvPr id="5" name="Rectangle 4"/>
          <p:cNvSpPr/>
          <p:nvPr/>
        </p:nvSpPr>
        <p:spPr>
          <a:xfrm>
            <a:off x="799876" y="3241886"/>
            <a:ext cx="8191723" cy="523220"/>
          </a:xfrm>
          <a:prstGeom prst="rect">
            <a:avLst/>
          </a:prstGeom>
        </p:spPr>
        <p:txBody>
          <a:bodyPr wrap="square">
            <a:spAutoFit/>
          </a:bodyPr>
          <a:lstStyle/>
          <a:p>
            <a:r>
              <a:rPr lang="en-US" sz="2800" dirty="0" err="1">
                <a:solidFill>
                  <a:srgbClr val="000000"/>
                </a:solidFill>
                <a:latin typeface="Times New Roman" pitchFamily="18" charset="0"/>
                <a:cs typeface="Times New Roman" pitchFamily="18" charset="0"/>
              </a:rPr>
              <a:t>Hãy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viết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thiết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luận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Định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lí</a:t>
            </a:r>
            <a:r>
              <a:rPr lang="en-US" sz="2800" dirty="0">
                <a:solidFill>
                  <a:srgbClr val="000000"/>
                </a:solidFill>
                <a:latin typeface="Times New Roman" pitchFamily="18" charset="0"/>
                <a:cs typeface="Times New Roman" pitchFamily="18" charset="0"/>
              </a:rPr>
              <a:t> 4.</a:t>
            </a:r>
            <a:endParaRPr lang="en-US" sz="2800" dirty="0">
              <a:latin typeface="Times New Roman" pitchFamily="18" charset="0"/>
              <a:cs typeface="Times New Roman" pitchFamily="18" charset="0"/>
            </a:endParaRPr>
          </a:p>
        </p:txBody>
      </p:sp>
      <p:pic>
        <p:nvPicPr>
          <p:cNvPr id="7170" name="Picture 2" descr="Câu hỏi trang 70 Toán 8 Tập 1 | Kết nối tri thức Giải Toán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765106"/>
            <a:ext cx="1524000" cy="171273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âu hỏi trang 70 Toán 8 Tập 1 | Kết nối tri thức Giải Toán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331" y="3929704"/>
            <a:ext cx="6209745" cy="12256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9742" y="5166199"/>
            <a:ext cx="9024258" cy="1384995"/>
          </a:xfrm>
          <a:prstGeom prst="rect">
            <a:avLst/>
          </a:prstGeom>
        </p:spPr>
        <p:txBody>
          <a:bodyPr wrap="square">
            <a:spAutoFit/>
          </a:bodyPr>
          <a:lstStyle/>
          <a:p>
            <a:r>
              <a:rPr lang="vi-VN" sz="2800" b="1" dirty="0">
                <a:solidFill>
                  <a:srgbClr val="000000"/>
                </a:solidFill>
                <a:latin typeface="Times New Roman" pitchFamily="18" charset="0"/>
                <a:cs typeface="Times New Roman" pitchFamily="18" charset="0"/>
              </a:rPr>
              <a:t>Chú ý:</a:t>
            </a:r>
            <a:endParaRPr lang="vi-VN" sz="2800" dirty="0">
              <a:solidFill>
                <a:srgbClr val="000000"/>
              </a:solidFill>
              <a:latin typeface="Times New Roman" pitchFamily="18" charset="0"/>
              <a:cs typeface="Times New Roman" pitchFamily="18" charset="0"/>
            </a:endParaRPr>
          </a:p>
          <a:p>
            <a:r>
              <a:rPr lang="vi-VN" sz="2800" dirty="0">
                <a:solidFill>
                  <a:srgbClr val="000000"/>
                </a:solidFill>
                <a:latin typeface="Times New Roman" pitchFamily="18" charset="0"/>
                <a:cs typeface="Times New Roman" pitchFamily="18" charset="0"/>
              </a:rPr>
              <a:t>- Hình thoi có một góc vuông là hình vuông.</a:t>
            </a:r>
          </a:p>
          <a:p>
            <a:r>
              <a:rPr lang="vi-VN" sz="2800" dirty="0">
                <a:solidFill>
                  <a:srgbClr val="000000"/>
                </a:solidFill>
                <a:latin typeface="Times New Roman" pitchFamily="18" charset="0"/>
                <a:cs typeface="Times New Roman" pitchFamily="18" charset="0"/>
              </a:rPr>
              <a:t>- Hình thoi có hai đường chéo bằng nhau là hình vuông.</a:t>
            </a:r>
            <a:endParaRPr lang="vi-VN" sz="2800" b="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6926435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down)">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circle(in)">
                                      <p:cBhvr>
                                        <p:cTn id="24" dur="20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heel(1)">
                                      <p:cBhvr>
                                        <p:cTn id="29" dur="2000"/>
                                        <p:tgtEl>
                                          <p:spTgt spid="2">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1000"/>
                                        <p:tgtEl>
                                          <p:spTgt spid="5">
                                            <p:txEl>
                                              <p:pRg st="0" end="0"/>
                                            </p:txEl>
                                          </p:spTgt>
                                        </p:tgtEl>
                                      </p:cBhvr>
                                    </p:animEffect>
                                    <p:anim calcmode="lin" valueType="num">
                                      <p:cBhvr>
                                        <p:cTn id="3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7170"/>
                                        </p:tgtEl>
                                        <p:attrNameLst>
                                          <p:attrName>style.visibility</p:attrName>
                                        </p:attrNameLst>
                                      </p:cBhvr>
                                      <p:to>
                                        <p:strVal val="visible"/>
                                      </p:to>
                                    </p:set>
                                    <p:animEffect transition="in" filter="wipe(down)">
                                      <p:cBhvr>
                                        <p:cTn id="44" dur="500"/>
                                        <p:tgtEl>
                                          <p:spTgt spid="717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7172"/>
                                        </p:tgtEl>
                                        <p:attrNameLst>
                                          <p:attrName>style.visibility</p:attrName>
                                        </p:attrNameLst>
                                      </p:cBhvr>
                                      <p:to>
                                        <p:strVal val="visible"/>
                                      </p:to>
                                    </p:set>
                                    <p:animEffect transition="in" filter="barn(inVertical)">
                                      <p:cBhvr>
                                        <p:cTn id="49" dur="500"/>
                                        <p:tgtEl>
                                          <p:spTgt spid="717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fade">
                                      <p:cBhvr>
                                        <p:cTn id="54" dur="1000"/>
                                        <p:tgtEl>
                                          <p:spTgt spid="6">
                                            <p:txEl>
                                              <p:pRg st="0" end="0"/>
                                            </p:txEl>
                                          </p:spTgt>
                                        </p:tgtEl>
                                      </p:cBhvr>
                                    </p:animEffect>
                                    <p:anim calcmode="lin" valueType="num">
                                      <p:cBhvr>
                                        <p:cTn id="5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circle(in)">
                                      <p:cBhvr>
                                        <p:cTn id="61" dur="2000"/>
                                        <p:tgtEl>
                                          <p:spTgt spid="6">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Effect transition="in" filter="wheel(1)">
                                      <p:cBhvr>
                                        <p:cTn id="66"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0"/>
            <a:ext cx="8153400" cy="523220"/>
          </a:xfrm>
          <a:prstGeom prst="rect">
            <a:avLst/>
          </a:prstGeom>
        </p:spPr>
        <p:txBody>
          <a:bodyPr wrap="square">
            <a:spAutoFit/>
          </a:bodyPr>
          <a:lstStyle/>
          <a:p>
            <a:r>
              <a:rPr lang="vi-VN" sz="2800" b="1" dirty="0">
                <a:solidFill>
                  <a:srgbClr val="000000"/>
                </a:solidFill>
                <a:latin typeface="+mj-lt"/>
              </a:rPr>
              <a:t>Ví dụ</a:t>
            </a:r>
            <a:r>
              <a:rPr lang="en-US" sz="2800" b="1" dirty="0">
                <a:solidFill>
                  <a:srgbClr val="000000"/>
                </a:solidFill>
                <a:latin typeface="+mj-lt"/>
              </a:rPr>
              <a:t> 3</a:t>
            </a:r>
            <a:r>
              <a:rPr lang="vi-VN" sz="2800" dirty="0">
                <a:solidFill>
                  <a:srgbClr val="000000"/>
                </a:solidFill>
                <a:latin typeface="+mj-lt"/>
              </a:rPr>
              <a:t>: Tìm hình vuông trong các hình dưới đây:</a:t>
            </a:r>
            <a:endParaRPr lang="en-US" sz="2800" dirty="0">
              <a:latin typeface="+mj-lt"/>
            </a:endParaRPr>
          </a:p>
        </p:txBody>
      </p:sp>
      <p:pic>
        <p:nvPicPr>
          <p:cNvPr id="9218" name="Picture 2" descr="Hình thoi và hình vuông lớp 8 (Lý thuyết Toán 8 Kết nối tri thứ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23220"/>
            <a:ext cx="3962400" cy="20675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3286" y="3019568"/>
            <a:ext cx="8741229" cy="3892861"/>
          </a:xfrm>
          <a:prstGeom prst="rect">
            <a:avLst/>
          </a:prstGeom>
        </p:spPr>
        <p:txBody>
          <a:bodyPr wrap="square">
            <a:spAutoFit/>
          </a:bodyPr>
          <a:lstStyle/>
          <a:p>
            <a:pPr algn="just">
              <a:lnSpc>
                <a:spcPct val="150000"/>
              </a:lnSpc>
            </a:pPr>
            <a:r>
              <a:rPr lang="vi-VN" sz="2800" dirty="0">
                <a:solidFill>
                  <a:srgbClr val="000000"/>
                </a:solidFill>
                <a:latin typeface="Times New Roman" pitchFamily="18" charset="0"/>
                <a:cs typeface="Times New Roman" pitchFamily="18" charset="0"/>
              </a:rPr>
              <a:t>+ Tứ giác ABCD là hình chữ nhật vì có 3 góc vuông, mặt khác hai đường chéo AC và BD vuông góc với nhau nên ABCD là hình vuông.</a:t>
            </a:r>
          </a:p>
          <a:p>
            <a:pPr algn="just">
              <a:lnSpc>
                <a:spcPct val="150000"/>
              </a:lnSpc>
            </a:pPr>
            <a:r>
              <a:rPr lang="vi-VN" sz="2800" dirty="0">
                <a:solidFill>
                  <a:srgbClr val="000000"/>
                </a:solidFill>
                <a:latin typeface="Times New Roman" pitchFamily="18" charset="0"/>
                <a:cs typeface="Times New Roman" pitchFamily="18" charset="0"/>
              </a:rPr>
              <a:t>+ Tứ giác MNPQ không phải là hình chữ nhật vì hai đường chéo không bằng nhau nên nó cũng không phải là hình vuông.</a:t>
            </a:r>
            <a:endParaRPr lang="vi-VN" sz="2800" b="0" i="0" dirty="0">
              <a:solidFill>
                <a:srgbClr val="000000"/>
              </a:solidFill>
              <a:effectLst/>
              <a:latin typeface="Times New Roman" pitchFamily="18" charset="0"/>
              <a:cs typeface="Times New Roman" pitchFamily="18" charset="0"/>
            </a:endParaRPr>
          </a:p>
        </p:txBody>
      </p:sp>
      <p:sp>
        <p:nvSpPr>
          <p:cNvPr id="5" name="Oval Callout 4"/>
          <p:cNvSpPr/>
          <p:nvPr/>
        </p:nvSpPr>
        <p:spPr>
          <a:xfrm>
            <a:off x="3810000" y="2590800"/>
            <a:ext cx="1273611" cy="389818"/>
          </a:xfrm>
          <a:prstGeom prst="wedgeEllipse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vi-VN" sz="2800" b="1" dirty="0">
                <a:solidFill>
                  <a:prstClr val="black"/>
                </a:solidFill>
                <a:latin typeface="Times New Roman" pitchFamily="18" charset="0"/>
                <a:cs typeface="Times New Roman" pitchFamily="18" charset="0"/>
              </a:rPr>
              <a:t>Giải</a:t>
            </a:r>
            <a:endParaRPr lang="en-US" sz="2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6926435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00400" y="76200"/>
            <a:ext cx="2057400"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lang="en-US" sz="3200" b="1" kern="0" noProof="0" dirty="0" err="1">
                <a:solidFill>
                  <a:srgbClr val="4387CE">
                    <a:lumMod val="75000"/>
                  </a:srgbClr>
                </a:solidFill>
                <a:latin typeface="Times New Roman" panose="02020603050405020304" pitchFamily="18" charset="0"/>
                <a:cs typeface="Times New Roman" panose="02020603050405020304" pitchFamily="18" charset="0"/>
                <a:sym typeface="Arial"/>
              </a:rPr>
              <a:t>Vận</a:t>
            </a:r>
            <a:r>
              <a:rPr lang="en-US" sz="3200" b="1" kern="0" noProof="0" dirty="0">
                <a:solidFill>
                  <a:srgbClr val="4387CE">
                    <a:lumMod val="75000"/>
                  </a:srgbClr>
                </a:solidFill>
                <a:latin typeface="Times New Roman" panose="02020603050405020304" pitchFamily="18" charset="0"/>
                <a:cs typeface="Times New Roman" panose="02020603050405020304" pitchFamily="18" charset="0"/>
                <a:sym typeface="Arial"/>
              </a:rPr>
              <a:t> </a:t>
            </a:r>
            <a:r>
              <a:rPr lang="en-US" sz="3200" b="1" kern="0" noProof="0" dirty="0" err="1">
                <a:solidFill>
                  <a:srgbClr val="4387CE">
                    <a:lumMod val="75000"/>
                  </a:srgbClr>
                </a:solidFill>
                <a:latin typeface="Times New Roman" panose="02020603050405020304" pitchFamily="18" charset="0"/>
                <a:cs typeface="Times New Roman" panose="02020603050405020304" pitchFamily="18" charset="0"/>
                <a:sym typeface="Arial"/>
              </a:rPr>
              <a:t>dụng</a:t>
            </a:r>
            <a:r>
              <a:rPr kumimoji="0" lang="en-US" sz="3200" b="1" i="0" u="none" strike="noStrike" kern="0" cap="none" spc="0" normalizeH="0" baseline="0" noProof="0" dirty="0">
                <a:ln>
                  <a:noFill/>
                </a:ln>
                <a:solidFill>
                  <a:srgbClr val="4387CE">
                    <a:lumMod val="75000"/>
                  </a:srgbClr>
                </a:solidFill>
                <a:effectLst/>
                <a:uLnTx/>
                <a:uFillTx/>
                <a:latin typeface="Times New Roman" panose="02020603050405020304" pitchFamily="18" charset="0"/>
                <a:cs typeface="Times New Roman" panose="02020603050405020304" pitchFamily="18" charset="0"/>
                <a:sym typeface="Arial"/>
              </a:rPr>
              <a:t>:</a:t>
            </a:r>
          </a:p>
        </p:txBody>
      </p:sp>
      <p:sp>
        <p:nvSpPr>
          <p:cNvPr id="3" name="Rectangle 2"/>
          <p:cNvSpPr/>
          <p:nvPr/>
        </p:nvSpPr>
        <p:spPr>
          <a:xfrm>
            <a:off x="152400" y="762000"/>
            <a:ext cx="8915400" cy="2677656"/>
          </a:xfrm>
          <a:prstGeom prst="rect">
            <a:avLst/>
          </a:prstGeom>
        </p:spPr>
        <p:txBody>
          <a:bodyPr wrap="square">
            <a:spAutoFit/>
          </a:bodyPr>
          <a:lstStyle/>
          <a:p>
            <a:r>
              <a:rPr lang="en-US" sz="2800" b="1" i="1" dirty="0" err="1">
                <a:solidFill>
                  <a:srgbClr val="008000"/>
                </a:solidFill>
                <a:latin typeface="Times New Roman" pitchFamily="18" charset="0"/>
                <a:cs typeface="Times New Roman" pitchFamily="18" charset="0"/>
              </a:rPr>
              <a:t>Trở</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lại</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tình</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huống</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mở</a:t>
            </a:r>
            <a:r>
              <a:rPr lang="en-US" sz="2800" b="1" i="1" dirty="0">
                <a:solidFill>
                  <a:srgbClr val="008000"/>
                </a:solidFill>
                <a:latin typeface="Times New Roman" pitchFamily="18" charset="0"/>
                <a:cs typeface="Times New Roman" pitchFamily="18" charset="0"/>
              </a:rPr>
              <a:t> </a:t>
            </a:r>
            <a:r>
              <a:rPr lang="en-US" sz="2800" b="1" i="1" dirty="0" err="1">
                <a:solidFill>
                  <a:srgbClr val="008000"/>
                </a:solidFill>
                <a:latin typeface="Times New Roman" pitchFamily="18" charset="0"/>
                <a:cs typeface="Times New Roman" pitchFamily="18" charset="0"/>
              </a:rPr>
              <a:t>đầu</a:t>
            </a:r>
            <a:r>
              <a:rPr lang="vi-VN" sz="2800" b="1" i="1" dirty="0">
                <a:solidFill>
                  <a:srgbClr val="008000"/>
                </a:solidFill>
                <a:latin typeface="Times New Roman" pitchFamily="18" charset="0"/>
                <a:cs typeface="Times New Roman" pitchFamily="18" charset="0"/>
              </a:rPr>
              <a:t>:</a:t>
            </a:r>
            <a:endParaRPr lang="en-US" sz="2800" b="1" i="1" dirty="0">
              <a:solidFill>
                <a:srgbClr val="008000"/>
              </a:solidFill>
              <a:latin typeface="Times New Roman" pitchFamily="18" charset="0"/>
              <a:cs typeface="Times New Roman" pitchFamily="18" charset="0"/>
            </a:endParaRPr>
          </a:p>
          <a:p>
            <a:r>
              <a:rPr lang="vi-VN" b="1" dirty="0">
                <a:solidFill>
                  <a:srgbClr val="008000"/>
                </a:solidFill>
                <a:latin typeface="Open Sans"/>
              </a:rPr>
              <a:t> </a:t>
            </a:r>
            <a:r>
              <a:rPr lang="vi-VN" sz="2800" dirty="0">
                <a:solidFill>
                  <a:srgbClr val="000000"/>
                </a:solidFill>
                <a:latin typeface="+mj-lt"/>
              </a:rPr>
              <a:t>Lấy một tờ giấy, gấp làm tư tạo ra một góc vuông O, đánh dấu hai điểm A, B trên hai cạnh góc vuông rồi cắt chéotheo đoạn thẳng AB (H.3.46a). Sau khi mở tờ giấy ra, ta được một tứ giác. Tứ giác đó là hình gì? Vì sao? Nếu ta có OA = OB thì tứ giác nhận được là hình gì (H.3.46b)?</a:t>
            </a:r>
            <a:endParaRPr lang="en-US" sz="2800" dirty="0">
              <a:latin typeface="+mj-lt"/>
            </a:endParaRPr>
          </a:p>
        </p:txBody>
      </p:sp>
      <p:pic>
        <p:nvPicPr>
          <p:cNvPr id="10242" name="Picture 2" descr="Mở đầu trang 67 Toán 8 Tập 1 | Kết nối tri thức Giải Toá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57600"/>
            <a:ext cx="4495800" cy="20070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771" y="3439656"/>
            <a:ext cx="4572000" cy="523220"/>
          </a:xfrm>
          <a:prstGeom prst="rect">
            <a:avLst/>
          </a:prstGeom>
        </p:spPr>
        <p:txBody>
          <a:bodyPr>
            <a:spAutoFit/>
          </a:bodyPr>
          <a:lstStyle/>
          <a:p>
            <a:pPr lvl="0"/>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Hãy</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giải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thích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tại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sao</a:t>
            </a:r>
            <a:r>
              <a:rPr lang="en-US" sz="2800" b="1" dirty="0">
                <a:solidFill>
                  <a:srgbClr val="00B05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p:txBody>
      </p:sp>
      <p:sp>
        <p:nvSpPr>
          <p:cNvPr id="6" name="Rectangle 5"/>
          <p:cNvSpPr/>
          <p:nvPr/>
        </p:nvSpPr>
        <p:spPr>
          <a:xfrm>
            <a:off x="48986" y="3974238"/>
            <a:ext cx="4572000" cy="954107"/>
          </a:xfrm>
          <a:prstGeom prst="rect">
            <a:avLst/>
          </a:prstGeom>
        </p:spPr>
        <p:txBody>
          <a:bodyPr>
            <a:spAutoFit/>
          </a:bodyPr>
          <a:lstStyle/>
          <a:p>
            <a:pPr lvl="0"/>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hợp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 ta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thoi</a:t>
            </a:r>
            <a:r>
              <a:rPr lang="en-US" sz="2800" b="1" dirty="0">
                <a:solidFill>
                  <a:srgbClr val="FF0000"/>
                </a:solidFill>
                <a:latin typeface="Times New Roman" pitchFamily="18" charset="0"/>
                <a:cs typeface="Times New Roman" pitchFamily="18" charset="0"/>
              </a:rPr>
              <a:t>?</a:t>
            </a:r>
          </a:p>
        </p:txBody>
      </p:sp>
      <p:sp>
        <p:nvSpPr>
          <p:cNvPr id="7" name="Rectangle 6"/>
          <p:cNvSpPr/>
          <p:nvPr/>
        </p:nvSpPr>
        <p:spPr>
          <a:xfrm>
            <a:off x="59872" y="4903690"/>
            <a:ext cx="4572000" cy="954107"/>
          </a:xfrm>
          <a:prstGeom prst="rect">
            <a:avLst/>
          </a:prstGeom>
        </p:spPr>
        <p:txBody>
          <a:bodyPr>
            <a:spAutoFit/>
          </a:bodyPr>
          <a:lstStyle/>
          <a:p>
            <a:pPr lvl="0"/>
            <a:r>
              <a:rPr lang="en-US" sz="2800" b="1" dirty="0" err="1">
                <a:solidFill>
                  <a:srgbClr val="002060"/>
                </a:solidFill>
                <a:latin typeface="Times New Roman" pitchFamily="18" charset="0"/>
                <a:cs typeface="Times New Roman" pitchFamily="18" charset="0"/>
              </a:rPr>
              <a:t>Trong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trường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hợp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b, ta </a:t>
            </a:r>
            <a:r>
              <a:rPr lang="en-US" sz="2800" b="1" dirty="0" err="1">
                <a:solidFill>
                  <a:srgbClr val="002060"/>
                </a:solidFill>
                <a:latin typeface="Times New Roman" pitchFamily="18" charset="0"/>
                <a:cs typeface="Times New Roman" pitchFamily="18" charset="0"/>
              </a:rPr>
              <a:t>được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vuông</a:t>
            </a:r>
            <a:r>
              <a:rPr lang="en-US" sz="2800" b="1"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16926435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wipe(down)">
                                      <p:cBhvr>
                                        <p:cTn id="26" dur="500"/>
                                        <p:tgtEl>
                                          <p:spTgt spid="1024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Bong bóng Lời nói: Hình bầu dục 11">
            <a:extLst>
              <a:ext uri="{FF2B5EF4-FFF2-40B4-BE49-F238E27FC236}">
                <a16:creationId xmlns:a16="http://schemas.microsoft.com/office/drawing/2014/main" id="{F7308900-2A86-E727-12C3-066B3D33FE34}"/>
              </a:ext>
            </a:extLst>
          </p:cNvPr>
          <p:cNvSpPr/>
          <p:nvPr/>
        </p:nvSpPr>
        <p:spPr>
          <a:xfrm>
            <a:off x="3886200" y="76200"/>
            <a:ext cx="1219200" cy="392968"/>
          </a:xfrm>
          <a:prstGeom prst="wedgeEllipseCallout">
            <a:avLst/>
          </a:prstGeom>
          <a:solidFill>
            <a:srgbClr val="EE8A4F"/>
          </a:solidFill>
          <a:ln w="25400" cap="flat" cmpd="sng" algn="ctr">
            <a:solidFill>
              <a:srgbClr val="EE8A4F"/>
            </a:solidFill>
            <a:prstDash val="solid"/>
          </a:ln>
          <a:effectLst/>
        </p:spPr>
        <p:txBody>
          <a:bodyPr rtlCol="0" anchor="ctr"/>
          <a:lstStyle/>
          <a:p>
            <a:pPr marL="0" marR="0" lvl="0" indent="0" defTabSz="60963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Times New Roman" pitchFamily="18" charset="0"/>
                <a:cs typeface="Times New Roman" pitchFamily="18" charset="0"/>
              </a:rPr>
              <a:t>Giải</a:t>
            </a:r>
            <a:endParaRPr kumimoji="0" 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3" name="Rectangle 2"/>
          <p:cNvSpPr/>
          <p:nvPr/>
        </p:nvSpPr>
        <p:spPr>
          <a:xfrm>
            <a:off x="59872" y="496058"/>
            <a:ext cx="8931728" cy="954107"/>
          </a:xfrm>
          <a:prstGeom prst="rect">
            <a:avLst/>
          </a:prstGeom>
        </p:spPr>
        <p:txBody>
          <a:bodyPr wrap="square">
            <a:spAutoFit/>
          </a:bodyPr>
          <a:lstStyle/>
          <a:p>
            <a:pPr lvl="0"/>
            <a:r>
              <a:rPr lang="en-US" sz="2800" b="1" dirty="0">
                <a:solidFill>
                  <a:srgbClr val="002060"/>
                </a:solidFill>
                <a:latin typeface="Times New Roman" pitchFamily="18" charset="0"/>
                <a:cs typeface="Times New Roman" pitchFamily="18" charset="0"/>
              </a:rPr>
              <a:t>a, </a:t>
            </a:r>
            <a:r>
              <a:rPr lang="en-US" sz="2800" b="1" dirty="0" err="1">
                <a:solidFill>
                  <a:srgbClr val="002060"/>
                </a:solidFill>
                <a:latin typeface="Times New Roman" pitchFamily="18" charset="0"/>
                <a:cs typeface="Times New Roman" pitchFamily="18" charset="0"/>
              </a:rPr>
              <a:t>Tứ</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giác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nhận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được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các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cạnh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bằng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nhau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bằng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đoạn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thẳng</a:t>
            </a:r>
            <a:r>
              <a:rPr lang="en-US" sz="2800" b="1" dirty="0">
                <a:solidFill>
                  <a:srgbClr val="002060"/>
                </a:solidFill>
                <a:latin typeface="Times New Roman" pitchFamily="18" charset="0"/>
                <a:cs typeface="Times New Roman" pitchFamily="18" charset="0"/>
              </a:rPr>
              <a:t> AB </a:t>
            </a:r>
            <a:r>
              <a:rPr lang="en-US" sz="2800" b="1" dirty="0" err="1">
                <a:solidFill>
                  <a:srgbClr val="002060"/>
                </a:solidFill>
                <a:latin typeface="Times New Roman" pitchFamily="18" charset="0"/>
                <a:cs typeface="Times New Roman" pitchFamily="18" charset="0"/>
              </a:rPr>
              <a:t>nên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thoi</a:t>
            </a:r>
            <a:endParaRPr lang="en-US" sz="2800" b="1" dirty="0">
              <a:solidFill>
                <a:srgbClr val="002060"/>
              </a:solidFill>
              <a:latin typeface="Times New Roman" pitchFamily="18" charset="0"/>
              <a:cs typeface="Times New Roman" pitchFamily="18" charset="0"/>
            </a:endParaRPr>
          </a:p>
        </p:txBody>
      </p:sp>
      <p:sp>
        <p:nvSpPr>
          <p:cNvPr id="4" name="Rectangle 3"/>
          <p:cNvSpPr/>
          <p:nvPr/>
        </p:nvSpPr>
        <p:spPr>
          <a:xfrm>
            <a:off x="70758" y="1430759"/>
            <a:ext cx="8931728" cy="954107"/>
          </a:xfrm>
          <a:prstGeom prst="rect">
            <a:avLst/>
          </a:prstGeom>
        </p:spPr>
        <p:txBody>
          <a:bodyPr wrap="square">
            <a:spAutoFit/>
          </a:bodyPr>
          <a:lstStyle/>
          <a:p>
            <a:pPr lvl="0"/>
            <a:r>
              <a:rPr lang="en-US" sz="2800" b="1" dirty="0">
                <a:solidFill>
                  <a:srgbClr val="002060"/>
                </a:solidFill>
                <a:latin typeface="Times New Roman" pitchFamily="18" charset="0"/>
                <a:cs typeface="Times New Roman" pitchFamily="18" charset="0"/>
              </a:rPr>
              <a:t>b, </a:t>
            </a:r>
            <a:r>
              <a:rPr lang="en-US" sz="2800" b="1" dirty="0" err="1">
                <a:solidFill>
                  <a:srgbClr val="002060"/>
                </a:solidFill>
                <a:latin typeface="Times New Roman" pitchFamily="18" charset="0"/>
                <a:cs typeface="Times New Roman" pitchFamily="18" charset="0"/>
              </a:rPr>
              <a:t>Nếu</a:t>
            </a:r>
            <a:r>
              <a:rPr lang="en-US" sz="2800" b="1" dirty="0">
                <a:solidFill>
                  <a:srgbClr val="002060"/>
                </a:solidFill>
                <a:latin typeface="Times New Roman" pitchFamily="18" charset="0"/>
                <a:cs typeface="Times New Roman" pitchFamily="18" charset="0"/>
              </a:rPr>
              <a:t> OA = OB </a:t>
            </a:r>
            <a:r>
              <a:rPr lang="en-US" sz="2800" b="1" dirty="0" err="1">
                <a:solidFill>
                  <a:srgbClr val="002060"/>
                </a:solidFill>
                <a:latin typeface="Times New Roman" pitchFamily="18" charset="0"/>
                <a:cs typeface="Times New Roman" pitchFamily="18" charset="0"/>
              </a:rPr>
              <a:t>thì</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hai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đường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chéo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thoi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bằng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nhau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theo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chú</a:t>
            </a:r>
            <a:r>
              <a:rPr lang="en-US" sz="2800" b="1" dirty="0">
                <a:solidFill>
                  <a:srgbClr val="002060"/>
                </a:solidFill>
                <a:latin typeface="Times New Roman" pitchFamily="18" charset="0"/>
                <a:cs typeface="Times New Roman" pitchFamily="18" charset="0"/>
              </a:rPr>
              <a:t> ý </a:t>
            </a:r>
            <a:r>
              <a:rPr lang="en-US" sz="2800" b="1" dirty="0" err="1">
                <a:solidFill>
                  <a:srgbClr val="002060"/>
                </a:solidFill>
                <a:latin typeface="Times New Roman" pitchFamily="18" charset="0"/>
                <a:cs typeface="Times New Roman" pitchFamily="18" charset="0"/>
              </a:rPr>
              <a:t>nó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vuông</a:t>
            </a:r>
            <a:endParaRPr lang="en-US" sz="2800" b="1" dirty="0">
              <a:solidFill>
                <a:srgbClr val="002060"/>
              </a:solidFill>
              <a:latin typeface="Times New Roman" pitchFamily="18" charset="0"/>
              <a:cs typeface="Times New Roman" pitchFamily="18" charset="0"/>
            </a:endParaRPr>
          </a:p>
        </p:txBody>
      </p:sp>
      <p:sp>
        <p:nvSpPr>
          <p:cNvPr id="5" name="Rectangle 4"/>
          <p:cNvSpPr/>
          <p:nvPr/>
        </p:nvSpPr>
        <p:spPr>
          <a:xfrm>
            <a:off x="2718674" y="2384866"/>
            <a:ext cx="2545890" cy="584775"/>
          </a:xfrm>
          <a:prstGeom prst="rect">
            <a:avLst/>
          </a:prstGeom>
        </p:spPr>
        <p:txBody>
          <a:bodyPr wrap="none">
            <a:spAutoFit/>
          </a:bodyPr>
          <a:lstStyle/>
          <a:p>
            <a:pPr lvl="0" algn="ctr" defTabSz="1219170">
              <a:buClr>
                <a:srgbClr val="000000"/>
              </a:buClr>
            </a:pPr>
            <a:r>
              <a:rPr lang="en-US" sz="3200" b="1" kern="0" dirty="0">
                <a:solidFill>
                  <a:srgbClr val="C00000"/>
                </a:solidFill>
                <a:latin typeface="Times New Roman" pitchFamily="18" charset="0"/>
                <a:cs typeface="Times New Roman" pitchFamily="18" charset="0"/>
                <a:sym typeface="Arial"/>
              </a:rPr>
              <a:t>LUYỆN TẬP</a:t>
            </a:r>
          </a:p>
        </p:txBody>
      </p:sp>
      <p:sp>
        <p:nvSpPr>
          <p:cNvPr id="6" name="TextBox 5"/>
          <p:cNvSpPr txBox="1"/>
          <p:nvPr/>
        </p:nvSpPr>
        <p:spPr>
          <a:xfrm>
            <a:off x="1676400" y="2945711"/>
            <a:ext cx="4957122"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lang="en-US" sz="2400" b="1" kern="0" noProof="0" dirty="0">
                <a:solidFill>
                  <a:srgbClr val="4387CE">
                    <a:lumMod val="75000"/>
                  </a:srgbClr>
                </a:solidFill>
                <a:latin typeface="Times New Roman" panose="02020603050405020304" pitchFamily="18" charset="0"/>
                <a:cs typeface="Times New Roman" panose="02020603050405020304" pitchFamily="18" charset="0"/>
                <a:sym typeface="Arial"/>
              </a:rPr>
              <a:t>TRÒ CHƠI TRẮC NGHIỆM</a:t>
            </a:r>
            <a:endParaRPr kumimoji="0" lang="en-US" sz="2400" b="1" i="0" u="none" strike="noStrike" kern="0" cap="none" spc="0" normalizeH="0" baseline="0" noProof="0" dirty="0">
              <a:ln>
                <a:noFill/>
              </a:ln>
              <a:solidFill>
                <a:srgbClr val="4387CE">
                  <a:lumMod val="75000"/>
                </a:srgbClr>
              </a:solidFill>
              <a:effectLst/>
              <a:uLnTx/>
              <a:uFillTx/>
              <a:latin typeface="Times New Roman" panose="02020603050405020304" pitchFamily="18" charset="0"/>
              <a:cs typeface="Times New Roman" panose="02020603050405020304" pitchFamily="18" charset="0"/>
              <a:sym typeface="Arial"/>
            </a:endParaRPr>
          </a:p>
        </p:txBody>
      </p:sp>
      <p:sp>
        <p:nvSpPr>
          <p:cNvPr id="7" name="Rectangle 6"/>
          <p:cNvSpPr/>
          <p:nvPr/>
        </p:nvSpPr>
        <p:spPr>
          <a:xfrm>
            <a:off x="70758" y="3407376"/>
            <a:ext cx="8920842" cy="3539430"/>
          </a:xfrm>
          <a:prstGeom prst="rect">
            <a:avLst/>
          </a:prstGeom>
        </p:spPr>
        <p:txBody>
          <a:bodyPr wrap="square">
            <a:spAutoFit/>
          </a:bodyPr>
          <a:lstStyle/>
          <a:p>
            <a:pPr algn="just"/>
            <a:r>
              <a:rPr lang="vi-VN" sz="2800" b="1" dirty="0">
                <a:solidFill>
                  <a:srgbClr val="000000"/>
                </a:solidFill>
                <a:latin typeface="+mj-lt"/>
              </a:rPr>
              <a:t>Câu 1. </a:t>
            </a:r>
            <a:r>
              <a:rPr lang="vi-VN" sz="2800" dirty="0">
                <a:solidFill>
                  <a:srgbClr val="000000"/>
                </a:solidFill>
                <a:latin typeface="+mj-lt"/>
              </a:rPr>
              <a:t>Khẳng định nào sau đây là sai?</a:t>
            </a:r>
          </a:p>
          <a:p>
            <a:pPr algn="just"/>
            <a:r>
              <a:rPr lang="vi-VN" sz="2800" dirty="0">
                <a:solidFill>
                  <a:srgbClr val="000000"/>
                </a:solidFill>
                <a:latin typeface="+mj-lt"/>
              </a:rPr>
              <a:t>A. Tứ giác có 4 cạnh bằng nhau là hình thoi.</a:t>
            </a:r>
          </a:p>
          <a:p>
            <a:pPr algn="just"/>
            <a:r>
              <a:rPr lang="vi-VN" sz="2800" dirty="0">
                <a:solidFill>
                  <a:srgbClr val="000000"/>
                </a:solidFill>
                <a:latin typeface="+mj-lt"/>
              </a:rPr>
              <a:t>B. Tứ giác có hai đường chéo vuông góc với nhau và bằng nhau là hình thoi.</a:t>
            </a:r>
          </a:p>
          <a:p>
            <a:pPr algn="just"/>
            <a:r>
              <a:rPr lang="vi-VN" sz="2800" dirty="0">
                <a:solidFill>
                  <a:srgbClr val="000000"/>
                </a:solidFill>
                <a:latin typeface="+mj-lt"/>
              </a:rPr>
              <a:t>C. Hình bình hành có một đường chéo là đường phân giác của một góc là hình thoi.</a:t>
            </a:r>
          </a:p>
          <a:p>
            <a:pPr algn="just"/>
            <a:r>
              <a:rPr lang="vi-VN" sz="2800" dirty="0">
                <a:solidFill>
                  <a:srgbClr val="000000"/>
                </a:solidFill>
                <a:latin typeface="+mj-lt"/>
              </a:rPr>
              <a:t>D. Hình bình hành có hai đường chéo vuông góc với nhau là hình thoi.</a:t>
            </a:r>
            <a:endParaRPr lang="vi-VN" sz="2800" b="0" i="0" dirty="0">
              <a:solidFill>
                <a:srgbClr val="000000"/>
              </a:solidFill>
              <a:effectLst/>
              <a:latin typeface="+mj-lt"/>
            </a:endParaRPr>
          </a:p>
        </p:txBody>
      </p:sp>
      <p:sp>
        <p:nvSpPr>
          <p:cNvPr id="8" name="Oval 7"/>
          <p:cNvSpPr/>
          <p:nvPr/>
        </p:nvSpPr>
        <p:spPr>
          <a:xfrm>
            <a:off x="59872" y="42672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B</a:t>
            </a:r>
          </a:p>
        </p:txBody>
      </p:sp>
    </p:spTree>
    <p:extLst>
      <p:ext uri="{BB962C8B-B14F-4D97-AF65-F5344CB8AC3E}">
        <p14:creationId xmlns:p14="http://schemas.microsoft.com/office/powerpoint/2010/main" val="16926435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1000"/>
                                        <p:tgtEl>
                                          <p:spTgt spid="7">
                                            <p:txEl>
                                              <p:pRg st="0" end="0"/>
                                            </p:txEl>
                                          </p:spTgt>
                                        </p:tgtEl>
                                      </p:cBhvr>
                                    </p:animEffect>
                                    <p:anim calcmode="lin" valueType="num">
                                      <p:cBhvr>
                                        <p:cTn id="3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barn(inVertical)">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circle(in)">
                                      <p:cBhvr>
                                        <p:cTn id="48" dur="2000"/>
                                        <p:tgtEl>
                                          <p:spTgt spid="7">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randombar(horizontal)">
                                      <p:cBhvr>
                                        <p:cTn id="53" dur="500"/>
                                        <p:tgtEl>
                                          <p:spTgt spid="7">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fade">
                                      <p:cBhvr>
                                        <p:cTn id="58" dur="1000"/>
                                        <p:tgtEl>
                                          <p:spTgt spid="7">
                                            <p:txEl>
                                              <p:pRg st="4" end="4"/>
                                            </p:txEl>
                                          </p:spTgt>
                                        </p:tgtEl>
                                      </p:cBhvr>
                                    </p:animEffect>
                                    <p:anim calcmode="lin" valueType="num">
                                      <p:cBhvr>
                                        <p:cTn id="5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Effect transition="in" filter="wheel(1)">
                                      <p:cBhvr>
                                        <p:cTn id="6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770" y="0"/>
            <a:ext cx="8969829" cy="523220"/>
          </a:xfrm>
          <a:prstGeom prst="rect">
            <a:avLst/>
          </a:prstGeom>
        </p:spPr>
        <p:txBody>
          <a:bodyPr wrap="square">
            <a:spAutoFit/>
          </a:bodyPr>
          <a:lstStyle/>
          <a:p>
            <a:r>
              <a:rPr lang="vi-VN" sz="2800" b="1" dirty="0">
                <a:solidFill>
                  <a:srgbClr val="000000"/>
                </a:solidFill>
                <a:latin typeface="Times New Roman" pitchFamily="18" charset="0"/>
                <a:cs typeface="Times New Roman" pitchFamily="18" charset="0"/>
              </a:rPr>
              <a:t>Câu 2. </a:t>
            </a:r>
            <a:r>
              <a:rPr lang="vi-VN" sz="2800" dirty="0">
                <a:solidFill>
                  <a:srgbClr val="000000"/>
                </a:solidFill>
                <a:latin typeface="Times New Roman" pitchFamily="18" charset="0"/>
                <a:cs typeface="Times New Roman" pitchFamily="18" charset="0"/>
              </a:rPr>
              <a:t>Hình thoi </a:t>
            </a:r>
            <a:r>
              <a:rPr lang="vi-VN" sz="2800" b="1" dirty="0">
                <a:solidFill>
                  <a:srgbClr val="000000"/>
                </a:solidFill>
                <a:latin typeface="Times New Roman" pitchFamily="18" charset="0"/>
                <a:cs typeface="Times New Roman" pitchFamily="18" charset="0"/>
              </a:rPr>
              <a:t>không </a:t>
            </a:r>
            <a:r>
              <a:rPr lang="vi-VN" sz="2800" dirty="0">
                <a:solidFill>
                  <a:srgbClr val="000000"/>
                </a:solidFill>
                <a:latin typeface="Times New Roman" pitchFamily="18" charset="0"/>
                <a:cs typeface="Times New Roman" pitchFamily="18" charset="0"/>
              </a:rPr>
              <a:t>có tính chất nào dưới đây?</a:t>
            </a:r>
          </a:p>
        </p:txBody>
      </p:sp>
      <p:sp>
        <p:nvSpPr>
          <p:cNvPr id="11" name="Rectangle 10">
            <a:extLst>
              <a:ext uri="{FF2B5EF4-FFF2-40B4-BE49-F238E27FC236}">
                <a16:creationId xmlns:a16="http://schemas.microsoft.com/office/drawing/2014/main" id="{31D9F237-BC35-47CA-AE3D-2906AEF91F57}"/>
              </a:ext>
            </a:extLst>
          </p:cNvPr>
          <p:cNvSpPr/>
          <p:nvPr/>
        </p:nvSpPr>
        <p:spPr>
          <a:xfrm>
            <a:off x="243895" y="685800"/>
            <a:ext cx="8033660" cy="54358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r>
              <a:rPr lang="vi-VN" sz="2800" dirty="0">
                <a:solidFill>
                  <a:srgbClr val="000000"/>
                </a:solidFill>
                <a:latin typeface="Times New Roman" pitchFamily="18" charset="0"/>
                <a:cs typeface="Times New Roman" pitchFamily="18" charset="0"/>
              </a:rPr>
              <a:t>A. Hai đường chéo cắt nhau tại trung điểm mỗi đường.</a:t>
            </a:r>
          </a:p>
        </p:txBody>
      </p:sp>
      <p:sp>
        <p:nvSpPr>
          <p:cNvPr id="12" name="Rectangle 11">
            <a:extLst>
              <a:ext uri="{FF2B5EF4-FFF2-40B4-BE49-F238E27FC236}">
                <a16:creationId xmlns:a16="http://schemas.microsoft.com/office/drawing/2014/main" id="{31D9F237-BC35-47CA-AE3D-2906AEF91F57}"/>
              </a:ext>
            </a:extLst>
          </p:cNvPr>
          <p:cNvSpPr/>
          <p:nvPr/>
        </p:nvSpPr>
        <p:spPr>
          <a:xfrm>
            <a:off x="272143" y="1447800"/>
            <a:ext cx="8033661" cy="95723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r>
              <a:rPr lang="vi-VN" sz="2800" dirty="0">
                <a:solidFill>
                  <a:srgbClr val="000000"/>
                </a:solidFill>
                <a:latin typeface="Times New Roman" pitchFamily="18" charset="0"/>
                <a:cs typeface="Times New Roman" pitchFamily="18" charset="0"/>
              </a:rPr>
              <a:t>B. Hai đường chéo là các đường phân giác của các góc của hình thoi.</a:t>
            </a:r>
          </a:p>
        </p:txBody>
      </p:sp>
      <p:sp>
        <p:nvSpPr>
          <p:cNvPr id="13" name="Rectangle 12">
            <a:extLst>
              <a:ext uri="{FF2B5EF4-FFF2-40B4-BE49-F238E27FC236}">
                <a16:creationId xmlns:a16="http://schemas.microsoft.com/office/drawing/2014/main" id="{31D9F237-BC35-47CA-AE3D-2906AEF91F57}"/>
              </a:ext>
            </a:extLst>
          </p:cNvPr>
          <p:cNvSpPr/>
          <p:nvPr/>
        </p:nvSpPr>
        <p:spPr>
          <a:xfrm>
            <a:off x="304800" y="2667000"/>
            <a:ext cx="8033660" cy="54358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r>
              <a:rPr lang="vi-VN" sz="2800" dirty="0">
                <a:solidFill>
                  <a:srgbClr val="000000"/>
                </a:solidFill>
                <a:latin typeface="Times New Roman" pitchFamily="18" charset="0"/>
                <a:cs typeface="Times New Roman" pitchFamily="18" charset="0"/>
              </a:rPr>
              <a:t>C. Hai đường chéo vuông góc với nhau.</a:t>
            </a:r>
          </a:p>
        </p:txBody>
      </p:sp>
      <p:sp>
        <p:nvSpPr>
          <p:cNvPr id="14" name="Rectangle 13">
            <a:extLst>
              <a:ext uri="{FF2B5EF4-FFF2-40B4-BE49-F238E27FC236}">
                <a16:creationId xmlns:a16="http://schemas.microsoft.com/office/drawing/2014/main" id="{31D9F237-BC35-47CA-AE3D-2906AEF91F57}"/>
              </a:ext>
            </a:extLst>
          </p:cNvPr>
          <p:cNvSpPr/>
          <p:nvPr/>
        </p:nvSpPr>
        <p:spPr>
          <a:xfrm>
            <a:off x="337457" y="3482370"/>
            <a:ext cx="8033660" cy="54358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r>
              <a:rPr lang="vi-VN" sz="2800" dirty="0">
                <a:solidFill>
                  <a:srgbClr val="000000"/>
                </a:solidFill>
                <a:latin typeface="Times New Roman" pitchFamily="18" charset="0"/>
                <a:cs typeface="Times New Roman" pitchFamily="18" charset="0"/>
              </a:rPr>
              <a:t>D. Hai đường chéo bằng nhau.</a:t>
            </a:r>
          </a:p>
        </p:txBody>
      </p:sp>
      <p:sp>
        <p:nvSpPr>
          <p:cNvPr id="5" name="Rectangle 4"/>
          <p:cNvSpPr/>
          <p:nvPr/>
        </p:nvSpPr>
        <p:spPr>
          <a:xfrm>
            <a:off x="233009" y="4203918"/>
            <a:ext cx="8828317" cy="1815882"/>
          </a:xfrm>
          <a:prstGeom prst="rect">
            <a:avLst/>
          </a:prstGeom>
        </p:spPr>
        <p:txBody>
          <a:bodyPr wrap="square">
            <a:spAutoFit/>
          </a:bodyPr>
          <a:lstStyle/>
          <a:p>
            <a:pPr algn="just"/>
            <a:r>
              <a:rPr lang="vi-VN" sz="2800" b="1" dirty="0">
                <a:solidFill>
                  <a:srgbClr val="000000"/>
                </a:solidFill>
                <a:latin typeface="Times New Roman" pitchFamily="18" charset="0"/>
                <a:cs typeface="Times New Roman" pitchFamily="18" charset="0"/>
              </a:rPr>
              <a:t>Câu </a:t>
            </a:r>
            <a:r>
              <a:rPr lang="en-US" sz="2800" b="1" dirty="0">
                <a:solidFill>
                  <a:srgbClr val="000000"/>
                </a:solidFill>
                <a:latin typeface="Times New Roman" pitchFamily="18" charset="0"/>
                <a:cs typeface="Times New Roman" pitchFamily="18" charset="0"/>
              </a:rPr>
              <a:t>3</a:t>
            </a:r>
            <a:r>
              <a:rPr lang="vi-VN" sz="2800" b="1"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Cho tam giác ABC vuông ở A, trung tuyến AM. Gọi D là trung điểm của AB và MD // AC, M′ là điểm đối xứng với M qua D. Tứ giác AMBM′ là hình gì?</a:t>
            </a:r>
          </a:p>
          <a:p>
            <a:pPr algn="just"/>
            <a:r>
              <a:rPr lang="vi-VN" sz="2800" dirty="0">
                <a:solidFill>
                  <a:srgbClr val="000000"/>
                </a:solidFill>
                <a:latin typeface="Times New Roman" pitchFamily="18" charset="0"/>
                <a:cs typeface="Times New Roman" pitchFamily="18" charset="0"/>
              </a:rPr>
              <a:t>A. Hình thoi.</a:t>
            </a:r>
          </a:p>
        </p:txBody>
      </p:sp>
      <p:sp>
        <p:nvSpPr>
          <p:cNvPr id="6" name="Rectangle 5"/>
          <p:cNvSpPr/>
          <p:nvPr/>
        </p:nvSpPr>
        <p:spPr>
          <a:xfrm>
            <a:off x="304800" y="6019800"/>
            <a:ext cx="4572000" cy="523220"/>
          </a:xfrm>
          <a:prstGeom prst="rect">
            <a:avLst/>
          </a:prstGeom>
        </p:spPr>
        <p:txBody>
          <a:bodyPr>
            <a:spAutoFit/>
          </a:bodyPr>
          <a:lstStyle/>
          <a:p>
            <a:pPr lvl="0" algn="just"/>
            <a:r>
              <a:rPr lang="vi-VN" sz="2800" dirty="0">
                <a:solidFill>
                  <a:srgbClr val="000000"/>
                </a:solidFill>
                <a:latin typeface="Times New Roman" pitchFamily="18" charset="0"/>
                <a:cs typeface="Times New Roman" pitchFamily="18" charset="0"/>
              </a:rPr>
              <a:t>C. Hình chữ nhật.</a:t>
            </a:r>
          </a:p>
        </p:txBody>
      </p:sp>
      <p:sp>
        <p:nvSpPr>
          <p:cNvPr id="7" name="Rectangle 6"/>
          <p:cNvSpPr/>
          <p:nvPr/>
        </p:nvSpPr>
        <p:spPr>
          <a:xfrm>
            <a:off x="4647167" y="5496580"/>
            <a:ext cx="2925801" cy="523220"/>
          </a:xfrm>
          <a:prstGeom prst="rect">
            <a:avLst/>
          </a:prstGeom>
        </p:spPr>
        <p:txBody>
          <a:bodyPr wrap="none">
            <a:spAutoFit/>
          </a:bodyPr>
          <a:lstStyle/>
          <a:p>
            <a:pPr lvl="0" algn="just"/>
            <a:r>
              <a:rPr lang="vi-VN" sz="2800" dirty="0">
                <a:solidFill>
                  <a:srgbClr val="000000"/>
                </a:solidFill>
                <a:latin typeface="Times New Roman" pitchFamily="18" charset="0"/>
                <a:cs typeface="Times New Roman" pitchFamily="18" charset="0"/>
              </a:rPr>
              <a:t>B. Hình bình hành.</a:t>
            </a:r>
          </a:p>
        </p:txBody>
      </p:sp>
      <p:sp>
        <p:nvSpPr>
          <p:cNvPr id="8" name="Rectangle 7"/>
          <p:cNvSpPr/>
          <p:nvPr/>
        </p:nvSpPr>
        <p:spPr>
          <a:xfrm>
            <a:off x="4647168" y="6019800"/>
            <a:ext cx="2318263" cy="523220"/>
          </a:xfrm>
          <a:prstGeom prst="rect">
            <a:avLst/>
          </a:prstGeom>
        </p:spPr>
        <p:txBody>
          <a:bodyPr wrap="none">
            <a:spAutoFit/>
          </a:bodyPr>
          <a:lstStyle/>
          <a:p>
            <a:pPr lvl="0" algn="just"/>
            <a:r>
              <a:rPr lang="vi-VN" sz="2800" dirty="0">
                <a:solidFill>
                  <a:srgbClr val="000000"/>
                </a:solidFill>
                <a:latin typeface="Times New Roman" pitchFamily="18" charset="0"/>
                <a:cs typeface="Times New Roman" pitchFamily="18" charset="0"/>
              </a:rPr>
              <a:t>D. Hình thang.</a:t>
            </a:r>
          </a:p>
        </p:txBody>
      </p:sp>
      <p:sp>
        <p:nvSpPr>
          <p:cNvPr id="20" name="Oval 19"/>
          <p:cNvSpPr/>
          <p:nvPr/>
        </p:nvSpPr>
        <p:spPr>
          <a:xfrm>
            <a:off x="233009" y="54864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a:t>
            </a:r>
          </a:p>
        </p:txBody>
      </p:sp>
    </p:spTree>
    <p:extLst>
      <p:ext uri="{BB962C8B-B14F-4D97-AF65-F5344CB8AC3E}">
        <p14:creationId xmlns:p14="http://schemas.microsoft.com/office/powerpoint/2010/main" val="34261450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grpId="1" nodeType="clickEffect">
                                  <p:stCondLst>
                                    <p:cond delay="0"/>
                                  </p:stCondLst>
                                  <p:childTnLst>
                                    <p:animRot by="21600000">
                                      <p:cBhvr>
                                        <p:cTn id="35" dur="2000" fill="hold"/>
                                        <p:tgtEl>
                                          <p:spTgt spid="14"/>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barn(inVertical)">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barn(inVertical)">
                                      <p:cBhvr>
                                        <p:cTn id="45" dur="500"/>
                                        <p:tgtEl>
                                          <p:spTgt spid="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wheel(1)">
                                      <p:cBhvr>
                                        <p:cTn id="55"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4" grpId="1"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152400"/>
            <a:ext cx="8763000" cy="4539191"/>
          </a:xfrm>
          <a:prstGeom prst="rect">
            <a:avLst/>
          </a:prstGeom>
        </p:spPr>
        <p:txBody>
          <a:bodyPr wrap="square">
            <a:spAutoFit/>
          </a:bodyPr>
          <a:lstStyle/>
          <a:p>
            <a:pPr algn="just">
              <a:lnSpc>
                <a:spcPct val="150000"/>
              </a:lnSpc>
            </a:pPr>
            <a:r>
              <a:rPr lang="vi-VN" sz="2800" b="1" dirty="0">
                <a:solidFill>
                  <a:srgbClr val="000000"/>
                </a:solidFill>
                <a:latin typeface="Times New Roman"/>
              </a:rPr>
              <a:t>Câu 4. </a:t>
            </a:r>
            <a:r>
              <a:rPr lang="vi-VN" sz="2800" dirty="0">
                <a:solidFill>
                  <a:srgbClr val="000000"/>
                </a:solidFill>
                <a:latin typeface="Times New Roman"/>
              </a:rPr>
              <a:t>Các dấu hiệu nhận biết sau, dấu hiệu nào </a:t>
            </a:r>
            <a:r>
              <a:rPr lang="vi-VN" sz="2800" b="1" dirty="0">
                <a:solidFill>
                  <a:srgbClr val="000000"/>
                </a:solidFill>
                <a:latin typeface="Times New Roman"/>
              </a:rPr>
              <a:t>không đủ</a:t>
            </a:r>
            <a:r>
              <a:rPr lang="vi-VN" sz="2800" dirty="0">
                <a:solidFill>
                  <a:srgbClr val="000000"/>
                </a:solidFill>
                <a:latin typeface="Times New Roman"/>
              </a:rPr>
              <a:t> để kết luận một hình vuông?</a:t>
            </a:r>
          </a:p>
          <a:p>
            <a:pPr algn="just">
              <a:lnSpc>
                <a:spcPct val="150000"/>
              </a:lnSpc>
            </a:pPr>
            <a:r>
              <a:rPr lang="vi-VN" sz="2800" dirty="0">
                <a:solidFill>
                  <a:srgbClr val="000000"/>
                </a:solidFill>
                <a:latin typeface="Times New Roman"/>
              </a:rPr>
              <a:t>A. Hình chữ nhật có hai cạnh kề bằng nhau là hình vuông.</a:t>
            </a:r>
          </a:p>
          <a:p>
            <a:pPr algn="just">
              <a:lnSpc>
                <a:spcPct val="150000"/>
              </a:lnSpc>
            </a:pPr>
            <a:r>
              <a:rPr lang="vi-VN" sz="2800" dirty="0">
                <a:solidFill>
                  <a:srgbClr val="000000"/>
                </a:solidFill>
                <a:latin typeface="Times New Roman"/>
              </a:rPr>
              <a:t>B. Hình thoi có một góc vuông là hình vuông.</a:t>
            </a:r>
          </a:p>
          <a:p>
            <a:pPr algn="just">
              <a:lnSpc>
                <a:spcPct val="150000"/>
              </a:lnSpc>
            </a:pPr>
            <a:r>
              <a:rPr lang="vi-VN" sz="2800" dirty="0">
                <a:solidFill>
                  <a:srgbClr val="000000"/>
                </a:solidFill>
                <a:latin typeface="Times New Roman"/>
              </a:rPr>
              <a:t>C. Hình chữ nhật có một đường chéo là đường phân giác của một góc là hình vuông.</a:t>
            </a:r>
          </a:p>
          <a:p>
            <a:pPr algn="just">
              <a:lnSpc>
                <a:spcPct val="150000"/>
              </a:lnSpc>
            </a:pPr>
            <a:r>
              <a:rPr lang="vi-VN" sz="2800" dirty="0">
                <a:solidFill>
                  <a:srgbClr val="000000"/>
                </a:solidFill>
                <a:latin typeface="Times New Roman"/>
              </a:rPr>
              <a:t>D. Hình thoi có hai đường chéo vuông góc là hình vuông.</a:t>
            </a:r>
          </a:p>
        </p:txBody>
      </p:sp>
      <p:sp>
        <p:nvSpPr>
          <p:cNvPr id="3" name="Oval 2"/>
          <p:cNvSpPr/>
          <p:nvPr/>
        </p:nvSpPr>
        <p:spPr>
          <a:xfrm>
            <a:off x="130629" y="4114648"/>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D</a:t>
            </a:r>
          </a:p>
        </p:txBody>
      </p:sp>
    </p:spTree>
    <p:extLst>
      <p:ext uri="{BB962C8B-B14F-4D97-AF65-F5344CB8AC3E}">
        <p14:creationId xmlns:p14="http://schemas.microsoft.com/office/powerpoint/2010/main" val="12332894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heel(1)">
                                      <p:cBhvr>
                                        <p:cTn id="3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600" y="152400"/>
            <a:ext cx="8686800" cy="5831853"/>
          </a:xfrm>
          <a:prstGeom prst="rect">
            <a:avLst/>
          </a:prstGeom>
        </p:spPr>
        <p:txBody>
          <a:bodyPr wrap="square">
            <a:spAutoFit/>
          </a:bodyPr>
          <a:lstStyle/>
          <a:p>
            <a:pPr algn="just">
              <a:lnSpc>
                <a:spcPct val="150000"/>
              </a:lnSpc>
            </a:pPr>
            <a:r>
              <a:rPr lang="vi-VN" sz="2800" b="1" dirty="0">
                <a:solidFill>
                  <a:srgbClr val="000000"/>
                </a:solidFill>
                <a:latin typeface="+mj-lt"/>
              </a:rPr>
              <a:t>Câu 5. </a:t>
            </a:r>
            <a:r>
              <a:rPr lang="vi-VN" sz="2800" dirty="0">
                <a:solidFill>
                  <a:srgbClr val="000000"/>
                </a:solidFill>
                <a:latin typeface="+mj-lt"/>
              </a:rPr>
              <a:t>Để chứng minh tứ giác ABCD là hình vuông, dấu hiệu nào sau đây là </a:t>
            </a:r>
            <a:r>
              <a:rPr lang="vi-VN" sz="2800" b="1" dirty="0">
                <a:solidFill>
                  <a:srgbClr val="000000"/>
                </a:solidFill>
                <a:latin typeface="+mj-lt"/>
              </a:rPr>
              <a:t>sai</a:t>
            </a:r>
            <a:r>
              <a:rPr lang="vi-VN" sz="2800" dirty="0">
                <a:solidFill>
                  <a:srgbClr val="000000"/>
                </a:solidFill>
                <a:latin typeface="+mj-lt"/>
              </a:rPr>
              <a:t>?</a:t>
            </a:r>
          </a:p>
          <a:p>
            <a:pPr algn="just">
              <a:lnSpc>
                <a:spcPct val="150000"/>
              </a:lnSpc>
            </a:pPr>
            <a:r>
              <a:rPr lang="vi-VN" sz="2800" dirty="0">
                <a:solidFill>
                  <a:srgbClr val="000000"/>
                </a:solidFill>
                <a:latin typeface="+mj-lt"/>
              </a:rPr>
              <a:t>A. Tứ giác ABCD là hình thoi có hai đường chéo bằng nhau.</a:t>
            </a:r>
          </a:p>
          <a:p>
            <a:pPr algn="just">
              <a:lnSpc>
                <a:spcPct val="150000"/>
              </a:lnSpc>
            </a:pPr>
            <a:r>
              <a:rPr lang="vi-VN" sz="2800" dirty="0">
                <a:solidFill>
                  <a:srgbClr val="000000"/>
                </a:solidFill>
                <a:latin typeface="+mj-lt"/>
              </a:rPr>
              <a:t>B. Tứ giác ABCD là hình thoi có một góc vuông.</a:t>
            </a:r>
          </a:p>
          <a:p>
            <a:pPr algn="just">
              <a:lnSpc>
                <a:spcPct val="150000"/>
              </a:lnSpc>
            </a:pPr>
            <a:r>
              <a:rPr lang="vi-VN" sz="2800" dirty="0">
                <a:solidFill>
                  <a:srgbClr val="000000"/>
                </a:solidFill>
                <a:latin typeface="+mj-lt"/>
              </a:rPr>
              <a:t>C. Tứ giác ABCD là hình thoi có hai đường chéo vuông góc.</a:t>
            </a:r>
          </a:p>
          <a:p>
            <a:pPr algn="just">
              <a:lnSpc>
                <a:spcPct val="150000"/>
              </a:lnSpc>
            </a:pPr>
            <a:r>
              <a:rPr lang="vi-VN" sz="2800" dirty="0">
                <a:solidFill>
                  <a:srgbClr val="000000"/>
                </a:solidFill>
                <a:latin typeface="+mj-lt"/>
              </a:rPr>
              <a:t>D. Tứ giác ABCD là hình chữ nhật có hai cạnh kề bằng nhau.</a:t>
            </a:r>
            <a:endParaRPr lang="vi-VN" sz="2800" b="0" i="0" dirty="0">
              <a:solidFill>
                <a:srgbClr val="000000"/>
              </a:solidFill>
              <a:effectLst/>
              <a:latin typeface="+mj-lt"/>
            </a:endParaRPr>
          </a:p>
        </p:txBody>
      </p:sp>
      <p:sp>
        <p:nvSpPr>
          <p:cNvPr id="4" name="Oval 3"/>
          <p:cNvSpPr/>
          <p:nvPr/>
        </p:nvSpPr>
        <p:spPr>
          <a:xfrm>
            <a:off x="228600" y="35052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C</a:t>
            </a:r>
          </a:p>
        </p:txBody>
      </p:sp>
    </p:spTree>
    <p:extLst>
      <p:ext uri="{BB962C8B-B14F-4D97-AF65-F5344CB8AC3E}">
        <p14:creationId xmlns:p14="http://schemas.microsoft.com/office/powerpoint/2010/main" val="16226180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heel(1)">
                                      <p:cBhvr>
                                        <p:cTn id="3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6200"/>
            <a:ext cx="1391728" cy="523220"/>
          </a:xfrm>
          <a:prstGeom prst="rect">
            <a:avLst/>
          </a:prstGeom>
        </p:spPr>
        <p:txBody>
          <a:bodyPr wrap="none">
            <a:spAutoFit/>
          </a:bodyPr>
          <a:lstStyle/>
          <a:p>
            <a:r>
              <a:rPr lang="vi-VN" sz="2800" b="1" dirty="0">
                <a:solidFill>
                  <a:srgbClr val="003399"/>
                </a:solidFill>
                <a:latin typeface="Times New Roman"/>
              </a:rPr>
              <a:t>Mở đầu</a:t>
            </a:r>
          </a:p>
        </p:txBody>
      </p:sp>
      <p:sp>
        <p:nvSpPr>
          <p:cNvPr id="2" name="Rectangle 1"/>
          <p:cNvSpPr/>
          <p:nvPr/>
        </p:nvSpPr>
        <p:spPr>
          <a:xfrm>
            <a:off x="206828" y="533400"/>
            <a:ext cx="8784771" cy="2246769"/>
          </a:xfrm>
          <a:prstGeom prst="rect">
            <a:avLst/>
          </a:prstGeom>
        </p:spPr>
        <p:txBody>
          <a:bodyPr wrap="square">
            <a:spAutoFit/>
          </a:bodyPr>
          <a:lstStyle/>
          <a:p>
            <a:r>
              <a:rPr lang="vi-VN" sz="2800" dirty="0">
                <a:latin typeface="+mj-lt"/>
              </a:rPr>
              <a:t>Lấy một tờ giấy, gấp làm tư tạo ra một góc vuông O, đánh dấu hai điểm A, B trên hai cạnh góc vuông rồi cắt chéotheo đoạn thẳng AB (H.3.46a). Sau khi mở tờ giấy ra, ta được một tứ giác. Tứ giác đó là hình gì? Vì sao? Nếu ta có OA = OB thì tứ giác nhận được là hình gì (H.3.46b)?</a:t>
            </a:r>
            <a:endParaRPr lang="en-US" sz="2800" dirty="0">
              <a:latin typeface="+mj-lt"/>
            </a:endParaRPr>
          </a:p>
        </p:txBody>
      </p:sp>
      <p:pic>
        <p:nvPicPr>
          <p:cNvPr id="1026" name="Picture 2" descr="Mở đầu trang 67 Toán 8 Tập 1 | Kết nối tri thức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442" y="3048000"/>
            <a:ext cx="5894613" cy="263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54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152400"/>
            <a:ext cx="8839200" cy="523220"/>
          </a:xfrm>
          <a:prstGeom prst="rect">
            <a:avLst/>
          </a:prstGeom>
        </p:spPr>
        <p:txBody>
          <a:bodyPr wrap="square">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3.29: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3.55.</a:t>
            </a:r>
          </a:p>
        </p:txBody>
      </p:sp>
      <p:pic>
        <p:nvPicPr>
          <p:cNvPr id="11266" name="Picture 2" descr="Bài 3.29 trang 71 Toán 8 Tập 1 | Kết nối tri thức Giải Toá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629" y="1484846"/>
            <a:ext cx="6864607"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675620"/>
            <a:ext cx="2536372" cy="83099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Tứ</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giác</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ABCD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là</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hình</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bình</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hành</a:t>
            </a:r>
            <a:endParaRPr kumimoji="0" lang="en-US" sz="24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p:cNvSpPr txBox="1"/>
          <p:nvPr/>
        </p:nvSpPr>
        <p:spPr>
          <a:xfrm>
            <a:off x="6607628" y="828020"/>
            <a:ext cx="2231572" cy="83099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Tứ</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giác</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EFGH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là</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hình</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thoi</a:t>
            </a:r>
            <a:endParaRPr kumimoji="0" lang="en-US" sz="24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a:endParaRPr>
          </a:p>
        </p:txBody>
      </p:sp>
      <p:sp>
        <p:nvSpPr>
          <p:cNvPr id="6" name="TextBox 5"/>
          <p:cNvSpPr txBox="1"/>
          <p:nvPr/>
        </p:nvSpPr>
        <p:spPr>
          <a:xfrm>
            <a:off x="0" y="5486400"/>
            <a:ext cx="2231572"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Tứ</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giác</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MNPQ</a:t>
            </a:r>
            <a:r>
              <a:rPr lang="en-US" sz="2400" b="1" kern="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là</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hình</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vuông</a:t>
            </a:r>
            <a:endParaRPr kumimoji="0" lang="en-US" sz="24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a:endParaRPr>
          </a:p>
        </p:txBody>
      </p:sp>
      <p:sp>
        <p:nvSpPr>
          <p:cNvPr id="7" name="TextBox 6"/>
          <p:cNvSpPr txBox="1"/>
          <p:nvPr/>
        </p:nvSpPr>
        <p:spPr>
          <a:xfrm>
            <a:off x="6781799" y="5225849"/>
            <a:ext cx="2231572"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Tứ</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giác</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RSUT</a:t>
            </a:r>
            <a:r>
              <a:rPr lang="en-US" sz="2400" b="1" kern="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là</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hình</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cái</a:t>
            </a:r>
            <a:r>
              <a:rPr lang="en-US" sz="2400" b="1" kern="0" noProof="0" dirty="0">
                <a:solidFill>
                  <a:schemeClr val="tx1"/>
                </a:solidFill>
                <a:latin typeface="Times New Roman" panose="02020603050405020304" pitchFamily="18" charset="0"/>
                <a:cs typeface="Times New Roman" panose="02020603050405020304" pitchFamily="18" charset="0"/>
                <a:sym typeface="Arial"/>
              </a:rPr>
              <a:t> </a:t>
            </a:r>
            <a:r>
              <a:rPr lang="en-US" sz="2400" b="1" kern="0" noProof="0" dirty="0" err="1">
                <a:solidFill>
                  <a:schemeClr val="tx1"/>
                </a:solidFill>
                <a:latin typeface="Times New Roman" panose="02020603050405020304" pitchFamily="18" charset="0"/>
                <a:cs typeface="Times New Roman" panose="02020603050405020304" pitchFamily="18" charset="0"/>
                <a:sym typeface="Arial"/>
              </a:rPr>
              <a:t>diều</a:t>
            </a:r>
            <a:endParaRPr kumimoji="0" lang="en-US" sz="24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47528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arn(inVertical)">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76200"/>
            <a:ext cx="8839200" cy="6555641"/>
          </a:xfrm>
          <a:prstGeom prst="rect">
            <a:avLst/>
          </a:prstGeom>
        </p:spPr>
        <p:txBody>
          <a:bodyPr wrap="square">
            <a:spAutoFit/>
          </a:bodyPr>
          <a:lstStyle/>
          <a:p>
            <a:pPr>
              <a:lnSpc>
                <a:spcPct val="150000"/>
              </a:lnSpc>
            </a:pPr>
            <a:r>
              <a:rPr lang="vi-VN" sz="2800" b="1" dirty="0">
                <a:solidFill>
                  <a:srgbClr val="008000"/>
                </a:solidFill>
                <a:latin typeface="Times New Roman" pitchFamily="18" charset="0"/>
                <a:cs typeface="Times New Roman" pitchFamily="18" charset="0"/>
              </a:rPr>
              <a:t>Bài 3.30: </a:t>
            </a:r>
            <a:r>
              <a:rPr lang="vi-VN" sz="2800" dirty="0">
                <a:solidFill>
                  <a:srgbClr val="000000"/>
                </a:solidFill>
                <a:latin typeface="Times New Roman" pitchFamily="18" charset="0"/>
                <a:cs typeface="Times New Roman" pitchFamily="18" charset="0"/>
              </a:rPr>
              <a:t>Cho tam giác ABC, D là một điểm nằm giữa B và C. Qua D kẻ các đường thẳng song song với AB, AC, chúng cắt các cạnh AC, AB lần lượt tại E, F.</a:t>
            </a:r>
          </a:p>
          <a:p>
            <a:pPr algn="just">
              <a:lnSpc>
                <a:spcPct val="150000"/>
              </a:lnSpc>
            </a:pPr>
            <a:r>
              <a:rPr lang="vi-VN" sz="2800" dirty="0">
                <a:solidFill>
                  <a:srgbClr val="000000"/>
                </a:solidFill>
                <a:latin typeface="Times New Roman" pitchFamily="18" charset="0"/>
                <a:cs typeface="Times New Roman" pitchFamily="18" charset="0"/>
              </a:rPr>
              <a:t>a</a:t>
            </a:r>
            <a:r>
              <a:rPr lang="en-US" sz="2800" dirty="0">
                <a:solidFill>
                  <a:srgbClr val="000000"/>
                </a:solidFill>
                <a:latin typeface="Times New Roman" pitchFamily="18" charset="0"/>
                <a:cs typeface="Times New Roman" pitchFamily="18" charset="0"/>
              </a:rPr>
              <a:t>,</a:t>
            </a:r>
            <a:r>
              <a:rPr lang="vi-VN" sz="2800" dirty="0">
                <a:solidFill>
                  <a:srgbClr val="000000"/>
                </a:solidFill>
                <a:latin typeface="Times New Roman" pitchFamily="18" charset="0"/>
                <a:cs typeface="Times New Roman" pitchFamily="18" charset="0"/>
              </a:rPr>
              <a:t> Tứ giác AEDF là hình gì? Vì sao?</a:t>
            </a:r>
          </a:p>
          <a:p>
            <a:pPr algn="just">
              <a:lnSpc>
                <a:spcPct val="150000"/>
              </a:lnSpc>
            </a:pPr>
            <a:r>
              <a:rPr lang="vi-VN" sz="2800" dirty="0">
                <a:solidFill>
                  <a:srgbClr val="000000"/>
                </a:solidFill>
                <a:latin typeface="Times New Roman" pitchFamily="18" charset="0"/>
                <a:cs typeface="Times New Roman" pitchFamily="18" charset="0"/>
              </a:rPr>
              <a:t>b</a:t>
            </a:r>
            <a:r>
              <a:rPr lang="en-US" sz="2800" dirty="0">
                <a:solidFill>
                  <a:srgbClr val="000000"/>
                </a:solidFill>
                <a:latin typeface="Times New Roman" pitchFamily="18" charset="0"/>
                <a:cs typeface="Times New Roman" pitchFamily="18" charset="0"/>
              </a:rPr>
              <a:t>,</a:t>
            </a:r>
            <a:r>
              <a:rPr lang="vi-VN" sz="2800" dirty="0">
                <a:solidFill>
                  <a:srgbClr val="000000"/>
                </a:solidFill>
                <a:latin typeface="Times New Roman" pitchFamily="18" charset="0"/>
                <a:cs typeface="Times New Roman" pitchFamily="18" charset="0"/>
              </a:rPr>
              <a:t> Nếu tam giác ABC cân tại A thì điểm D ở vị trí nào trên cạnh BC để tứ giác AEDF là hình thoi?</a:t>
            </a:r>
          </a:p>
          <a:p>
            <a:pPr algn="just">
              <a:lnSpc>
                <a:spcPct val="150000"/>
              </a:lnSpc>
            </a:pPr>
            <a:r>
              <a:rPr lang="vi-VN" sz="2800" dirty="0">
                <a:solidFill>
                  <a:srgbClr val="000000"/>
                </a:solidFill>
                <a:latin typeface="Times New Roman" pitchFamily="18" charset="0"/>
                <a:cs typeface="Times New Roman" pitchFamily="18" charset="0"/>
              </a:rPr>
              <a:t>c</a:t>
            </a:r>
            <a:r>
              <a:rPr lang="en-US" sz="2800" dirty="0">
                <a:solidFill>
                  <a:srgbClr val="000000"/>
                </a:solidFill>
                <a:latin typeface="Times New Roman" pitchFamily="18" charset="0"/>
                <a:cs typeface="Times New Roman" pitchFamily="18" charset="0"/>
              </a:rPr>
              <a:t>,</a:t>
            </a:r>
            <a:r>
              <a:rPr lang="vi-VN" sz="2800" dirty="0">
                <a:solidFill>
                  <a:srgbClr val="000000"/>
                </a:solidFill>
                <a:latin typeface="Times New Roman" pitchFamily="18" charset="0"/>
                <a:cs typeface="Times New Roman" pitchFamily="18" charset="0"/>
              </a:rPr>
              <a:t>Nếu tam giác ABC vuông tại A thì tứ giác AEDF là hình gì?</a:t>
            </a:r>
          </a:p>
          <a:p>
            <a:pPr algn="just">
              <a:lnSpc>
                <a:spcPct val="150000"/>
              </a:lnSpc>
            </a:pPr>
            <a:r>
              <a:rPr lang="vi-VN" sz="2800" dirty="0">
                <a:solidFill>
                  <a:srgbClr val="000000"/>
                </a:solidFill>
                <a:latin typeface="Times New Roman" pitchFamily="18" charset="0"/>
                <a:cs typeface="Times New Roman" pitchFamily="18" charset="0"/>
              </a:rPr>
              <a:t>d</a:t>
            </a:r>
            <a:r>
              <a:rPr lang="en-US" sz="2800" dirty="0">
                <a:solidFill>
                  <a:srgbClr val="000000"/>
                </a:solidFill>
                <a:latin typeface="Times New Roman" pitchFamily="18" charset="0"/>
                <a:cs typeface="Times New Roman" pitchFamily="18" charset="0"/>
              </a:rPr>
              <a:t>,</a:t>
            </a:r>
            <a:r>
              <a:rPr lang="vi-VN" sz="2800" dirty="0">
                <a:solidFill>
                  <a:srgbClr val="000000"/>
                </a:solidFill>
                <a:latin typeface="Times New Roman" pitchFamily="18" charset="0"/>
                <a:cs typeface="Times New Roman" pitchFamily="18" charset="0"/>
              </a:rPr>
              <a:t> Nếu tam giác ABC vuông cân tại A thì điểm D ở vị trí nào trên cạnh BC để AEDF là hình vuông?</a:t>
            </a:r>
            <a:endParaRPr lang="vi-VN" sz="2800" b="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247528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val Callout 1"/>
          <p:cNvSpPr/>
          <p:nvPr/>
        </p:nvSpPr>
        <p:spPr>
          <a:xfrm>
            <a:off x="3429176" y="95309"/>
            <a:ext cx="1219199" cy="431317"/>
          </a:xfrm>
          <a:prstGeom prst="wedgeEllipseCallout">
            <a:avLst/>
          </a:prstGeom>
          <a:solidFill>
            <a:srgbClr val="FFFF93"/>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rPr>
              <a:t>Giải</a:t>
            </a:r>
            <a:endParaRPr kumimoji="0" lang="en-US" sz="28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endParaRPr>
          </a:p>
        </p:txBody>
      </p:sp>
      <p:pic>
        <p:nvPicPr>
          <p:cNvPr id="18434" name="Picture 2" descr="Bài 3.30 trang 72 Toán 8 Tập 1 | Kết nối tri thức Giải Toá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37512"/>
            <a:ext cx="2831487" cy="16722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24199" y="552462"/>
            <a:ext cx="5943600" cy="954107"/>
          </a:xfrm>
          <a:prstGeom prst="rect">
            <a:avLst/>
          </a:prstGeom>
        </p:spPr>
        <p:txBody>
          <a:bodyPr wrap="square">
            <a:spAutoFit/>
          </a:bodyPr>
          <a:lstStyle/>
          <a:p>
            <a:pPr lvl="0"/>
            <a:r>
              <a:rPr lang="vi-VN" sz="2800" dirty="0">
                <a:solidFill>
                  <a:srgbClr val="000000"/>
                </a:solidFill>
                <a:latin typeface="Times New Roman"/>
              </a:rPr>
              <a:t>a</a:t>
            </a:r>
            <a:r>
              <a:rPr lang="en-US" sz="2800" dirty="0">
                <a:solidFill>
                  <a:srgbClr val="000000"/>
                </a:solidFill>
              </a:rPr>
              <a:t>,</a:t>
            </a:r>
            <a:r>
              <a:rPr lang="vi-VN" sz="2800" dirty="0">
                <a:solidFill>
                  <a:srgbClr val="000000"/>
                </a:solidFill>
                <a:latin typeface="Times New Roman"/>
              </a:rPr>
              <a:t>Tứ giác AEDF là hình bình hành. </a:t>
            </a:r>
            <a:r>
              <a:rPr lang="en-US" sz="2800" dirty="0" err="1">
                <a:solidFill>
                  <a:srgbClr val="000000"/>
                </a:solidFill>
                <a:latin typeface="Times New Roman"/>
              </a:rPr>
              <a:t>vì</a:t>
            </a:r>
            <a:r>
              <a:rPr lang="en-US" sz="2800" dirty="0">
                <a:solidFill>
                  <a:srgbClr val="000000"/>
                </a:solidFill>
                <a:latin typeface="Times New Roman"/>
              </a:rPr>
              <a:t> </a:t>
            </a:r>
            <a:r>
              <a:rPr lang="vi-VN" sz="2800" dirty="0">
                <a:solidFill>
                  <a:srgbClr val="000000"/>
                </a:solidFill>
                <a:latin typeface="Times New Roman"/>
              </a:rPr>
              <a:t>có AE // DF; AF // DE (giả thiết).</a:t>
            </a:r>
          </a:p>
        </p:txBody>
      </p:sp>
      <p:sp>
        <p:nvSpPr>
          <p:cNvPr id="4" name="Rectangle 3"/>
          <p:cNvSpPr/>
          <p:nvPr/>
        </p:nvSpPr>
        <p:spPr>
          <a:xfrm>
            <a:off x="3124199" y="1406190"/>
            <a:ext cx="5943600" cy="954107"/>
          </a:xfrm>
          <a:prstGeom prst="rect">
            <a:avLst/>
          </a:prstGeom>
        </p:spPr>
        <p:txBody>
          <a:bodyPr wrap="square">
            <a:spAutoFit/>
          </a:bodyPr>
          <a:lstStyle/>
          <a:p>
            <a:pPr lvl="0"/>
            <a:r>
              <a:rPr lang="vi-VN" sz="2800" dirty="0">
                <a:solidFill>
                  <a:srgbClr val="000000"/>
                </a:solidFill>
                <a:latin typeface="Times New Roman"/>
              </a:rPr>
              <a:t>b Hình bình hành AEDF là hình thoi khi AD là tia phân giác của góc A.</a:t>
            </a:r>
          </a:p>
        </p:txBody>
      </p:sp>
      <p:sp>
        <p:nvSpPr>
          <p:cNvPr id="5" name="Rectangle 4"/>
          <p:cNvSpPr/>
          <p:nvPr/>
        </p:nvSpPr>
        <p:spPr>
          <a:xfrm>
            <a:off x="110058" y="2209800"/>
            <a:ext cx="8881542" cy="2677656"/>
          </a:xfrm>
          <a:prstGeom prst="rect">
            <a:avLst/>
          </a:prstGeom>
        </p:spPr>
        <p:txBody>
          <a:bodyPr wrap="square">
            <a:spAutoFit/>
          </a:bodyPr>
          <a:lstStyle/>
          <a:p>
            <a:pPr lvl="0"/>
            <a:r>
              <a:rPr lang="vi-VN" sz="2800" dirty="0">
                <a:solidFill>
                  <a:srgbClr val="000000"/>
                </a:solidFill>
                <a:latin typeface="Times New Roman"/>
              </a:rPr>
              <a:t>Mà tam giác ABC cân tại A nên đường phân giác AD đồng thời là đường trung tuyến</a:t>
            </a:r>
          </a:p>
          <a:p>
            <a:pPr lvl="0"/>
            <a:r>
              <a:rPr lang="vi-VN" sz="2800" dirty="0">
                <a:solidFill>
                  <a:srgbClr val="000000"/>
                </a:solidFill>
                <a:latin typeface="Times New Roman"/>
              </a:rPr>
              <a:t>Do đó D là trung điểm của BC.</a:t>
            </a:r>
          </a:p>
          <a:p>
            <a:pPr lvl="0"/>
            <a:r>
              <a:rPr lang="vi-VN" sz="2800" dirty="0">
                <a:solidFill>
                  <a:srgbClr val="000000"/>
                </a:solidFill>
                <a:latin typeface="Times New Roman"/>
              </a:rPr>
              <a:t>Ngược lại, nếu D là trung điểm của cạnh BC của tam giác ABC cân tại A thì hình bình hành AEDF có đường chéo AD là đường phân giác của góc A nên AEDF là hình thoi.</a:t>
            </a:r>
          </a:p>
        </p:txBody>
      </p:sp>
      <p:sp>
        <p:nvSpPr>
          <p:cNvPr id="6" name="Rectangle 5"/>
          <p:cNvSpPr/>
          <p:nvPr/>
        </p:nvSpPr>
        <p:spPr>
          <a:xfrm>
            <a:off x="152400" y="4800600"/>
            <a:ext cx="8839200" cy="954107"/>
          </a:xfrm>
          <a:prstGeom prst="rect">
            <a:avLst/>
          </a:prstGeom>
        </p:spPr>
        <p:txBody>
          <a:bodyPr wrap="square">
            <a:spAutoFit/>
          </a:bodyPr>
          <a:lstStyle/>
          <a:p>
            <a:pPr lvl="0"/>
            <a:r>
              <a:rPr lang="vi-VN" sz="2800" dirty="0">
                <a:solidFill>
                  <a:srgbClr val="000000"/>
                </a:solidFill>
                <a:latin typeface="Times New Roman"/>
              </a:rPr>
              <a:t>c</a:t>
            </a:r>
            <a:r>
              <a:rPr lang="en-US" sz="2800" dirty="0">
                <a:solidFill>
                  <a:srgbClr val="000000"/>
                </a:solidFill>
                <a:latin typeface="Times New Roman"/>
              </a:rPr>
              <a:t>,</a:t>
            </a:r>
            <a:r>
              <a:rPr lang="vi-VN" sz="2800" dirty="0">
                <a:solidFill>
                  <a:srgbClr val="000000"/>
                </a:solidFill>
                <a:latin typeface="Times New Roman"/>
              </a:rPr>
              <a:t> Nếu </a:t>
            </a:r>
            <a:r>
              <a:rPr lang="el-GR" sz="2800" dirty="0">
                <a:solidFill>
                  <a:srgbClr val="000000"/>
                </a:solidFill>
              </a:rPr>
              <a:t>Δ</a:t>
            </a:r>
            <a:r>
              <a:rPr lang="vi-VN" sz="2800" dirty="0">
                <a:solidFill>
                  <a:srgbClr val="000000"/>
                </a:solidFill>
                <a:latin typeface="Times New Roman"/>
              </a:rPr>
              <a:t>ABC vuông tại A thì AEDF là hình chữ nhật (vì hình bình hành có một góc vuông là hình chữ nhật).</a:t>
            </a:r>
          </a:p>
        </p:txBody>
      </p:sp>
      <p:sp>
        <p:nvSpPr>
          <p:cNvPr id="7" name="Rectangle 6"/>
          <p:cNvSpPr/>
          <p:nvPr/>
        </p:nvSpPr>
        <p:spPr>
          <a:xfrm>
            <a:off x="0" y="5638800"/>
            <a:ext cx="9372599" cy="1384995"/>
          </a:xfrm>
          <a:prstGeom prst="rect">
            <a:avLst/>
          </a:prstGeom>
        </p:spPr>
        <p:txBody>
          <a:bodyPr wrap="square">
            <a:spAutoFit/>
          </a:bodyPr>
          <a:lstStyle/>
          <a:p>
            <a:pPr lvl="0"/>
            <a:r>
              <a:rPr lang="vi-VN" sz="2800" dirty="0">
                <a:solidFill>
                  <a:srgbClr val="000000"/>
                </a:solidFill>
                <a:latin typeface="Times New Roman"/>
              </a:rPr>
              <a:t>d</a:t>
            </a:r>
            <a:r>
              <a:rPr lang="en-US" sz="2800" dirty="0">
                <a:solidFill>
                  <a:srgbClr val="000000"/>
                </a:solidFill>
                <a:latin typeface="Times New Roman"/>
              </a:rPr>
              <a:t>,</a:t>
            </a:r>
            <a:r>
              <a:rPr lang="vi-VN" sz="2800" dirty="0">
                <a:solidFill>
                  <a:srgbClr val="000000"/>
                </a:solidFill>
                <a:latin typeface="Times New Roman"/>
              </a:rPr>
              <a:t>Tam giác ABC vuông tại A </a:t>
            </a:r>
            <a:r>
              <a:rPr lang="en-US" sz="2800" dirty="0" err="1">
                <a:solidFill>
                  <a:srgbClr val="000000"/>
                </a:solidFill>
                <a:latin typeface="Times New Roman"/>
              </a:rPr>
              <a:t>và</a:t>
            </a:r>
            <a:r>
              <a:rPr lang="vi-VN" sz="2800" dirty="0">
                <a:solidFill>
                  <a:srgbClr val="000000"/>
                </a:solidFill>
                <a:latin typeface="Times New Roman"/>
              </a:rPr>
              <a:t> </a:t>
            </a:r>
            <a:r>
              <a:rPr lang="en-US" sz="2800" dirty="0">
                <a:solidFill>
                  <a:srgbClr val="000000"/>
                </a:solidFill>
                <a:latin typeface="Times New Roman"/>
              </a:rPr>
              <a:t>D </a:t>
            </a:r>
            <a:r>
              <a:rPr lang="en-US" sz="2800" dirty="0" err="1">
                <a:solidFill>
                  <a:srgbClr val="000000"/>
                </a:solidFill>
                <a:latin typeface="Times New Roman"/>
              </a:rPr>
              <a:t>là</a:t>
            </a:r>
            <a:r>
              <a:rPr lang="en-US" sz="2800" dirty="0">
                <a:solidFill>
                  <a:srgbClr val="000000"/>
                </a:solidFill>
                <a:latin typeface="Times New Roman"/>
              </a:rPr>
              <a:t> </a:t>
            </a:r>
            <a:r>
              <a:rPr lang="en-US" sz="2800" dirty="0" err="1">
                <a:solidFill>
                  <a:srgbClr val="000000"/>
                </a:solidFill>
                <a:latin typeface="Times New Roman"/>
              </a:rPr>
              <a:t>trung</a:t>
            </a:r>
            <a:r>
              <a:rPr lang="en-US" sz="2800" dirty="0">
                <a:solidFill>
                  <a:srgbClr val="000000"/>
                </a:solidFill>
                <a:latin typeface="Times New Roman"/>
              </a:rPr>
              <a:t> </a:t>
            </a:r>
            <a:r>
              <a:rPr lang="en-US" sz="2800" dirty="0" err="1">
                <a:solidFill>
                  <a:srgbClr val="000000"/>
                </a:solidFill>
                <a:latin typeface="Times New Roman"/>
              </a:rPr>
              <a:t>điểm</a:t>
            </a:r>
            <a:r>
              <a:rPr lang="en-US" sz="2800" dirty="0">
                <a:solidFill>
                  <a:srgbClr val="000000"/>
                </a:solidFill>
                <a:latin typeface="Times New Roman"/>
              </a:rPr>
              <a:t> </a:t>
            </a:r>
            <a:r>
              <a:rPr lang="en-US" sz="2800" dirty="0" err="1">
                <a:solidFill>
                  <a:srgbClr val="000000"/>
                </a:solidFill>
                <a:latin typeface="Times New Roman"/>
              </a:rPr>
              <a:t>cạnh</a:t>
            </a:r>
            <a:r>
              <a:rPr lang="en-US" sz="2800" dirty="0">
                <a:solidFill>
                  <a:srgbClr val="000000"/>
                </a:solidFill>
                <a:latin typeface="Times New Roman"/>
              </a:rPr>
              <a:t> BC </a:t>
            </a:r>
            <a:r>
              <a:rPr lang="en-US" sz="2800" dirty="0" err="1">
                <a:solidFill>
                  <a:srgbClr val="000000"/>
                </a:solidFill>
                <a:latin typeface="Times New Roman"/>
              </a:rPr>
              <a:t>thì</a:t>
            </a:r>
            <a:r>
              <a:rPr lang="en-US" sz="2800" dirty="0">
                <a:solidFill>
                  <a:srgbClr val="000000"/>
                </a:solidFill>
                <a:latin typeface="Times New Roman"/>
              </a:rPr>
              <a:t> ADEF </a:t>
            </a:r>
            <a:r>
              <a:rPr lang="en-US" sz="2800" dirty="0" err="1">
                <a:solidFill>
                  <a:srgbClr val="000000"/>
                </a:solidFill>
                <a:latin typeface="Times New Roman"/>
              </a:rPr>
              <a:t>là</a:t>
            </a:r>
            <a:r>
              <a:rPr lang="en-US" sz="2800" dirty="0">
                <a:solidFill>
                  <a:srgbClr val="000000"/>
                </a:solidFill>
                <a:latin typeface="Times New Roman"/>
              </a:rPr>
              <a:t> </a:t>
            </a:r>
            <a:r>
              <a:rPr lang="en-US" sz="2800" dirty="0" err="1">
                <a:solidFill>
                  <a:srgbClr val="000000"/>
                </a:solidFill>
                <a:latin typeface="Times New Roman"/>
              </a:rPr>
              <a:t>hình</a:t>
            </a:r>
            <a:r>
              <a:rPr lang="en-US" sz="2800" dirty="0">
                <a:solidFill>
                  <a:srgbClr val="000000"/>
                </a:solidFill>
                <a:latin typeface="Times New Roman"/>
              </a:rPr>
              <a:t> </a:t>
            </a:r>
            <a:r>
              <a:rPr lang="en-US" sz="2800" dirty="0" err="1">
                <a:solidFill>
                  <a:srgbClr val="000000"/>
                </a:solidFill>
                <a:latin typeface="Times New Roman"/>
              </a:rPr>
              <a:t>vuông</a:t>
            </a:r>
            <a:r>
              <a:rPr lang="en-US" sz="2800" dirty="0">
                <a:solidFill>
                  <a:srgbClr val="000000"/>
                </a:solidFill>
                <a:latin typeface="Times New Roman"/>
              </a:rPr>
              <a:t> ( </a:t>
            </a:r>
            <a:r>
              <a:rPr lang="en-US" sz="2800" dirty="0" err="1">
                <a:solidFill>
                  <a:srgbClr val="000000"/>
                </a:solidFill>
                <a:latin typeface="Times New Roman"/>
              </a:rPr>
              <a:t>vì</a:t>
            </a:r>
            <a:r>
              <a:rPr lang="en-US" sz="2800" dirty="0">
                <a:solidFill>
                  <a:srgbClr val="000000"/>
                </a:solidFill>
                <a:latin typeface="Times New Roman"/>
              </a:rPr>
              <a:t> </a:t>
            </a:r>
            <a:r>
              <a:rPr lang="en-US" sz="2800" dirty="0" err="1">
                <a:solidFill>
                  <a:srgbClr val="000000"/>
                </a:solidFill>
                <a:latin typeface="Times New Roman"/>
              </a:rPr>
              <a:t>vừa</a:t>
            </a:r>
            <a:r>
              <a:rPr lang="en-US" sz="2800" dirty="0">
                <a:solidFill>
                  <a:srgbClr val="000000"/>
                </a:solidFill>
                <a:latin typeface="Times New Roman"/>
              </a:rPr>
              <a:t> </a:t>
            </a:r>
            <a:r>
              <a:rPr lang="vi-VN" sz="2800" dirty="0">
                <a:solidFill>
                  <a:srgbClr val="000000"/>
                </a:solidFill>
                <a:latin typeface="Times New Roman"/>
              </a:rPr>
              <a:t>là hình chữ nhật</a:t>
            </a:r>
            <a:r>
              <a:rPr lang="en-US" sz="2800" dirty="0">
                <a:solidFill>
                  <a:srgbClr val="000000"/>
                </a:solidFill>
                <a:latin typeface="Times New Roman"/>
              </a:rPr>
              <a:t>, </a:t>
            </a:r>
            <a:r>
              <a:rPr lang="en-US" sz="2800" dirty="0" err="1">
                <a:solidFill>
                  <a:srgbClr val="000000"/>
                </a:solidFill>
                <a:latin typeface="Times New Roman"/>
              </a:rPr>
              <a:t>vừa</a:t>
            </a:r>
            <a:r>
              <a:rPr lang="en-US" sz="2800" dirty="0">
                <a:solidFill>
                  <a:srgbClr val="000000"/>
                </a:solidFill>
                <a:latin typeface="Times New Roman"/>
              </a:rPr>
              <a:t> </a:t>
            </a:r>
            <a:r>
              <a:rPr lang="vi-VN" sz="2800" dirty="0">
                <a:solidFill>
                  <a:srgbClr val="000000"/>
                </a:solidFill>
                <a:latin typeface="Times New Roman"/>
              </a:rPr>
              <a:t>là hình thoi.</a:t>
            </a:r>
          </a:p>
          <a:p>
            <a:pPr lvl="0"/>
            <a:endParaRPr lang="vi-VN" sz="2800" dirty="0">
              <a:solidFill>
                <a:srgbClr val="000000"/>
              </a:solidFill>
              <a:latin typeface="Times New Roman"/>
            </a:endParaRPr>
          </a:p>
        </p:txBody>
      </p:sp>
    </p:spTree>
    <p:extLst>
      <p:ext uri="{BB962C8B-B14F-4D97-AF65-F5344CB8AC3E}">
        <p14:creationId xmlns:p14="http://schemas.microsoft.com/office/powerpoint/2010/main" val="34538598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fade">
                                      <p:cBhvr>
                                        <p:cTn id="12" dur="1000"/>
                                        <p:tgtEl>
                                          <p:spTgt spid="18434"/>
                                        </p:tgtEl>
                                      </p:cBhvr>
                                    </p:animEffect>
                                    <p:anim calcmode="lin" valueType="num">
                                      <p:cBhvr>
                                        <p:cTn id="13" dur="1000" fill="hold"/>
                                        <p:tgtEl>
                                          <p:spTgt spid="18434"/>
                                        </p:tgtEl>
                                        <p:attrNameLst>
                                          <p:attrName>ppt_x</p:attrName>
                                        </p:attrNameLst>
                                      </p:cBhvr>
                                      <p:tavLst>
                                        <p:tav tm="0">
                                          <p:val>
                                            <p:strVal val="#ppt_x"/>
                                          </p:val>
                                        </p:tav>
                                        <p:tav tm="100000">
                                          <p:val>
                                            <p:strVal val="#ppt_x"/>
                                          </p:val>
                                        </p:tav>
                                      </p:tavLst>
                                    </p:anim>
                                    <p:anim calcmode="lin" valueType="num">
                                      <p:cBhvr>
                                        <p:cTn id="14"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1000"/>
                                        <p:tgtEl>
                                          <p:spTgt spid="5">
                                            <p:txEl>
                                              <p:pRg st="0" end="0"/>
                                            </p:txEl>
                                          </p:spTgt>
                                        </p:tgtEl>
                                      </p:cBhvr>
                                    </p:animEffect>
                                    <p:anim calcmode="lin" valueType="num">
                                      <p:cBhvr>
                                        <p:cTn id="3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down)">
                                      <p:cBhvr>
                                        <p:cTn id="36" dur="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circle(in)">
                                      <p:cBhvr>
                                        <p:cTn id="41" dur="20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305456" y="152400"/>
            <a:ext cx="2488182" cy="584775"/>
          </a:xfrm>
          <a:prstGeom prst="rect">
            <a:avLst/>
          </a:prstGeom>
        </p:spPr>
        <p:txBody>
          <a:bodyPr wrap="none">
            <a:spAutoFit/>
          </a:bodyPr>
          <a:lstStyle/>
          <a:p>
            <a:pPr lvl="0" algn="ctr" defTabSz="1219170">
              <a:buClr>
                <a:srgbClr val="000000"/>
              </a:buClr>
            </a:pPr>
            <a:r>
              <a:rPr lang="en-US" sz="3200" b="1" kern="0" dirty="0">
                <a:solidFill>
                  <a:srgbClr val="C00000"/>
                </a:solidFill>
                <a:latin typeface="Times New Roman" pitchFamily="18" charset="0"/>
                <a:cs typeface="Times New Roman" pitchFamily="18" charset="0"/>
                <a:sym typeface="Arial"/>
              </a:rPr>
              <a:t>VẬN DỤNG </a:t>
            </a:r>
          </a:p>
        </p:txBody>
      </p:sp>
      <p:sp>
        <p:nvSpPr>
          <p:cNvPr id="6" name="Rectangle 5"/>
          <p:cNvSpPr/>
          <p:nvPr/>
        </p:nvSpPr>
        <p:spPr>
          <a:xfrm>
            <a:off x="152400" y="724839"/>
            <a:ext cx="8839200" cy="954107"/>
          </a:xfrm>
          <a:prstGeom prst="rect">
            <a:avLst/>
          </a:prstGeom>
        </p:spPr>
        <p:txBody>
          <a:bodyPr wrap="square">
            <a:spAutoFit/>
          </a:bodyPr>
          <a:lstStyle/>
          <a:p>
            <a:r>
              <a:rPr lang="vi-VN" sz="2800" b="1" dirty="0">
                <a:latin typeface="+mj-lt"/>
              </a:rPr>
              <a:t>Bài 3.31: Chứng minh rằng các trung điểm của bốn cạnh trong một hình chữ nhật là các đỉnh của một hình thoi.</a:t>
            </a:r>
            <a:endParaRPr lang="en-US" sz="2800" b="1" dirty="0">
              <a:latin typeface="+mj-lt"/>
            </a:endParaRPr>
          </a:p>
        </p:txBody>
      </p:sp>
      <p:sp>
        <p:nvSpPr>
          <p:cNvPr id="7" name="Bong bóng Lời nói: Hình bầu dục 11">
            <a:extLst>
              <a:ext uri="{FF2B5EF4-FFF2-40B4-BE49-F238E27FC236}">
                <a16:creationId xmlns:a16="http://schemas.microsoft.com/office/drawing/2014/main" id="{F7308900-2A86-E727-12C3-066B3D33FE34}"/>
              </a:ext>
            </a:extLst>
          </p:cNvPr>
          <p:cNvSpPr/>
          <p:nvPr/>
        </p:nvSpPr>
        <p:spPr>
          <a:xfrm>
            <a:off x="3581400" y="1678946"/>
            <a:ext cx="1219200" cy="392968"/>
          </a:xfrm>
          <a:prstGeom prst="wedgeEllipseCallout">
            <a:avLst/>
          </a:prstGeom>
          <a:solidFill>
            <a:srgbClr val="EE8A4F"/>
          </a:solidFill>
          <a:ln w="25400" cap="flat" cmpd="sng" algn="ctr">
            <a:solidFill>
              <a:srgbClr val="EE8A4F"/>
            </a:solidFill>
            <a:prstDash val="solid"/>
          </a:ln>
          <a:effectLst/>
        </p:spPr>
        <p:txBody>
          <a:bodyPr rtlCol="0" anchor="ctr"/>
          <a:lstStyle/>
          <a:p>
            <a:pPr marL="0" marR="0" lvl="0" indent="0" defTabSz="60963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Times New Roman" pitchFamily="18" charset="0"/>
                <a:cs typeface="Times New Roman" pitchFamily="18" charset="0"/>
              </a:rPr>
              <a:t>Giải</a:t>
            </a:r>
            <a:endParaRPr kumimoji="0" 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13314" name="Picture 2" descr="Bài 3.31 trang 72 Toán 8 Tập 1 | Kết nối tri thức Giải Toá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890" y="1732642"/>
            <a:ext cx="2784710" cy="20120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Rectangle 7"/>
              <p:cNvSpPr/>
              <p:nvPr/>
            </p:nvSpPr>
            <p:spPr>
              <a:xfrm>
                <a:off x="174170" y="2190414"/>
                <a:ext cx="5921829" cy="3502562"/>
              </a:xfrm>
              <a:prstGeom prst="rect">
                <a:avLst/>
              </a:prstGeom>
            </p:spPr>
            <p:txBody>
              <a:bodyPr wrap="square">
                <a:spAutoFit/>
              </a:bodyPr>
              <a:lstStyle/>
              <a:p>
                <a:pPr lvl="0"/>
                <a:r>
                  <a:rPr lang="vi-VN" sz="2800" dirty="0">
                    <a:solidFill>
                      <a:srgbClr val="000000"/>
                    </a:solidFill>
                    <a:latin typeface="Times New Roman" pitchFamily="18" charset="0"/>
                    <a:cs typeface="Times New Roman" pitchFamily="18" charset="0"/>
                  </a:rPr>
                  <a:t>Do ABCD là hình chữ nhật nên AD = BC.</a:t>
                </a:r>
              </a:p>
              <a:p>
                <a:pPr lvl="0"/>
                <a:r>
                  <a:rPr lang="vi-VN" sz="2800" dirty="0">
                    <a:solidFill>
                      <a:srgbClr val="000000"/>
                    </a:solidFill>
                    <a:latin typeface="Times New Roman" pitchFamily="18" charset="0"/>
                    <a:cs typeface="Times New Roman" pitchFamily="18" charset="0"/>
                  </a:rPr>
                  <a:t>H là trung điểm của AD nên AH = DH = </a:t>
                </a:r>
                <a14:m>
                  <m:oMath xmlns:m="http://schemas.openxmlformats.org/officeDocument/2006/math">
                    <m:f>
                      <m:fPr>
                        <m:ctrlPr>
                          <a:rPr lang="vi-VN" sz="2800" i="1" smtClean="0">
                            <a:solidFill>
                              <a:srgbClr val="000000"/>
                            </a:solidFill>
                            <a:latin typeface="Cambria Math" panose="02040503050406030204" pitchFamily="18" charset="0"/>
                            <a:cs typeface="Times New Roman" pitchFamily="18" charset="0"/>
                          </a:rPr>
                        </m:ctrlPr>
                      </m:fPr>
                      <m:num>
                        <m:r>
                          <a:rPr lang="en-US" sz="2800" b="0" i="1" smtClean="0">
                            <a:solidFill>
                              <a:srgbClr val="000000"/>
                            </a:solidFill>
                            <a:latin typeface="Cambria Math"/>
                            <a:cs typeface="Times New Roman" pitchFamily="18" charset="0"/>
                          </a:rPr>
                          <m:t>1</m:t>
                        </m:r>
                      </m:num>
                      <m:den>
                        <m:r>
                          <a:rPr lang="en-US" sz="2800" b="0" i="1" smtClean="0">
                            <a:solidFill>
                              <a:srgbClr val="000000"/>
                            </a:solidFill>
                            <a:latin typeface="Cambria Math"/>
                            <a:cs typeface="Times New Roman" pitchFamily="18" charset="0"/>
                          </a:rPr>
                          <m:t>2</m:t>
                        </m:r>
                      </m:den>
                    </m:f>
                  </m:oMath>
                </a14:m>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AD ;</a:t>
                </a:r>
              </a:p>
              <a:p>
                <a:pPr lvl="0"/>
                <a:r>
                  <a:rPr lang="vi-VN" sz="2800" dirty="0">
                    <a:solidFill>
                      <a:srgbClr val="000000"/>
                    </a:solidFill>
                    <a:latin typeface="Times New Roman" pitchFamily="18" charset="0"/>
                    <a:cs typeface="Times New Roman" pitchFamily="18" charset="0"/>
                  </a:rPr>
                  <a:t>F là trung điểm của BC nên BF = CF = </a:t>
                </a:r>
                <a14:m>
                  <m:oMath xmlns:m="http://schemas.openxmlformats.org/officeDocument/2006/math">
                    <m:f>
                      <m:fPr>
                        <m:ctrlPr>
                          <a:rPr lang="vi-VN" sz="2800" i="1" smtClean="0">
                            <a:solidFill>
                              <a:srgbClr val="000000"/>
                            </a:solidFill>
                            <a:latin typeface="Cambria Math" panose="02040503050406030204" pitchFamily="18" charset="0"/>
                            <a:cs typeface="Times New Roman" pitchFamily="18" charset="0"/>
                          </a:rPr>
                        </m:ctrlPr>
                      </m:fPr>
                      <m:num>
                        <m:r>
                          <a:rPr lang="en-US" sz="2800" b="0" i="1" smtClean="0">
                            <a:solidFill>
                              <a:srgbClr val="000000"/>
                            </a:solidFill>
                            <a:latin typeface="Cambria Math"/>
                            <a:cs typeface="Times New Roman" pitchFamily="18" charset="0"/>
                          </a:rPr>
                          <m:t>1</m:t>
                        </m:r>
                      </m:num>
                      <m:den>
                        <m:r>
                          <a:rPr lang="en-US" sz="2800" b="0" i="1" smtClean="0">
                            <a:solidFill>
                              <a:srgbClr val="000000"/>
                            </a:solidFill>
                            <a:latin typeface="Cambria Math"/>
                            <a:cs typeface="Times New Roman" pitchFamily="18" charset="0"/>
                          </a:rPr>
                          <m:t>2</m:t>
                        </m:r>
                      </m:den>
                    </m:f>
                  </m:oMath>
                </a14:m>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BC</a:t>
                </a:r>
              </a:p>
              <a:p>
                <a:pPr lvl="0"/>
                <a:r>
                  <a:rPr lang="vi-VN" sz="2800" dirty="0">
                    <a:solidFill>
                      <a:srgbClr val="000000"/>
                    </a:solidFill>
                    <a:latin typeface="Times New Roman" pitchFamily="18" charset="0"/>
                    <a:cs typeface="Times New Roman" pitchFamily="18" charset="0"/>
                  </a:rPr>
                  <a:t>Do đó AH = DH = BF = CF.</a:t>
                </a:r>
              </a:p>
            </p:txBody>
          </p:sp>
        </mc:Choice>
        <mc:Fallback xmlns="">
          <p:sp>
            <p:nvSpPr>
              <p:cNvPr id="8" name="Rectangle 7"/>
              <p:cNvSpPr>
                <a:spLocks noRot="1" noChangeAspect="1" noMove="1" noResize="1" noEditPoints="1" noAdjustHandles="1" noChangeArrowheads="1" noChangeShapeType="1" noTextEdit="1"/>
              </p:cNvSpPr>
              <p:nvPr/>
            </p:nvSpPr>
            <p:spPr>
              <a:xfrm>
                <a:off x="174170" y="2190414"/>
                <a:ext cx="5921829" cy="3502562"/>
              </a:xfrm>
              <a:prstGeom prst="rect">
                <a:avLst/>
              </a:prstGeom>
              <a:blipFill rotWithShape="1">
                <a:blip r:embed="rId5"/>
                <a:stretch>
                  <a:fillRect l="-2163" t="-1739" b="-2783"/>
                </a:stretch>
              </a:blipFill>
            </p:spPr>
            <p:txBody>
              <a:bodyPr/>
              <a:lstStyle/>
              <a:p>
                <a:r>
                  <a:rPr lang="en-US">
                    <a:noFill/>
                  </a:rPr>
                  <a:t> </a:t>
                </a:r>
              </a:p>
            </p:txBody>
          </p:sp>
        </mc:Fallback>
      </mc:AlternateContent>
    </p:spTree>
    <p:extLst>
      <p:ext uri="{BB962C8B-B14F-4D97-AF65-F5344CB8AC3E}">
        <p14:creationId xmlns:p14="http://schemas.microsoft.com/office/powerpoint/2010/main" val="1044865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3314"/>
                                        </p:tgtEl>
                                        <p:attrNameLst>
                                          <p:attrName>style.visibility</p:attrName>
                                        </p:attrNameLst>
                                      </p:cBhvr>
                                      <p:to>
                                        <p:strVal val="visible"/>
                                      </p:to>
                                    </p:set>
                                    <p:animEffect transition="in" filter="wipe(down)">
                                      <p:cBhvr>
                                        <p:cTn id="26" dur="500"/>
                                        <p:tgtEl>
                                          <p:spTgt spid="133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76200"/>
            <a:ext cx="8686800" cy="5693866"/>
          </a:xfrm>
          <a:prstGeom prst="rect">
            <a:avLst/>
          </a:prstGeom>
        </p:spPr>
        <p:txBody>
          <a:bodyPr wrap="square">
            <a:spAutoFit/>
          </a:bodyPr>
          <a:lstStyle/>
          <a:p>
            <a:pPr algn="just"/>
            <a:r>
              <a:rPr lang="vi-VN" sz="2800" dirty="0">
                <a:solidFill>
                  <a:srgbClr val="000000"/>
                </a:solidFill>
                <a:latin typeface="Times New Roman" pitchFamily="18" charset="0"/>
                <a:cs typeface="Times New Roman" pitchFamily="18" charset="0"/>
              </a:rPr>
              <a:t>Xét </a:t>
            </a:r>
            <a:r>
              <a:rPr lang="el-GR" sz="2800" dirty="0">
                <a:solidFill>
                  <a:srgbClr val="000000"/>
                </a:solidFill>
                <a:latin typeface="Times New Roman" pitchFamily="18" charset="0"/>
                <a:cs typeface="Times New Roman" pitchFamily="18" charset="0"/>
              </a:rPr>
              <a:t>Δ</a:t>
            </a:r>
            <a:r>
              <a:rPr lang="vi-VN" sz="2800" dirty="0">
                <a:solidFill>
                  <a:srgbClr val="000000"/>
                </a:solidFill>
                <a:latin typeface="Times New Roman" pitchFamily="18" charset="0"/>
                <a:cs typeface="Times New Roman" pitchFamily="18" charset="0"/>
              </a:rPr>
              <a:t>AHE và </a:t>
            </a:r>
            <a:r>
              <a:rPr lang="el-GR" sz="2800" dirty="0">
                <a:solidFill>
                  <a:srgbClr val="000000"/>
                </a:solidFill>
                <a:latin typeface="Times New Roman" pitchFamily="18" charset="0"/>
                <a:cs typeface="Times New Roman" pitchFamily="18" charset="0"/>
              </a:rPr>
              <a:t>Δ</a:t>
            </a:r>
            <a:r>
              <a:rPr lang="vi-VN" sz="2800" dirty="0">
                <a:solidFill>
                  <a:srgbClr val="000000"/>
                </a:solidFill>
                <a:latin typeface="Times New Roman" pitchFamily="18" charset="0"/>
                <a:cs typeface="Times New Roman" pitchFamily="18" charset="0"/>
              </a:rPr>
              <a:t>BFE có:</a:t>
            </a:r>
          </a:p>
          <a:p>
            <a:pPr algn="just"/>
            <a:r>
              <a:rPr lang="vi-VN" sz="2800" dirty="0">
                <a:solidFill>
                  <a:srgbClr val="000000"/>
                </a:solidFill>
                <a:latin typeface="Times New Roman" pitchFamily="18" charset="0"/>
                <a:cs typeface="Times New Roman" pitchFamily="18" charset="0"/>
              </a:rPr>
              <a:t>ˆHAE</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ˆFBE</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90°;</a:t>
            </a:r>
          </a:p>
          <a:p>
            <a:pPr algn="just"/>
            <a:r>
              <a:rPr lang="vi-VN" sz="2800" dirty="0">
                <a:solidFill>
                  <a:srgbClr val="000000"/>
                </a:solidFill>
                <a:latin typeface="Times New Roman" pitchFamily="18" charset="0"/>
                <a:cs typeface="Times New Roman" pitchFamily="18" charset="0"/>
              </a:rPr>
              <a:t>AE = BE (do E là trung điểm của AB);</a:t>
            </a:r>
          </a:p>
          <a:p>
            <a:pPr algn="just"/>
            <a:r>
              <a:rPr lang="vi-VN" sz="2800" dirty="0">
                <a:solidFill>
                  <a:srgbClr val="000000"/>
                </a:solidFill>
                <a:latin typeface="Times New Roman" pitchFamily="18" charset="0"/>
                <a:cs typeface="Times New Roman" pitchFamily="18" charset="0"/>
              </a:rPr>
              <a:t>AH = BF (chứng minh trên).</a:t>
            </a:r>
          </a:p>
          <a:p>
            <a:pPr algn="just"/>
            <a:r>
              <a:rPr lang="vi-VN" sz="2800" dirty="0">
                <a:solidFill>
                  <a:srgbClr val="000000"/>
                </a:solidFill>
                <a:latin typeface="Times New Roman" pitchFamily="18" charset="0"/>
                <a:cs typeface="Times New Roman" pitchFamily="18" charset="0"/>
              </a:rPr>
              <a:t>Do đó </a:t>
            </a:r>
            <a:r>
              <a:rPr lang="el-GR" sz="2800" dirty="0">
                <a:solidFill>
                  <a:srgbClr val="000000"/>
                </a:solidFill>
                <a:latin typeface="Times New Roman" pitchFamily="18" charset="0"/>
                <a:cs typeface="Times New Roman" pitchFamily="18" charset="0"/>
              </a:rPr>
              <a:t>Δ</a:t>
            </a:r>
            <a:r>
              <a:rPr lang="vi-VN" sz="2800" dirty="0">
                <a:solidFill>
                  <a:srgbClr val="000000"/>
                </a:solidFill>
                <a:latin typeface="Times New Roman" pitchFamily="18" charset="0"/>
                <a:cs typeface="Times New Roman" pitchFamily="18" charset="0"/>
              </a:rPr>
              <a:t>AHE = </a:t>
            </a:r>
            <a:r>
              <a:rPr lang="el-GR" sz="2800" dirty="0">
                <a:solidFill>
                  <a:srgbClr val="000000"/>
                </a:solidFill>
                <a:latin typeface="Times New Roman" pitchFamily="18" charset="0"/>
                <a:cs typeface="Times New Roman" pitchFamily="18" charset="0"/>
              </a:rPr>
              <a:t>Δ</a:t>
            </a:r>
            <a:r>
              <a:rPr lang="vi-VN" sz="2800" dirty="0">
                <a:solidFill>
                  <a:srgbClr val="000000"/>
                </a:solidFill>
                <a:latin typeface="Times New Roman" pitchFamily="18" charset="0"/>
                <a:cs typeface="Times New Roman" pitchFamily="18" charset="0"/>
              </a:rPr>
              <a:t>BFE (hai cạnh góc vuông)</a:t>
            </a:r>
          </a:p>
          <a:p>
            <a:pPr algn="just"/>
            <a:r>
              <a:rPr lang="vi-VN" sz="2800" dirty="0">
                <a:solidFill>
                  <a:srgbClr val="000000"/>
                </a:solidFill>
                <a:latin typeface="Times New Roman" pitchFamily="18" charset="0"/>
                <a:cs typeface="Times New Roman" pitchFamily="18" charset="0"/>
              </a:rPr>
              <a:t>Suy ra HE = FE (hai cạnh tương ứng).</a:t>
            </a:r>
          </a:p>
          <a:p>
            <a:pPr algn="just"/>
            <a:r>
              <a:rPr lang="vi-VN" sz="2800" dirty="0">
                <a:solidFill>
                  <a:srgbClr val="000000"/>
                </a:solidFill>
                <a:latin typeface="Times New Roman" pitchFamily="18" charset="0"/>
                <a:cs typeface="Times New Roman" pitchFamily="18" charset="0"/>
              </a:rPr>
              <a:t>Tương tự, ta cũng có:</a:t>
            </a:r>
          </a:p>
          <a:p>
            <a:pPr algn="just"/>
            <a:r>
              <a:rPr lang="vi-VN" sz="2800" dirty="0">
                <a:solidFill>
                  <a:srgbClr val="000000"/>
                </a:solidFill>
                <a:latin typeface="Times New Roman" pitchFamily="18" charset="0"/>
                <a:cs typeface="Times New Roman" pitchFamily="18" charset="0"/>
              </a:rPr>
              <a:t>• </a:t>
            </a:r>
            <a:r>
              <a:rPr lang="el-GR" sz="2800" dirty="0">
                <a:solidFill>
                  <a:srgbClr val="000000"/>
                </a:solidFill>
                <a:latin typeface="Times New Roman" pitchFamily="18" charset="0"/>
                <a:cs typeface="Times New Roman" pitchFamily="18" charset="0"/>
              </a:rPr>
              <a:t>Δ</a:t>
            </a:r>
            <a:r>
              <a:rPr lang="vi-VN" sz="2800" dirty="0">
                <a:solidFill>
                  <a:srgbClr val="000000"/>
                </a:solidFill>
                <a:latin typeface="Times New Roman" pitchFamily="18" charset="0"/>
                <a:cs typeface="Times New Roman" pitchFamily="18" charset="0"/>
              </a:rPr>
              <a:t>BEF = </a:t>
            </a:r>
            <a:r>
              <a:rPr lang="el-GR" sz="2800" dirty="0">
                <a:solidFill>
                  <a:srgbClr val="000000"/>
                </a:solidFill>
                <a:latin typeface="Times New Roman" pitchFamily="18" charset="0"/>
                <a:cs typeface="Times New Roman" pitchFamily="18" charset="0"/>
              </a:rPr>
              <a:t>Δ</a:t>
            </a:r>
            <a:r>
              <a:rPr lang="vi-VN" sz="2800" dirty="0">
                <a:solidFill>
                  <a:srgbClr val="000000"/>
                </a:solidFill>
                <a:latin typeface="Times New Roman" pitchFamily="18" charset="0"/>
                <a:cs typeface="Times New Roman" pitchFamily="18" charset="0"/>
              </a:rPr>
              <a:t>CGF (hai cạnh góc vuông), suy ra EF = GF (hai cạnh tương ứng).</a:t>
            </a:r>
          </a:p>
          <a:p>
            <a:pPr algn="just"/>
            <a:r>
              <a:rPr lang="vi-VN" sz="2800" dirty="0">
                <a:solidFill>
                  <a:srgbClr val="000000"/>
                </a:solidFill>
                <a:latin typeface="Times New Roman" pitchFamily="18" charset="0"/>
                <a:cs typeface="Times New Roman" pitchFamily="18" charset="0"/>
              </a:rPr>
              <a:t>• </a:t>
            </a:r>
            <a:r>
              <a:rPr lang="el-GR" sz="2800" dirty="0">
                <a:solidFill>
                  <a:srgbClr val="000000"/>
                </a:solidFill>
                <a:latin typeface="Times New Roman" pitchFamily="18" charset="0"/>
                <a:cs typeface="Times New Roman" pitchFamily="18" charset="0"/>
              </a:rPr>
              <a:t>Δ</a:t>
            </a:r>
            <a:r>
              <a:rPr lang="vi-VN" sz="2800" dirty="0">
                <a:solidFill>
                  <a:srgbClr val="000000"/>
                </a:solidFill>
                <a:latin typeface="Times New Roman" pitchFamily="18" charset="0"/>
                <a:cs typeface="Times New Roman" pitchFamily="18" charset="0"/>
              </a:rPr>
              <a:t>CGF = </a:t>
            </a:r>
            <a:r>
              <a:rPr lang="el-GR" sz="2800" dirty="0">
                <a:solidFill>
                  <a:srgbClr val="000000"/>
                </a:solidFill>
                <a:latin typeface="Times New Roman" pitchFamily="18" charset="0"/>
                <a:cs typeface="Times New Roman" pitchFamily="18" charset="0"/>
              </a:rPr>
              <a:t>Δ</a:t>
            </a:r>
            <a:r>
              <a:rPr lang="vi-VN" sz="2800" dirty="0">
                <a:solidFill>
                  <a:srgbClr val="000000"/>
                </a:solidFill>
                <a:latin typeface="Times New Roman" pitchFamily="18" charset="0"/>
                <a:cs typeface="Times New Roman" pitchFamily="18" charset="0"/>
              </a:rPr>
              <a:t>DGH (hai cạnh góc vuông), suy ra GF = GH (hai cạnh tương ứng).</a:t>
            </a:r>
          </a:p>
          <a:p>
            <a:pPr algn="just"/>
            <a:r>
              <a:rPr lang="vi-VN" sz="2800" dirty="0">
                <a:solidFill>
                  <a:srgbClr val="000000"/>
                </a:solidFill>
                <a:latin typeface="Times New Roman" pitchFamily="18" charset="0"/>
                <a:cs typeface="Times New Roman" pitchFamily="18" charset="0"/>
              </a:rPr>
              <a:t>Từ đó ta có EF = FG = GH = HE</a:t>
            </a:r>
          </a:p>
          <a:p>
            <a:pPr algn="just"/>
            <a:r>
              <a:rPr lang="vi-VN" sz="2800" dirty="0">
                <a:solidFill>
                  <a:srgbClr val="000000"/>
                </a:solidFill>
                <a:latin typeface="Times New Roman" pitchFamily="18" charset="0"/>
                <a:cs typeface="Times New Roman" pitchFamily="18" charset="0"/>
              </a:rPr>
              <a:t>Do đó tứ giác EFHG là hình thoi.</a:t>
            </a:r>
            <a:endParaRPr lang="vi-VN" sz="2800" b="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92012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heel(1)">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barn(inVertical)">
                                      <p:cBhvr>
                                        <p:cTn id="33" dur="500"/>
                                        <p:tgtEl>
                                          <p:spTgt spid="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8" dur="500"/>
                                        <p:tgtEl>
                                          <p:spTgt spid="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p:cTn id="43"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6">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barn(inVertical)">
                                      <p:cBhvr>
                                        <p:cTn id="51" dur="500"/>
                                        <p:tgtEl>
                                          <p:spTgt spid="6">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circle(in)">
                                      <p:cBhvr>
                                        <p:cTn id="56" dur="2000"/>
                                        <p:tgtEl>
                                          <p:spTgt spid="6">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61"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199"/>
            <a:ext cx="8915400" cy="954107"/>
          </a:xfrm>
          <a:prstGeom prst="rect">
            <a:avLst/>
          </a:prstGeom>
        </p:spPr>
        <p:txBody>
          <a:bodyPr wrap="square">
            <a:spAutoFit/>
          </a:bodyPr>
          <a:lstStyle/>
          <a:p>
            <a:r>
              <a:rPr lang="vi-VN" sz="2800" b="1" dirty="0">
                <a:solidFill>
                  <a:srgbClr val="C00000"/>
                </a:solidFill>
                <a:latin typeface="+mj-lt"/>
              </a:rPr>
              <a:t>Bài 3.32</a:t>
            </a:r>
            <a:r>
              <a:rPr lang="en-US" sz="2800" b="1" dirty="0">
                <a:solidFill>
                  <a:srgbClr val="C00000"/>
                </a:solidFill>
                <a:latin typeface="+mj-lt"/>
              </a:rPr>
              <a:t> </a:t>
            </a:r>
            <a:r>
              <a:rPr lang="vi-VN" sz="2800" b="1" dirty="0">
                <a:solidFill>
                  <a:srgbClr val="C00000"/>
                </a:solidFill>
                <a:latin typeface="+mj-lt"/>
              </a:rPr>
              <a:t>: Chứng minh rằng các trung điểm của bốn cạnh trong một hình thoi là các đỉnh của một hình chữ nhật.</a:t>
            </a:r>
            <a:endParaRPr lang="en-US" sz="2800" b="1" dirty="0">
              <a:solidFill>
                <a:srgbClr val="C00000"/>
              </a:solidFill>
              <a:latin typeface="+mj-lt"/>
            </a:endParaRPr>
          </a:p>
        </p:txBody>
      </p:sp>
      <p:sp>
        <p:nvSpPr>
          <p:cNvPr id="3" name="Oval Callout 2"/>
          <p:cNvSpPr/>
          <p:nvPr/>
        </p:nvSpPr>
        <p:spPr>
          <a:xfrm>
            <a:off x="3581400" y="1030306"/>
            <a:ext cx="1219199" cy="431317"/>
          </a:xfrm>
          <a:prstGeom prst="wedgeEllipseCallout">
            <a:avLst/>
          </a:prstGeom>
          <a:solidFill>
            <a:srgbClr val="FFFF93"/>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rPr>
              <a:t>Giải</a:t>
            </a:r>
            <a:endParaRPr kumimoji="0" lang="en-US" sz="28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endParaRPr>
          </a:p>
        </p:txBody>
      </p:sp>
      <p:pic>
        <p:nvPicPr>
          <p:cNvPr id="19458" name="Picture 2" descr="Bài 3.32 trang 72 Toán 8 Tập 1 | Kết nối tri thức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090" y="1461623"/>
            <a:ext cx="4367710" cy="1866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985" y="1600200"/>
            <a:ext cx="4751613" cy="1384995"/>
          </a:xfrm>
          <a:prstGeom prst="rect">
            <a:avLst/>
          </a:prstGeom>
        </p:spPr>
        <p:txBody>
          <a:bodyPr wrap="square">
            <a:spAutoFit/>
          </a:bodyPr>
          <a:lstStyle/>
          <a:p>
            <a:r>
              <a:rPr lang="vi-VN" sz="2800" dirty="0">
                <a:solidFill>
                  <a:srgbClr val="000000"/>
                </a:solidFill>
                <a:latin typeface="+mj-lt"/>
              </a:rPr>
              <a:t>Giả sử có hình thoi ABCD. Gọi E, F, G, H lần lượt là trung điểm của AB, BC, CD, DA.</a:t>
            </a:r>
            <a:endParaRPr lang="en-US" sz="2800" dirty="0">
              <a:latin typeface="+mj-lt"/>
            </a:endParaRPr>
          </a:p>
        </p:txBody>
      </p:sp>
      <p:sp>
        <p:nvSpPr>
          <p:cNvPr id="5" name="Rectangle 4"/>
          <p:cNvSpPr/>
          <p:nvPr/>
        </p:nvSpPr>
        <p:spPr>
          <a:xfrm>
            <a:off x="70754" y="2895600"/>
            <a:ext cx="8768446" cy="2246769"/>
          </a:xfrm>
          <a:prstGeom prst="rect">
            <a:avLst/>
          </a:prstGeom>
        </p:spPr>
        <p:txBody>
          <a:bodyPr wrap="square">
            <a:spAutoFit/>
          </a:bodyPr>
          <a:lstStyle/>
          <a:p>
            <a:r>
              <a:rPr lang="vi-VN" sz="2800" dirty="0">
                <a:solidFill>
                  <a:srgbClr val="000000"/>
                </a:solidFill>
                <a:latin typeface="+mj-lt"/>
              </a:rPr>
              <a:t>Ta cần chứng minh EFGH là hình chữ nhật. </a:t>
            </a:r>
            <a:r>
              <a:rPr lang="en-US" sz="2800" dirty="0">
                <a:solidFill>
                  <a:srgbClr val="000000"/>
                </a:solidFill>
                <a:latin typeface="+mj-lt"/>
              </a:rPr>
              <a:t>                                      </a:t>
            </a:r>
            <a:r>
              <a:rPr lang="vi-VN" sz="2800" dirty="0">
                <a:solidFill>
                  <a:srgbClr val="000000"/>
                </a:solidFill>
                <a:latin typeface="+mj-lt"/>
              </a:rPr>
              <a:t>Thật vậy:</a:t>
            </a:r>
          </a:p>
          <a:p>
            <a:r>
              <a:rPr lang="vi-VN" sz="2800" dirty="0">
                <a:solidFill>
                  <a:srgbClr val="000000"/>
                </a:solidFill>
                <a:latin typeface="+mj-lt"/>
              </a:rPr>
              <a:t>Do ABCD là hình thoi nên AB = BC = CD = DA.</a:t>
            </a:r>
          </a:p>
          <a:p>
            <a:r>
              <a:rPr lang="vi-VN" sz="2800" dirty="0">
                <a:solidFill>
                  <a:srgbClr val="000000"/>
                </a:solidFill>
                <a:latin typeface="+mj-lt"/>
              </a:rPr>
              <a:t>Do E, H lần lượt là trung điểm của AB, AD nên AH = DH = AE = BE.</a:t>
            </a:r>
            <a:endParaRPr lang="vi-VN" sz="2800" b="0" i="0" dirty="0">
              <a:solidFill>
                <a:srgbClr val="000000"/>
              </a:solidFill>
              <a:effectLst/>
              <a:latin typeface="+mj-lt"/>
            </a:endParaRPr>
          </a:p>
        </p:txBody>
      </p:sp>
      <p:sp>
        <p:nvSpPr>
          <p:cNvPr id="6" name="Rectangle 5"/>
          <p:cNvSpPr/>
          <p:nvPr/>
        </p:nvSpPr>
        <p:spPr>
          <a:xfrm>
            <a:off x="117204" y="5029200"/>
            <a:ext cx="8950596" cy="1384995"/>
          </a:xfrm>
          <a:prstGeom prst="rect">
            <a:avLst/>
          </a:prstGeom>
        </p:spPr>
        <p:txBody>
          <a:bodyPr wrap="square">
            <a:spAutoFit/>
          </a:bodyPr>
          <a:lstStyle/>
          <a:p>
            <a:pPr lvl="0"/>
            <a:r>
              <a:rPr lang="vi-VN" sz="2800" dirty="0">
                <a:solidFill>
                  <a:srgbClr val="000000"/>
                </a:solidFill>
                <a:latin typeface="Times New Roman" pitchFamily="18" charset="0"/>
                <a:cs typeface="Times New Roman" pitchFamily="18" charset="0"/>
              </a:rPr>
              <a:t>Tam giác AHE có AH = AE nên là tam giác cân tại A, suy ra ˆAHE=ˆAEH .</a:t>
            </a:r>
          </a:p>
          <a:p>
            <a:pPr lvl="0"/>
            <a:r>
              <a:rPr lang="vi-VN" sz="2800" dirty="0">
                <a:solidFill>
                  <a:srgbClr val="000000"/>
                </a:solidFill>
                <a:latin typeface="Times New Roman" pitchFamily="18" charset="0"/>
                <a:cs typeface="Times New Roman" pitchFamily="18" charset="0"/>
              </a:rPr>
              <a:t>Mà ˆHAE+ˆAHE+ˆAEH=180°</a:t>
            </a:r>
          </a:p>
        </p:txBody>
      </p:sp>
    </p:spTree>
    <p:extLst>
      <p:ext uri="{BB962C8B-B14F-4D97-AF65-F5344CB8AC3E}">
        <p14:creationId xmlns:p14="http://schemas.microsoft.com/office/powerpoint/2010/main" val="219682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barn(inVertical)">
                                      <p:cBhvr>
                                        <p:cTn id="19" dur="500"/>
                                        <p:tgtEl>
                                          <p:spTgt spid="1945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1000"/>
                                        <p:tgtEl>
                                          <p:spTgt spid="5">
                                            <p:txEl>
                                              <p:pRg st="0" end="0"/>
                                            </p:txEl>
                                          </p:spTgt>
                                        </p:tgtEl>
                                      </p:cBhvr>
                                    </p:animEffect>
                                    <p:anim calcmode="lin" valueType="num">
                                      <p:cBhvr>
                                        <p:cTn id="3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circle(in)">
                                      <p:cBhvr>
                                        <p:cTn id="36" dur="20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wheel(1)">
                                      <p:cBhvr>
                                        <p:cTn id="41" dur="20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wipe(down)">
                                      <p:cBhvr>
                                        <p:cTn id="46" dur="500"/>
                                        <p:tgtEl>
                                          <p:spTgt spid="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circle(in)">
                                      <p:cBhvr>
                                        <p:cTn id="51"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205098" y="152400"/>
                <a:ext cx="4277133" cy="779059"/>
              </a:xfrm>
              <a:prstGeom prst="rect">
                <a:avLst/>
              </a:prstGeom>
            </p:spPr>
            <p:txBody>
              <a:bodyPr wrap="none">
                <a:spAutoFit/>
              </a:bodyPr>
              <a:lstStyle/>
              <a:p>
                <a:pPr lvl="0"/>
                <a:r>
                  <a:rPr lang="vi-VN" sz="2800" dirty="0">
                    <a:solidFill>
                      <a:srgbClr val="000000"/>
                    </a:solidFill>
                    <a:latin typeface="Times New Roman" pitchFamily="18" charset="0"/>
                    <a:cs typeface="Times New Roman" pitchFamily="18" charset="0"/>
                  </a:rPr>
                  <a:t>Suy ra ˆAHE</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14:m>
                  <m:oMath xmlns:m="http://schemas.openxmlformats.org/officeDocument/2006/math">
                    <m:f>
                      <m:fPr>
                        <m:ctrlPr>
                          <a:rPr lang="en-US" sz="2800" i="1" smtClean="0">
                            <a:solidFill>
                              <a:srgbClr val="000000"/>
                            </a:solidFill>
                            <a:latin typeface="Cambria Math" panose="02040503050406030204" pitchFamily="18" charset="0"/>
                            <a:cs typeface="Times New Roman" pitchFamily="18" charset="0"/>
                          </a:rPr>
                        </m:ctrlPr>
                      </m:fPr>
                      <m:num>
                        <m:r>
                          <m:rPr>
                            <m:nor/>
                          </m:rPr>
                          <a:rPr lang="vi-VN" sz="2800" dirty="0">
                            <a:solidFill>
                              <a:srgbClr val="000000"/>
                            </a:solidFill>
                            <a:latin typeface="Times New Roman" pitchFamily="18" charset="0"/>
                            <a:cs typeface="Times New Roman" pitchFamily="18" charset="0"/>
                          </a:rPr>
                          <m:t>180°−ˆ</m:t>
                        </m:r>
                        <m:r>
                          <m:rPr>
                            <m:nor/>
                          </m:rPr>
                          <a:rPr lang="vi-VN" sz="2800" dirty="0">
                            <a:solidFill>
                              <a:srgbClr val="000000"/>
                            </a:solidFill>
                            <a:latin typeface="Times New Roman" pitchFamily="18" charset="0"/>
                            <a:cs typeface="Times New Roman" pitchFamily="18" charset="0"/>
                          </a:rPr>
                          <m:t>HAE</m:t>
                        </m:r>
                      </m:num>
                      <m:den>
                        <m:r>
                          <m:rPr>
                            <m:nor/>
                          </m:rPr>
                          <a:rPr lang="vi-VN" sz="2800" dirty="0">
                            <a:solidFill>
                              <a:srgbClr val="000000"/>
                            </a:solidFill>
                            <a:latin typeface="Times New Roman" pitchFamily="18" charset="0"/>
                            <a:cs typeface="Times New Roman" pitchFamily="18" charset="0"/>
                          </a:rPr>
                          <m:t>2</m:t>
                        </m:r>
                      </m:den>
                    </m:f>
                  </m:oMath>
                </a14:m>
                <a:r>
                  <a:rPr lang="en-US" sz="2800" dirty="0">
                    <a:solidFill>
                      <a:srgbClr val="000000"/>
                    </a:solidFill>
                    <a:latin typeface="Times New Roman" pitchFamily="18" charset="0"/>
                    <a:cs typeface="Times New Roman" pitchFamily="18" charset="0"/>
                  </a:rPr>
                  <a:t> </a:t>
                </a:r>
                <a:endParaRPr lang="vi-VN" sz="2800" dirty="0">
                  <a:solidFill>
                    <a:srgbClr val="000000"/>
                  </a:solidFill>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05098" y="152400"/>
                <a:ext cx="4277133" cy="779059"/>
              </a:xfrm>
              <a:prstGeom prst="rect">
                <a:avLst/>
              </a:prstGeom>
              <a:blipFill rotWithShape="1">
                <a:blip r:embed="rId2"/>
                <a:stretch>
                  <a:fillRect l="-2996" b="-8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0" y="838200"/>
                <a:ext cx="8915400" cy="1209947"/>
              </a:xfrm>
              <a:prstGeom prst="rect">
                <a:avLst/>
              </a:prstGeom>
            </p:spPr>
            <p:txBody>
              <a:bodyPr wrap="square">
                <a:spAutoFit/>
              </a:bodyPr>
              <a:lstStyle/>
              <a:p>
                <a:pPr lvl="0"/>
                <a:r>
                  <a:rPr lang="vi-VN" sz="2800" dirty="0">
                    <a:solidFill>
                      <a:srgbClr val="000000"/>
                    </a:solidFill>
                    <a:latin typeface="Times New Roman" pitchFamily="18" charset="0"/>
                    <a:cs typeface="Times New Roman" pitchFamily="18" charset="0"/>
                  </a:rPr>
                  <a:t>Tương tự,</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ta có tam giác DHG cân tại D </a:t>
                </a:r>
                <a:endParaRPr lang="en-US" sz="2800" dirty="0">
                  <a:solidFill>
                    <a:srgbClr val="000000"/>
                  </a:solidFill>
                  <a:latin typeface="Times New Roman" pitchFamily="18" charset="0"/>
                  <a:cs typeface="Times New Roman" pitchFamily="18" charset="0"/>
                </a:endParaRPr>
              </a:p>
              <a:p>
                <a:pPr lvl="0"/>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nên ˆDHG</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14:m>
                  <m:oMath xmlns:m="http://schemas.openxmlformats.org/officeDocument/2006/math">
                    <m:f>
                      <m:fPr>
                        <m:ctrlPr>
                          <a:rPr lang="en-US" sz="2800" i="1">
                            <a:solidFill>
                              <a:srgbClr val="000000"/>
                            </a:solidFill>
                            <a:latin typeface="Cambria Math" panose="02040503050406030204" pitchFamily="18" charset="0"/>
                            <a:cs typeface="Times New Roman" pitchFamily="18" charset="0"/>
                          </a:rPr>
                        </m:ctrlPr>
                      </m:fPr>
                      <m:num>
                        <m:r>
                          <m:rPr>
                            <m:nor/>
                          </m:rPr>
                          <a:rPr lang="vi-VN" sz="2800" dirty="0">
                            <a:solidFill>
                              <a:srgbClr val="000000"/>
                            </a:solidFill>
                            <a:latin typeface="Times New Roman" pitchFamily="18" charset="0"/>
                            <a:cs typeface="Times New Roman" pitchFamily="18" charset="0"/>
                          </a:rPr>
                          <m:t>180°−ˆ</m:t>
                        </m:r>
                        <m:r>
                          <m:rPr>
                            <m:nor/>
                          </m:rPr>
                          <a:rPr lang="vi-VN" sz="2800" dirty="0">
                            <a:solidFill>
                              <a:srgbClr val="000000"/>
                            </a:solidFill>
                            <a:latin typeface="Times New Roman" pitchFamily="18" charset="0"/>
                            <a:cs typeface="Times New Roman" pitchFamily="18" charset="0"/>
                          </a:rPr>
                          <m:t>H</m:t>
                        </m:r>
                        <m:r>
                          <m:rPr>
                            <m:nor/>
                          </m:rPr>
                          <a:rPr lang="en-US" sz="2800" b="0" i="0" dirty="0" smtClean="0">
                            <a:solidFill>
                              <a:srgbClr val="000000"/>
                            </a:solidFill>
                            <a:latin typeface="Times New Roman" pitchFamily="18" charset="0"/>
                            <a:cs typeface="Times New Roman" pitchFamily="18" charset="0"/>
                          </a:rPr>
                          <m:t>DG</m:t>
                        </m:r>
                      </m:num>
                      <m:den>
                        <m:r>
                          <m:rPr>
                            <m:nor/>
                          </m:rPr>
                          <a:rPr lang="vi-VN" sz="2800" dirty="0">
                            <a:solidFill>
                              <a:srgbClr val="000000"/>
                            </a:solidFill>
                            <a:latin typeface="Times New Roman" pitchFamily="18" charset="0"/>
                            <a:cs typeface="Times New Roman" pitchFamily="18" charset="0"/>
                          </a:rPr>
                          <m:t>2</m:t>
                        </m:r>
                      </m:den>
                    </m:f>
                    <m:r>
                      <a:rPr lang="vi-VN" sz="2800" i="1" dirty="0">
                        <a:solidFill>
                          <a:srgbClr val="000000"/>
                        </a:solidFill>
                        <a:latin typeface="Cambria Math"/>
                        <a:cs typeface="Times New Roman" pitchFamily="18" charset="0"/>
                      </a:rPr>
                      <m:t> </m:t>
                    </m:r>
                  </m:oMath>
                </a14:m>
                <a:endParaRPr lang="vi-VN" sz="2800" dirty="0">
                  <a:solidFill>
                    <a:srgbClr val="000000"/>
                  </a:solidFill>
                  <a:latin typeface="Times New Roman" pitchFamily="18"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0" y="838200"/>
                <a:ext cx="8915400" cy="1209947"/>
              </a:xfrm>
              <a:prstGeom prst="rect">
                <a:avLst/>
              </a:prstGeom>
              <a:blipFill rotWithShape="1">
                <a:blip r:embed="rId3"/>
                <a:stretch>
                  <a:fillRect l="-1367" t="-5051" b="-5051"/>
                </a:stretch>
              </a:blipFill>
            </p:spPr>
            <p:txBody>
              <a:bodyPr/>
              <a:lstStyle/>
              <a:p>
                <a:r>
                  <a:rPr lang="en-US">
                    <a:noFill/>
                  </a:rPr>
                  <a:t> </a:t>
                </a:r>
              </a:p>
            </p:txBody>
          </p:sp>
        </mc:Fallback>
      </mc:AlternateContent>
      <p:sp>
        <p:nvSpPr>
          <p:cNvPr id="7" name="Rectangle 6"/>
          <p:cNvSpPr/>
          <p:nvPr/>
        </p:nvSpPr>
        <p:spPr>
          <a:xfrm>
            <a:off x="119742" y="1981200"/>
            <a:ext cx="8795657" cy="954107"/>
          </a:xfrm>
          <a:prstGeom prst="rect">
            <a:avLst/>
          </a:prstGeom>
        </p:spPr>
        <p:txBody>
          <a:bodyPr wrap="square">
            <a:spAutoFit/>
          </a:bodyPr>
          <a:lstStyle/>
          <a:p>
            <a:pPr lvl="0"/>
            <a:r>
              <a:rPr lang="vi-VN" sz="2800" dirty="0">
                <a:solidFill>
                  <a:srgbClr val="000000"/>
                </a:solidFill>
                <a:latin typeface="Times New Roman" pitchFamily="18" charset="0"/>
                <a:cs typeface="Times New Roman" pitchFamily="18" charset="0"/>
              </a:rPr>
              <a:t>Mặt khác, do ABCD là hình thoi nên AB // CD, suy ra ˆHAE+ˆHDG=180°</a:t>
            </a:r>
          </a:p>
        </p:txBody>
      </p:sp>
      <mc:AlternateContent xmlns:mc="http://schemas.openxmlformats.org/markup-compatibility/2006" xmlns:a14="http://schemas.microsoft.com/office/drawing/2010/main">
        <mc:Choice Requires="a14">
          <p:sp>
            <p:nvSpPr>
              <p:cNvPr id="8" name="Rectangle 7"/>
              <p:cNvSpPr/>
              <p:nvPr/>
            </p:nvSpPr>
            <p:spPr>
              <a:xfrm>
                <a:off x="87084" y="2917724"/>
                <a:ext cx="8904515" cy="779059"/>
              </a:xfrm>
              <a:prstGeom prst="rect">
                <a:avLst/>
              </a:prstGeom>
            </p:spPr>
            <p:txBody>
              <a:bodyPr wrap="square">
                <a:spAutoFit/>
              </a:bodyPr>
              <a:lstStyle/>
              <a:p>
                <a:pPr lvl="0"/>
                <a:r>
                  <a:rPr lang="vi-VN" sz="2800" dirty="0">
                    <a:solidFill>
                      <a:srgbClr val="000000"/>
                    </a:solidFill>
                    <a:latin typeface="Times New Roman" pitchFamily="18" charset="0"/>
                    <a:cs typeface="Times New Roman" pitchFamily="18" charset="0"/>
                  </a:rPr>
                  <a:t>Khi đó ˆAHE+ˆDHG</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14:m>
                  <m:oMath xmlns:m="http://schemas.openxmlformats.org/officeDocument/2006/math">
                    <m:f>
                      <m:fPr>
                        <m:ctrlPr>
                          <a:rPr lang="en-US" sz="2800" i="1">
                            <a:solidFill>
                              <a:srgbClr val="000000"/>
                            </a:solidFill>
                            <a:latin typeface="Cambria Math" panose="02040503050406030204" pitchFamily="18" charset="0"/>
                            <a:cs typeface="Times New Roman" pitchFamily="18" charset="0"/>
                          </a:rPr>
                        </m:ctrlPr>
                      </m:fPr>
                      <m:num>
                        <m:r>
                          <m:rPr>
                            <m:nor/>
                          </m:rPr>
                          <a:rPr lang="vi-VN" sz="2800" dirty="0">
                            <a:solidFill>
                              <a:srgbClr val="000000"/>
                            </a:solidFill>
                            <a:latin typeface="Times New Roman" pitchFamily="18" charset="0"/>
                            <a:cs typeface="Times New Roman" pitchFamily="18" charset="0"/>
                          </a:rPr>
                          <m:t>180°−ˆ</m:t>
                        </m:r>
                        <m:r>
                          <m:rPr>
                            <m:nor/>
                          </m:rPr>
                          <a:rPr lang="vi-VN" sz="2800" dirty="0">
                            <a:solidFill>
                              <a:srgbClr val="000000"/>
                            </a:solidFill>
                            <a:latin typeface="Times New Roman" pitchFamily="18" charset="0"/>
                            <a:cs typeface="Times New Roman" pitchFamily="18" charset="0"/>
                          </a:rPr>
                          <m:t>HAE</m:t>
                        </m:r>
                      </m:num>
                      <m:den>
                        <m:r>
                          <m:rPr>
                            <m:nor/>
                          </m:rPr>
                          <a:rPr lang="vi-VN" sz="2800" dirty="0">
                            <a:solidFill>
                              <a:srgbClr val="000000"/>
                            </a:solidFill>
                            <a:latin typeface="Times New Roman" pitchFamily="18" charset="0"/>
                            <a:cs typeface="Times New Roman" pitchFamily="18" charset="0"/>
                          </a:rPr>
                          <m:t>2</m:t>
                        </m:r>
                      </m:den>
                    </m:f>
                    <m:r>
                      <a:rPr lang="vi-VN" sz="2800" i="1" dirty="0">
                        <a:solidFill>
                          <a:srgbClr val="000000"/>
                        </a:solidFill>
                        <a:latin typeface="Cambria Math"/>
                        <a:cs typeface="Times New Roman" pitchFamily="18" charset="0"/>
                      </a:rPr>
                      <m:t> </m:t>
                    </m:r>
                  </m:oMath>
                </a14:m>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14:m>
                  <m:oMath xmlns:m="http://schemas.openxmlformats.org/officeDocument/2006/math">
                    <m:f>
                      <m:fPr>
                        <m:ctrlPr>
                          <a:rPr lang="en-US" sz="2800" i="1">
                            <a:solidFill>
                              <a:srgbClr val="000000"/>
                            </a:solidFill>
                            <a:latin typeface="Cambria Math" panose="02040503050406030204" pitchFamily="18" charset="0"/>
                            <a:cs typeface="Times New Roman" pitchFamily="18" charset="0"/>
                          </a:rPr>
                        </m:ctrlPr>
                      </m:fPr>
                      <m:num>
                        <m:r>
                          <m:rPr>
                            <m:nor/>
                          </m:rPr>
                          <a:rPr lang="vi-VN" sz="2800" dirty="0">
                            <a:solidFill>
                              <a:srgbClr val="000000"/>
                            </a:solidFill>
                            <a:latin typeface="Times New Roman" pitchFamily="18" charset="0"/>
                            <a:cs typeface="Times New Roman" pitchFamily="18" charset="0"/>
                          </a:rPr>
                          <m:t>180°−ˆ</m:t>
                        </m:r>
                        <m:r>
                          <m:rPr>
                            <m:nor/>
                          </m:rPr>
                          <a:rPr lang="vi-VN" sz="2800" dirty="0">
                            <a:solidFill>
                              <a:srgbClr val="000000"/>
                            </a:solidFill>
                            <a:latin typeface="Times New Roman" pitchFamily="18" charset="0"/>
                            <a:cs typeface="Times New Roman" pitchFamily="18" charset="0"/>
                          </a:rPr>
                          <m:t>H</m:t>
                        </m:r>
                        <m:r>
                          <m:rPr>
                            <m:nor/>
                          </m:rPr>
                          <a:rPr lang="en-US" sz="2800" dirty="0">
                            <a:solidFill>
                              <a:srgbClr val="000000"/>
                            </a:solidFill>
                            <a:latin typeface="Times New Roman" pitchFamily="18" charset="0"/>
                            <a:cs typeface="Times New Roman" pitchFamily="18" charset="0"/>
                          </a:rPr>
                          <m:t>DG</m:t>
                        </m:r>
                      </m:num>
                      <m:den>
                        <m:r>
                          <m:rPr>
                            <m:nor/>
                          </m:rPr>
                          <a:rPr lang="vi-VN" sz="2800" dirty="0">
                            <a:solidFill>
                              <a:srgbClr val="000000"/>
                            </a:solidFill>
                            <a:latin typeface="Times New Roman" pitchFamily="18" charset="0"/>
                            <a:cs typeface="Times New Roman" pitchFamily="18" charset="0"/>
                          </a:rPr>
                          <m:t>2</m:t>
                        </m:r>
                      </m:den>
                    </m:f>
                  </m:oMath>
                </a14:m>
                <a:endParaRPr lang="vi-VN" sz="2800" dirty="0">
                  <a:solidFill>
                    <a:srgbClr val="000000"/>
                  </a:solidFill>
                  <a:latin typeface="Times New Roman" pitchFamily="18"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87084" y="2917724"/>
                <a:ext cx="8904515" cy="779059"/>
              </a:xfrm>
              <a:prstGeom prst="rect">
                <a:avLst/>
              </a:prstGeom>
              <a:blipFill rotWithShape="1">
                <a:blip r:embed="rId4"/>
                <a:stretch>
                  <a:fillRect l="-1369" b="-9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24200" y="3853190"/>
                <a:ext cx="4288353" cy="779059"/>
              </a:xfrm>
              <a:prstGeom prst="rect">
                <a:avLst/>
              </a:prstGeom>
            </p:spPr>
            <p:txBody>
              <a:bodyPr wrap="none">
                <a:spAutoFit/>
              </a:bodyPr>
              <a:lstStyle/>
              <a:p>
                <a:pPr lvl="0"/>
                <a:r>
                  <a:rPr lang="vi-VN" sz="2800" dirty="0">
                    <a:solidFill>
                      <a:srgbClr val="000000"/>
                    </a:solidFill>
                    <a:latin typeface="Times New Roman" pitchFamily="18" charset="0"/>
                    <a:cs typeface="Times New Roman" pitchFamily="18" charset="0"/>
                  </a:rPr>
                  <a:t>=</a:t>
                </a:r>
                <a:r>
                  <a:rPr lang="en-US" sz="2800" dirty="0">
                    <a:solidFill>
                      <a:srgbClr val="000000"/>
                    </a:solidFill>
                    <a:cs typeface="Times New Roman" pitchFamily="18" charset="0"/>
                  </a:rPr>
                  <a:t> </a:t>
                </a:r>
                <a14:m>
                  <m:oMath xmlns:m="http://schemas.openxmlformats.org/officeDocument/2006/math">
                    <m:f>
                      <m:fPr>
                        <m:ctrlPr>
                          <a:rPr lang="en-US" sz="2800" i="1">
                            <a:solidFill>
                              <a:srgbClr val="000000"/>
                            </a:solidFill>
                            <a:latin typeface="Cambria Math" panose="02040503050406030204" pitchFamily="18" charset="0"/>
                            <a:cs typeface="Times New Roman" pitchFamily="18" charset="0"/>
                          </a:rPr>
                        </m:ctrlPr>
                      </m:fPr>
                      <m:num>
                        <m:r>
                          <m:rPr>
                            <m:nor/>
                          </m:rPr>
                          <a:rPr lang="vi-VN" sz="2800" dirty="0">
                            <a:solidFill>
                              <a:srgbClr val="000000"/>
                            </a:solidFill>
                            <a:latin typeface="Times New Roman" pitchFamily="18" charset="0"/>
                            <a:cs typeface="Times New Roman" pitchFamily="18" charset="0"/>
                          </a:rPr>
                          <m:t>180°−ˆ</m:t>
                        </m:r>
                        <m:r>
                          <m:rPr>
                            <m:nor/>
                          </m:rPr>
                          <a:rPr lang="vi-VN" sz="2800" dirty="0">
                            <a:solidFill>
                              <a:srgbClr val="000000"/>
                            </a:solidFill>
                            <a:latin typeface="Times New Roman" pitchFamily="18" charset="0"/>
                            <a:cs typeface="Times New Roman" pitchFamily="18" charset="0"/>
                          </a:rPr>
                          <m:t>HAE</m:t>
                        </m:r>
                        <m:r>
                          <m:rPr>
                            <m:nor/>
                          </m:rPr>
                          <a:rPr lang="en-US" sz="2800" b="0" i="0" dirty="0" smtClean="0">
                            <a:solidFill>
                              <a:srgbClr val="000000"/>
                            </a:solidFill>
                            <a:latin typeface="Times New Roman" pitchFamily="18" charset="0"/>
                            <a:cs typeface="Times New Roman" pitchFamily="18" charset="0"/>
                          </a:rPr>
                          <m:t> +</m:t>
                        </m:r>
                        <m:r>
                          <m:rPr>
                            <m:nor/>
                          </m:rPr>
                          <a:rPr lang="vi-VN" sz="2800" dirty="0">
                            <a:solidFill>
                              <a:srgbClr val="000000"/>
                            </a:solidFill>
                            <a:latin typeface="Times New Roman" pitchFamily="18" charset="0"/>
                            <a:cs typeface="Times New Roman" pitchFamily="18" charset="0"/>
                          </a:rPr>
                          <m:t>180°−ˆ</m:t>
                        </m:r>
                        <m:r>
                          <m:rPr>
                            <m:nor/>
                          </m:rPr>
                          <a:rPr lang="vi-VN" sz="2800" dirty="0">
                            <a:solidFill>
                              <a:srgbClr val="000000"/>
                            </a:solidFill>
                            <a:latin typeface="Times New Roman" pitchFamily="18" charset="0"/>
                            <a:cs typeface="Times New Roman" pitchFamily="18" charset="0"/>
                          </a:rPr>
                          <m:t>H</m:t>
                        </m:r>
                        <m:r>
                          <m:rPr>
                            <m:nor/>
                          </m:rPr>
                          <a:rPr lang="en-US" sz="2800" dirty="0">
                            <a:solidFill>
                              <a:srgbClr val="000000"/>
                            </a:solidFill>
                            <a:latin typeface="Times New Roman" pitchFamily="18" charset="0"/>
                            <a:cs typeface="Times New Roman" pitchFamily="18" charset="0"/>
                          </a:rPr>
                          <m:t>DG</m:t>
                        </m:r>
                      </m:num>
                      <m:den>
                        <m:r>
                          <m:rPr>
                            <m:nor/>
                          </m:rPr>
                          <a:rPr lang="vi-VN" sz="2800" dirty="0">
                            <a:solidFill>
                              <a:srgbClr val="000000"/>
                            </a:solidFill>
                            <a:latin typeface="Times New Roman" pitchFamily="18" charset="0"/>
                            <a:cs typeface="Times New Roman" pitchFamily="18" charset="0"/>
                          </a:rPr>
                          <m:t>2</m:t>
                        </m:r>
                      </m:den>
                    </m:f>
                  </m:oMath>
                </a14:m>
                <a:endParaRPr lang="vi-VN" sz="2800" dirty="0">
                  <a:solidFill>
                    <a:srgbClr val="000000"/>
                  </a:solidFill>
                  <a:latin typeface="Times New Roman" pitchFamily="18" charset="0"/>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124200" y="3853190"/>
                <a:ext cx="4288353" cy="779059"/>
              </a:xfrm>
              <a:prstGeom prst="rect">
                <a:avLst/>
              </a:prstGeom>
              <a:blipFill rotWithShape="1">
                <a:blip r:embed="rId5"/>
                <a:stretch>
                  <a:fillRect l="-2987" b="-8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200400" y="4632249"/>
                <a:ext cx="5715000" cy="1906612"/>
              </a:xfrm>
              <a:prstGeom prst="rect">
                <a:avLst/>
              </a:prstGeom>
            </p:spPr>
            <p:txBody>
              <a:bodyPr wrap="square">
                <a:spAutoFit/>
              </a:bodyPr>
              <a:lstStyle/>
              <a:p>
                <a:pPr lvl="0"/>
                <a:r>
                  <a:rPr lang="vi-VN" sz="2800" dirty="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14:m>
                  <m:oMath xmlns:m="http://schemas.openxmlformats.org/officeDocument/2006/math">
                    <m:f>
                      <m:fPr>
                        <m:ctrlPr>
                          <a:rPr lang="en-US" sz="2800" i="1">
                            <a:solidFill>
                              <a:srgbClr val="000000"/>
                            </a:solidFill>
                            <a:latin typeface="Cambria Math" panose="02040503050406030204" pitchFamily="18" charset="0"/>
                            <a:cs typeface="Times New Roman" pitchFamily="18" charset="0"/>
                          </a:rPr>
                        </m:ctrlPr>
                      </m:fPr>
                      <m:num>
                        <m:r>
                          <m:rPr>
                            <m:nor/>
                          </m:rPr>
                          <a:rPr lang="en-US" sz="2800" b="0" i="0" smtClean="0">
                            <a:solidFill>
                              <a:srgbClr val="000000"/>
                            </a:solidFill>
                            <a:latin typeface="Cambria Math"/>
                            <a:cs typeface="Times New Roman" pitchFamily="18" charset="0"/>
                          </a:rPr>
                          <m:t>36</m:t>
                        </m:r>
                        <m:r>
                          <m:rPr>
                            <m:nor/>
                          </m:rPr>
                          <a:rPr lang="vi-VN" sz="2800" dirty="0">
                            <a:solidFill>
                              <a:srgbClr val="000000"/>
                            </a:solidFill>
                            <a:latin typeface="Times New Roman" pitchFamily="18" charset="0"/>
                            <a:cs typeface="Times New Roman" pitchFamily="18" charset="0"/>
                          </a:rPr>
                          <m:t>0°−</m:t>
                        </m:r>
                        <m:r>
                          <m:rPr>
                            <m:nor/>
                          </m:rPr>
                          <a:rPr lang="en-US" sz="2800" b="0" i="0" dirty="0" smtClean="0">
                            <a:solidFill>
                              <a:srgbClr val="000000"/>
                            </a:solidFill>
                            <a:latin typeface="Times New Roman" pitchFamily="18" charset="0"/>
                            <a:cs typeface="Times New Roman" pitchFamily="18" charset="0"/>
                          </a:rPr>
                          <m:t> (</m:t>
                        </m:r>
                        <m:r>
                          <m:rPr>
                            <m:nor/>
                          </m:rPr>
                          <a:rPr lang="vi-VN" sz="2800" dirty="0">
                            <a:solidFill>
                              <a:srgbClr val="000000"/>
                            </a:solidFill>
                            <a:latin typeface="Times New Roman" pitchFamily="18" charset="0"/>
                            <a:cs typeface="Times New Roman" pitchFamily="18" charset="0"/>
                          </a:rPr>
                          <m:t>ˆ</m:t>
                        </m:r>
                        <m:r>
                          <m:rPr>
                            <m:nor/>
                          </m:rPr>
                          <a:rPr lang="vi-VN" sz="2800" dirty="0">
                            <a:solidFill>
                              <a:srgbClr val="000000"/>
                            </a:solidFill>
                            <a:latin typeface="Times New Roman" pitchFamily="18" charset="0"/>
                            <a:cs typeface="Times New Roman" pitchFamily="18" charset="0"/>
                          </a:rPr>
                          <m:t>HAE</m:t>
                        </m:r>
                        <m:r>
                          <m:rPr>
                            <m:nor/>
                          </m:rPr>
                          <a:rPr lang="en-US" sz="2800" dirty="0">
                            <a:solidFill>
                              <a:srgbClr val="000000"/>
                            </a:solidFill>
                            <a:latin typeface="Times New Roman" pitchFamily="18" charset="0"/>
                            <a:cs typeface="Times New Roman" pitchFamily="18" charset="0"/>
                          </a:rPr>
                          <m:t> </m:t>
                        </m:r>
                        <m:r>
                          <m:rPr>
                            <m:nor/>
                          </m:rPr>
                          <a:rPr lang="en-US" sz="2800" b="0" i="0" dirty="0" smtClean="0">
                            <a:solidFill>
                              <a:srgbClr val="000000"/>
                            </a:solidFill>
                            <a:latin typeface="Times New Roman" pitchFamily="18" charset="0"/>
                            <a:cs typeface="Times New Roman" pitchFamily="18" charset="0"/>
                          </a:rPr>
                          <m:t>+ </m:t>
                        </m:r>
                        <m:r>
                          <m:rPr>
                            <m:nor/>
                          </m:rPr>
                          <a:rPr lang="vi-VN" sz="2800" dirty="0">
                            <a:solidFill>
                              <a:srgbClr val="000000"/>
                            </a:solidFill>
                            <a:latin typeface="Times New Roman" pitchFamily="18" charset="0"/>
                            <a:cs typeface="Times New Roman" pitchFamily="18" charset="0"/>
                          </a:rPr>
                          <m:t>ˆ</m:t>
                        </m:r>
                        <m:r>
                          <m:rPr>
                            <m:nor/>
                          </m:rPr>
                          <a:rPr lang="vi-VN" sz="2800" dirty="0">
                            <a:solidFill>
                              <a:srgbClr val="000000"/>
                            </a:solidFill>
                            <a:latin typeface="Times New Roman" pitchFamily="18" charset="0"/>
                            <a:cs typeface="Times New Roman" pitchFamily="18" charset="0"/>
                          </a:rPr>
                          <m:t>H</m:t>
                        </m:r>
                        <m:r>
                          <m:rPr>
                            <m:nor/>
                          </m:rPr>
                          <a:rPr lang="en-US" sz="2800" dirty="0">
                            <a:solidFill>
                              <a:srgbClr val="000000"/>
                            </a:solidFill>
                            <a:latin typeface="Times New Roman" pitchFamily="18" charset="0"/>
                            <a:cs typeface="Times New Roman" pitchFamily="18" charset="0"/>
                          </a:rPr>
                          <m:t>DG</m:t>
                        </m:r>
                        <m:r>
                          <m:rPr>
                            <m:nor/>
                          </m:rPr>
                          <a:rPr lang="en-US" sz="2800" b="0" i="0" dirty="0" smtClean="0">
                            <a:solidFill>
                              <a:srgbClr val="000000"/>
                            </a:solidFill>
                            <a:latin typeface="Times New Roman" pitchFamily="18" charset="0"/>
                            <a:cs typeface="Times New Roman" pitchFamily="18" charset="0"/>
                          </a:rPr>
                          <m:t>) </m:t>
                        </m:r>
                      </m:num>
                      <m:den>
                        <m:r>
                          <m:rPr>
                            <m:nor/>
                          </m:rPr>
                          <a:rPr lang="vi-VN" sz="2800" dirty="0">
                            <a:solidFill>
                              <a:srgbClr val="000000"/>
                            </a:solidFill>
                            <a:latin typeface="Times New Roman" pitchFamily="18" charset="0"/>
                            <a:cs typeface="Times New Roman" pitchFamily="18" charset="0"/>
                          </a:rPr>
                          <m:t>2</m:t>
                        </m:r>
                      </m:den>
                    </m:f>
                  </m:oMath>
                </a14:m>
                <a:r>
                  <a:rPr lang="en-US" sz="2800" dirty="0">
                    <a:solidFill>
                      <a:srgbClr val="000000"/>
                    </a:solidFill>
                    <a:latin typeface="Times New Roman" pitchFamily="18" charset="0"/>
                    <a:cs typeface="Times New Roman" pitchFamily="18" charset="0"/>
                  </a:rPr>
                  <a:t> </a:t>
                </a:r>
              </a:p>
              <a:p>
                <a:pPr lvl="0"/>
                <a:r>
                  <a:rPr lang="vi-VN" sz="2800" dirty="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14:m>
                  <m:oMath xmlns:m="http://schemas.openxmlformats.org/officeDocument/2006/math">
                    <m:f>
                      <m:fPr>
                        <m:ctrlPr>
                          <a:rPr lang="en-US" sz="2800" i="1">
                            <a:solidFill>
                              <a:srgbClr val="000000"/>
                            </a:solidFill>
                            <a:latin typeface="Cambria Math" panose="02040503050406030204" pitchFamily="18" charset="0"/>
                            <a:cs typeface="Times New Roman" pitchFamily="18" charset="0"/>
                          </a:rPr>
                        </m:ctrlPr>
                      </m:fPr>
                      <m:num>
                        <m:r>
                          <m:rPr>
                            <m:nor/>
                          </m:rPr>
                          <a:rPr lang="en-US" sz="2800" b="0" i="0" smtClean="0">
                            <a:solidFill>
                              <a:srgbClr val="000000"/>
                            </a:solidFill>
                            <a:latin typeface="Cambria Math"/>
                            <a:cs typeface="Times New Roman" pitchFamily="18" charset="0"/>
                          </a:rPr>
                          <m:t>36</m:t>
                        </m:r>
                        <m:r>
                          <m:rPr>
                            <m:nor/>
                          </m:rPr>
                          <a:rPr lang="vi-VN" sz="2800" dirty="0">
                            <a:solidFill>
                              <a:srgbClr val="000000"/>
                            </a:solidFill>
                            <a:latin typeface="Times New Roman" pitchFamily="18" charset="0"/>
                            <a:cs typeface="Times New Roman" pitchFamily="18" charset="0"/>
                          </a:rPr>
                          <m:t>0°−180°</m:t>
                        </m:r>
                      </m:num>
                      <m:den>
                        <m:r>
                          <m:rPr>
                            <m:nor/>
                          </m:rPr>
                          <a:rPr lang="vi-VN" sz="2800" dirty="0">
                            <a:solidFill>
                              <a:srgbClr val="000000"/>
                            </a:solidFill>
                            <a:latin typeface="Times New Roman" pitchFamily="18" charset="0"/>
                            <a:cs typeface="Times New Roman" pitchFamily="18" charset="0"/>
                          </a:rPr>
                          <m:t>2</m:t>
                        </m:r>
                      </m:den>
                    </m:f>
                    <m:r>
                      <a:rPr lang="vi-VN" sz="2800" i="1" dirty="0">
                        <a:solidFill>
                          <a:srgbClr val="000000"/>
                        </a:solidFill>
                        <a:latin typeface="Cambria Math"/>
                        <a:cs typeface="Times New Roman" pitchFamily="18" charset="0"/>
                      </a:rPr>
                      <m:t> </m:t>
                    </m:r>
                  </m:oMath>
                </a14:m>
                <a:endParaRPr lang="en-US" sz="2800" dirty="0">
                  <a:solidFill>
                    <a:srgbClr val="000000"/>
                  </a:solidFill>
                  <a:latin typeface="Times New Roman" pitchFamily="18" charset="0"/>
                  <a:cs typeface="Times New Roman" pitchFamily="18" charset="0"/>
                </a:endParaRPr>
              </a:p>
              <a:p>
                <a:pPr lvl="0"/>
                <a:r>
                  <a:rPr lang="vi-VN" sz="2800" dirty="0">
                    <a:solidFill>
                      <a:srgbClr val="000000"/>
                    </a:solidFill>
                    <a:latin typeface="Times New Roman" pitchFamily="18" charset="0"/>
                    <a:cs typeface="Times New Roman" pitchFamily="18" charset="0"/>
                  </a:rPr>
                  <a:t>=90°</a:t>
                </a:r>
              </a:p>
            </p:txBody>
          </p:sp>
        </mc:Choice>
        <mc:Fallback xmlns="">
          <p:sp>
            <p:nvSpPr>
              <p:cNvPr id="10" name="Rectangle 9"/>
              <p:cNvSpPr>
                <a:spLocks noRot="1" noChangeAspect="1" noMove="1" noResize="1" noEditPoints="1" noAdjustHandles="1" noChangeArrowheads="1" noChangeShapeType="1" noTextEdit="1"/>
              </p:cNvSpPr>
              <p:nvPr/>
            </p:nvSpPr>
            <p:spPr>
              <a:xfrm>
                <a:off x="3200400" y="4632249"/>
                <a:ext cx="5715000" cy="1906612"/>
              </a:xfrm>
              <a:prstGeom prst="rect">
                <a:avLst/>
              </a:prstGeom>
              <a:blipFill rotWithShape="1">
                <a:blip r:embed="rId6"/>
                <a:stretch>
                  <a:fillRect l="-2132" b="-7987"/>
                </a:stretch>
              </a:blipFill>
            </p:spPr>
            <p:txBody>
              <a:bodyPr/>
              <a:lstStyle/>
              <a:p>
                <a:r>
                  <a:rPr lang="en-US">
                    <a:noFill/>
                  </a:rPr>
                  <a:t> </a:t>
                </a:r>
              </a:p>
            </p:txBody>
          </p:sp>
        </mc:Fallback>
      </mc:AlternateContent>
    </p:spTree>
    <p:extLst>
      <p:ext uri="{BB962C8B-B14F-4D97-AF65-F5344CB8AC3E}">
        <p14:creationId xmlns:p14="http://schemas.microsoft.com/office/powerpoint/2010/main" val="54793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barn(inVertical)">
                                      <p:cBhvr>
                                        <p:cTn id="36" dur="500"/>
                                        <p:tgtEl>
                                          <p:spTgt spid="10">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Effect transition="in" filter="circle(in)">
                                      <p:cBhvr>
                                        <p:cTn id="41" dur="2000"/>
                                        <p:tgtEl>
                                          <p:spTgt spid="10">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4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991600" cy="2246769"/>
          </a:xfrm>
          <a:prstGeom prst="rect">
            <a:avLst/>
          </a:prstGeom>
        </p:spPr>
        <p:txBody>
          <a:bodyPr wrap="square">
            <a:spAutoFit/>
          </a:bodyPr>
          <a:lstStyle/>
          <a:p>
            <a:r>
              <a:rPr lang="vi-VN" sz="2800" dirty="0">
                <a:solidFill>
                  <a:srgbClr val="000000"/>
                </a:solidFill>
                <a:latin typeface="Times New Roman" pitchFamily="18" charset="0"/>
                <a:cs typeface="Times New Roman" pitchFamily="18" charset="0"/>
              </a:rPr>
              <a:t>Mà ˆAHE</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+ˆDHG</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+ˆEHG</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180°</a:t>
            </a:r>
          </a:p>
          <a:p>
            <a:r>
              <a:rPr lang="vi-VN" sz="2800" dirty="0">
                <a:solidFill>
                  <a:srgbClr val="000000"/>
                </a:solidFill>
                <a:latin typeface="Times New Roman" pitchFamily="18" charset="0"/>
                <a:cs typeface="Times New Roman" pitchFamily="18" charset="0"/>
              </a:rPr>
              <a:t>Suy ra ˆEHG</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=180°−(ˆAHE</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+ˆDHG)</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=180°−</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90°</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90°</a:t>
            </a:r>
          </a:p>
          <a:p>
            <a:r>
              <a:rPr lang="vi-VN" sz="2800" dirty="0">
                <a:solidFill>
                  <a:srgbClr val="000000"/>
                </a:solidFill>
                <a:latin typeface="Times New Roman" pitchFamily="18" charset="0"/>
                <a:cs typeface="Times New Roman" pitchFamily="18" charset="0"/>
              </a:rPr>
              <a:t>Chứng minh tương tự như trên ta cũng có ˆHEF</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ˆEFG</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ˆFGH</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90°.</a:t>
            </a:r>
          </a:p>
          <a:p>
            <a:r>
              <a:rPr lang="vi-VN" sz="2800" dirty="0">
                <a:solidFill>
                  <a:srgbClr val="000000"/>
                </a:solidFill>
                <a:latin typeface="Times New Roman" pitchFamily="18" charset="0"/>
                <a:cs typeface="Times New Roman" pitchFamily="18" charset="0"/>
              </a:rPr>
              <a:t>Tứ giác EFGH có bốn góc vuông nên là hình chữ nhật.</a:t>
            </a:r>
            <a:endParaRPr lang="vi-VN" sz="2800" b="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24218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9F5"/>
        </a:solidFill>
        <a:effectLst/>
      </p:bgPr>
    </p:bg>
    <p:spTree>
      <p:nvGrpSpPr>
        <p:cNvPr id="1" name=""/>
        <p:cNvGrpSpPr/>
        <p:nvPr/>
      </p:nvGrpSpPr>
      <p:grpSpPr>
        <a:xfrm>
          <a:off x="0" y="0"/>
          <a:ext cx="0" cy="0"/>
          <a:chOff x="0" y="0"/>
          <a:chExt cx="0" cy="0"/>
        </a:xfrm>
      </p:grpSpPr>
      <p:pic>
        <p:nvPicPr>
          <p:cNvPr id="17" name="Picture 1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30914" y="-417671"/>
            <a:ext cx="1899560" cy="2260477"/>
          </a:xfrm>
          <a:prstGeom prst="rect">
            <a:avLst/>
          </a:prstGeom>
        </p:spPr>
      </p:pic>
      <p:sp>
        <p:nvSpPr>
          <p:cNvPr id="20" name="TextBox 20"/>
          <p:cNvSpPr txBox="1"/>
          <p:nvPr/>
        </p:nvSpPr>
        <p:spPr>
          <a:xfrm>
            <a:off x="1986824" y="591065"/>
            <a:ext cx="6318975" cy="716543"/>
          </a:xfrm>
          <a:prstGeom prst="rect">
            <a:avLst/>
          </a:prstGeom>
        </p:spPr>
        <p:txBody>
          <a:bodyPr wrap="square" lIns="0" tIns="0" rIns="0" bIns="0" rtlCol="0" anchor="t">
            <a:spAutoFit/>
          </a:bodyPr>
          <a:lstStyle/>
          <a:p>
            <a:pPr algn="ctr" defTabSz="609630">
              <a:lnSpc>
                <a:spcPts val="6214"/>
              </a:lnSpc>
              <a:spcBef>
                <a:spcPct val="0"/>
              </a:spcBef>
            </a:pPr>
            <a:r>
              <a:rPr lang="en-US" sz="3600" b="1" dirty="0">
                <a:solidFill>
                  <a:srgbClr val="D15081"/>
                </a:solidFill>
                <a:cs typeface="Times New Roman" pitchFamily="18" charset="0"/>
              </a:rPr>
              <a:t>HƯỚNG DẪN VỀ NHÀ</a:t>
            </a:r>
          </a:p>
        </p:txBody>
      </p:sp>
      <p:grpSp>
        <p:nvGrpSpPr>
          <p:cNvPr id="28" name="Group 27">
            <a:extLst>
              <a:ext uri="{FF2B5EF4-FFF2-40B4-BE49-F238E27FC236}">
                <a16:creationId xmlns:a16="http://schemas.microsoft.com/office/drawing/2014/main" id="{0AF974AF-62F9-64FC-6AC5-470C77BF8756}"/>
              </a:ext>
            </a:extLst>
          </p:cNvPr>
          <p:cNvGrpSpPr/>
          <p:nvPr/>
        </p:nvGrpSpPr>
        <p:grpSpPr>
          <a:xfrm>
            <a:off x="353852" y="2210033"/>
            <a:ext cx="2649805" cy="4442776"/>
            <a:chOff x="2570309" y="3635349"/>
            <a:chExt cx="4924345" cy="5662373"/>
          </a:xfrm>
        </p:grpSpPr>
        <p:grpSp>
          <p:nvGrpSpPr>
            <p:cNvPr id="2" name="Group 2"/>
            <p:cNvGrpSpPr/>
            <p:nvPr/>
          </p:nvGrpSpPr>
          <p:grpSpPr>
            <a:xfrm>
              <a:off x="2570309" y="3635349"/>
              <a:ext cx="4924345" cy="5662373"/>
              <a:chOff x="-49277" y="0"/>
              <a:chExt cx="1862156" cy="2141244"/>
            </a:xfrm>
          </p:grpSpPr>
          <p:sp>
            <p:nvSpPr>
              <p:cNvPr id="3" name="Freeform 3"/>
              <p:cNvSpPr/>
              <p:nvPr/>
            </p:nvSpPr>
            <p:spPr>
              <a:xfrm>
                <a:off x="92710" y="106680"/>
                <a:ext cx="1685778" cy="1943229"/>
              </a:xfrm>
              <a:custGeom>
                <a:avLst/>
                <a:gdLst/>
                <a:ahLst/>
                <a:cxnLst/>
                <a:rect l="l" t="t" r="r" b="b"/>
                <a:pathLst>
                  <a:path w="1570990" h="1797840">
                    <a:moveTo>
                      <a:pt x="1544320" y="1608610"/>
                    </a:moveTo>
                    <a:cubicBezTo>
                      <a:pt x="1544320" y="1696240"/>
                      <a:pt x="1468120" y="1767360"/>
                      <a:pt x="1386840" y="1767360"/>
                    </a:cubicBezTo>
                    <a:lnTo>
                      <a:pt x="66040" y="1767360"/>
                    </a:lnTo>
                    <a:cubicBezTo>
                      <a:pt x="43180" y="1767360"/>
                      <a:pt x="20320" y="1762280"/>
                      <a:pt x="0" y="1753390"/>
                    </a:cubicBezTo>
                    <a:cubicBezTo>
                      <a:pt x="26670" y="1781330"/>
                      <a:pt x="63500" y="1797840"/>
                      <a:pt x="104140" y="1797840"/>
                    </a:cubicBezTo>
                    <a:lnTo>
                      <a:pt x="1424940" y="1797840"/>
                    </a:lnTo>
                    <a:cubicBezTo>
                      <a:pt x="1504950" y="1797840"/>
                      <a:pt x="1570990" y="1731800"/>
                      <a:pt x="1570990" y="1651790"/>
                    </a:cubicBezTo>
                    <a:lnTo>
                      <a:pt x="1570990" y="95250"/>
                    </a:lnTo>
                    <a:cubicBezTo>
                      <a:pt x="1570990" y="58420"/>
                      <a:pt x="1557020" y="25400"/>
                      <a:pt x="1535430" y="0"/>
                    </a:cubicBezTo>
                    <a:cubicBezTo>
                      <a:pt x="1541780" y="16510"/>
                      <a:pt x="1544320" y="34290"/>
                      <a:pt x="1544320" y="52070"/>
                    </a:cubicBezTo>
                    <a:lnTo>
                      <a:pt x="1544320" y="1608610"/>
                    </a:lnTo>
                    <a:lnTo>
                      <a:pt x="1544320" y="1608610"/>
                    </a:lnTo>
                    <a:close/>
                  </a:path>
                </a:pathLst>
              </a:custGeom>
              <a:solidFill>
                <a:srgbClr val="E87B69"/>
              </a:solidFill>
            </p:spPr>
          </p:sp>
          <p:sp>
            <p:nvSpPr>
              <p:cNvPr id="4" name="Freeform 4"/>
              <p:cNvSpPr/>
              <p:nvPr/>
            </p:nvSpPr>
            <p:spPr>
              <a:xfrm>
                <a:off x="-49277" y="279"/>
                <a:ext cx="1682041" cy="2022255"/>
              </a:xfrm>
              <a:custGeom>
                <a:avLst/>
                <a:gdLst/>
                <a:ahLst/>
                <a:cxnLst/>
                <a:rect l="l" t="t" r="r" b="b"/>
                <a:pathLst>
                  <a:path w="1610360" h="1848640">
                    <a:moveTo>
                      <a:pt x="146050" y="1848640"/>
                    </a:moveTo>
                    <a:lnTo>
                      <a:pt x="1464310" y="1848640"/>
                    </a:lnTo>
                    <a:cubicBezTo>
                      <a:pt x="1544320" y="1848640"/>
                      <a:pt x="1610360" y="1782600"/>
                      <a:pt x="1610360" y="1702590"/>
                    </a:cubicBezTo>
                    <a:lnTo>
                      <a:pt x="1610360" y="146050"/>
                    </a:lnTo>
                    <a:cubicBezTo>
                      <a:pt x="1610360" y="66040"/>
                      <a:pt x="1544320" y="0"/>
                      <a:pt x="1464310" y="0"/>
                    </a:cubicBezTo>
                    <a:lnTo>
                      <a:pt x="146050" y="0"/>
                    </a:lnTo>
                    <a:cubicBezTo>
                      <a:pt x="66040" y="0"/>
                      <a:pt x="0" y="66040"/>
                      <a:pt x="0" y="146050"/>
                    </a:cubicBezTo>
                    <a:lnTo>
                      <a:pt x="0" y="1702590"/>
                    </a:lnTo>
                    <a:cubicBezTo>
                      <a:pt x="0" y="1783870"/>
                      <a:pt x="66040" y="1848640"/>
                      <a:pt x="146050" y="1848640"/>
                    </a:cubicBezTo>
                    <a:close/>
                  </a:path>
                </a:pathLst>
              </a:custGeom>
              <a:solidFill>
                <a:srgbClr val="FFFFFF"/>
              </a:solidFill>
            </p:spPr>
          </p:sp>
          <p:sp>
            <p:nvSpPr>
              <p:cNvPr id="5" name="Freeform 5"/>
              <p:cNvSpPr/>
              <p:nvPr/>
            </p:nvSpPr>
            <p:spPr>
              <a:xfrm>
                <a:off x="0" y="0"/>
                <a:ext cx="1812879" cy="2141244"/>
              </a:xfrm>
              <a:custGeom>
                <a:avLst/>
                <a:gdLst/>
                <a:ahLst/>
                <a:cxnLst/>
                <a:rect l="l" t="t" r="r" b="b"/>
                <a:pathLst>
                  <a:path w="1675130" h="1917220">
                    <a:moveTo>
                      <a:pt x="1611630" y="74930"/>
                    </a:moveTo>
                    <a:cubicBezTo>
                      <a:pt x="1583690" y="30480"/>
                      <a:pt x="1534160" y="0"/>
                      <a:pt x="1477010" y="0"/>
                    </a:cubicBezTo>
                    <a:lnTo>
                      <a:pt x="158750" y="0"/>
                    </a:lnTo>
                    <a:cubicBezTo>
                      <a:pt x="71120" y="0"/>
                      <a:pt x="0" y="71120"/>
                      <a:pt x="0" y="158750"/>
                    </a:cubicBezTo>
                    <a:lnTo>
                      <a:pt x="0" y="1715290"/>
                    </a:lnTo>
                    <a:cubicBezTo>
                      <a:pt x="0" y="1767360"/>
                      <a:pt x="25400" y="1813080"/>
                      <a:pt x="63500" y="1842290"/>
                    </a:cubicBezTo>
                    <a:cubicBezTo>
                      <a:pt x="91440" y="1886740"/>
                      <a:pt x="140970" y="1917220"/>
                      <a:pt x="198120" y="1917220"/>
                    </a:cubicBezTo>
                    <a:lnTo>
                      <a:pt x="1516380" y="1917220"/>
                    </a:lnTo>
                    <a:cubicBezTo>
                      <a:pt x="1604010" y="1917220"/>
                      <a:pt x="1675130" y="1846100"/>
                      <a:pt x="1675130" y="1758470"/>
                    </a:cubicBezTo>
                    <a:lnTo>
                      <a:pt x="1675130" y="201930"/>
                    </a:lnTo>
                    <a:cubicBezTo>
                      <a:pt x="1675130" y="149860"/>
                      <a:pt x="1649730" y="104140"/>
                      <a:pt x="1611630" y="74930"/>
                    </a:cubicBezTo>
                    <a:close/>
                    <a:moveTo>
                      <a:pt x="12700" y="1715290"/>
                    </a:moveTo>
                    <a:lnTo>
                      <a:pt x="12700" y="158750"/>
                    </a:lnTo>
                    <a:cubicBezTo>
                      <a:pt x="12700" y="78740"/>
                      <a:pt x="78740" y="12700"/>
                      <a:pt x="158750" y="12700"/>
                    </a:cubicBezTo>
                    <a:lnTo>
                      <a:pt x="1477010" y="12700"/>
                    </a:lnTo>
                    <a:cubicBezTo>
                      <a:pt x="1557020" y="12700"/>
                      <a:pt x="1623060" y="78740"/>
                      <a:pt x="1623060" y="158750"/>
                    </a:cubicBezTo>
                    <a:lnTo>
                      <a:pt x="1623060" y="1715290"/>
                    </a:lnTo>
                    <a:cubicBezTo>
                      <a:pt x="1623060" y="1795300"/>
                      <a:pt x="1557020" y="1861340"/>
                      <a:pt x="1477010" y="1861340"/>
                    </a:cubicBezTo>
                    <a:lnTo>
                      <a:pt x="158750" y="1861340"/>
                    </a:lnTo>
                    <a:cubicBezTo>
                      <a:pt x="78740" y="1861340"/>
                      <a:pt x="12700" y="1796570"/>
                      <a:pt x="12700" y="1715290"/>
                    </a:cubicBezTo>
                    <a:close/>
                    <a:moveTo>
                      <a:pt x="1663700" y="1758470"/>
                    </a:moveTo>
                    <a:cubicBezTo>
                      <a:pt x="1663700" y="1838480"/>
                      <a:pt x="1596390" y="1904520"/>
                      <a:pt x="1516380" y="1904520"/>
                    </a:cubicBezTo>
                    <a:lnTo>
                      <a:pt x="198120" y="1904520"/>
                    </a:lnTo>
                    <a:cubicBezTo>
                      <a:pt x="157480" y="1904520"/>
                      <a:pt x="120650" y="1888010"/>
                      <a:pt x="93980" y="1860070"/>
                    </a:cubicBezTo>
                    <a:cubicBezTo>
                      <a:pt x="114300" y="1868960"/>
                      <a:pt x="135890" y="1874040"/>
                      <a:pt x="160020" y="1874040"/>
                    </a:cubicBezTo>
                    <a:lnTo>
                      <a:pt x="1478280" y="1874040"/>
                    </a:lnTo>
                    <a:cubicBezTo>
                      <a:pt x="1565910" y="1874040"/>
                      <a:pt x="1637030" y="1802920"/>
                      <a:pt x="1637030" y="1715290"/>
                    </a:cubicBezTo>
                    <a:lnTo>
                      <a:pt x="1637030" y="158750"/>
                    </a:lnTo>
                    <a:cubicBezTo>
                      <a:pt x="1637030" y="140970"/>
                      <a:pt x="1633220" y="123190"/>
                      <a:pt x="1628140" y="106680"/>
                    </a:cubicBezTo>
                    <a:cubicBezTo>
                      <a:pt x="1649730" y="132080"/>
                      <a:pt x="1663700" y="165100"/>
                      <a:pt x="1663700" y="201930"/>
                    </a:cubicBezTo>
                    <a:lnTo>
                      <a:pt x="1663700" y="1758470"/>
                    </a:lnTo>
                    <a:cubicBezTo>
                      <a:pt x="1663700" y="1758470"/>
                      <a:pt x="1663700" y="1758470"/>
                      <a:pt x="1663700" y="1758470"/>
                    </a:cubicBezTo>
                    <a:close/>
                  </a:path>
                </a:pathLst>
              </a:custGeom>
              <a:solidFill>
                <a:srgbClr val="D15081"/>
              </a:solidFill>
            </p:spPr>
          </p:sp>
        </p:grpSp>
        <p:sp>
          <p:nvSpPr>
            <p:cNvPr id="21" name="TextBox 21"/>
            <p:cNvSpPr txBox="1"/>
            <p:nvPr/>
          </p:nvSpPr>
          <p:spPr>
            <a:xfrm>
              <a:off x="3633815" y="3917457"/>
              <a:ext cx="2234226" cy="539365"/>
            </a:xfrm>
            <a:prstGeom prst="rect">
              <a:avLst/>
            </a:prstGeom>
          </p:spPr>
          <p:txBody>
            <a:bodyPr lIns="0" tIns="0" rIns="0" bIns="0" rtlCol="0" anchor="t">
              <a:spAutoFit/>
            </a:bodyPr>
            <a:lstStyle/>
            <a:p>
              <a:pPr algn="ctr" defTabSz="609630">
                <a:lnSpc>
                  <a:spcPts val="3267"/>
                </a:lnSpc>
                <a:spcBef>
                  <a:spcPct val="0"/>
                </a:spcBef>
              </a:pPr>
              <a:r>
                <a:rPr lang="en-US" sz="3600" b="1" dirty="0">
                  <a:solidFill>
                    <a:prstClr val="black"/>
                  </a:solidFill>
                </a:rPr>
                <a:t>01</a:t>
              </a:r>
              <a:endParaRPr lang="en-US" sz="4000" b="1" dirty="0">
                <a:solidFill>
                  <a:prstClr val="black"/>
                </a:solidFill>
              </a:endParaRPr>
            </a:p>
          </p:txBody>
        </p:sp>
        <p:sp>
          <p:nvSpPr>
            <p:cNvPr id="23" name="TextBox 23"/>
            <p:cNvSpPr txBox="1"/>
            <p:nvPr/>
          </p:nvSpPr>
          <p:spPr>
            <a:xfrm>
              <a:off x="2988108" y="5197063"/>
              <a:ext cx="4030241" cy="1098342"/>
            </a:xfrm>
            <a:prstGeom prst="rect">
              <a:avLst/>
            </a:prstGeom>
          </p:spPr>
          <p:txBody>
            <a:bodyPr wrap="square" lIns="0" tIns="0" rIns="0" bIns="0" rtlCol="0" anchor="t">
              <a:spAutoFit/>
            </a:bodyPr>
            <a:lstStyle/>
            <a:p>
              <a:pPr algn="ctr" defTabSz="609630">
                <a:spcBef>
                  <a:spcPct val="0"/>
                </a:spcBef>
              </a:pPr>
              <a:r>
                <a:rPr lang="en-US" sz="2800" dirty="0" err="1">
                  <a:solidFill>
                    <a:prstClr val="black"/>
                  </a:solidFill>
                  <a:cs typeface="Times New Roman" pitchFamily="18" charset="0"/>
                </a:rPr>
                <a:t>ghi</a:t>
              </a:r>
              <a:r>
                <a:rPr lang="en-US" sz="2800" dirty="0">
                  <a:solidFill>
                    <a:prstClr val="black"/>
                  </a:solidFill>
                  <a:cs typeface="Times New Roman" pitchFamily="18" charset="0"/>
                </a:rPr>
                <a:t> </a:t>
              </a:r>
              <a:r>
                <a:rPr lang="en-US" sz="2800" dirty="0" err="1">
                  <a:solidFill>
                    <a:prstClr val="black"/>
                  </a:solidFill>
                  <a:cs typeface="Times New Roman" pitchFamily="18" charset="0"/>
                </a:rPr>
                <a:t>nhớ</a:t>
              </a:r>
              <a:r>
                <a:rPr lang="en-US" sz="2800" dirty="0">
                  <a:solidFill>
                    <a:prstClr val="black"/>
                  </a:solidFill>
                  <a:cs typeface="Times New Roman" pitchFamily="18" charset="0"/>
                </a:rPr>
                <a:t> </a:t>
              </a:r>
              <a:r>
                <a:rPr lang="en-US" sz="2800" dirty="0" err="1">
                  <a:solidFill>
                    <a:prstClr val="black"/>
                  </a:solidFill>
                  <a:cs typeface="Times New Roman" pitchFamily="18" charset="0"/>
                </a:rPr>
                <a:t>kiến</a:t>
              </a:r>
              <a:r>
                <a:rPr lang="en-US" sz="2800" dirty="0">
                  <a:solidFill>
                    <a:prstClr val="black"/>
                  </a:solidFill>
                  <a:cs typeface="Times New Roman" pitchFamily="18" charset="0"/>
                </a:rPr>
                <a:t> </a:t>
              </a:r>
              <a:r>
                <a:rPr lang="en-US" sz="2800" dirty="0" err="1">
                  <a:solidFill>
                    <a:prstClr val="black"/>
                  </a:solidFill>
                  <a:cs typeface="Times New Roman" pitchFamily="18" charset="0"/>
                </a:rPr>
                <a:t>thức</a:t>
              </a:r>
              <a:r>
                <a:rPr lang="en-US" sz="2800" dirty="0">
                  <a:solidFill>
                    <a:prstClr val="black"/>
                  </a:solidFill>
                  <a:cs typeface="Times New Roman" pitchFamily="18" charset="0"/>
                </a:rPr>
                <a:t> </a:t>
              </a:r>
              <a:r>
                <a:rPr lang="en-US" sz="2800" dirty="0" err="1">
                  <a:solidFill>
                    <a:prstClr val="black"/>
                  </a:solidFill>
                  <a:cs typeface="Times New Roman" pitchFamily="18" charset="0"/>
                </a:rPr>
                <a:t>trong</a:t>
              </a:r>
              <a:r>
                <a:rPr lang="en-US" sz="2800" dirty="0">
                  <a:solidFill>
                    <a:prstClr val="black"/>
                  </a:solidFill>
                  <a:cs typeface="Times New Roman" pitchFamily="18" charset="0"/>
                </a:rPr>
                <a:t> </a:t>
              </a:r>
              <a:r>
                <a:rPr lang="en-US" sz="2800" dirty="0" err="1">
                  <a:solidFill>
                    <a:prstClr val="black"/>
                  </a:solidFill>
                  <a:cs typeface="Times New Roman" pitchFamily="18" charset="0"/>
                </a:rPr>
                <a:t>bài</a:t>
              </a:r>
              <a:r>
                <a:rPr lang="en-US" sz="2800" dirty="0">
                  <a:solidFill>
                    <a:prstClr val="black"/>
                  </a:solidFill>
                  <a:cs typeface="Times New Roman" pitchFamily="18" charset="0"/>
                </a:rPr>
                <a:t> </a:t>
              </a:r>
            </a:p>
          </p:txBody>
        </p:sp>
      </p:grpSp>
      <p:grpSp>
        <p:nvGrpSpPr>
          <p:cNvPr id="31" name="Group 30">
            <a:extLst>
              <a:ext uri="{FF2B5EF4-FFF2-40B4-BE49-F238E27FC236}">
                <a16:creationId xmlns:a16="http://schemas.microsoft.com/office/drawing/2014/main" id="{52937E96-E9A1-1099-03C9-10A8FDC7CAE0}"/>
              </a:ext>
            </a:extLst>
          </p:cNvPr>
          <p:cNvGrpSpPr/>
          <p:nvPr/>
        </p:nvGrpSpPr>
        <p:grpSpPr>
          <a:xfrm>
            <a:off x="3174769" y="2087169"/>
            <a:ext cx="2649805" cy="4442776"/>
            <a:chOff x="2570309" y="3635349"/>
            <a:chExt cx="4924345" cy="5662373"/>
          </a:xfrm>
        </p:grpSpPr>
        <p:grpSp>
          <p:nvGrpSpPr>
            <p:cNvPr id="32" name="Group 2">
              <a:extLst>
                <a:ext uri="{FF2B5EF4-FFF2-40B4-BE49-F238E27FC236}">
                  <a16:creationId xmlns:a16="http://schemas.microsoft.com/office/drawing/2014/main" id="{635B36A2-76C6-864C-64D6-460D23899D06}"/>
                </a:ext>
              </a:extLst>
            </p:cNvPr>
            <p:cNvGrpSpPr/>
            <p:nvPr/>
          </p:nvGrpSpPr>
          <p:grpSpPr>
            <a:xfrm>
              <a:off x="2570309" y="3635349"/>
              <a:ext cx="4924345" cy="5662373"/>
              <a:chOff x="-49277" y="0"/>
              <a:chExt cx="1862156" cy="2141244"/>
            </a:xfrm>
          </p:grpSpPr>
          <p:sp>
            <p:nvSpPr>
              <p:cNvPr id="36" name="Freeform 3">
                <a:extLst>
                  <a:ext uri="{FF2B5EF4-FFF2-40B4-BE49-F238E27FC236}">
                    <a16:creationId xmlns:a16="http://schemas.microsoft.com/office/drawing/2014/main" id="{38088BD7-8C85-99DA-E426-3A32A31F5B44}"/>
                  </a:ext>
                </a:extLst>
              </p:cNvPr>
              <p:cNvSpPr/>
              <p:nvPr/>
            </p:nvSpPr>
            <p:spPr>
              <a:xfrm>
                <a:off x="92710" y="106680"/>
                <a:ext cx="1685778" cy="1943229"/>
              </a:xfrm>
              <a:custGeom>
                <a:avLst/>
                <a:gdLst/>
                <a:ahLst/>
                <a:cxnLst/>
                <a:rect l="l" t="t" r="r" b="b"/>
                <a:pathLst>
                  <a:path w="1570990" h="1797840">
                    <a:moveTo>
                      <a:pt x="1544320" y="1608610"/>
                    </a:moveTo>
                    <a:cubicBezTo>
                      <a:pt x="1544320" y="1696240"/>
                      <a:pt x="1468120" y="1767360"/>
                      <a:pt x="1386840" y="1767360"/>
                    </a:cubicBezTo>
                    <a:lnTo>
                      <a:pt x="66040" y="1767360"/>
                    </a:lnTo>
                    <a:cubicBezTo>
                      <a:pt x="43180" y="1767360"/>
                      <a:pt x="20320" y="1762280"/>
                      <a:pt x="0" y="1753390"/>
                    </a:cubicBezTo>
                    <a:cubicBezTo>
                      <a:pt x="26670" y="1781330"/>
                      <a:pt x="63500" y="1797840"/>
                      <a:pt x="104140" y="1797840"/>
                    </a:cubicBezTo>
                    <a:lnTo>
                      <a:pt x="1424940" y="1797840"/>
                    </a:lnTo>
                    <a:cubicBezTo>
                      <a:pt x="1504950" y="1797840"/>
                      <a:pt x="1570990" y="1731800"/>
                      <a:pt x="1570990" y="1651790"/>
                    </a:cubicBezTo>
                    <a:lnTo>
                      <a:pt x="1570990" y="95250"/>
                    </a:lnTo>
                    <a:cubicBezTo>
                      <a:pt x="1570990" y="58420"/>
                      <a:pt x="1557020" y="25400"/>
                      <a:pt x="1535430" y="0"/>
                    </a:cubicBezTo>
                    <a:cubicBezTo>
                      <a:pt x="1541780" y="16510"/>
                      <a:pt x="1544320" y="34290"/>
                      <a:pt x="1544320" y="52070"/>
                    </a:cubicBezTo>
                    <a:lnTo>
                      <a:pt x="1544320" y="1608610"/>
                    </a:lnTo>
                    <a:lnTo>
                      <a:pt x="1544320" y="1608610"/>
                    </a:lnTo>
                    <a:close/>
                  </a:path>
                </a:pathLst>
              </a:custGeom>
              <a:solidFill>
                <a:srgbClr val="E87B69"/>
              </a:solidFill>
            </p:spPr>
          </p:sp>
          <p:sp>
            <p:nvSpPr>
              <p:cNvPr id="37" name="Freeform 4">
                <a:extLst>
                  <a:ext uri="{FF2B5EF4-FFF2-40B4-BE49-F238E27FC236}">
                    <a16:creationId xmlns:a16="http://schemas.microsoft.com/office/drawing/2014/main" id="{381B1806-4847-61E2-81E9-8AD0A23597C1}"/>
                  </a:ext>
                </a:extLst>
              </p:cNvPr>
              <p:cNvSpPr/>
              <p:nvPr/>
            </p:nvSpPr>
            <p:spPr>
              <a:xfrm>
                <a:off x="-49277" y="279"/>
                <a:ext cx="1682041" cy="2022255"/>
              </a:xfrm>
              <a:custGeom>
                <a:avLst/>
                <a:gdLst/>
                <a:ahLst/>
                <a:cxnLst/>
                <a:rect l="l" t="t" r="r" b="b"/>
                <a:pathLst>
                  <a:path w="1610360" h="1848640">
                    <a:moveTo>
                      <a:pt x="146050" y="1848640"/>
                    </a:moveTo>
                    <a:lnTo>
                      <a:pt x="1464310" y="1848640"/>
                    </a:lnTo>
                    <a:cubicBezTo>
                      <a:pt x="1544320" y="1848640"/>
                      <a:pt x="1610360" y="1782600"/>
                      <a:pt x="1610360" y="1702590"/>
                    </a:cubicBezTo>
                    <a:lnTo>
                      <a:pt x="1610360" y="146050"/>
                    </a:lnTo>
                    <a:cubicBezTo>
                      <a:pt x="1610360" y="66040"/>
                      <a:pt x="1544320" y="0"/>
                      <a:pt x="1464310" y="0"/>
                    </a:cubicBezTo>
                    <a:lnTo>
                      <a:pt x="146050" y="0"/>
                    </a:lnTo>
                    <a:cubicBezTo>
                      <a:pt x="66040" y="0"/>
                      <a:pt x="0" y="66040"/>
                      <a:pt x="0" y="146050"/>
                    </a:cubicBezTo>
                    <a:lnTo>
                      <a:pt x="0" y="1702590"/>
                    </a:lnTo>
                    <a:cubicBezTo>
                      <a:pt x="0" y="1783870"/>
                      <a:pt x="66040" y="1848640"/>
                      <a:pt x="146050" y="1848640"/>
                    </a:cubicBezTo>
                    <a:close/>
                  </a:path>
                </a:pathLst>
              </a:custGeom>
              <a:solidFill>
                <a:srgbClr val="FFFFFF"/>
              </a:solidFill>
            </p:spPr>
          </p:sp>
          <p:sp>
            <p:nvSpPr>
              <p:cNvPr id="38" name="Freeform 5">
                <a:extLst>
                  <a:ext uri="{FF2B5EF4-FFF2-40B4-BE49-F238E27FC236}">
                    <a16:creationId xmlns:a16="http://schemas.microsoft.com/office/drawing/2014/main" id="{F8A37D8D-D612-5FF1-A51D-7AC17D0B8775}"/>
                  </a:ext>
                </a:extLst>
              </p:cNvPr>
              <p:cNvSpPr/>
              <p:nvPr/>
            </p:nvSpPr>
            <p:spPr>
              <a:xfrm>
                <a:off x="0" y="0"/>
                <a:ext cx="1812879" cy="2141244"/>
              </a:xfrm>
              <a:custGeom>
                <a:avLst/>
                <a:gdLst/>
                <a:ahLst/>
                <a:cxnLst/>
                <a:rect l="l" t="t" r="r" b="b"/>
                <a:pathLst>
                  <a:path w="1675130" h="1917220">
                    <a:moveTo>
                      <a:pt x="1611630" y="74930"/>
                    </a:moveTo>
                    <a:cubicBezTo>
                      <a:pt x="1583690" y="30480"/>
                      <a:pt x="1534160" y="0"/>
                      <a:pt x="1477010" y="0"/>
                    </a:cubicBezTo>
                    <a:lnTo>
                      <a:pt x="158750" y="0"/>
                    </a:lnTo>
                    <a:cubicBezTo>
                      <a:pt x="71120" y="0"/>
                      <a:pt x="0" y="71120"/>
                      <a:pt x="0" y="158750"/>
                    </a:cubicBezTo>
                    <a:lnTo>
                      <a:pt x="0" y="1715290"/>
                    </a:lnTo>
                    <a:cubicBezTo>
                      <a:pt x="0" y="1767360"/>
                      <a:pt x="25400" y="1813080"/>
                      <a:pt x="63500" y="1842290"/>
                    </a:cubicBezTo>
                    <a:cubicBezTo>
                      <a:pt x="91440" y="1886740"/>
                      <a:pt x="140970" y="1917220"/>
                      <a:pt x="198120" y="1917220"/>
                    </a:cubicBezTo>
                    <a:lnTo>
                      <a:pt x="1516380" y="1917220"/>
                    </a:lnTo>
                    <a:cubicBezTo>
                      <a:pt x="1604010" y="1917220"/>
                      <a:pt x="1675130" y="1846100"/>
                      <a:pt x="1675130" y="1758470"/>
                    </a:cubicBezTo>
                    <a:lnTo>
                      <a:pt x="1675130" y="201930"/>
                    </a:lnTo>
                    <a:cubicBezTo>
                      <a:pt x="1675130" y="149860"/>
                      <a:pt x="1649730" y="104140"/>
                      <a:pt x="1611630" y="74930"/>
                    </a:cubicBezTo>
                    <a:close/>
                    <a:moveTo>
                      <a:pt x="12700" y="1715290"/>
                    </a:moveTo>
                    <a:lnTo>
                      <a:pt x="12700" y="158750"/>
                    </a:lnTo>
                    <a:cubicBezTo>
                      <a:pt x="12700" y="78740"/>
                      <a:pt x="78740" y="12700"/>
                      <a:pt x="158750" y="12700"/>
                    </a:cubicBezTo>
                    <a:lnTo>
                      <a:pt x="1477010" y="12700"/>
                    </a:lnTo>
                    <a:cubicBezTo>
                      <a:pt x="1557020" y="12700"/>
                      <a:pt x="1623060" y="78740"/>
                      <a:pt x="1623060" y="158750"/>
                    </a:cubicBezTo>
                    <a:lnTo>
                      <a:pt x="1623060" y="1715290"/>
                    </a:lnTo>
                    <a:cubicBezTo>
                      <a:pt x="1623060" y="1795300"/>
                      <a:pt x="1557020" y="1861340"/>
                      <a:pt x="1477010" y="1861340"/>
                    </a:cubicBezTo>
                    <a:lnTo>
                      <a:pt x="158750" y="1861340"/>
                    </a:lnTo>
                    <a:cubicBezTo>
                      <a:pt x="78740" y="1861340"/>
                      <a:pt x="12700" y="1796570"/>
                      <a:pt x="12700" y="1715290"/>
                    </a:cubicBezTo>
                    <a:close/>
                    <a:moveTo>
                      <a:pt x="1663700" y="1758470"/>
                    </a:moveTo>
                    <a:cubicBezTo>
                      <a:pt x="1663700" y="1838480"/>
                      <a:pt x="1596390" y="1904520"/>
                      <a:pt x="1516380" y="1904520"/>
                    </a:cubicBezTo>
                    <a:lnTo>
                      <a:pt x="198120" y="1904520"/>
                    </a:lnTo>
                    <a:cubicBezTo>
                      <a:pt x="157480" y="1904520"/>
                      <a:pt x="120650" y="1888010"/>
                      <a:pt x="93980" y="1860070"/>
                    </a:cubicBezTo>
                    <a:cubicBezTo>
                      <a:pt x="114300" y="1868960"/>
                      <a:pt x="135890" y="1874040"/>
                      <a:pt x="160020" y="1874040"/>
                    </a:cubicBezTo>
                    <a:lnTo>
                      <a:pt x="1478280" y="1874040"/>
                    </a:lnTo>
                    <a:cubicBezTo>
                      <a:pt x="1565910" y="1874040"/>
                      <a:pt x="1637030" y="1802920"/>
                      <a:pt x="1637030" y="1715290"/>
                    </a:cubicBezTo>
                    <a:lnTo>
                      <a:pt x="1637030" y="158750"/>
                    </a:lnTo>
                    <a:cubicBezTo>
                      <a:pt x="1637030" y="140970"/>
                      <a:pt x="1633220" y="123190"/>
                      <a:pt x="1628140" y="106680"/>
                    </a:cubicBezTo>
                    <a:cubicBezTo>
                      <a:pt x="1649730" y="132080"/>
                      <a:pt x="1663700" y="165100"/>
                      <a:pt x="1663700" y="201930"/>
                    </a:cubicBezTo>
                    <a:lnTo>
                      <a:pt x="1663700" y="1758470"/>
                    </a:lnTo>
                    <a:cubicBezTo>
                      <a:pt x="1663700" y="1758470"/>
                      <a:pt x="1663700" y="1758470"/>
                      <a:pt x="1663700" y="1758470"/>
                    </a:cubicBezTo>
                    <a:close/>
                  </a:path>
                </a:pathLst>
              </a:custGeom>
              <a:solidFill>
                <a:srgbClr val="D15081"/>
              </a:solidFill>
            </p:spPr>
          </p:sp>
        </p:grpSp>
        <p:sp>
          <p:nvSpPr>
            <p:cNvPr id="34" name="TextBox 21">
              <a:extLst>
                <a:ext uri="{FF2B5EF4-FFF2-40B4-BE49-F238E27FC236}">
                  <a16:creationId xmlns:a16="http://schemas.microsoft.com/office/drawing/2014/main" id="{BF8FA408-DD8D-7FF8-D39F-8246D1E4E2F7}"/>
                </a:ext>
              </a:extLst>
            </p:cNvPr>
            <p:cNvSpPr txBox="1"/>
            <p:nvPr/>
          </p:nvSpPr>
          <p:spPr>
            <a:xfrm>
              <a:off x="3905165" y="3917457"/>
              <a:ext cx="2234226" cy="539365"/>
            </a:xfrm>
            <a:prstGeom prst="rect">
              <a:avLst/>
            </a:prstGeom>
          </p:spPr>
          <p:txBody>
            <a:bodyPr lIns="0" tIns="0" rIns="0" bIns="0" rtlCol="0" anchor="t">
              <a:spAutoFit/>
            </a:bodyPr>
            <a:lstStyle/>
            <a:p>
              <a:pPr algn="ctr" defTabSz="609630">
                <a:lnSpc>
                  <a:spcPts val="3267"/>
                </a:lnSpc>
                <a:spcBef>
                  <a:spcPct val="0"/>
                </a:spcBef>
              </a:pPr>
              <a:r>
                <a:rPr lang="en-US" sz="3600" b="1" dirty="0">
                  <a:solidFill>
                    <a:prstClr val="black"/>
                  </a:solidFill>
                </a:rPr>
                <a:t>02</a:t>
              </a:r>
              <a:endParaRPr lang="en-US" sz="4000" b="1" dirty="0">
                <a:solidFill>
                  <a:prstClr val="black"/>
                </a:solidFill>
              </a:endParaRPr>
            </a:p>
          </p:txBody>
        </p:sp>
        <p:sp>
          <p:nvSpPr>
            <p:cNvPr id="35" name="TextBox 23">
              <a:extLst>
                <a:ext uri="{FF2B5EF4-FFF2-40B4-BE49-F238E27FC236}">
                  <a16:creationId xmlns:a16="http://schemas.microsoft.com/office/drawing/2014/main" id="{7D382221-64E2-79BD-1537-0B9B43B436F5}"/>
                </a:ext>
              </a:extLst>
            </p:cNvPr>
            <p:cNvSpPr txBox="1"/>
            <p:nvPr/>
          </p:nvSpPr>
          <p:spPr>
            <a:xfrm>
              <a:off x="2868672" y="5368194"/>
              <a:ext cx="4457925" cy="1098342"/>
            </a:xfrm>
            <a:prstGeom prst="rect">
              <a:avLst/>
            </a:prstGeom>
          </p:spPr>
          <p:txBody>
            <a:bodyPr wrap="square" lIns="0" tIns="0" rIns="0" bIns="0" rtlCol="0" anchor="t">
              <a:spAutoFit/>
            </a:bodyPr>
            <a:lstStyle/>
            <a:p>
              <a:pPr algn="ctr" defTabSz="609630">
                <a:spcBef>
                  <a:spcPct val="0"/>
                </a:spcBef>
              </a:pPr>
              <a:r>
                <a:rPr lang="en-US" sz="2800" dirty="0" err="1">
                  <a:solidFill>
                    <a:prstClr val="black"/>
                  </a:solidFill>
                  <a:cs typeface="Times New Roman" pitchFamily="18" charset="0"/>
                </a:rPr>
                <a:t>Hoàn</a:t>
              </a:r>
              <a:r>
                <a:rPr lang="en-US" sz="2800" dirty="0">
                  <a:solidFill>
                    <a:prstClr val="black"/>
                  </a:solidFill>
                  <a:cs typeface="Times New Roman" pitchFamily="18" charset="0"/>
                </a:rPr>
                <a:t> thành </a:t>
              </a:r>
              <a:r>
                <a:rPr lang="en-US" sz="2800" dirty="0" err="1">
                  <a:solidFill>
                    <a:prstClr val="black"/>
                  </a:solidFill>
                  <a:cs typeface="Times New Roman" pitchFamily="18" charset="0"/>
                </a:rPr>
                <a:t>bài</a:t>
              </a:r>
              <a:r>
                <a:rPr lang="en-US" sz="2800" dirty="0">
                  <a:solidFill>
                    <a:prstClr val="black"/>
                  </a:solidFill>
                  <a:cs typeface="Times New Roman" pitchFamily="18" charset="0"/>
                </a:rPr>
                <a:t> tập trong SBT</a:t>
              </a:r>
              <a:r>
                <a:rPr lang="en-US" sz="2800" dirty="0">
                  <a:solidFill>
                    <a:srgbClr val="E87B69"/>
                  </a:solidFill>
                  <a:cs typeface="Times New Roman" pitchFamily="18" charset="0"/>
                </a:rPr>
                <a:t>.</a:t>
              </a:r>
            </a:p>
          </p:txBody>
        </p:sp>
      </p:grpSp>
      <p:grpSp>
        <p:nvGrpSpPr>
          <p:cNvPr id="39" name="Group 38">
            <a:extLst>
              <a:ext uri="{FF2B5EF4-FFF2-40B4-BE49-F238E27FC236}">
                <a16:creationId xmlns:a16="http://schemas.microsoft.com/office/drawing/2014/main" id="{B908E7B4-1CFA-4989-3FBD-57CEC611D223}"/>
              </a:ext>
            </a:extLst>
          </p:cNvPr>
          <p:cNvGrpSpPr/>
          <p:nvPr/>
        </p:nvGrpSpPr>
        <p:grpSpPr>
          <a:xfrm>
            <a:off x="6112362" y="2210033"/>
            <a:ext cx="2649805" cy="4442776"/>
            <a:chOff x="2570309" y="3635349"/>
            <a:chExt cx="4924345" cy="5662373"/>
          </a:xfrm>
        </p:grpSpPr>
        <p:grpSp>
          <p:nvGrpSpPr>
            <p:cNvPr id="40" name="Group 2">
              <a:extLst>
                <a:ext uri="{FF2B5EF4-FFF2-40B4-BE49-F238E27FC236}">
                  <a16:creationId xmlns:a16="http://schemas.microsoft.com/office/drawing/2014/main" id="{B4D39B1B-EC8B-5723-54CA-0B924CC91F78}"/>
                </a:ext>
              </a:extLst>
            </p:cNvPr>
            <p:cNvGrpSpPr/>
            <p:nvPr/>
          </p:nvGrpSpPr>
          <p:grpSpPr>
            <a:xfrm>
              <a:off x="2570309" y="3635349"/>
              <a:ext cx="4924345" cy="5662373"/>
              <a:chOff x="-49277" y="0"/>
              <a:chExt cx="1862156" cy="2141244"/>
            </a:xfrm>
          </p:grpSpPr>
          <p:sp>
            <p:nvSpPr>
              <p:cNvPr id="44" name="Freeform 3">
                <a:extLst>
                  <a:ext uri="{FF2B5EF4-FFF2-40B4-BE49-F238E27FC236}">
                    <a16:creationId xmlns:a16="http://schemas.microsoft.com/office/drawing/2014/main" id="{4AE30FD9-1A05-4CB4-EB98-CD7239DF5D2E}"/>
                  </a:ext>
                </a:extLst>
              </p:cNvPr>
              <p:cNvSpPr/>
              <p:nvPr/>
            </p:nvSpPr>
            <p:spPr>
              <a:xfrm>
                <a:off x="92710" y="106680"/>
                <a:ext cx="1685778" cy="1943229"/>
              </a:xfrm>
              <a:custGeom>
                <a:avLst/>
                <a:gdLst/>
                <a:ahLst/>
                <a:cxnLst/>
                <a:rect l="l" t="t" r="r" b="b"/>
                <a:pathLst>
                  <a:path w="1570990" h="1797840">
                    <a:moveTo>
                      <a:pt x="1544320" y="1608610"/>
                    </a:moveTo>
                    <a:cubicBezTo>
                      <a:pt x="1544320" y="1696240"/>
                      <a:pt x="1468120" y="1767360"/>
                      <a:pt x="1386840" y="1767360"/>
                    </a:cubicBezTo>
                    <a:lnTo>
                      <a:pt x="66040" y="1767360"/>
                    </a:lnTo>
                    <a:cubicBezTo>
                      <a:pt x="43180" y="1767360"/>
                      <a:pt x="20320" y="1762280"/>
                      <a:pt x="0" y="1753390"/>
                    </a:cubicBezTo>
                    <a:cubicBezTo>
                      <a:pt x="26670" y="1781330"/>
                      <a:pt x="63500" y="1797840"/>
                      <a:pt x="104140" y="1797840"/>
                    </a:cubicBezTo>
                    <a:lnTo>
                      <a:pt x="1424940" y="1797840"/>
                    </a:lnTo>
                    <a:cubicBezTo>
                      <a:pt x="1504950" y="1797840"/>
                      <a:pt x="1570990" y="1731800"/>
                      <a:pt x="1570990" y="1651790"/>
                    </a:cubicBezTo>
                    <a:lnTo>
                      <a:pt x="1570990" y="95250"/>
                    </a:lnTo>
                    <a:cubicBezTo>
                      <a:pt x="1570990" y="58420"/>
                      <a:pt x="1557020" y="25400"/>
                      <a:pt x="1535430" y="0"/>
                    </a:cubicBezTo>
                    <a:cubicBezTo>
                      <a:pt x="1541780" y="16510"/>
                      <a:pt x="1544320" y="34290"/>
                      <a:pt x="1544320" y="52070"/>
                    </a:cubicBezTo>
                    <a:lnTo>
                      <a:pt x="1544320" y="1608610"/>
                    </a:lnTo>
                    <a:lnTo>
                      <a:pt x="1544320" y="1608610"/>
                    </a:lnTo>
                    <a:close/>
                  </a:path>
                </a:pathLst>
              </a:custGeom>
              <a:solidFill>
                <a:srgbClr val="E87B69"/>
              </a:solidFill>
            </p:spPr>
          </p:sp>
          <p:sp>
            <p:nvSpPr>
              <p:cNvPr id="45" name="Freeform 4">
                <a:extLst>
                  <a:ext uri="{FF2B5EF4-FFF2-40B4-BE49-F238E27FC236}">
                    <a16:creationId xmlns:a16="http://schemas.microsoft.com/office/drawing/2014/main" id="{CD657D32-B4E7-F834-63F7-108EBD77B123}"/>
                  </a:ext>
                </a:extLst>
              </p:cNvPr>
              <p:cNvSpPr/>
              <p:nvPr/>
            </p:nvSpPr>
            <p:spPr>
              <a:xfrm>
                <a:off x="-49277" y="279"/>
                <a:ext cx="1682041" cy="2022255"/>
              </a:xfrm>
              <a:custGeom>
                <a:avLst/>
                <a:gdLst/>
                <a:ahLst/>
                <a:cxnLst/>
                <a:rect l="l" t="t" r="r" b="b"/>
                <a:pathLst>
                  <a:path w="1610360" h="1848640">
                    <a:moveTo>
                      <a:pt x="146050" y="1848640"/>
                    </a:moveTo>
                    <a:lnTo>
                      <a:pt x="1464310" y="1848640"/>
                    </a:lnTo>
                    <a:cubicBezTo>
                      <a:pt x="1544320" y="1848640"/>
                      <a:pt x="1610360" y="1782600"/>
                      <a:pt x="1610360" y="1702590"/>
                    </a:cubicBezTo>
                    <a:lnTo>
                      <a:pt x="1610360" y="146050"/>
                    </a:lnTo>
                    <a:cubicBezTo>
                      <a:pt x="1610360" y="66040"/>
                      <a:pt x="1544320" y="0"/>
                      <a:pt x="1464310" y="0"/>
                    </a:cubicBezTo>
                    <a:lnTo>
                      <a:pt x="146050" y="0"/>
                    </a:lnTo>
                    <a:cubicBezTo>
                      <a:pt x="66040" y="0"/>
                      <a:pt x="0" y="66040"/>
                      <a:pt x="0" y="146050"/>
                    </a:cubicBezTo>
                    <a:lnTo>
                      <a:pt x="0" y="1702590"/>
                    </a:lnTo>
                    <a:cubicBezTo>
                      <a:pt x="0" y="1783870"/>
                      <a:pt x="66040" y="1848640"/>
                      <a:pt x="146050" y="1848640"/>
                    </a:cubicBezTo>
                    <a:close/>
                  </a:path>
                </a:pathLst>
              </a:custGeom>
              <a:solidFill>
                <a:srgbClr val="FFFFFF"/>
              </a:solidFill>
            </p:spPr>
          </p:sp>
          <p:sp>
            <p:nvSpPr>
              <p:cNvPr id="46" name="Freeform 5">
                <a:extLst>
                  <a:ext uri="{FF2B5EF4-FFF2-40B4-BE49-F238E27FC236}">
                    <a16:creationId xmlns:a16="http://schemas.microsoft.com/office/drawing/2014/main" id="{CB444518-A32C-43B4-930E-66026FA7C66B}"/>
                  </a:ext>
                </a:extLst>
              </p:cNvPr>
              <p:cNvSpPr/>
              <p:nvPr/>
            </p:nvSpPr>
            <p:spPr>
              <a:xfrm>
                <a:off x="0" y="0"/>
                <a:ext cx="1812879" cy="2141244"/>
              </a:xfrm>
              <a:custGeom>
                <a:avLst/>
                <a:gdLst/>
                <a:ahLst/>
                <a:cxnLst/>
                <a:rect l="l" t="t" r="r" b="b"/>
                <a:pathLst>
                  <a:path w="1675130" h="1917220">
                    <a:moveTo>
                      <a:pt x="1611630" y="74930"/>
                    </a:moveTo>
                    <a:cubicBezTo>
                      <a:pt x="1583690" y="30480"/>
                      <a:pt x="1534160" y="0"/>
                      <a:pt x="1477010" y="0"/>
                    </a:cubicBezTo>
                    <a:lnTo>
                      <a:pt x="158750" y="0"/>
                    </a:lnTo>
                    <a:cubicBezTo>
                      <a:pt x="71120" y="0"/>
                      <a:pt x="0" y="71120"/>
                      <a:pt x="0" y="158750"/>
                    </a:cubicBezTo>
                    <a:lnTo>
                      <a:pt x="0" y="1715290"/>
                    </a:lnTo>
                    <a:cubicBezTo>
                      <a:pt x="0" y="1767360"/>
                      <a:pt x="25400" y="1813080"/>
                      <a:pt x="63500" y="1842290"/>
                    </a:cubicBezTo>
                    <a:cubicBezTo>
                      <a:pt x="91440" y="1886740"/>
                      <a:pt x="140970" y="1917220"/>
                      <a:pt x="198120" y="1917220"/>
                    </a:cubicBezTo>
                    <a:lnTo>
                      <a:pt x="1516380" y="1917220"/>
                    </a:lnTo>
                    <a:cubicBezTo>
                      <a:pt x="1604010" y="1917220"/>
                      <a:pt x="1675130" y="1846100"/>
                      <a:pt x="1675130" y="1758470"/>
                    </a:cubicBezTo>
                    <a:lnTo>
                      <a:pt x="1675130" y="201930"/>
                    </a:lnTo>
                    <a:cubicBezTo>
                      <a:pt x="1675130" y="149860"/>
                      <a:pt x="1649730" y="104140"/>
                      <a:pt x="1611630" y="74930"/>
                    </a:cubicBezTo>
                    <a:close/>
                    <a:moveTo>
                      <a:pt x="12700" y="1715290"/>
                    </a:moveTo>
                    <a:lnTo>
                      <a:pt x="12700" y="158750"/>
                    </a:lnTo>
                    <a:cubicBezTo>
                      <a:pt x="12700" y="78740"/>
                      <a:pt x="78740" y="12700"/>
                      <a:pt x="158750" y="12700"/>
                    </a:cubicBezTo>
                    <a:lnTo>
                      <a:pt x="1477010" y="12700"/>
                    </a:lnTo>
                    <a:cubicBezTo>
                      <a:pt x="1557020" y="12700"/>
                      <a:pt x="1623060" y="78740"/>
                      <a:pt x="1623060" y="158750"/>
                    </a:cubicBezTo>
                    <a:lnTo>
                      <a:pt x="1623060" y="1715290"/>
                    </a:lnTo>
                    <a:cubicBezTo>
                      <a:pt x="1623060" y="1795300"/>
                      <a:pt x="1557020" y="1861340"/>
                      <a:pt x="1477010" y="1861340"/>
                    </a:cubicBezTo>
                    <a:lnTo>
                      <a:pt x="158750" y="1861340"/>
                    </a:lnTo>
                    <a:cubicBezTo>
                      <a:pt x="78740" y="1861340"/>
                      <a:pt x="12700" y="1796570"/>
                      <a:pt x="12700" y="1715290"/>
                    </a:cubicBezTo>
                    <a:close/>
                    <a:moveTo>
                      <a:pt x="1663700" y="1758470"/>
                    </a:moveTo>
                    <a:cubicBezTo>
                      <a:pt x="1663700" y="1838480"/>
                      <a:pt x="1596390" y="1904520"/>
                      <a:pt x="1516380" y="1904520"/>
                    </a:cubicBezTo>
                    <a:lnTo>
                      <a:pt x="198120" y="1904520"/>
                    </a:lnTo>
                    <a:cubicBezTo>
                      <a:pt x="157480" y="1904520"/>
                      <a:pt x="120650" y="1888010"/>
                      <a:pt x="93980" y="1860070"/>
                    </a:cubicBezTo>
                    <a:cubicBezTo>
                      <a:pt x="114300" y="1868960"/>
                      <a:pt x="135890" y="1874040"/>
                      <a:pt x="160020" y="1874040"/>
                    </a:cubicBezTo>
                    <a:lnTo>
                      <a:pt x="1478280" y="1874040"/>
                    </a:lnTo>
                    <a:cubicBezTo>
                      <a:pt x="1565910" y="1874040"/>
                      <a:pt x="1637030" y="1802920"/>
                      <a:pt x="1637030" y="1715290"/>
                    </a:cubicBezTo>
                    <a:lnTo>
                      <a:pt x="1637030" y="158750"/>
                    </a:lnTo>
                    <a:cubicBezTo>
                      <a:pt x="1637030" y="140970"/>
                      <a:pt x="1633220" y="123190"/>
                      <a:pt x="1628140" y="106680"/>
                    </a:cubicBezTo>
                    <a:cubicBezTo>
                      <a:pt x="1649730" y="132080"/>
                      <a:pt x="1663700" y="165100"/>
                      <a:pt x="1663700" y="201930"/>
                    </a:cubicBezTo>
                    <a:lnTo>
                      <a:pt x="1663700" y="1758470"/>
                    </a:lnTo>
                    <a:cubicBezTo>
                      <a:pt x="1663700" y="1758470"/>
                      <a:pt x="1663700" y="1758470"/>
                      <a:pt x="1663700" y="1758470"/>
                    </a:cubicBezTo>
                    <a:close/>
                  </a:path>
                </a:pathLst>
              </a:custGeom>
              <a:solidFill>
                <a:srgbClr val="D15081"/>
              </a:solidFill>
            </p:spPr>
          </p:sp>
        </p:grpSp>
        <p:sp>
          <p:nvSpPr>
            <p:cNvPr id="42" name="TextBox 21">
              <a:extLst>
                <a:ext uri="{FF2B5EF4-FFF2-40B4-BE49-F238E27FC236}">
                  <a16:creationId xmlns:a16="http://schemas.microsoft.com/office/drawing/2014/main" id="{1CDD8CE2-6319-6D63-0D51-1E113DC2DBB3}"/>
                </a:ext>
              </a:extLst>
            </p:cNvPr>
            <p:cNvSpPr txBox="1"/>
            <p:nvPr/>
          </p:nvSpPr>
          <p:spPr>
            <a:xfrm>
              <a:off x="3905165" y="3887961"/>
              <a:ext cx="2234226" cy="539365"/>
            </a:xfrm>
            <a:prstGeom prst="rect">
              <a:avLst/>
            </a:prstGeom>
          </p:spPr>
          <p:txBody>
            <a:bodyPr lIns="0" tIns="0" rIns="0" bIns="0" rtlCol="0" anchor="t">
              <a:spAutoFit/>
            </a:bodyPr>
            <a:lstStyle/>
            <a:p>
              <a:pPr algn="ctr" defTabSz="609630">
                <a:lnSpc>
                  <a:spcPts val="3267"/>
                </a:lnSpc>
                <a:spcBef>
                  <a:spcPct val="0"/>
                </a:spcBef>
              </a:pPr>
              <a:r>
                <a:rPr lang="en-US" sz="3600" b="1" dirty="0">
                  <a:solidFill>
                    <a:prstClr val="black"/>
                  </a:solidFill>
                  <a:latin typeface="Times New Roman" pitchFamily="18" charset="0"/>
                  <a:cs typeface="Times New Roman" pitchFamily="18" charset="0"/>
                </a:rPr>
                <a:t>03</a:t>
              </a:r>
              <a:endParaRPr lang="en-US" sz="4000" b="1" dirty="0">
                <a:solidFill>
                  <a:prstClr val="black"/>
                </a:solidFill>
                <a:latin typeface="Times New Roman" pitchFamily="18" charset="0"/>
                <a:cs typeface="Times New Roman" pitchFamily="18" charset="0"/>
              </a:endParaRPr>
            </a:p>
          </p:txBody>
        </p:sp>
        <p:sp>
          <p:nvSpPr>
            <p:cNvPr id="43" name="TextBox 23">
              <a:extLst>
                <a:ext uri="{FF2B5EF4-FFF2-40B4-BE49-F238E27FC236}">
                  <a16:creationId xmlns:a16="http://schemas.microsoft.com/office/drawing/2014/main" id="{AE196C1C-53FE-816A-93B2-860C4E6BFC35}"/>
                </a:ext>
              </a:extLst>
            </p:cNvPr>
            <p:cNvSpPr txBox="1"/>
            <p:nvPr/>
          </p:nvSpPr>
          <p:spPr>
            <a:xfrm>
              <a:off x="3006475" y="5105027"/>
              <a:ext cx="4072569" cy="1647514"/>
            </a:xfrm>
            <a:prstGeom prst="rect">
              <a:avLst/>
            </a:prstGeom>
          </p:spPr>
          <p:txBody>
            <a:bodyPr wrap="square" lIns="0" tIns="0" rIns="0" bIns="0" rtlCol="0" anchor="t">
              <a:spAutoFit/>
            </a:bodyPr>
            <a:lstStyle/>
            <a:p>
              <a:pPr defTabSz="609630">
                <a:spcBef>
                  <a:spcPct val="0"/>
                </a:spcBef>
              </a:pPr>
              <a:r>
                <a:rPr lang="en-US" sz="2800" dirty="0" err="1">
                  <a:solidFill>
                    <a:prstClr val="black"/>
                  </a:solidFill>
                  <a:cs typeface="Times New Roman" pitchFamily="18" charset="0"/>
                </a:rPr>
                <a:t>Chuẩn</a:t>
              </a:r>
              <a:r>
                <a:rPr lang="en-US" sz="2800" dirty="0">
                  <a:solidFill>
                    <a:prstClr val="black"/>
                  </a:solidFill>
                  <a:cs typeface="Times New Roman" pitchFamily="18" charset="0"/>
                </a:rPr>
                <a:t> </a:t>
              </a:r>
              <a:r>
                <a:rPr lang="en-US" sz="2800" dirty="0" err="1">
                  <a:solidFill>
                    <a:prstClr val="black"/>
                  </a:solidFill>
                  <a:cs typeface="Times New Roman" pitchFamily="18" charset="0"/>
                </a:rPr>
                <a:t>bị</a:t>
              </a:r>
              <a:r>
                <a:rPr lang="en-US" sz="2800" dirty="0">
                  <a:solidFill>
                    <a:prstClr val="black"/>
                  </a:solidFill>
                  <a:cs typeface="Times New Roman" pitchFamily="18" charset="0"/>
                </a:rPr>
                <a:t> </a:t>
              </a:r>
              <a:r>
                <a:rPr lang="en-US" sz="2800" dirty="0" err="1">
                  <a:solidFill>
                    <a:prstClr val="black"/>
                  </a:solidFill>
                  <a:cs typeface="Times New Roman" pitchFamily="18" charset="0"/>
                </a:rPr>
                <a:t>bài</a:t>
              </a:r>
              <a:r>
                <a:rPr lang="en-US" sz="2800" dirty="0">
                  <a:solidFill>
                    <a:prstClr val="black"/>
                  </a:solidFill>
                  <a:cs typeface="Times New Roman" pitchFamily="18" charset="0"/>
                </a:rPr>
                <a:t> </a:t>
              </a:r>
              <a:r>
                <a:rPr lang="en-US" sz="2800" dirty="0" err="1">
                  <a:solidFill>
                    <a:prstClr val="black"/>
                  </a:solidFill>
                  <a:cs typeface="Times New Roman" pitchFamily="18" charset="0"/>
                </a:rPr>
                <a:t>mới.Luyện</a:t>
              </a:r>
              <a:r>
                <a:rPr lang="en-US" sz="2800" dirty="0">
                  <a:solidFill>
                    <a:prstClr val="black"/>
                  </a:solidFill>
                  <a:cs typeface="Times New Roman" pitchFamily="18" charset="0"/>
                </a:rPr>
                <a:t> </a:t>
              </a:r>
              <a:r>
                <a:rPr lang="en-US" sz="2800" dirty="0" err="1">
                  <a:solidFill>
                    <a:prstClr val="black"/>
                  </a:solidFill>
                  <a:cs typeface="Times New Roman" pitchFamily="18" charset="0"/>
                </a:rPr>
                <a:t>tập</a:t>
              </a:r>
              <a:r>
                <a:rPr lang="en-US" sz="2800" dirty="0">
                  <a:solidFill>
                    <a:prstClr val="black"/>
                  </a:solidFill>
                  <a:cs typeface="Times New Roman" pitchFamily="18" charset="0"/>
                </a:rPr>
                <a:t> </a:t>
              </a:r>
              <a:r>
                <a:rPr lang="en-US" sz="2800" dirty="0" err="1">
                  <a:solidFill>
                    <a:prstClr val="black"/>
                  </a:solidFill>
                  <a:cs typeface="Times New Roman" pitchFamily="18" charset="0"/>
                </a:rPr>
                <a:t>chung</a:t>
              </a:r>
              <a:endParaRPr lang="en-US" sz="2800" dirty="0">
                <a:solidFill>
                  <a:prstClr val="black"/>
                </a:solidFill>
                <a:cs typeface="Times New Roman" pitchFamily="18" charset="0"/>
              </a:endParaRPr>
            </a:p>
          </p:txBody>
        </p:sp>
      </p:grpSp>
      <p:pic>
        <p:nvPicPr>
          <p:cNvPr id="6" name="Picture 5"/>
          <p:cNvPicPr>
            <a:picLocks noChangeAspect="1"/>
          </p:cNvPicPr>
          <p:nvPr/>
        </p:nvPicPr>
        <p:blipFill>
          <a:blip r:embed="rId2"/>
          <a:stretch>
            <a:fillRect/>
          </a:stretch>
        </p:blipFill>
        <p:spPr>
          <a:xfrm>
            <a:off x="-6052" y="0"/>
            <a:ext cx="1533302" cy="1763126"/>
          </a:xfrm>
          <a:prstGeom prst="rect">
            <a:avLst/>
          </a:prstGeom>
        </p:spPr>
      </p:pic>
      <p:pic>
        <p:nvPicPr>
          <p:cNvPr id="8" name="Picture 7"/>
          <p:cNvPicPr>
            <a:picLocks noChangeAspect="1"/>
          </p:cNvPicPr>
          <p:nvPr/>
        </p:nvPicPr>
        <p:blipFill>
          <a:blip r:embed="rId3"/>
          <a:stretch>
            <a:fillRect/>
          </a:stretch>
        </p:blipFill>
        <p:spPr>
          <a:xfrm>
            <a:off x="8153400" y="4973380"/>
            <a:ext cx="1444568" cy="1944826"/>
          </a:xfrm>
          <a:prstGeom prst="rect">
            <a:avLst/>
          </a:prstGeom>
        </p:spPr>
      </p:pic>
      <p:pic>
        <p:nvPicPr>
          <p:cNvPr id="9" name="Picture 8"/>
          <p:cNvPicPr>
            <a:picLocks noChangeAspect="1"/>
          </p:cNvPicPr>
          <p:nvPr/>
        </p:nvPicPr>
        <p:blipFill>
          <a:blip r:embed="rId4"/>
          <a:stretch>
            <a:fillRect/>
          </a:stretch>
        </p:blipFill>
        <p:spPr>
          <a:xfrm>
            <a:off x="-142143" y="5185514"/>
            <a:ext cx="1234547" cy="1883827"/>
          </a:xfrm>
          <a:prstGeom prst="rect">
            <a:avLst/>
          </a:prstGeom>
        </p:spPr>
      </p:pic>
    </p:spTree>
    <p:extLst>
      <p:ext uri="{BB962C8B-B14F-4D97-AF65-F5344CB8AC3E}">
        <p14:creationId xmlns:p14="http://schemas.microsoft.com/office/powerpoint/2010/main" val="921833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anim calcmode="lin" valueType="num">
                                      <p:cBhvr>
                                        <p:cTn id="15" dur="500" fill="hold"/>
                                        <p:tgtEl>
                                          <p:spTgt spid="31"/>
                                        </p:tgtEl>
                                        <p:attrNameLst>
                                          <p:attrName>ppt_x</p:attrName>
                                        </p:attrNameLst>
                                      </p:cBhvr>
                                      <p:tavLst>
                                        <p:tav tm="0">
                                          <p:val>
                                            <p:strVal val="#ppt_x"/>
                                          </p:val>
                                        </p:tav>
                                        <p:tav tm="100000">
                                          <p:val>
                                            <p:strVal val="#ppt_x"/>
                                          </p:val>
                                        </p:tav>
                                      </p:tavLst>
                                    </p:anim>
                                    <p:anim calcmode="lin" valueType="num">
                                      <p:cBhvr>
                                        <p:cTn id="16"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strVal val="#ppt_x"/>
                                          </p:val>
                                        </p:tav>
                                        <p:tav tm="100000">
                                          <p:val>
                                            <p:strVal val="#ppt_x"/>
                                          </p:val>
                                        </p:tav>
                                      </p:tavLst>
                                    </p:anim>
                                    <p:anim calcmode="lin" valueType="num">
                                      <p:cBhvr>
                                        <p:cTn id="23"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1053">
            <a:off x="216004" y="5363951"/>
            <a:ext cx="1698853" cy="149910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9331">
            <a:off x="7405752" y="-18618"/>
            <a:ext cx="1700114" cy="1590894"/>
          </a:xfrm>
          <a:prstGeom prst="rect">
            <a:avLst/>
          </a:prstGeom>
        </p:spPr>
      </p:pic>
      <p:grpSp>
        <p:nvGrpSpPr>
          <p:cNvPr id="4" name="Group 4"/>
          <p:cNvGrpSpPr/>
          <p:nvPr/>
        </p:nvGrpSpPr>
        <p:grpSpPr>
          <a:xfrm>
            <a:off x="1548974" y="1583568"/>
            <a:ext cx="6046054" cy="3690864"/>
            <a:chOff x="0" y="0"/>
            <a:chExt cx="7113005" cy="3256645"/>
          </a:xfrm>
        </p:grpSpPr>
        <p:sp>
          <p:nvSpPr>
            <p:cNvPr id="5" name="Freeform 5"/>
            <p:cNvSpPr/>
            <p:nvPr/>
          </p:nvSpPr>
          <p:spPr>
            <a:xfrm>
              <a:off x="10160" y="16510"/>
              <a:ext cx="7090145" cy="3228705"/>
            </a:xfrm>
            <a:custGeom>
              <a:avLst/>
              <a:gdLst/>
              <a:ahLst/>
              <a:cxnLst/>
              <a:rect l="l" t="t" r="r" b="b"/>
              <a:pathLst>
                <a:path w="7090145" h="3228705">
                  <a:moveTo>
                    <a:pt x="7090145" y="3228705"/>
                  </a:moveTo>
                  <a:lnTo>
                    <a:pt x="0" y="3221085"/>
                  </a:lnTo>
                  <a:lnTo>
                    <a:pt x="0" y="1133026"/>
                  </a:lnTo>
                  <a:lnTo>
                    <a:pt x="17780" y="19050"/>
                  </a:lnTo>
                  <a:lnTo>
                    <a:pt x="3533679" y="0"/>
                  </a:lnTo>
                  <a:lnTo>
                    <a:pt x="7071095" y="5080"/>
                  </a:lnTo>
                  <a:close/>
                </a:path>
              </a:pathLst>
            </a:custGeom>
            <a:solidFill>
              <a:srgbClr val="FFF5DE"/>
            </a:solidFill>
          </p:spPr>
        </p:sp>
        <p:sp>
          <p:nvSpPr>
            <p:cNvPr id="6" name="Freeform 6"/>
            <p:cNvSpPr/>
            <p:nvPr/>
          </p:nvSpPr>
          <p:spPr>
            <a:xfrm>
              <a:off x="-3810" y="0"/>
              <a:ext cx="7119355" cy="3255375"/>
            </a:xfrm>
            <a:custGeom>
              <a:avLst/>
              <a:gdLst/>
              <a:ahLst/>
              <a:cxnLst/>
              <a:rect l="l" t="t" r="r" b="b"/>
              <a:pathLst>
                <a:path w="7119355" h="3255375">
                  <a:moveTo>
                    <a:pt x="7085065" y="21590"/>
                  </a:moveTo>
                  <a:cubicBezTo>
                    <a:pt x="7086335" y="34290"/>
                    <a:pt x="7086335" y="44450"/>
                    <a:pt x="7087605" y="54610"/>
                  </a:cubicBezTo>
                  <a:cubicBezTo>
                    <a:pt x="7090145" y="112761"/>
                    <a:pt x="7091415" y="182881"/>
                    <a:pt x="7093955" y="250497"/>
                  </a:cubicBezTo>
                  <a:cubicBezTo>
                    <a:pt x="7093955" y="348164"/>
                    <a:pt x="7106655" y="2273961"/>
                    <a:pt x="7113005" y="2371628"/>
                  </a:cubicBezTo>
                  <a:cubicBezTo>
                    <a:pt x="7119355" y="2519381"/>
                    <a:pt x="7115545" y="2669638"/>
                    <a:pt x="7115545" y="2817391"/>
                  </a:cubicBezTo>
                  <a:cubicBezTo>
                    <a:pt x="7115545" y="2947613"/>
                    <a:pt x="7116815" y="3067819"/>
                    <a:pt x="7118085" y="3194415"/>
                  </a:cubicBezTo>
                  <a:cubicBezTo>
                    <a:pt x="7118085" y="3216004"/>
                    <a:pt x="7118085" y="3229975"/>
                    <a:pt x="7118085" y="3254104"/>
                  </a:cubicBezTo>
                  <a:cubicBezTo>
                    <a:pt x="7095224" y="3254104"/>
                    <a:pt x="7074905" y="3255375"/>
                    <a:pt x="7037054" y="3254104"/>
                  </a:cubicBezTo>
                  <a:cubicBezTo>
                    <a:pt x="6675890" y="3249025"/>
                    <a:pt x="6309169" y="3255375"/>
                    <a:pt x="5948004" y="3250294"/>
                  </a:cubicBezTo>
                  <a:cubicBezTo>
                    <a:pt x="5731305" y="3246485"/>
                    <a:pt x="5520163" y="3249025"/>
                    <a:pt x="5303464" y="3246485"/>
                  </a:cubicBezTo>
                  <a:cubicBezTo>
                    <a:pt x="5203449" y="3245215"/>
                    <a:pt x="5103434" y="3243944"/>
                    <a:pt x="5003420" y="3242675"/>
                  </a:cubicBezTo>
                  <a:cubicBezTo>
                    <a:pt x="4942299" y="3242675"/>
                    <a:pt x="4886736" y="3243944"/>
                    <a:pt x="4825615" y="3243944"/>
                  </a:cubicBezTo>
                  <a:cubicBezTo>
                    <a:pt x="4670037" y="3242675"/>
                    <a:pt x="4242196" y="3243944"/>
                    <a:pt x="4086617" y="3242675"/>
                  </a:cubicBezTo>
                  <a:cubicBezTo>
                    <a:pt x="3975490" y="3241404"/>
                    <a:pt x="1752938" y="3250294"/>
                    <a:pt x="1641811" y="3249025"/>
                  </a:cubicBezTo>
                  <a:cubicBezTo>
                    <a:pt x="1614029" y="3249025"/>
                    <a:pt x="1580691" y="3250294"/>
                    <a:pt x="1552909" y="3250294"/>
                  </a:cubicBezTo>
                  <a:cubicBezTo>
                    <a:pt x="1486232" y="3250294"/>
                    <a:pt x="1425112" y="3251564"/>
                    <a:pt x="1358436" y="3251564"/>
                  </a:cubicBezTo>
                  <a:cubicBezTo>
                    <a:pt x="1191744" y="3251564"/>
                    <a:pt x="1030609" y="3250294"/>
                    <a:pt x="863918" y="3249025"/>
                  </a:cubicBezTo>
                  <a:cubicBezTo>
                    <a:pt x="763903" y="3247754"/>
                    <a:pt x="663888" y="3246485"/>
                    <a:pt x="569430" y="3245215"/>
                  </a:cubicBezTo>
                  <a:cubicBezTo>
                    <a:pt x="391626" y="3243944"/>
                    <a:pt x="213822" y="3242675"/>
                    <a:pt x="48260" y="3242675"/>
                  </a:cubicBezTo>
                  <a:cubicBezTo>
                    <a:pt x="38100" y="3242675"/>
                    <a:pt x="29210" y="3242675"/>
                    <a:pt x="19050" y="3241404"/>
                  </a:cubicBezTo>
                  <a:cubicBezTo>
                    <a:pt x="10160" y="3240135"/>
                    <a:pt x="5080" y="3233785"/>
                    <a:pt x="7620" y="3224894"/>
                  </a:cubicBezTo>
                  <a:cubicBezTo>
                    <a:pt x="16510" y="3193034"/>
                    <a:pt x="12700" y="3130426"/>
                    <a:pt x="11430" y="3065315"/>
                  </a:cubicBezTo>
                  <a:cubicBezTo>
                    <a:pt x="10160" y="2932588"/>
                    <a:pt x="6350" y="2802365"/>
                    <a:pt x="7620" y="2669638"/>
                  </a:cubicBezTo>
                  <a:cubicBezTo>
                    <a:pt x="5080" y="2504355"/>
                    <a:pt x="0" y="458353"/>
                    <a:pt x="7620" y="290566"/>
                  </a:cubicBezTo>
                  <a:cubicBezTo>
                    <a:pt x="8890" y="258010"/>
                    <a:pt x="7620" y="222950"/>
                    <a:pt x="8890" y="190394"/>
                  </a:cubicBezTo>
                  <a:cubicBezTo>
                    <a:pt x="10160" y="137804"/>
                    <a:pt x="12700" y="80206"/>
                    <a:pt x="13970" y="44450"/>
                  </a:cubicBezTo>
                  <a:cubicBezTo>
                    <a:pt x="13970" y="41910"/>
                    <a:pt x="15240" y="39370"/>
                    <a:pt x="16510" y="38100"/>
                  </a:cubicBezTo>
                  <a:cubicBezTo>
                    <a:pt x="38100" y="35560"/>
                    <a:pt x="74912" y="30480"/>
                    <a:pt x="163814" y="29210"/>
                  </a:cubicBezTo>
                  <a:cubicBezTo>
                    <a:pt x="313837" y="25400"/>
                    <a:pt x="463859" y="22860"/>
                    <a:pt x="619437" y="20320"/>
                  </a:cubicBezTo>
                  <a:cubicBezTo>
                    <a:pt x="725009" y="17780"/>
                    <a:pt x="830580" y="16510"/>
                    <a:pt x="930595" y="13970"/>
                  </a:cubicBezTo>
                  <a:cubicBezTo>
                    <a:pt x="1030609" y="11430"/>
                    <a:pt x="1136181" y="8890"/>
                    <a:pt x="1236195" y="8890"/>
                  </a:cubicBezTo>
                  <a:cubicBezTo>
                    <a:pt x="1347323" y="7620"/>
                    <a:pt x="1458450" y="10160"/>
                    <a:pt x="1569578" y="8890"/>
                  </a:cubicBezTo>
                  <a:cubicBezTo>
                    <a:pt x="1708487" y="8890"/>
                    <a:pt x="4225527" y="6350"/>
                    <a:pt x="4364436" y="5080"/>
                  </a:cubicBezTo>
                  <a:cubicBezTo>
                    <a:pt x="4497789" y="3810"/>
                    <a:pt x="4631142" y="2540"/>
                    <a:pt x="4770052" y="2540"/>
                  </a:cubicBezTo>
                  <a:cubicBezTo>
                    <a:pt x="4997863" y="1270"/>
                    <a:pt x="5220118" y="0"/>
                    <a:pt x="5447930" y="0"/>
                  </a:cubicBezTo>
                  <a:cubicBezTo>
                    <a:pt x="5542388" y="0"/>
                    <a:pt x="5642403" y="2540"/>
                    <a:pt x="5736862" y="2540"/>
                  </a:cubicBezTo>
                  <a:cubicBezTo>
                    <a:pt x="5998011" y="3810"/>
                    <a:pt x="6264717" y="5080"/>
                    <a:pt x="6525867" y="7620"/>
                  </a:cubicBezTo>
                  <a:cubicBezTo>
                    <a:pt x="6664776" y="8890"/>
                    <a:pt x="6803686" y="12700"/>
                    <a:pt x="6942596" y="16510"/>
                  </a:cubicBezTo>
                  <a:cubicBezTo>
                    <a:pt x="6975934" y="16510"/>
                    <a:pt x="7009272" y="16510"/>
                    <a:pt x="7037054" y="16510"/>
                  </a:cubicBezTo>
                  <a:cubicBezTo>
                    <a:pt x="7066015" y="17780"/>
                    <a:pt x="7074905" y="20320"/>
                    <a:pt x="7085065" y="21590"/>
                  </a:cubicBezTo>
                  <a:close/>
                  <a:moveTo>
                    <a:pt x="7095224" y="3237595"/>
                  </a:moveTo>
                  <a:cubicBezTo>
                    <a:pt x="7096495" y="3221085"/>
                    <a:pt x="7097765" y="3208385"/>
                    <a:pt x="7097765" y="3195685"/>
                  </a:cubicBezTo>
                  <a:cubicBezTo>
                    <a:pt x="7096495" y="3055298"/>
                    <a:pt x="7095224" y="2922571"/>
                    <a:pt x="7095224" y="2779826"/>
                  </a:cubicBezTo>
                  <a:cubicBezTo>
                    <a:pt x="7095224" y="2714715"/>
                    <a:pt x="7097765" y="2649603"/>
                    <a:pt x="7096495" y="2584492"/>
                  </a:cubicBezTo>
                  <a:cubicBezTo>
                    <a:pt x="7096495" y="2524389"/>
                    <a:pt x="7095224" y="2461782"/>
                    <a:pt x="7093955" y="2401679"/>
                  </a:cubicBezTo>
                  <a:cubicBezTo>
                    <a:pt x="7088874" y="2309020"/>
                    <a:pt x="7077445" y="390737"/>
                    <a:pt x="7077445" y="298079"/>
                  </a:cubicBezTo>
                  <a:cubicBezTo>
                    <a:pt x="7074905" y="220446"/>
                    <a:pt x="7072365" y="140309"/>
                    <a:pt x="7069824" y="63500"/>
                  </a:cubicBezTo>
                  <a:cubicBezTo>
                    <a:pt x="7068555" y="44450"/>
                    <a:pt x="7067285" y="43180"/>
                    <a:pt x="7020385" y="41910"/>
                  </a:cubicBezTo>
                  <a:cubicBezTo>
                    <a:pt x="7003716" y="41910"/>
                    <a:pt x="6992603" y="41910"/>
                    <a:pt x="6975934" y="40640"/>
                  </a:cubicBezTo>
                  <a:cubicBezTo>
                    <a:pt x="6837025" y="36830"/>
                    <a:pt x="6692558" y="31750"/>
                    <a:pt x="6553649" y="30480"/>
                  </a:cubicBezTo>
                  <a:cubicBezTo>
                    <a:pt x="6214710" y="26670"/>
                    <a:pt x="5870215" y="25400"/>
                    <a:pt x="5531276" y="22860"/>
                  </a:cubicBezTo>
                  <a:cubicBezTo>
                    <a:pt x="5481268" y="22860"/>
                    <a:pt x="5425705" y="22860"/>
                    <a:pt x="5375697" y="22860"/>
                  </a:cubicBezTo>
                  <a:cubicBezTo>
                    <a:pt x="5292352" y="22860"/>
                    <a:pt x="5209006" y="22860"/>
                    <a:pt x="5131216" y="22860"/>
                  </a:cubicBezTo>
                  <a:cubicBezTo>
                    <a:pt x="4953413" y="22860"/>
                    <a:pt x="4775608" y="22860"/>
                    <a:pt x="4603361" y="24130"/>
                  </a:cubicBezTo>
                  <a:cubicBezTo>
                    <a:pt x="4453338" y="25400"/>
                    <a:pt x="1925186" y="29210"/>
                    <a:pt x="1775164" y="29210"/>
                  </a:cubicBezTo>
                  <a:cubicBezTo>
                    <a:pt x="1530683" y="29210"/>
                    <a:pt x="1286203" y="26670"/>
                    <a:pt x="1041722" y="33020"/>
                  </a:cubicBezTo>
                  <a:cubicBezTo>
                    <a:pt x="913925" y="36830"/>
                    <a:pt x="791685" y="36830"/>
                    <a:pt x="669445" y="38100"/>
                  </a:cubicBezTo>
                  <a:cubicBezTo>
                    <a:pt x="458302" y="41910"/>
                    <a:pt x="247160" y="45720"/>
                    <a:pt x="49530" y="50800"/>
                  </a:cubicBezTo>
                  <a:cubicBezTo>
                    <a:pt x="36830" y="50800"/>
                    <a:pt x="34290" y="53340"/>
                    <a:pt x="33020" y="72693"/>
                  </a:cubicBezTo>
                  <a:cubicBezTo>
                    <a:pt x="31750" y="117770"/>
                    <a:pt x="31750" y="162847"/>
                    <a:pt x="30480" y="207924"/>
                  </a:cubicBezTo>
                  <a:cubicBezTo>
                    <a:pt x="29210" y="283053"/>
                    <a:pt x="26670" y="355677"/>
                    <a:pt x="25400" y="430806"/>
                  </a:cubicBezTo>
                  <a:cubicBezTo>
                    <a:pt x="20320" y="510943"/>
                    <a:pt x="26670" y="2469295"/>
                    <a:pt x="29210" y="2549432"/>
                  </a:cubicBezTo>
                  <a:cubicBezTo>
                    <a:pt x="29210" y="2634578"/>
                    <a:pt x="29210" y="2722228"/>
                    <a:pt x="30480" y="2807373"/>
                  </a:cubicBezTo>
                  <a:cubicBezTo>
                    <a:pt x="30480" y="2869981"/>
                    <a:pt x="33020" y="2932588"/>
                    <a:pt x="33020" y="2995195"/>
                  </a:cubicBezTo>
                  <a:cubicBezTo>
                    <a:pt x="33020" y="3062811"/>
                    <a:pt x="33020" y="3130426"/>
                    <a:pt x="31750" y="3195685"/>
                  </a:cubicBezTo>
                  <a:cubicBezTo>
                    <a:pt x="31750" y="3199495"/>
                    <a:pt x="31750" y="3202035"/>
                    <a:pt x="31750" y="3205845"/>
                  </a:cubicBezTo>
                  <a:cubicBezTo>
                    <a:pt x="31750" y="3216004"/>
                    <a:pt x="35560" y="3219815"/>
                    <a:pt x="44450" y="3219815"/>
                  </a:cubicBezTo>
                  <a:cubicBezTo>
                    <a:pt x="86025" y="3219815"/>
                    <a:pt x="163814" y="3221085"/>
                    <a:pt x="236047" y="3221085"/>
                  </a:cubicBezTo>
                  <a:cubicBezTo>
                    <a:pt x="341618" y="3221085"/>
                    <a:pt x="452746" y="3218545"/>
                    <a:pt x="558317" y="3221085"/>
                  </a:cubicBezTo>
                  <a:cubicBezTo>
                    <a:pt x="730565" y="3224895"/>
                    <a:pt x="902813" y="3227435"/>
                    <a:pt x="1075060" y="3226165"/>
                  </a:cubicBezTo>
                  <a:cubicBezTo>
                    <a:pt x="1186188" y="3224895"/>
                    <a:pt x="1291759" y="3227435"/>
                    <a:pt x="1402887" y="3227435"/>
                  </a:cubicBezTo>
                  <a:cubicBezTo>
                    <a:pt x="1564022" y="3227435"/>
                    <a:pt x="1725157" y="3226165"/>
                    <a:pt x="1886292" y="3227435"/>
                  </a:cubicBezTo>
                  <a:cubicBezTo>
                    <a:pt x="2125216" y="3228704"/>
                    <a:pt x="4747826" y="3218545"/>
                    <a:pt x="4992307" y="3221085"/>
                  </a:cubicBezTo>
                  <a:cubicBezTo>
                    <a:pt x="5097878" y="3222354"/>
                    <a:pt x="5203449" y="3223625"/>
                    <a:pt x="5303464" y="3223625"/>
                  </a:cubicBezTo>
                  <a:cubicBezTo>
                    <a:pt x="5486825" y="3226165"/>
                    <a:pt x="5664629" y="3222354"/>
                    <a:pt x="5847989" y="3226165"/>
                  </a:cubicBezTo>
                  <a:cubicBezTo>
                    <a:pt x="5998011" y="3228704"/>
                    <a:pt x="6148033" y="3228704"/>
                    <a:pt x="6298056" y="3231245"/>
                  </a:cubicBezTo>
                  <a:cubicBezTo>
                    <a:pt x="6520311" y="3235054"/>
                    <a:pt x="6742566" y="3237595"/>
                    <a:pt x="6964821" y="3238865"/>
                  </a:cubicBezTo>
                  <a:cubicBezTo>
                    <a:pt x="7048167" y="3238865"/>
                    <a:pt x="7074905" y="3237595"/>
                    <a:pt x="7095224" y="323759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35943" y="4946450"/>
            <a:ext cx="1230343" cy="1911550"/>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25943">
            <a:off x="95225" y="68696"/>
            <a:ext cx="1336765" cy="184961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234068" flipH="1">
            <a:off x="-274276" y="2463425"/>
            <a:ext cx="1244943" cy="1287065"/>
          </a:xfrm>
          <a:prstGeom prst="rect">
            <a:avLst/>
          </a:prstGeom>
        </p:spPr>
      </p:pic>
      <p:sp>
        <p:nvSpPr>
          <p:cNvPr id="13" name="Google Shape;7484;p29"/>
          <p:cNvSpPr txBox="1">
            <a:spLocks/>
          </p:cNvSpPr>
          <p:nvPr/>
        </p:nvSpPr>
        <p:spPr>
          <a:xfrm>
            <a:off x="1638301" y="2186200"/>
            <a:ext cx="5958886" cy="2309600"/>
          </a:xfrm>
          <a:prstGeom prst="rect">
            <a:avLst/>
          </a:prstGeom>
          <a:noFill/>
          <a:ln>
            <a:noFill/>
          </a:ln>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defTabSz="609630">
              <a:buClr>
                <a:srgbClr val="04596F"/>
              </a:buClr>
              <a:defRPr/>
            </a:pPr>
            <a:r>
              <a:rPr lang="en-US" sz="4000" b="1" kern="0" dirty="0">
                <a:ln w="0"/>
                <a:solidFill>
                  <a:srgbClr val="04596F"/>
                </a:solidFill>
                <a:effectLst>
                  <a:outerShdw blurRad="38100" dist="19050" dir="2700000" algn="tl" rotWithShape="0">
                    <a:srgbClr val="04596F">
                      <a:alpha val="40000"/>
                    </a:srgbClr>
                  </a:outerShdw>
                </a:effectLst>
                <a:latin typeface="Times New Roman" pitchFamily="18" charset="0"/>
                <a:cs typeface="Times New Roman" pitchFamily="18" charset="0"/>
              </a:rPr>
              <a:t>CẢM ƠN CÁC EM </a:t>
            </a:r>
          </a:p>
          <a:p>
            <a:pPr defTabSz="609630">
              <a:buClr>
                <a:srgbClr val="04596F"/>
              </a:buClr>
              <a:defRPr/>
            </a:pPr>
            <a:r>
              <a:rPr lang="en-US" sz="4000" b="1" kern="0" dirty="0">
                <a:ln w="0"/>
                <a:solidFill>
                  <a:srgbClr val="04596F"/>
                </a:solidFill>
                <a:effectLst>
                  <a:outerShdw blurRad="38100" dist="19050" dir="2700000" algn="tl" rotWithShape="0">
                    <a:srgbClr val="04596F">
                      <a:alpha val="40000"/>
                    </a:srgbClr>
                  </a:outerShdw>
                </a:effectLst>
                <a:latin typeface="Times New Roman" pitchFamily="18" charset="0"/>
                <a:cs typeface="Times New Roman" pitchFamily="18" charset="0"/>
              </a:rPr>
              <a:t>ĐÃ CHÚ Ý LẮNG NGHE BÀI HỌC</a:t>
            </a:r>
            <a:r>
              <a:rPr lang="vi-VN" sz="4000" b="1" kern="0" dirty="0">
                <a:ln w="0"/>
                <a:solidFill>
                  <a:srgbClr val="04596F"/>
                </a:solidFill>
                <a:effectLst>
                  <a:outerShdw blurRad="38100" dist="19050" dir="2700000" algn="tl" rotWithShape="0">
                    <a:srgbClr val="04596F">
                      <a:alpha val="40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88382304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toán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9144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6"/>
          <p:cNvSpPr txBox="1">
            <a:spLocks noChangeArrowheads="1"/>
          </p:cNvSpPr>
          <p:nvPr/>
        </p:nvSpPr>
        <p:spPr bwMode="auto">
          <a:xfrm>
            <a:off x="533400" y="1524000"/>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b="1" dirty="0">
                <a:solidFill>
                  <a:srgbClr val="002060"/>
                </a:solidFill>
                <a:latin typeface="Times New Roman" panose="02020603050405020304" pitchFamily="18" charset="0"/>
              </a:rPr>
              <a:t>BÀI 14:HÌNH THOI VÀ HÌNH VUÔNG</a:t>
            </a:r>
          </a:p>
        </p:txBody>
      </p:sp>
      <p:sp>
        <p:nvSpPr>
          <p:cNvPr id="4" name="Freeform 17"/>
          <p:cNvSpPr>
            <a:spLocks/>
          </p:cNvSpPr>
          <p:nvPr/>
        </p:nvSpPr>
        <p:spPr bwMode="auto">
          <a:xfrm>
            <a:off x="457200" y="3276600"/>
            <a:ext cx="1827506" cy="1378666"/>
          </a:xfrm>
          <a:custGeom>
            <a:avLst/>
            <a:gdLst>
              <a:gd name="T0" fmla="*/ 0 w 1584"/>
              <a:gd name="T1" fmla="*/ 1295400 h 1536"/>
              <a:gd name="T2" fmla="*/ 762000 w 1584"/>
              <a:gd name="T3" fmla="*/ 0 h 1536"/>
              <a:gd name="T4" fmla="*/ 2514600 w 1584"/>
              <a:gd name="T5" fmla="*/ 1066800 h 1536"/>
              <a:gd name="T6" fmla="*/ 685800 w 1584"/>
              <a:gd name="T7" fmla="*/ 2438400 h 1536"/>
              <a:gd name="T8" fmla="*/ 0 w 1584"/>
              <a:gd name="T9" fmla="*/ 1295400 h 1536"/>
              <a:gd name="T10" fmla="*/ 0 60000 65536"/>
              <a:gd name="T11" fmla="*/ 0 60000 65536"/>
              <a:gd name="T12" fmla="*/ 0 60000 65536"/>
              <a:gd name="T13" fmla="*/ 0 60000 65536"/>
              <a:gd name="T14" fmla="*/ 0 60000 65536"/>
              <a:gd name="T15" fmla="*/ 0 w 1584"/>
              <a:gd name="T16" fmla="*/ 0 h 1536"/>
              <a:gd name="T17" fmla="*/ 1584 w 1584"/>
              <a:gd name="T18" fmla="*/ 1536 h 1536"/>
            </a:gdLst>
            <a:ahLst/>
            <a:cxnLst>
              <a:cxn ang="T10">
                <a:pos x="T0" y="T1"/>
              </a:cxn>
              <a:cxn ang="T11">
                <a:pos x="T2" y="T3"/>
              </a:cxn>
              <a:cxn ang="T12">
                <a:pos x="T4" y="T5"/>
              </a:cxn>
              <a:cxn ang="T13">
                <a:pos x="T6" y="T7"/>
              </a:cxn>
              <a:cxn ang="T14">
                <a:pos x="T8" y="T9"/>
              </a:cxn>
            </a:cxnLst>
            <a:rect l="T15" t="T16" r="T17" b="T18"/>
            <a:pathLst>
              <a:path w="1584" h="1536">
                <a:moveTo>
                  <a:pt x="0" y="816"/>
                </a:moveTo>
                <a:lnTo>
                  <a:pt x="480" y="0"/>
                </a:lnTo>
                <a:lnTo>
                  <a:pt x="1584" y="672"/>
                </a:lnTo>
                <a:lnTo>
                  <a:pt x="432" y="1536"/>
                </a:lnTo>
                <a:lnTo>
                  <a:pt x="0" y="816"/>
                </a:lnTo>
                <a:close/>
              </a:path>
            </a:pathLst>
          </a:custGeom>
          <a:solidFill>
            <a:srgbClr val="DFADF1"/>
          </a:solidFill>
          <a:ln w="38100">
            <a:solidFill>
              <a:srgbClr val="000000">
                <a:lumMod val="95000"/>
                <a:lumOff val="5000"/>
              </a:srgbClr>
            </a:solidFill>
            <a:round/>
            <a:headEnd/>
            <a:tailEnd/>
          </a:ln>
        </p:spPr>
        <p:txBody>
          <a:bodyPr/>
          <a:lstStyle/>
          <a:p>
            <a:pPr>
              <a:defRPr/>
            </a:pPr>
            <a:endParaRPr lang="en-US" kern="0">
              <a:solidFill>
                <a:sysClr val="windowText" lastClr="000000"/>
              </a:solidFill>
            </a:endParaRPr>
          </a:p>
        </p:txBody>
      </p:sp>
      <p:sp>
        <p:nvSpPr>
          <p:cNvPr id="5" name="Rectangle 19"/>
          <p:cNvSpPr>
            <a:spLocks noChangeArrowheads="1"/>
          </p:cNvSpPr>
          <p:nvPr/>
        </p:nvSpPr>
        <p:spPr bwMode="auto">
          <a:xfrm>
            <a:off x="3124200" y="3581400"/>
            <a:ext cx="1219200" cy="1028631"/>
          </a:xfrm>
          <a:prstGeom prst="rect">
            <a:avLst/>
          </a:prstGeom>
          <a:solidFill>
            <a:srgbClr val="FF9933"/>
          </a:solidFill>
          <a:ln w="381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2400" kern="0">
              <a:solidFill>
                <a:srgbClr val="000000"/>
              </a:solidFill>
              <a:latin typeface="Times New Roman" panose="02020603050405020304" pitchFamily="18" charset="0"/>
            </a:endParaRPr>
          </a:p>
        </p:txBody>
      </p:sp>
      <p:sp>
        <p:nvSpPr>
          <p:cNvPr id="6" name="Rectangle 18"/>
          <p:cNvSpPr>
            <a:spLocks noChangeArrowheads="1"/>
          </p:cNvSpPr>
          <p:nvPr/>
        </p:nvSpPr>
        <p:spPr bwMode="auto">
          <a:xfrm>
            <a:off x="3886200" y="5124374"/>
            <a:ext cx="2362200" cy="1104831"/>
          </a:xfrm>
          <a:prstGeom prst="rect">
            <a:avLst/>
          </a:prstGeom>
          <a:solidFill>
            <a:srgbClr val="BBE0E3">
              <a:lumMod val="90000"/>
            </a:srgbClr>
          </a:solidFill>
          <a:ln w="38100">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en-US" sz="2400" ker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4051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0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2438400" y="279400"/>
            <a:ext cx="5181600" cy="762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0840"/>
            <a:r>
              <a:rPr lang="en-US" sz="3600" b="1" dirty="0">
                <a:solidFill>
                  <a:prstClr val="black"/>
                </a:solidFill>
                <a:latin typeface="Times New Roman" pitchFamily="18" charset="0"/>
                <a:cs typeface="Times New Roman" pitchFamily="18" charset="0"/>
              </a:rPr>
              <a:t>NỘI DUNG BÀI HỌC</a:t>
            </a:r>
          </a:p>
        </p:txBody>
      </p:sp>
      <p:sp>
        <p:nvSpPr>
          <p:cNvPr id="10" name="Pentagon 9"/>
          <p:cNvSpPr/>
          <p:nvPr/>
        </p:nvSpPr>
        <p:spPr>
          <a:xfrm>
            <a:off x="3352766" y="2540708"/>
            <a:ext cx="780079" cy="795258"/>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0840"/>
            <a:r>
              <a:rPr lang="en-US" sz="3600" b="1" dirty="0">
                <a:solidFill>
                  <a:prstClr val="white"/>
                </a:solidFill>
                <a:latin typeface="Times New Roman" pitchFamily="18" charset="0"/>
                <a:cs typeface="Times New Roman" pitchFamily="18" charset="0"/>
              </a:rPr>
              <a:t>1</a:t>
            </a:r>
          </a:p>
        </p:txBody>
      </p:sp>
      <p:sp>
        <p:nvSpPr>
          <p:cNvPr id="7" name="Rectangle 6"/>
          <p:cNvSpPr/>
          <p:nvPr/>
        </p:nvSpPr>
        <p:spPr>
          <a:xfrm>
            <a:off x="4214955" y="2666388"/>
            <a:ext cx="4800701" cy="544149"/>
          </a:xfrm>
          <a:prstGeom prst="rect">
            <a:avLst/>
          </a:prstGeom>
        </p:spPr>
        <p:txBody>
          <a:bodyPr wrap="square" lIns="51206" tIns="25603" rIns="51206" bIns="25603">
            <a:spAutoFit/>
          </a:bodyPr>
          <a:lstStyle/>
          <a:p>
            <a:pPr defTabSz="510840"/>
            <a:r>
              <a:rPr lang="en-US" sz="3200" b="1" dirty="0" err="1">
                <a:solidFill>
                  <a:srgbClr val="000000"/>
                </a:solidFill>
                <a:latin typeface="Times New Roman" pitchFamily="18" charset="0"/>
                <a:cs typeface="Times New Roman" pitchFamily="18" charset="0"/>
              </a:rPr>
              <a:t>Hình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thoi</a:t>
            </a:r>
            <a:endParaRPr lang="en-US" sz="3200" dirty="0">
              <a:solidFill>
                <a:prstClr val="black"/>
              </a:solidFill>
              <a:latin typeface="Times New Roman" pitchFamily="18" charset="0"/>
              <a:cs typeface="Times New Roman" pitchFamily="18" charset="0"/>
            </a:endParaRPr>
          </a:p>
        </p:txBody>
      </p:sp>
      <p:sp>
        <p:nvSpPr>
          <p:cNvPr id="11" name="Pentagon 10"/>
          <p:cNvSpPr/>
          <p:nvPr/>
        </p:nvSpPr>
        <p:spPr>
          <a:xfrm>
            <a:off x="3402219" y="4522314"/>
            <a:ext cx="780079" cy="795258"/>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defTabSz="510840"/>
            <a:r>
              <a:rPr lang="en-US" sz="3200" b="1" dirty="0">
                <a:solidFill>
                  <a:prstClr val="white"/>
                </a:solidFill>
                <a:latin typeface="Times New Roman" pitchFamily="18" charset="0"/>
                <a:cs typeface="Times New Roman" pitchFamily="18" charset="0"/>
              </a:rPr>
              <a:t>2</a:t>
            </a:r>
          </a:p>
        </p:txBody>
      </p:sp>
      <p:sp>
        <p:nvSpPr>
          <p:cNvPr id="12" name="Rectangle 11"/>
          <p:cNvSpPr/>
          <p:nvPr/>
        </p:nvSpPr>
        <p:spPr>
          <a:xfrm>
            <a:off x="4258433" y="4573833"/>
            <a:ext cx="4885569" cy="544149"/>
          </a:xfrm>
          <a:prstGeom prst="rect">
            <a:avLst/>
          </a:prstGeom>
        </p:spPr>
        <p:txBody>
          <a:bodyPr wrap="square" lIns="51206" tIns="25603" rIns="51206" bIns="25603">
            <a:spAutoFit/>
          </a:bodyPr>
          <a:lstStyle/>
          <a:p>
            <a:pPr defTabSz="510840"/>
            <a:r>
              <a:rPr lang="en-US" sz="3200" b="1" dirty="0" err="1">
                <a:solidFill>
                  <a:srgbClr val="000000"/>
                </a:solidFill>
                <a:latin typeface="Times New Roman" pitchFamily="18" charset="0"/>
                <a:cs typeface="Times New Roman" pitchFamily="18" charset="0"/>
              </a:rPr>
              <a:t>Hình</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vuông</a:t>
            </a:r>
            <a:endParaRPr lang="en-US" sz="3200" dirty="0">
              <a:solidFill>
                <a:prstClr val="black"/>
              </a:solidFill>
              <a:latin typeface="Times New Roman" pitchFamily="18" charset="0"/>
              <a:cs typeface="Times New Roman" pitchFamily="18" charset="0"/>
            </a:endParaRPr>
          </a:p>
        </p:txBody>
      </p:sp>
      <p:pic>
        <p:nvPicPr>
          <p:cNvPr id="13" name="Google Shape;216;p30"/>
          <p:cNvPicPr preferRelativeResize="0"/>
          <p:nvPr/>
        </p:nvPicPr>
        <p:blipFill>
          <a:blip r:embed="rId2">
            <a:alphaModFix/>
          </a:blip>
          <a:stretch>
            <a:fillRect/>
          </a:stretch>
        </p:blipFill>
        <p:spPr>
          <a:xfrm>
            <a:off x="-228600" y="1371607"/>
            <a:ext cx="3407434" cy="4800599"/>
          </a:xfrm>
          <a:prstGeom prst="rect">
            <a:avLst/>
          </a:prstGeom>
          <a:noFill/>
          <a:ln>
            <a:noFill/>
          </a:ln>
        </p:spPr>
      </p:pic>
    </p:spTree>
    <p:extLst>
      <p:ext uri="{BB962C8B-B14F-4D97-AF65-F5344CB8AC3E}">
        <p14:creationId xmlns:p14="http://schemas.microsoft.com/office/powerpoint/2010/main" val="24375298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Nền PP đẹp - 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68"/>
            <a:ext cx="9144000" cy="68728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76200"/>
            <a:ext cx="2057400" cy="523220"/>
          </a:xfrm>
          <a:prstGeom prst="rect">
            <a:avLst/>
          </a:prstGeom>
          <a:solidFill>
            <a:srgbClr val="43C7A3">
              <a:lumMod val="60000"/>
              <a:lumOff val="4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lang="en-US" sz="2800" b="1" kern="0" dirty="0">
                <a:solidFill>
                  <a:srgbClr val="4387CE">
                    <a:lumMod val="75000"/>
                  </a:srgbClr>
                </a:solidFill>
                <a:latin typeface="Times New Roman" panose="02020603050405020304" pitchFamily="18" charset="0"/>
                <a:cs typeface="Times New Roman" panose="02020603050405020304" pitchFamily="18" charset="0"/>
                <a:sym typeface="Arial"/>
              </a:rPr>
              <a:t>1.Hình </a:t>
            </a:r>
            <a:r>
              <a:rPr lang="en-US" sz="2800" b="1" kern="0" dirty="0" err="1">
                <a:solidFill>
                  <a:srgbClr val="4387CE">
                    <a:lumMod val="75000"/>
                  </a:srgbClr>
                </a:solidFill>
                <a:latin typeface="Times New Roman" panose="02020603050405020304" pitchFamily="18" charset="0"/>
                <a:cs typeface="Times New Roman" panose="02020603050405020304" pitchFamily="18" charset="0"/>
                <a:sym typeface="Arial"/>
              </a:rPr>
              <a:t>thoi</a:t>
            </a:r>
            <a:r>
              <a:rPr kumimoji="0" lang="en-US" sz="2800" b="1" i="0" u="none" strike="noStrike" kern="0" cap="none" spc="0" normalizeH="0" baseline="0" noProof="0" dirty="0">
                <a:ln>
                  <a:noFill/>
                </a:ln>
                <a:solidFill>
                  <a:srgbClr val="4387CE">
                    <a:lumMod val="75000"/>
                  </a:srgbClr>
                </a:solidFill>
                <a:effectLst/>
                <a:uLnTx/>
                <a:uFillTx/>
                <a:latin typeface="Times New Roman" panose="02020603050405020304" pitchFamily="18" charset="0"/>
                <a:cs typeface="Times New Roman" panose="02020603050405020304" pitchFamily="18" charset="0"/>
                <a:sym typeface="Arial"/>
              </a:rPr>
              <a:t>:</a:t>
            </a:r>
          </a:p>
        </p:txBody>
      </p:sp>
      <p:sp>
        <p:nvSpPr>
          <p:cNvPr id="2" name="Rectangle 1"/>
          <p:cNvSpPr/>
          <p:nvPr/>
        </p:nvSpPr>
        <p:spPr>
          <a:xfrm>
            <a:off x="152400" y="685800"/>
            <a:ext cx="6434775" cy="523220"/>
          </a:xfrm>
          <a:prstGeom prst="rect">
            <a:avLst/>
          </a:prstGeom>
        </p:spPr>
        <p:txBody>
          <a:bodyPr wrap="none">
            <a:spAutoFit/>
          </a:bodyPr>
          <a:lstStyle/>
          <a:p>
            <a:r>
              <a:rPr lang="en-US" sz="2800" b="1" dirty="0">
                <a:latin typeface="Times New Roman" pitchFamily="18" charset="0"/>
                <a:cs typeface="Times New Roman" pitchFamily="18" charset="0"/>
              </a:rPr>
              <a:t>1.1. </a:t>
            </a:r>
            <a:r>
              <a:rPr lang="en-US" sz="2800" b="1" dirty="0" err="1">
                <a:latin typeface="Times New Roman" pitchFamily="18" charset="0"/>
                <a:cs typeface="Times New Roman" pitchFamily="18" charset="0"/>
              </a:rPr>
              <a:t>Khái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thoi</a:t>
            </a:r>
            <a:endParaRPr lang="en-US" sz="2800" dirty="0">
              <a:latin typeface="Times New Roman" pitchFamily="18" charset="0"/>
              <a:cs typeface="Times New Roman" pitchFamily="18" charset="0"/>
            </a:endParaRPr>
          </a:p>
        </p:txBody>
      </p:sp>
      <p:pic>
        <p:nvPicPr>
          <p:cNvPr id="1026" name="Picture 2" descr="Hình thoi và hình vuông lớp 8 (Lý thuyết Toán 8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9" y="1371600"/>
            <a:ext cx="2764971"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23472" y="1186576"/>
            <a:ext cx="6172200" cy="954107"/>
          </a:xfrm>
          <a:prstGeom prst="rect">
            <a:avLst/>
          </a:prstGeom>
        </p:spPr>
        <p:txBody>
          <a:bodyPr wrap="square">
            <a:spAutoFit/>
          </a:bodyPr>
          <a:lstStyle/>
          <a:p>
            <a:r>
              <a:rPr lang="en-US" dirty="0">
                <a:solidFill>
                  <a:srgbClr val="000000"/>
                </a:solidFill>
                <a:latin typeface="Open Sans"/>
              </a:rPr>
              <a:t> </a:t>
            </a:r>
            <a:r>
              <a:rPr lang="en-US" sz="2800" dirty="0" err="1">
                <a:solidFill>
                  <a:srgbClr val="000000"/>
                </a:solidFill>
                <a:latin typeface="Times New Roman" pitchFamily="18" charset="0"/>
                <a:cs typeface="Times New Roman" pitchFamily="18" charset="0"/>
              </a:rPr>
              <a:t>Định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nghĩa</a:t>
            </a:r>
            <a:r>
              <a:rPr lang="en-US" sz="2800"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Hình</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thoi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tứ</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bốn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bằng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nhau</a:t>
            </a:r>
            <a:r>
              <a:rPr lang="en-US" sz="2800" dirty="0">
                <a:solidFill>
                  <a:srgbClr val="00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Rectangle 4"/>
          <p:cNvSpPr/>
          <p:nvPr/>
        </p:nvSpPr>
        <p:spPr>
          <a:xfrm>
            <a:off x="2934357" y="2125289"/>
            <a:ext cx="6155213" cy="954107"/>
          </a:xfrm>
          <a:prstGeom prst="rect">
            <a:avLst/>
          </a:prstGeom>
        </p:spPr>
        <p:txBody>
          <a:bodyPr wrap="square">
            <a:spAutoFit/>
          </a:bodyPr>
          <a:lstStyle/>
          <a:p>
            <a:r>
              <a:rPr lang="en-US" sz="2800" dirty="0" err="1">
                <a:solidFill>
                  <a:srgbClr val="000000"/>
                </a:solidFill>
                <a:latin typeface="Times New Roman" pitchFamily="18" charset="0"/>
                <a:cs typeface="Times New Roman" pitchFamily="18" charset="0"/>
              </a:rPr>
              <a:t>Tứ</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giác</a:t>
            </a:r>
            <a:r>
              <a:rPr lang="en-US" sz="2800" dirty="0">
                <a:solidFill>
                  <a:srgbClr val="000000"/>
                </a:solidFill>
                <a:latin typeface="Times New Roman" pitchFamily="18" charset="0"/>
                <a:cs typeface="Times New Roman" pitchFamily="18" charset="0"/>
              </a:rPr>
              <a:t> ABCD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AB = BC = CD = DA, </a:t>
            </a:r>
            <a:r>
              <a:rPr lang="en-US" sz="2800" dirty="0" err="1">
                <a:solidFill>
                  <a:srgbClr val="000000"/>
                </a:solidFill>
                <a:latin typeface="Times New Roman" pitchFamily="18" charset="0"/>
                <a:cs typeface="Times New Roman" pitchFamily="18" charset="0"/>
              </a:rPr>
              <a:t>nó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một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thoi</a:t>
            </a:r>
            <a:r>
              <a:rPr lang="en-US" sz="2800" dirty="0">
                <a:solidFill>
                  <a:srgbClr val="00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Cloud Callout 5"/>
          <p:cNvSpPr/>
          <p:nvPr/>
        </p:nvSpPr>
        <p:spPr>
          <a:xfrm>
            <a:off x="381000" y="3352800"/>
            <a:ext cx="8610600" cy="23622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thoi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phải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hành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a:t>
            </a:r>
            <a:r>
              <a:rPr lang="vi-VN" sz="2800" dirty="0">
                <a:solidFill>
                  <a:schemeClr val="tx1"/>
                </a:solidFill>
                <a:latin typeface="Times New Roman" pitchFamily="18" charset="0"/>
                <a:cs typeface="Times New Roman" pitchFamily="18" charset="0"/>
              </a:rPr>
              <a:t> Nếu có, từ tính chất đã biết của hình bình hành, hãy suy ra những tính chất tương ứng của hình thoi.</a:t>
            </a:r>
            <a:r>
              <a:rPr lang="en-US" sz="2800" dirty="0">
                <a:solidFill>
                  <a:schemeClr val="tx1"/>
                </a:solidFill>
                <a:latin typeface="Times New Roman" pitchFamily="18" charset="0"/>
                <a:cs typeface="Times New Roman" pitchFamily="18" charset="0"/>
              </a:rPr>
              <a:t> </a:t>
            </a:r>
          </a:p>
        </p:txBody>
      </p:sp>
      <p:sp>
        <p:nvSpPr>
          <p:cNvPr id="7" name="Rectangle 6"/>
          <p:cNvSpPr/>
          <p:nvPr/>
        </p:nvSpPr>
        <p:spPr>
          <a:xfrm>
            <a:off x="152400" y="3200400"/>
            <a:ext cx="8839200" cy="954107"/>
          </a:xfrm>
          <a:prstGeom prst="rect">
            <a:avLst/>
          </a:prstGeom>
        </p:spPr>
        <p:txBody>
          <a:bodyPr wrap="square">
            <a:spAutoFit/>
          </a:bodyPr>
          <a:lstStyle/>
          <a:p>
            <a:r>
              <a:rPr lang="vi-VN" sz="2800" dirty="0">
                <a:solidFill>
                  <a:srgbClr val="000000"/>
                </a:solidFill>
                <a:latin typeface="+mj-lt"/>
              </a:rPr>
              <a:t>Hình thoi </a:t>
            </a:r>
            <a:r>
              <a:rPr lang="en-US" sz="2800" dirty="0" err="1">
                <a:solidFill>
                  <a:srgbClr val="000000"/>
                </a:solidFill>
                <a:latin typeface="+mj-lt"/>
              </a:rPr>
              <a:t>là</a:t>
            </a:r>
            <a:r>
              <a:rPr lang="en-US" sz="2800" dirty="0">
                <a:solidFill>
                  <a:srgbClr val="000000"/>
                </a:solidFill>
                <a:latin typeface="+mj-lt"/>
              </a:rPr>
              <a:t> </a:t>
            </a:r>
            <a:r>
              <a:rPr lang="en-US" sz="2800" dirty="0" err="1">
                <a:solidFill>
                  <a:srgbClr val="000000"/>
                </a:solidFill>
                <a:latin typeface="+mj-lt"/>
              </a:rPr>
              <a:t>hình</a:t>
            </a:r>
            <a:r>
              <a:rPr lang="en-US" sz="2800" dirty="0">
                <a:solidFill>
                  <a:srgbClr val="000000"/>
                </a:solidFill>
                <a:latin typeface="+mj-lt"/>
              </a:rPr>
              <a:t> </a:t>
            </a:r>
            <a:r>
              <a:rPr lang="en-US" sz="2800" dirty="0" err="1">
                <a:solidFill>
                  <a:srgbClr val="000000"/>
                </a:solidFill>
                <a:latin typeface="+mj-lt"/>
              </a:rPr>
              <a:t>bình</a:t>
            </a:r>
            <a:r>
              <a:rPr lang="en-US" sz="2800" dirty="0">
                <a:solidFill>
                  <a:srgbClr val="000000"/>
                </a:solidFill>
                <a:latin typeface="+mj-lt"/>
              </a:rPr>
              <a:t> </a:t>
            </a:r>
            <a:r>
              <a:rPr lang="en-US" sz="2800" dirty="0" err="1">
                <a:solidFill>
                  <a:srgbClr val="000000"/>
                </a:solidFill>
                <a:latin typeface="+mj-lt"/>
              </a:rPr>
              <a:t>hành</a:t>
            </a:r>
            <a:r>
              <a:rPr lang="en-US" sz="2800" dirty="0">
                <a:solidFill>
                  <a:srgbClr val="000000"/>
                </a:solidFill>
                <a:latin typeface="+mj-lt"/>
              </a:rPr>
              <a:t> </a:t>
            </a:r>
            <a:r>
              <a:rPr lang="en-US" sz="2800" dirty="0" err="1">
                <a:solidFill>
                  <a:srgbClr val="000000"/>
                </a:solidFill>
                <a:latin typeface="+mj-lt"/>
              </a:rPr>
              <a:t>vì</a:t>
            </a:r>
            <a:r>
              <a:rPr lang="en-US" sz="2800" dirty="0">
                <a:solidFill>
                  <a:srgbClr val="000000"/>
                </a:solidFill>
                <a:latin typeface="+mj-lt"/>
              </a:rPr>
              <a:t> </a:t>
            </a:r>
            <a:r>
              <a:rPr lang="en-US" sz="2800" dirty="0" err="1">
                <a:solidFill>
                  <a:srgbClr val="000000"/>
                </a:solidFill>
                <a:latin typeface="+mj-lt"/>
              </a:rPr>
              <a:t>có</a:t>
            </a:r>
            <a:r>
              <a:rPr lang="vi-VN" sz="2800" dirty="0">
                <a:solidFill>
                  <a:srgbClr val="000000"/>
                </a:solidFill>
                <a:latin typeface="+mj-lt"/>
              </a:rPr>
              <a:t> hai</a:t>
            </a:r>
            <a:r>
              <a:rPr lang="en-US" sz="2800" dirty="0">
                <a:solidFill>
                  <a:srgbClr val="000000"/>
                </a:solidFill>
                <a:latin typeface="+mj-lt"/>
              </a:rPr>
              <a:t> </a:t>
            </a:r>
            <a:r>
              <a:rPr lang="en-US" sz="2800" dirty="0" err="1">
                <a:solidFill>
                  <a:srgbClr val="000000"/>
                </a:solidFill>
                <a:latin typeface="+mj-lt"/>
              </a:rPr>
              <a:t>cac</a:t>
            </a:r>
            <a:r>
              <a:rPr lang="vi-VN" sz="2800" dirty="0">
                <a:solidFill>
                  <a:srgbClr val="000000"/>
                </a:solidFill>
                <a:latin typeface="+mj-lt"/>
              </a:rPr>
              <a:t> cạnh đối bằng nhau.</a:t>
            </a:r>
            <a:endParaRPr lang="en-US" sz="2800" dirty="0">
              <a:latin typeface="+mj-lt"/>
            </a:endParaRPr>
          </a:p>
        </p:txBody>
      </p:sp>
      <p:sp>
        <p:nvSpPr>
          <p:cNvPr id="8" name="Rectangle 7"/>
          <p:cNvSpPr/>
          <p:nvPr/>
        </p:nvSpPr>
        <p:spPr>
          <a:xfrm>
            <a:off x="152400" y="3701849"/>
            <a:ext cx="3480440" cy="523220"/>
          </a:xfrm>
          <a:prstGeom prst="rect">
            <a:avLst/>
          </a:prstGeom>
        </p:spPr>
        <p:txBody>
          <a:bodyPr wrap="none">
            <a:spAutoFit/>
          </a:bodyPr>
          <a:lstStyle/>
          <a:p>
            <a:r>
              <a:rPr lang="en-US" sz="2800" dirty="0" err="1">
                <a:solidFill>
                  <a:srgbClr val="000000"/>
                </a:solidFill>
                <a:latin typeface="Times New Roman" pitchFamily="18" charset="0"/>
                <a:cs typeface="Times New Roman" pitchFamily="18" charset="0"/>
              </a:rPr>
              <a:t>tính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chất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thoi</a:t>
            </a:r>
            <a:endParaRPr lang="en-US" sz="2800" dirty="0">
              <a:latin typeface="Times New Roman" pitchFamily="18" charset="0"/>
              <a:cs typeface="Times New Roman" pitchFamily="18" charset="0"/>
            </a:endParaRPr>
          </a:p>
        </p:txBody>
      </p:sp>
      <p:sp>
        <p:nvSpPr>
          <p:cNvPr id="9" name="Rectangle 8"/>
          <p:cNvSpPr/>
          <p:nvPr/>
        </p:nvSpPr>
        <p:spPr>
          <a:xfrm>
            <a:off x="35379" y="4114800"/>
            <a:ext cx="8937170" cy="1815882"/>
          </a:xfrm>
          <a:prstGeom prst="rect">
            <a:avLst/>
          </a:prstGeom>
        </p:spPr>
        <p:txBody>
          <a:bodyPr wrap="square">
            <a:spAutoFit/>
          </a:bodyPr>
          <a:lstStyle/>
          <a:p>
            <a:pPr algn="just"/>
            <a:r>
              <a:rPr lang="vi-VN" sz="2800" dirty="0">
                <a:solidFill>
                  <a:srgbClr val="000000"/>
                </a:solidFill>
                <a:latin typeface="Times New Roman" pitchFamily="18" charset="0"/>
                <a:cs typeface="Times New Roman" pitchFamily="18" charset="0"/>
              </a:rPr>
              <a:t>- Hình thoi có hai góc đối bằng nhau.</a:t>
            </a:r>
          </a:p>
          <a:p>
            <a:pPr algn="just"/>
            <a:r>
              <a:rPr lang="vi-VN" sz="2800" dirty="0">
                <a:solidFill>
                  <a:srgbClr val="000000"/>
                </a:solidFill>
                <a:latin typeface="Times New Roman" pitchFamily="18" charset="0"/>
                <a:cs typeface="Times New Roman" pitchFamily="18" charset="0"/>
              </a:rPr>
              <a:t>- Hình thoi có các cặp cạnh đối song song.</a:t>
            </a:r>
          </a:p>
          <a:p>
            <a:pPr algn="just"/>
            <a:r>
              <a:rPr lang="vi-VN" sz="2800" dirty="0">
                <a:solidFill>
                  <a:srgbClr val="000000"/>
                </a:solidFill>
                <a:latin typeface="Times New Roman" pitchFamily="18" charset="0"/>
                <a:cs typeface="Times New Roman" pitchFamily="18" charset="0"/>
              </a:rPr>
              <a:t>- Hình thoi có hai đường chéo cắt nhau tại trung điểm của mỗi đường.</a:t>
            </a:r>
            <a:endParaRPr lang="vi-VN" sz="2800" b="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4051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ircle(in)">
                                      <p:cBhvr>
                                        <p:cTn id="14" dur="2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1" nodeType="clickEffect">
                                  <p:stCondLst>
                                    <p:cond delay="0"/>
                                  </p:stCondLst>
                                  <p:childTnLst>
                                    <p:animEffect transition="out" filter="fade">
                                      <p:cBhvr>
                                        <p:cTn id="38" dur="1000"/>
                                        <p:tgtEl>
                                          <p:spTgt spid="6"/>
                                        </p:tgtEl>
                                      </p:cBhvr>
                                    </p:animEffect>
                                    <p:anim calcmode="lin" valueType="num">
                                      <p:cBhvr>
                                        <p:cTn id="39" dur="1000"/>
                                        <p:tgtEl>
                                          <p:spTgt spid="6"/>
                                        </p:tgtEl>
                                        <p:attrNameLst>
                                          <p:attrName>ppt_x</p:attrName>
                                        </p:attrNameLst>
                                      </p:cBhvr>
                                      <p:tavLst>
                                        <p:tav tm="0">
                                          <p:val>
                                            <p:strVal val="ppt_x"/>
                                          </p:val>
                                        </p:tav>
                                        <p:tav tm="100000">
                                          <p:val>
                                            <p:strVal val="ppt_x"/>
                                          </p:val>
                                        </p:tav>
                                      </p:tavLst>
                                    </p:anim>
                                    <p:anim calcmode="lin" valueType="num">
                                      <p:cBhvr>
                                        <p:cTn id="40" dur="1000"/>
                                        <p:tgtEl>
                                          <p:spTgt spid="6"/>
                                        </p:tgtEl>
                                        <p:attrNameLst>
                                          <p:attrName>ppt_y</p:attrName>
                                        </p:attrNameLst>
                                      </p:cBhvr>
                                      <p:tavLst>
                                        <p:tav tm="0">
                                          <p:val>
                                            <p:strVal val="ppt_y"/>
                                          </p:val>
                                        </p:tav>
                                        <p:tav tm="100000">
                                          <p:val>
                                            <p:strVal val="ppt_y+.1"/>
                                          </p:val>
                                        </p:tav>
                                      </p:tavLst>
                                    </p:anim>
                                    <p:set>
                                      <p:cBhvr>
                                        <p:cTn id="41" dur="1" fill="hold">
                                          <p:stCondLst>
                                            <p:cond delay="9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Effect transition="in" filter="circle(in)">
                                      <p:cBhvr>
                                        <p:cTn id="58" dur="2000"/>
                                        <p:tgtEl>
                                          <p:spTgt spid="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63" dur="500"/>
                                        <p:tgtEl>
                                          <p:spTgt spid="9">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9">
                                            <p:txEl>
                                              <p:pRg st="2" end="2"/>
                                            </p:txEl>
                                          </p:spTgt>
                                        </p:tgtEl>
                                        <p:attrNameLst>
                                          <p:attrName>style.visibility</p:attrName>
                                        </p:attrNameLst>
                                      </p:cBhvr>
                                      <p:to>
                                        <p:strVal val="visible"/>
                                      </p:to>
                                    </p:set>
                                    <p:animEffect transition="in" filter="barn(inVertical)">
                                      <p:cBhvr>
                                        <p:cTn id="6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6" grpId="1"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0+ hình nền Powepoint đẹp cho bài thuyết trình thu hú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44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52400" y="152400"/>
            <a:ext cx="990600" cy="416929"/>
          </a:xfrm>
          <a:prstGeom prst="roundRect">
            <a:avLst/>
          </a:prstGeom>
          <a:solidFill>
            <a:srgbClr val="FFFFFF">
              <a:lumMod val="95000"/>
            </a:srgbClr>
          </a:solidFill>
          <a:ln w="38100" cap="flat" cmpd="sng" algn="ctr">
            <a:solidFill>
              <a:srgbClr val="B58EC7">
                <a:lumMod val="75000"/>
              </a:srgbClr>
            </a:solidFill>
            <a:prstDash val="solid"/>
          </a:ln>
          <a:effectLst>
            <a:outerShdw blurRad="40000" dist="20000" dir="5400000" rotWithShape="0">
              <a:srgbClr val="000000">
                <a:alpha val="38000"/>
              </a:srgbClr>
            </a:outerShdw>
          </a:effectLst>
        </p:spPr>
        <p:txBody>
          <a:bodyPr rtlCol="0" anchor="ct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sym typeface="Arial"/>
              </a:rPr>
              <a:t>HĐ1</a:t>
            </a:r>
          </a:p>
        </p:txBody>
      </p:sp>
      <p:sp>
        <p:nvSpPr>
          <p:cNvPr id="2" name="Rectangle 1"/>
          <p:cNvSpPr/>
          <p:nvPr/>
        </p:nvSpPr>
        <p:spPr>
          <a:xfrm>
            <a:off x="1219200" y="146094"/>
            <a:ext cx="7848600" cy="954107"/>
          </a:xfrm>
          <a:prstGeom prst="rect">
            <a:avLst/>
          </a:prstGeom>
        </p:spPr>
        <p:txBody>
          <a:bodyPr wrap="square">
            <a:spAutoFit/>
          </a:bodyPr>
          <a:lstStyle/>
          <a:p>
            <a:pPr algn="just"/>
            <a:r>
              <a:rPr lang="vi-VN" sz="2800" dirty="0">
                <a:solidFill>
                  <a:srgbClr val="000000"/>
                </a:solidFill>
                <a:latin typeface="+mj-lt"/>
              </a:rPr>
              <a:t>Cho hình thoi ABCD có hai đường chéo AC, BD cắt nhau tại O (H.3.48).</a:t>
            </a:r>
          </a:p>
        </p:txBody>
      </p:sp>
      <p:sp>
        <p:nvSpPr>
          <p:cNvPr id="4" name="Rectangle 3"/>
          <p:cNvSpPr/>
          <p:nvPr/>
        </p:nvSpPr>
        <p:spPr>
          <a:xfrm>
            <a:off x="21770" y="1087160"/>
            <a:ext cx="5464629" cy="1815882"/>
          </a:xfrm>
          <a:prstGeom prst="rect">
            <a:avLst/>
          </a:prstGeom>
        </p:spPr>
        <p:txBody>
          <a:bodyPr wrap="square">
            <a:spAutoFit/>
          </a:bodyPr>
          <a:lstStyle/>
          <a:p>
            <a:pPr lvl="0" algn="just"/>
            <a:r>
              <a:rPr lang="vi-VN" sz="2800" dirty="0">
                <a:solidFill>
                  <a:srgbClr val="000000"/>
                </a:solidFill>
                <a:latin typeface="Times New Roman"/>
              </a:rPr>
              <a:t>a) ∆ABD có cân tại A không?</a:t>
            </a:r>
          </a:p>
          <a:p>
            <a:pPr lvl="0" algn="just"/>
            <a:r>
              <a:rPr lang="vi-VN" sz="2800" dirty="0">
                <a:solidFill>
                  <a:srgbClr val="000000"/>
                </a:solidFill>
                <a:latin typeface="Times New Roman"/>
              </a:rPr>
              <a:t>b) AC có vuông góc với BD không và AC có là đường phân giác của góc A không? Vì sao?</a:t>
            </a:r>
          </a:p>
        </p:txBody>
      </p:sp>
      <p:pic>
        <p:nvPicPr>
          <p:cNvPr id="2050" name="Picture 2" descr="HĐ1 trang 68 Toán 8 Tập 1 | Kết nối tri thức Giải Toá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30322"/>
            <a:ext cx="3352800" cy="2570950"/>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2971800" y="2822302"/>
            <a:ext cx="1219200" cy="457199"/>
          </a:xfrm>
          <a:prstGeom prst="wedgeEllipse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rgbClr val="1F497D"/>
                </a:solidFill>
                <a:effectLst/>
                <a:uLnTx/>
                <a:uFillTx/>
                <a:latin typeface="Times New Roman" pitchFamily="18" charset="0"/>
                <a:ea typeface="+mn-ea"/>
                <a:cs typeface="Times New Roman" pitchFamily="18" charset="0"/>
              </a:rPr>
              <a:t>Giải</a:t>
            </a:r>
            <a:endParaRPr kumimoji="0" lang="en-US" sz="2800" b="1" i="0" u="none" strike="noStrike" kern="0" cap="none" spc="0" normalizeH="0" baseline="0" noProof="0" dirty="0">
              <a:ln>
                <a:noFill/>
              </a:ln>
              <a:solidFill>
                <a:srgbClr val="1F497D"/>
              </a:solidFill>
              <a:effectLst/>
              <a:uLnTx/>
              <a:uFillTx/>
              <a:latin typeface="Times New Roman" pitchFamily="18" charset="0"/>
              <a:ea typeface="+mn-ea"/>
              <a:cs typeface="Times New Roman" pitchFamily="18" charset="0"/>
            </a:endParaRPr>
          </a:p>
        </p:txBody>
      </p:sp>
      <p:sp>
        <p:nvSpPr>
          <p:cNvPr id="6" name="Rectangle 5"/>
          <p:cNvSpPr/>
          <p:nvPr/>
        </p:nvSpPr>
        <p:spPr>
          <a:xfrm>
            <a:off x="152400" y="3429000"/>
            <a:ext cx="8980714" cy="954107"/>
          </a:xfrm>
          <a:prstGeom prst="rect">
            <a:avLst/>
          </a:prstGeom>
        </p:spPr>
        <p:txBody>
          <a:bodyPr wrap="square">
            <a:spAutoFit/>
          </a:bodyPr>
          <a:lstStyle/>
          <a:p>
            <a:pPr lvl="0" algn="just"/>
            <a:r>
              <a:rPr lang="vi-VN" sz="2800" dirty="0">
                <a:solidFill>
                  <a:srgbClr val="000000"/>
                </a:solidFill>
                <a:latin typeface="Times New Roman" pitchFamily="18" charset="0"/>
                <a:cs typeface="Times New Roman" pitchFamily="18" charset="0"/>
              </a:rPr>
              <a:t>a</a:t>
            </a:r>
            <a:r>
              <a:rPr lang="en-US" sz="2800" dirty="0">
                <a:solidFill>
                  <a:srgbClr val="000000"/>
                </a:solidFill>
                <a:latin typeface="Times New Roman" pitchFamily="18" charset="0"/>
                <a:cs typeface="Times New Roman" pitchFamily="18" charset="0"/>
              </a:rPr>
              <a:t>,</a:t>
            </a:r>
            <a:r>
              <a:rPr lang="vi-VN" sz="2800" dirty="0">
                <a:solidFill>
                  <a:srgbClr val="000000"/>
                </a:solidFill>
                <a:latin typeface="Times New Roman" pitchFamily="18" charset="0"/>
                <a:cs typeface="Times New Roman" pitchFamily="18" charset="0"/>
              </a:rPr>
              <a:t>Vì tứ giác ABCD là hình thoi nên AB = AD.</a:t>
            </a:r>
          </a:p>
          <a:p>
            <a:pPr lvl="0" algn="just"/>
            <a:r>
              <a:rPr lang="vi-VN" sz="2800" dirty="0">
                <a:solidFill>
                  <a:srgbClr val="000000"/>
                </a:solidFill>
                <a:latin typeface="Times New Roman" pitchFamily="18" charset="0"/>
                <a:cs typeface="Times New Roman" pitchFamily="18" charset="0"/>
              </a:rPr>
              <a:t>Suy ra ∆ABD có cân tại A.</a:t>
            </a:r>
          </a:p>
        </p:txBody>
      </p:sp>
      <p:sp>
        <p:nvSpPr>
          <p:cNvPr id="8" name="Rectangle 7"/>
          <p:cNvSpPr/>
          <p:nvPr/>
        </p:nvSpPr>
        <p:spPr>
          <a:xfrm>
            <a:off x="87086" y="4267200"/>
            <a:ext cx="8980714" cy="523220"/>
          </a:xfrm>
          <a:prstGeom prst="rect">
            <a:avLst/>
          </a:prstGeom>
        </p:spPr>
        <p:txBody>
          <a:bodyPr wrap="square">
            <a:spAutoFit/>
          </a:bodyPr>
          <a:lstStyle/>
          <a:p>
            <a:pPr lvl="0" algn="just"/>
            <a:r>
              <a:rPr lang="vi-VN" sz="2800" dirty="0">
                <a:solidFill>
                  <a:srgbClr val="000000"/>
                </a:solidFill>
                <a:latin typeface="Times New Roman" pitchFamily="18" charset="0"/>
                <a:cs typeface="Times New Roman" pitchFamily="18" charset="0"/>
              </a:rPr>
              <a:t>b</a:t>
            </a:r>
            <a:r>
              <a:rPr lang="en-US" sz="2800" dirty="0">
                <a:solidFill>
                  <a:srgbClr val="000000"/>
                </a:solidFill>
                <a:latin typeface="Times New Roman" pitchFamily="18" charset="0"/>
                <a:cs typeface="Times New Roman" pitchFamily="18" charset="0"/>
              </a:rPr>
              <a:t>,</a:t>
            </a:r>
            <a:r>
              <a:rPr lang="vi-VN" sz="2800" dirty="0">
                <a:solidFill>
                  <a:srgbClr val="000000"/>
                </a:solidFill>
                <a:latin typeface="Times New Roman" pitchFamily="18" charset="0"/>
                <a:cs typeface="Times New Roman" pitchFamily="18" charset="0"/>
              </a:rPr>
              <a:t>Vì tứ giác ABCD là hình thoi nên AB = BC = CD = DA.</a:t>
            </a:r>
          </a:p>
        </p:txBody>
      </p:sp>
      <p:sp>
        <p:nvSpPr>
          <p:cNvPr id="9" name="Rectangle 8"/>
          <p:cNvSpPr/>
          <p:nvPr/>
        </p:nvSpPr>
        <p:spPr>
          <a:xfrm>
            <a:off x="1295400" y="4713514"/>
            <a:ext cx="4572000" cy="1815882"/>
          </a:xfrm>
          <a:prstGeom prst="rect">
            <a:avLst/>
          </a:prstGeom>
        </p:spPr>
        <p:txBody>
          <a:bodyPr>
            <a:spAutoFit/>
          </a:bodyPr>
          <a:lstStyle/>
          <a:p>
            <a:pPr lvl="0" algn="just"/>
            <a:r>
              <a:rPr lang="vi-VN" sz="2800" dirty="0">
                <a:solidFill>
                  <a:srgbClr val="000000"/>
                </a:solidFill>
                <a:latin typeface="Times New Roman" pitchFamily="18" charset="0"/>
                <a:cs typeface="Times New Roman" pitchFamily="18" charset="0"/>
              </a:rPr>
              <a:t>Xét ∆ABC và ∆ADC có:</a:t>
            </a:r>
          </a:p>
          <a:p>
            <a:pPr lvl="0" algn="just"/>
            <a:r>
              <a:rPr lang="vi-VN" sz="2800" dirty="0">
                <a:solidFill>
                  <a:srgbClr val="000000"/>
                </a:solidFill>
                <a:latin typeface="Times New Roman" pitchFamily="18" charset="0"/>
                <a:cs typeface="Times New Roman" pitchFamily="18" charset="0"/>
              </a:rPr>
              <a:t>AB = AD (chứng minh trên)</a:t>
            </a:r>
          </a:p>
          <a:p>
            <a:pPr lvl="0" algn="just"/>
            <a:r>
              <a:rPr lang="vi-VN" sz="2800" dirty="0">
                <a:solidFill>
                  <a:srgbClr val="000000"/>
                </a:solidFill>
                <a:latin typeface="Times New Roman" pitchFamily="18" charset="0"/>
                <a:cs typeface="Times New Roman" pitchFamily="18" charset="0"/>
              </a:rPr>
              <a:t>BC = CD (chứng minh trên)</a:t>
            </a:r>
          </a:p>
          <a:p>
            <a:pPr lvl="0" algn="just"/>
            <a:r>
              <a:rPr lang="vi-VN" sz="2800" dirty="0">
                <a:solidFill>
                  <a:srgbClr val="000000"/>
                </a:solidFill>
                <a:latin typeface="Times New Roman" pitchFamily="18" charset="0"/>
                <a:cs typeface="Times New Roman" pitchFamily="18" charset="0"/>
              </a:rPr>
              <a:t>Cạnh AC chung.</a:t>
            </a:r>
          </a:p>
        </p:txBody>
      </p:sp>
    </p:spTree>
    <p:extLst>
      <p:ext uri="{BB962C8B-B14F-4D97-AF65-F5344CB8AC3E}">
        <p14:creationId xmlns:p14="http://schemas.microsoft.com/office/powerpoint/2010/main" val="355149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heel(1)">
                                      <p:cBhvr>
                                        <p:cTn id="27" dur="20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wipe(down)">
                                      <p:cBhvr>
                                        <p:cTn id="44" dur="5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wipe(down)">
                                      <p:cBhvr>
                                        <p:cTn id="54" dur="500"/>
                                        <p:tgtEl>
                                          <p:spTgt spid="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wheel(1)">
                                      <p:cBhvr>
                                        <p:cTn id="59" dur="2000"/>
                                        <p:tgtEl>
                                          <p:spTgt spid="9">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9">
                                            <p:txEl>
                                              <p:pRg st="2" end="2"/>
                                            </p:txEl>
                                          </p:spTgt>
                                        </p:tgtEl>
                                        <p:attrNameLst>
                                          <p:attrName>style.visibility</p:attrName>
                                        </p:attrNameLst>
                                      </p:cBhvr>
                                      <p:to>
                                        <p:strVal val="visible"/>
                                      </p:to>
                                    </p:set>
                                    <p:animEffect transition="in" filter="randombar(horizontal)">
                                      <p:cBhvr>
                                        <p:cTn id="64" dur="500"/>
                                        <p:tgtEl>
                                          <p:spTgt spid="9">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9">
                                            <p:txEl>
                                              <p:pRg st="3" end="3"/>
                                            </p:txEl>
                                          </p:spTgt>
                                        </p:tgtEl>
                                        <p:attrNameLst>
                                          <p:attrName>style.visibility</p:attrName>
                                        </p:attrNameLst>
                                      </p:cBhvr>
                                      <p:to>
                                        <p:strVal val="visible"/>
                                      </p:to>
                                    </p:set>
                                    <p:animEffect transition="in" filter="fade">
                                      <p:cBhvr>
                                        <p:cTn id="69" dur="1000"/>
                                        <p:tgtEl>
                                          <p:spTgt spid="9">
                                            <p:txEl>
                                              <p:pRg st="3" end="3"/>
                                            </p:txEl>
                                          </p:spTgt>
                                        </p:tgtEl>
                                      </p:cBhvr>
                                    </p:animEffect>
                                    <p:anim calcmode="lin" valueType="num">
                                      <p:cBhvr>
                                        <p:cTn id="7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610600" cy="3970318"/>
          </a:xfrm>
          <a:prstGeom prst="rect">
            <a:avLst/>
          </a:prstGeom>
        </p:spPr>
        <p:txBody>
          <a:bodyPr wrap="square">
            <a:spAutoFit/>
          </a:bodyPr>
          <a:lstStyle/>
          <a:p>
            <a:pPr algn="just"/>
            <a:r>
              <a:rPr lang="vi-VN" sz="2800" dirty="0">
                <a:solidFill>
                  <a:srgbClr val="000000"/>
                </a:solidFill>
                <a:latin typeface="Times New Roman" pitchFamily="18" charset="0"/>
                <a:cs typeface="Times New Roman" pitchFamily="18" charset="0"/>
              </a:rPr>
              <a:t>Do đó ∆ABC = ∆ADC (c.c.c)</a:t>
            </a:r>
          </a:p>
          <a:p>
            <a:pPr algn="just"/>
            <a:r>
              <a:rPr lang="vi-VN" sz="2800" dirty="0">
                <a:solidFill>
                  <a:srgbClr val="000000"/>
                </a:solidFill>
                <a:latin typeface="Times New Roman" pitchFamily="18" charset="0"/>
                <a:cs typeface="Times New Roman" pitchFamily="18" charset="0"/>
              </a:rPr>
              <a:t>Suy ra ˆA1=ˆA2 (hai góc tương ứng)</a:t>
            </a:r>
          </a:p>
          <a:p>
            <a:pPr algn="just"/>
            <a:r>
              <a:rPr lang="vi-VN" sz="2800" dirty="0">
                <a:solidFill>
                  <a:srgbClr val="000000"/>
                </a:solidFill>
                <a:latin typeface="Times New Roman" pitchFamily="18" charset="0"/>
                <a:cs typeface="Times New Roman" pitchFamily="18" charset="0"/>
              </a:rPr>
              <a:t>Hay AC là đường phân giác của góc A.</a:t>
            </a:r>
          </a:p>
          <a:p>
            <a:pPr algn="just"/>
            <a:r>
              <a:rPr lang="vi-VN" sz="2800" dirty="0">
                <a:solidFill>
                  <a:srgbClr val="000000"/>
                </a:solidFill>
                <a:latin typeface="Times New Roman" pitchFamily="18" charset="0"/>
                <a:cs typeface="Times New Roman" pitchFamily="18" charset="0"/>
              </a:rPr>
              <a:t>Tam giác ABD cân tại A có AO là đường phân giác của góc A (vì AC là đường phân giác góc A) nên AO cũng là đường cao.</a:t>
            </a:r>
          </a:p>
          <a:p>
            <a:pPr algn="just"/>
            <a:r>
              <a:rPr lang="vi-VN" sz="2800" dirty="0">
                <a:solidFill>
                  <a:srgbClr val="000000"/>
                </a:solidFill>
                <a:latin typeface="Times New Roman" pitchFamily="18" charset="0"/>
                <a:cs typeface="Times New Roman" pitchFamily="18" charset="0"/>
              </a:rPr>
              <a:t>Khi đó AO ⊥ BD hay AC ⊥ BD.</a:t>
            </a:r>
          </a:p>
          <a:p>
            <a:pPr algn="just"/>
            <a:r>
              <a:rPr lang="vi-VN" sz="2800" dirty="0">
                <a:solidFill>
                  <a:srgbClr val="000000"/>
                </a:solidFill>
                <a:latin typeface="Times New Roman" pitchFamily="18" charset="0"/>
                <a:cs typeface="Times New Roman" pitchFamily="18" charset="0"/>
              </a:rPr>
              <a:t>Vậy AC vuông góc với BD và AC là đường phân giác của góc A.</a:t>
            </a:r>
            <a:endParaRPr lang="vi-VN" sz="2800" b="0" i="0" dirty="0">
              <a:solidFill>
                <a:srgbClr val="000000"/>
              </a:solidFill>
              <a:effectLst/>
              <a:latin typeface="Times New Roman" pitchFamily="18" charset="0"/>
              <a:cs typeface="Times New Roman" pitchFamily="18" charset="0"/>
            </a:endParaRPr>
          </a:p>
        </p:txBody>
      </p:sp>
      <p:sp>
        <p:nvSpPr>
          <p:cNvPr id="3" name="Pentagon 2"/>
          <p:cNvSpPr/>
          <p:nvPr/>
        </p:nvSpPr>
        <p:spPr>
          <a:xfrm>
            <a:off x="32657" y="3886200"/>
            <a:ext cx="1772557" cy="561655"/>
          </a:xfrm>
          <a:prstGeom prst="homePlate">
            <a:avLst/>
          </a:prstGeom>
          <a:solidFill>
            <a:srgbClr val="FF9829"/>
          </a:solidFill>
          <a:ln w="25400" cap="flat" cmpd="sng" algn="ctr">
            <a:solidFill>
              <a:srgbClr val="FF9829"/>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US" sz="2667" b="1" i="0" u="none" strike="noStrike" kern="0" cap="none" spc="0" normalizeH="0" baseline="0" noProof="0" dirty="0" err="1">
                <a:ln>
                  <a:noFill/>
                </a:ln>
                <a:solidFill>
                  <a:srgbClr val="FFFFFF"/>
                </a:solidFill>
                <a:effectLst/>
                <a:uLnTx/>
                <a:uFillTx/>
                <a:latin typeface="Arial"/>
                <a:ea typeface="+mn-ea"/>
                <a:cs typeface="+mn-cs"/>
                <a:sym typeface="Arial"/>
              </a:rPr>
              <a:t>Định</a:t>
            </a:r>
            <a:r>
              <a:rPr kumimoji="0" lang="en-US" sz="2667" b="1"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667" b="1" i="0" u="none" strike="noStrike" kern="0" cap="none" spc="0" normalizeH="0" baseline="0" noProof="0" dirty="0" err="1">
                <a:ln>
                  <a:noFill/>
                </a:ln>
                <a:solidFill>
                  <a:srgbClr val="FFFFFF"/>
                </a:solidFill>
                <a:effectLst/>
                <a:uLnTx/>
                <a:uFillTx/>
                <a:latin typeface="Arial"/>
                <a:ea typeface="+mn-ea"/>
                <a:cs typeface="+mn-cs"/>
                <a:sym typeface="Arial"/>
              </a:rPr>
              <a:t>lí</a:t>
            </a:r>
            <a:r>
              <a:rPr kumimoji="0" lang="en-US" sz="2667" b="1" i="0" u="none" strike="noStrike" kern="0" cap="none" spc="0" normalizeH="0" baseline="0" noProof="0" dirty="0">
                <a:ln>
                  <a:noFill/>
                </a:ln>
                <a:solidFill>
                  <a:srgbClr val="FFFFFF"/>
                </a:solidFill>
                <a:effectLst/>
                <a:uLnTx/>
                <a:uFillTx/>
                <a:latin typeface="Arial"/>
                <a:ea typeface="+mn-ea"/>
                <a:cs typeface="+mn-cs"/>
                <a:sym typeface="Arial"/>
              </a:rPr>
              <a:t> 1:</a:t>
            </a:r>
          </a:p>
        </p:txBody>
      </p:sp>
      <p:sp>
        <p:nvSpPr>
          <p:cNvPr id="4" name="Rectangle 3"/>
          <p:cNvSpPr/>
          <p:nvPr/>
        </p:nvSpPr>
        <p:spPr>
          <a:xfrm>
            <a:off x="1816100" y="3810000"/>
            <a:ext cx="7086600" cy="954107"/>
          </a:xfrm>
          <a:prstGeom prst="rect">
            <a:avLst/>
          </a:prstGeom>
        </p:spPr>
        <p:txBody>
          <a:bodyPr wrap="square">
            <a:spAutoFit/>
          </a:bodyPr>
          <a:lstStyle/>
          <a:p>
            <a:pPr algn="just"/>
            <a:r>
              <a:rPr lang="vi-VN" sz="2800" dirty="0">
                <a:solidFill>
                  <a:srgbClr val="000000"/>
                </a:solidFill>
                <a:latin typeface="+mj-lt"/>
              </a:rPr>
              <a:t>Trong hình thoi:</a:t>
            </a:r>
          </a:p>
          <a:p>
            <a:pPr algn="just"/>
            <a:r>
              <a:rPr lang="vi-VN" sz="2800" dirty="0">
                <a:solidFill>
                  <a:srgbClr val="000000"/>
                </a:solidFill>
                <a:latin typeface="+mj-lt"/>
              </a:rPr>
              <a:t>a</a:t>
            </a:r>
            <a:r>
              <a:rPr lang="en-US" sz="2800" dirty="0">
                <a:solidFill>
                  <a:srgbClr val="000000"/>
                </a:solidFill>
                <a:latin typeface="+mj-lt"/>
              </a:rPr>
              <a:t>,</a:t>
            </a:r>
            <a:r>
              <a:rPr lang="vi-VN" sz="2800" dirty="0">
                <a:solidFill>
                  <a:srgbClr val="000000"/>
                </a:solidFill>
                <a:latin typeface="+mj-lt"/>
              </a:rPr>
              <a:t>Hai đường chéo vuông góc với nhau;</a:t>
            </a:r>
          </a:p>
        </p:txBody>
      </p:sp>
      <p:sp>
        <p:nvSpPr>
          <p:cNvPr id="5" name="Rectangle 4"/>
          <p:cNvSpPr/>
          <p:nvPr/>
        </p:nvSpPr>
        <p:spPr>
          <a:xfrm>
            <a:off x="76200" y="4648200"/>
            <a:ext cx="9067800" cy="954107"/>
          </a:xfrm>
          <a:prstGeom prst="rect">
            <a:avLst/>
          </a:prstGeom>
        </p:spPr>
        <p:txBody>
          <a:bodyPr wrap="square">
            <a:spAutoFit/>
          </a:bodyPr>
          <a:lstStyle/>
          <a:p>
            <a:pPr lvl="0" algn="just"/>
            <a:r>
              <a:rPr lang="vi-VN" sz="2800" dirty="0">
                <a:solidFill>
                  <a:srgbClr val="000000"/>
                </a:solidFill>
                <a:latin typeface="Times New Roman"/>
              </a:rPr>
              <a:t>b</a:t>
            </a:r>
            <a:r>
              <a:rPr lang="en-US" sz="2800" dirty="0">
                <a:solidFill>
                  <a:srgbClr val="000000"/>
                </a:solidFill>
                <a:latin typeface="Times New Roman"/>
              </a:rPr>
              <a:t>,</a:t>
            </a:r>
            <a:r>
              <a:rPr lang="vi-VN" sz="2800" dirty="0">
                <a:solidFill>
                  <a:srgbClr val="000000"/>
                </a:solidFill>
                <a:latin typeface="Times New Roman"/>
              </a:rPr>
              <a:t>Hai đường chéo là các đường phân giác của các góc trong hình thoi.</a:t>
            </a:r>
          </a:p>
        </p:txBody>
      </p:sp>
      <p:sp>
        <p:nvSpPr>
          <p:cNvPr id="6" name="Rectangle 5"/>
          <p:cNvSpPr/>
          <p:nvPr/>
        </p:nvSpPr>
        <p:spPr>
          <a:xfrm>
            <a:off x="32657" y="5486400"/>
            <a:ext cx="8915400" cy="954107"/>
          </a:xfrm>
          <a:prstGeom prst="rect">
            <a:avLst/>
          </a:prstGeom>
        </p:spPr>
        <p:txBody>
          <a:bodyPr wrap="square">
            <a:spAutoFit/>
          </a:bodyPr>
          <a:lstStyle/>
          <a:p>
            <a:r>
              <a:rPr lang="en-US" sz="2800" b="1" dirty="0" err="1">
                <a:solidFill>
                  <a:srgbClr val="000000"/>
                </a:solidFill>
                <a:latin typeface="Times New Roman" pitchFamily="18" charset="0"/>
                <a:cs typeface="Times New Roman" pitchFamily="18" charset="0"/>
              </a:rPr>
              <a:t>Ví</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dụ</a:t>
            </a:r>
            <a:r>
              <a:rPr lang="en-US" sz="2800" b="1" dirty="0">
                <a:solidFill>
                  <a:srgbClr val="000000"/>
                </a:solidFill>
                <a:latin typeface="Times New Roman" pitchFamily="18" charset="0"/>
                <a:cs typeface="Times New Roman" pitchFamily="18" charset="0"/>
              </a:rPr>
              <a:t> 1.</a:t>
            </a:r>
            <a:r>
              <a:rPr lang="vi-VN" dirty="0">
                <a:solidFill>
                  <a:srgbClr val="212529"/>
                </a:solidFill>
                <a:latin typeface="Times New Roman"/>
              </a:rPr>
              <a:t> </a:t>
            </a:r>
            <a:r>
              <a:rPr lang="vi-VN" sz="2800" dirty="0">
                <a:latin typeface="Times New Roman"/>
              </a:rPr>
              <a:t>Hai đường tròn tâm A và C có cùng bán kính ,cắt nhau tại B,D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6027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down)">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circle(in)">
                                      <p:cBhvr>
                                        <p:cTn id="35" dur="20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 calcmode="lin" valueType="num">
                                      <p:cBhvr additive="base">
                                        <p:cTn id="4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wipe(down)">
                                      <p:cBhvr>
                                        <p:cTn id="51" dur="500"/>
                                        <p:tgtEl>
                                          <p:spTgt spid="4">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down)">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arn(inVertical)">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3411" y="76200"/>
            <a:ext cx="8918187" cy="954107"/>
          </a:xfrm>
          <a:prstGeom prst="rect">
            <a:avLst/>
          </a:prstGeom>
        </p:spPr>
        <p:txBody>
          <a:bodyPr wrap="square">
            <a:spAutoFit/>
          </a:bodyPr>
          <a:lstStyle/>
          <a:p>
            <a:r>
              <a:rPr lang="vi-VN" sz="2800" dirty="0">
                <a:solidFill>
                  <a:srgbClr val="212529"/>
                </a:solidFill>
                <a:latin typeface="Times New Roman"/>
              </a:rPr>
              <a:t>a</a:t>
            </a:r>
            <a:r>
              <a:rPr lang="en-US" sz="2800" dirty="0">
                <a:solidFill>
                  <a:srgbClr val="212529"/>
                </a:solidFill>
                <a:latin typeface="Times New Roman"/>
              </a:rPr>
              <a:t>, </a:t>
            </a:r>
            <a:r>
              <a:rPr lang="vi-VN" sz="2800" dirty="0">
                <a:solidFill>
                  <a:srgbClr val="212529"/>
                </a:solidFill>
                <a:latin typeface="Times New Roman"/>
              </a:rPr>
              <a:t>Hỏi tứ giác ABCD là hình gì ?Tại sao? </a:t>
            </a:r>
            <a:endParaRPr lang="en-US" sz="2800" dirty="0">
              <a:solidFill>
                <a:srgbClr val="212529"/>
              </a:solidFill>
              <a:latin typeface="Times New Roman"/>
            </a:endParaRPr>
          </a:p>
          <a:p>
            <a:r>
              <a:rPr lang="vi-VN" sz="2800" dirty="0">
                <a:solidFill>
                  <a:srgbClr val="212529"/>
                </a:solidFill>
                <a:latin typeface="Times New Roman"/>
              </a:rPr>
              <a:t>b</a:t>
            </a:r>
            <a:r>
              <a:rPr lang="en-US" sz="2800" dirty="0">
                <a:solidFill>
                  <a:srgbClr val="212529"/>
                </a:solidFill>
                <a:latin typeface="Times New Roman"/>
              </a:rPr>
              <a:t>, </a:t>
            </a:r>
            <a:r>
              <a:rPr lang="vi-VN" sz="2800" dirty="0">
                <a:solidFill>
                  <a:srgbClr val="212529"/>
                </a:solidFill>
                <a:latin typeface="Times New Roman"/>
              </a:rPr>
              <a:t>Chứng minh AC vuông góc với BD</a:t>
            </a:r>
            <a:endParaRPr lang="en-US" sz="2800" dirty="0"/>
          </a:p>
        </p:txBody>
      </p:sp>
      <p:sp>
        <p:nvSpPr>
          <p:cNvPr id="17" name="Rectangle 16"/>
          <p:cNvSpPr/>
          <p:nvPr/>
        </p:nvSpPr>
        <p:spPr>
          <a:xfrm>
            <a:off x="24856" y="1469890"/>
            <a:ext cx="8918187" cy="1384995"/>
          </a:xfrm>
          <a:prstGeom prst="rect">
            <a:avLst/>
          </a:prstGeom>
        </p:spPr>
        <p:txBody>
          <a:bodyPr wrap="square">
            <a:spAutoFit/>
          </a:bodyPr>
          <a:lstStyle/>
          <a:p>
            <a:r>
              <a:rPr lang="vi-VN" sz="2800" dirty="0">
                <a:solidFill>
                  <a:srgbClr val="212529"/>
                </a:solidFill>
                <a:latin typeface="Times New Roman"/>
              </a:rPr>
              <a:t>a</a:t>
            </a:r>
            <a:r>
              <a:rPr lang="en-US" sz="2800" dirty="0">
                <a:solidFill>
                  <a:srgbClr val="212529"/>
                </a:solidFill>
                <a:latin typeface="Times New Roman"/>
              </a:rPr>
              <a:t>,</a:t>
            </a:r>
            <a:r>
              <a:rPr lang="vi-VN" sz="2800" dirty="0">
                <a:solidFill>
                  <a:srgbClr val="212529"/>
                </a:solidFill>
                <a:latin typeface="Times New Roman"/>
              </a:rPr>
              <a:t>Tứ giác ABCD là một hình thoi.</a:t>
            </a:r>
            <a:endParaRPr lang="en-US" sz="2800" dirty="0">
              <a:solidFill>
                <a:srgbClr val="212529"/>
              </a:solidFill>
              <a:latin typeface="Times New Roman"/>
            </a:endParaRPr>
          </a:p>
          <a:p>
            <a:r>
              <a:rPr lang="en-US" sz="2800" dirty="0" err="1">
                <a:solidFill>
                  <a:srgbClr val="212529"/>
                </a:solidFill>
                <a:latin typeface="Times New Roman"/>
              </a:rPr>
              <a:t>vì</a:t>
            </a:r>
            <a:r>
              <a:rPr lang="vi-VN" sz="2800" dirty="0">
                <a:solidFill>
                  <a:srgbClr val="212529"/>
                </a:solidFill>
                <a:latin typeface="Times New Roman"/>
              </a:rPr>
              <a:t> hai đường tròn tâm A và C có cùng bán kính</a:t>
            </a:r>
            <a:r>
              <a:rPr lang="en-US" sz="2800" dirty="0">
                <a:solidFill>
                  <a:srgbClr val="212529"/>
                </a:solidFill>
                <a:latin typeface="Times New Roman"/>
              </a:rPr>
              <a:t> </a:t>
            </a:r>
            <a:r>
              <a:rPr lang="en-US" sz="2800" dirty="0" err="1">
                <a:solidFill>
                  <a:srgbClr val="212529"/>
                </a:solidFill>
                <a:latin typeface="Times New Roman"/>
              </a:rPr>
              <a:t>cắt</a:t>
            </a:r>
            <a:r>
              <a:rPr lang="en-US" sz="2800" dirty="0">
                <a:solidFill>
                  <a:srgbClr val="212529"/>
                </a:solidFill>
                <a:latin typeface="Times New Roman"/>
              </a:rPr>
              <a:t> </a:t>
            </a:r>
            <a:r>
              <a:rPr lang="en-US" sz="2800" dirty="0" err="1">
                <a:solidFill>
                  <a:srgbClr val="212529"/>
                </a:solidFill>
                <a:latin typeface="Times New Roman"/>
              </a:rPr>
              <a:t>nhau</a:t>
            </a:r>
            <a:r>
              <a:rPr lang="en-US" sz="2800" dirty="0">
                <a:solidFill>
                  <a:srgbClr val="212529"/>
                </a:solidFill>
                <a:latin typeface="Times New Roman"/>
              </a:rPr>
              <a:t> </a:t>
            </a:r>
            <a:r>
              <a:rPr lang="en-US" sz="2800" dirty="0" err="1">
                <a:solidFill>
                  <a:srgbClr val="212529"/>
                </a:solidFill>
                <a:latin typeface="Times New Roman"/>
              </a:rPr>
              <a:t>tại</a:t>
            </a:r>
            <a:r>
              <a:rPr lang="en-US" sz="2800" dirty="0">
                <a:solidFill>
                  <a:srgbClr val="212529"/>
                </a:solidFill>
                <a:latin typeface="Times New Roman"/>
              </a:rPr>
              <a:t> B, D </a:t>
            </a:r>
            <a:r>
              <a:rPr lang="vi-VN" sz="2800" dirty="0">
                <a:solidFill>
                  <a:srgbClr val="212529"/>
                </a:solidFill>
                <a:latin typeface="Times New Roman"/>
              </a:rPr>
              <a:t>nên AB = CB và AD = CD. </a:t>
            </a:r>
            <a:endParaRPr lang="en-US" sz="2800" dirty="0"/>
          </a:p>
        </p:txBody>
      </p:sp>
      <p:sp>
        <p:nvSpPr>
          <p:cNvPr id="18" name="Rectangle 17"/>
          <p:cNvSpPr/>
          <p:nvPr/>
        </p:nvSpPr>
        <p:spPr>
          <a:xfrm>
            <a:off x="51640" y="2710190"/>
            <a:ext cx="7700570" cy="523220"/>
          </a:xfrm>
          <a:prstGeom prst="rect">
            <a:avLst/>
          </a:prstGeom>
        </p:spPr>
        <p:txBody>
          <a:bodyPr wrap="none">
            <a:spAutoFit/>
          </a:bodyPr>
          <a:lstStyle/>
          <a:p>
            <a:r>
              <a:rPr lang="en-US" sz="2800" dirty="0" err="1">
                <a:solidFill>
                  <a:srgbClr val="212529"/>
                </a:solidFill>
                <a:latin typeface="Times New Roman"/>
              </a:rPr>
              <a:t>Vậy</a:t>
            </a:r>
            <a:r>
              <a:rPr lang="en-US" sz="2800" dirty="0">
                <a:solidFill>
                  <a:srgbClr val="212529"/>
                </a:solidFill>
                <a:latin typeface="Times New Roman"/>
              </a:rPr>
              <a:t> </a:t>
            </a:r>
            <a:r>
              <a:rPr lang="en-US" sz="2800" dirty="0" err="1">
                <a:solidFill>
                  <a:srgbClr val="212529"/>
                </a:solidFill>
                <a:latin typeface="Times New Roman"/>
              </a:rPr>
              <a:t>theo</a:t>
            </a:r>
            <a:r>
              <a:rPr lang="en-US" sz="2800" dirty="0">
                <a:solidFill>
                  <a:srgbClr val="212529"/>
                </a:solidFill>
                <a:latin typeface="Times New Roman"/>
              </a:rPr>
              <a:t> </a:t>
            </a:r>
            <a:r>
              <a:rPr lang="en-US" sz="2800" dirty="0" err="1">
                <a:solidFill>
                  <a:srgbClr val="212529"/>
                </a:solidFill>
                <a:latin typeface="Times New Roman"/>
              </a:rPr>
              <a:t>định</a:t>
            </a:r>
            <a:r>
              <a:rPr lang="en-US" sz="2800" dirty="0">
                <a:solidFill>
                  <a:srgbClr val="212529"/>
                </a:solidFill>
                <a:latin typeface="Times New Roman"/>
              </a:rPr>
              <a:t> </a:t>
            </a:r>
            <a:r>
              <a:rPr lang="en-US" sz="2800" dirty="0" err="1">
                <a:solidFill>
                  <a:srgbClr val="212529"/>
                </a:solidFill>
                <a:latin typeface="Times New Roman"/>
              </a:rPr>
              <a:t>nghĩa</a:t>
            </a:r>
            <a:r>
              <a:rPr lang="en-US" sz="2800" dirty="0">
                <a:solidFill>
                  <a:srgbClr val="212529"/>
                </a:solidFill>
                <a:latin typeface="Times New Roman"/>
              </a:rPr>
              <a:t> </a:t>
            </a:r>
            <a:r>
              <a:rPr lang="en-US" sz="2800" dirty="0" err="1">
                <a:solidFill>
                  <a:srgbClr val="212529"/>
                </a:solidFill>
                <a:latin typeface="Times New Roman"/>
              </a:rPr>
              <a:t>tứ</a:t>
            </a:r>
            <a:r>
              <a:rPr lang="en-US" sz="2800" dirty="0">
                <a:solidFill>
                  <a:srgbClr val="212529"/>
                </a:solidFill>
                <a:latin typeface="Times New Roman"/>
              </a:rPr>
              <a:t> </a:t>
            </a:r>
            <a:r>
              <a:rPr lang="en-US" sz="2800" dirty="0" err="1">
                <a:solidFill>
                  <a:srgbClr val="212529"/>
                </a:solidFill>
                <a:latin typeface="Times New Roman"/>
              </a:rPr>
              <a:t>giác</a:t>
            </a:r>
            <a:r>
              <a:rPr lang="en-US" sz="2800" dirty="0">
                <a:solidFill>
                  <a:srgbClr val="212529"/>
                </a:solidFill>
                <a:latin typeface="Times New Roman"/>
              </a:rPr>
              <a:t> ABCD </a:t>
            </a:r>
            <a:r>
              <a:rPr lang="en-US" sz="2800" dirty="0" err="1">
                <a:solidFill>
                  <a:srgbClr val="212529"/>
                </a:solidFill>
                <a:latin typeface="Times New Roman"/>
              </a:rPr>
              <a:t>là</a:t>
            </a:r>
            <a:r>
              <a:rPr lang="en-US" sz="2800" dirty="0">
                <a:solidFill>
                  <a:srgbClr val="212529"/>
                </a:solidFill>
                <a:latin typeface="Times New Roman"/>
              </a:rPr>
              <a:t> </a:t>
            </a:r>
            <a:r>
              <a:rPr lang="en-US" sz="2800" dirty="0" err="1">
                <a:solidFill>
                  <a:srgbClr val="212529"/>
                </a:solidFill>
                <a:latin typeface="Times New Roman"/>
              </a:rPr>
              <a:t>một</a:t>
            </a:r>
            <a:r>
              <a:rPr lang="en-US" sz="2800" dirty="0">
                <a:solidFill>
                  <a:srgbClr val="212529"/>
                </a:solidFill>
                <a:latin typeface="Times New Roman"/>
              </a:rPr>
              <a:t> </a:t>
            </a:r>
            <a:r>
              <a:rPr lang="en-US" sz="2800" dirty="0" err="1">
                <a:solidFill>
                  <a:srgbClr val="212529"/>
                </a:solidFill>
                <a:latin typeface="Times New Roman"/>
              </a:rPr>
              <a:t>hình</a:t>
            </a:r>
            <a:r>
              <a:rPr lang="en-US" sz="2800" dirty="0">
                <a:solidFill>
                  <a:srgbClr val="212529"/>
                </a:solidFill>
                <a:latin typeface="Times New Roman"/>
              </a:rPr>
              <a:t> </a:t>
            </a:r>
            <a:r>
              <a:rPr lang="en-US" sz="2800" dirty="0" err="1">
                <a:solidFill>
                  <a:srgbClr val="212529"/>
                </a:solidFill>
                <a:latin typeface="Times New Roman"/>
              </a:rPr>
              <a:t>thoi</a:t>
            </a:r>
            <a:r>
              <a:rPr lang="en-US" sz="2800" dirty="0">
                <a:solidFill>
                  <a:srgbClr val="212529"/>
                </a:solidFill>
                <a:latin typeface="Times New Roman"/>
              </a:rPr>
              <a:t>.</a:t>
            </a:r>
            <a:endParaRPr lang="en-US" sz="2800" dirty="0"/>
          </a:p>
        </p:txBody>
      </p:sp>
      <p:sp>
        <p:nvSpPr>
          <p:cNvPr id="19" name="Rectangle 18"/>
          <p:cNvSpPr/>
          <p:nvPr/>
        </p:nvSpPr>
        <p:spPr>
          <a:xfrm>
            <a:off x="152400" y="3091190"/>
            <a:ext cx="6204968" cy="523220"/>
          </a:xfrm>
          <a:prstGeom prst="rect">
            <a:avLst/>
          </a:prstGeom>
        </p:spPr>
        <p:txBody>
          <a:bodyPr wrap="none">
            <a:spAutoFit/>
          </a:bodyPr>
          <a:lstStyle/>
          <a:p>
            <a:pPr lvl="0" algn="just"/>
            <a:r>
              <a:rPr lang="en-US" sz="2800" dirty="0">
                <a:solidFill>
                  <a:srgbClr val="212529"/>
                </a:solidFill>
                <a:latin typeface="Times New Roman"/>
              </a:rPr>
              <a:t>b, </a:t>
            </a:r>
            <a:r>
              <a:rPr lang="en-US" sz="2800" dirty="0" err="1">
                <a:solidFill>
                  <a:srgbClr val="212529"/>
                </a:solidFill>
                <a:latin typeface="Times New Roman"/>
              </a:rPr>
              <a:t>từ</a:t>
            </a:r>
            <a:r>
              <a:rPr lang="en-US" sz="2800" dirty="0">
                <a:solidFill>
                  <a:srgbClr val="212529"/>
                </a:solidFill>
                <a:latin typeface="Times New Roman"/>
              </a:rPr>
              <a:t> </a:t>
            </a:r>
            <a:r>
              <a:rPr lang="en-US" sz="2800" dirty="0" err="1">
                <a:solidFill>
                  <a:srgbClr val="212529"/>
                </a:solidFill>
                <a:latin typeface="Times New Roman"/>
              </a:rPr>
              <a:t>câu</a:t>
            </a:r>
            <a:r>
              <a:rPr lang="en-US" sz="2800" dirty="0">
                <a:solidFill>
                  <a:srgbClr val="212529"/>
                </a:solidFill>
                <a:latin typeface="Times New Roman"/>
              </a:rPr>
              <a:t> a, </a:t>
            </a:r>
            <a:r>
              <a:rPr lang="en-US" sz="2800" dirty="0" err="1">
                <a:solidFill>
                  <a:srgbClr val="212529"/>
                </a:solidFill>
                <a:latin typeface="Times New Roman"/>
              </a:rPr>
              <a:t>theo</a:t>
            </a:r>
            <a:r>
              <a:rPr lang="en-US" sz="2800" dirty="0">
                <a:solidFill>
                  <a:srgbClr val="212529"/>
                </a:solidFill>
                <a:latin typeface="Times New Roman"/>
              </a:rPr>
              <a:t> </a:t>
            </a:r>
            <a:r>
              <a:rPr lang="en-US" sz="2800" dirty="0" err="1">
                <a:solidFill>
                  <a:srgbClr val="212529"/>
                </a:solidFill>
                <a:latin typeface="Times New Roman"/>
              </a:rPr>
              <a:t>định</a:t>
            </a:r>
            <a:r>
              <a:rPr lang="en-US" sz="2800" dirty="0">
                <a:solidFill>
                  <a:srgbClr val="212529"/>
                </a:solidFill>
                <a:latin typeface="Times New Roman"/>
              </a:rPr>
              <a:t> </a:t>
            </a:r>
            <a:r>
              <a:rPr lang="en-US" sz="2800" dirty="0" err="1">
                <a:solidFill>
                  <a:srgbClr val="212529"/>
                </a:solidFill>
                <a:latin typeface="Times New Roman"/>
              </a:rPr>
              <a:t>lí</a:t>
            </a:r>
            <a:r>
              <a:rPr lang="en-US" sz="2800" dirty="0">
                <a:solidFill>
                  <a:srgbClr val="212529"/>
                </a:solidFill>
                <a:latin typeface="Times New Roman"/>
              </a:rPr>
              <a:t> 1 ta </a:t>
            </a:r>
            <a:r>
              <a:rPr lang="en-US" sz="2800" dirty="0" err="1">
                <a:solidFill>
                  <a:srgbClr val="212529"/>
                </a:solidFill>
                <a:latin typeface="Times New Roman"/>
              </a:rPr>
              <a:t>có</a:t>
            </a:r>
            <a:r>
              <a:rPr lang="en-US" sz="2800" dirty="0">
                <a:solidFill>
                  <a:srgbClr val="212529"/>
                </a:solidFill>
                <a:latin typeface="Times New Roman"/>
              </a:rPr>
              <a:t>: </a:t>
            </a:r>
            <a:r>
              <a:rPr lang="vi-VN" sz="2800" dirty="0">
                <a:solidFill>
                  <a:srgbClr val="000000"/>
                </a:solidFill>
                <a:latin typeface="Times New Roman" pitchFamily="18" charset="0"/>
                <a:cs typeface="Times New Roman" pitchFamily="18" charset="0"/>
              </a:rPr>
              <a:t>AC ⊥ BD.</a:t>
            </a:r>
          </a:p>
        </p:txBody>
      </p:sp>
      <p:sp>
        <p:nvSpPr>
          <p:cNvPr id="20" name="Pentagon 19"/>
          <p:cNvSpPr/>
          <p:nvPr/>
        </p:nvSpPr>
        <p:spPr>
          <a:xfrm flipH="1">
            <a:off x="13970" y="3593728"/>
            <a:ext cx="4865914" cy="525276"/>
          </a:xfrm>
          <a:prstGeom prst="homePlate">
            <a:avLst/>
          </a:prstGeom>
          <a:solidFill>
            <a:srgbClr val="6FCACF">
              <a:lumMod val="75000"/>
            </a:srgbClr>
          </a:solidFill>
          <a:ln w="25400" cap="flat" cmpd="sng" algn="ctr">
            <a:solidFill>
              <a:srgbClr val="6FCACF">
                <a:lumMod val="75000"/>
              </a:srgbClr>
            </a:solid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sym typeface="Arial"/>
              </a:rPr>
              <a:t>Dấu</a:t>
            </a:r>
            <a:r>
              <a:rPr kumimoji="0" lang="en-US" sz="28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sym typeface="Arial"/>
              </a:rPr>
              <a:t> </a:t>
            </a:r>
            <a:r>
              <a:rPr kumimoji="0" lang="en-US" sz="2800" b="1"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sym typeface="Arial"/>
              </a:rPr>
              <a:t>hiệu</a:t>
            </a:r>
            <a:r>
              <a:rPr kumimoji="0" lang="en-US" sz="28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sym typeface="Arial"/>
              </a:rPr>
              <a:t> </a:t>
            </a:r>
            <a:r>
              <a:rPr kumimoji="0" lang="en-US" sz="2800" b="1"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sym typeface="Arial"/>
              </a:rPr>
              <a:t>nhận</a:t>
            </a:r>
            <a:r>
              <a:rPr kumimoji="0" lang="en-US" sz="28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sym typeface="Arial"/>
              </a:rPr>
              <a:t> </a:t>
            </a:r>
            <a:r>
              <a:rPr kumimoji="0" lang="en-US" sz="2800" b="1" i="0" u="none" strike="noStrike" kern="0" cap="none" spc="0" normalizeH="0" baseline="0" noProof="0" dirty="0" err="1">
                <a:ln>
                  <a:noFill/>
                </a:ln>
                <a:solidFill>
                  <a:srgbClr val="FFFF00"/>
                </a:solidFill>
                <a:effectLst/>
                <a:uLnTx/>
                <a:uFillTx/>
                <a:latin typeface="Times New Roman" pitchFamily="18" charset="0"/>
                <a:ea typeface="+mn-ea"/>
                <a:cs typeface="Times New Roman" pitchFamily="18" charset="0"/>
                <a:sym typeface="Arial"/>
              </a:rPr>
              <a:t>biết</a:t>
            </a:r>
            <a:r>
              <a:rPr lang="en-US" sz="2800" b="1" kern="0" dirty="0">
                <a:solidFill>
                  <a:srgbClr val="FFFF00"/>
                </a:solidFill>
                <a:latin typeface="Times New Roman" pitchFamily="18" charset="0"/>
                <a:cs typeface="Times New Roman" pitchFamily="18" charset="0"/>
                <a:sym typeface="Arial"/>
              </a:rPr>
              <a:t> </a:t>
            </a:r>
            <a:r>
              <a:rPr lang="en-US" sz="2800" b="1" kern="0" dirty="0" err="1">
                <a:solidFill>
                  <a:srgbClr val="FFFF00"/>
                </a:solidFill>
                <a:latin typeface="Times New Roman" pitchFamily="18" charset="0"/>
                <a:cs typeface="Times New Roman" pitchFamily="18" charset="0"/>
                <a:sym typeface="Arial"/>
              </a:rPr>
              <a:t>hình</a:t>
            </a:r>
            <a:r>
              <a:rPr lang="en-US" sz="2800" b="1" kern="0" dirty="0">
                <a:solidFill>
                  <a:srgbClr val="FFFF00"/>
                </a:solidFill>
                <a:latin typeface="Times New Roman" pitchFamily="18" charset="0"/>
                <a:cs typeface="Times New Roman" pitchFamily="18" charset="0"/>
                <a:sym typeface="Arial"/>
              </a:rPr>
              <a:t> </a:t>
            </a:r>
            <a:r>
              <a:rPr lang="en-US" sz="2800" b="1" kern="0" dirty="0" err="1">
                <a:solidFill>
                  <a:srgbClr val="FFFF00"/>
                </a:solidFill>
                <a:latin typeface="Times New Roman" pitchFamily="18" charset="0"/>
                <a:cs typeface="Times New Roman" pitchFamily="18" charset="0"/>
                <a:sym typeface="Arial"/>
              </a:rPr>
              <a:t>thoi</a:t>
            </a:r>
            <a:endParaRPr kumimoji="0" lang="en-US" sz="28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sym typeface="Arial"/>
            </a:endParaRPr>
          </a:p>
        </p:txBody>
      </p:sp>
      <p:sp>
        <p:nvSpPr>
          <p:cNvPr id="21" name="Rectangle 20"/>
          <p:cNvSpPr/>
          <p:nvPr/>
        </p:nvSpPr>
        <p:spPr>
          <a:xfrm>
            <a:off x="-7801" y="4119004"/>
            <a:ext cx="8896132" cy="2677656"/>
          </a:xfrm>
          <a:prstGeom prst="rect">
            <a:avLst/>
          </a:prstGeom>
        </p:spPr>
        <p:txBody>
          <a:bodyPr wrap="square">
            <a:spAutoFit/>
          </a:bodyPr>
          <a:lstStyle/>
          <a:p>
            <a:pPr algn="just"/>
            <a:r>
              <a:rPr lang="vi-VN" sz="2800" b="1" dirty="0">
                <a:solidFill>
                  <a:srgbClr val="000000"/>
                </a:solidFill>
                <a:latin typeface="Times New Roman" pitchFamily="18" charset="0"/>
                <a:cs typeface="Times New Roman" pitchFamily="18" charset="0"/>
              </a:rPr>
              <a:t>Định lí 2</a:t>
            </a:r>
            <a:r>
              <a:rPr lang="vi-VN" sz="2800" dirty="0">
                <a:solidFill>
                  <a:srgbClr val="000000"/>
                </a:solidFill>
                <a:latin typeface="Times New Roman" pitchFamily="18" charset="0"/>
                <a:cs typeface="Times New Roman" pitchFamily="18" charset="0"/>
              </a:rPr>
              <a:t>:</a:t>
            </a:r>
          </a:p>
          <a:p>
            <a:pPr algn="just"/>
            <a:r>
              <a:rPr lang="vi-VN" sz="2800" dirty="0">
                <a:solidFill>
                  <a:srgbClr val="000000"/>
                </a:solidFill>
                <a:latin typeface="Times New Roman" pitchFamily="18" charset="0"/>
                <a:cs typeface="Times New Roman" pitchFamily="18" charset="0"/>
              </a:rPr>
              <a:t>a</a:t>
            </a:r>
            <a:r>
              <a:rPr lang="en-US" sz="2800" dirty="0">
                <a:solidFill>
                  <a:srgbClr val="000000"/>
                </a:solidFill>
                <a:latin typeface="Times New Roman" pitchFamily="18" charset="0"/>
                <a:cs typeface="Times New Roman" pitchFamily="18" charset="0"/>
              </a:rPr>
              <a:t>,</a:t>
            </a:r>
            <a:r>
              <a:rPr lang="vi-VN" sz="2800" dirty="0">
                <a:solidFill>
                  <a:srgbClr val="000000"/>
                </a:solidFill>
                <a:latin typeface="Times New Roman" pitchFamily="18" charset="0"/>
                <a:cs typeface="Times New Roman" pitchFamily="18" charset="0"/>
              </a:rPr>
              <a:t>Hình bình hành có hai cạnh kề bằng nhau là hình thoi.</a:t>
            </a:r>
          </a:p>
          <a:p>
            <a:pPr algn="just"/>
            <a:r>
              <a:rPr lang="vi-VN" sz="2800" dirty="0">
                <a:solidFill>
                  <a:srgbClr val="000000"/>
                </a:solidFill>
                <a:latin typeface="Times New Roman" pitchFamily="18" charset="0"/>
                <a:cs typeface="Times New Roman" pitchFamily="18" charset="0"/>
              </a:rPr>
              <a:t>b</a:t>
            </a:r>
            <a:r>
              <a:rPr lang="en-US" sz="2800" dirty="0">
                <a:solidFill>
                  <a:srgbClr val="000000"/>
                </a:solidFill>
                <a:latin typeface="Times New Roman" pitchFamily="18" charset="0"/>
                <a:cs typeface="Times New Roman" pitchFamily="18" charset="0"/>
              </a:rPr>
              <a:t>,</a:t>
            </a:r>
            <a:r>
              <a:rPr lang="vi-VN" sz="2800" dirty="0">
                <a:solidFill>
                  <a:srgbClr val="000000"/>
                </a:solidFill>
                <a:latin typeface="Times New Roman" pitchFamily="18" charset="0"/>
                <a:cs typeface="Times New Roman" pitchFamily="18" charset="0"/>
              </a:rPr>
              <a:t>Hình bình hành có hai đường chéo vuông góc với nhau là hình thoi.</a:t>
            </a:r>
          </a:p>
          <a:p>
            <a:pPr algn="just"/>
            <a:r>
              <a:rPr lang="vi-VN" sz="2800" dirty="0">
                <a:solidFill>
                  <a:srgbClr val="000000"/>
                </a:solidFill>
                <a:latin typeface="Times New Roman" pitchFamily="18" charset="0"/>
                <a:cs typeface="Times New Roman" pitchFamily="18" charset="0"/>
              </a:rPr>
              <a:t>c</a:t>
            </a:r>
            <a:r>
              <a:rPr lang="en-US" sz="2800" dirty="0">
                <a:solidFill>
                  <a:srgbClr val="000000"/>
                </a:solidFill>
                <a:latin typeface="Times New Roman" pitchFamily="18" charset="0"/>
                <a:cs typeface="Times New Roman" pitchFamily="18" charset="0"/>
              </a:rPr>
              <a:t>,</a:t>
            </a:r>
            <a:r>
              <a:rPr lang="vi-VN" sz="2800" dirty="0">
                <a:solidFill>
                  <a:srgbClr val="000000"/>
                </a:solidFill>
                <a:latin typeface="Times New Roman" pitchFamily="18" charset="0"/>
                <a:cs typeface="Times New Roman" pitchFamily="18" charset="0"/>
              </a:rPr>
              <a:t>Hình bình hành có một đường chéo là đường phân giác của một góc là hình thoi.</a:t>
            </a:r>
            <a:endParaRPr lang="vi-VN" sz="2800" b="0" i="0" dirty="0">
              <a:solidFill>
                <a:srgbClr val="000000"/>
              </a:solidFill>
              <a:effectLst/>
              <a:latin typeface="Times New Roman" pitchFamily="18" charset="0"/>
              <a:cs typeface="Times New Roman" pitchFamily="18" charset="0"/>
            </a:endParaRPr>
          </a:p>
        </p:txBody>
      </p:sp>
      <p:sp>
        <p:nvSpPr>
          <p:cNvPr id="22" name="Bong bóng Lời nói: Hình bầu dục 11">
            <a:extLst>
              <a:ext uri="{FF2B5EF4-FFF2-40B4-BE49-F238E27FC236}">
                <a16:creationId xmlns:a16="http://schemas.microsoft.com/office/drawing/2014/main" id="{F7308900-2A86-E727-12C3-066B3D33FE34}"/>
              </a:ext>
            </a:extLst>
          </p:cNvPr>
          <p:cNvSpPr/>
          <p:nvPr/>
        </p:nvSpPr>
        <p:spPr>
          <a:xfrm>
            <a:off x="3429000" y="1030307"/>
            <a:ext cx="1219200" cy="392968"/>
          </a:xfrm>
          <a:prstGeom prst="wedgeEllipseCallout">
            <a:avLst/>
          </a:prstGeom>
          <a:solidFill>
            <a:srgbClr val="EE8A4F"/>
          </a:solidFill>
          <a:ln w="25400" cap="flat" cmpd="sng" algn="ctr">
            <a:solidFill>
              <a:srgbClr val="EE8A4F"/>
            </a:solidFill>
            <a:prstDash val="solid"/>
          </a:ln>
          <a:effectLst/>
        </p:spPr>
        <p:txBody>
          <a:bodyPr rtlCol="0" anchor="ctr"/>
          <a:lstStyle/>
          <a:p>
            <a:pPr marL="0" marR="0" lvl="0" indent="0" defTabSz="60963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Times New Roman" pitchFamily="18" charset="0"/>
                <a:cs typeface="Times New Roman" pitchFamily="18" charset="0"/>
              </a:rPr>
              <a:t>Giải</a:t>
            </a:r>
            <a:endParaRPr kumimoji="0" lang="en-US" sz="2800" b="1" i="0" u="none" strike="noStrike" kern="0" cap="none" spc="0" normalizeH="0" baseline="0" noProof="0" dirty="0">
              <a:ln>
                <a:noFill/>
              </a:ln>
              <a:solidFill>
                <a:prstClr val="white"/>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5134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circle(in)">
                                      <p:cBhvr>
                                        <p:cTn id="12" dur="20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down)">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circle(in)">
                                      <p:cBhvr>
                                        <p:cTn id="22" dur="20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fade">
                                      <p:cBhvr>
                                        <p:cTn id="44" dur="1000"/>
                                        <p:tgtEl>
                                          <p:spTgt spid="21">
                                            <p:txEl>
                                              <p:pRg st="0" end="0"/>
                                            </p:txEl>
                                          </p:spTgt>
                                        </p:tgtEl>
                                      </p:cBhvr>
                                    </p:animEffect>
                                    <p:anim calcmode="lin" valueType="num">
                                      <p:cBhvr>
                                        <p:cTn id="45"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1">
                                            <p:txEl>
                                              <p:pRg st="1" end="1"/>
                                            </p:txEl>
                                          </p:spTgt>
                                        </p:tgtEl>
                                        <p:attrNameLst>
                                          <p:attrName>style.visibility</p:attrName>
                                        </p:attrNameLst>
                                      </p:cBhvr>
                                      <p:to>
                                        <p:strVal val="visible"/>
                                      </p:to>
                                    </p:set>
                                    <p:animEffect transition="in" filter="wipe(down)">
                                      <p:cBhvr>
                                        <p:cTn id="51" dur="500"/>
                                        <p:tgtEl>
                                          <p:spTgt spid="21">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21">
                                            <p:txEl>
                                              <p:pRg st="2" end="2"/>
                                            </p:txEl>
                                          </p:spTgt>
                                        </p:tgtEl>
                                        <p:attrNameLst>
                                          <p:attrName>style.visibility</p:attrName>
                                        </p:attrNameLst>
                                      </p:cBhvr>
                                      <p:to>
                                        <p:strVal val="visible"/>
                                      </p:to>
                                    </p:set>
                                    <p:animEffect transition="in" filter="circle(in)">
                                      <p:cBhvr>
                                        <p:cTn id="56" dur="2000"/>
                                        <p:tgtEl>
                                          <p:spTgt spid="21">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21">
                                            <p:txEl>
                                              <p:pRg st="3" end="3"/>
                                            </p:txEl>
                                          </p:spTgt>
                                        </p:tgtEl>
                                        <p:attrNameLst>
                                          <p:attrName>style.visibility</p:attrName>
                                        </p:attrNameLst>
                                      </p:cBhvr>
                                      <p:to>
                                        <p:strVal val="visible"/>
                                      </p:to>
                                    </p:set>
                                    <p:animEffect transition="in" filter="wheel(1)">
                                      <p:cBhvr>
                                        <p:cTn id="61" dur="20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88992" y="36063"/>
            <a:ext cx="8278808" cy="523220"/>
          </a:xfrm>
          <a:prstGeom prst="rect">
            <a:avLst/>
          </a:prstGeom>
        </p:spPr>
        <p:txBody>
          <a:bodyPr wrap="square">
            <a:spAutoFit/>
          </a:bodyPr>
          <a:lstStyle/>
          <a:p>
            <a:r>
              <a:rPr lang="en-US" sz="2800" dirty="0" err="1">
                <a:solidFill>
                  <a:srgbClr val="000000"/>
                </a:solidFill>
                <a:latin typeface="Times New Roman" pitchFamily="18" charset="0"/>
                <a:cs typeface="Times New Roman" pitchFamily="18" charset="0"/>
              </a:rPr>
              <a:t>Hãy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viết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thiết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luận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c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Định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lí</a:t>
            </a:r>
            <a:r>
              <a:rPr lang="en-US" sz="2800" dirty="0">
                <a:solidFill>
                  <a:srgbClr val="000000"/>
                </a:solidFill>
                <a:latin typeface="Times New Roman" pitchFamily="18" charset="0"/>
                <a:cs typeface="Times New Roman" pitchFamily="18" charset="0"/>
              </a:rPr>
              <a:t> 2.</a:t>
            </a:r>
            <a:endParaRPr lang="en-US" sz="2800" dirty="0">
              <a:latin typeface="Times New Roman" pitchFamily="18" charset="0"/>
              <a:cs typeface="Times New Roman" pitchFamily="18" charset="0"/>
            </a:endParaRPr>
          </a:p>
        </p:txBody>
      </p:sp>
      <p:pic>
        <p:nvPicPr>
          <p:cNvPr id="9" name="Picture 8"/>
          <p:cNvPicPr>
            <a:picLocks noChangeAspect="1"/>
          </p:cNvPicPr>
          <p:nvPr/>
        </p:nvPicPr>
        <p:blipFill>
          <a:blip r:embed="rId2">
            <a:duotone>
              <a:srgbClr val="C0504D">
                <a:shade val="45000"/>
                <a:satMod val="135000"/>
              </a:srgbClr>
              <a:prstClr val="white"/>
            </a:duotone>
          </a:blip>
          <a:stretch>
            <a:fillRect/>
          </a:stretch>
        </p:blipFill>
        <p:spPr>
          <a:xfrm>
            <a:off x="181" y="21771"/>
            <a:ext cx="777925" cy="729304"/>
          </a:xfrm>
          <a:prstGeom prst="rect">
            <a:avLst/>
          </a:prstGeom>
        </p:spPr>
      </p:pic>
      <p:sp>
        <p:nvSpPr>
          <p:cNvPr id="10" name="Oval Callout 9"/>
          <p:cNvSpPr/>
          <p:nvPr/>
        </p:nvSpPr>
        <p:spPr>
          <a:xfrm>
            <a:off x="3429177" y="559283"/>
            <a:ext cx="1219199" cy="533400"/>
          </a:xfrm>
          <a:prstGeom prst="wedgeEllipseCallout">
            <a:avLst/>
          </a:prstGeom>
          <a:solidFill>
            <a:srgbClr val="FFFF93"/>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rPr>
              <a:t>Giải</a:t>
            </a:r>
            <a:endParaRPr kumimoji="0" lang="en-US" sz="2800" b="1" i="0" u="none" strike="noStrike" kern="1200" cap="none" spc="0" normalizeH="0" baseline="0" noProof="0" dirty="0">
              <a:ln>
                <a:noFill/>
              </a:ln>
              <a:solidFill>
                <a:srgbClr val="1F497D"/>
              </a:solidFill>
              <a:effectLst/>
              <a:uLnTx/>
              <a:uFillTx/>
              <a:latin typeface="Times New Roman" pitchFamily="18" charset="0"/>
              <a:cs typeface="Times New Roman" pitchFamily="18" charset="0"/>
            </a:endParaRPr>
          </a:p>
        </p:txBody>
      </p:sp>
      <p:pic>
        <p:nvPicPr>
          <p:cNvPr id="3074" name="Picture 2" descr="Câu hỏi trang 68 Toán 8 Tập 1 | Kết nối tri thức Giải Toá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551" y="570169"/>
            <a:ext cx="2628900" cy="19192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âu hỏi trang 68 Toán 8 Tập 1 | Kết nối tri thức Giải Toá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143000"/>
            <a:ext cx="6268792" cy="11940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80" y="2286000"/>
            <a:ext cx="9067620" cy="523220"/>
          </a:xfrm>
          <a:prstGeom prst="rect">
            <a:avLst/>
          </a:prstGeom>
        </p:spPr>
        <p:txBody>
          <a:bodyPr wrap="square">
            <a:spAutoFit/>
          </a:bodyPr>
          <a:lstStyle/>
          <a:p>
            <a:r>
              <a:rPr lang="vi-VN" sz="2800" b="1" dirty="0">
                <a:solidFill>
                  <a:srgbClr val="000000"/>
                </a:solidFill>
                <a:latin typeface="+mj-lt"/>
              </a:rPr>
              <a:t>Ví dụ</a:t>
            </a:r>
            <a:r>
              <a:rPr lang="en-US" sz="2800" b="1" dirty="0">
                <a:solidFill>
                  <a:srgbClr val="000000"/>
                </a:solidFill>
                <a:latin typeface="+mj-lt"/>
              </a:rPr>
              <a:t> 2</a:t>
            </a:r>
            <a:r>
              <a:rPr lang="vi-VN" sz="2800" b="1" dirty="0">
                <a:solidFill>
                  <a:srgbClr val="000000"/>
                </a:solidFill>
                <a:latin typeface="+mj-lt"/>
              </a:rPr>
              <a:t>.</a:t>
            </a:r>
            <a:r>
              <a:rPr lang="vi-VN" sz="2800" dirty="0">
                <a:solidFill>
                  <a:srgbClr val="000000"/>
                </a:solidFill>
                <a:latin typeface="+mj-lt"/>
              </a:rPr>
              <a:t> Trong các hình dưới đây, hình nào là hình thoi?</a:t>
            </a:r>
            <a:endParaRPr lang="en-US" sz="2800" dirty="0">
              <a:latin typeface="+mj-lt"/>
            </a:endParaRPr>
          </a:p>
        </p:txBody>
      </p:sp>
      <p:pic>
        <p:nvPicPr>
          <p:cNvPr id="3078" name="Picture 6" descr="Hình thoi và hình vuông lớp 8 (Lý thuyết Toán 8 Kết nối tri thứ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809874"/>
            <a:ext cx="4829175" cy="1609726"/>
          </a:xfrm>
          <a:prstGeom prst="rect">
            <a:avLst/>
          </a:prstGeom>
          <a:noFill/>
          <a:extLst>
            <a:ext uri="{909E8E84-426E-40DD-AFC4-6F175D3DCCD1}">
              <a14:hiddenFill xmlns:a14="http://schemas.microsoft.com/office/drawing/2010/main">
                <a:solidFill>
                  <a:srgbClr val="FFFFFF"/>
                </a:solidFill>
              </a14:hiddenFill>
            </a:ext>
          </a:extLst>
        </p:spPr>
      </p:pic>
      <p:sp>
        <p:nvSpPr>
          <p:cNvPr id="15" name="Oval Callout 14"/>
          <p:cNvSpPr/>
          <p:nvPr/>
        </p:nvSpPr>
        <p:spPr>
          <a:xfrm>
            <a:off x="3756959" y="4114800"/>
            <a:ext cx="1349811" cy="494615"/>
          </a:xfrm>
          <a:prstGeom prst="wedgeEllipse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vi-VN" sz="2800" b="1" dirty="0">
                <a:solidFill>
                  <a:prstClr val="black"/>
                </a:solidFill>
                <a:latin typeface="Times New Roman" pitchFamily="18" charset="0"/>
                <a:cs typeface="Times New Roman" pitchFamily="18" charset="0"/>
              </a:rPr>
              <a:t>Giải</a:t>
            </a:r>
            <a:endParaRPr lang="en-US" sz="2800" b="1" dirty="0">
              <a:solidFill>
                <a:prstClr val="black"/>
              </a:solidFill>
              <a:latin typeface="Times New Roman" pitchFamily="18" charset="0"/>
              <a:cs typeface="Times New Roman" pitchFamily="18" charset="0"/>
            </a:endParaRPr>
          </a:p>
        </p:txBody>
      </p:sp>
      <p:sp>
        <p:nvSpPr>
          <p:cNvPr id="12" name="Rectangle 11"/>
          <p:cNvSpPr/>
          <p:nvPr/>
        </p:nvSpPr>
        <p:spPr>
          <a:xfrm>
            <a:off x="-25835" y="4729158"/>
            <a:ext cx="8915400" cy="2246769"/>
          </a:xfrm>
          <a:prstGeom prst="rect">
            <a:avLst/>
          </a:prstGeom>
        </p:spPr>
        <p:txBody>
          <a:bodyPr wrap="square">
            <a:spAutoFit/>
          </a:bodyPr>
          <a:lstStyle/>
          <a:p>
            <a:r>
              <a:rPr lang="en-US" sz="2800" dirty="0">
                <a:solidFill>
                  <a:srgbClr val="000000"/>
                </a:solidFill>
                <a:latin typeface="+mj-lt"/>
              </a:rPr>
              <a:t>+</a:t>
            </a:r>
            <a:r>
              <a:rPr lang="vi-VN" sz="2800" dirty="0">
                <a:solidFill>
                  <a:srgbClr val="000000"/>
                </a:solidFill>
                <a:latin typeface="+mj-lt"/>
              </a:rPr>
              <a:t>Tứ giác ABCD có các góc đối bằng nhau nên là hình bình hành mà hai đường chéo AC và BD vuông góc với nhau nên tứ giác ABCD là hình thoi.</a:t>
            </a:r>
          </a:p>
          <a:p>
            <a:r>
              <a:rPr lang="vi-VN" sz="2800" dirty="0">
                <a:solidFill>
                  <a:srgbClr val="000000"/>
                </a:solidFill>
                <a:latin typeface="+mj-lt"/>
              </a:rPr>
              <a:t>+ Tứ giác MNPQ không là hình thoi vì bốn cạnh không bằng nhau.</a:t>
            </a:r>
            <a:endParaRPr lang="vi-VN" sz="2800" b="0" i="0" dirty="0">
              <a:solidFill>
                <a:srgbClr val="000000"/>
              </a:solidFill>
              <a:effectLst/>
              <a:latin typeface="+mj-lt"/>
            </a:endParaRPr>
          </a:p>
        </p:txBody>
      </p:sp>
    </p:spTree>
    <p:extLst>
      <p:ext uri="{BB962C8B-B14F-4D97-AF65-F5344CB8AC3E}">
        <p14:creationId xmlns:p14="http://schemas.microsoft.com/office/powerpoint/2010/main" val="9481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arn(inVertical)">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1000"/>
                                        <p:tgtEl>
                                          <p:spTgt spid="3076"/>
                                        </p:tgtEl>
                                      </p:cBhvr>
                                    </p:animEffect>
                                    <p:anim calcmode="lin" valueType="num">
                                      <p:cBhvr>
                                        <p:cTn id="28" dur="1000" fill="hold"/>
                                        <p:tgtEl>
                                          <p:spTgt spid="3076"/>
                                        </p:tgtEl>
                                        <p:attrNameLst>
                                          <p:attrName>ppt_x</p:attrName>
                                        </p:attrNameLst>
                                      </p:cBhvr>
                                      <p:tavLst>
                                        <p:tav tm="0">
                                          <p:val>
                                            <p:strVal val="#ppt_x"/>
                                          </p:val>
                                        </p:tav>
                                        <p:tav tm="100000">
                                          <p:val>
                                            <p:strVal val="#ppt_x"/>
                                          </p:val>
                                        </p:tav>
                                      </p:tavLst>
                                    </p:anim>
                                    <p:anim calcmode="lin" valueType="num">
                                      <p:cBhvr>
                                        <p:cTn id="2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randombar(horizontal)">
                                      <p:cBhvr>
                                        <p:cTn id="39" dur="500"/>
                                        <p:tgtEl>
                                          <p:spTgt spid="307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down)">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
                                            <p:txEl>
                                              <p:pRg st="1" end="1"/>
                                            </p:txEl>
                                          </p:spTgt>
                                        </p:tgtEl>
                                        <p:attrNameLst>
                                          <p:attrName>style.visibility</p:attrName>
                                        </p:attrNameLst>
                                      </p:cBhvr>
                                      <p:to>
                                        <p:strVal val="visible"/>
                                      </p:to>
                                    </p:set>
                                    <p:animEffect transition="in" filter="wipe(down)">
                                      <p:cBhvr>
                                        <p:cTn id="5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idutech">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2713</Words>
  <Application>Microsoft Office PowerPoint</Application>
  <PresentationFormat>On-screen Show (4:3)</PresentationFormat>
  <Paragraphs>223</Paragraphs>
  <Slides>29</Slides>
  <Notes>14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29</vt:i4>
      </vt:variant>
    </vt:vector>
  </HeadingPairs>
  <TitlesOfParts>
    <vt:vector size="43" baseType="lpstr">
      <vt:lpstr>Arial</vt:lpstr>
      <vt:lpstr>Calibri</vt:lpstr>
      <vt:lpstr>Cambria Math</vt:lpstr>
      <vt:lpstr>Kavoon</vt:lpstr>
      <vt:lpstr>Open Sans</vt:lpstr>
      <vt:lpstr>Times New Roman</vt:lpstr>
      <vt:lpstr>Office Theme</vt:lpstr>
      <vt:lpstr>2_Office Theme</vt:lpstr>
      <vt:lpstr>11_Office Theme</vt:lpstr>
      <vt:lpstr>13_Office Theme</vt:lpstr>
      <vt:lpstr>1_Office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cp:revision>
  <dcterms:created xsi:type="dcterms:W3CDTF">2025-08-02T15:02:39Z</dcterms:created>
  <dcterms:modified xsi:type="dcterms:W3CDTF">2025-10-08T07:33:15Z</dcterms:modified>
</cp:coreProperties>
</file>