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9" r:id="rId5"/>
    <p:sldId id="258" r:id="rId6"/>
    <p:sldId id="263" r:id="rId7"/>
    <p:sldId id="257" r:id="rId8"/>
    <p:sldId id="266" r:id="rId9"/>
    <p:sldId id="261" r:id="rId10"/>
    <p:sldId id="259" r:id="rId11"/>
    <p:sldId id="264" r:id="rId12"/>
    <p:sldId id="265" r:id="rId13"/>
    <p:sldId id="260" r:id="rId14"/>
    <p:sldId id="274" r:id="rId15"/>
    <p:sldId id="267" r:id="rId16"/>
    <p:sldId id="299" r:id="rId17"/>
    <p:sldId id="268" r:id="rId18"/>
    <p:sldId id="269" r:id="rId19"/>
    <p:sldId id="275" r:id="rId20"/>
    <p:sldId id="276" r:id="rId21"/>
    <p:sldId id="271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81" r:id="rId32"/>
    <p:sldId id="277" r:id="rId33"/>
    <p:sldId id="272" r:id="rId34"/>
    <p:sldId id="273" r:id="rId35"/>
    <p:sldId id="27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4180B1F-C1D0-44DD-83EB-1A3D89EA663A}">
          <p14:sldIdLst>
            <p14:sldId id="279"/>
            <p14:sldId id="258"/>
            <p14:sldId id="263"/>
            <p14:sldId id="257"/>
            <p14:sldId id="266"/>
            <p14:sldId id="261"/>
            <p14:sldId id="259"/>
            <p14:sldId id="264"/>
            <p14:sldId id="265"/>
            <p14:sldId id="260"/>
            <p14:sldId id="274"/>
            <p14:sldId id="267"/>
            <p14:sldId id="299"/>
            <p14:sldId id="268"/>
            <p14:sldId id="269"/>
            <p14:sldId id="275"/>
            <p14:sldId id="276"/>
            <p14:sldId id="271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81"/>
            <p14:sldId id="277"/>
            <p14:sldId id="272"/>
            <p14:sldId id="273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295A"/>
    <a:srgbClr val="CC0000"/>
    <a:srgbClr val="F47C56"/>
    <a:srgbClr val="EB257A"/>
    <a:srgbClr val="2964DB"/>
    <a:srgbClr val="45EDA1"/>
    <a:srgbClr val="C1765F"/>
    <a:srgbClr val="C59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902339-706A-77C9-E347-BBC5957E1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BE9A67-3325-2774-5E13-539C05DD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14891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28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029D275-A9ED-BF1F-F452-CA00D529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9402DD-B46A-9023-8C38-21336E11AE0C}"/>
              </a:ext>
            </a:extLst>
          </p:cNvPr>
          <p:cNvSpPr/>
          <p:nvPr/>
        </p:nvSpPr>
        <p:spPr>
          <a:xfrm>
            <a:off x="1329896" y="1750325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(1,0)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A582B4-9818-1DA1-AD4C-B53CFCCDE8C8}"/>
              </a:ext>
            </a:extLst>
          </p:cNvPr>
          <p:cNvSpPr/>
          <p:nvPr/>
        </p:nvSpPr>
        <p:spPr>
          <a:xfrm>
            <a:off x="8985956" y="1741467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(6,6)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34DAEC-5227-C977-7912-55827A9C92E8}"/>
              </a:ext>
            </a:extLst>
          </p:cNvPr>
          <p:cNvSpPr/>
          <p:nvPr/>
        </p:nvSpPr>
        <p:spPr>
          <a:xfrm>
            <a:off x="4254473" y="5160698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(8,9)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697454-5A59-653A-05A0-9E334D40FC4D}"/>
              </a:ext>
            </a:extLst>
          </p:cNvPr>
          <p:cNvSpPr/>
          <p:nvPr/>
        </p:nvSpPr>
        <p:spPr>
          <a:xfrm>
            <a:off x="1630945" y="4904993"/>
            <a:ext cx="1493050" cy="10235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(8,10)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1B0C164-EBD5-3E33-988F-ABD9E063794A}"/>
              </a:ext>
            </a:extLst>
          </p:cNvPr>
          <p:cNvSpPr/>
          <p:nvPr/>
        </p:nvSpPr>
        <p:spPr>
          <a:xfrm>
            <a:off x="243382" y="3362139"/>
            <a:ext cx="1680952" cy="102358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(19,21)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B889146-CD76-C557-88B1-525EEF25DD5A}"/>
              </a:ext>
            </a:extLst>
          </p:cNvPr>
          <p:cNvSpPr/>
          <p:nvPr/>
        </p:nvSpPr>
        <p:spPr>
          <a:xfrm>
            <a:off x="6518964" y="1463065"/>
            <a:ext cx="1394322" cy="10235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(1,2)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1BAFEB-1B1C-9210-BF7B-AEECE7C6BEF8}"/>
              </a:ext>
            </a:extLst>
          </p:cNvPr>
          <p:cNvSpPr/>
          <p:nvPr/>
        </p:nvSpPr>
        <p:spPr>
          <a:xfrm>
            <a:off x="3891146" y="1463065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(1,1)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E5DE2F-AA4E-84AB-1CDC-51EAD9FFED7D}"/>
              </a:ext>
            </a:extLst>
          </p:cNvPr>
          <p:cNvSpPr/>
          <p:nvPr/>
        </p:nvSpPr>
        <p:spPr>
          <a:xfrm>
            <a:off x="10380278" y="3362139"/>
            <a:ext cx="1394322" cy="10235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(6, 8)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22DA27-1FAC-4EAB-FD16-D42C09874FA3}"/>
              </a:ext>
            </a:extLst>
          </p:cNvPr>
          <p:cNvSpPr/>
          <p:nvPr/>
        </p:nvSpPr>
        <p:spPr>
          <a:xfrm>
            <a:off x="6779274" y="5160698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(8,8)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49948B9-D19F-BBE4-ECDE-6B66DAE0A17D}"/>
              </a:ext>
            </a:extLst>
          </p:cNvPr>
          <p:cNvSpPr/>
          <p:nvPr/>
        </p:nvSpPr>
        <p:spPr>
          <a:xfrm>
            <a:off x="8915179" y="4633882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(7,7)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E0DDE-A426-8D68-5A0D-DE0C3335E64A}"/>
              </a:ext>
            </a:extLst>
          </p:cNvPr>
          <p:cNvSpPr txBox="1"/>
          <p:nvPr/>
        </p:nvSpPr>
        <p:spPr>
          <a:xfrm>
            <a:off x="3521122" y="2906852"/>
            <a:ext cx="509061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NGUYÊN TỬ NÀO ĐƯỢC XẾP VÀO CÙNG 1 Ô VUÔNG?</a:t>
            </a:r>
          </a:p>
        </p:txBody>
      </p:sp>
    </p:spTree>
    <p:extLst>
      <p:ext uri="{BB962C8B-B14F-4D97-AF65-F5344CB8AC3E}">
        <p14:creationId xmlns:p14="http://schemas.microsoft.com/office/powerpoint/2010/main" val="322072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029D275-A9ED-BF1F-F452-CA00D529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9402DD-B46A-9023-8C38-21336E11AE0C}"/>
              </a:ext>
            </a:extLst>
          </p:cNvPr>
          <p:cNvSpPr/>
          <p:nvPr/>
        </p:nvSpPr>
        <p:spPr>
          <a:xfrm>
            <a:off x="1329896" y="1559253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(1,0)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A582B4-9818-1DA1-AD4C-B53CFCCDE8C8}"/>
              </a:ext>
            </a:extLst>
          </p:cNvPr>
          <p:cNvSpPr/>
          <p:nvPr/>
        </p:nvSpPr>
        <p:spPr>
          <a:xfrm>
            <a:off x="4955950" y="1550395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(6,6)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34DAEC-5227-C977-7912-55827A9C92E8}"/>
              </a:ext>
            </a:extLst>
          </p:cNvPr>
          <p:cNvSpPr/>
          <p:nvPr/>
        </p:nvSpPr>
        <p:spPr>
          <a:xfrm>
            <a:off x="8780083" y="2927443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(8,9)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697454-5A59-653A-05A0-9E334D40FC4D}"/>
              </a:ext>
            </a:extLst>
          </p:cNvPr>
          <p:cNvSpPr/>
          <p:nvPr/>
        </p:nvSpPr>
        <p:spPr>
          <a:xfrm>
            <a:off x="8780083" y="4288669"/>
            <a:ext cx="1493050" cy="10235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(8,10)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B889146-CD76-C557-88B1-525EEF25DD5A}"/>
              </a:ext>
            </a:extLst>
          </p:cNvPr>
          <p:cNvSpPr/>
          <p:nvPr/>
        </p:nvSpPr>
        <p:spPr>
          <a:xfrm>
            <a:off x="1329896" y="4288669"/>
            <a:ext cx="1394322" cy="10235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(1,2)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1BAFEB-1B1C-9210-BF7B-AEECE7C6BEF8}"/>
              </a:ext>
            </a:extLst>
          </p:cNvPr>
          <p:cNvSpPr/>
          <p:nvPr/>
        </p:nvSpPr>
        <p:spPr>
          <a:xfrm>
            <a:off x="1329896" y="2923961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(1,1)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E5DE2F-AA4E-84AB-1CDC-51EAD9FFED7D}"/>
              </a:ext>
            </a:extLst>
          </p:cNvPr>
          <p:cNvSpPr/>
          <p:nvPr/>
        </p:nvSpPr>
        <p:spPr>
          <a:xfrm>
            <a:off x="4955950" y="2923961"/>
            <a:ext cx="1394322" cy="10235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(6, 8)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22DA27-1FAC-4EAB-FD16-D42C09874FA3}"/>
              </a:ext>
            </a:extLst>
          </p:cNvPr>
          <p:cNvSpPr/>
          <p:nvPr/>
        </p:nvSpPr>
        <p:spPr>
          <a:xfrm>
            <a:off x="8780083" y="1559253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(8,8)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E0DDE-A426-8D68-5A0D-DE0C3335E64A}"/>
              </a:ext>
            </a:extLst>
          </p:cNvPr>
          <p:cNvSpPr txBox="1"/>
          <p:nvPr/>
        </p:nvSpPr>
        <p:spPr>
          <a:xfrm>
            <a:off x="3230650" y="4494091"/>
            <a:ext cx="509061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NGUYÊN TỬ CÓ CÙNG SỐ PROTONS ĐƯỢC GỌI LÀ GÌ?</a:t>
            </a:r>
          </a:p>
        </p:txBody>
      </p:sp>
    </p:spTree>
    <p:extLst>
      <p:ext uri="{BB962C8B-B14F-4D97-AF65-F5344CB8AC3E}">
        <p14:creationId xmlns:p14="http://schemas.microsoft.com/office/powerpoint/2010/main" val="383095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8876" y="1071835"/>
            <a:ext cx="9648967" cy="1378418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protons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F8BDB2-CF58-59DF-E75B-67D10519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DEBB60-ACEA-DF20-1E34-095A6493A60C}"/>
              </a:ext>
            </a:extLst>
          </p:cNvPr>
          <p:cNvSpPr txBox="1">
            <a:spLocks/>
          </p:cNvSpPr>
          <p:nvPr/>
        </p:nvSpPr>
        <p:spPr>
          <a:xfrm>
            <a:off x="1348878" y="3095295"/>
            <a:ext cx="9648967" cy="1378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3EFE644-F042-406D-A169-94123784D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192263"/>
              </p:ext>
            </p:extLst>
          </p:nvPr>
        </p:nvGraphicFramePr>
        <p:xfrm>
          <a:off x="1348876" y="2328311"/>
          <a:ext cx="9648965" cy="26108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0615">
                  <a:extLst>
                    <a:ext uri="{9D8B030D-6E8A-4147-A177-3AD203B41FA5}">
                      <a16:colId xmlns:a16="http://schemas.microsoft.com/office/drawing/2014/main" val="4151140743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3872154228"/>
                    </a:ext>
                  </a:extLst>
                </a:gridCol>
                <a:gridCol w="1801504">
                  <a:extLst>
                    <a:ext uri="{9D8B030D-6E8A-4147-A177-3AD203B41FA5}">
                      <a16:colId xmlns:a16="http://schemas.microsoft.com/office/drawing/2014/main" val="2875749141"/>
                    </a:ext>
                  </a:extLst>
                </a:gridCol>
                <a:gridCol w="1789196">
                  <a:extLst>
                    <a:ext uri="{9D8B030D-6E8A-4147-A177-3AD203B41FA5}">
                      <a16:colId xmlns:a16="http://schemas.microsoft.com/office/drawing/2014/main" val="3414981898"/>
                    </a:ext>
                  </a:extLst>
                </a:gridCol>
                <a:gridCol w="1929793">
                  <a:extLst>
                    <a:ext uri="{9D8B030D-6E8A-4147-A177-3AD203B41FA5}">
                      <a16:colId xmlns:a16="http://schemas.microsoft.com/office/drawing/2014/main" val="4143984083"/>
                    </a:ext>
                  </a:extLst>
                </a:gridCol>
              </a:tblGrid>
              <a:tr h="6593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04884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660655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01488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CF7DB16-2E43-C688-EC6C-7CF4C7DC8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640428"/>
              </p:ext>
            </p:extLst>
          </p:nvPr>
        </p:nvGraphicFramePr>
        <p:xfrm>
          <a:off x="1348876" y="5240697"/>
          <a:ext cx="9648965" cy="121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48965">
                  <a:extLst>
                    <a:ext uri="{9D8B030D-6E8A-4147-A177-3AD203B41FA5}">
                      <a16:colId xmlns:a16="http://schemas.microsoft.com/office/drawing/2014/main" val="1444424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57663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2501E3B-1477-CC45-E89F-81368C9F7E42}"/>
              </a:ext>
            </a:extLst>
          </p:cNvPr>
          <p:cNvSpPr txBox="1"/>
          <p:nvPr/>
        </p:nvSpPr>
        <p:spPr>
          <a:xfrm>
            <a:off x="2343546" y="5444488"/>
            <a:ext cx="6864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356D0104-96FD-C666-C52A-ED4D6DBCE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680473"/>
              </p:ext>
            </p:extLst>
          </p:nvPr>
        </p:nvGraphicFramePr>
        <p:xfrm>
          <a:off x="1348876" y="2341496"/>
          <a:ext cx="9648965" cy="26108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0615">
                  <a:extLst>
                    <a:ext uri="{9D8B030D-6E8A-4147-A177-3AD203B41FA5}">
                      <a16:colId xmlns:a16="http://schemas.microsoft.com/office/drawing/2014/main" val="4151140743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3872154228"/>
                    </a:ext>
                  </a:extLst>
                </a:gridCol>
                <a:gridCol w="1801504">
                  <a:extLst>
                    <a:ext uri="{9D8B030D-6E8A-4147-A177-3AD203B41FA5}">
                      <a16:colId xmlns:a16="http://schemas.microsoft.com/office/drawing/2014/main" val="2875749141"/>
                    </a:ext>
                  </a:extLst>
                </a:gridCol>
                <a:gridCol w="1789196">
                  <a:extLst>
                    <a:ext uri="{9D8B030D-6E8A-4147-A177-3AD203B41FA5}">
                      <a16:colId xmlns:a16="http://schemas.microsoft.com/office/drawing/2014/main" val="3414981898"/>
                    </a:ext>
                  </a:extLst>
                </a:gridCol>
                <a:gridCol w="1929793">
                  <a:extLst>
                    <a:ext uri="{9D8B030D-6E8A-4147-A177-3AD203B41FA5}">
                      <a16:colId xmlns:a16="http://schemas.microsoft.com/office/drawing/2014/main" val="4143984083"/>
                    </a:ext>
                  </a:extLst>
                </a:gridCol>
              </a:tblGrid>
              <a:tr h="6593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04884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660655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01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05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6B2D37-5911-96C8-C697-A062B1FF9E2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6129578"/>
              </p:ext>
            </p:extLst>
          </p:nvPr>
        </p:nvGraphicFramePr>
        <p:xfrm>
          <a:off x="832941" y="2068915"/>
          <a:ext cx="10671691" cy="3326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181">
                  <a:extLst>
                    <a:ext uri="{9D8B030D-6E8A-4147-A177-3AD203B41FA5}">
                      <a16:colId xmlns:a16="http://schemas.microsoft.com/office/drawing/2014/main" val="655217260"/>
                    </a:ext>
                  </a:extLst>
                </a:gridCol>
                <a:gridCol w="1296537">
                  <a:extLst>
                    <a:ext uri="{9D8B030D-6E8A-4147-A177-3AD203B41FA5}">
                      <a16:colId xmlns:a16="http://schemas.microsoft.com/office/drawing/2014/main" val="2237341000"/>
                    </a:ext>
                  </a:extLst>
                </a:gridCol>
                <a:gridCol w="2811439">
                  <a:extLst>
                    <a:ext uri="{9D8B030D-6E8A-4147-A177-3AD203B41FA5}">
                      <a16:colId xmlns:a16="http://schemas.microsoft.com/office/drawing/2014/main" val="4072082544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577884890"/>
                    </a:ext>
                  </a:extLst>
                </a:gridCol>
                <a:gridCol w="3439235">
                  <a:extLst>
                    <a:ext uri="{9D8B030D-6E8A-4147-A177-3AD203B41FA5}">
                      <a16:colId xmlns:a16="http://schemas.microsoft.com/office/drawing/2014/main" val="3779236296"/>
                    </a:ext>
                  </a:extLst>
                </a:gridCol>
              </a:tblGrid>
              <a:tr h="1034226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72740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24662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89286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98901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6ADB4C9-E757-DC95-287C-9175E40F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–NGUYÊN TỐ HÓA HỌC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557D9630-4BE5-6FF3-F8C0-A98E49F20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209356"/>
              </p:ext>
            </p:extLst>
          </p:nvPr>
        </p:nvGraphicFramePr>
        <p:xfrm>
          <a:off x="3218596" y="5777785"/>
          <a:ext cx="5900382" cy="500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0382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5008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TẬP 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E6D4662-4AD1-50F5-A11A-5EB479E7E5AE}"/>
              </a:ext>
            </a:extLst>
          </p:cNvPr>
          <p:cNvSpPr txBox="1"/>
          <p:nvPr/>
        </p:nvSpPr>
        <p:spPr>
          <a:xfrm>
            <a:off x="2784143" y="1351128"/>
            <a:ext cx="6769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C253292A-88A3-B2A0-B626-C8A5D687D3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203350"/>
              </p:ext>
            </p:extLst>
          </p:nvPr>
        </p:nvGraphicFramePr>
        <p:xfrm>
          <a:off x="832941" y="2068915"/>
          <a:ext cx="10671691" cy="33261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6181">
                  <a:extLst>
                    <a:ext uri="{9D8B030D-6E8A-4147-A177-3AD203B41FA5}">
                      <a16:colId xmlns:a16="http://schemas.microsoft.com/office/drawing/2014/main" val="655217260"/>
                    </a:ext>
                  </a:extLst>
                </a:gridCol>
                <a:gridCol w="1296537">
                  <a:extLst>
                    <a:ext uri="{9D8B030D-6E8A-4147-A177-3AD203B41FA5}">
                      <a16:colId xmlns:a16="http://schemas.microsoft.com/office/drawing/2014/main" val="2237341000"/>
                    </a:ext>
                  </a:extLst>
                </a:gridCol>
                <a:gridCol w="2811439">
                  <a:extLst>
                    <a:ext uri="{9D8B030D-6E8A-4147-A177-3AD203B41FA5}">
                      <a16:colId xmlns:a16="http://schemas.microsoft.com/office/drawing/2014/main" val="4072082544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577884890"/>
                    </a:ext>
                  </a:extLst>
                </a:gridCol>
                <a:gridCol w="3439235">
                  <a:extLst>
                    <a:ext uri="{9D8B030D-6E8A-4147-A177-3AD203B41FA5}">
                      <a16:colId xmlns:a16="http://schemas.microsoft.com/office/drawing/2014/main" val="3779236296"/>
                    </a:ext>
                  </a:extLst>
                </a:gridCol>
              </a:tblGrid>
              <a:tr h="1034226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72740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24662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89286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989018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CF72B36-3020-E4AA-6BFE-14EB7FA76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916811"/>
              </p:ext>
            </p:extLst>
          </p:nvPr>
        </p:nvGraphicFramePr>
        <p:xfrm>
          <a:off x="832941" y="2622688"/>
          <a:ext cx="10671691" cy="206197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671691">
                  <a:extLst>
                    <a:ext uri="{9D8B030D-6E8A-4147-A177-3AD203B41FA5}">
                      <a16:colId xmlns:a16="http://schemas.microsoft.com/office/drawing/2014/main" val="3181548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 =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khối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 =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 +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Vì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mỗi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duy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xác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ngược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119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18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6B2D37-5911-96C8-C697-A062B1FF9E2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15743884"/>
              </p:ext>
            </p:extLst>
          </p:nvPr>
        </p:nvGraphicFramePr>
        <p:xfrm>
          <a:off x="1188214" y="1425454"/>
          <a:ext cx="9842867" cy="4255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279">
                  <a:extLst>
                    <a:ext uri="{9D8B030D-6E8A-4147-A177-3AD203B41FA5}">
                      <a16:colId xmlns:a16="http://schemas.microsoft.com/office/drawing/2014/main" val="655217260"/>
                    </a:ext>
                  </a:extLst>
                </a:gridCol>
                <a:gridCol w="1064525">
                  <a:extLst>
                    <a:ext uri="{9D8B030D-6E8A-4147-A177-3AD203B41FA5}">
                      <a16:colId xmlns:a16="http://schemas.microsoft.com/office/drawing/2014/main" val="2237341000"/>
                    </a:ext>
                  </a:extLst>
                </a:gridCol>
                <a:gridCol w="1105469">
                  <a:extLst>
                    <a:ext uri="{9D8B030D-6E8A-4147-A177-3AD203B41FA5}">
                      <a16:colId xmlns:a16="http://schemas.microsoft.com/office/drawing/2014/main" val="4072082544"/>
                    </a:ext>
                  </a:extLst>
                </a:gridCol>
                <a:gridCol w="968991">
                  <a:extLst>
                    <a:ext uri="{9D8B030D-6E8A-4147-A177-3AD203B41FA5}">
                      <a16:colId xmlns:a16="http://schemas.microsoft.com/office/drawing/2014/main" val="577884890"/>
                    </a:ext>
                  </a:extLst>
                </a:gridCol>
                <a:gridCol w="2511188">
                  <a:extLst>
                    <a:ext uri="{9D8B030D-6E8A-4147-A177-3AD203B41FA5}">
                      <a16:colId xmlns:a16="http://schemas.microsoft.com/office/drawing/2014/main" val="3779236296"/>
                    </a:ext>
                  </a:extLst>
                </a:gridCol>
                <a:gridCol w="2347415">
                  <a:extLst>
                    <a:ext uri="{9D8B030D-6E8A-4147-A177-3AD203B41FA5}">
                      <a16:colId xmlns:a16="http://schemas.microsoft.com/office/drawing/2014/main" val="4250348418"/>
                    </a:ext>
                  </a:extLst>
                </a:gridCol>
              </a:tblGrid>
              <a:tr h="607918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72740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24662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89286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989018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906443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631032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41850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6ADB4C9-E757-DC95-287C-9175E40F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TÊN GỌI VÀ KÍ HIỆU NGUYÊN TỐ HÓA HỌC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557D9630-4BE5-6FF3-F8C0-A98E49F20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645022"/>
              </p:ext>
            </p:extLst>
          </p:nvPr>
        </p:nvGraphicFramePr>
        <p:xfrm>
          <a:off x="3310302" y="6014471"/>
          <a:ext cx="57593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55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86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1233" y="2149529"/>
            <a:ext cx="5194767" cy="3309571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silver;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natrium.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6A4611-412E-8DF7-64FF-1991F0E9876B}"/>
              </a:ext>
            </a:extLst>
          </p:cNvPr>
          <p:cNvSpPr txBox="1">
            <a:spLocks/>
          </p:cNvSpPr>
          <p:nvPr/>
        </p:nvSpPr>
        <p:spPr>
          <a:xfrm>
            <a:off x="6246125" y="1987790"/>
            <a:ext cx="5194767" cy="3633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IUPAC.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IUPAC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sodium.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F1E238-B953-2A2D-C00D-E8D80192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TÊN GỌI VÀ KÍ HIỆU NGUYÊN TỐ HÓA HỌC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A65AE-A035-C600-7B4B-BE63D2D105A7}"/>
              </a:ext>
            </a:extLst>
          </p:cNvPr>
          <p:cNvSpPr txBox="1"/>
          <p:nvPr/>
        </p:nvSpPr>
        <p:spPr>
          <a:xfrm>
            <a:off x="901233" y="1489307"/>
            <a:ext cx="640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TÊN GỌI CÁC NGUYÊN TỐ HÓA HỌC</a:t>
            </a:r>
          </a:p>
        </p:txBody>
      </p:sp>
    </p:spTree>
    <p:extLst>
      <p:ext uri="{BB962C8B-B14F-4D97-AF65-F5344CB8AC3E}">
        <p14:creationId xmlns:p14="http://schemas.microsoft.com/office/powerpoint/2010/main" val="9361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1" y="2224262"/>
            <a:ext cx="5194767" cy="1412537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6A4611-412E-8DF7-64FF-1991F0E9876B}"/>
              </a:ext>
            </a:extLst>
          </p:cNvPr>
          <p:cNvSpPr txBox="1">
            <a:spLocks/>
          </p:cNvSpPr>
          <p:nvPr/>
        </p:nvSpPr>
        <p:spPr>
          <a:xfrm>
            <a:off x="6191534" y="2224262"/>
            <a:ext cx="5194767" cy="1751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(IUPAC).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F1E238-B953-2A2D-C00D-E8D80192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TÊN GỌI VÀ KÍ HIỆU NGUYÊN TỐ HÓA HỌC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A65AE-A035-C600-7B4B-BE63D2D105A7}"/>
              </a:ext>
            </a:extLst>
          </p:cNvPr>
          <p:cNvSpPr txBox="1"/>
          <p:nvPr/>
        </p:nvSpPr>
        <p:spPr>
          <a:xfrm>
            <a:off x="901233" y="1489307"/>
            <a:ext cx="640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KÍ HIỆU CỦA NGUYÊN TỐ HÓA HỌC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4B06A0-6EE8-007E-3982-84CE0ED65066}"/>
              </a:ext>
            </a:extLst>
          </p:cNvPr>
          <p:cNvSpPr txBox="1">
            <a:spLocks/>
          </p:cNvSpPr>
          <p:nvPr/>
        </p:nvSpPr>
        <p:spPr>
          <a:xfrm>
            <a:off x="2378656" y="3975959"/>
            <a:ext cx="7936367" cy="1985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2" descr="Calcium ">
            <a:extLst>
              <a:ext uri="{FF2B5EF4-FFF2-40B4-BE49-F238E27FC236}">
                <a16:creationId xmlns:a16="http://schemas.microsoft.com/office/drawing/2014/main" id="{3163DB19-382D-3896-2DE2-2103CE9A5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549" y="5480713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ED02AE-4C80-84C5-F375-E79D24637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15" y="3636799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63D0C1-4758-55B8-1430-202B46CC1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549" y="732891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0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D97C911-3D17-429B-DFE1-7F25D174284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7761171"/>
              </p:ext>
            </p:extLst>
          </p:nvPr>
        </p:nvGraphicFramePr>
        <p:xfrm>
          <a:off x="855255" y="-27296"/>
          <a:ext cx="9062116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436">
                  <a:extLst>
                    <a:ext uri="{9D8B030D-6E8A-4147-A177-3AD203B41FA5}">
                      <a16:colId xmlns:a16="http://schemas.microsoft.com/office/drawing/2014/main" val="1390860256"/>
                    </a:ext>
                  </a:extLst>
                </a:gridCol>
                <a:gridCol w="2920622">
                  <a:extLst>
                    <a:ext uri="{9D8B030D-6E8A-4147-A177-3AD203B41FA5}">
                      <a16:colId xmlns:a16="http://schemas.microsoft.com/office/drawing/2014/main" val="209703194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429072915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228012571"/>
                    </a:ext>
                  </a:extLst>
                </a:gridCol>
              </a:tblGrid>
              <a:tr h="53726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(IUPAC)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(amu)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6080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065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258017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83032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beryllium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0646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212871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9873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6987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557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9207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09454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0472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77932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1617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silicon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73979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photphorus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2506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09959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58921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9979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 (kali)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20074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8108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1421308-70B2-FC4D-12D3-97AAED520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1002AF-AEA1-702D-A8AF-4B6DBD16A6E5}"/>
              </a:ext>
            </a:extLst>
          </p:cNvPr>
          <p:cNvSpPr txBox="1"/>
          <p:nvPr/>
        </p:nvSpPr>
        <p:spPr>
          <a:xfrm>
            <a:off x="10160727" y="1978926"/>
            <a:ext cx="1596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37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one ">
            <a:extLst>
              <a:ext uri="{FF2B5EF4-FFF2-40B4-BE49-F238E27FC236}">
                <a16:creationId xmlns:a16="http://schemas.microsoft.com/office/drawing/2014/main" id="{5490DE3E-CD5E-3671-2593-E1294DE6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01587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2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5" grpId="0" animBg="1"/>
      <p:bldP spid="12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Number 2 ">
            <a:extLst>
              <a:ext uri="{FF2B5EF4-FFF2-40B4-BE49-F238E27FC236}">
                <a16:creationId xmlns:a16="http://schemas.microsoft.com/office/drawing/2014/main" id="{30AAF40D-B429-C646-055E-E8988CC01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7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C6DF745-678E-C423-060D-4A9B02E49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916" y="3612107"/>
            <a:ext cx="3161889" cy="3161889"/>
          </a:xfrm>
          <a:prstGeom prst="rect">
            <a:avLst/>
          </a:prstGeom>
        </p:spPr>
      </p:pic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9DE80032-3D42-3B25-B2DA-BA1807872D2D}"/>
              </a:ext>
            </a:extLst>
          </p:cNvPr>
          <p:cNvSpPr/>
          <p:nvPr/>
        </p:nvSpPr>
        <p:spPr>
          <a:xfrm>
            <a:off x="9280480" y="789490"/>
            <a:ext cx="2893325" cy="2310333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Ơ, GÌ THẾ NHỈ?</a:t>
            </a:r>
          </a:p>
          <a:p>
            <a:pPr algn="ctr"/>
            <a:endParaRPr lang="en-US" dirty="0"/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92505285-7BD2-49C9-C07C-142CA3B8B6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81956570"/>
              </p:ext>
            </p:extLst>
          </p:nvPr>
        </p:nvGraphicFramePr>
        <p:xfrm>
          <a:off x="48046" y="-45720"/>
          <a:ext cx="9062116" cy="6949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0436">
                  <a:extLst>
                    <a:ext uri="{9D8B030D-6E8A-4147-A177-3AD203B41FA5}">
                      <a16:colId xmlns:a16="http://schemas.microsoft.com/office/drawing/2014/main" val="1390860256"/>
                    </a:ext>
                  </a:extLst>
                </a:gridCol>
                <a:gridCol w="2920622">
                  <a:extLst>
                    <a:ext uri="{9D8B030D-6E8A-4147-A177-3AD203B41FA5}">
                      <a16:colId xmlns:a16="http://schemas.microsoft.com/office/drawing/2014/main" val="209703194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429072915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228012571"/>
                    </a:ext>
                  </a:extLst>
                </a:gridCol>
              </a:tblGrid>
              <a:tr h="53726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(IUPAC)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(amu)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6080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065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258017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83032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beryllium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0646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212871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9873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6987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557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9207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09454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0472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77932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1617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silicon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73979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photphorus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2506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09959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58921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9979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 (kali)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20074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81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38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8" descr="Number 3 ">
            <a:extLst>
              <a:ext uri="{FF2B5EF4-FFF2-40B4-BE49-F238E27FC236}">
                <a16:creationId xmlns:a16="http://schemas.microsoft.com/office/drawing/2014/main" id="{C3132B19-E504-9666-D3D4-676FD53AB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3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7BE8C3-151A-0298-E04C-C41D7F24E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4814" y="5690814"/>
            <a:ext cx="1167186" cy="116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1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Number 5 ">
            <a:extLst>
              <a:ext uri="{FF2B5EF4-FFF2-40B4-BE49-F238E27FC236}">
                <a16:creationId xmlns:a16="http://schemas.microsoft.com/office/drawing/2014/main" id="{2B6B4DBF-6FA4-F415-049B-B284642E6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9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35,5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2" descr="Six ">
            <a:extLst>
              <a:ext uri="{FF2B5EF4-FFF2-40B4-BE49-F238E27FC236}">
                <a16:creationId xmlns:a16="http://schemas.microsoft.com/office/drawing/2014/main" id="{AD64C75D-F48B-3A31-7603-98AD65A50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3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4" descr="Seven ">
            <a:extLst>
              <a:ext uri="{FF2B5EF4-FFF2-40B4-BE49-F238E27FC236}">
                <a16:creationId xmlns:a16="http://schemas.microsoft.com/office/drawing/2014/main" id="{471094EC-EA97-C6BF-9820-63104BC0D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66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6" descr="Number 8 ">
            <a:extLst>
              <a:ext uri="{FF2B5EF4-FFF2-40B4-BE49-F238E27FC236}">
                <a16:creationId xmlns:a16="http://schemas.microsoft.com/office/drawing/2014/main" id="{9CC77C6C-94B2-37CA-6272-D4AF9D1D9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42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8" descr="Number 9 ">
            <a:extLst>
              <a:ext uri="{FF2B5EF4-FFF2-40B4-BE49-F238E27FC236}">
                <a16:creationId xmlns:a16="http://schemas.microsoft.com/office/drawing/2014/main" id="{C942EFA5-91DE-204E-518F-B59572474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94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551146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0" descr="Number 10 ">
            <a:extLst>
              <a:ext uri="{FF2B5EF4-FFF2-40B4-BE49-F238E27FC236}">
                <a16:creationId xmlns:a16="http://schemas.microsoft.com/office/drawing/2014/main" id="{F8C56657-AEEE-6F9C-64A7-BDCDA0917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366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1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411940" y="507815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573" y="50781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one ">
            <a:extLst>
              <a:ext uri="{FF2B5EF4-FFF2-40B4-BE49-F238E27FC236}">
                <a16:creationId xmlns:a16="http://schemas.microsoft.com/office/drawing/2014/main" id="{5490DE3E-CD5E-3671-2593-E1294DE6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977" y="50781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umber 2 ">
            <a:extLst>
              <a:ext uri="{FF2B5EF4-FFF2-40B4-BE49-F238E27FC236}">
                <a16:creationId xmlns:a16="http://schemas.microsoft.com/office/drawing/2014/main" id="{00745C62-3BB7-21D8-DBB4-23DC3A0B7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505" y="1037842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3 ">
            <a:extLst>
              <a:ext uri="{FF2B5EF4-FFF2-40B4-BE49-F238E27FC236}">
                <a16:creationId xmlns:a16="http://schemas.microsoft.com/office/drawing/2014/main" id="{8C0069D4-C03D-74CE-0997-86EADE47D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897" y="1612711"/>
            <a:ext cx="622680" cy="62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3B84E2-8A97-959A-B5D0-A2E584C5A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4120" y="2347175"/>
            <a:ext cx="613901" cy="613901"/>
          </a:xfrm>
          <a:prstGeom prst="rect">
            <a:avLst/>
          </a:prstGeom>
        </p:spPr>
      </p:pic>
      <p:pic>
        <p:nvPicPr>
          <p:cNvPr id="16" name="Picture 10" descr="Number 5 ">
            <a:extLst>
              <a:ext uri="{FF2B5EF4-FFF2-40B4-BE49-F238E27FC236}">
                <a16:creationId xmlns:a16="http://schemas.microsoft.com/office/drawing/2014/main" id="{A3911CC7-354E-FEAB-A99A-7CFE21A55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340" y="2989652"/>
            <a:ext cx="631237" cy="6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ix ">
            <a:extLst>
              <a:ext uri="{FF2B5EF4-FFF2-40B4-BE49-F238E27FC236}">
                <a16:creationId xmlns:a16="http://schemas.microsoft.com/office/drawing/2014/main" id="{9BF2D392-AEC9-C4AE-BEC0-79E6469AE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267" y="3635762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even ">
            <a:extLst>
              <a:ext uri="{FF2B5EF4-FFF2-40B4-BE49-F238E27FC236}">
                <a16:creationId xmlns:a16="http://schemas.microsoft.com/office/drawing/2014/main" id="{B4EF1632-C3CA-8504-3D90-B28B5C396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587" y="4290831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umber 8 ">
            <a:extLst>
              <a:ext uri="{FF2B5EF4-FFF2-40B4-BE49-F238E27FC236}">
                <a16:creationId xmlns:a16="http://schemas.microsoft.com/office/drawing/2014/main" id="{5B5E8586-8A34-9A78-259B-4DE69BDC9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267" y="4942886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umber 9 ">
            <a:extLst>
              <a:ext uri="{FF2B5EF4-FFF2-40B4-BE49-F238E27FC236}">
                <a16:creationId xmlns:a16="http://schemas.microsoft.com/office/drawing/2014/main" id="{0AAC0DCD-0A92-E680-5F42-9ED74FC4A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977" y="5505748"/>
            <a:ext cx="631237" cy="6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Number 10 ">
            <a:extLst>
              <a:ext uri="{FF2B5EF4-FFF2-40B4-BE49-F238E27FC236}">
                <a16:creationId xmlns:a16="http://schemas.microsoft.com/office/drawing/2014/main" id="{E7AE89C9-BD3E-89D8-04F6-C8AA8D1AA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505" y="6213465"/>
            <a:ext cx="622495" cy="6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901587" y="207422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901587" y="3221054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8835058A-6DD7-27D6-CD6B-0EA2FEAF2248}"/>
              </a:ext>
            </a:extLst>
          </p:cNvPr>
          <p:cNvSpPr/>
          <p:nvPr/>
        </p:nvSpPr>
        <p:spPr>
          <a:xfrm>
            <a:off x="2896349" y="2080601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DC6BB733-3EBD-6138-9AFE-34066482A34C}"/>
              </a:ext>
            </a:extLst>
          </p:cNvPr>
          <p:cNvSpPr/>
          <p:nvPr/>
        </p:nvSpPr>
        <p:spPr>
          <a:xfrm>
            <a:off x="2896349" y="3251382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F36F8F9B-B10D-7689-6B83-1FAD8A1032D4}"/>
              </a:ext>
            </a:extLst>
          </p:cNvPr>
          <p:cNvSpPr/>
          <p:nvPr/>
        </p:nvSpPr>
        <p:spPr>
          <a:xfrm>
            <a:off x="8753626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647D82FC-B2E6-89F8-E9C6-51F16CCEA8E0}"/>
              </a:ext>
            </a:extLst>
          </p:cNvPr>
          <p:cNvSpPr/>
          <p:nvPr/>
        </p:nvSpPr>
        <p:spPr>
          <a:xfrm>
            <a:off x="6820209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545CAF7D-730E-260E-0873-9CF26C08332A}"/>
              </a:ext>
            </a:extLst>
          </p:cNvPr>
          <p:cNvSpPr/>
          <p:nvPr/>
        </p:nvSpPr>
        <p:spPr>
          <a:xfrm>
            <a:off x="4824625" y="443101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B08721B5-660F-02EF-F68E-0741AC6B7806}"/>
              </a:ext>
            </a:extLst>
          </p:cNvPr>
          <p:cNvSpPr/>
          <p:nvPr/>
        </p:nvSpPr>
        <p:spPr>
          <a:xfrm>
            <a:off x="2891397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</a:p>
        </p:txBody>
      </p:sp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3A33417C-B069-760B-ED87-7D5B52292248}"/>
              </a:ext>
            </a:extLst>
          </p:cNvPr>
          <p:cNvSpPr/>
          <p:nvPr/>
        </p:nvSpPr>
        <p:spPr>
          <a:xfrm>
            <a:off x="903388" y="443101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35,5</a:t>
            </a:r>
          </a:p>
        </p:txBody>
      </p:sp>
      <p:sp>
        <p:nvSpPr>
          <p:cNvPr id="35" name="Flowchart: Alternate Process 34">
            <a:extLst>
              <a:ext uri="{FF2B5EF4-FFF2-40B4-BE49-F238E27FC236}">
                <a16:creationId xmlns:a16="http://schemas.microsoft.com/office/drawing/2014/main" id="{B7BC1485-F284-3F7D-9BAA-32367D5C007F}"/>
              </a:ext>
            </a:extLst>
          </p:cNvPr>
          <p:cNvSpPr/>
          <p:nvPr/>
        </p:nvSpPr>
        <p:spPr>
          <a:xfrm>
            <a:off x="8758578" y="207730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id="{E84A1222-F8BA-27E8-42B5-88BD814938FB}"/>
              </a:ext>
            </a:extLst>
          </p:cNvPr>
          <p:cNvSpPr/>
          <p:nvPr/>
        </p:nvSpPr>
        <p:spPr>
          <a:xfrm>
            <a:off x="6828075" y="207706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5E8B1465-4961-F93A-8418-4AB705D18D16}"/>
              </a:ext>
            </a:extLst>
          </p:cNvPr>
          <p:cNvSpPr/>
          <p:nvPr/>
        </p:nvSpPr>
        <p:spPr>
          <a:xfrm>
            <a:off x="4824756" y="207730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</a:p>
        </p:txBody>
      </p: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A7319DE1-2A50-1053-0B25-C8D3A6E93C9F}"/>
              </a:ext>
            </a:extLst>
          </p:cNvPr>
          <p:cNvSpPr/>
          <p:nvPr/>
        </p:nvSpPr>
        <p:spPr>
          <a:xfrm>
            <a:off x="6776242" y="5601587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Flowchart: Alternate Process 38">
            <a:extLst>
              <a:ext uri="{FF2B5EF4-FFF2-40B4-BE49-F238E27FC236}">
                <a16:creationId xmlns:a16="http://schemas.microsoft.com/office/drawing/2014/main" id="{04C9D081-DF01-77D8-36F3-1AA6B23AAC20}"/>
              </a:ext>
            </a:extLst>
          </p:cNvPr>
          <p:cNvSpPr/>
          <p:nvPr/>
        </p:nvSpPr>
        <p:spPr>
          <a:xfrm>
            <a:off x="4824725" y="5601587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6E7A34ED-464A-25E8-E276-FD315004B6C6}"/>
              </a:ext>
            </a:extLst>
          </p:cNvPr>
          <p:cNvSpPr/>
          <p:nvPr/>
        </p:nvSpPr>
        <p:spPr>
          <a:xfrm>
            <a:off x="2890306" y="5603563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1" name="Flowchart: Alternate Process 40">
            <a:extLst>
              <a:ext uri="{FF2B5EF4-FFF2-40B4-BE49-F238E27FC236}">
                <a16:creationId xmlns:a16="http://schemas.microsoft.com/office/drawing/2014/main" id="{CAAF4653-F3EA-D4D4-0117-446EF50E4412}"/>
              </a:ext>
            </a:extLst>
          </p:cNvPr>
          <p:cNvSpPr/>
          <p:nvPr/>
        </p:nvSpPr>
        <p:spPr>
          <a:xfrm>
            <a:off x="4824756" y="3247879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2" name="Flowchart: Alternate Process 41">
            <a:extLst>
              <a:ext uri="{FF2B5EF4-FFF2-40B4-BE49-F238E27FC236}">
                <a16:creationId xmlns:a16="http://schemas.microsoft.com/office/drawing/2014/main" id="{E7332D8B-C8D3-CABD-7A8F-2EA53C9F0BEF}"/>
              </a:ext>
            </a:extLst>
          </p:cNvPr>
          <p:cNvSpPr/>
          <p:nvPr/>
        </p:nvSpPr>
        <p:spPr>
          <a:xfrm>
            <a:off x="6824845" y="3221054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id="{C5B3B5AB-E814-CC72-D6CD-3A49B3FD51C5}"/>
              </a:ext>
            </a:extLst>
          </p:cNvPr>
          <p:cNvSpPr/>
          <p:nvPr/>
        </p:nvSpPr>
        <p:spPr>
          <a:xfrm>
            <a:off x="8777866" y="5618260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2FF15C1F-7607-93BE-0AE4-BCB608E08BFF}"/>
              </a:ext>
            </a:extLst>
          </p:cNvPr>
          <p:cNvSpPr/>
          <p:nvPr/>
        </p:nvSpPr>
        <p:spPr>
          <a:xfrm>
            <a:off x="8758578" y="3226066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8D0008BD-7C7B-4757-6364-AA79806ED042}"/>
              </a:ext>
            </a:extLst>
          </p:cNvPr>
          <p:cNvSpPr/>
          <p:nvPr/>
        </p:nvSpPr>
        <p:spPr>
          <a:xfrm>
            <a:off x="894898" y="5603563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63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36416C5-7810-E8AA-AE19-B01DF082C2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651" y="538308"/>
            <a:ext cx="3362013" cy="2356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0D9BC9-3B37-D541-3C17-F4616232F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142" y="3941438"/>
            <a:ext cx="3397753" cy="2553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2E8C5-5662-24D6-2A5D-A8482CEA8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51" y="4018876"/>
            <a:ext cx="3435687" cy="248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4040BA-000F-1D22-B683-324B783CE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9771" y="553497"/>
            <a:ext cx="3052461" cy="2294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783AD1-AF7C-FF55-EEF5-3033231DBF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470168" y="527754"/>
            <a:ext cx="3286799" cy="2432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25ADF0-D6A8-500C-6A5A-5018BBB9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7107" y="4005496"/>
            <a:ext cx="3922102" cy="249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D1C6F5-6C31-254F-57FD-C8997E604C15}"/>
              </a:ext>
            </a:extLst>
          </p:cNvPr>
          <p:cNvSpPr txBox="1"/>
          <p:nvPr/>
        </p:nvSpPr>
        <p:spPr>
          <a:xfrm>
            <a:off x="1825360" y="3022211"/>
            <a:ext cx="7960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BIẾT CÁC NGUYÊN TỐ CÓ TRONG THÀNH PHẦN CỦA CÁC SẢN PHẨM TRÊN?</a:t>
            </a:r>
          </a:p>
        </p:txBody>
      </p:sp>
    </p:spTree>
    <p:extLst>
      <p:ext uri="{BB962C8B-B14F-4D97-AF65-F5344CB8AC3E}">
        <p14:creationId xmlns:p14="http://schemas.microsoft.com/office/powerpoint/2010/main" val="12514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36416C5-7810-E8AA-AE19-B01DF082C2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223" y="826454"/>
            <a:ext cx="3948405" cy="2767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0D9BC9-3B37-D541-3C17-F4616232F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693" y="3791586"/>
            <a:ext cx="3682382" cy="2767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2E8C5-5662-24D6-2A5D-A8482CEA8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57" y="3733569"/>
            <a:ext cx="3913771" cy="2825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4040BA-000F-1D22-B683-324B783CE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731" y="826453"/>
            <a:ext cx="3682381" cy="2767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783AD1-AF7C-FF55-EEF5-3033231DBF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183808" y="1707107"/>
            <a:ext cx="4191161" cy="310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Question ">
            <a:extLst>
              <a:ext uri="{FF2B5EF4-FFF2-40B4-BE49-F238E27FC236}">
                <a16:creationId xmlns:a16="http://schemas.microsoft.com/office/drawing/2014/main" id="{BF8F8C87-8D1A-9795-74F9-6054B8D05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13" y="5039225"/>
            <a:ext cx="1272373" cy="127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9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97" y="656569"/>
            <a:ext cx="5194132" cy="653465"/>
          </a:xfrm>
        </p:spPr>
        <p:txBody>
          <a:bodyPr>
            <a:normAutofit/>
          </a:bodyPr>
          <a:lstStyle/>
          <a:p>
            <a:pPr algn="ctr"/>
            <a:r>
              <a:rPr lang="en-US" sz="32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TẠI NHÀ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FDEAA2B-88E1-A08F-22B4-682EC84FE06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222884"/>
              </p:ext>
            </p:extLst>
          </p:nvPr>
        </p:nvGraphicFramePr>
        <p:xfrm>
          <a:off x="1348878" y="1640409"/>
          <a:ext cx="9021171" cy="40853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07057">
                  <a:extLst>
                    <a:ext uri="{9D8B030D-6E8A-4147-A177-3AD203B41FA5}">
                      <a16:colId xmlns:a16="http://schemas.microsoft.com/office/drawing/2014/main" val="610139828"/>
                    </a:ext>
                  </a:extLst>
                </a:gridCol>
                <a:gridCol w="3007057">
                  <a:extLst>
                    <a:ext uri="{9D8B030D-6E8A-4147-A177-3AD203B41FA5}">
                      <a16:colId xmlns:a16="http://schemas.microsoft.com/office/drawing/2014/main" val="2091257769"/>
                    </a:ext>
                  </a:extLst>
                </a:gridCol>
                <a:gridCol w="3007057">
                  <a:extLst>
                    <a:ext uri="{9D8B030D-6E8A-4147-A177-3AD203B41FA5}">
                      <a16:colId xmlns:a16="http://schemas.microsoft.com/office/drawing/2014/main" val="2890200471"/>
                    </a:ext>
                  </a:extLst>
                </a:gridCol>
              </a:tblGrid>
              <a:tr h="1157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KHHH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NTHH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6837774"/>
                  </a:ext>
                </a:extLst>
              </a:tr>
              <a:tr h="1463967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782897"/>
                  </a:ext>
                </a:extLst>
              </a:tr>
              <a:tr h="1463967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0236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10C4AC5-5894-DDC1-1CFF-77620D118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3122" y="5480713"/>
            <a:ext cx="1219200" cy="1219200"/>
          </a:xfrm>
          <a:prstGeom prst="rect">
            <a:avLst/>
          </a:prstGeom>
        </p:spPr>
      </p:pic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20D99F8B-253F-0E5E-B369-DFEB8A2FF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703538"/>
              </p:ext>
            </p:extLst>
          </p:nvPr>
        </p:nvGraphicFramePr>
        <p:xfrm>
          <a:off x="3076701" y="6041184"/>
          <a:ext cx="57593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55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60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ash card là gì">
            <a:extLst>
              <a:ext uri="{FF2B5EF4-FFF2-40B4-BE49-F238E27FC236}">
                <a16:creationId xmlns:a16="http://schemas.microsoft.com/office/drawing/2014/main" id="{D70A33F6-CFBA-6929-93EA-F8EA47F9B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8" y="3975848"/>
            <a:ext cx="3077894" cy="2666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318" y="2346473"/>
            <a:ext cx="6137344" cy="2254496"/>
          </a:xfrm>
        </p:spPr>
        <p:txBody>
          <a:bodyPr>
            <a:normAutofit/>
          </a:bodyPr>
          <a:lstStyle/>
          <a:p>
            <a:pPr algn="ctr"/>
            <a:r>
              <a:rPr lang="en-US" sz="3000" b="1" cap="none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FLASHCARD TỰ HỌC – TÊN GỌI, KÍ HIỆU HÓA HỌC VÀ KHỐI LƯỢNG NGUYÊN TỬ CỦA 20 NGUYÊN TỐ ĐẦU TIÊN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0CA5D-7584-0759-EA95-D576D07E5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1" y="675415"/>
            <a:ext cx="3324388" cy="216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E14C26-4CD1-A36D-323A-E903AB9D2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952" y="675415"/>
            <a:ext cx="5244581" cy="2097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692923-8F0A-B40E-5F53-794ACD52A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300" y="3583940"/>
            <a:ext cx="3288128" cy="3288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151A8B-191B-7BE7-D58F-B2F80A4A61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1190" y="4659762"/>
            <a:ext cx="3733178" cy="2179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84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0A0F4CC-F443-40C1-B000-840650808C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8FF3DAE6-FFD2-4E7C-8FB8-E958A25860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A2F7A394-B482-4D36-A98E-11A3212A1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69C7CAB8-D495-4055-B3B2-3259801765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DA440309-65B1-4ED4-BB9E-4CB01F7C31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979B1BFD-225D-4FC8-9D3D-BD890ED79D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9EDEDA21-C986-4C86-85B8-2C03659F1D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15A8EF6B-4B50-442B-BF0D-8628A887D6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3" y="599723"/>
            <a:ext cx="3701120" cy="5200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67" y="1671056"/>
            <a:ext cx="3057655" cy="3057655"/>
          </a:xfrm>
          <a:prstGeom prst="rect">
            <a:avLst/>
          </a:prstGeom>
        </p:spPr>
      </p:pic>
      <p:sp>
        <p:nvSpPr>
          <p:cNvPr id="3095" name="Rectangle 3094">
            <a:extLst>
              <a:ext uri="{FF2B5EF4-FFF2-40B4-BE49-F238E27FC236}">
                <a16:creationId xmlns:a16="http://schemas.microsoft.com/office/drawing/2014/main" id="{E75485DA-F4C9-4EA7-9A56-ECC28CE3F3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38" y="599723"/>
            <a:ext cx="7501130" cy="5200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lide kết thúc trong PowerPoint đẹp (3)">
            <a:extLst>
              <a:ext uri="{FF2B5EF4-FFF2-40B4-BE49-F238E27FC236}">
                <a16:creationId xmlns:a16="http://schemas.microsoft.com/office/drawing/2014/main" id="{33CCBCD2-2CB9-112D-15D2-DC97F542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6573" y="1170758"/>
            <a:ext cx="6849366" cy="40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Rectangle 3096">
            <a:extLst>
              <a:ext uri="{FF2B5EF4-FFF2-40B4-BE49-F238E27FC236}">
                <a16:creationId xmlns:a16="http://schemas.microsoft.com/office/drawing/2014/main" id="{B6DE96F1-A675-47D2-8014-4F8849A91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4" y="5873675"/>
            <a:ext cx="11296733" cy="5168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1DD9A-E099-E5F7-5646-1CAD0A73E728}"/>
              </a:ext>
            </a:extLst>
          </p:cNvPr>
          <p:cNvSpPr txBox="1"/>
          <p:nvPr/>
        </p:nvSpPr>
        <p:spPr>
          <a:xfrm>
            <a:off x="1351091" y="5899095"/>
            <a:ext cx="894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BẠN ĐÃ THEO DÕI!</a:t>
            </a:r>
          </a:p>
        </p:txBody>
      </p:sp>
    </p:spTree>
    <p:extLst>
      <p:ext uri="{BB962C8B-B14F-4D97-AF65-F5344CB8AC3E}">
        <p14:creationId xmlns:p14="http://schemas.microsoft.com/office/powerpoint/2010/main" val="137654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307430F-0DD8-2AE8-DAEE-29ECBAF3E4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735342"/>
              </p:ext>
            </p:extLst>
          </p:nvPr>
        </p:nvGraphicFramePr>
        <p:xfrm>
          <a:off x="846160" y="2156346"/>
          <a:ext cx="10590664" cy="4465128"/>
        </p:xfrm>
        <a:graphic>
          <a:graphicData uri="http://schemas.openxmlformats.org/drawingml/2006/table">
            <a:tbl>
              <a:tblPr firstRow="1" firstCol="1" bandRow="1"/>
              <a:tblGrid>
                <a:gridCol w="3529462">
                  <a:extLst>
                    <a:ext uri="{9D8B030D-6E8A-4147-A177-3AD203B41FA5}">
                      <a16:colId xmlns:a16="http://schemas.microsoft.com/office/drawing/2014/main" val="1029441448"/>
                    </a:ext>
                  </a:extLst>
                </a:gridCol>
                <a:gridCol w="3530601">
                  <a:extLst>
                    <a:ext uri="{9D8B030D-6E8A-4147-A177-3AD203B41FA5}">
                      <a16:colId xmlns:a16="http://schemas.microsoft.com/office/drawing/2014/main" val="151787415"/>
                    </a:ext>
                  </a:extLst>
                </a:gridCol>
                <a:gridCol w="3530601">
                  <a:extLst>
                    <a:ext uri="{9D8B030D-6E8A-4147-A177-3AD203B41FA5}">
                      <a16:colId xmlns:a16="http://schemas.microsoft.com/office/drawing/2014/main" val="2956619726"/>
                    </a:ext>
                  </a:extLst>
                </a:gridCol>
              </a:tblGrid>
              <a:tr h="1608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đã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biết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muốn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biết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đã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được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sau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077365"/>
                  </a:ext>
                </a:extLst>
              </a:tr>
              <a:tr h="2139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0821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2618CBE-8982-B240-2010-6105CC2FB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340798EE-C5AD-EA03-96E2-9CF46DD41921}"/>
              </a:ext>
            </a:extLst>
          </p:cNvPr>
          <p:cNvSpPr/>
          <p:nvPr/>
        </p:nvSpPr>
        <p:spPr>
          <a:xfrm>
            <a:off x="2388358" y="928048"/>
            <a:ext cx="504967" cy="99177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C9361FE-0B2A-B672-56BE-1D7540757438}"/>
              </a:ext>
            </a:extLst>
          </p:cNvPr>
          <p:cNvSpPr/>
          <p:nvPr/>
        </p:nvSpPr>
        <p:spPr>
          <a:xfrm>
            <a:off x="5843516" y="928048"/>
            <a:ext cx="504967" cy="99177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Clipboard icon">
            <a:extLst>
              <a:ext uri="{FF2B5EF4-FFF2-40B4-BE49-F238E27FC236}">
                <a16:creationId xmlns:a16="http://schemas.microsoft.com/office/drawing/2014/main" id="{39DA6E83-EE9B-0192-5E06-7A04A6DA5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326" y="69036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inus Sign 7">
            <a:extLst>
              <a:ext uri="{FF2B5EF4-FFF2-40B4-BE49-F238E27FC236}">
                <a16:creationId xmlns:a16="http://schemas.microsoft.com/office/drawing/2014/main" id="{162CE1C6-D95A-261A-E38E-C502B3915F8C}"/>
              </a:ext>
            </a:extLst>
          </p:cNvPr>
          <p:cNvSpPr/>
          <p:nvPr/>
        </p:nvSpPr>
        <p:spPr>
          <a:xfrm>
            <a:off x="2687469" y="975849"/>
            <a:ext cx="1219200" cy="238801"/>
          </a:xfrm>
          <a:prstGeom prst="mathMinu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9A85957C-CAC9-13B2-60D8-BE6C8DA3DC1E}"/>
              </a:ext>
            </a:extLst>
          </p:cNvPr>
          <p:cNvSpPr/>
          <p:nvPr/>
        </p:nvSpPr>
        <p:spPr>
          <a:xfrm>
            <a:off x="4799460" y="975849"/>
            <a:ext cx="1219200" cy="238801"/>
          </a:xfrm>
          <a:prstGeom prst="mathMinu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E2A817-A388-A401-D95D-4F8CBC4930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8370" y="1405720"/>
            <a:ext cx="4986017" cy="4499915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8D0CD40-18F6-41FD-41D7-FA82B32F0E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2485" y="1310184"/>
            <a:ext cx="6839515" cy="4440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DD4392A-E8B1-9565-CE18-AC20B2592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A86892-26FD-5833-CB7E-0E8257C447E4}"/>
              </a:ext>
            </a:extLst>
          </p:cNvPr>
          <p:cNvSpPr txBox="1"/>
          <p:nvPr/>
        </p:nvSpPr>
        <p:spPr>
          <a:xfrm>
            <a:off x="5469483" y="5767147"/>
            <a:ext cx="660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TRĂM KHỐI LƯỢNG CÁC NGUYÊN TỐ </a:t>
            </a:r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LỚP VỎ TRÁI ĐẤT</a:t>
            </a:r>
          </a:p>
        </p:txBody>
      </p:sp>
    </p:spTree>
    <p:extLst>
      <p:ext uri="{BB962C8B-B14F-4D97-AF65-F5344CB8AC3E}">
        <p14:creationId xmlns:p14="http://schemas.microsoft.com/office/powerpoint/2010/main" val="319987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E0E6DA5-0673-310B-38CC-853835B08E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81328" y="1076308"/>
            <a:ext cx="7544357" cy="53635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C83017-219C-5D86-5446-713D85A6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49" y="454838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</p:spTree>
    <p:extLst>
      <p:ext uri="{BB962C8B-B14F-4D97-AF65-F5344CB8AC3E}">
        <p14:creationId xmlns:p14="http://schemas.microsoft.com/office/powerpoint/2010/main" val="112203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419" y="2681216"/>
            <a:ext cx="7438030" cy="1219201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u="sng" cap="none" dirty="0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3200" b="1" cap="none" dirty="0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400" b="1" cap="none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TỐ HÓA HỌC </a:t>
            </a:r>
            <a:endParaRPr lang="en-US" b="1" cap="none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03F2A9-B24F-59E5-3E0E-6F833EC28A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83357" y="675066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1C948B-DC38-F7C3-6195-EF02C9C4C1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43962" y="505865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C898A1-28C8-CD77-2CEB-3D66D2A63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7849" y="630969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984137-981F-A361-CD2E-5BB3F1FC1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451" y="2089814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677D6F-D9ED-ACCC-0EDF-EE7D92B976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405" y="4534701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709095-145D-D0FC-DCCC-7D38B4676A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5133" y="758659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8E5EBD-3C3A-99AC-B73F-25AE70B3AA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4291" y="4871113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alcium ">
            <a:extLst>
              <a:ext uri="{FF2B5EF4-FFF2-40B4-BE49-F238E27FC236}">
                <a16:creationId xmlns:a16="http://schemas.microsoft.com/office/drawing/2014/main" id="{56A85AD0-20B5-56A0-7EF9-EDAA0647D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049" y="3192435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k ">
            <a:extLst>
              <a:ext uri="{FF2B5EF4-FFF2-40B4-BE49-F238E27FC236}">
                <a16:creationId xmlns:a16="http://schemas.microsoft.com/office/drawing/2014/main" id="{2CDC8C0B-3D3B-90FE-7088-283450BE7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946" y="542066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36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pic>
        <p:nvPicPr>
          <p:cNvPr id="13" name="Content Placeholder 11">
            <a:extLst>
              <a:ext uri="{FF2B5EF4-FFF2-40B4-BE49-F238E27FC236}">
                <a16:creationId xmlns:a16="http://schemas.microsoft.com/office/drawing/2014/main" id="{90DE24B2-4713-07F7-1B0E-9BC372BF7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13" y="1610440"/>
            <a:ext cx="7702093" cy="339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E965D7E-372D-22D8-C9B8-CC3712D5FE1C}"/>
              </a:ext>
            </a:extLst>
          </p:cNvPr>
          <p:cNvSpPr/>
          <p:nvPr/>
        </p:nvSpPr>
        <p:spPr>
          <a:xfrm>
            <a:off x="9200271" y="2154590"/>
            <a:ext cx="281354" cy="273874"/>
          </a:xfrm>
          <a:prstGeom prst="ellipse">
            <a:avLst/>
          </a:prstGeom>
          <a:solidFill>
            <a:srgbClr val="45E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18B493-4182-BFAC-2F75-526A88D815DE}"/>
              </a:ext>
            </a:extLst>
          </p:cNvPr>
          <p:cNvSpPr/>
          <p:nvPr/>
        </p:nvSpPr>
        <p:spPr>
          <a:xfrm>
            <a:off x="9200271" y="2868906"/>
            <a:ext cx="281354" cy="27387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0F64DD-D732-64B0-D90E-3525630A1FF9}"/>
              </a:ext>
            </a:extLst>
          </p:cNvPr>
          <p:cNvSpPr/>
          <p:nvPr/>
        </p:nvSpPr>
        <p:spPr>
          <a:xfrm>
            <a:off x="9241215" y="3643038"/>
            <a:ext cx="179310" cy="172275"/>
          </a:xfrm>
          <a:prstGeom prst="ellipse">
            <a:avLst/>
          </a:prstGeom>
          <a:solidFill>
            <a:srgbClr val="2964D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63EA78-0418-417F-701B-1A0D7D40CA27}"/>
              </a:ext>
            </a:extLst>
          </p:cNvPr>
          <p:cNvSpPr txBox="1"/>
          <p:nvPr/>
        </p:nvSpPr>
        <p:spPr>
          <a:xfrm>
            <a:off x="9662615" y="2006225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9167D0-5D35-A114-5C37-FB83FE004983}"/>
              </a:ext>
            </a:extLst>
          </p:cNvPr>
          <p:cNvSpPr txBox="1"/>
          <p:nvPr/>
        </p:nvSpPr>
        <p:spPr>
          <a:xfrm>
            <a:off x="9662615" y="2788660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6E13DF-3C86-8354-D4FB-F3892FBC3354}"/>
              </a:ext>
            </a:extLst>
          </p:cNvPr>
          <p:cNvSpPr txBox="1"/>
          <p:nvPr/>
        </p:nvSpPr>
        <p:spPr>
          <a:xfrm>
            <a:off x="9662615" y="3471048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</a:p>
        </p:txBody>
      </p:sp>
      <p:pic>
        <p:nvPicPr>
          <p:cNvPr id="23" name="Picture 2" descr="Rabbit ">
            <a:extLst>
              <a:ext uri="{FF2B5EF4-FFF2-40B4-BE49-F238E27FC236}">
                <a16:creationId xmlns:a16="http://schemas.microsoft.com/office/drawing/2014/main" id="{E6F5A42D-E193-0F33-7A39-72D2CEC46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741" y="5109925"/>
            <a:ext cx="1466625" cy="146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Question Zutto">
            <a:extLst>
              <a:ext uri="{FF2B5EF4-FFF2-40B4-BE49-F238E27FC236}">
                <a16:creationId xmlns:a16="http://schemas.microsoft.com/office/drawing/2014/main" id="{138C2C23-C267-22F2-016A-46559DE24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0002" y="4728297"/>
            <a:ext cx="717585" cy="71758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6A7F110-F8AA-BECC-45DE-E38CD95297F4}"/>
              </a:ext>
            </a:extLst>
          </p:cNvPr>
          <p:cNvSpPr txBox="1"/>
          <p:nvPr/>
        </p:nvSpPr>
        <p:spPr>
          <a:xfrm>
            <a:off x="2956823" y="5628648"/>
            <a:ext cx="6023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</p:txBody>
      </p:sp>
    </p:spTree>
    <p:extLst>
      <p:ext uri="{BB962C8B-B14F-4D97-AF65-F5344CB8AC3E}">
        <p14:creationId xmlns:p14="http://schemas.microsoft.com/office/powerpoint/2010/main" val="6799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DC9E0CB-9964-0330-0373-2FB3D96DC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74889"/>
              </p:ext>
            </p:extLst>
          </p:nvPr>
        </p:nvGraphicFramePr>
        <p:xfrm>
          <a:off x="916230" y="1149599"/>
          <a:ext cx="10466004" cy="503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01">
                  <a:extLst>
                    <a:ext uri="{9D8B030D-6E8A-4147-A177-3AD203B41FA5}">
                      <a16:colId xmlns:a16="http://schemas.microsoft.com/office/drawing/2014/main" val="2937603426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374456668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2633171017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432829116"/>
                    </a:ext>
                  </a:extLst>
                </a:gridCol>
              </a:tblGrid>
              <a:tr h="244022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Hydrogen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H-1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H-3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739008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966692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neutrons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630896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5B55AE43-5FF2-78B1-E6E6-49B83E8C8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411" y="5054873"/>
            <a:ext cx="1535373" cy="1535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65CB96-4F7C-E47E-1430-9987B3969D54}"/>
              </a:ext>
            </a:extLst>
          </p:cNvPr>
          <p:cNvCxnSpPr/>
          <p:nvPr/>
        </p:nvCxnSpPr>
        <p:spPr>
          <a:xfrm>
            <a:off x="916230" y="1149599"/>
            <a:ext cx="2660684" cy="24565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929D7E14-BFC3-A77D-8C31-D4BF99E0D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94560"/>
              </p:ext>
            </p:extLst>
          </p:nvPr>
        </p:nvGraphicFramePr>
        <p:xfrm>
          <a:off x="3269554" y="6301611"/>
          <a:ext cx="57593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55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555E167E-8B91-231A-F4F8-FC5DD8E55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019971"/>
              </p:ext>
            </p:extLst>
          </p:nvPr>
        </p:nvGraphicFramePr>
        <p:xfrm>
          <a:off x="916230" y="1149599"/>
          <a:ext cx="10466004" cy="503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01">
                  <a:extLst>
                    <a:ext uri="{9D8B030D-6E8A-4147-A177-3AD203B41FA5}">
                      <a16:colId xmlns:a16="http://schemas.microsoft.com/office/drawing/2014/main" val="2937603426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374456668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2633171017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432829116"/>
                    </a:ext>
                  </a:extLst>
                </a:gridCol>
              </a:tblGrid>
              <a:tr h="244022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Hydrogen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H-1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H-3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739008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966692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neutrons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630896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B25946-F989-A272-888C-AB42DE71A03E}"/>
              </a:ext>
            </a:extLst>
          </p:cNvPr>
          <p:cNvCxnSpPr>
            <a:cxnSpLocks/>
          </p:cNvCxnSpPr>
          <p:nvPr/>
        </p:nvCxnSpPr>
        <p:spPr>
          <a:xfrm>
            <a:off x="916230" y="1149599"/>
            <a:ext cx="2660684" cy="24565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1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D2D995-20F0-4C14-BF62-1248AB4B484D}">
  <ds:schemaRefs>
    <ds:schemaRef ds:uri="http://schemas.microsoft.com/office/2006/documentManagement/types"/>
    <ds:schemaRef ds:uri="16c05727-aa75-4e4a-9b5f-8a80a1165891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{428C4EDF-7F4F-43F4-AA6E-A515AEA4317B}tf67061901_win32</Template>
  <TotalTime>686</TotalTime>
  <Words>1306</Words>
  <Application>Microsoft Office PowerPoint</Application>
  <PresentationFormat>Widescreen</PresentationFormat>
  <Paragraphs>458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Franklin Gothic Book</vt:lpstr>
      <vt:lpstr>Franklin Gothic Demi</vt:lpstr>
      <vt:lpstr>Times New Roman</vt:lpstr>
      <vt:lpstr>Wingdings 2</vt:lpstr>
      <vt:lpstr>DividendVTI</vt:lpstr>
      <vt:lpstr>PowerPoint Presentation</vt:lpstr>
      <vt:lpstr>PowerPoint Presentation</vt:lpstr>
      <vt:lpstr>PowerPoint Presentation</vt:lpstr>
      <vt:lpstr>PowerPoint Presentation</vt:lpstr>
      <vt:lpstr>I - NGUYÊN TỐ HÓA HỌC</vt:lpstr>
      <vt:lpstr>I - NGUYÊN TỐ HÓA HỌC</vt:lpstr>
      <vt:lpstr>BÀI 3:     NGUYÊN TỐ HÓA HỌC </vt:lpstr>
      <vt:lpstr>I - NGUYÊN TỐ HÓA HỌC</vt:lpstr>
      <vt:lpstr>I - NGUYÊN TỐ HÓA HỌC</vt:lpstr>
      <vt:lpstr>I - NGUYÊN TỐ HÓA HỌC</vt:lpstr>
      <vt:lpstr>I - NGUYÊN TỐ HÓA HỌC</vt:lpstr>
      <vt:lpstr>I - NGUYÊN TỐ HÓA HỌC</vt:lpstr>
      <vt:lpstr>I –NGUYÊN TỐ HÓA HỌC </vt:lpstr>
      <vt:lpstr>II – TÊN GỌI VÀ KÍ HIỆU NGUYÊN TỐ HÓA HỌC </vt:lpstr>
      <vt:lpstr>II – TÊN GỌI VÀ KÍ HIỆU NGUYÊN TỐ HÓA HỌC </vt:lpstr>
      <vt:lpstr>II – TÊN GỌI VÀ KÍ HIỆU NGUYÊN TỐ HÓA HỌC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HOÀN THÀNH TẠI NHÀ</vt:lpstr>
      <vt:lpstr>THIẾT KẾ FLASHCARD TỰ HỌC – TÊN GỌI, KÍ HIỆU HÓA HỌC VÀ KHỐI LƯỢNG NGUYÊN TỬ CỦA 20 NGUYÊN TỐ ĐẦU TIÊN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65</cp:revision>
  <dcterms:created xsi:type="dcterms:W3CDTF">2022-06-25T14:56:10Z</dcterms:created>
  <dcterms:modified xsi:type="dcterms:W3CDTF">2022-06-29T09:22:20Z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