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notesSlides/notesSlide13.xml" ContentType="application/vnd.openxmlformats-officedocument.presentationml.notesSlide+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notesSlides/notesSlide16.xml" ContentType="application/vnd.openxmlformats-officedocument.presentationml.notesSlide+xml"/>
  <Override PartName="/ppt/tags/tag7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1.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5"/>
  </p:notesMasterIdLst>
  <p:handoutMasterIdLst>
    <p:handoutMasterId r:id="rId36"/>
  </p:handoutMasterIdLst>
  <p:sldIdLst>
    <p:sldId id="5300171" r:id="rId3"/>
    <p:sldId id="422" r:id="rId4"/>
    <p:sldId id="418" r:id="rId5"/>
    <p:sldId id="419" r:id="rId6"/>
    <p:sldId id="5300172" r:id="rId7"/>
    <p:sldId id="420" r:id="rId8"/>
    <p:sldId id="414" r:id="rId9"/>
    <p:sldId id="424" r:id="rId10"/>
    <p:sldId id="415" r:id="rId11"/>
    <p:sldId id="5300174" r:id="rId12"/>
    <p:sldId id="425" r:id="rId13"/>
    <p:sldId id="5300175" r:id="rId14"/>
    <p:sldId id="417" r:id="rId15"/>
    <p:sldId id="5300207" r:id="rId16"/>
    <p:sldId id="5300228" r:id="rId17"/>
    <p:sldId id="416" r:id="rId18"/>
    <p:sldId id="409" r:id="rId19"/>
    <p:sldId id="5300176" r:id="rId20"/>
    <p:sldId id="5300177" r:id="rId21"/>
    <p:sldId id="5300178" r:id="rId22"/>
    <p:sldId id="5300179" r:id="rId23"/>
    <p:sldId id="411" r:id="rId24"/>
    <p:sldId id="426" r:id="rId25"/>
    <p:sldId id="5300180" r:id="rId26"/>
    <p:sldId id="412" r:id="rId27"/>
    <p:sldId id="5300186" r:id="rId28"/>
    <p:sldId id="5300181" r:id="rId29"/>
    <p:sldId id="261" r:id="rId30"/>
    <p:sldId id="5300187" r:id="rId31"/>
    <p:sldId id="291" r:id="rId32"/>
    <p:sldId id="289" r:id="rId33"/>
    <p:sldId id="427" r:id="rId34"/>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25056"/>
    <a:srgbClr val="FDF978"/>
    <a:srgbClr val="1B3553"/>
    <a:srgbClr val="D1D487"/>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87" autoAdjust="0"/>
    <p:restoredTop sz="94660"/>
  </p:normalViewPr>
  <p:slideViewPr>
    <p:cSldViewPr snapToGrid="0">
      <p:cViewPr varScale="1">
        <p:scale>
          <a:sx n="73" d="100"/>
          <a:sy n="73" d="100"/>
        </p:scale>
        <p:origin x="324" y="72"/>
      </p:cViewPr>
      <p:guideLst>
        <p:guide orient="horz" pos="2160"/>
        <p:guide pos="38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Microsoft YaHei" panose="020B0503020204020204" pitchFamily="34" charset="-122"/>
              <a:ea typeface="Microsoft YaHe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crosoft YaHei" panose="020B0503020204020204" pitchFamily="34" charset="-122"/>
                <a:ea typeface="Microsoft YaHei" panose="020B0503020204020204" pitchFamily="34" charset="-122"/>
              </a:rPr>
              <a:t>2025/10/13</a:t>
            </a:fld>
            <a:endParaRPr lang="zh-CN" altLang="en-US">
              <a:latin typeface="Microsoft YaHei" panose="020B0503020204020204" pitchFamily="34" charset="-122"/>
              <a:ea typeface="Microsoft YaHe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crosoft YaHei" panose="020B0503020204020204" pitchFamily="34" charset="-122"/>
              <a:ea typeface="Microsoft YaHe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crosoft YaHei" panose="020B0503020204020204" pitchFamily="34" charset="-122"/>
                <a:ea typeface="Microsoft YaHei" panose="020B0503020204020204" pitchFamily="34" charset="-122"/>
              </a:rPr>
              <a:t>‹#›</a:t>
            </a:fld>
            <a:endParaRPr lang="zh-CN" altLang="en-US">
              <a:latin typeface="Microsoft YaHei" panose="020B0503020204020204" pitchFamily="34" charset="-122"/>
              <a:ea typeface="Microsoft YaHei"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pitchFamily="34" charset="-122"/>
                <a:ea typeface="Microsoft YaHei" panose="020B0503020204020204" pitchFamily="34" charset="-122"/>
              </a:defRPr>
            </a:lvl1pPr>
          </a:lstStyle>
          <a:p>
            <a:fld id="{1AC49D05-6128-4D0D-A32A-06A5E73B386C}" type="datetimeFigureOut">
              <a:rPr lang="zh-CN" altLang="en-US" smtClean="0"/>
              <a:t>2025/10/13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pitchFamily="34" charset="-122"/>
                <a:ea typeface="Microsoft YaHei" panose="020B0503020204020204" pitchFamily="3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2pPr>
    <a:lvl3pPr marL="9144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3pPr>
    <a:lvl4pPr marL="13716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4pPr>
    <a:lvl5pPr marL="18288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C4D2A3-1A18-43EE-96BB-6DC7DFAB53A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24</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25</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C4D2A3-1A18-43EE-96BB-6DC7DFAB53A8}" type="slidenum">
              <a:rPr lang="zh-CN" altLang="en-US" smtClean="0"/>
              <a:t>26</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7"/>
        <p:cNvGrpSpPr/>
        <p:nvPr/>
      </p:nvGrpSpPr>
      <p:grpSpPr>
        <a:xfrm>
          <a:off x="0" y="0"/>
          <a:ext cx="0" cy="0"/>
          <a:chOff x="0" y="0"/>
          <a:chExt cx="0" cy="0"/>
        </a:xfrm>
      </p:grpSpPr>
      <p:sp>
        <p:nvSpPr>
          <p:cNvPr id="7728" name="Google Shape;7728;g7899609942_0_4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9" name="Google Shape;7729;g7899609942_0_4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29</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1"/>
        <p:cNvGrpSpPr/>
        <p:nvPr/>
      </p:nvGrpSpPr>
      <p:grpSpPr>
        <a:xfrm>
          <a:off x="0" y="0"/>
          <a:ext cx="0" cy="0"/>
          <a:chOff x="0" y="0"/>
          <a:chExt cx="0" cy="0"/>
        </a:xfrm>
      </p:grpSpPr>
      <p:sp>
        <p:nvSpPr>
          <p:cNvPr id="7852" name="Google Shape;7852;gb381e02fd5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3" name="Google Shape;7853;gb381e02fd5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2"/>
        <p:cNvGrpSpPr/>
        <p:nvPr/>
      </p:nvGrpSpPr>
      <p:grpSpPr>
        <a:xfrm>
          <a:off x="0" y="0"/>
          <a:ext cx="0" cy="0"/>
          <a:chOff x="0" y="0"/>
          <a:chExt cx="0" cy="0"/>
        </a:xfrm>
      </p:grpSpPr>
      <p:sp>
        <p:nvSpPr>
          <p:cNvPr id="7843" name="Google Shape;7843;gb308c710a5_0_2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4" name="Google Shape;7844;gb308c710a5_0_2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2025/10/13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2025/10/13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2025/10/13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051" name="Rectangle 3"/>
          <p:cNvSpPr>
            <a:spLocks noGrp="1" noChangeArrowheads="1"/>
          </p:cNvSpPr>
          <p:nvPr>
            <p:ph type="ctrTitle"/>
          </p:nvPr>
        </p:nvSpPr>
        <p:spPr>
          <a:xfrm>
            <a:off x="2063751" y="1701800"/>
            <a:ext cx="9211733" cy="1082675"/>
          </a:xfrm>
        </p:spPr>
        <p:txBody>
          <a:bodyPr/>
          <a:lstStyle>
            <a:lvl1pPr algn="r">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2063751" y="2927350"/>
            <a:ext cx="9218083" cy="1752600"/>
          </a:xfrm>
        </p:spPr>
        <p:txBody>
          <a:bodyPr/>
          <a:lstStyle>
            <a:lvl1pPr marL="0" indent="0" algn="r">
              <a:buFontTx/>
              <a:buNone/>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60FBDFE-C587-4B4C-A407-44438C67B59E}" type="datetimeFigureOut">
              <a:rPr lang="zh-CN" altLang="en-US" smtClean="0"/>
              <a:t>2025/10/13</a:t>
            </a:fld>
            <a:endParaRPr lang="zh-CN" alt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zh-CN" altLang="en-US" dirty="0"/>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2025/10/13</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2025/10/13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Microsoft YaHe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2025/10/13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2025/10/13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2025/10/13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Microsoft YaHei" panose="020B0503020204020204" pitchFamily="3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2025/10/13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553"/>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Microsoft YaHei" panose="020B0503020204020204" pitchFamily="34" charset="-122"/>
              </a:defRPr>
            </a:lvl1pPr>
          </a:lstStyle>
          <a:p>
            <a:fld id="{760FBDFE-C587-4B4C-A407-44438C67B59E}" type="datetimeFigureOut">
              <a:rPr lang="zh-CN" altLang="en-US" smtClean="0"/>
              <a:t>2025/10/13</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Microsoft YaHei"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Microsoft YaHei"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7"/>
          <a:stretch>
            <a:fillRect/>
          </a:stretch>
        </p:blipFill>
        <p:spPr>
          <a:xfrm>
            <a:off x="-8467" y="0"/>
            <a:ext cx="12200467"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760FBDFE-C587-4B4C-A407-44438C67B59E}" type="datetimeFigureOut">
              <a:rPr lang="zh-CN" altLang="en-US" smtClean="0"/>
              <a:t>2025/10/13</a:t>
            </a:fld>
            <a:endParaRPr lang="zh-CN" alt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zh-CN" alt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svg"/><Relationship Id="rId5" Type="http://schemas.openxmlformats.org/officeDocument/2006/relationships/image" Target="../media/image1.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7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jpeg"/><Relationship Id="rId2" Type="http://schemas.openxmlformats.org/officeDocument/2006/relationships/slideLayout" Target="../slideLayouts/slideLayout18.xml"/><Relationship Id="rId1" Type="http://schemas.openxmlformats.org/officeDocument/2006/relationships/tags" Target="../tags/tag7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7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74.xml"/><Relationship Id="rId5" Type="http://schemas.openxmlformats.org/officeDocument/2006/relationships/image" Target="../media/image11.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7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76.xml"/><Relationship Id="rId5" Type="http://schemas.openxmlformats.org/officeDocument/2006/relationships/image" Target="../media/image11.png"/><Relationship Id="rId4" Type="http://schemas.openxmlformats.org/officeDocument/2006/relationships/image" Target="../media/image32.tiff"/></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5.xml"/><Relationship Id="rId7" Type="http://schemas.openxmlformats.org/officeDocument/2006/relationships/image" Target="../media/image35.jpeg"/><Relationship Id="rId2" Type="http://schemas.openxmlformats.org/officeDocument/2006/relationships/slideLayout" Target="../slideLayouts/slideLayout18.xml"/><Relationship Id="rId1" Type="http://schemas.openxmlformats.org/officeDocument/2006/relationships/tags" Target="../tags/tag7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78.xml"/><Relationship Id="rId5" Type="http://schemas.openxmlformats.org/officeDocument/2006/relationships/image" Target="../media/image33.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79.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80.xml"/><Relationship Id="rId5" Type="http://schemas.openxmlformats.org/officeDocument/2006/relationships/image" Target="../media/image11.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7.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81.xml"/><Relationship Id="rId5" Type="http://schemas.openxmlformats.org/officeDocument/2006/relationships/image" Target="../media/image11.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7.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69.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70.xml"/><Relationship Id="rId5" Type="http://schemas.openxmlformats.org/officeDocument/2006/relationships/image" Target="../media/image1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0"/>
            <a:ext cx="12192000" cy="6858000"/>
          </a:xfrm>
          <a:prstGeom prst="rect">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1" name="图形 50"/>
          <p:cNvPicPr>
            <a:picLocks noChangeAspect="1"/>
          </p:cNvPicPr>
          <p:nvPr/>
        </p:nvPicPr>
        <p:blipFill>
          <a:blip r:embed="rId4" cstate="print">
            <a:extLst>
              <a:ext uri="{96DAC541-7B7A-43D3-8B79-37D633B846F1}">
                <asvg:svgBlip xmlns="" xmlns:asvg="http://schemas.microsoft.com/office/drawing/2016/SVG/main" r:embed="rId5"/>
              </a:ext>
            </a:extLst>
          </a:blip>
          <a:stretch>
            <a:fillRect/>
          </a:stretch>
        </p:blipFill>
        <p:spPr>
          <a:xfrm>
            <a:off x="2085480" y="0"/>
            <a:ext cx="8021040" cy="1221359"/>
          </a:xfrm>
          <a:prstGeom prst="rect">
            <a:avLst/>
          </a:prstGeom>
        </p:spPr>
      </p:pic>
      <p:grpSp>
        <p:nvGrpSpPr>
          <p:cNvPr id="52" name="组合 51"/>
          <p:cNvGrpSpPr/>
          <p:nvPr/>
        </p:nvGrpSpPr>
        <p:grpSpPr>
          <a:xfrm>
            <a:off x="0" y="-25400"/>
            <a:ext cx="12192000" cy="5678109"/>
            <a:chOff x="0" y="-25400"/>
            <a:chExt cx="12192000" cy="5678109"/>
          </a:xfrm>
        </p:grpSpPr>
        <p:pic>
          <p:nvPicPr>
            <p:cNvPr id="53" name="图形 52"/>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a:off x="9258300" y="-9332"/>
              <a:ext cx="2933700" cy="5662041"/>
            </a:xfrm>
            <a:prstGeom prst="rect">
              <a:avLst/>
            </a:prstGeom>
          </p:spPr>
        </p:pic>
        <p:pic>
          <p:nvPicPr>
            <p:cNvPr id="54" name="图形 53"/>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flipH="1">
              <a:off x="0" y="-25400"/>
              <a:ext cx="2933700" cy="5662041"/>
            </a:xfrm>
            <a:prstGeom prst="rect">
              <a:avLst/>
            </a:prstGeom>
          </p:spPr>
        </p:pic>
      </p:grpSp>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01561"/>
            <a:ext cx="12192000" cy="3456439"/>
          </a:xfrm>
          <a:prstGeom prst="rect">
            <a:avLst/>
          </a:prstGeom>
        </p:spPr>
      </p:pic>
      <p:sp>
        <p:nvSpPr>
          <p:cNvPr id="27" name="矩形 26"/>
          <p:cNvSpPr/>
          <p:nvPr/>
        </p:nvSpPr>
        <p:spPr>
          <a:xfrm>
            <a:off x="2506912" y="1317080"/>
            <a:ext cx="7341328" cy="1886585"/>
          </a:xfrm>
          <a:prstGeom prst="rect">
            <a:avLst/>
          </a:prstGeom>
        </p:spPr>
        <p:txBody>
          <a:bodyPr wrap="square">
            <a:spAutoFit/>
          </a:bodyPr>
          <a:lstStyle/>
          <a:p>
            <a:pPr algn="ctr">
              <a:lnSpc>
                <a:spcPts val="7000"/>
              </a:lnSpc>
            </a:pPr>
            <a:r>
              <a:rPr lang="en-US" altLang="zh-CN" sz="6000" b="1" dirty="0">
                <a:solidFill>
                  <a:schemeClr val="bg1"/>
                </a:solidFill>
                <a:latin typeface="Bungee Inline" pitchFamily="2" charset="0"/>
                <a:cs typeface="+mn-ea"/>
                <a:sym typeface="+mn-lt"/>
              </a:rPr>
              <a:t>BÀI 2: </a:t>
            </a:r>
          </a:p>
          <a:p>
            <a:pPr algn="ctr">
              <a:lnSpc>
                <a:spcPts val="7000"/>
              </a:lnSpc>
            </a:pPr>
            <a:r>
              <a:rPr lang="en-US" altLang="zh-CN" sz="4500" b="1" dirty="0">
                <a:solidFill>
                  <a:schemeClr val="bg1"/>
                </a:solidFill>
                <a:highlight>
                  <a:srgbClr val="FF0000"/>
                </a:highlight>
                <a:latin typeface="Bungee Inline" pitchFamily="2" charset="0"/>
                <a:cs typeface="+mn-ea"/>
                <a:sym typeface="+mn-lt"/>
              </a:rPr>
              <a:t>GÕ CỬA TRÁI TIM</a:t>
            </a:r>
          </a:p>
        </p:txBody>
      </p:sp>
      <p:pic>
        <p:nvPicPr>
          <p:cNvPr id="39" name="图片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889" y="3505200"/>
            <a:ext cx="6191250" cy="2809875"/>
          </a:xfrm>
          <a:prstGeom prst="rect">
            <a:avLst/>
          </a:prstGeom>
        </p:spPr>
      </p:pic>
      <p:pic>
        <p:nvPicPr>
          <p:cNvPr id="28" name="图形 27"/>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a:off x="9770422" y="1602106"/>
            <a:ext cx="875147" cy="3428015"/>
          </a:xfrm>
          <a:prstGeom prst="rect">
            <a:avLst/>
          </a:prstGeom>
        </p:spPr>
      </p:pic>
      <p:pic>
        <p:nvPicPr>
          <p:cNvPr id="29" name="图形 28"/>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flipH="1">
            <a:off x="1383397" y="1602106"/>
            <a:ext cx="875147" cy="3428015"/>
          </a:xfrm>
          <a:prstGeom prst="rect">
            <a:avLst/>
          </a:prstGeom>
        </p:spPr>
      </p:pic>
      <p:pic>
        <p:nvPicPr>
          <p:cNvPr id="43"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9139" y="624390"/>
            <a:ext cx="883774" cy="799743"/>
          </a:xfrm>
          <a:prstGeom prst="rect">
            <a:avLst/>
          </a:prstGeom>
        </p:spPr>
      </p:pic>
      <p:pic>
        <p:nvPicPr>
          <p:cNvPr id="44"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209087" y="538943"/>
            <a:ext cx="883774" cy="799743"/>
          </a:xfrm>
          <a:prstGeom prst="rect">
            <a:avLst/>
          </a:prstGeom>
        </p:spPr>
      </p:pic>
      <p:sp>
        <p:nvSpPr>
          <p:cNvPr id="45" name="矩形 44"/>
          <p:cNvSpPr/>
          <p:nvPr/>
        </p:nvSpPr>
        <p:spPr>
          <a:xfrm>
            <a:off x="6047134" y="3751064"/>
            <a:ext cx="309880" cy="1116965"/>
          </a:xfrm>
          <a:prstGeom prst="rect">
            <a:avLst/>
          </a:prstGeom>
        </p:spPr>
        <p:txBody>
          <a:bodyPr wrap="none">
            <a:spAutoFit/>
          </a:bodyPr>
          <a:lstStyle/>
          <a:p>
            <a:pPr algn="ctr">
              <a:lnSpc>
                <a:spcPts val="8000"/>
              </a:lnSpc>
            </a:pPr>
            <a:endParaRPr lang="zh-CN" altLang="en-US" sz="4400" b="1" dirty="0">
              <a:solidFill>
                <a:schemeClr val="bg1"/>
              </a:solidFill>
              <a:latin typeface="Dancing Script SemiBold" pitchFamily="2"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750"/>
                                        <p:tgtEl>
                                          <p:spTgt spid="55"/>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randombar(horizontal)">
                                      <p:cBhvr>
                                        <p:cTn id="11" dur="750"/>
                                        <p:tgtEl>
                                          <p:spTgt spid="5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750"/>
                                        <p:tgtEl>
                                          <p:spTgt spid="52"/>
                                        </p:tgtEl>
                                      </p:cBhvr>
                                    </p:animEffect>
                                  </p:childTnLst>
                                </p:cTn>
                              </p:par>
                            </p:childTnLst>
                          </p:cTn>
                        </p:par>
                        <p:par>
                          <p:cTn id="16" fill="hold">
                            <p:stCondLst>
                              <p:cond delay="3000"/>
                            </p:stCondLst>
                            <p:childTnLst>
                              <p:par>
                                <p:cTn id="17" presetID="2" presetClass="entr" presetSubtype="6"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750" fill="hold"/>
                                        <p:tgtEl>
                                          <p:spTgt spid="44"/>
                                        </p:tgtEl>
                                        <p:attrNameLst>
                                          <p:attrName>ppt_x</p:attrName>
                                        </p:attrNameLst>
                                      </p:cBhvr>
                                      <p:tavLst>
                                        <p:tav tm="0">
                                          <p:val>
                                            <p:strVal val="1+#ppt_w/2"/>
                                          </p:val>
                                        </p:tav>
                                        <p:tav tm="100000">
                                          <p:val>
                                            <p:strVal val="#ppt_x"/>
                                          </p:val>
                                        </p:tav>
                                      </p:tavLst>
                                    </p:anim>
                                    <p:anim calcmode="lin" valueType="num">
                                      <p:cBhvr additive="base">
                                        <p:cTn id="20" dur="75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0-#ppt_w/2"/>
                                          </p:val>
                                        </p:tav>
                                        <p:tav tm="100000">
                                          <p:val>
                                            <p:strVal val="#ppt_x"/>
                                          </p:val>
                                        </p:tav>
                                      </p:tavLst>
                                    </p:anim>
                                    <p:anim calcmode="lin" valueType="num">
                                      <p:cBhvr additive="base">
                                        <p:cTn id="24" dur="750" fill="hold"/>
                                        <p:tgtEl>
                                          <p:spTgt spid="43"/>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75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75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778" y="4372603"/>
            <a:ext cx="4820545" cy="3209164"/>
          </a:xfrm>
          <a:prstGeom prst="rect">
            <a:avLst/>
          </a:prstGeom>
        </p:spPr>
      </p:pic>
      <p:sp>
        <p:nvSpPr>
          <p:cNvPr id="5" name="TextBox 4"/>
          <p:cNvSpPr txBox="1"/>
          <p:nvPr/>
        </p:nvSpPr>
        <p:spPr>
          <a:xfrm>
            <a:off x="470452" y="453298"/>
            <a:ext cx="11251095" cy="622300"/>
          </a:xfrm>
          <a:prstGeom prst="rect">
            <a:avLst/>
          </a:prstGeom>
          <a:noFill/>
        </p:spPr>
        <p:txBody>
          <a:bodyPr wrap="square">
            <a:spAutoFit/>
          </a:bodyPr>
          <a:lstStyle/>
          <a:p>
            <a:pPr algn="just">
              <a:lnSpc>
                <a:spcPct val="115000"/>
              </a:lnSpc>
              <a:tabLst>
                <a:tab pos="90170" algn="l"/>
                <a:tab pos="180340" algn="l"/>
              </a:tabLst>
            </a:pPr>
            <a:r>
              <a:rPr lang="vi-VN" sz="3000" b="1" dirty="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NGUỒN GỐC LOÀI NGƯỜI TRONG VĂN HỌC DÂN GIAN</a:t>
            </a:r>
          </a:p>
        </p:txBody>
      </p:sp>
      <p:sp>
        <p:nvSpPr>
          <p:cNvPr id="7" name="TextBox 6"/>
          <p:cNvSpPr txBox="1"/>
          <p:nvPr/>
        </p:nvSpPr>
        <p:spPr>
          <a:xfrm>
            <a:off x="470452" y="1606854"/>
            <a:ext cx="2241273" cy="1332673"/>
          </a:xfrm>
          <a:prstGeom prst="rect">
            <a:avLst/>
          </a:prstGeom>
          <a:noFill/>
        </p:spPr>
        <p:txBody>
          <a:bodyPr wrap="square">
            <a:spAutoFit/>
          </a:bodyPr>
          <a:lstStyle/>
          <a:p>
            <a:pPr algn="ctr">
              <a:lnSpc>
                <a:spcPct val="115000"/>
              </a:lnSpc>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Con người là do Prô – mê – tê sáng tạo ra</a:t>
            </a:r>
          </a:p>
        </p:txBody>
      </p:sp>
      <p:sp>
        <p:nvSpPr>
          <p:cNvPr id="8" name="TextBox 7"/>
          <p:cNvSpPr txBox="1"/>
          <p:nvPr/>
        </p:nvSpPr>
        <p:spPr>
          <a:xfrm>
            <a:off x="3361079" y="1819219"/>
            <a:ext cx="2405271" cy="907941"/>
          </a:xfrm>
          <a:prstGeom prst="rect">
            <a:avLst/>
          </a:prstGeom>
          <a:noFill/>
        </p:spPr>
        <p:txBody>
          <a:bodyPr wrap="square">
            <a:spAutoFit/>
          </a:bodyPr>
          <a:lstStyle/>
          <a:p>
            <a:pPr algn="ctr">
              <a:lnSpc>
                <a:spcPct val="115000"/>
              </a:lnSpc>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Chúa Giê Hô – va tạo ra con người</a:t>
            </a:r>
          </a:p>
        </p:txBody>
      </p:sp>
      <p:sp>
        <p:nvSpPr>
          <p:cNvPr id="9" name="TextBox 8"/>
          <p:cNvSpPr txBox="1"/>
          <p:nvPr/>
        </p:nvSpPr>
        <p:spPr>
          <a:xfrm>
            <a:off x="6415704" y="1818583"/>
            <a:ext cx="2241273" cy="907941"/>
          </a:xfrm>
          <a:prstGeom prst="rect">
            <a:avLst/>
          </a:prstGeom>
          <a:noFill/>
        </p:spPr>
        <p:txBody>
          <a:bodyPr wrap="square">
            <a:spAutoFit/>
          </a:bodyPr>
          <a:lstStyle/>
          <a:p>
            <a:pPr algn="ctr">
              <a:lnSpc>
                <a:spcPct val="115000"/>
              </a:lnSpc>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Nữ Oa tạo ra con người</a:t>
            </a:r>
          </a:p>
        </p:txBody>
      </p:sp>
      <p:sp>
        <p:nvSpPr>
          <p:cNvPr id="10" name="TextBox 9"/>
          <p:cNvSpPr txBox="1"/>
          <p:nvPr/>
        </p:nvSpPr>
        <p:spPr>
          <a:xfrm>
            <a:off x="9306331" y="1606854"/>
            <a:ext cx="2405271" cy="1332673"/>
          </a:xfrm>
          <a:prstGeom prst="rect">
            <a:avLst/>
          </a:prstGeom>
          <a:noFill/>
        </p:spPr>
        <p:txBody>
          <a:bodyPr wrap="square">
            <a:spAutoFit/>
          </a:bodyPr>
          <a:lstStyle/>
          <a:p>
            <a:pPr algn="ctr">
              <a:lnSpc>
                <a:spcPct val="115000"/>
              </a:lnSpc>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Lạc Long Quân và Âu Cơ là thuỷ tổ loài người</a:t>
            </a:r>
          </a:p>
        </p:txBody>
      </p:sp>
      <p:sp>
        <p:nvSpPr>
          <p:cNvPr id="11" name="Arrow: Chevron 10"/>
          <p:cNvSpPr/>
          <p:nvPr/>
        </p:nvSpPr>
        <p:spPr>
          <a:xfrm>
            <a:off x="229427"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HY LẠP</a:t>
            </a:r>
          </a:p>
        </p:txBody>
      </p:sp>
      <p:sp>
        <p:nvSpPr>
          <p:cNvPr id="12" name="Arrow: Chevron 11"/>
          <p:cNvSpPr/>
          <p:nvPr/>
        </p:nvSpPr>
        <p:spPr>
          <a:xfrm>
            <a:off x="3202053"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DO THÁI</a:t>
            </a:r>
          </a:p>
        </p:txBody>
      </p:sp>
      <p:sp>
        <p:nvSpPr>
          <p:cNvPr id="13" name="Arrow: Chevron 12"/>
          <p:cNvSpPr/>
          <p:nvPr/>
        </p:nvSpPr>
        <p:spPr>
          <a:xfrm>
            <a:off x="6266627"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TRUNG QUỐC</a:t>
            </a:r>
          </a:p>
        </p:txBody>
      </p:sp>
      <p:sp>
        <p:nvSpPr>
          <p:cNvPr id="14" name="Arrow: Chevron 13"/>
          <p:cNvSpPr/>
          <p:nvPr/>
        </p:nvSpPr>
        <p:spPr>
          <a:xfrm>
            <a:off x="9239251"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VIỆT NAM</a:t>
            </a:r>
          </a:p>
        </p:txBody>
      </p:sp>
      <p:cxnSp>
        <p:nvCxnSpPr>
          <p:cNvPr id="16" name="Straight Connector 15"/>
          <p:cNvCxnSpPr/>
          <p:nvPr/>
        </p:nvCxnSpPr>
        <p:spPr>
          <a:xfrm flipV="1">
            <a:off x="1591088" y="3148249"/>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38037" y="3148248"/>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510663" y="3148247"/>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508966" y="3148247"/>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arn(inVertical)">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barn(inVertical)">
                                      <p:cBhvr>
                                        <p:cTn id="50" dur="500"/>
                                        <p:tgtEl>
                                          <p:spTgt spid="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par>
                                <p:cTn id="56" presetID="16" presetClass="entr" presetSubtype="2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bldLvl="0" animBg="1"/>
      <p:bldP spid="12" grpId="0" bldLvl="0" animBg="1"/>
      <p:bldP spid="13" grpId="0" bldLvl="0" animBg="1"/>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423574" y="462609"/>
            <a:ext cx="7767886" cy="830997"/>
          </a:xfrm>
          <a:prstGeom prst="rect">
            <a:avLst/>
          </a:prstGeom>
          <a:noFill/>
        </p:spPr>
        <p:txBody>
          <a:bodyPr wrap="square" rtlCol="0">
            <a:spAutoFit/>
          </a:bodyPr>
          <a:lstStyle/>
          <a:p>
            <a:r>
              <a:rPr lang="en-US" altLang="zh-CN" sz="4800" b="1" dirty="0">
                <a:solidFill>
                  <a:schemeClr val="accent5">
                    <a:lumMod val="50000"/>
                  </a:schemeClr>
                </a:solidFill>
                <a:highlight>
                  <a:srgbClr val="FFFF00"/>
                </a:highlight>
                <a:latin typeface="Chakra Petch" panose="00000500000000000000" pitchFamily="2" charset="-34"/>
                <a:ea typeface="字魂63号-泡泡体" panose="00000500000000000000" pitchFamily="2" charset="-122"/>
                <a:cs typeface="Chakra Petch" panose="00000500000000000000" pitchFamily="2" charset="-34"/>
              </a:rPr>
              <a:t>I. TÌM HIỂU CHUNG</a:t>
            </a:r>
          </a:p>
        </p:txBody>
      </p:sp>
      <p:sp>
        <p:nvSpPr>
          <p:cNvPr id="4" name="云形 3"/>
          <p:cNvSpPr/>
          <p:nvPr/>
        </p:nvSpPr>
        <p:spPr>
          <a:xfrm>
            <a:off x="2107096" y="139149"/>
            <a:ext cx="8328991" cy="1254898"/>
          </a:xfrm>
          <a:prstGeom prst="cloud">
            <a:avLst/>
          </a:prstGeom>
          <a:noFill/>
          <a:ln w="349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6" name="Rectangle 3"/>
          <p:cNvSpPr>
            <a:spLocks noChangeArrowheads="1"/>
          </p:cNvSpPr>
          <p:nvPr/>
        </p:nvSpPr>
        <p:spPr bwMode="auto">
          <a:xfrm>
            <a:off x="182880" y="1627823"/>
            <a:ext cx="7180580" cy="452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Tác giả</a:t>
            </a:r>
            <a:endParaRPr kumimoji="0" lang="vi-VN"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Họ tên đầy đủ: Nguyễn Thị Xuân Quỳnh</a:t>
            </a:r>
            <a:r>
              <a:rPr kumimoji="0" lang="vi-VN"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Năm sinh – năm mất: 1942 – 1988</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Quê quán: </a:t>
            </a:r>
            <a:r>
              <a:rPr kumimoji="0" 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 Nội</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Truyện</a:t>
            </a:r>
            <a:r>
              <a:rPr lang="vi-VN"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thơ viết cho thiếu nhi</a:t>
            </a:r>
            <a:r>
              <a:rPr kumimoji="0" lang="vi-VN"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tràn đầy tình yêu thương, trìu mến, có hình thức giản dị, ngôn ngữ trong trẻo, phù hợp với cách cảm, cách nghĩ của trẻ em.</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endPar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7" name="Picture 5" descr="Google Doodles vinh danh nữ sĩ Xuân Quỳnh - Tin tức xuất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925" y="1626870"/>
            <a:ext cx="4664075" cy="5231130"/>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3"/>
          <p:cNvSpPr/>
          <p:nvPr/>
        </p:nvSpPr>
        <p:spPr>
          <a:xfrm>
            <a:off x="258418" y="1617065"/>
            <a:ext cx="6341166" cy="48128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6" grpId="0" bldLvl="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7955" y="203200"/>
            <a:ext cx="10942955" cy="113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600" b="1" i="0" u="none" strike="noStrike" cap="none" normalizeH="0" baseline="0" dirty="0">
                <a:ln>
                  <a:noFill/>
                </a:ln>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Tác giả</a:t>
            </a:r>
            <a:endParaRPr kumimoji="0" lang="vi-VN" altLang="vi-VN" sz="3600" b="0" i="0" u="none" strike="noStrike" cap="none" normalizeH="0" baseline="0" dirty="0">
              <a:ln>
                <a:noFill/>
              </a:ln>
              <a:solidFill>
                <a:schemeClr val="accent5">
                  <a:lumMod val="50000"/>
                </a:schemeClr>
              </a:solidFill>
              <a:effectLst/>
              <a:highlight>
                <a:srgbClr val="FFFF00"/>
              </a:highligh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1" i="0" u="none" strike="noStrike" cap="none" normalizeH="0" baseline="0" dirty="0">
                <a:ln>
                  <a:noFill/>
                </a:ln>
                <a:gradFill>
                  <a:gsLst>
                    <a:gs pos="0">
                      <a:srgbClr val="FE4444"/>
                    </a:gs>
                    <a:gs pos="100000">
                      <a:srgbClr val="832B2B"/>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 Những tác phẩm truyện và thơ viết cho thiếu nhi tiêu biểu:</a:t>
            </a:r>
          </a:p>
        </p:txBody>
      </p:sp>
      <p:pic>
        <p:nvPicPr>
          <p:cNvPr id="3077" name="Picture 5" descr="Google Doodles vinh danh nữ sĩ Xuân Quỳnh - Tin tức xuất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288" y="1766152"/>
            <a:ext cx="2606878" cy="4177448"/>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3"/>
          <p:cNvSpPr/>
          <p:nvPr/>
        </p:nvSpPr>
        <p:spPr>
          <a:xfrm>
            <a:off x="258418" y="1617065"/>
            <a:ext cx="6341166" cy="48128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6" name="Picture 2" descr="Nhóm bài thơ: Bầu trời trong quả trứng (1982) (Xuân Quỳnh - Nguyễn Thị Xuân  Quỳ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34" y="1347891"/>
            <a:ext cx="2458514" cy="37318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ời ru trên mặt đất by Xuân Quỳ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863" y="3103033"/>
            <a:ext cx="2458515" cy="37549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ến tàu trong thành phố by Xuân Quỳ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3893" y="1428121"/>
            <a:ext cx="2458514" cy="36027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 calcmode="lin" valueType="num">
                                      <p:cBhvr additive="base">
                                        <p:cTn id="18" dur="500" fill="hold"/>
                                        <p:tgtEl>
                                          <p:spTgt spid="6146"/>
                                        </p:tgtEl>
                                        <p:attrNameLst>
                                          <p:attrName>ppt_x</p:attrName>
                                        </p:attrNameLst>
                                      </p:cBhvr>
                                      <p:tavLst>
                                        <p:tav tm="0">
                                          <p:val>
                                            <p:strVal val="#ppt_x"/>
                                          </p:val>
                                        </p:tav>
                                        <p:tav tm="100000">
                                          <p:val>
                                            <p:strVal val="#ppt_x"/>
                                          </p:val>
                                        </p:tav>
                                      </p:tavLst>
                                    </p:anim>
                                    <p:anim calcmode="lin" valueType="num">
                                      <p:cBhvr additive="base">
                                        <p:cTn id="19"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 calcmode="lin" valueType="num">
                                      <p:cBhvr additive="base">
                                        <p:cTn id="24" dur="500" fill="hold"/>
                                        <p:tgtEl>
                                          <p:spTgt spid="6148"/>
                                        </p:tgtEl>
                                        <p:attrNameLst>
                                          <p:attrName>ppt_x</p:attrName>
                                        </p:attrNameLst>
                                      </p:cBhvr>
                                      <p:tavLst>
                                        <p:tav tm="0">
                                          <p:val>
                                            <p:strVal val="#ppt_x"/>
                                          </p:val>
                                        </p:tav>
                                        <p:tav tm="100000">
                                          <p:val>
                                            <p:strVal val="#ppt_x"/>
                                          </p:val>
                                        </p:tav>
                                      </p:tavLst>
                                    </p:anim>
                                    <p:anim calcmode="lin" valueType="num">
                                      <p:cBhvr additive="base">
                                        <p:cTn id="2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additive="base">
                                        <p:cTn id="30" dur="500" fill="hold"/>
                                        <p:tgtEl>
                                          <p:spTgt spid="6150"/>
                                        </p:tgtEl>
                                        <p:attrNameLst>
                                          <p:attrName>ppt_x</p:attrName>
                                        </p:attrNameLst>
                                      </p:cBhvr>
                                      <p:tavLst>
                                        <p:tav tm="0">
                                          <p:val>
                                            <p:strVal val="#ppt_x"/>
                                          </p:val>
                                        </p:tav>
                                        <p:tav tm="100000">
                                          <p:val>
                                            <p:strVal val="#ppt_x"/>
                                          </p:val>
                                        </p:tav>
                                      </p:tavLst>
                                    </p:anim>
                                    <p:anim calcmode="lin" valueType="num">
                                      <p:cBhvr additive="base">
                                        <p:cTn id="31"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5969471"/>
            <a:ext cx="2315845" cy="889000"/>
          </a:xfrm>
          <a:prstGeom prst="rect">
            <a:avLst/>
          </a:prstGeom>
        </p:spPr>
      </p:pic>
      <p:sp>
        <p:nvSpPr>
          <p:cNvPr id="33" name="TextBox 32"/>
          <p:cNvSpPr txBox="1"/>
          <p:nvPr/>
        </p:nvSpPr>
        <p:spPr>
          <a:xfrm>
            <a:off x="3592886" y="205650"/>
            <a:ext cx="6092686" cy="692785"/>
          </a:xfrm>
          <a:prstGeom prst="rect">
            <a:avLst/>
          </a:prstGeom>
          <a:noFill/>
        </p:spPr>
        <p:txBody>
          <a:bodyPr wrap="square">
            <a:spAutoFit/>
          </a:bodyPr>
          <a:lstStyle/>
          <a:p>
            <a:pPr algn="just">
              <a:lnSpc>
                <a:spcPct val="115000"/>
              </a:lnSpc>
              <a:tabLst>
                <a:tab pos="90170" algn="l"/>
                <a:tab pos="180340" algn="l"/>
              </a:tabLst>
            </a:pPr>
            <a:r>
              <a:rPr lang="vi-VN" sz="3400" b="1" dirty="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 Tác phẩm</a:t>
            </a:r>
          </a:p>
        </p:txBody>
      </p:sp>
      <p:sp>
        <p:nvSpPr>
          <p:cNvPr id="35" name="TextBox 34"/>
          <p:cNvSpPr txBox="1"/>
          <p:nvPr/>
        </p:nvSpPr>
        <p:spPr>
          <a:xfrm>
            <a:off x="2945130" y="1073150"/>
            <a:ext cx="8616950" cy="1789430"/>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 xứ: in trong</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tập thơ </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ru trên mặt đất</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1978.</a:t>
            </a:r>
          </a:p>
          <a:p>
            <a:pPr algn="just">
              <a:lnSpc>
                <a:spcPct val="115000"/>
              </a:lnSpc>
              <a:tabLst>
                <a:tab pos="90170" algn="l"/>
                <a:tab pos="180340" algn="l"/>
              </a:tabLst>
            </a:pP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thơ: </a:t>
            </a:r>
            <a:r>
              <a:rPr lang="en-US" alt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chữ</a:t>
            </a:r>
          </a:p>
        </p:txBody>
      </p:sp>
      <p:pic>
        <p:nvPicPr>
          <p:cNvPr id="4098" name="Picture 2" descr="TRƯỜNG MẦM NON CHẤT LƯỢNG CAO THĂNG LONG KIDSMART quận LONG B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9" y="0"/>
            <a:ext cx="2769994" cy="325775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vi-VN"/>
          </a:p>
        </p:txBody>
      </p:sp>
      <p:pic>
        <p:nvPicPr>
          <p:cNvPr id="4103" name="Picture 7" descr="Phân tích bài thơ Chuyện cổ tích về loài người - Văn 6 (4 mẫ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700" y="3429000"/>
            <a:ext cx="4077335" cy="29775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circle(in)">
                                      <p:cBhvr>
                                        <p:cTn id="19" dur="20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103"/>
                                        </p:tgtEl>
                                        <p:attrNameLst>
                                          <p:attrName>style.visibility</p:attrName>
                                        </p:attrNameLst>
                                      </p:cBhvr>
                                      <p:to>
                                        <p:strVal val="visible"/>
                                      </p:to>
                                    </p:set>
                                    <p:animEffect transition="in" filter="barn(inVertical)">
                                      <p:cBhvr>
                                        <p:cTn id="29"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2595" y="231775"/>
            <a:ext cx="10899775" cy="65722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Xuất xứ:</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In trong tập thơ: Lời ru trên mặt đất, 1978</a:t>
            </a:r>
          </a:p>
        </p:txBody>
      </p:sp>
      <p:sp>
        <p:nvSpPr>
          <p:cNvPr id="2" name="TextBox 5"/>
          <p:cNvSpPr txBox="1"/>
          <p:nvPr/>
        </p:nvSpPr>
        <p:spPr>
          <a:xfrm>
            <a:off x="442595" y="889000"/>
            <a:ext cx="10899775" cy="65722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thơ:</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 chữ</a:t>
            </a:r>
          </a:p>
        </p:txBody>
      </p:sp>
      <p:sp>
        <p:nvSpPr>
          <p:cNvPr id="3" name="TextBox 5"/>
          <p:cNvSpPr txBox="1"/>
          <p:nvPr/>
        </p:nvSpPr>
        <p:spPr>
          <a:xfrm>
            <a:off x="442595" y="1546225"/>
            <a:ext cx="10899775" cy="65722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Gieo vần</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vần chân</a:t>
            </a:r>
          </a:p>
        </p:txBody>
      </p:sp>
      <p:sp>
        <p:nvSpPr>
          <p:cNvPr id="4" name="TextBox 5"/>
          <p:cNvSpPr txBox="1"/>
          <p:nvPr/>
        </p:nvSpPr>
        <p:spPr>
          <a:xfrm>
            <a:off x="442595" y="2203450"/>
            <a:ext cx="10899775" cy="65722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Ngắt nhịp</a:t>
            </a: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3/2/ hoặc 2/3</a:t>
            </a: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1330" y="85090"/>
            <a:ext cx="10899775" cy="6885305"/>
          </a:xfrm>
          <a:prstGeom prst="rect">
            <a:avLst/>
          </a:prstGeom>
          <a:noFill/>
        </p:spPr>
        <p:txBody>
          <a:bodyPr wrap="square">
            <a:spAutoFit/>
          </a:bodyPr>
          <a:lstStyle/>
          <a:p>
            <a:pPr algn="just">
              <a:lnSpc>
                <a:spcPct val="115000"/>
              </a:lnSpc>
              <a:tabLst>
                <a:tab pos="90170" algn="l"/>
                <a:tab pos="180340" algn="l"/>
              </a:tabLst>
            </a:pP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 cục:</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 phần</a:t>
            </a:r>
          </a:p>
          <a:p>
            <a:pPr algn="just">
              <a:lnSpc>
                <a:spcPct val="115000"/>
              </a:lnSpc>
              <a:tabLst>
                <a:tab pos="90170" algn="l"/>
                <a:tab pos="180340" algn="l"/>
              </a:tabLst>
            </a:pPr>
            <a:r>
              <a:rPr lang="vi-VN" sz="3200" b="1" dirty="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 Phần 1:</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Khổ 1: </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a:t>
            </a:r>
            <a:r>
              <a:rPr lang="vi-VN" sz="32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trẻ </a:t>
            </a:r>
            <a:r>
              <a:rPr lang="vi-VN" sz="32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32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vi-VN" sz="3200"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 đời.</a:t>
            </a:r>
            <a:endPar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Phần 2:</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sau khi trẻ con ra đời:</a:t>
            </a:r>
          </a:p>
          <a:p>
            <a:pPr marL="342900" lvl="0" indent="-342900" algn="just">
              <a:lnSpc>
                <a:spcPct val="115000"/>
              </a:lnSpc>
              <a:buFont typeface="Wingdings" panose="05000000000000000000" pitchFamily="2" charset="2"/>
              <a:buChar char=""/>
              <a:tabLst>
                <a:tab pos="90170" algn="l"/>
                <a:tab pos="180340" algn="l"/>
              </a:tabLst>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2: Những thay đổi về thiên nhiên đầu tiên khi trẻ con sinh ra.</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3: Sự xuất hiện của mẹ để cho trẻ tình yêu và lời ru.</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4: Sự xuất hiện của bà để kể cho trẻ nghe những câu chuyện cổ.</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5: Sự xuất hiện của bố và tình yêu thương của bố để cho trẻ có nhận thức về thế giới.</a:t>
            </a:r>
            <a:endParaRPr lang="vi-VN"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Khổ 6: Sự xuất hiện của trường lớp và thầy giáo để cho trẻ được đi học và có kiến thức.</a:t>
            </a: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2" name="TextBox 11"/>
          <p:cNvSpPr txBox="1"/>
          <p:nvPr/>
        </p:nvSpPr>
        <p:spPr>
          <a:xfrm>
            <a:off x="3769995" y="180475"/>
            <a:ext cx="6109968" cy="727710"/>
          </a:xfrm>
          <a:prstGeom prst="rect">
            <a:avLst/>
          </a:prstGeom>
          <a:noFill/>
        </p:spPr>
        <p:txBody>
          <a:bodyPr wrap="square">
            <a:spAutoFit/>
          </a:bodyPr>
          <a:lstStyle/>
          <a:p>
            <a:pPr algn="just">
              <a:lnSpc>
                <a:spcPct val="115000"/>
              </a:lnSpc>
              <a:tabLst>
                <a:tab pos="90170" algn="l"/>
                <a:tab pos="180340" algn="l"/>
              </a:tabLst>
            </a:pPr>
            <a:r>
              <a:rPr lang="vi-VN"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altLang="vi-VN"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a:t>
            </a:r>
            <a:r>
              <a:rPr lang="en-US" sz="3600" b="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VĂN BẢN</a:t>
            </a:r>
            <a:endParaRPr lang="vi-VN" sz="3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1346586" y="715317"/>
            <a:ext cx="8915936" cy="657225"/>
          </a:xfrm>
          <a:prstGeom prst="rect">
            <a:avLst/>
          </a:prstGeom>
          <a:noFill/>
        </p:spPr>
        <p:txBody>
          <a:bodyPr wrap="square">
            <a:spAutoFit/>
          </a:bodyPr>
          <a:lstStyle/>
          <a:p>
            <a:pPr algn="just">
              <a:lnSpc>
                <a:spcPct val="115000"/>
              </a:lnSpc>
              <a:tabLst>
                <a:tab pos="90170" algn="l"/>
                <a:tab pos="180340" algn="l"/>
              </a:tabLs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p:cNvSpPr txBox="1"/>
          <p:nvPr/>
        </p:nvSpPr>
        <p:spPr>
          <a:xfrm>
            <a:off x="449858" y="2215503"/>
            <a:ext cx="4051016" cy="3521220"/>
          </a:xfrm>
          <a:prstGeom prst="rect">
            <a:avLst/>
          </a:prstGeom>
          <a:noFill/>
        </p:spPr>
        <p:txBody>
          <a:bodyPr wrap="square">
            <a:spAutoFit/>
          </a:bodyPr>
          <a:lstStyle/>
          <a:p>
            <a:pPr algn="just">
              <a:lnSpc>
                <a:spcPct val="115000"/>
              </a:lnSpc>
              <a:tabLst>
                <a:tab pos="90170" algn="l"/>
                <a:tab pos="180340" algn="l"/>
              </a:tabLst>
            </a:pP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Chỉ toàn là trẻ con</a:t>
            </a:r>
          </a:p>
          <a:p>
            <a:pPr algn="just">
              <a:lnSpc>
                <a:spcPct val="115000"/>
              </a:lnSpc>
              <a:tabLst>
                <a:tab pos="90170" algn="l"/>
                <a:tab pos="180340" algn="l"/>
              </a:tabLst>
            </a:pP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Không dáng cây, ngọn cỏ</a:t>
            </a:r>
          </a:p>
          <a:p>
            <a:pPr algn="just">
              <a:lnSpc>
                <a:spcPct val="115000"/>
              </a:lnSpc>
              <a:tabLst>
                <a:tab pos="90170" algn="l"/>
                <a:tab pos="180340" algn="l"/>
              </a:tabLst>
            </a:pPr>
            <a:endParaRPr lang="vi-VN"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Chưa có mặt trời</a:t>
            </a:r>
          </a:p>
          <a:p>
            <a:pPr algn="just">
              <a:lnSpc>
                <a:spcPct val="115000"/>
              </a:lnSpc>
              <a:tabLst>
                <a:tab pos="90170" algn="l"/>
                <a:tab pos="180340" algn="l"/>
              </a:tabLst>
            </a:pP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Không khí màu đen</a:t>
            </a:r>
          </a:p>
        </p:txBody>
      </p:sp>
      <p:sp>
        <p:nvSpPr>
          <p:cNvPr id="9" name="Right Brace 8"/>
          <p:cNvSpPr/>
          <p:nvPr/>
        </p:nvSpPr>
        <p:spPr>
          <a:xfrm>
            <a:off x="4247668" y="2215503"/>
            <a:ext cx="397566" cy="3521220"/>
          </a:xfrm>
          <a:prstGeom prst="rightBrace">
            <a:avLst/>
          </a:prstGeom>
          <a:ln>
            <a:solidFill>
              <a:schemeClr val="accent4">
                <a:lumMod val="50000"/>
              </a:schemeClr>
            </a:solidFill>
          </a:ln>
          <a:scene3d>
            <a:camera prst="isometricOffAxis2Left"/>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6" name="TextBox 15"/>
          <p:cNvSpPr txBox="1"/>
          <p:nvPr/>
        </p:nvSpPr>
        <p:spPr>
          <a:xfrm>
            <a:off x="4500874" y="1400931"/>
            <a:ext cx="4497465" cy="5189113"/>
          </a:xfrm>
          <a:prstGeom prst="rect">
            <a:avLst/>
          </a:prstGeom>
          <a:noFill/>
        </p:spPr>
        <p:txBody>
          <a:bodyPr wrap="square">
            <a:spAutoFit/>
          </a:bodyPr>
          <a:lstStyle/>
          <a:p>
            <a:pPr algn="just">
              <a:lnSpc>
                <a:spcPct val="115000"/>
              </a:lnSpc>
              <a:tabLst>
                <a:tab pos="90170" algn="l"/>
                <a:tab pos="180340" algn="l"/>
              </a:tabLst>
            </a:pPr>
            <a:r>
              <a:rPr lang="en-US" sz="36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3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Trời được sinh ra đầu tiên. Thế giới lúc này chưa có gì cả, chưa có cây cối, ánh sáng, màu sắc. Tất cả mới chỉ là một màu đen.</a:t>
            </a:r>
            <a:endParaRPr lang="en-US" sz="36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=&gt; Hoang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rỗng</a:t>
            </a:r>
            <a:endParaRPr lang="vi-VN"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P spid="9"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886460" y="235302"/>
            <a:ext cx="11040497" cy="58356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2. </a:t>
            </a:r>
            <a:r>
              <a:rPr lang="en-US" altLang="zh-CN" sz="3200" b="1" dirty="0" err="1">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Thế</a:t>
            </a:r>
            <a:r>
              <a:rPr lang="en-US" altLang="zh-CN" sz="3200" b="1" dirty="0">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giới</a:t>
            </a:r>
            <a:r>
              <a:rPr lang="en-US" altLang="zh-CN" sz="3200" b="1" dirty="0">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sau</a:t>
            </a:r>
            <a:r>
              <a:rPr lang="en-US" altLang="zh-CN" sz="3200" b="1" dirty="0">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khi</a:t>
            </a:r>
            <a:r>
              <a:rPr lang="en-US" altLang="zh-CN" sz="3200" b="1" dirty="0">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200" b="1" dirty="0">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 con ra </a:t>
            </a:r>
            <a:r>
              <a:rPr lang="en-US" altLang="zh-CN" sz="3200" b="1" dirty="0" err="1">
                <a:solidFill>
                  <a:srgbClr val="FF0000"/>
                </a:solidFill>
                <a:latin typeface="Times New Roman" panose="02020603050405020304" pitchFamily="18" charset="0"/>
                <a:ea typeface="字魂63号-泡泡体" panose="00000500000000000000" pitchFamily="2" charset="-122"/>
                <a:cs typeface="Times New Roman" panose="02020603050405020304" pitchFamily="18" charset="0"/>
              </a:rPr>
              <a:t>đời</a:t>
            </a:r>
          </a:p>
        </p:txBody>
      </p:sp>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11" name="文本框 10"/>
          <p:cNvSpPr txBox="1"/>
          <p:nvPr/>
        </p:nvSpPr>
        <p:spPr>
          <a:xfrm>
            <a:off x="278296" y="1267108"/>
            <a:ext cx="2828042" cy="4918269"/>
          </a:xfrm>
          <a:prstGeom prst="rect">
            <a:avLst/>
          </a:prstGeom>
          <a:noFill/>
        </p:spPr>
        <p:txBody>
          <a:bodyPr wrap="square" rtlCol="0">
            <a:spAutoFit/>
          </a:bodyPr>
          <a:lstStyle/>
          <a:p>
            <a:pPr algn="ctr">
              <a:lnSpc>
                <a:spcPct val="140000"/>
              </a:lnSpc>
            </a:pP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Sự</a:t>
            </a: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vật</a:t>
            </a: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Mặt</a:t>
            </a: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trời</a:t>
            </a:r>
            <a:endPar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smtClean="0">
                <a:latin typeface="Times New Roman" panose="02020603050405020304" pitchFamily="18" charset="0"/>
                <a:ea typeface="Tahoma" panose="020B0604030504040204" pitchFamily="34" charset="0"/>
                <a:cs typeface="Times New Roman" panose="02020603050405020304" pitchFamily="18" charset="0"/>
              </a:rPr>
              <a:t>Tiếng</a:t>
            </a:r>
            <a:r>
              <a:rPr lang="en-US" altLang="zh-CN"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smtClean="0">
                <a:latin typeface="Times New Roman" panose="02020603050405020304" pitchFamily="18" charset="0"/>
                <a:ea typeface="Tahoma" panose="020B0604030504040204" pitchFamily="34" charset="0"/>
                <a:cs typeface="Times New Roman" panose="02020603050405020304" pitchFamily="18" charset="0"/>
              </a:rPr>
              <a:t>chim</a:t>
            </a:r>
            <a:endPar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Làn</a:t>
            </a: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gió</a:t>
            </a:r>
            <a:endPar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Sông</a:t>
            </a: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biển</a:t>
            </a:r>
            <a:endPar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Cánh</a:t>
            </a: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buồm</a:t>
            </a:r>
            <a:endPar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Đám</a:t>
            </a: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mây</a:t>
            </a:r>
            <a:endPar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zh-CN"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p>
        </p:txBody>
      </p:sp>
      <p:sp>
        <p:nvSpPr>
          <p:cNvPr id="42" name="文本框 10"/>
          <p:cNvSpPr txBox="1"/>
          <p:nvPr/>
        </p:nvSpPr>
        <p:spPr>
          <a:xfrm>
            <a:off x="3519030" y="1870351"/>
            <a:ext cx="4869595" cy="4248342"/>
          </a:xfrm>
          <a:prstGeom prst="rect">
            <a:avLst/>
          </a:prstGeom>
          <a:noFill/>
        </p:spPr>
        <p:txBody>
          <a:bodyPr wrap="square" rtlCol="0">
            <a:spAutoFit/>
          </a:bodyPr>
          <a:lstStyle/>
          <a:p>
            <a:pPr marL="457200" indent="-457200" algn="just">
              <a:lnSpc>
                <a:spcPct val="140000"/>
              </a:lnSpc>
              <a:buFont typeface="Symbol" panose="05050102010706020507" pitchFamily="18" charset="2"/>
              <a:buChar char="Þ"/>
            </a:pP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nhìn</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rõ</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40000"/>
              </a:lnSpc>
              <a:buFont typeface="Symbol" panose="05050102010706020507" pitchFamily="18" charset="2"/>
              <a:buChar char="Þ"/>
            </a:pP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nghe</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tiếng</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hót</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40000"/>
              </a:lnSpc>
              <a:buFont typeface="Symbol" panose="05050102010706020507" pitchFamily="18" charset="2"/>
              <a:buChar char="Þ"/>
            </a:pP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Truyền</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âm</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thanh</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đi</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khắp</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40000"/>
              </a:lnSpc>
              <a:buFont typeface="Symbol" panose="05050102010706020507" pitchFamily="18" charset="2"/>
              <a:buChar char="Þ"/>
            </a:pP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được</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tắm</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40000"/>
              </a:lnSpc>
              <a:buFont typeface="Symbol" panose="05050102010706020507" pitchFamily="18" charset="2"/>
              <a:buChar char="Þ"/>
            </a:pP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đi</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khắp</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40000"/>
              </a:lnSpc>
              <a:buFont typeface="Symbol" panose="05050102010706020507" pitchFamily="18" charset="2"/>
              <a:buChar char="Þ"/>
            </a:pP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bóng</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rợp</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che</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nắng</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lnSpc>
                <a:spcPct val="140000"/>
              </a:lnSpc>
              <a:buFont typeface="Symbol" panose="05050102010706020507" pitchFamily="18" charset="2"/>
              <a:buChar char="Þ"/>
            </a:pP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err="1">
                <a:solidFill>
                  <a:srgbClr val="E25056"/>
                </a:solidFill>
                <a:latin typeface="Times New Roman" panose="02020603050405020304" pitchFamily="18" charset="0"/>
                <a:ea typeface="Tahoma" panose="020B0604030504040204" pitchFamily="34" charset="0"/>
                <a:cs typeface="Times New Roman" panose="02020603050405020304" pitchFamily="18" charset="0"/>
              </a:rPr>
              <a:t>đi</a:t>
            </a:r>
            <a:endParaRPr lang="en-US" altLang="zh-CN" sz="2800" dirty="0">
              <a:solidFill>
                <a:srgbClr val="E2505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ight Brace 3"/>
          <p:cNvSpPr/>
          <p:nvPr/>
        </p:nvSpPr>
        <p:spPr>
          <a:xfrm>
            <a:off x="7812157" y="1729409"/>
            <a:ext cx="989160" cy="4711148"/>
          </a:xfrm>
          <a:prstGeom prst="rightBrace">
            <a:avLst/>
          </a:prstGeom>
          <a:noFill/>
          <a:ln>
            <a:solidFill>
              <a:srgbClr val="E2505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4" name="文本框 10"/>
          <p:cNvSpPr txBox="1"/>
          <p:nvPr/>
        </p:nvSpPr>
        <p:spPr>
          <a:xfrm>
            <a:off x="8388626" y="1693900"/>
            <a:ext cx="3803374" cy="4315027"/>
          </a:xfrm>
          <a:prstGeom prst="rect">
            <a:avLst/>
          </a:prstGeom>
          <a:noFill/>
        </p:spPr>
        <p:txBody>
          <a:bodyPr wrap="square" rtlCol="0">
            <a:spAutoFit/>
          </a:bodyPr>
          <a:lstStyle/>
          <a:p>
            <a:pPr>
              <a:lnSpc>
                <a:spcPct val="140000"/>
              </a:lnSpc>
            </a:pP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Nghệ</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thuật</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liệt</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kê</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latin typeface="Times New Roman" panose="02020603050405020304" pitchFamily="18" charset="0"/>
                <a:ea typeface="Tahoma" panose="020B0604030504040204" pitchFamily="34" charset="0"/>
                <a:cs typeface="Times New Roman" panose="02020603050405020304" pitchFamily="18" charset="0"/>
              </a:rPr>
              <a:t>h</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ình</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ảnh</a:t>
            </a: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a:p>
            <a:pPr>
              <a:lnSpc>
                <a:spcPct val="140000"/>
              </a:lnSpc>
            </a:pPr>
            <a:r>
              <a:rPr lang="en-US" altLang="zh-C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màu</a:t>
            </a: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sắc</a:t>
            </a:r>
            <a:r>
              <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âm</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thanh,ánh</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sang…</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đáp</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ứng</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nhu</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cầu</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mong</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muốn</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giúp</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trẻ</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con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phát</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triển</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về</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thể</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chất</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và</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tâm</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smtClean="0">
                <a:latin typeface="Times New Roman" panose="02020603050405020304" pitchFamily="18" charset="0"/>
                <a:ea typeface="Tahoma" panose="020B0604030504040204" pitchFamily="34" charset="0"/>
                <a:cs typeface="Times New Roman" panose="02020603050405020304" pitchFamily="18" charset="0"/>
              </a:rPr>
              <a:t>hồn</a:t>
            </a:r>
            <a:r>
              <a:rPr lang="en-US" altLang="zh-CN" sz="2800" b="1" dirty="0" smtClean="0">
                <a:latin typeface="Times New Roman" panose="02020603050405020304" pitchFamily="18" charset="0"/>
                <a:ea typeface="Tahoma" panose="020B0604030504040204" pitchFamily="34" charset="0"/>
                <a:cs typeface="Times New Roman" panose="02020603050405020304" pitchFamily="18" charset="0"/>
              </a:rPr>
              <a:t>. </a:t>
            </a:r>
            <a:endParaRPr lang="en-US" altLang="zh-C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文本框 16"/>
          <p:cNvSpPr txBox="1"/>
          <p:nvPr/>
        </p:nvSpPr>
        <p:spPr>
          <a:xfrm>
            <a:off x="873207" y="830384"/>
            <a:ext cx="11040497" cy="583565"/>
          </a:xfrm>
          <a:prstGeom prst="rect">
            <a:avLst/>
          </a:prstGeom>
          <a:noFill/>
        </p:spPr>
        <p:txBody>
          <a:bodyPr wrap="square" rtlCol="0">
            <a:spAutoFit/>
          </a:bodyPr>
          <a:lstStyle/>
          <a:p>
            <a:pPr algn="ctr"/>
            <a:r>
              <a:rPr lang="en-US" altLang="zh-CN" sz="3200" b="1" u="sng" dirty="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a. </a:t>
            </a:r>
            <a:r>
              <a:rPr lang="en-US" altLang="zh-CN" sz="3200" b="1" u="sng" dirty="0" err="1">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Sự</a:t>
            </a:r>
            <a:r>
              <a:rPr lang="en-US" altLang="zh-CN" sz="3200" b="1" u="sng" dirty="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u="sng" dirty="0" err="1">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biến</a:t>
            </a:r>
            <a:r>
              <a:rPr lang="en-US" altLang="zh-CN" sz="3200" b="1" u="sng" dirty="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u="sng" dirty="0" err="1">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đổi</a:t>
            </a:r>
            <a:r>
              <a:rPr lang="en-US" altLang="zh-CN" sz="3200" b="1" u="sng" dirty="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u="sng" dirty="0" err="1">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của</a:t>
            </a:r>
            <a:r>
              <a:rPr lang="en-US" altLang="zh-CN" sz="3200" b="1" u="sng" dirty="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u="sng" dirty="0" err="1" smtClean="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thiên</a:t>
            </a:r>
            <a:r>
              <a:rPr lang="en-US" altLang="zh-CN" sz="3200" b="1" u="sng" dirty="0" smtClean="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u="sng" dirty="0" err="1" smtClean="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nhiên</a:t>
            </a:r>
            <a:r>
              <a:rPr lang="en-US" altLang="zh-CN" sz="3200" b="1" u="sng" dirty="0" smtClean="0">
                <a:solidFill>
                  <a:schemeClr val="tx1"/>
                </a:solidFill>
                <a:latin typeface="Times New Roman" panose="02020603050405020304" pitchFamily="18" charset="0"/>
                <a:ea typeface="字魂63号-泡泡体" panose="00000500000000000000" pitchFamily="2" charset="-122"/>
                <a:cs typeface="Times New Roman" panose="02020603050405020304" pitchFamily="18" charset="0"/>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1000"/>
                                        <p:tgtEl>
                                          <p:spTgt spid="45">
                                            <p:txEl>
                                              <p:pRg st="0" end="0"/>
                                            </p:txEl>
                                          </p:spTgt>
                                        </p:tgtEl>
                                      </p:cBhvr>
                                    </p:animEffect>
                                    <p:anim calcmode="lin" valueType="num">
                                      <p:cBhvr>
                                        <p:cTn id="13"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randombar(horizontal)">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42" grpId="0"/>
      <p:bldP spid="4"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052" y="194633"/>
            <a:ext cx="12046225" cy="122364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Vai trò của sự xuất hiện các thành viên trong gia đình đối với trẻ em</a:t>
            </a:r>
          </a:p>
        </p:txBody>
      </p:sp>
      <p:sp>
        <p:nvSpPr>
          <p:cNvPr id="5" name="TextBox 4"/>
          <p:cNvSpPr txBox="1"/>
          <p:nvPr/>
        </p:nvSpPr>
        <p:spPr>
          <a:xfrm>
            <a:off x="3409122" y="1019266"/>
            <a:ext cx="6182138" cy="523220"/>
          </a:xfrm>
          <a:prstGeom prst="rect">
            <a:avLst/>
          </a:prstGeom>
          <a:noFill/>
        </p:spPr>
        <p:txBody>
          <a:bodyPr wrap="square">
            <a:spAutoFit/>
          </a:bodyPr>
          <a:lstStyle/>
          <a:p>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Ý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nghĩa</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mẹ</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con</a:t>
            </a:r>
            <a:endParaRPr lang="vi-VN" sz="2800" b="1" i="1" u="sng"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50095" y="2112570"/>
            <a:ext cx="6182138" cy="461665"/>
          </a:xfrm>
          <a:prstGeom prst="rect">
            <a:avLst/>
          </a:prstGeom>
          <a:noFill/>
        </p:spPr>
        <p:txBody>
          <a:bodyPr wrap="square">
            <a:spAutoFit/>
          </a:bodyPr>
          <a:lstStyle/>
          <a:p>
            <a:r>
              <a:rPr lang="vi-VN" sz="2400" b="0" i="0" dirty="0">
                <a:solidFill>
                  <a:srgbClr val="030303"/>
                </a:solidFill>
                <a:effectLst/>
                <a:latin typeface="Times New Roman" panose="02020603050405020304" pitchFamily="18" charset="0"/>
                <a:cs typeface="Times New Roman" panose="02020603050405020304" pitchFamily="18" charset="0"/>
              </a:rPr>
              <a:t>- Người mẹ mang đến cho trẻ tình yêu thương</a:t>
            </a:r>
            <a:endParaRPr lang="vi-VN" sz="2400" dirty="0">
              <a:latin typeface="Times New Roman" panose="02020603050405020304" pitchFamily="18" charset="0"/>
              <a:cs typeface="Times New Roman" panose="02020603050405020304" pitchFamily="18" charset="0"/>
            </a:endParaRPr>
          </a:p>
        </p:txBody>
      </p:sp>
      <p:cxnSp>
        <p:nvCxnSpPr>
          <p:cNvPr id="9" name="Straight Arrow Connector 8"/>
          <p:cNvCxnSpPr>
            <a:stCxn id="7" idx="2"/>
            <a:endCxn id="14" idx="0"/>
          </p:cNvCxnSpPr>
          <p:nvPr/>
        </p:nvCxnSpPr>
        <p:spPr>
          <a:xfrm flipH="1">
            <a:off x="3064164" y="2574235"/>
            <a:ext cx="3277000" cy="105131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2"/>
            <a:endCxn id="15" idx="0"/>
          </p:cNvCxnSpPr>
          <p:nvPr/>
        </p:nvCxnSpPr>
        <p:spPr>
          <a:xfrm>
            <a:off x="6341164" y="2574235"/>
            <a:ext cx="2905501" cy="104169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Bộ ảnh Mẹ ru con ngủ thật đẹp, ý nghĩa - ThaiDu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326" y="4283766"/>
            <a:ext cx="1771677" cy="2461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 trai của m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549" y="4283766"/>
            <a:ext cx="3264230" cy="2398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78325" y="3625550"/>
            <a:ext cx="1771677" cy="461665"/>
          </a:xfrm>
          <a:prstGeom prst="rect">
            <a:avLst/>
          </a:prstGeom>
          <a:noFill/>
        </p:spPr>
        <p:txBody>
          <a:bodyPr wrap="square">
            <a:spAutoFit/>
          </a:bodyPr>
          <a:lstStyle/>
          <a:p>
            <a:pPr algn="ctr"/>
            <a:r>
              <a:rPr lang="vi-VN" sz="2400" b="0" i="0" dirty="0">
                <a:solidFill>
                  <a:srgbClr val="030303"/>
                </a:solidFill>
                <a:effectLst/>
                <a:latin typeface="Times New Roman" panose="02020603050405020304" pitchFamily="18" charset="0"/>
                <a:cs typeface="Times New Roman" panose="02020603050405020304" pitchFamily="18" charset="0"/>
              </a:rPr>
              <a:t>Lời ru</a:t>
            </a:r>
            <a:endParaRPr lang="vi-VN"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360826" y="3615926"/>
            <a:ext cx="1771677" cy="461665"/>
          </a:xfrm>
          <a:prstGeom prst="rect">
            <a:avLst/>
          </a:prstGeom>
          <a:noFill/>
        </p:spPr>
        <p:txBody>
          <a:bodyPr wrap="square">
            <a:spAutoFit/>
          </a:bodyPr>
          <a:lstStyle/>
          <a:p>
            <a:r>
              <a:rPr lang="vi-VN" sz="2400" b="0" i="0" dirty="0">
                <a:solidFill>
                  <a:srgbClr val="030303"/>
                </a:solidFill>
                <a:effectLst/>
                <a:latin typeface="Times New Roman" panose="02020603050405020304" pitchFamily="18" charset="0"/>
                <a:cs typeface="Times New Roman" panose="02020603050405020304" pitchFamily="18" charset="0"/>
              </a:rPr>
              <a:t>Sự chăm sóc</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heel(1)">
                                      <p:cBhvr>
                                        <p:cTn id="19" dur="2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circle(in)">
                                      <p:cBhvr>
                                        <p:cTn id="36" dur="2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wheel(1)">
                                      <p:cBhvr>
                                        <p:cTn id="5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11763" y="1788133"/>
            <a:ext cx="7599494" cy="3970318"/>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Cái bống cái bang </a:t>
            </a:r>
            <a:r>
              <a:rPr lang="vi-VN" sz="2800" b="0" i="0" dirty="0">
                <a:solidFill>
                  <a:srgbClr val="030303"/>
                </a:solidFill>
                <a:effectLst/>
                <a:latin typeface="Times New Roman" panose="02020603050405020304" pitchFamily="18" charset="0"/>
                <a:cs typeface="Times New Roman" panose="02020603050405020304" pitchFamily="18" charset="0"/>
              </a:rPr>
              <a:t>vốn chỉ những em bé ngoan ngoãn, chăm chỉ trong bài ca dao:</a:t>
            </a:r>
          </a:p>
          <a:p>
            <a:pPr algn="ctr"/>
            <a:r>
              <a:rPr lang="vi-VN" sz="2800" i="1" dirty="0">
                <a:solidFill>
                  <a:srgbClr val="E25056"/>
                </a:solidFill>
                <a:latin typeface="Times New Roman" panose="02020603050405020304" pitchFamily="18" charset="0"/>
                <a:cs typeface="Times New Roman" panose="02020603050405020304" pitchFamily="18" charset="0"/>
              </a:rPr>
              <a:t>Cái bống là cái bống bang</a:t>
            </a:r>
          </a:p>
          <a:p>
            <a:pPr algn="ctr"/>
            <a:r>
              <a:rPr lang="vi-VN" sz="2800" i="1" dirty="0">
                <a:solidFill>
                  <a:srgbClr val="E25056"/>
                </a:solidFill>
                <a:latin typeface="Times New Roman" panose="02020603050405020304" pitchFamily="18" charset="0"/>
                <a:cs typeface="Times New Roman" panose="02020603050405020304" pitchFamily="18" charset="0"/>
              </a:rPr>
              <a:t>Khéo sảy khéo sàng cho mẹ nấu cơm</a:t>
            </a:r>
          </a:p>
          <a:p>
            <a:pPr algn="ctr"/>
            <a:r>
              <a:rPr lang="vi-VN" sz="2800" i="1" dirty="0">
                <a:solidFill>
                  <a:srgbClr val="E25056"/>
                </a:solidFill>
                <a:latin typeface="Times New Roman" panose="02020603050405020304" pitchFamily="18" charset="0"/>
                <a:cs typeface="Times New Roman" panose="02020603050405020304" pitchFamily="18" charset="0"/>
              </a:rPr>
              <a:t>Mẹ bống đi chợ đường trơn</a:t>
            </a:r>
          </a:p>
          <a:p>
            <a:pPr algn="ctr"/>
            <a:r>
              <a:rPr lang="vi-VN" sz="2800" i="1" dirty="0">
                <a:solidFill>
                  <a:srgbClr val="E25056"/>
                </a:solidFill>
                <a:latin typeface="Times New Roman" panose="02020603050405020304" pitchFamily="18" charset="0"/>
                <a:cs typeface="Times New Roman" panose="02020603050405020304" pitchFamily="18" charset="0"/>
              </a:rPr>
              <a:t>Bống ra gánh đỡ chạy cơn mưa rào</a:t>
            </a:r>
          </a:p>
          <a:p>
            <a:pPr algn="ctr"/>
            <a:endParaRPr lang="vi-VN" sz="2800" i="1" dirty="0">
              <a:solidFill>
                <a:srgbClr val="E25056"/>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Ngầm</a:t>
            </a:r>
            <a:r>
              <a:rPr lang="en-US" sz="2800" dirty="0">
                <a:solidFill>
                  <a:srgbClr val="030303"/>
                </a:solidFill>
                <a:latin typeface="Times New Roman" panose="02020603050405020304" pitchFamily="18" charset="0"/>
                <a:cs typeface="Times New Roman" panose="02020603050405020304" pitchFamily="18" charset="0"/>
              </a:rPr>
              <a:t> ý </a:t>
            </a:r>
            <a:r>
              <a:rPr lang="en-US" sz="2800" dirty="0" err="1">
                <a:solidFill>
                  <a:srgbClr val="030303"/>
                </a:solidFill>
                <a:latin typeface="Times New Roman" panose="02020603050405020304" pitchFamily="18" charset="0"/>
                <a:cs typeface="Times New Roman" panose="02020603050405020304" pitchFamily="18" charset="0"/>
              </a:rPr>
              <a:t>nhắc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nhở</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các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em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hãy</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con </a:t>
            </a:r>
            <a:r>
              <a:rPr lang="en-US" sz="2800" dirty="0" err="1">
                <a:solidFill>
                  <a:srgbClr val="030303"/>
                </a:solidFill>
                <a:latin typeface="Times New Roman" panose="02020603050405020304" pitchFamily="18" charset="0"/>
                <a:cs typeface="Times New Roman" panose="02020603050405020304" pitchFamily="18" charset="0"/>
              </a:rPr>
              <a:t>hiếu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thảo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biết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yêu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giúp</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đỡ</a:t>
            </a:r>
            <a:r>
              <a:rPr lang="en-US" sz="2800" dirty="0">
                <a:solidFill>
                  <a:srgbClr val="030303"/>
                </a:solidFill>
                <a:latin typeface="Times New Roman" panose="02020603050405020304" pitchFamily="18" charset="0"/>
                <a:cs typeface="Times New Roman" panose="02020603050405020304" pitchFamily="18" charset="0"/>
              </a:rPr>
              <a:t> cha </a:t>
            </a:r>
            <a:r>
              <a:rPr lang="en-US" sz="2800" dirty="0" err="1">
                <a:solidFill>
                  <a:srgbClr val="030303"/>
                </a:solidFill>
                <a:latin typeface="Times New Roman" panose="02020603050405020304" pitchFamily="18" charset="0"/>
                <a:cs typeface="Times New Roman" panose="02020603050405020304" pitchFamily="18" charset="0"/>
              </a:rPr>
              <a:t>mẹ</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a:blip r:embed="rId2" cstate="screen"/>
          <a:stretch>
            <a:fillRect/>
          </a:stretch>
        </p:blipFill>
        <p:spPr>
          <a:xfrm>
            <a:off x="7505583" y="1788133"/>
            <a:ext cx="4248150" cy="424815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p:cTn id="31"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3567ce5c0b4b7ab24939613f2a16664d"/>
          <p:cNvPicPr>
            <a:picLocks noChangeAspect="1"/>
          </p:cNvPicPr>
          <p:nvPr/>
        </p:nvPicPr>
        <p:blipFill>
          <a:blip r:embed="rId4"/>
          <a:srcRect/>
          <a:stretch>
            <a:fillRect/>
          </a:stretch>
        </p:blipFill>
        <p:spPr>
          <a:xfrm>
            <a:off x="6421755" y="984250"/>
            <a:ext cx="5545455" cy="5248275"/>
          </a:xfrm>
          <a:prstGeom prst="rect">
            <a:avLst/>
          </a:prstGeom>
        </p:spPr>
      </p:pic>
      <p:sp>
        <p:nvSpPr>
          <p:cNvPr id="17" name="文本框 16"/>
          <p:cNvSpPr txBox="1"/>
          <p:nvPr/>
        </p:nvSpPr>
        <p:spPr>
          <a:xfrm>
            <a:off x="1162050" y="1089332"/>
            <a:ext cx="7184114" cy="1815882"/>
          </a:xfrm>
          <a:prstGeom prst="rect">
            <a:avLst/>
          </a:prstGeom>
          <a:noFill/>
        </p:spPr>
        <p:txBody>
          <a:bodyPr wrap="square" rtlCol="0">
            <a:spAutoFit/>
          </a:bodyPr>
          <a:lstStyle/>
          <a:p>
            <a:pPr algn="ct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Nêu</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cách</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của</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em</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về</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câu</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ca </a:t>
            </a:r>
            <a:r>
              <a:rPr lang="en-US" altLang="zh-CN" sz="2800" b="1" dirty="0" err="1">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dao</a:t>
            </a:r>
            <a:r>
              <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rPr>
              <a:t>: </a:t>
            </a:r>
          </a:p>
          <a:p>
            <a:pPr algn="ct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Công</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cha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như</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núi</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Thái</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Sơn</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a:t>
            </a:r>
          </a:p>
          <a:p>
            <a:pPr algn="ct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mẹ</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như</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nước</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trong</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nguồn</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800" b="1" i="1" dirty="0" err="1">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chảy</a:t>
            </a:r>
            <a:r>
              <a:rPr lang="en-US" altLang="zh-CN" sz="2800" b="1" i="1" dirty="0">
                <a:solidFill>
                  <a:schemeClr val="accent1">
                    <a:lumMod val="20000"/>
                    <a:lumOff val="80000"/>
                  </a:schemeClr>
                </a:solidFill>
                <a:latin typeface="Times New Roman" panose="02020603050405020304" pitchFamily="18" charset="0"/>
                <a:ea typeface="字魂63号-泡泡体" panose="00000500000000000000" pitchFamily="2" charset="-122"/>
                <a:cs typeface="Times New Roman" panose="02020603050405020304" pitchFamily="18" charset="0"/>
              </a:rPr>
              <a:t> ra.”</a:t>
            </a:r>
          </a:p>
          <a:p>
            <a:pPr algn="ctr"/>
            <a:endParaRPr lang="en-US" altLang="zh-CN" sz="2800" b="1" dirty="0">
              <a:solidFill>
                <a:schemeClr val="bg1"/>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24" name="十字星 23"/>
          <p:cNvSpPr/>
          <p:nvPr/>
        </p:nvSpPr>
        <p:spPr>
          <a:xfrm rot="2220000" flipH="1">
            <a:off x="580428" y="1527261"/>
            <a:ext cx="487680" cy="619125"/>
          </a:xfrm>
          <a:prstGeom prst="star4">
            <a:avLst>
              <a:gd name="adj" fmla="val 176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十字星 3"/>
          <p:cNvSpPr/>
          <p:nvPr/>
        </p:nvSpPr>
        <p:spPr>
          <a:xfrm rot="2220000" flipH="1">
            <a:off x="642619" y="3298823"/>
            <a:ext cx="487680" cy="619125"/>
          </a:xfrm>
          <a:prstGeom prst="star4">
            <a:avLst>
              <a:gd name="adj" fmla="val 17614"/>
            </a:avLst>
          </a:prstGeom>
          <a:solidFill>
            <a:srgbClr val="FDF97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十字星 5"/>
          <p:cNvSpPr/>
          <p:nvPr/>
        </p:nvSpPr>
        <p:spPr>
          <a:xfrm rot="2220000" flipH="1">
            <a:off x="580427" y="5065131"/>
            <a:ext cx="487680" cy="619125"/>
          </a:xfrm>
          <a:prstGeom prst="star4">
            <a:avLst>
              <a:gd name="adj" fmla="val 176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313809" y="3257636"/>
            <a:ext cx="5213394" cy="1051826"/>
          </a:xfrm>
          <a:prstGeom prst="rect">
            <a:avLst/>
          </a:prstGeom>
          <a:no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Kể tên những văn bản đọc trong bài 2</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Box 15"/>
          <p:cNvSpPr txBox="1"/>
          <p:nvPr/>
        </p:nvSpPr>
        <p:spPr>
          <a:xfrm>
            <a:off x="1313809" y="5245448"/>
            <a:ext cx="6092686" cy="523220"/>
          </a:xfrm>
          <a:prstGeom prst="rect">
            <a:avLst/>
          </a:prstGeom>
          <a:noFill/>
        </p:spPr>
        <p:txBody>
          <a:bodyPr wrap="square">
            <a:spAutoFit/>
          </a:bodyPr>
          <a:lstStyle/>
          <a:p>
            <a:r>
              <a:rPr lang="de-DE" sz="2800" b="1" dirty="0">
                <a:solidFill>
                  <a:schemeClr val="bg1"/>
                </a:solidFill>
                <a:effectLst/>
                <a:latin typeface="Times New Roman" panose="02020603050405020304" pitchFamily="18" charset="0"/>
                <a:ea typeface="Times New Roman" panose="02020603050405020304" pitchFamily="18" charset="0"/>
              </a:rPr>
              <a:t>Những văn bản đọc nói về chủ đề gì?</a:t>
            </a:r>
            <a:endParaRPr lang="vi-VN" sz="2800" b="1" dirty="0">
              <a:solidFill>
                <a:schemeClr val="bg1"/>
              </a:solidFill>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rush"/>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animBg="1"/>
      <p:bldP spid="4" grpId="0" animBg="1"/>
      <p:bldP spid="6"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7329" y="1141399"/>
            <a:ext cx="8082884" cy="5262979"/>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Cánh cò </a:t>
            </a:r>
            <a:r>
              <a:rPr lang="vi-VN" sz="2800" dirty="0">
                <a:solidFill>
                  <a:srgbClr val="030303"/>
                </a:solidFill>
                <a:effectLst/>
                <a:latin typeface="Times New Roman" panose="02020603050405020304" pitchFamily="18" charset="0"/>
                <a:cs typeface="Times New Roman" panose="02020603050405020304" pitchFamily="18" charset="0"/>
              </a:rPr>
              <a:t>gợi nhớ đến bài ca dao:</a:t>
            </a:r>
          </a:p>
          <a:p>
            <a:pPr algn="ctr"/>
            <a:r>
              <a:rPr lang="vi-VN" sz="2800" i="1" dirty="0">
                <a:solidFill>
                  <a:srgbClr val="E25056"/>
                </a:solidFill>
                <a:latin typeface="Times New Roman" panose="02020603050405020304" pitchFamily="18" charset="0"/>
                <a:cs typeface="Times New Roman" panose="02020603050405020304" pitchFamily="18" charset="0"/>
              </a:rPr>
              <a:t>Con cò mà đi ăn đêm</a:t>
            </a:r>
          </a:p>
          <a:p>
            <a:pPr algn="ctr"/>
            <a:r>
              <a:rPr lang="vi-VN" sz="2800" i="1" dirty="0">
                <a:solidFill>
                  <a:srgbClr val="E25056"/>
                </a:solidFill>
                <a:latin typeface="Times New Roman" panose="02020603050405020304" pitchFamily="18" charset="0"/>
                <a:cs typeface="Times New Roman" panose="02020603050405020304" pitchFamily="18" charset="0"/>
              </a:rPr>
              <a:t>Đậu phải cành mềm lộn cổ xuống ao</a:t>
            </a:r>
          </a:p>
          <a:p>
            <a:pPr algn="ctr"/>
            <a:r>
              <a:rPr lang="vi-VN" sz="2800" i="1" dirty="0">
                <a:solidFill>
                  <a:srgbClr val="E25056"/>
                </a:solidFill>
                <a:latin typeface="Times New Roman" panose="02020603050405020304" pitchFamily="18" charset="0"/>
                <a:cs typeface="Times New Roman" panose="02020603050405020304" pitchFamily="18" charset="0"/>
              </a:rPr>
              <a:t>Ông ơi ông vớt tôi nao</a:t>
            </a:r>
          </a:p>
          <a:p>
            <a:pPr algn="ctr"/>
            <a:r>
              <a:rPr lang="vi-VN" sz="2800" i="1" dirty="0">
                <a:solidFill>
                  <a:srgbClr val="E25056"/>
                </a:solidFill>
                <a:latin typeface="Times New Roman" panose="02020603050405020304" pitchFamily="18" charset="0"/>
                <a:cs typeface="Times New Roman" panose="02020603050405020304" pitchFamily="18" charset="0"/>
              </a:rPr>
              <a:t>Tôi có lòng nào ông hãy xáo măng</a:t>
            </a:r>
          </a:p>
          <a:p>
            <a:pPr algn="ctr"/>
            <a:r>
              <a:rPr lang="vi-VN" sz="2800" i="1" dirty="0">
                <a:solidFill>
                  <a:srgbClr val="E25056"/>
                </a:solidFill>
                <a:latin typeface="Times New Roman" panose="02020603050405020304" pitchFamily="18" charset="0"/>
                <a:cs typeface="Times New Roman" panose="02020603050405020304" pitchFamily="18" charset="0"/>
              </a:rPr>
              <a:t>Có xáo thì xáo nước trong</a:t>
            </a:r>
          </a:p>
          <a:p>
            <a:pPr algn="ctr"/>
            <a:r>
              <a:rPr lang="vi-VN" sz="2800" i="1" dirty="0">
                <a:solidFill>
                  <a:srgbClr val="E25056"/>
                </a:solidFill>
                <a:latin typeface="Times New Roman" panose="02020603050405020304" pitchFamily="18" charset="0"/>
                <a:cs typeface="Times New Roman" panose="02020603050405020304" pitchFamily="18" charset="0"/>
              </a:rPr>
              <a:t>Đừng xáo nước đục đau lòng cò con</a:t>
            </a:r>
          </a:p>
          <a:p>
            <a:pPr algn="just"/>
            <a:endParaRPr lang="vi-VN" sz="2800" dirty="0">
              <a:solidFill>
                <a:srgbClr val="030303"/>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Cánh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cò</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biểu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tượng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nông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dân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một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hai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kiếm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ăn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vẫn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quanh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năm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thiếu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thốn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Tuy</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hoàn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cảnh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sống</a:t>
            </a:r>
            <a:r>
              <a:rPr lang="en-US" sz="2800" dirty="0">
                <a:solidFill>
                  <a:srgbClr val="030303"/>
                </a:solidFill>
                <a:latin typeface="Times New Roman" panose="02020603050405020304" pitchFamily="18" charset="0"/>
                <a:cs typeface="Times New Roman" panose="02020603050405020304" pitchFamily="18" charset="0"/>
              </a:rPr>
              <a:t> lam </a:t>
            </a:r>
            <a:r>
              <a:rPr lang="en-US" sz="2800" dirty="0" err="1">
                <a:solidFill>
                  <a:srgbClr val="030303"/>
                </a:solidFill>
                <a:latin typeface="Times New Roman" panose="02020603050405020304" pitchFamily="18" charset="0"/>
                <a:cs typeface="Times New Roman" panose="02020603050405020304" pitchFamily="18" charset="0"/>
              </a:rPr>
              <a:t>lũ</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cực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nhọc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nhưng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họ</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vẫn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giữ</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tấm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lòng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sạch</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solidFill>
                <a:srgbClr val="030303"/>
              </a:solidFill>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a:blip r:embed="rId2" cstate="screen"/>
          <a:stretch>
            <a:fillRect/>
          </a:stretch>
        </p:blipFill>
        <p:spPr>
          <a:xfrm>
            <a:off x="8212997" y="1141399"/>
            <a:ext cx="3979003" cy="518231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pic>
        <p:nvPicPr>
          <p:cNvPr id="2050" name="Picture 2" descr="Bộ tranh phản ánh cuộc sống khi ở nhà chăm con của bà mẹ trẻ và nhóc tỳ 2  tuổi"/>
          <p:cNvPicPr>
            <a:picLocks noChangeAspect="1" noChangeArrowheads="1"/>
          </p:cNvPicPr>
          <p:nvPr/>
        </p:nvPicPr>
        <p:blipFill rotWithShape="1">
          <a:blip r:embed="rId2">
            <a:extLst>
              <a:ext uri="{28A0092B-C50C-407E-A947-70E740481C1C}">
                <a14:useLocalDpi xmlns:a14="http://schemas.microsoft.com/office/drawing/2010/main" val="0"/>
              </a:ext>
            </a:extLst>
          </a:blip>
          <a:srcRect t="16401" r="7915" b="15818"/>
          <a:stretch>
            <a:fillRect/>
          </a:stretch>
        </p:blipFill>
        <p:spPr bwMode="auto">
          <a:xfrm>
            <a:off x="8350213" y="2457749"/>
            <a:ext cx="3574458" cy="2631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7329" y="1141399"/>
            <a:ext cx="8082884" cy="5693866"/>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Vị gừng cay </a:t>
            </a:r>
            <a:r>
              <a:rPr lang="vi-VN" sz="2800" dirty="0">
                <a:solidFill>
                  <a:srgbClr val="030303"/>
                </a:solidFill>
                <a:effectLst/>
                <a:latin typeface="Times New Roman" panose="02020603050405020304" pitchFamily="18" charset="0"/>
                <a:cs typeface="Times New Roman" panose="02020603050405020304" pitchFamily="18" charset="0"/>
              </a:rPr>
              <a:t>trong lời ru của mẹ gợi nhé đến những câu ca:</a:t>
            </a:r>
          </a:p>
          <a:p>
            <a:pPr algn="ctr"/>
            <a:r>
              <a:rPr lang="vi-VN" sz="2800" i="1" dirty="0">
                <a:solidFill>
                  <a:srgbClr val="E25056"/>
                </a:solidFill>
                <a:latin typeface="Times New Roman" panose="02020603050405020304" pitchFamily="18" charset="0"/>
                <a:cs typeface="Times New Roman" panose="02020603050405020304" pitchFamily="18" charset="0"/>
              </a:rPr>
              <a:t>Tay nâng chén muối đĩa gừng</a:t>
            </a:r>
          </a:p>
          <a:p>
            <a:pPr algn="ctr"/>
            <a:r>
              <a:rPr lang="vi-VN" sz="2800" i="1" dirty="0">
                <a:solidFill>
                  <a:srgbClr val="E25056"/>
                </a:solidFill>
                <a:latin typeface="Times New Roman" panose="02020603050405020304" pitchFamily="18" charset="0"/>
                <a:cs typeface="Times New Roman" panose="02020603050405020304" pitchFamily="18" charset="0"/>
              </a:rPr>
              <a:t>Gừng cay muối mặn, xin đừng quên nhay</a:t>
            </a:r>
          </a:p>
          <a:p>
            <a:pPr algn="ctr"/>
            <a:r>
              <a:rPr lang="vi-VN" sz="2800" i="1" dirty="0">
                <a:solidFill>
                  <a:srgbClr val="E25056"/>
                </a:solidFill>
                <a:latin typeface="Times New Roman" panose="02020603050405020304" pitchFamily="18" charset="0"/>
                <a:cs typeface="Times New Roman" panose="02020603050405020304" pitchFamily="18" charset="0"/>
              </a:rPr>
              <a:t>Muối ba năm muối đương còn mặn</a:t>
            </a:r>
          </a:p>
          <a:p>
            <a:pPr algn="ctr"/>
            <a:r>
              <a:rPr lang="vi-VN" sz="2800" i="1" dirty="0">
                <a:solidFill>
                  <a:srgbClr val="E25056"/>
                </a:solidFill>
                <a:latin typeface="Times New Roman" panose="02020603050405020304" pitchFamily="18" charset="0"/>
                <a:cs typeface="Times New Roman" panose="02020603050405020304" pitchFamily="18" charset="0"/>
              </a:rPr>
              <a:t>Gừng chín tháng gừng hãy còn cay</a:t>
            </a:r>
          </a:p>
          <a:p>
            <a:pPr algn="ctr"/>
            <a:r>
              <a:rPr lang="vi-VN" sz="2800" i="1" dirty="0">
                <a:solidFill>
                  <a:srgbClr val="E25056"/>
                </a:solidFill>
                <a:latin typeface="Times New Roman" panose="02020603050405020304" pitchFamily="18" charset="0"/>
                <a:cs typeface="Times New Roman" panose="02020603050405020304" pitchFamily="18" charset="0"/>
              </a:rPr>
              <a:t>Đôi ra nghĩa nặng tình dày</a:t>
            </a:r>
          </a:p>
          <a:p>
            <a:pPr algn="ctr"/>
            <a:r>
              <a:rPr lang="vi-VN" sz="2800" i="1" dirty="0">
                <a:solidFill>
                  <a:srgbClr val="E25056"/>
                </a:solidFill>
                <a:latin typeface="Times New Roman" panose="02020603050405020304" pitchFamily="18" charset="0"/>
                <a:cs typeface="Times New Roman" panose="02020603050405020304" pitchFamily="18" charset="0"/>
              </a:rPr>
              <a:t>Có xa nhau cũng phải ba vạn sáu ngàn ngày mới xa.</a:t>
            </a:r>
          </a:p>
          <a:p>
            <a:pPr algn="just"/>
            <a:endParaRPr lang="vi-VN" sz="2800" dirty="0">
              <a:solidFill>
                <a:srgbClr val="030303"/>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xưa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mượn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đặc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tự</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nhiên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gừng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muối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diễn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tình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nghĩa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thuỷ</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chung</a:t>
            </a:r>
            <a:r>
              <a:rPr lang="en-US" sz="2800" dirty="0">
                <a:solidFill>
                  <a:srgbClr val="030303"/>
                </a:solidFill>
                <a:latin typeface="Times New Roman" panose="02020603050405020304" pitchFamily="18" charset="0"/>
                <a:cs typeface="Times New Roman" panose="02020603050405020304" pitchFamily="18" charset="0"/>
              </a:rPr>
              <a:t> son </a:t>
            </a:r>
            <a:r>
              <a:rPr lang="en-US" sz="2800" dirty="0" err="1">
                <a:solidFill>
                  <a:srgbClr val="030303"/>
                </a:solidFill>
                <a:latin typeface="Times New Roman" panose="02020603050405020304" pitchFamily="18" charset="0"/>
                <a:cs typeface="Times New Roman" panose="02020603050405020304" pitchFamily="18" charset="0"/>
              </a:rPr>
              <a:t>sắt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con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Bài</a:t>
            </a:r>
            <a:r>
              <a:rPr lang="en-US" sz="2800" dirty="0">
                <a:solidFill>
                  <a:srgbClr val="030303"/>
                </a:solidFill>
                <a:latin typeface="Times New Roman" panose="02020603050405020304" pitchFamily="18" charset="0"/>
                <a:cs typeface="Times New Roman" panose="02020603050405020304" pitchFamily="18" charset="0"/>
              </a:rPr>
              <a:t> ca </a:t>
            </a:r>
            <a:r>
              <a:rPr lang="en-US" sz="2800" dirty="0" err="1">
                <a:solidFill>
                  <a:srgbClr val="030303"/>
                </a:solidFill>
                <a:latin typeface="Times New Roman" panose="02020603050405020304" pitchFamily="18" charset="0"/>
                <a:cs typeface="Times New Roman" panose="02020603050405020304" pitchFamily="18" charset="0"/>
              </a:rPr>
              <a:t>dao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nhắc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nhở</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sự</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thuỷ</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tình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nghĩa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chồng</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solidFill>
                <a:srgbClr val="03030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p:cNvPicPr>
            <a:picLocks noChangeAspect="1"/>
          </p:cNvPicPr>
          <p:nvPr/>
        </p:nvPicPr>
        <p:blipFill>
          <a:blip r:embed="rId4"/>
          <a:stretch>
            <a:fillRect/>
          </a:stretch>
        </p:blipFill>
        <p:spPr>
          <a:xfrm>
            <a:off x="2174663" y="1805535"/>
            <a:ext cx="5462483" cy="4228143"/>
          </a:xfrm>
          <a:prstGeom prst="rect">
            <a:avLst/>
          </a:prstGeom>
        </p:spPr>
      </p:pic>
      <p:sp>
        <p:nvSpPr>
          <p:cNvPr id="3" name="弧形 2"/>
          <p:cNvSpPr/>
          <p:nvPr/>
        </p:nvSpPr>
        <p:spPr>
          <a:xfrm>
            <a:off x="3739515" y="2270760"/>
            <a:ext cx="4415155" cy="4401820"/>
          </a:xfrm>
          <a:prstGeom prst="arc">
            <a:avLst>
              <a:gd name="adj1" fmla="val 8419781"/>
              <a:gd name="adj2" fmla="val 2479014"/>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p:cNvSpPr txBox="1"/>
          <p:nvPr/>
        </p:nvSpPr>
        <p:spPr>
          <a:xfrm>
            <a:off x="886460" y="504536"/>
            <a:ext cx="3938905" cy="645160"/>
          </a:xfrm>
          <a:prstGeom prst="rect">
            <a:avLst/>
          </a:prstGeom>
          <a:noFill/>
        </p:spPr>
        <p:txBody>
          <a:bodyPr wrap="square" rtlCol="0">
            <a:spAutoFit/>
          </a:bodyPr>
          <a:lstStyle/>
          <a:p>
            <a:pPr algn="dist"/>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Lời</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ru</a:t>
            </a:r>
            <a:endParaRPr lang="zh-CN" altLang="en-US"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grpSp>
        <p:nvGrpSpPr>
          <p:cNvPr id="7" name="组合 6"/>
          <p:cNvGrpSpPr/>
          <p:nvPr/>
        </p:nvGrpSpPr>
        <p:grpSpPr>
          <a:xfrm>
            <a:off x="3618865" y="4801870"/>
            <a:ext cx="461010" cy="461010"/>
            <a:chOff x="14963" y="5340"/>
            <a:chExt cx="982" cy="982"/>
          </a:xfrm>
        </p:grpSpPr>
        <p:sp>
          <p:nvSpPr>
            <p:cNvPr id="5" name="椭圆 4"/>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6" name="椭圆 5"/>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738880" y="3189605"/>
            <a:ext cx="461010" cy="461010"/>
            <a:chOff x="14963" y="5340"/>
            <a:chExt cx="982" cy="982"/>
          </a:xfrm>
        </p:grpSpPr>
        <p:sp>
          <p:nvSpPr>
            <p:cNvPr id="9" name="椭圆 8"/>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11" name="椭圆 10"/>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5085715" y="2150745"/>
            <a:ext cx="461010" cy="461010"/>
            <a:chOff x="14963" y="5340"/>
            <a:chExt cx="982" cy="982"/>
          </a:xfrm>
        </p:grpSpPr>
        <p:sp>
          <p:nvSpPr>
            <p:cNvPr id="13" name="椭圆 12"/>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14" name="椭圆 13"/>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19" name="组合 18"/>
          <p:cNvGrpSpPr/>
          <p:nvPr/>
        </p:nvGrpSpPr>
        <p:grpSpPr>
          <a:xfrm>
            <a:off x="7552359" y="2941170"/>
            <a:ext cx="461010" cy="461010"/>
            <a:chOff x="14963" y="5340"/>
            <a:chExt cx="982" cy="982"/>
          </a:xfrm>
        </p:grpSpPr>
        <p:sp>
          <p:nvSpPr>
            <p:cNvPr id="20" name="椭圆 19"/>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椭圆 24"/>
          <p:cNvSpPr/>
          <p:nvPr/>
        </p:nvSpPr>
        <p:spPr>
          <a:xfrm>
            <a:off x="7474917" y="5758512"/>
            <a:ext cx="221585" cy="221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15796" y="4286300"/>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Vị</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gừng</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cay</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29" name="文本框 28"/>
          <p:cNvSpPr txBox="1"/>
          <p:nvPr/>
        </p:nvSpPr>
        <p:spPr>
          <a:xfrm>
            <a:off x="-1098537" y="2840654"/>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Cánh</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cò</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30" name="文本框 29"/>
          <p:cNvSpPr txBox="1"/>
          <p:nvPr/>
        </p:nvSpPr>
        <p:spPr>
          <a:xfrm>
            <a:off x="96520" y="1995175"/>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Cái</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bống</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cái</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bang</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31" name="文本框 30"/>
          <p:cNvSpPr txBox="1"/>
          <p:nvPr/>
        </p:nvSpPr>
        <p:spPr>
          <a:xfrm>
            <a:off x="6718861" y="1509715"/>
            <a:ext cx="5393841" cy="4819781"/>
          </a:xfrm>
          <a:prstGeom prst="rect">
            <a:avLst/>
          </a:prstGeom>
          <a:noFill/>
        </p:spPr>
        <p:txBody>
          <a:bodyPr wrap="square" rtlCol="0">
            <a:spAutoFit/>
          </a:bodyPr>
          <a:lstStyle/>
          <a:p>
            <a:pPr algn="just">
              <a:lnSpc>
                <a:spcPct val="120000"/>
              </a:lnSpc>
            </a:pP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=&gt;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Những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hình</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ảnh</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mẹ</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mang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đến</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con qua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lời</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ru</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chứa</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đựng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những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lời</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nhắn</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nhủ</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ân</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cần</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về</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cách</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sống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đẹp</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yêu</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thương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chia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sẻ</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nhân</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ái</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thuỷ</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chung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Đó</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chính</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là</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dòng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sữa</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mát</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lành</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nuôi</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dưỡng</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tâm</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hồn</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thơ</a:t>
            </a:r>
            <a:r>
              <a:rPr lang="en-US" altLang="zh-CN"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a:t>
            </a:r>
            <a:endParaRPr lang="zh-CN" altLang="en-US" sz="32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e1426891606dd191c2754b310bca12"/>
          <p:cNvPicPr>
            <a:picLocks noChangeAspect="1"/>
          </p:cNvPicPr>
          <p:nvPr/>
        </p:nvPicPr>
        <p:blipFill>
          <a:blip r:embed="rId4">
            <a:alphaModFix amt="35000"/>
          </a:blip>
          <a:srcRect/>
          <a:stretch>
            <a:fillRect/>
          </a:stretch>
        </p:blipFill>
        <p:spPr>
          <a:xfrm>
            <a:off x="853440" y="1614805"/>
            <a:ext cx="3940810" cy="3629025"/>
          </a:xfrm>
          <a:prstGeom prst="rect">
            <a:avLst/>
          </a:prstGeom>
        </p:spPr>
      </p:pic>
      <p:sp>
        <p:nvSpPr>
          <p:cNvPr id="17" name="文本框 16"/>
          <p:cNvSpPr txBox="1"/>
          <p:nvPr/>
        </p:nvSpPr>
        <p:spPr>
          <a:xfrm>
            <a:off x="1493106" y="240334"/>
            <a:ext cx="9205788" cy="1200329"/>
          </a:xfrm>
          <a:prstGeom prst="rect">
            <a:avLst/>
          </a:prstGeom>
          <a:noFill/>
        </p:spPr>
        <p:txBody>
          <a:bodyPr wrap="square" rtlCol="0">
            <a:spAutoFit/>
          </a:bodyPr>
          <a:lstStyle/>
          <a:p>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Ý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nghĩa</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của</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người</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bà</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với</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trẻ</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con</a:t>
            </a:r>
            <a:endParaRPr lang="zh-CN" altLang="en-US"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endParaRPr>
          </a:p>
        </p:txBody>
      </p:sp>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284" y="2341432"/>
            <a:ext cx="3940809" cy="4362925"/>
          </a:xfrm>
          <a:prstGeom prst="rect">
            <a:avLst/>
          </a:prstGeom>
        </p:spPr>
      </p:pic>
      <p:sp>
        <p:nvSpPr>
          <p:cNvPr id="10" name="TextBox 9"/>
          <p:cNvSpPr txBox="1"/>
          <p:nvPr/>
        </p:nvSpPr>
        <p:spPr>
          <a:xfrm>
            <a:off x="477078" y="1218048"/>
            <a:ext cx="9919252" cy="2246769"/>
          </a:xfrm>
          <a:prstGeom prst="rect">
            <a:avLst/>
          </a:prstGeom>
          <a:noFill/>
        </p:spPr>
        <p:txBody>
          <a:bodyPr wrap="square">
            <a:spAutoFit/>
          </a:bodyPr>
          <a:lstStyle/>
          <a:p>
            <a:pPr algn="just"/>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câu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chuyện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cổ</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xuất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a:t>
            </a:r>
            <a:r>
              <a:rPr lang="en-US" sz="2800" dirty="0">
                <a:solidFill>
                  <a:srgbClr val="030303"/>
                </a:solidFill>
                <a:latin typeface="Times New Roman" panose="02020603050405020304" pitchFamily="18" charset="0"/>
                <a:cs typeface="Times New Roman" panose="02020603050405020304" pitchFamily="18" charset="0"/>
              </a:rPr>
              <a:t>:</a:t>
            </a:r>
          </a:p>
          <a:p>
            <a:pPr lvl="5" algn="just"/>
            <a:r>
              <a:rPr lang="en-US" sz="2800" i="1" dirty="0" err="1">
                <a:solidFill>
                  <a:srgbClr val="E25056"/>
                </a:solidFill>
                <a:latin typeface="Times New Roman" panose="02020603050405020304" pitchFamily="18" charset="0"/>
                <a:cs typeface="Times New Roman" panose="02020603050405020304" pitchFamily="18" charset="0"/>
              </a:rPr>
              <a:t>Kể</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latin typeface="Times New Roman" panose="02020603050405020304" pitchFamily="18" charset="0"/>
                <a:cs typeface="Times New Roman" panose="02020603050405020304" pitchFamily="18" charset="0"/>
              </a:rPr>
              <a:t>cho</a:t>
            </a:r>
            <a:r>
              <a:rPr lang="en-US" sz="2800" i="1" dirty="0">
                <a:solidFill>
                  <a:srgbClr val="E25056"/>
                </a:solidFill>
                <a:latin typeface="Times New Roman" panose="02020603050405020304" pitchFamily="18" charset="0"/>
                <a:cs typeface="Times New Roman" panose="02020603050405020304" pitchFamily="18" charset="0"/>
              </a:rPr>
              <a:t> bao </a:t>
            </a:r>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latin typeface="Times New Roman" panose="02020603050405020304" pitchFamily="18" charset="0"/>
                <a:cs typeface="Times New Roman" panose="02020603050405020304" pitchFamily="18" charset="0"/>
              </a:rPr>
              <a:t>cổ</a:t>
            </a:r>
            <a:endParaRPr lang="en-US" sz="2800" i="1" dirty="0">
              <a:solidFill>
                <a:srgbClr val="E25056"/>
              </a:solidFill>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con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cóc</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nàng</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tiên</a:t>
            </a:r>
            <a:endParaRPr lang="en-US" sz="2800" i="1" dirty="0">
              <a:solidFill>
                <a:srgbClr val="E25056"/>
              </a:solidFill>
              <a:highlight>
                <a:srgbClr val="FDF978"/>
              </a:highlight>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cô</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Tấm</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a:solidFill>
                  <a:srgbClr val="E25056"/>
                </a:solidFill>
                <a:latin typeface="Times New Roman" panose="02020603050405020304" pitchFamily="18" charset="0"/>
                <a:cs typeface="Times New Roman" panose="02020603050405020304" pitchFamily="18" charset="0"/>
              </a:rPr>
              <a:t>ở </a:t>
            </a:r>
            <a:r>
              <a:rPr lang="en-US" sz="2800" i="1" dirty="0" err="1">
                <a:solidFill>
                  <a:srgbClr val="E25056"/>
                </a:solidFill>
                <a:latin typeface="Times New Roman" panose="02020603050405020304" pitchFamily="18" charset="0"/>
                <a:cs typeface="Times New Roman" panose="02020603050405020304" pitchFamily="18" charset="0"/>
              </a:rPr>
              <a:t>hiền</a:t>
            </a:r>
            <a:endParaRPr lang="en-US" sz="2800" i="1" dirty="0">
              <a:solidFill>
                <a:srgbClr val="E25056"/>
              </a:solidFill>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Thằng</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Lý</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Thông</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a:solidFill>
                  <a:srgbClr val="E25056"/>
                </a:solidFill>
                <a:latin typeface="Times New Roman" panose="02020603050405020304" pitchFamily="18" charset="0"/>
                <a:cs typeface="Times New Roman" panose="02020603050405020304" pitchFamily="18" charset="0"/>
              </a:rPr>
              <a:t>ở </a:t>
            </a:r>
            <a:r>
              <a:rPr lang="en-US" sz="2800" i="1" dirty="0" err="1">
                <a:solidFill>
                  <a:srgbClr val="E25056"/>
                </a:solidFill>
                <a:latin typeface="Times New Roman" panose="02020603050405020304" pitchFamily="18" charset="0"/>
                <a:cs typeface="Times New Roman" panose="02020603050405020304" pitchFamily="18" charset="0"/>
              </a:rPr>
              <a:t>ác</a:t>
            </a:r>
            <a:r>
              <a:rPr lang="en-US" sz="2800" i="1" dirty="0">
                <a:solidFill>
                  <a:srgbClr val="E25056"/>
                </a:solidFill>
                <a:latin typeface="Times New Roman" panose="02020603050405020304" pitchFamily="18" charset="0"/>
                <a:cs typeface="Times New Roman" panose="02020603050405020304" pitchFamily="18" charset="0"/>
              </a:rPr>
              <a:t>…</a:t>
            </a:r>
            <a:endParaRPr lang="vi-VN" sz="2800" i="1" dirty="0">
              <a:solidFill>
                <a:srgbClr val="E25056"/>
              </a:solidFill>
              <a:latin typeface="Times New Roman" panose="02020603050405020304" pitchFamily="18" charset="0"/>
              <a:cs typeface="Times New Roman" panose="02020603050405020304" pitchFamily="18" charset="0"/>
            </a:endParaRPr>
          </a:p>
        </p:txBody>
      </p:sp>
      <p:pic>
        <p:nvPicPr>
          <p:cNvPr id="3074" name="Picture 2" descr="Cổ Tích Việt Nam Cho Bé Mẫu Giáo: Tấm Cám | Tik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79" t="8534" r="5022" b="7733"/>
          <a:stretch>
            <a:fillRect/>
          </a:stretch>
        </p:blipFill>
        <p:spPr bwMode="auto">
          <a:xfrm>
            <a:off x="220975" y="3754275"/>
            <a:ext cx="1826486" cy="2573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o Tàng Truyện Cổ Tích Việt Nam - Thạch Sanh (Tân Việt)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5742" y="3748303"/>
            <a:ext cx="1826485" cy="2573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ơi bán Truyện Cổ Tích Việt Nam - Cóc Kiện Trời giá rẻ nhất tháng 09/20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866" y="3748303"/>
            <a:ext cx="1826485" cy="25739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uyện Nàng Tiên Ố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5160" y="3748302"/>
            <a:ext cx="1931740" cy="25739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14:window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barn(inVertical)">
                                      <p:cBhvr>
                                        <p:cTn id="26" dur="500"/>
                                        <p:tgtEl>
                                          <p:spTgt spid="10">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barn(inVertical)">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circle(in)">
                                      <p:cBhvr>
                                        <p:cTn id="34" dur="20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circle(in)">
                                      <p:cBhvr>
                                        <p:cTn id="39" dur="2000"/>
                                        <p:tgtEl>
                                          <p:spTgt spid="307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circle(in)">
                                      <p:cBhvr>
                                        <p:cTn id="44" dur="2000"/>
                                        <p:tgtEl>
                                          <p:spTgt spid="307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Effect transition="in" filter="circle(in)">
                                      <p:cBhvr>
                                        <p:cTn id="49"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e1426891606dd191c2754b310bca12"/>
          <p:cNvPicPr>
            <a:picLocks noChangeAspect="1"/>
          </p:cNvPicPr>
          <p:nvPr/>
        </p:nvPicPr>
        <p:blipFill>
          <a:blip r:embed="rId4">
            <a:alphaModFix amt="35000"/>
          </a:blip>
          <a:srcRect/>
          <a:stretch>
            <a:fillRect/>
          </a:stretch>
        </p:blipFill>
        <p:spPr>
          <a:xfrm>
            <a:off x="1369143" y="2595736"/>
            <a:ext cx="3940810" cy="3629025"/>
          </a:xfrm>
          <a:prstGeom prst="rect">
            <a:avLst/>
          </a:prstGeom>
        </p:spPr>
      </p:pic>
      <p:sp>
        <p:nvSpPr>
          <p:cNvPr id="17" name="文本框 16"/>
          <p:cNvSpPr txBox="1"/>
          <p:nvPr/>
        </p:nvSpPr>
        <p:spPr>
          <a:xfrm>
            <a:off x="215742" y="99584"/>
            <a:ext cx="10025538" cy="646331"/>
          </a:xfrm>
          <a:prstGeom prst="rect">
            <a:avLst/>
          </a:prstGeom>
          <a:noFill/>
        </p:spPr>
        <p:txBody>
          <a:bodyPr wrap="square" rtlCol="0">
            <a:spAutoFit/>
          </a:bodyPr>
          <a:lstStyle/>
          <a:p>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Ý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nghĩa</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của</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người</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bà</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với</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u="sng"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trẻ</a:t>
            </a:r>
            <a:r>
              <a:rPr lang="en-US" altLang="zh-CN"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con</a:t>
            </a:r>
            <a:endParaRPr lang="zh-CN" altLang="en-US" sz="3600" b="1" u="sng" dirty="0">
              <a:solidFill>
                <a:srgbClr val="E25056"/>
              </a:solidFill>
              <a:latin typeface="Charm" panose="00000500000000000000" pitchFamily="2" charset="-34"/>
              <a:ea typeface="字魂63号-泡泡体" panose="00000500000000000000" pitchFamily="2" charset="-122"/>
              <a:cs typeface="Charm" panose="00000500000000000000" pitchFamily="2" charset="-34"/>
            </a:endParaRPr>
          </a:p>
        </p:txBody>
      </p:sp>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284" y="2341432"/>
            <a:ext cx="3940809" cy="4362925"/>
          </a:xfrm>
          <a:prstGeom prst="rect">
            <a:avLst/>
          </a:prstGeom>
        </p:spPr>
      </p:pic>
      <p:sp>
        <p:nvSpPr>
          <p:cNvPr id="10" name="TextBox 9"/>
          <p:cNvSpPr txBox="1"/>
          <p:nvPr/>
        </p:nvSpPr>
        <p:spPr>
          <a:xfrm>
            <a:off x="0" y="759294"/>
            <a:ext cx="11565274" cy="1200329"/>
          </a:xfrm>
          <a:prstGeom prst="rect">
            <a:avLst/>
          </a:prstGeom>
          <a:noFill/>
        </p:spPr>
        <p:txBody>
          <a:bodyPr wrap="square">
            <a:spAutoFit/>
          </a:bodyPr>
          <a:lstStyle/>
          <a:p>
            <a:pPr marL="457200" indent="-457200" algn="just">
              <a:buFontTx/>
              <a:buChar char="-"/>
            </a:pPr>
            <a:r>
              <a:rPr lang="en-US" sz="3600" b="1" dirty="0" err="1">
                <a:solidFill>
                  <a:srgbClr val="0070C0"/>
                </a:solidFill>
                <a:latin typeface="Times New Roman" panose="02020603050405020304" pitchFamily="18" charset="0"/>
                <a:cs typeface="Times New Roman" panose="02020603050405020304" pitchFamily="18" charset="0"/>
              </a:rPr>
              <a:t>Những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chuyện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cổ</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xuất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hiện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lời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người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a:t>
            </a:r>
            <a:r>
              <a:rPr lang="en-US" sz="2800" dirty="0">
                <a:solidFill>
                  <a:srgbClr val="030303"/>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77078" y="2307407"/>
            <a:ext cx="2266122" cy="1815882"/>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Tấm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Cám</a:t>
            </a:r>
            <a:endParaRPr lang="en-US" sz="2800" dirty="0">
              <a:solidFill>
                <a:srgbClr val="030303"/>
              </a:solidFill>
              <a:latin typeface="Times New Roman" panose="02020603050405020304" pitchFamily="18" charset="0"/>
              <a:cs typeface="Times New Roman" panose="02020603050405020304" pitchFamily="18" charset="0"/>
            </a:endParaRPr>
          </a:p>
          <a:p>
            <a:pPr algn="just"/>
            <a:endParaRPr lang="en-US" sz="2800" dirty="0">
              <a:solidFill>
                <a:srgbClr val="030303"/>
              </a:solidFill>
              <a:latin typeface="Times New Roman" panose="02020603050405020304" pitchFamily="18" charset="0"/>
              <a:cs typeface="Times New Roman" panose="02020603050405020304" pitchFamily="18" charset="0"/>
            </a:endParaRPr>
          </a:p>
          <a:p>
            <a:pPr algn="just"/>
            <a:r>
              <a:rPr lang="en-US" sz="2800" dirty="0" err="1">
                <a:solidFill>
                  <a:srgbClr val="030303"/>
                </a:solidFill>
                <a:latin typeface="Times New Roman" panose="02020603050405020304" pitchFamily="18" charset="0"/>
                <a:cs typeface="Times New Roman" panose="02020603050405020304" pitchFamily="18" charset="0"/>
              </a:rPr>
              <a:t>Thạch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Sanh</a:t>
            </a:r>
            <a:endParaRPr lang="en-US" sz="2800" dirty="0">
              <a:solidFill>
                <a:srgbClr val="030303"/>
              </a:solidFill>
              <a:latin typeface="Times New Roman" panose="02020603050405020304" pitchFamily="18" charset="0"/>
              <a:cs typeface="Times New Roman" panose="02020603050405020304" pitchFamily="18" charset="0"/>
            </a:endParaRPr>
          </a:p>
          <a:p>
            <a:pPr algn="just"/>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77078" y="5225077"/>
            <a:ext cx="2564296"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Cóc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trời</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7078" y="4127939"/>
            <a:ext cx="2564296"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Nàng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tiên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cóc</a:t>
            </a:r>
            <a:endParaRPr lang="vi-VN" sz="2800" dirty="0"/>
          </a:p>
        </p:txBody>
      </p:sp>
      <p:sp>
        <p:nvSpPr>
          <p:cNvPr id="6" name="Right Brace 5"/>
          <p:cNvSpPr/>
          <p:nvPr/>
        </p:nvSpPr>
        <p:spPr>
          <a:xfrm>
            <a:off x="3041374" y="2341432"/>
            <a:ext cx="298174" cy="1212589"/>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cxnSp>
        <p:nvCxnSpPr>
          <p:cNvPr id="9" name="Straight Connector 8"/>
          <p:cNvCxnSpPr>
            <a:stCxn id="6" idx="1"/>
          </p:cNvCxnSpPr>
          <p:nvPr/>
        </p:nvCxnSpPr>
        <p:spPr>
          <a:xfrm flipV="1">
            <a:off x="3339548" y="2941983"/>
            <a:ext cx="1434824" cy="5744"/>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V="1">
            <a:off x="3339548" y="5543771"/>
            <a:ext cx="1434824" cy="5744"/>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V="1">
            <a:off x="3339548" y="4383805"/>
            <a:ext cx="1434824" cy="5744"/>
          </a:xfrm>
          <a:prstGeom prst="line">
            <a:avLst/>
          </a:prstGeom>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5072546" y="2595736"/>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Lẽ</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công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bằng</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072546" y="4127939"/>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Đoàn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kết</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91250" y="5225077"/>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Lương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thiện</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4" name="Right Brace 13"/>
          <p:cNvSpPr/>
          <p:nvPr/>
        </p:nvSpPr>
        <p:spPr>
          <a:xfrm>
            <a:off x="7136296" y="2067339"/>
            <a:ext cx="1205814" cy="3680958"/>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dirty="0"/>
          </a:p>
        </p:txBody>
      </p:sp>
      <p:sp>
        <p:nvSpPr>
          <p:cNvPr id="27" name="TextBox 26"/>
          <p:cNvSpPr txBox="1"/>
          <p:nvPr/>
        </p:nvSpPr>
        <p:spPr>
          <a:xfrm>
            <a:off x="127214" y="6087237"/>
            <a:ext cx="9294316" cy="523220"/>
          </a:xfrm>
          <a:prstGeom prst="rect">
            <a:avLst/>
          </a:prstGeom>
          <a:noFill/>
        </p:spPr>
        <p:txBody>
          <a:bodyPr wrap="square">
            <a:spAutoFit/>
          </a:bodyPr>
          <a:lstStyle/>
          <a:p>
            <a:pPr algn="just"/>
            <a:r>
              <a:rPr lang="en-US" sz="2800" b="1" dirty="0">
                <a:solidFill>
                  <a:srgbClr val="7030A0"/>
                </a:solidFill>
                <a:latin typeface="Times New Roman" panose="02020603050405020304" pitchFamily="18" charset="0"/>
                <a:cs typeface="Times New Roman" panose="02020603050405020304" pitchFamily="18" charset="0"/>
              </a:rPr>
              <a:t>=&gt; </a:t>
            </a:r>
            <a:r>
              <a:rPr lang="en-US" sz="2800" b="1" dirty="0" err="1">
                <a:solidFill>
                  <a:srgbClr val="7030A0"/>
                </a:solidFill>
                <a:latin typeface="Times New Roman" panose="02020603050405020304" pitchFamily="18" charset="0"/>
                <a:cs typeface="Times New Roman" panose="02020603050405020304" pitchFamily="18" charset="0"/>
              </a:rPr>
              <a:t>Bài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học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về</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tốt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đẹp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bồi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đắp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tâm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hồn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trẻ</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thơ</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prism isContent="1"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5">
                                            <p:txEl>
                                              <p:pRg st="0" end="0"/>
                                            </p:txEl>
                                          </p:spTgt>
                                        </p:tgtEl>
                                        <p:attrNameLst>
                                          <p:attrName>style.visibility</p:attrName>
                                        </p:attrNameLst>
                                      </p:cBhvr>
                                      <p:to>
                                        <p:strVal val="visible"/>
                                      </p:to>
                                    </p:set>
                                    <p:animEffect transition="in" filter="fade">
                                      <p:cBhvr>
                                        <p:cTn id="83" dur="1000"/>
                                        <p:tgtEl>
                                          <p:spTgt spid="25">
                                            <p:txEl>
                                              <p:pRg st="0" end="0"/>
                                            </p:txEl>
                                          </p:spTgt>
                                        </p:tgtEl>
                                      </p:cBhvr>
                                    </p:animEffect>
                                    <p:anim calcmode="lin" valueType="num">
                                      <p:cBhvr>
                                        <p:cTn id="8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barn(inVertical)">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27">
                                            <p:txEl>
                                              <p:pRg st="0" end="0"/>
                                            </p:txEl>
                                          </p:spTgt>
                                        </p:tgtEl>
                                        <p:attrNameLst>
                                          <p:attrName>style.visibility</p:attrName>
                                        </p:attrNameLst>
                                      </p:cBhvr>
                                      <p:to>
                                        <p:strVal val="visible"/>
                                      </p:to>
                                    </p:set>
                                    <p:anim calcmode="lin" valueType="num">
                                      <p:cBhvr>
                                        <p:cTn id="95" dur="10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96" dur="1000" fill="hold"/>
                                        <p:tgtEl>
                                          <p:spTgt spid="27">
                                            <p:txEl>
                                              <p:pRg st="0" end="0"/>
                                            </p:txEl>
                                          </p:spTgt>
                                        </p:tgtEl>
                                        <p:attrNameLst>
                                          <p:attrName>ppt_h</p:attrName>
                                        </p:attrNameLst>
                                      </p:cBhvr>
                                      <p:tavLst>
                                        <p:tav tm="0">
                                          <p:val>
                                            <p:fltVal val="0"/>
                                          </p:val>
                                        </p:tav>
                                        <p:tav tm="100000">
                                          <p:val>
                                            <p:strVal val="#ppt_h"/>
                                          </p:val>
                                        </p:tav>
                                      </p:tavLst>
                                    </p:anim>
                                    <p:anim calcmode="lin" valueType="num">
                                      <p:cBhvr>
                                        <p:cTn id="97" dur="1000" fill="hold"/>
                                        <p:tgtEl>
                                          <p:spTgt spid="27">
                                            <p:txEl>
                                              <p:pRg st="0" end="0"/>
                                            </p:txEl>
                                          </p:spTgt>
                                        </p:tgtEl>
                                        <p:attrNameLst>
                                          <p:attrName>style.rotation</p:attrName>
                                        </p:attrNameLst>
                                      </p:cBhvr>
                                      <p:tavLst>
                                        <p:tav tm="0">
                                          <p:val>
                                            <p:fltVal val="90"/>
                                          </p:val>
                                        </p:tav>
                                        <p:tav tm="100000">
                                          <p:val>
                                            <p:fltVal val="0"/>
                                          </p:val>
                                        </p:tav>
                                      </p:tavLst>
                                    </p:anim>
                                    <p:animEffect transition="in" filter="fade">
                                      <p:cBhvr>
                                        <p:cTn id="98" dur="1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3" grpId="0"/>
      <p:bldP spid="15" grpId="0"/>
      <p:bldP spid="6" grpId="0" animBg="1"/>
      <p:bldP spid="23" grpId="0"/>
      <p:bldP spid="24"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0" y="2329180"/>
            <a:ext cx="7790180" cy="4529455"/>
          </a:xfrm>
          <a:custGeom>
            <a:avLst/>
            <a:gdLst>
              <a:gd name="connsiteX0" fmla="*/ 0 w 12268"/>
              <a:gd name="connsiteY0" fmla="*/ 5152 h 5152"/>
              <a:gd name="connsiteX1" fmla="*/ 0 w 12268"/>
              <a:gd name="connsiteY1" fmla="*/ 0 h 5152"/>
              <a:gd name="connsiteX2" fmla="*/ 12268 w 12268"/>
              <a:gd name="connsiteY2" fmla="*/ 5152 h 5152"/>
              <a:gd name="connsiteX3" fmla="*/ 0 w 12268"/>
              <a:gd name="connsiteY3" fmla="*/ 5152 h 5152"/>
            </a:gdLst>
            <a:ahLst/>
            <a:cxnLst>
              <a:cxn ang="0">
                <a:pos x="connsiteX0" y="connsiteY0"/>
              </a:cxn>
              <a:cxn ang="0">
                <a:pos x="connsiteX1" y="connsiteY1"/>
              </a:cxn>
              <a:cxn ang="0">
                <a:pos x="connsiteX2" y="connsiteY2"/>
              </a:cxn>
              <a:cxn ang="0">
                <a:pos x="connsiteX3" y="connsiteY3"/>
              </a:cxn>
            </a:cxnLst>
            <a:rect l="l" t="t" r="r" b="b"/>
            <a:pathLst>
              <a:path w="12268" h="5152">
                <a:moveTo>
                  <a:pt x="0" y="5152"/>
                </a:moveTo>
                <a:lnTo>
                  <a:pt x="0" y="0"/>
                </a:lnTo>
                <a:cubicBezTo>
                  <a:pt x="3885" y="3161"/>
                  <a:pt x="7491" y="4332"/>
                  <a:pt x="12268" y="5152"/>
                </a:cubicBezTo>
                <a:lnTo>
                  <a:pt x="0" y="5152"/>
                </a:lnTo>
                <a:close/>
              </a:path>
            </a:pathLst>
          </a:custGeom>
          <a:solidFill>
            <a:srgbClr val="E25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0" y="3583940"/>
            <a:ext cx="7790180" cy="3271520"/>
          </a:xfrm>
          <a:custGeom>
            <a:avLst/>
            <a:gdLst>
              <a:gd name="connsiteX0" fmla="*/ 0 w 12268"/>
              <a:gd name="connsiteY0" fmla="*/ 5152 h 5152"/>
              <a:gd name="connsiteX1" fmla="*/ 0 w 12268"/>
              <a:gd name="connsiteY1" fmla="*/ 0 h 5152"/>
              <a:gd name="connsiteX2" fmla="*/ 12268 w 12268"/>
              <a:gd name="connsiteY2" fmla="*/ 5152 h 5152"/>
              <a:gd name="connsiteX3" fmla="*/ 0 w 12268"/>
              <a:gd name="connsiteY3" fmla="*/ 5152 h 5152"/>
            </a:gdLst>
            <a:ahLst/>
            <a:cxnLst>
              <a:cxn ang="0">
                <a:pos x="connsiteX0" y="connsiteY0"/>
              </a:cxn>
              <a:cxn ang="0">
                <a:pos x="connsiteX1" y="connsiteY1"/>
              </a:cxn>
              <a:cxn ang="0">
                <a:pos x="connsiteX2" y="connsiteY2"/>
              </a:cxn>
              <a:cxn ang="0">
                <a:pos x="connsiteX3" y="connsiteY3"/>
              </a:cxn>
            </a:cxnLst>
            <a:rect l="l" t="t" r="r" b="b"/>
            <a:pathLst>
              <a:path w="12268" h="5152">
                <a:moveTo>
                  <a:pt x="0" y="5152"/>
                </a:moveTo>
                <a:lnTo>
                  <a:pt x="0" y="0"/>
                </a:lnTo>
                <a:cubicBezTo>
                  <a:pt x="3885" y="3161"/>
                  <a:pt x="7491" y="4332"/>
                  <a:pt x="12268" y="5152"/>
                </a:cubicBezTo>
                <a:lnTo>
                  <a:pt x="0" y="5152"/>
                </a:lnTo>
                <a:close/>
              </a:path>
            </a:pathLst>
          </a:custGeom>
          <a:solidFill>
            <a:srgbClr val="FDF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75b23eae5a368e370e6180fa10c32984"/>
          <p:cNvPicPr>
            <a:picLocks noChangeAspect="1"/>
          </p:cNvPicPr>
          <p:nvPr/>
        </p:nvPicPr>
        <p:blipFill>
          <a:blip r:embed="rId4"/>
          <a:srcRect/>
          <a:stretch>
            <a:fillRect/>
          </a:stretch>
        </p:blipFill>
        <p:spPr>
          <a:xfrm>
            <a:off x="-77470" y="2306320"/>
            <a:ext cx="4505325" cy="4549140"/>
          </a:xfrm>
          <a:prstGeom prst="rect">
            <a:avLst/>
          </a:prstGeom>
        </p:spPr>
      </p:pic>
      <p:sp>
        <p:nvSpPr>
          <p:cNvPr id="17" name="文本框 16"/>
          <p:cNvSpPr txBox="1"/>
          <p:nvPr/>
        </p:nvSpPr>
        <p:spPr>
          <a:xfrm>
            <a:off x="1408" y="116934"/>
            <a:ext cx="10379710" cy="646331"/>
          </a:xfrm>
          <a:prstGeom prst="rect">
            <a:avLst/>
          </a:prstGeom>
          <a:noFill/>
        </p:spPr>
        <p:txBody>
          <a:bodyPr wrap="square" rtlCol="0">
            <a:spAutoFit/>
          </a:bodyPr>
          <a:lstStyle/>
          <a:p>
            <a:pPr algn="dist"/>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Ý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nghĩa</a:t>
            </a:r>
            <a:r>
              <a:rPr lang="zh-CN" altLang="en-US"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của</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người</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bố</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với</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trẻ</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con</a:t>
            </a:r>
            <a:endParaRPr lang="zh-CN" altLang="en-US"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12" name="文本框 11"/>
          <p:cNvSpPr txBox="1"/>
          <p:nvPr/>
        </p:nvSpPr>
        <p:spPr>
          <a:xfrm>
            <a:off x="3520578" y="786125"/>
            <a:ext cx="3241675" cy="2103461"/>
          </a:xfrm>
          <a:prstGeom prst="rect">
            <a:avLst/>
          </a:prstGeom>
          <a:noFill/>
        </p:spPr>
        <p:txBody>
          <a:bodyPr wrap="square" rtlCol="0">
            <a:spAutoFit/>
          </a:bodyPr>
          <a:lstStyle/>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Muốn</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Thế</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là</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sinh</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ra</a:t>
            </a: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bảo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ngoan</a:t>
            </a:r>
            <a:endPar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dạy</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t>
            </a:r>
            <a:endParaRPr lang="zh-CN" altLang="en-US"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5" name="八边形 4"/>
          <p:cNvSpPr/>
          <p:nvPr/>
        </p:nvSpPr>
        <p:spPr>
          <a:xfrm>
            <a:off x="4194313" y="1071245"/>
            <a:ext cx="3552687" cy="2040260"/>
          </a:xfrm>
          <a:prstGeom prst="octagon">
            <a:avLst>
              <a:gd name="adj" fmla="val 8939"/>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3089350" y="3141450"/>
            <a:ext cx="9015848" cy="3637919"/>
          </a:xfrm>
          <a:prstGeom prst="rect">
            <a:avLst/>
          </a:prstGeom>
          <a:noFill/>
        </p:spPr>
        <p:txBody>
          <a:bodyPr wrap="square" rtlCol="0">
            <a:spAutoFit/>
          </a:bodyPr>
          <a:lstStyle/>
          <a:p>
            <a:pPr algn="just">
              <a:lnSpc>
                <a:spcPct val="120000"/>
              </a:lnSpc>
            </a:pP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sinh</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ra</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Cho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em</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rPr>
              <a:t>.</a:t>
            </a:r>
          </a:p>
          <a:p>
            <a:pPr algn="just">
              <a:lnSpc>
                <a:spcPct val="120000"/>
              </a:lnSpc>
            </a:pP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Uốn</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nắn</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phẩm</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chất</a:t>
            </a:r>
            <a:endPar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a:p>
            <a:pPr algn="just">
              <a:lnSpc>
                <a:spcPct val="120000"/>
              </a:lnSpc>
            </a:pP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Truyền</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dạy</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những</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tri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thức</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thiên</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nhiên</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và</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cuộc</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sống</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a:t>
            </a:r>
          </a:p>
          <a:p>
            <a:pPr algn="just">
              <a:lnSpc>
                <a:spcPct val="120000"/>
              </a:lnSpc>
            </a:pP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=&gt;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Mẹ</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nuôi</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dưỡng</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cho</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trẻ</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trái</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tim</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ấm</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áp</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yêu</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thương</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còn</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bố</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giúp</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trẻ</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trưởng</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thành</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trí</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3200" b="1" dirty="0" err="1"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tuệ</a:t>
            </a:r>
            <a:r>
              <a:rPr lang="en-US" altLang="zh-CN" sz="3200" b="1" dirty="0" smtClean="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a:t>
            </a:r>
            <a:endParaRPr lang="zh-CN" altLang="en-US" sz="3200" b="1" dirty="0">
              <a:solidFill>
                <a:srgbClr val="0070C0"/>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pic>
        <p:nvPicPr>
          <p:cNvPr id="9" name="图片 8"/>
          <p:cNvPicPr>
            <a:picLocks noChangeAspect="1"/>
          </p:cNvPicPr>
          <p:nvPr/>
        </p:nvPicPr>
        <p:blipFill>
          <a:blip r:embed="rId6" cstate="print"/>
          <a:srcRect l="-14524" t="-3336"/>
          <a:stretch>
            <a:fillRect/>
          </a:stretch>
        </p:blipFill>
        <p:spPr>
          <a:xfrm flipH="1">
            <a:off x="11431463" y="2683279"/>
            <a:ext cx="673735" cy="380365"/>
          </a:xfrm>
          <a:prstGeom prst="rect">
            <a:avLst/>
          </a:prstGeom>
        </p:spPr>
      </p:pic>
      <p:pic>
        <p:nvPicPr>
          <p:cNvPr id="11" name="图片 10"/>
          <p:cNvPicPr>
            <a:picLocks noChangeAspect="1"/>
          </p:cNvPicPr>
          <p:nvPr/>
        </p:nvPicPr>
        <p:blipFill>
          <a:blip r:embed="rId6" cstate="print"/>
          <a:srcRect l="-14524" t="-3336"/>
          <a:stretch>
            <a:fillRect/>
          </a:stretch>
        </p:blipFill>
        <p:spPr>
          <a:xfrm flipH="1">
            <a:off x="10381118" y="1699895"/>
            <a:ext cx="673735" cy="3803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prism isContent="1"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形 5"/>
          <p:cNvPicPr>
            <a:picLocks noChangeAspect="1"/>
          </p:cNvPicPr>
          <p:nvPr/>
        </p:nvPicPr>
        <p:blipFill>
          <a:blip r:embed="rId4" cstate="print"/>
          <a:stretch>
            <a:fillRect/>
          </a:stretch>
        </p:blipFill>
        <p:spPr>
          <a:xfrm>
            <a:off x="2085480" y="0"/>
            <a:ext cx="8021040" cy="1221359"/>
          </a:xfrm>
          <a:prstGeom prst="rect">
            <a:avLst/>
          </a:prstGeom>
        </p:spPr>
      </p:pic>
      <p:grpSp>
        <p:nvGrpSpPr>
          <p:cNvPr id="11" name="组合 10"/>
          <p:cNvGrpSpPr/>
          <p:nvPr/>
        </p:nvGrpSpPr>
        <p:grpSpPr>
          <a:xfrm>
            <a:off x="0" y="-51526"/>
            <a:ext cx="12192000" cy="5678109"/>
            <a:chOff x="0" y="-25400"/>
            <a:chExt cx="12192000" cy="5678109"/>
          </a:xfrm>
        </p:grpSpPr>
        <p:pic>
          <p:nvPicPr>
            <p:cNvPr id="7" name="图形 6"/>
            <p:cNvPicPr>
              <a:picLocks noChangeAspect="1"/>
            </p:cNvPicPr>
            <p:nvPr/>
          </p:nvPicPr>
          <p:blipFill>
            <a:blip r:embed="rId5" cstate="print"/>
            <a:stretch>
              <a:fillRect/>
            </a:stretch>
          </p:blipFill>
          <p:spPr>
            <a:xfrm>
              <a:off x="9258300" y="-9332"/>
              <a:ext cx="2933700" cy="5662041"/>
            </a:xfrm>
            <a:prstGeom prst="rect">
              <a:avLst/>
            </a:prstGeom>
          </p:spPr>
        </p:pic>
        <p:pic>
          <p:nvPicPr>
            <p:cNvPr id="8" name="图形 7"/>
            <p:cNvPicPr>
              <a:picLocks noChangeAspect="1"/>
            </p:cNvPicPr>
            <p:nvPr/>
          </p:nvPicPr>
          <p:blipFill>
            <a:blip r:embed="rId5" cstate="print"/>
            <a:stretch>
              <a:fillRect/>
            </a:stretch>
          </p:blipFill>
          <p:spPr>
            <a:xfrm flipH="1">
              <a:off x="0" y="-25400"/>
              <a:ext cx="2933700" cy="5662041"/>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69" y="3401561"/>
            <a:ext cx="12192000" cy="3456439"/>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1102" y="3253753"/>
            <a:ext cx="5194396" cy="3462931"/>
          </a:xfrm>
          <a:prstGeom prst="rect">
            <a:avLst/>
          </a:prstGeom>
        </p:spPr>
      </p:pic>
      <p:sp>
        <p:nvSpPr>
          <p:cNvPr id="17" name="TextBox 16"/>
          <p:cNvSpPr txBox="1"/>
          <p:nvPr/>
        </p:nvSpPr>
        <p:spPr>
          <a:xfrm>
            <a:off x="1095519" y="954025"/>
            <a:ext cx="9302515" cy="2923877"/>
          </a:xfrm>
          <a:prstGeom prst="rect">
            <a:avLst/>
          </a:prstGeom>
          <a:noFill/>
        </p:spPr>
        <p:txBody>
          <a:bodyPr wrap="square">
            <a:spAutoFit/>
          </a:bodyPr>
          <a:lstStyle/>
          <a:p>
            <a:pPr algn="just">
              <a:lnSpc>
                <a:spcPct val="115000"/>
              </a:lnSpc>
              <a:tabLst>
                <a:tab pos="90170" algn="l"/>
                <a:tab pos="180340" algn="l"/>
              </a:tabLst>
            </a:pP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Mỗi thành viên trong gia đình đều yêu thương, quan tâm đến trẻ. Nhưng mỗi người lại có cách thê thiện tình yêu và vai trò riêng đối với trẻ.</a:t>
            </a:r>
            <a:endParaRPr lang="vi-VN" sz="40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750"/>
                                        <p:tgtEl>
                                          <p:spTgt spid="9"/>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750"/>
                                        <p:tgtEl>
                                          <p:spTgt spid="6"/>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750"/>
                                        <p:tgtEl>
                                          <p:spTgt spid="11"/>
                                        </p:tgtEl>
                                      </p:cBhvr>
                                    </p:animEffect>
                                  </p:childTnLst>
                                </p:cTn>
                              </p:par>
                            </p:childTnLst>
                          </p:cTn>
                        </p:par>
                        <p:par>
                          <p:cTn id="16" fill="hold">
                            <p:stCondLst>
                              <p:cond delay="3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8540" y="0"/>
            <a:ext cx="9700590" cy="640175"/>
          </a:xfrm>
          <a:prstGeom prst="rect">
            <a:avLst/>
          </a:prstGeom>
          <a:noFill/>
        </p:spPr>
        <p:txBody>
          <a:bodyPr wrap="square">
            <a:spAutoFit/>
          </a:bodyPr>
          <a:lstStyle/>
          <a:p>
            <a:pPr algn="just">
              <a:lnSpc>
                <a:spcPct val="115000"/>
              </a:lnSpc>
              <a:tabLst>
                <a:tab pos="90170" algn="l"/>
                <a:tab pos="180340" algn="l"/>
              </a:tabLst>
            </a:pPr>
            <a:r>
              <a:rPr lang="vi-VN" sz="3200" b="1" dirty="0">
                <a:solidFill>
                  <a:srgbClr val="C00000"/>
                </a:solidFill>
                <a:latin typeface="Charm" panose="00000500000000000000" pitchFamily="2" charset="-34"/>
                <a:ea typeface="Times New Roman" panose="02020603050405020304" pitchFamily="18" charset="0"/>
                <a:cs typeface="Charm" panose="00000500000000000000" pitchFamily="2" charset="-34"/>
              </a:rPr>
              <a:t>c</a:t>
            </a:r>
            <a:r>
              <a:rPr lang="vi-VN" sz="3200" b="1" dirty="0">
                <a:solidFill>
                  <a:srgbClr val="C00000"/>
                </a:solidFill>
                <a:effectLst/>
                <a:latin typeface="Charm" panose="00000500000000000000" pitchFamily="2" charset="-34"/>
                <a:ea typeface="Times New Roman" panose="02020603050405020304" pitchFamily="18" charset="0"/>
                <a:cs typeface="Charm" panose="00000500000000000000" pitchFamily="2" charset="-34"/>
              </a:rPr>
              <a:t>. Vai trò của sự xuất hiện của trường học đối với trẻ em</a:t>
            </a:r>
          </a:p>
        </p:txBody>
      </p:sp>
      <p:sp>
        <p:nvSpPr>
          <p:cNvPr id="4" name="TextBox 3"/>
          <p:cNvSpPr txBox="1"/>
          <p:nvPr/>
        </p:nvSpPr>
        <p:spPr>
          <a:xfrm>
            <a:off x="174247" y="1064243"/>
            <a:ext cx="7805529" cy="2530180"/>
          </a:xfrm>
          <a:prstGeom prst="rect">
            <a:avLst/>
          </a:prstGeom>
          <a:noFill/>
        </p:spPr>
        <p:txBody>
          <a:bodyPr wrap="square">
            <a:spAutoFit/>
          </a:bodyPr>
          <a:lstStyle/>
          <a:p>
            <a:pPr algn="just">
              <a:lnSpc>
                <a:spcPct val="115000"/>
              </a:lnSpc>
              <a:tabLst>
                <a:tab pos="90170" algn="l"/>
                <a:tab pos="180340" algn="l"/>
              </a:tabLst>
            </a:pPr>
            <a:r>
              <a:rPr lang="vi-VN" sz="2800" b="1"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Hình ảnh mái trường hiện lên rất thân thương:</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Chữ viết</a:t>
            </a:r>
          </a:p>
          <a:p>
            <a:pPr algn="just">
              <a:lnSpc>
                <a:spcPct val="115000"/>
              </a:lnSpc>
              <a:tabLst>
                <a:tab pos="90170" algn="l"/>
                <a:tab pos="180340" algn="l"/>
              </a:tabLst>
            </a:pP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Bàn ghế</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Trường lớp</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ái bảng</a:t>
            </a:r>
            <a:endPar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5294245" y="4410267"/>
            <a:ext cx="7361586" cy="2034660"/>
          </a:xfrm>
          <a:prstGeom prst="rect">
            <a:avLst/>
          </a:prstGeom>
          <a:noFill/>
        </p:spPr>
        <p:txBody>
          <a:bodyPr wrap="square">
            <a:spAutoFit/>
          </a:bodyPr>
          <a:lstStyle/>
          <a:p>
            <a:pPr algn="just">
              <a:lnSpc>
                <a:spcPct val="115000"/>
              </a:lnSpc>
              <a:tabLst>
                <a:tab pos="90170" algn="l"/>
                <a:tab pos="180340" algn="l"/>
              </a:tabLst>
            </a:pPr>
            <a:r>
              <a:rPr lang="vi-VN" sz="2800" b="1"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Ý nghĩa của người thầy:</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Mang đến những bài học về đạo đức, tri thức</a:t>
            </a:r>
          </a:p>
          <a:p>
            <a:pPr algn="just">
              <a:lnSpc>
                <a:spcPct val="115000"/>
              </a:lnSpc>
              <a:tabLst>
                <a:tab pos="90170" algn="l"/>
                <a:tab pos="180340" algn="l"/>
              </a:tabLst>
            </a:pP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Nuôi dưỡng những ước mơ đẹp</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Giúp trẻ thơ trưởng thành</a:t>
            </a:r>
            <a:endPar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8" name="Picture 2" descr="Bức tranh vẽ ngày 20/11 tại Việt Nam tuyệt đẹp dành tặng thầy cô | Việt  nam, Quà tặng thầy cô, T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0" y="4084676"/>
            <a:ext cx="4828482" cy="26858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h vẽ về thầy cô ngày 20-11 - Tranh vẽ đề tài 20-11 - HoaTie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245" y="1545687"/>
            <a:ext cx="6394171" cy="2354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30"/>
        <p:cNvGrpSpPr/>
        <p:nvPr/>
      </p:nvGrpSpPr>
      <p:grpSpPr>
        <a:xfrm>
          <a:off x="0" y="0"/>
          <a:ext cx="0" cy="0"/>
          <a:chOff x="0" y="0"/>
          <a:chExt cx="0" cy="0"/>
        </a:xfrm>
      </p:grpSpPr>
      <p:sp>
        <p:nvSpPr>
          <p:cNvPr id="2" name="TextBox 1"/>
          <p:cNvSpPr txBox="1"/>
          <p:nvPr/>
        </p:nvSpPr>
        <p:spPr>
          <a:xfrm>
            <a:off x="822961" y="685800"/>
            <a:ext cx="9919252" cy="3416320"/>
          </a:xfrm>
          <a:prstGeom prst="rect">
            <a:avLst/>
          </a:prstGeom>
          <a:noFill/>
        </p:spPr>
        <p:txBody>
          <a:bodyPr wrap="square">
            <a:spAutoFit/>
          </a:bodyPr>
          <a:lstStyle/>
          <a:p>
            <a:pPr algn="just"/>
            <a:r>
              <a:rPr lang="en-US" sz="3600" b="1" dirty="0">
                <a:solidFill>
                  <a:srgbClr val="C00000"/>
                </a:solidFill>
                <a:latin typeface="Times New Roman" panose="02020603050405020304" pitchFamily="18" charset="0"/>
                <a:cs typeface="Times New Roman" panose="02020603050405020304" pitchFamily="18" charset="0"/>
              </a:rPr>
              <a:t>=&gt; </a:t>
            </a:r>
            <a:r>
              <a:rPr lang="en-US" sz="3600" b="1" dirty="0" err="1">
                <a:solidFill>
                  <a:srgbClr val="C00000"/>
                </a:solidFill>
                <a:latin typeface="Times New Roman" panose="02020603050405020304" pitchFamily="18" charset="0"/>
                <a:cs typeface="Times New Roman" panose="02020603050405020304" pitchFamily="18" charset="0"/>
              </a:rPr>
              <a:t>Lớp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trường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bàn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ghế</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cục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phấn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chữ</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viết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thầy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giáo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những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tượng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thể</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sự</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thay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đổi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kì</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diệu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cuộc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sống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loài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người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đất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ngày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minh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Dưới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ánh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mặt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trời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loài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người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được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sống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trong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ánh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khoa </a:t>
            </a:r>
            <a:r>
              <a:rPr lang="en-US" sz="3600" b="1" dirty="0" err="1">
                <a:solidFill>
                  <a:srgbClr val="C00000"/>
                </a:solidFill>
                <a:latin typeface="Times New Roman" panose="02020603050405020304" pitchFamily="18" charset="0"/>
                <a:cs typeface="Times New Roman" panose="02020603050405020304" pitchFamily="18" charset="0"/>
              </a:rPr>
              <a:t>học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giáo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ánh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minh</a:t>
            </a:r>
            <a:r>
              <a:rPr lang="en-US" sz="3600" b="1" dirty="0">
                <a:solidFill>
                  <a:srgbClr val="C00000"/>
                </a:solidFill>
                <a:latin typeface="Times New Roman" panose="02020603050405020304" pitchFamily="18" charset="0"/>
                <a:cs typeface="Times New Roman" panose="02020603050405020304" pitchFamily="18" charset="0"/>
              </a:rPr>
              <a:t>.</a:t>
            </a:r>
          </a:p>
        </p:txBody>
      </p:sp>
    </p:spTree>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477078" y="1579215"/>
            <a:ext cx="6579705" cy="2217533"/>
          </a:xfrm>
          <a:prstGeom prst="cloudCallou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4" name="TextBox 13"/>
          <p:cNvSpPr txBox="1"/>
          <p:nvPr/>
        </p:nvSpPr>
        <p:spPr>
          <a:xfrm>
            <a:off x="1818911" y="2196148"/>
            <a:ext cx="5545912" cy="548099"/>
          </a:xfrm>
          <a:prstGeom prst="rect">
            <a:avLst/>
          </a:prstGeom>
          <a:noFill/>
        </p:spPr>
        <p:txBody>
          <a:bodyPr wrap="square">
            <a:spAutoFit/>
          </a:bodyPr>
          <a:lstStyle/>
          <a:p>
            <a:pPr algn="just">
              <a:lnSpc>
                <a:spcPct val="115000"/>
              </a:lnSpc>
              <a:tabLst>
                <a:tab pos="90170" algn="l"/>
                <a:tab pos="180340" algn="l"/>
              </a:tabLst>
            </a:pP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bổn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7310" y="6029960"/>
            <a:ext cx="12058015" cy="828040"/>
          </a:xfrm>
          <a:custGeom>
            <a:avLst/>
            <a:gdLst>
              <a:gd name="connsiteX0" fmla="*/ 3616 w 18989"/>
              <a:gd name="connsiteY0" fmla="*/ 1252 h 3176"/>
              <a:gd name="connsiteX1" fmla="*/ 13028 w 18989"/>
              <a:gd name="connsiteY1" fmla="*/ 268 h 3176"/>
              <a:gd name="connsiteX2" fmla="*/ 18989 w 18989"/>
              <a:gd name="connsiteY2" fmla="*/ 3176 h 3176"/>
              <a:gd name="connsiteX3" fmla="*/ 0 w 18989"/>
              <a:gd name="connsiteY3" fmla="*/ 3176 h 3176"/>
              <a:gd name="connsiteX4" fmla="*/ 3616 w 18989"/>
              <a:gd name="connsiteY4" fmla="*/ 1252 h 3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9" h="3176">
                <a:moveTo>
                  <a:pt x="3616" y="1252"/>
                </a:moveTo>
                <a:cubicBezTo>
                  <a:pt x="5138" y="128"/>
                  <a:pt x="9657" y="-340"/>
                  <a:pt x="13028" y="268"/>
                </a:cubicBezTo>
                <a:cubicBezTo>
                  <a:pt x="15931" y="-598"/>
                  <a:pt x="17182" y="2597"/>
                  <a:pt x="18989" y="3176"/>
                </a:cubicBezTo>
                <a:lnTo>
                  <a:pt x="0" y="3176"/>
                </a:lnTo>
                <a:cubicBezTo>
                  <a:pt x="1205" y="2535"/>
                  <a:pt x="1508" y="1041"/>
                  <a:pt x="3616" y="1252"/>
                </a:cubicBezTo>
                <a:close/>
              </a:path>
            </a:pathLst>
          </a:custGeom>
          <a:solidFill>
            <a:srgbClr val="FDF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23" name="TextBox 22"/>
          <p:cNvSpPr txBox="1"/>
          <p:nvPr/>
        </p:nvSpPr>
        <p:spPr>
          <a:xfrm>
            <a:off x="8062" y="2828002"/>
            <a:ext cx="3304622" cy="1569660"/>
          </a:xfrm>
          <a:prstGeom prst="rect">
            <a:avLst/>
          </a:prstGeom>
          <a:noFill/>
        </p:spPr>
        <p:txBody>
          <a:bodyPr wrap="square">
            <a:spAutoFit/>
          </a:bodyPr>
          <a:lstStyle/>
          <a:p>
            <a:pPr algn="ctr"/>
            <a:r>
              <a:rPr lang="de-DE" sz="2400" dirty="0">
                <a:solidFill>
                  <a:schemeClr val="bg1"/>
                </a:solidFill>
                <a:effectLst/>
                <a:latin typeface="Times New Roman" panose="02020603050405020304" pitchFamily="18" charset="0"/>
                <a:ea typeface="Times New Roman" panose="02020603050405020304" pitchFamily="18" charset="0"/>
              </a:rPr>
              <a:t>Câu ca dao nói về công ơn cha mẹ, và đạo làm con phải ghi nhớ, biết ơn, đền đáp công lao đó</a:t>
            </a:r>
            <a:r>
              <a:rPr lang="vi-VN" sz="2400" dirty="0">
                <a:solidFill>
                  <a:schemeClr val="bg1"/>
                </a:solidFill>
                <a:effectLst/>
                <a:latin typeface="Times New Roman" panose="02020603050405020304" pitchFamily="18" charset="0"/>
                <a:ea typeface="Times New Roman" panose="02020603050405020304" pitchFamily="18" charset="0"/>
              </a:rPr>
              <a:t>.</a:t>
            </a:r>
            <a:endParaRPr lang="vi-VN" sz="2400" dirty="0">
              <a:solidFill>
                <a:schemeClr val="bg1"/>
              </a:solidFill>
            </a:endParaRPr>
          </a:p>
        </p:txBody>
      </p:sp>
      <p:pic>
        <p:nvPicPr>
          <p:cNvPr id="24"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345" y="1433196"/>
            <a:ext cx="6191250" cy="5424805"/>
          </a:xfrm>
          <a:prstGeom prst="rect">
            <a:avLst/>
          </a:prstGeom>
        </p:spPr>
      </p:pic>
      <p:sp>
        <p:nvSpPr>
          <p:cNvPr id="32" name="TextBox 31"/>
          <p:cNvSpPr txBox="1"/>
          <p:nvPr/>
        </p:nvSpPr>
        <p:spPr>
          <a:xfrm>
            <a:off x="8418444" y="2734130"/>
            <a:ext cx="4780722" cy="1757404"/>
          </a:xfrm>
          <a:prstGeom prst="rect">
            <a:avLst/>
          </a:prstGeom>
          <a:noFill/>
        </p:spPr>
        <p:txBody>
          <a:bodyPr wrap="square">
            <a:spAutoFit/>
          </a:bodyPr>
          <a:lstStyle/>
          <a:p>
            <a:pPr algn="just">
              <a:lnSpc>
                <a:spcPct val="115000"/>
              </a:lnSpc>
            </a:pPr>
            <a:r>
              <a:rPr lang="de-DE" sz="2400"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 văn bản: </a:t>
            </a:r>
            <a:endParaRPr lang="vi-VN" sz="2400"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tabLst>
                <a:tab pos="2832100" algn="r"/>
              </a:tabLst>
            </a:pPr>
            <a:r>
              <a:rPr lang="de-DE"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Chuyện cổ tích về loài người</a:t>
            </a:r>
            <a:r>
              <a:rPr lang="vi-VN"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i="1"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de-DE"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Mây và sóng</a:t>
            </a:r>
            <a:r>
              <a:rPr lang="vi-VN"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i="1"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de-DE"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Bức tranh của em gái tôi</a:t>
            </a:r>
            <a:r>
              <a:rPr lang="vi-VN" sz="2400"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i="1"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4" name="TextBox 33"/>
          <p:cNvSpPr txBox="1"/>
          <p:nvPr/>
        </p:nvSpPr>
        <p:spPr>
          <a:xfrm>
            <a:off x="3005345" y="560939"/>
            <a:ext cx="6609520" cy="1569660"/>
          </a:xfrm>
          <a:prstGeom prst="rect">
            <a:avLst/>
          </a:prstGeom>
          <a:noFill/>
        </p:spPr>
        <p:txBody>
          <a:bodyPr wrap="square">
            <a:spAutoFit/>
          </a:bodyPr>
          <a:lstStyle/>
          <a:p>
            <a:pPr algn="ctr"/>
            <a:r>
              <a:rPr lang="de-DE" sz="2400" dirty="0">
                <a:solidFill>
                  <a:schemeClr val="accent5">
                    <a:lumMod val="60000"/>
                    <a:lumOff val="40000"/>
                  </a:schemeClr>
                </a:solidFill>
                <a:effectLst/>
                <a:latin typeface="Times New Roman" panose="02020603050405020304" pitchFamily="18" charset="0"/>
                <a:ea typeface="Times New Roman" panose="02020603050405020304" pitchFamily="18" charset="0"/>
              </a:rPr>
              <a:t>Tình cảm gia đình, giúp ta cảm nhận sâu sắc hơn tình yêu của những người thân trong gia đình, đánh thức những yêu thương trong trái tim mình, để ta biết trân trọng và vun đắp hạnh phúc gia đình.</a:t>
            </a:r>
            <a:endParaRPr lang="vi-VN" sz="2400" dirty="0">
              <a:solidFill>
                <a:schemeClr val="accent5">
                  <a:lumMod val="60000"/>
                  <a:lumOff val="40000"/>
                </a:schemeClr>
              </a:solidFill>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54"/>
        <p:cNvGrpSpPr/>
        <p:nvPr/>
      </p:nvGrpSpPr>
      <p:grpSpPr>
        <a:xfrm>
          <a:off x="0" y="0"/>
          <a:ext cx="0" cy="0"/>
          <a:chOff x="0" y="0"/>
          <a:chExt cx="0" cy="0"/>
        </a:xfrm>
      </p:grpSpPr>
      <p:sp>
        <p:nvSpPr>
          <p:cNvPr id="2" name="TextBox 1"/>
          <p:cNvSpPr txBox="1"/>
          <p:nvPr/>
        </p:nvSpPr>
        <p:spPr>
          <a:xfrm>
            <a:off x="4303693" y="1666030"/>
            <a:ext cx="5545912" cy="769057"/>
          </a:xfrm>
          <a:prstGeom prst="rect">
            <a:avLst/>
          </a:prstGeom>
          <a:noFill/>
        </p:spPr>
        <p:txBody>
          <a:bodyPr wrap="square">
            <a:spAutoFit/>
          </a:bodyPr>
          <a:lstStyle/>
          <a:p>
            <a:pPr algn="just">
              <a:lnSpc>
                <a:spcPct val="115000"/>
              </a:lnSpc>
              <a:tabLst>
                <a:tab pos="90170" algn="l"/>
                <a:tab pos="180340" algn="l"/>
              </a:tabLst>
            </a:pPr>
            <a:r>
              <a:rPr lang="en-US" sz="4000" b="1" dirty="0">
                <a:solidFill>
                  <a:schemeClr val="accent5">
                    <a:lumMod val="50000"/>
                  </a:schemeClr>
                </a:solidFill>
                <a:effectLst/>
                <a:latin typeface="Chakra Petch" panose="00000500000000000000" pitchFamily="2" charset="-34"/>
                <a:ea typeface="Times New Roman" panose="02020603050405020304" pitchFamily="18" charset="0"/>
                <a:cs typeface="Chakra Petch" panose="00000500000000000000" pitchFamily="2" charset="-34"/>
              </a:rPr>
              <a:t>III. TỔNG KẾT</a:t>
            </a:r>
            <a:endParaRPr lang="vi-VN" sz="4000" b="1" dirty="0">
              <a:solidFill>
                <a:schemeClr val="accent5">
                  <a:lumMod val="50000"/>
                </a:schemeClr>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sp>
        <p:nvSpPr>
          <p:cNvPr id="3" name="TextBox 2"/>
          <p:cNvSpPr txBox="1"/>
          <p:nvPr/>
        </p:nvSpPr>
        <p:spPr>
          <a:xfrm>
            <a:off x="3323044" y="2435087"/>
            <a:ext cx="5545912" cy="2034660"/>
          </a:xfrm>
          <a:prstGeom prst="rect">
            <a:avLst/>
          </a:prstGeom>
          <a:noFill/>
        </p:spPr>
        <p:txBody>
          <a:bodyPr wrap="square">
            <a:spAutoFit/>
          </a:bodyPr>
          <a:lstStyle/>
          <a:p>
            <a:pPr algn="ctr">
              <a:lnSpc>
                <a:spcPct val="115000"/>
              </a:lnSpc>
              <a:tabLst>
                <a:tab pos="90170" algn="l"/>
                <a:tab pos="180340" algn="l"/>
              </a:tabLst>
            </a:pPr>
            <a:r>
              <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1. </a:t>
            </a:r>
            <a:r>
              <a:rPr lang="en-US" sz="2800" b="1" u="sng" dirty="0" err="1">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Nghệ</a:t>
            </a:r>
            <a:r>
              <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 </a:t>
            </a:r>
            <a:r>
              <a:rPr lang="en-US" sz="2800" b="1" u="sng" dirty="0" err="1">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thuật</a:t>
            </a:r>
            <a:endPar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endParaRPr>
          </a:p>
          <a:p>
            <a:pPr marL="457200" indent="-457200" algn="just">
              <a:lnSpc>
                <a:spcPct val="115000"/>
              </a:lnSpc>
              <a:buFontTx/>
              <a:buChar char="-"/>
              <a:tabLst>
                <a:tab pos="90170" algn="l"/>
                <a:tab pos="180340" algn="l"/>
              </a:tabLst>
            </a:pP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ảo</a:t>
            </a:r>
            <a:endPar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dị</a:t>
            </a:r>
            <a:endPar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kê</a:t>
            </a:r>
            <a:endParaRPr lang="vi-VN"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45"/>
        <p:cNvGrpSpPr/>
        <p:nvPr/>
      </p:nvGrpSpPr>
      <p:grpSpPr>
        <a:xfrm>
          <a:off x="0" y="0"/>
          <a:ext cx="0" cy="0"/>
          <a:chOff x="0" y="0"/>
          <a:chExt cx="0" cy="0"/>
        </a:xfrm>
      </p:grpSpPr>
      <p:sp>
        <p:nvSpPr>
          <p:cNvPr id="7846" name="Google Shape;7846;p81"/>
          <p:cNvSpPr txBox="1"/>
          <p:nvPr/>
        </p:nvSpPr>
        <p:spPr>
          <a:xfrm>
            <a:off x="2107096" y="1588126"/>
            <a:ext cx="7295321" cy="2608400"/>
          </a:xfrm>
          <a:prstGeom prst="rect">
            <a:avLst/>
          </a:prstGeom>
          <a:noFill/>
          <a:ln>
            <a:noFill/>
          </a:ln>
        </p:spPr>
        <p:txBody>
          <a:bodyPr spcFirstLastPara="1" wrap="square" lIns="121900" tIns="121900" rIns="121900" bIns="121900" anchor="ctr" anchorCtr="0">
            <a:noAutofit/>
          </a:bodyPr>
          <a:lstStyle/>
          <a:p>
            <a:pPr algn="ctr">
              <a:lnSpc>
                <a:spcPct val="80000"/>
              </a:lnSpc>
            </a:pPr>
            <a:r>
              <a:rPr lang="en-GB" sz="3200" b="1" i="1" u="sng" dirty="0">
                <a:solidFill>
                  <a:schemeClr val="dk1"/>
                </a:solidFill>
                <a:latin typeface="Charm" panose="00000500000000000000" pitchFamily="2" charset="-34"/>
                <a:ea typeface="Gochi Hand"/>
                <a:cs typeface="Charm" panose="00000500000000000000" pitchFamily="2" charset="-34"/>
                <a:sym typeface="Gochi Hand"/>
              </a:rPr>
              <a:t>2. Nội dung</a:t>
            </a:r>
          </a:p>
          <a:p>
            <a:pPr algn="just">
              <a:lnSpc>
                <a:spcPct val="80000"/>
              </a:lnSpc>
            </a:pPr>
            <a:endParaRPr lang="en-GB" sz="2800" dirty="0">
              <a:solidFill>
                <a:schemeClr val="dk1"/>
              </a:solidFill>
              <a:latin typeface="Gochi Hand"/>
              <a:ea typeface="Gochi Hand"/>
              <a:cs typeface="Gochi Hand"/>
              <a:sym typeface="Gochi Hand"/>
            </a:endParaRPr>
          </a:p>
          <a:p>
            <a:pPr algn="just">
              <a:lnSpc>
                <a:spcPct val="80000"/>
              </a:lnSpc>
            </a:pPr>
            <a:r>
              <a:rPr lang="en-GB" sz="2800" dirty="0">
                <a:solidFill>
                  <a:schemeClr val="dk1"/>
                </a:solidFill>
                <a:latin typeface="Gochi Hand"/>
                <a:ea typeface="Gochi Hand"/>
                <a:cs typeface="Gochi Hand"/>
                <a:sym typeface="Gochi Hand"/>
              </a:rPr>
              <a:t>Bài thơ nói về cuộc sống trên trái đất khi mới có loài người, và sự thay đổi của trái đất từ khi có loài người ngày một tiến bộ, ngày một văn minh.</a:t>
            </a:r>
          </a:p>
          <a:p>
            <a:pPr algn="just">
              <a:lnSpc>
                <a:spcPct val="80000"/>
              </a:lnSpc>
            </a:pPr>
            <a:r>
              <a:rPr lang="en-GB" sz="2800" dirty="0">
                <a:solidFill>
                  <a:schemeClr val="dk1"/>
                </a:solidFill>
                <a:latin typeface="Gochi Hand"/>
                <a:ea typeface="Gochi Hand"/>
                <a:cs typeface="Gochi Hand"/>
                <a:sym typeface="Gochi Hand"/>
              </a:rPr>
              <a:t>Mọi vật sinh ra trên trái đất đều là vì con người, vì trẻ em: Hãy chăm sóc, yêu thương, dạy dỗ trẻ em và dành cho thế giới tuổi thơ mọi điều tốt đẹp nhất </a:t>
            </a:r>
            <a:endParaRPr sz="2800" dirty="0">
              <a:solidFill>
                <a:schemeClr val="dk1"/>
              </a:solidFill>
              <a:latin typeface="Gochi Hand"/>
              <a:ea typeface="Gochi Hand"/>
              <a:cs typeface="Gochi Hand"/>
              <a:sym typeface="Gochi Hand"/>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46">
                                            <p:txEl>
                                              <p:pRg st="0" end="0"/>
                                            </p:txEl>
                                          </p:spTgt>
                                        </p:tgtEl>
                                        <p:attrNameLst>
                                          <p:attrName>style.visibility</p:attrName>
                                        </p:attrNameLst>
                                      </p:cBhvr>
                                      <p:to>
                                        <p:strVal val="visible"/>
                                      </p:to>
                                    </p:set>
                                    <p:animEffect transition="in" filter="fade">
                                      <p:cBhvr>
                                        <p:cTn id="7" dur="1000"/>
                                        <p:tgtEl>
                                          <p:spTgt spid="7846">
                                            <p:txEl>
                                              <p:pRg st="0" end="0"/>
                                            </p:txEl>
                                          </p:spTgt>
                                        </p:tgtEl>
                                      </p:cBhvr>
                                    </p:animEffect>
                                    <p:anim calcmode="lin" valueType="num">
                                      <p:cBhvr>
                                        <p:cTn id="8" dur="1000" fill="hold"/>
                                        <p:tgtEl>
                                          <p:spTgt spid="78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846">
                                            <p:txEl>
                                              <p:pRg st="2" end="2"/>
                                            </p:txEl>
                                          </p:spTgt>
                                        </p:tgtEl>
                                        <p:attrNameLst>
                                          <p:attrName>style.visibility</p:attrName>
                                        </p:attrNameLst>
                                      </p:cBhvr>
                                      <p:to>
                                        <p:strVal val="visible"/>
                                      </p:to>
                                    </p:set>
                                    <p:animEffect transition="in" filter="barn(inVertical)">
                                      <p:cBhvr>
                                        <p:cTn id="14" dur="500"/>
                                        <p:tgtEl>
                                          <p:spTgt spid="784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846">
                                            <p:txEl>
                                              <p:pRg st="3" end="3"/>
                                            </p:txEl>
                                          </p:spTgt>
                                        </p:tgtEl>
                                        <p:attrNameLst>
                                          <p:attrName>style.visibility</p:attrName>
                                        </p:attrNameLst>
                                      </p:cBhvr>
                                      <p:to>
                                        <p:strVal val="visible"/>
                                      </p:to>
                                    </p:set>
                                    <p:animEffect transition="in" filter="barn(inVertical)">
                                      <p:cBhvr>
                                        <p:cTn id="19" dur="500"/>
                                        <p:tgtEl>
                                          <p:spTgt spid="78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ae8ba758eaa93ed10623b778f1ab0a9"/>
          <p:cNvPicPr>
            <a:picLocks noChangeAspect="1"/>
          </p:cNvPicPr>
          <p:nvPr/>
        </p:nvPicPr>
        <p:blipFill>
          <a:blip r:embed="rId4"/>
          <a:stretch>
            <a:fillRect/>
          </a:stretch>
        </p:blipFill>
        <p:spPr>
          <a:xfrm>
            <a:off x="0" y="0"/>
            <a:ext cx="12192635" cy="6858635"/>
          </a:xfrm>
          <a:prstGeom prst="rect">
            <a:avLst/>
          </a:prstGeom>
        </p:spPr>
      </p:pic>
      <p:sp>
        <p:nvSpPr>
          <p:cNvPr id="3" name="椭圆 2"/>
          <p:cNvSpPr/>
          <p:nvPr/>
        </p:nvSpPr>
        <p:spPr>
          <a:xfrm>
            <a:off x="5741670" y="298174"/>
            <a:ext cx="5787721" cy="6400800"/>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330287" y="1532353"/>
            <a:ext cx="2610485" cy="4247317"/>
          </a:xfrm>
          <a:prstGeom prst="rect">
            <a:avLst/>
          </a:prstGeom>
          <a:noFill/>
        </p:spPr>
        <p:txBody>
          <a:bodyPr wrap="square" rtlCol="0">
            <a:spAutoFit/>
          </a:bodyPr>
          <a:lstStyle/>
          <a:p>
            <a:pPr algn="ctr"/>
            <a:r>
              <a:rPr lang="en-US" altLang="zh-CN" sz="5400" b="1" dirty="0">
                <a:solidFill>
                  <a:srgbClr val="1B3553"/>
                </a:solidFill>
                <a:latin typeface="Bungee Inline" pitchFamily="2" charset="0"/>
                <a:ea typeface="字魂63号-泡泡体" panose="00000500000000000000" pitchFamily="2" charset="-122"/>
              </a:rPr>
              <a:t>CHĂM CHỈ HỌC TẬP NHÉ!</a:t>
            </a:r>
            <a:endParaRPr lang="zh-CN" altLang="en-US" sz="5400" b="1" dirty="0">
              <a:solidFill>
                <a:srgbClr val="1B3553"/>
              </a:solidFill>
              <a:latin typeface="Bungee Inline" pitchFamily="2" charset="0"/>
              <a:ea typeface="字魂63号-泡泡体" panose="00000500000000000000" pitchFamily="2" charset="-122"/>
            </a:endParaRPr>
          </a:p>
        </p:txBody>
      </p:sp>
      <p:pic>
        <p:nvPicPr>
          <p:cNvPr id="9" name="图片 8"/>
          <p:cNvPicPr>
            <a:picLocks noChangeAspect="1"/>
          </p:cNvPicPr>
          <p:nvPr/>
        </p:nvPicPr>
        <p:blipFill>
          <a:blip r:embed="rId5"/>
          <a:srcRect l="-14524" t="-3336"/>
          <a:stretch>
            <a:fillRect/>
          </a:stretch>
        </p:blipFill>
        <p:spPr>
          <a:xfrm flipH="1">
            <a:off x="9691217" y="3928110"/>
            <a:ext cx="1489710" cy="841375"/>
          </a:xfrm>
          <a:prstGeom prst="rect">
            <a:avLst/>
          </a:prstGeom>
        </p:spPr>
      </p:pic>
      <p:pic>
        <p:nvPicPr>
          <p:cNvPr id="5" name="图片 4"/>
          <p:cNvPicPr>
            <a:picLocks noChangeAspect="1"/>
          </p:cNvPicPr>
          <p:nvPr/>
        </p:nvPicPr>
        <p:blipFill>
          <a:blip r:embed="rId5"/>
          <a:srcRect l="-14524" t="-3336"/>
          <a:stretch>
            <a:fillRect/>
          </a:stretch>
        </p:blipFill>
        <p:spPr>
          <a:xfrm flipH="1" flipV="1">
            <a:off x="5369560" y="3383915"/>
            <a:ext cx="963295" cy="54419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dac7d64116269f872a05508bafe0f24"/>
          <p:cNvPicPr>
            <a:picLocks noChangeAspect="1"/>
          </p:cNvPicPr>
          <p:nvPr/>
        </p:nvPicPr>
        <p:blipFill>
          <a:blip r:embed="rId4"/>
          <a:stretch>
            <a:fillRect/>
          </a:stretch>
        </p:blipFill>
        <p:spPr>
          <a:xfrm>
            <a:off x="6529705" y="1195705"/>
            <a:ext cx="5662295" cy="5662295"/>
          </a:xfrm>
          <a:prstGeom prst="rect">
            <a:avLst/>
          </a:prstGeom>
        </p:spPr>
      </p:pic>
      <p:sp>
        <p:nvSpPr>
          <p:cNvPr id="3" name="圆角矩形 2"/>
          <p:cNvSpPr/>
          <p:nvPr/>
        </p:nvSpPr>
        <p:spPr>
          <a:xfrm>
            <a:off x="178904" y="1233643"/>
            <a:ext cx="7692887" cy="531378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cstate="print"/>
          <a:srcRect l="-14524" t="-3336"/>
          <a:stretch>
            <a:fillRect/>
          </a:stretch>
        </p:blipFill>
        <p:spPr>
          <a:xfrm>
            <a:off x="999201" y="1043932"/>
            <a:ext cx="807085" cy="455295"/>
          </a:xfrm>
          <a:prstGeom prst="rect">
            <a:avLst/>
          </a:prstGeom>
        </p:spPr>
      </p:pic>
      <p:pic>
        <p:nvPicPr>
          <p:cNvPr id="5" name="图片 4"/>
          <p:cNvPicPr>
            <a:picLocks noChangeAspect="1"/>
          </p:cNvPicPr>
          <p:nvPr/>
        </p:nvPicPr>
        <p:blipFill>
          <a:blip r:embed="rId5" cstate="print"/>
          <a:srcRect l="-14524" t="-3336"/>
          <a:stretch>
            <a:fillRect/>
          </a:stretch>
        </p:blipFill>
        <p:spPr>
          <a:xfrm flipH="1">
            <a:off x="5975211" y="6288207"/>
            <a:ext cx="807085" cy="455295"/>
          </a:xfrm>
          <a:prstGeom prst="rect">
            <a:avLst/>
          </a:prstGeom>
        </p:spPr>
      </p:pic>
      <p:pic>
        <p:nvPicPr>
          <p:cNvPr id="7" name="图片 6"/>
          <p:cNvPicPr>
            <a:picLocks noChangeAspect="1"/>
          </p:cNvPicPr>
          <p:nvPr/>
        </p:nvPicPr>
        <p:blipFill>
          <a:blip r:embed="rId6"/>
          <a:srcRect l="31881" t="-9268"/>
          <a:stretch>
            <a:fillRect/>
          </a:stretch>
        </p:blipFill>
        <p:spPr>
          <a:xfrm>
            <a:off x="0" y="306705"/>
            <a:ext cx="886460" cy="889000"/>
          </a:xfrm>
          <a:prstGeom prst="rect">
            <a:avLst/>
          </a:prstGeom>
        </p:spPr>
      </p:pic>
      <p:sp>
        <p:nvSpPr>
          <p:cNvPr id="10" name="TextBox 9"/>
          <p:cNvSpPr txBox="1"/>
          <p:nvPr/>
        </p:nvSpPr>
        <p:spPr>
          <a:xfrm>
            <a:off x="1101738" y="310569"/>
            <a:ext cx="9988523" cy="939800"/>
          </a:xfrm>
          <a:prstGeom prst="rect">
            <a:avLst/>
          </a:prstGeom>
          <a:noFill/>
        </p:spPr>
        <p:txBody>
          <a:bodyPr wrap="square">
            <a:spAutoFit/>
          </a:bodyPr>
          <a:lstStyle/>
          <a:p>
            <a:pPr algn="ctr">
              <a:lnSpc>
                <a:spcPct val="115000"/>
              </a:lnSpc>
            </a:pPr>
            <a:r>
              <a:rPr 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Q</a:t>
            </a:r>
            <a:r>
              <a:rPr lang="de-DE"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ua các bài thơ mà </a:t>
            </a:r>
            <a:r>
              <a:rPr lang="en-US" alt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em</a:t>
            </a:r>
            <a:r>
              <a:rPr lang="de-DE"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 biết và </a:t>
            </a:r>
            <a:r>
              <a:rPr 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phần soạn bài ở nhà</a:t>
            </a:r>
            <a:r>
              <a:rPr lang="de-DE"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a:t>
            </a:r>
            <a:r>
              <a:rPr 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 các </a:t>
            </a:r>
            <a:r>
              <a:rPr lang="en-US" alt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em</a:t>
            </a:r>
            <a:r>
              <a:rPr 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 hãy</a:t>
            </a:r>
            <a:r>
              <a:rPr lang="de-DE"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rPr>
              <a:t> hoàn thiện bảng khái quát đặc điểm của thơ</a:t>
            </a:r>
            <a:r>
              <a:rPr lang="vi-VN" sz="2400" b="1" dirty="0">
                <a:solidFill>
                  <a:schemeClr val="bg1"/>
                </a:solidFill>
                <a:latin typeface="Chakra Petch" panose="00000500000000000000" pitchFamily="2" charset="-34"/>
                <a:ea typeface="Times New Roman" panose="02020603050405020304" pitchFamily="18" charset="0"/>
                <a:cs typeface="Chakra Petch" panose="00000500000000000000" pitchFamily="2" charset="-34"/>
              </a:rPr>
              <a:t> dưới đây:</a:t>
            </a:r>
            <a:endParaRPr lang="vi-VN" sz="24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graphicFrame>
        <p:nvGraphicFramePr>
          <p:cNvPr id="9" name="Table 8"/>
          <p:cNvGraphicFramePr>
            <a:graphicFrameLocks noGrp="1"/>
          </p:cNvGraphicFramePr>
          <p:nvPr/>
        </p:nvGraphicFramePr>
        <p:xfrm>
          <a:off x="886460" y="2047939"/>
          <a:ext cx="6368763" cy="3752632"/>
        </p:xfrm>
        <a:graphic>
          <a:graphicData uri="http://schemas.openxmlformats.org/drawingml/2006/table">
            <a:tbl>
              <a:tblPr firstRow="1" firstCol="1" bandRow="1">
                <a:tableStyleId>{5C22544A-7EE6-4342-B048-85BDC9FD1C3A}</a:tableStyleId>
              </a:tblPr>
              <a:tblGrid>
                <a:gridCol w="3406903">
                  <a:extLst>
                    <a:ext uri="{9D8B030D-6E8A-4147-A177-3AD203B41FA5}">
                      <a16:colId xmlns:a16="http://schemas.microsoft.com/office/drawing/2014/main" val="20000"/>
                    </a:ext>
                  </a:extLst>
                </a:gridCol>
                <a:gridCol w="2961860">
                  <a:extLst>
                    <a:ext uri="{9D8B030D-6E8A-4147-A177-3AD203B41FA5}">
                      <a16:colId xmlns:a16="http://schemas.microsoft.com/office/drawing/2014/main" val="20001"/>
                    </a:ext>
                  </a:extLst>
                </a:gridCol>
              </a:tblGrid>
              <a:tr h="196021">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ctr">
                        <a:lnSpc>
                          <a:spcPct val="115000"/>
                        </a:lnSpc>
                        <a:tabLst>
                          <a:tab pos="90170" algn="l"/>
                          <a:tab pos="180340" algn="l"/>
                        </a:tabLst>
                      </a:pPr>
                      <a:r>
                        <a:rPr lang="vi-VN" sz="2400">
                          <a:effectLst/>
                          <a:latin typeface="Times New Roman" panose="02020603050405020304" pitchFamily="18" charset="0"/>
                          <a:cs typeface="Times New Roman" panose="02020603050405020304" pitchFamily="18" charset="0"/>
                        </a:rPr>
                        <a:t>Đặc điểm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0"/>
                  </a:ext>
                </a:extLst>
              </a:tr>
              <a:tr h="787671">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 Thể thơ</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1"/>
                  </a:ext>
                </a:extLst>
              </a:tr>
              <a:tr h="385854">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Ngôn ngữ</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2"/>
                  </a:ext>
                </a:extLst>
              </a:tr>
              <a:tr h="586763">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Biện pháp tu từ</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3"/>
                  </a:ext>
                </a:extLst>
              </a:tr>
              <a:tr h="586763">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Nội dung</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4"/>
                  </a:ext>
                </a:extLst>
              </a:tr>
              <a:tr h="950187">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Phương thức biểu đạt</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5"/>
                  </a:ext>
                </a:extLst>
              </a:tr>
            </a:tbl>
          </a:graphicData>
        </a:graphic>
      </p:graphicFrame>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28260" y="1227177"/>
          <a:ext cx="10535479" cy="4371887"/>
        </p:xfrm>
        <a:graphic>
          <a:graphicData uri="http://schemas.openxmlformats.org/drawingml/2006/table">
            <a:tbl>
              <a:tblPr firstRow="1" firstCol="1" bandRow="1">
                <a:tableStyleId>{5C22544A-7EE6-4342-B048-85BDC9FD1C3A}</a:tableStyleId>
              </a:tblPr>
              <a:tblGrid>
                <a:gridCol w="3330315">
                  <a:extLst>
                    <a:ext uri="{9D8B030D-6E8A-4147-A177-3AD203B41FA5}">
                      <a16:colId xmlns:a16="http://schemas.microsoft.com/office/drawing/2014/main" val="20000"/>
                    </a:ext>
                  </a:extLst>
                </a:gridCol>
                <a:gridCol w="7205164">
                  <a:extLst>
                    <a:ext uri="{9D8B030D-6E8A-4147-A177-3AD203B41FA5}">
                      <a16:colId xmlns:a16="http://schemas.microsoft.com/office/drawing/2014/main" val="20001"/>
                    </a:ext>
                  </a:extLst>
                </a:gridCol>
              </a:tblGrid>
              <a:tr h="38747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Đặc điểm</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0"/>
                  </a:ext>
                </a:extLst>
              </a:tr>
              <a:tr h="771385">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Thể thơ</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1"/>
                  </a:ext>
                </a:extLst>
              </a:tr>
              <a:tr h="58762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Biện pháp tu từ</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2"/>
                  </a:ext>
                </a:extLst>
              </a:tr>
              <a:tr h="58762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Nội dung</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3"/>
                  </a:ext>
                </a:extLst>
              </a:tr>
              <a:tr h="2004632">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Phương thức biểu đạt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val="10004"/>
                  </a:ext>
                </a:extLst>
              </a:tr>
            </a:tbl>
          </a:graphicData>
        </a:graphic>
      </p:graphicFrame>
      <p:sp>
        <p:nvSpPr>
          <p:cNvPr id="7" name="TextBox 6"/>
          <p:cNvSpPr txBox="1"/>
          <p:nvPr/>
        </p:nvSpPr>
        <p:spPr>
          <a:xfrm>
            <a:off x="4159527" y="1790505"/>
            <a:ext cx="6594612" cy="483017"/>
          </a:xfrm>
          <a:prstGeom prst="rect">
            <a:avLst/>
          </a:prstGeom>
          <a:noFill/>
        </p:spPr>
        <p:txBody>
          <a:bodyPr wrap="square">
            <a:spAutoFit/>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Số tiếng trong mỗi dòng, số dòng trong mỗi bài,…</a:t>
            </a:r>
          </a:p>
        </p:txBody>
      </p:sp>
      <p:sp>
        <p:nvSpPr>
          <p:cNvPr id="9" name="TextBox 8"/>
          <p:cNvSpPr txBox="1"/>
          <p:nvPr/>
        </p:nvSpPr>
        <p:spPr>
          <a:xfrm>
            <a:off x="4159527" y="2353833"/>
            <a:ext cx="6092686" cy="483017"/>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So sánh, ẩn dụ, điệp ngữ, v.v…</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159527" y="2945983"/>
            <a:ext cx="6092686" cy="483017"/>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Tình cảm, cảm xúc của nhà thơ trước cuộc sống</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4159528" y="3610247"/>
            <a:ext cx="7204212" cy="1757212"/>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Có thể có yếu tố tự sự (kể lại một sự kiện, câu chuyện) và miêu tả (tái hiện những đặc điểm nổi bật của đối tượng) nhưng những yếu tố ấy chỉ là phương tiện để nhà thơ bộc lộ tình cảm, cảm xúc.</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3049656" y="264273"/>
            <a:ext cx="6092686" cy="701410"/>
          </a:xfrm>
          <a:prstGeom prst="rect">
            <a:avLst/>
          </a:prstGeom>
          <a:noFill/>
        </p:spPr>
        <p:txBody>
          <a:bodyPr wrap="square">
            <a:spAutoFit/>
          </a:bodyPr>
          <a:lstStyle/>
          <a:p>
            <a:pPr algn="just">
              <a:lnSpc>
                <a:spcPct val="115000"/>
              </a:lnSpc>
            </a:pPr>
            <a:r>
              <a:rPr lang="vi-VN"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1. </a:t>
            </a:r>
            <a:r>
              <a:rPr lang="en-US" sz="3600" b="1" dirty="0" err="1">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Một</a:t>
            </a:r>
            <a:r>
              <a:rPr lang="en-US"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 </a:t>
            </a:r>
            <a:r>
              <a:rPr lang="en-US" sz="3600" b="1" dirty="0" err="1">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số</a:t>
            </a:r>
            <a:r>
              <a:rPr lang="en-US"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 </a:t>
            </a:r>
            <a:r>
              <a:rPr lang="en-US" sz="3600" b="1" dirty="0" err="1">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đặc</a:t>
            </a:r>
            <a:r>
              <a:rPr lang="en-US"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 </a:t>
            </a:r>
            <a:r>
              <a:rPr lang="en-US" sz="3600" b="1" dirty="0" err="1">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điểm</a:t>
            </a:r>
            <a:r>
              <a:rPr lang="en-US"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 </a:t>
            </a:r>
            <a:r>
              <a:rPr lang="en-US" sz="3600" b="1" dirty="0" err="1">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của</a:t>
            </a:r>
            <a:r>
              <a:rPr lang="en-US"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 </a:t>
            </a:r>
            <a:r>
              <a:rPr lang="en-US" sz="3600" b="1" dirty="0" err="1">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thơ</a:t>
            </a:r>
            <a:r>
              <a:rPr lang="vi-VN"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a:t>
            </a:r>
            <a:endParaRPr lang="vi-VN" sz="3600"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4" name="圆角矩形 3"/>
          <p:cNvSpPr/>
          <p:nvPr/>
        </p:nvSpPr>
        <p:spPr>
          <a:xfrm>
            <a:off x="2163637" y="1393301"/>
            <a:ext cx="8326120" cy="14077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058160" y="3253051"/>
            <a:ext cx="8326120" cy="336641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a2f77cb89d1b89ffbc5b1225ec7c7544"/>
          <p:cNvPicPr>
            <a:picLocks noChangeAspect="1"/>
          </p:cNvPicPr>
          <p:nvPr/>
        </p:nvPicPr>
        <p:blipFill>
          <a:blip r:embed="rId5"/>
          <a:srcRect/>
          <a:stretch>
            <a:fillRect/>
          </a:stretch>
        </p:blipFill>
        <p:spPr>
          <a:xfrm>
            <a:off x="0" y="1882057"/>
            <a:ext cx="4958080" cy="4940300"/>
          </a:xfrm>
          <a:prstGeom prst="rect">
            <a:avLst/>
          </a:prstGeom>
        </p:spPr>
      </p:pic>
      <p:sp>
        <p:nvSpPr>
          <p:cNvPr id="6" name="太阳形 5"/>
          <p:cNvSpPr/>
          <p:nvPr/>
        </p:nvSpPr>
        <p:spPr>
          <a:xfrm>
            <a:off x="10953115" y="2986405"/>
            <a:ext cx="639445" cy="624205"/>
          </a:xfrm>
          <a:prstGeom prst="sun">
            <a:avLst/>
          </a:prstGeom>
          <a:solidFill>
            <a:srgbClr val="FDF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太阳形 6"/>
          <p:cNvSpPr/>
          <p:nvPr/>
        </p:nvSpPr>
        <p:spPr>
          <a:xfrm>
            <a:off x="1873609" y="1081198"/>
            <a:ext cx="639445" cy="624205"/>
          </a:xfrm>
          <a:prstGeom prst="sun">
            <a:avLst/>
          </a:prstGeom>
          <a:solidFill>
            <a:srgbClr val="FDF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2805373" y="1665162"/>
            <a:ext cx="7042647" cy="907941"/>
          </a:xfrm>
          <a:prstGeom prst="rect">
            <a:avLst/>
          </a:prstGeom>
          <a:noFill/>
        </p:spPr>
        <p:txBody>
          <a:bodyPr wrap="square">
            <a:spAutoFit/>
          </a:bodyPr>
          <a:lstStyle/>
          <a:p>
            <a:pPr algn="ctr">
              <a:lnSpc>
                <a:spcPct val="115000"/>
              </a:lnSpc>
            </a:pPr>
            <a:r>
              <a:rPr lang="de-D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Kể tên một số bài thơ đã đọc và chia sẻ kinh nghiệm: Khi đọc một bài thơ,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con</a:t>
            </a:r>
            <a:r>
              <a:rPr lang="de-D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quan tâm đến điều gì nhất?</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1873609" y="35643"/>
            <a:ext cx="9360038" cy="1338508"/>
          </a:xfrm>
          <a:prstGeom prst="rect">
            <a:avLst/>
          </a:prstGeom>
          <a:noFill/>
        </p:spPr>
        <p:txBody>
          <a:bodyPr wrap="square">
            <a:spAutoFit/>
          </a:bodyPr>
          <a:lstStyle/>
          <a:p>
            <a:pPr algn="ctr">
              <a:lnSpc>
                <a:spcPct val="115000"/>
              </a:lnSpc>
            </a:pPr>
            <a:r>
              <a:rPr lang="vi-VN" sz="3600" b="1"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rPr>
              <a:t>2. Khi đọc một bài thơ cần quan tâm đến các yếu tố:</a:t>
            </a:r>
            <a:endParaRPr lang="vi-VN" sz="3600" dirty="0">
              <a:solidFill>
                <a:schemeClr val="accent5">
                  <a:lumMod val="40000"/>
                  <a:lumOff val="60000"/>
                </a:schemeClr>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sp>
        <p:nvSpPr>
          <p:cNvPr id="16" name="TextBox 15"/>
          <p:cNvSpPr txBox="1"/>
          <p:nvPr/>
        </p:nvSpPr>
        <p:spPr>
          <a:xfrm>
            <a:off x="4381997" y="4400973"/>
            <a:ext cx="6092686" cy="1043876"/>
          </a:xfrm>
          <a:prstGeom prst="rect">
            <a:avLst/>
          </a:prstGeom>
          <a:noFill/>
        </p:spPr>
        <p:txBody>
          <a:bodyPr wrap="square">
            <a:spAutoFit/>
          </a:bodyPr>
          <a:lstStyle/>
          <a:p>
            <a:pPr algn="ctr">
              <a:lnSpc>
                <a:spcPct val="115000"/>
              </a:lnSpc>
            </a:pPr>
            <a:r>
              <a:rPr lang="vi-VN" sz="28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 thơ, vần, nhịp, âm điệu, hình ảnh, biện pháp tu từ,...</a:t>
            </a:r>
            <a:endParaRPr lang="vi-VN" sz="28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7"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93432" y="428039"/>
            <a:ext cx="3938905" cy="646331"/>
          </a:xfrm>
          <a:prstGeom prst="rect">
            <a:avLst/>
          </a:prstGeom>
          <a:noFill/>
        </p:spPr>
        <p:txBody>
          <a:bodyPr wrap="square" rtlCol="0">
            <a:spAutoFit/>
          </a:bodyPr>
          <a:lstStyle/>
          <a:p>
            <a:pPr algn="ctr"/>
            <a:r>
              <a:rPr lang="en-US" altLang="zh-CN"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3. </a:t>
            </a:r>
            <a:r>
              <a:rPr lang="en-US" altLang="zh-CN" sz="3600" b="1" dirty="0" err="1">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Ví</a:t>
            </a:r>
            <a:r>
              <a:rPr lang="en-US" altLang="zh-CN"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 </a:t>
            </a:r>
            <a:r>
              <a:rPr lang="en-US" altLang="zh-CN" sz="3600" b="1" dirty="0" err="1">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dụ</a:t>
            </a:r>
            <a:endParaRPr lang="zh-CN" altLang="en-US"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endParaRPr>
          </a:p>
        </p:txBody>
      </p:sp>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4" name="圆角矩形 3"/>
          <p:cNvSpPr/>
          <p:nvPr/>
        </p:nvSpPr>
        <p:spPr>
          <a:xfrm>
            <a:off x="258417" y="1317039"/>
            <a:ext cx="11688417" cy="5112922"/>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084d31ff3717fb95ffeac3c797900853"/>
          <p:cNvPicPr>
            <a:picLocks noChangeAspect="1"/>
          </p:cNvPicPr>
          <p:nvPr/>
        </p:nvPicPr>
        <p:blipFill>
          <a:blip r:embed="rId5"/>
          <a:srcRect/>
          <a:stretch>
            <a:fillRect/>
          </a:stretch>
        </p:blipFill>
        <p:spPr>
          <a:xfrm>
            <a:off x="4825365" y="1566476"/>
            <a:ext cx="1893487" cy="4863485"/>
          </a:xfrm>
          <a:prstGeom prst="rect">
            <a:avLst/>
          </a:prstGeom>
        </p:spPr>
      </p:pic>
      <p:sp>
        <p:nvSpPr>
          <p:cNvPr id="5" name="圆角矩形 4"/>
          <p:cNvSpPr/>
          <p:nvPr/>
        </p:nvSpPr>
        <p:spPr>
          <a:xfrm>
            <a:off x="1589115" y="1147811"/>
            <a:ext cx="2036445" cy="490855"/>
          </a:xfrm>
          <a:prstGeom prst="roundRect">
            <a:avLst>
              <a:gd name="adj" fmla="val 40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449283" y="1117331"/>
            <a:ext cx="2036445" cy="490855"/>
          </a:xfrm>
          <a:prstGeom prst="roundRect">
            <a:avLst>
              <a:gd name="adj" fmla="val 40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706272" y="1147811"/>
            <a:ext cx="1802130" cy="460375"/>
          </a:xfrm>
          <a:prstGeom prst="rect">
            <a:avLst/>
          </a:prstGeom>
          <a:noFill/>
        </p:spPr>
        <p:txBody>
          <a:bodyPr wrap="square" rtlCol="0">
            <a:spAutoFit/>
          </a:bodyPr>
          <a:lstStyle/>
          <a:p>
            <a:pPr algn="dist"/>
            <a:r>
              <a:rPr lang="en-US" altLang="zh-CN"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a:t>
            </a:r>
            <a:endParaRPr lang="zh-CN" altLang="en-US"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8" name="文本框 7"/>
          <p:cNvSpPr txBox="1"/>
          <p:nvPr/>
        </p:nvSpPr>
        <p:spPr>
          <a:xfrm>
            <a:off x="8566441" y="1106101"/>
            <a:ext cx="1802130" cy="460375"/>
          </a:xfrm>
          <a:prstGeom prst="rect">
            <a:avLst/>
          </a:prstGeom>
          <a:noFill/>
        </p:spPr>
        <p:txBody>
          <a:bodyPr wrap="square" rtlCol="0">
            <a:spAutoFit/>
          </a:bodyPr>
          <a:lstStyle/>
          <a:p>
            <a:pPr algn="dist"/>
            <a:r>
              <a:rPr lang="en-US" altLang="zh-CN" sz="2400" b="1" dirty="0" err="1">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Trả</a:t>
            </a:r>
            <a:r>
              <a:rPr lang="en-US" altLang="zh-CN"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lời</a:t>
            </a:r>
            <a:endParaRPr lang="zh-CN" altLang="en-US"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13" name="TextBox 12"/>
          <p:cNvSpPr txBox="1"/>
          <p:nvPr/>
        </p:nvSpPr>
        <p:spPr>
          <a:xfrm>
            <a:off x="487875" y="2206706"/>
            <a:ext cx="4620838" cy="3456331"/>
          </a:xfrm>
          <a:prstGeom prst="rect">
            <a:avLst/>
          </a:prstGeom>
          <a:noFill/>
        </p:spPr>
        <p:txBody>
          <a:bodyPr wrap="square">
            <a:spAutoFit/>
          </a:bodyPr>
          <a:lstStyle/>
          <a:p>
            <a:pPr algn="just">
              <a:lnSpc>
                <a:spcPct val="115000"/>
              </a:lnSpc>
            </a:pP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Chỉ ra các yếu tố mà em quan tâm trong đoạn thơ sau:</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“Anh đội viên mơ màng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 nằm trong giấc mộng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Bóng Bác cao lồng lộng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Ấm hơn ngọn lửa hồng”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“Đêm nay Bác không ngủ” </a:t>
            </a: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Minh Huệ)</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6971360" y="2419071"/>
            <a:ext cx="4949686" cy="3031599"/>
          </a:xfrm>
          <a:prstGeom prst="rect">
            <a:avLst/>
          </a:prstGeom>
          <a:noFill/>
        </p:spPr>
        <p:txBody>
          <a:bodyPr wrap="square">
            <a:spAutoFit/>
          </a:bodyPr>
          <a:lstStyle/>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Thể thơ: 5 chữ tự do</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Vần: gieo vần chân (cuối dòng thơ: mộng - lộng - hồng), liên tiếp.</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Nhịp: 3/2, 2/3</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điệu: Nhanh</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gần gũi, thân thuộc, ấm áp.</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8"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3acb18ea10a4be9a9ec333d58fc9e7f"/>
          <p:cNvPicPr>
            <a:picLocks noChangeAspect="1"/>
          </p:cNvPicPr>
          <p:nvPr/>
        </p:nvPicPr>
        <p:blipFill>
          <a:blip r:embed="rId4"/>
          <a:stretch>
            <a:fillRect/>
          </a:stretch>
        </p:blipFill>
        <p:spPr>
          <a:xfrm>
            <a:off x="5334635" y="0"/>
            <a:ext cx="6857365" cy="6857365"/>
          </a:xfrm>
          <a:prstGeom prst="rect">
            <a:avLst/>
          </a:prstGeom>
        </p:spPr>
      </p:pic>
      <p:pic>
        <p:nvPicPr>
          <p:cNvPr id="3" name="图片 2" descr="60e1426891606dd191c2754b310bca12"/>
          <p:cNvPicPr>
            <a:picLocks noChangeAspect="1"/>
          </p:cNvPicPr>
          <p:nvPr/>
        </p:nvPicPr>
        <p:blipFill>
          <a:blip r:embed="rId5">
            <a:alphaModFix amt="20000"/>
          </a:blip>
          <a:srcRect/>
          <a:stretch>
            <a:fillRect/>
          </a:stretch>
        </p:blipFill>
        <p:spPr>
          <a:xfrm>
            <a:off x="598419" y="2954655"/>
            <a:ext cx="3940810" cy="3629025"/>
          </a:xfrm>
          <a:prstGeom prst="rect">
            <a:avLst/>
          </a:prstGeom>
        </p:spPr>
      </p:pic>
      <p:sp>
        <p:nvSpPr>
          <p:cNvPr id="17" name="文本框 16"/>
          <p:cNvSpPr txBox="1"/>
          <p:nvPr/>
        </p:nvSpPr>
        <p:spPr>
          <a:xfrm>
            <a:off x="214913" y="638143"/>
            <a:ext cx="5905997" cy="1446550"/>
          </a:xfrm>
          <a:prstGeom prst="rect">
            <a:avLst/>
          </a:prstGeom>
          <a:noFill/>
        </p:spPr>
        <p:txBody>
          <a:bodyPr wrap="square" rtlCol="0">
            <a:spAutoFit/>
          </a:bodyPr>
          <a:lstStyle/>
          <a:p>
            <a:pPr algn="ctr"/>
            <a:r>
              <a:rPr lang="en-US" altLang="zh-CN" sz="4400" b="1" dirty="0" smtClean="0">
                <a:solidFill>
                  <a:schemeClr val="accent6">
                    <a:lumMod val="50000"/>
                  </a:schemeClr>
                </a:solidFill>
                <a:latin typeface="Bungee Inline" pitchFamily="2" charset="0"/>
                <a:ea typeface="字魂63号-泡泡体" panose="00000500000000000000" pitchFamily="2" charset="-122"/>
              </a:rPr>
              <a:t>CHUYỆN </a:t>
            </a:r>
            <a:r>
              <a:rPr lang="en-US" altLang="zh-CN" sz="4400" b="1" dirty="0">
                <a:solidFill>
                  <a:schemeClr val="accent6">
                    <a:lumMod val="50000"/>
                  </a:schemeClr>
                </a:solidFill>
                <a:latin typeface="Bungee Inline" pitchFamily="2" charset="0"/>
                <a:ea typeface="字魂63号-泡泡体" panose="00000500000000000000" pitchFamily="2" charset="-122"/>
              </a:rPr>
              <a:t>CỔ TÍCH VỀ LOÀI NGƯỜI</a:t>
            </a:r>
            <a:endParaRPr lang="zh-CN" altLang="en-US" sz="4400" b="1" dirty="0">
              <a:solidFill>
                <a:schemeClr val="accent6">
                  <a:lumMod val="50000"/>
                </a:schemeClr>
              </a:solidFill>
              <a:latin typeface="Bungee Inline" pitchFamily="2" charset="0"/>
              <a:ea typeface="字魂63号-泡泡体" panose="00000500000000000000" pitchFamily="2" charset="-122"/>
            </a:endParaRPr>
          </a:p>
        </p:txBody>
      </p:sp>
      <p:sp>
        <p:nvSpPr>
          <p:cNvPr id="9" name="文本框 8"/>
          <p:cNvSpPr txBox="1"/>
          <p:nvPr/>
        </p:nvSpPr>
        <p:spPr>
          <a:xfrm>
            <a:off x="1001187" y="736500"/>
            <a:ext cx="5094813" cy="830997"/>
          </a:xfrm>
          <a:prstGeom prst="rect">
            <a:avLst/>
          </a:prstGeom>
          <a:noFill/>
        </p:spPr>
        <p:txBody>
          <a:bodyPr wrap="square" rtlCol="0">
            <a:spAutoFit/>
          </a:bodyPr>
          <a:lstStyle/>
          <a:p>
            <a:endParaRPr lang="en-US" altLang="zh-CN" sz="4800" b="1" dirty="0">
              <a:solidFill>
                <a:schemeClr val="accent6">
                  <a:lumMod val="50000"/>
                </a:schemeClr>
              </a:solidFill>
              <a:latin typeface="Bungee Inline" pitchFamily="2" charset="0"/>
              <a:ea typeface="字魂63号-泡泡体" panose="00000500000000000000" pitchFamily="2" charset="-122"/>
            </a:endParaRPr>
          </a:p>
        </p:txBody>
      </p:sp>
      <p:sp>
        <p:nvSpPr>
          <p:cNvPr id="4" name="云形 3"/>
          <p:cNvSpPr/>
          <p:nvPr/>
        </p:nvSpPr>
        <p:spPr>
          <a:xfrm>
            <a:off x="799802" y="2408533"/>
            <a:ext cx="5497581" cy="1567704"/>
          </a:xfrm>
          <a:prstGeom prst="cloud">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910590" y="4808855"/>
            <a:ext cx="4949825" cy="727710"/>
          </a:xfrm>
          <a:prstGeom prst="rect">
            <a:avLst/>
          </a:prstGeom>
          <a:noFill/>
        </p:spPr>
        <p:txBody>
          <a:bodyPr wrap="square">
            <a:spAutoFit/>
          </a:bodyPr>
          <a:lstStyle/>
          <a:p>
            <a:pPr algn="just">
              <a:lnSpc>
                <a:spcPct val="115000"/>
              </a:lnSpc>
              <a:tabLst>
                <a:tab pos="90170" algn="l"/>
                <a:tab pos="180340" algn="l"/>
              </a:tabLst>
            </a:pPr>
            <a:r>
              <a:rPr lang="en-US" sz="3600" b="1" dirty="0">
                <a:solidFill>
                  <a:srgbClr val="00B0F0"/>
                </a:solidFill>
                <a:effectLst/>
                <a:latin typeface="Dancing Script SemiBold" pitchFamily="2" charset="0"/>
                <a:ea typeface="Times New Roman" panose="02020603050405020304" pitchFamily="18" charset="0"/>
                <a:cs typeface="Times New Roman" panose="02020603050405020304" pitchFamily="18" charset="0"/>
              </a:rPr>
              <a:t>XUÂN QUỲNH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4"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pic>
        <p:nvPicPr>
          <p:cNvPr id="21"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04" y="1828800"/>
            <a:ext cx="11570675" cy="5029200"/>
          </a:xfrm>
          <a:prstGeom prst="rect">
            <a:avLst/>
          </a:prstGeom>
        </p:spPr>
      </p:pic>
      <p:sp>
        <p:nvSpPr>
          <p:cNvPr id="23" name="TextBox 22"/>
          <p:cNvSpPr txBox="1"/>
          <p:nvPr/>
        </p:nvSpPr>
        <p:spPr>
          <a:xfrm>
            <a:off x="886460" y="422031"/>
            <a:ext cx="11060375" cy="1547347"/>
          </a:xfrm>
          <a:prstGeom prst="rect">
            <a:avLst/>
          </a:prstGeom>
          <a:noFill/>
        </p:spPr>
        <p:txBody>
          <a:bodyPr wrap="square">
            <a:spAutoFit/>
          </a:bodyPr>
          <a:lstStyle/>
          <a:p>
            <a:pPr algn="ctr">
              <a:lnSpc>
                <a:spcPct val="115000"/>
              </a:lnSpc>
              <a:tabLst>
                <a:tab pos="90170" algn="l"/>
                <a:tab pos="180340" algn="l"/>
                <a:tab pos="270510" algn="l"/>
              </a:tabLst>
            </a:pPr>
            <a:r>
              <a:rPr lang="de-DE" sz="2800" b="1" dirty="0">
                <a:solidFill>
                  <a:schemeClr val="tx2">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Nêu tên một truyện kể về nguồn gốc loài người trong kho tàng văn học dân gian Việt Nam hoặc văn học nước ngoài mà em biết. Trong truyện kể đó, sự ra đời của loài người có điều gì kỳ lạ?</a:t>
            </a:r>
            <a:r>
              <a:rPr lang="de-DE" sz="2800" b="1" i="1" dirty="0">
                <a:solidFill>
                  <a:schemeClr val="tx2">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mentimeter)</a:t>
            </a:r>
            <a:endParaRPr lang="vi-VN" sz="2800" b="1" dirty="0">
              <a:solidFill>
                <a:schemeClr val="tx2">
                  <a:lumMod val="75000"/>
                  <a:lumOff val="2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深蓝色卡爱卡通父亲节活动策划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ar Drives">
  <a:themeElements>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fontScheme name="Gear Dri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ear Dri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ar Dri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ar Dri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ar Dri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ar Dri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ar Dri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ar Dri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ar Dri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ar Dri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ar Dri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ar Dri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ar Dri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1970</Words>
  <Application>Microsoft Office PowerPoint</Application>
  <PresentationFormat>Widescreen</PresentationFormat>
  <Paragraphs>222</Paragraphs>
  <Slides>32</Slides>
  <Notes>23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32</vt:i4>
      </vt:variant>
    </vt:vector>
  </HeadingPairs>
  <TitlesOfParts>
    <vt:vector size="50" baseType="lpstr">
      <vt:lpstr>Microsoft YaHei</vt:lpstr>
      <vt:lpstr>Microsoft YaHei</vt:lpstr>
      <vt:lpstr>SimSun</vt:lpstr>
      <vt:lpstr>.VnTime</vt:lpstr>
      <vt:lpstr>Arial</vt:lpstr>
      <vt:lpstr>Bungee Inline</vt:lpstr>
      <vt:lpstr>Calibri</vt:lpstr>
      <vt:lpstr>Chakra Petch</vt:lpstr>
      <vt:lpstr>Charm</vt:lpstr>
      <vt:lpstr>Dancing Script SemiBold</vt:lpstr>
      <vt:lpstr>Gochi Hand</vt:lpstr>
      <vt:lpstr>Symbol</vt:lpstr>
      <vt:lpstr>Tahoma</vt:lpstr>
      <vt:lpstr>Times New Roman</vt:lpstr>
      <vt:lpstr>Wingdings</vt:lpstr>
      <vt:lpstr>字魂63号-泡泡体</vt:lpstr>
      <vt:lpstr>Office 主题​​</vt:lpstr>
      <vt:lpstr>Gear Drives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深蓝色卡爱卡通父亲节活动策划通用PPT模板</dc:title>
  <dc:creator>Lenovo</dc:creator>
  <cp:lastModifiedBy>TCH</cp:lastModifiedBy>
  <cp:revision>133</cp:revision>
  <dcterms:created xsi:type="dcterms:W3CDTF">2019-06-19T02:08:00Z</dcterms:created>
  <dcterms:modified xsi:type="dcterms:W3CDTF">2025-10-13T01:34:42Z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F6DC0035B12245F5AE1FDCF6F98D75D3</vt:lpwstr>
  </property>
</Properties>
</file>