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479" r:id="rId3"/>
    <p:sldId id="258" r:id="rId4"/>
    <p:sldId id="522" r:id="rId5"/>
    <p:sldId id="523" r:id="rId6"/>
    <p:sldId id="524" r:id="rId7"/>
    <p:sldId id="525" r:id="rId8"/>
    <p:sldId id="526" r:id="rId9"/>
    <p:sldId id="455"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494" r:id="rId24"/>
    <p:sldId id="520" r:id="rId25"/>
    <p:sldId id="521" r:id="rId26"/>
    <p:sldId id="540" r:id="rId27"/>
    <p:sldId id="541" r:id="rId28"/>
    <p:sldId id="542" r:id="rId29"/>
    <p:sldId id="38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snapToGrid="0" snapToObjects="1">
      <p:cViewPr varScale="1">
        <p:scale>
          <a:sx n="69" d="100"/>
          <a:sy n="69" d="100"/>
        </p:scale>
        <p:origin x="1404"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A39F-C03F-45CD-89EF-958857CB2B3C}" type="datetimeFigureOut">
              <a:rPr lang="en-US" smtClean="0"/>
              <a:t>9/18/2025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ACF50-EDFC-416D-98D9-E393C6A0FE64}" type="slidenum">
              <a:rPr lang="en-US" smtClean="0"/>
              <a:t>‹#›</a:t>
            </a:fld>
            <a:endParaRPr lang="en-US"/>
          </a:p>
        </p:txBody>
      </p:sp>
    </p:spTree>
    <p:extLst>
      <p:ext uri="{BB962C8B-B14F-4D97-AF65-F5344CB8AC3E}">
        <p14:creationId xmlns:p14="http://schemas.microsoft.com/office/powerpoint/2010/main" val="125337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13</a:t>
            </a:fld>
            <a:endParaRPr lang="en-US"/>
          </a:p>
        </p:txBody>
      </p:sp>
    </p:spTree>
    <p:extLst>
      <p:ext uri="{BB962C8B-B14F-4D97-AF65-F5344CB8AC3E}">
        <p14:creationId xmlns:p14="http://schemas.microsoft.com/office/powerpoint/2010/main" val="3225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14</a:t>
            </a:fld>
            <a:endParaRPr lang="en-US"/>
          </a:p>
        </p:txBody>
      </p:sp>
    </p:spTree>
    <p:extLst>
      <p:ext uri="{BB962C8B-B14F-4D97-AF65-F5344CB8AC3E}">
        <p14:creationId xmlns:p14="http://schemas.microsoft.com/office/powerpoint/2010/main" val="403804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09/18/2025</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52279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09/18/2025</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1113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09/18/2025</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5637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en-VN" smtClean="0"/>
              <a:t>09/18/2025</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6605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01688-A1D4-1145-AB82-E45CE746F8E4}" type="datetimeFigureOut">
              <a:rPr lang="en-VN" smtClean="0"/>
              <a:t>09/18/2025</a:t>
            </a:fld>
            <a:endParaRPr lang="en-VN"/>
          </a:p>
        </p:txBody>
      </p:sp>
      <p:sp>
        <p:nvSpPr>
          <p:cNvPr id="5" name="Footer Placeholder 4"/>
          <p:cNvSpPr>
            <a:spLocks noGrp="1"/>
          </p:cNvSpPr>
          <p:nvPr>
            <p:ph type="ftr" sz="quarter" idx="11"/>
          </p:nvPr>
        </p:nvSpPr>
        <p:spPr/>
        <p:txBody>
          <a:bodyPr/>
          <a:lstStyle/>
          <a:p>
            <a:endParaRPr lang="en-VN"/>
          </a:p>
        </p:txBody>
      </p:sp>
      <p:sp>
        <p:nvSpPr>
          <p:cNvPr id="6" name="Slide Number Placeholder 5"/>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85460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01688-A1D4-1145-AB82-E45CE746F8E4}" type="datetimeFigureOut">
              <a:rPr lang="en-VN" smtClean="0"/>
              <a:t>09/18/2025</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155694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01688-A1D4-1145-AB82-E45CE746F8E4}" type="datetimeFigureOut">
              <a:rPr lang="en-VN" smtClean="0"/>
              <a:t>09/18/2025</a:t>
            </a:fld>
            <a:endParaRPr lang="en-VN"/>
          </a:p>
        </p:txBody>
      </p:sp>
      <p:sp>
        <p:nvSpPr>
          <p:cNvPr id="8" name="Footer Placeholder 7"/>
          <p:cNvSpPr>
            <a:spLocks noGrp="1"/>
          </p:cNvSpPr>
          <p:nvPr>
            <p:ph type="ftr" sz="quarter" idx="11"/>
          </p:nvPr>
        </p:nvSpPr>
        <p:spPr/>
        <p:txBody>
          <a:bodyPr/>
          <a:lstStyle/>
          <a:p>
            <a:endParaRPr lang="en-VN"/>
          </a:p>
        </p:txBody>
      </p:sp>
      <p:sp>
        <p:nvSpPr>
          <p:cNvPr id="9" name="Slide Number Placeholder 8"/>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24113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401688-A1D4-1145-AB82-E45CE746F8E4}" type="datetimeFigureOut">
              <a:rPr lang="en-VN" smtClean="0"/>
              <a:t>09/18/2025</a:t>
            </a:fld>
            <a:endParaRPr lang="en-VN"/>
          </a:p>
        </p:txBody>
      </p:sp>
      <p:sp>
        <p:nvSpPr>
          <p:cNvPr id="4" name="Footer Placeholder 3"/>
          <p:cNvSpPr>
            <a:spLocks noGrp="1"/>
          </p:cNvSpPr>
          <p:nvPr>
            <p:ph type="ftr" sz="quarter" idx="11"/>
          </p:nvPr>
        </p:nvSpPr>
        <p:spPr/>
        <p:txBody>
          <a:bodyPr/>
          <a:lstStyle/>
          <a:p>
            <a:endParaRPr lang="en-VN"/>
          </a:p>
        </p:txBody>
      </p:sp>
      <p:sp>
        <p:nvSpPr>
          <p:cNvPr id="5" name="Slide Number Placeholder 4"/>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37512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1688-A1D4-1145-AB82-E45CE746F8E4}" type="datetimeFigureOut">
              <a:rPr lang="en-VN" smtClean="0"/>
              <a:t>09/18/2025</a:t>
            </a:fld>
            <a:endParaRPr lang="en-VN"/>
          </a:p>
        </p:txBody>
      </p:sp>
      <p:sp>
        <p:nvSpPr>
          <p:cNvPr id="3" name="Footer Placeholder 2"/>
          <p:cNvSpPr>
            <a:spLocks noGrp="1"/>
          </p:cNvSpPr>
          <p:nvPr>
            <p:ph type="ftr" sz="quarter" idx="11"/>
          </p:nvPr>
        </p:nvSpPr>
        <p:spPr/>
        <p:txBody>
          <a:bodyPr/>
          <a:lstStyle/>
          <a:p>
            <a:endParaRPr lang="en-VN"/>
          </a:p>
        </p:txBody>
      </p:sp>
      <p:sp>
        <p:nvSpPr>
          <p:cNvPr id="4" name="Slide Number Placeholder 3"/>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92125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en-VN" smtClean="0"/>
              <a:t>09/18/2025</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84489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en-VN" smtClean="0"/>
              <a:t>09/18/2025</a:t>
            </a:fld>
            <a:endParaRPr lang="en-VN"/>
          </a:p>
        </p:txBody>
      </p:sp>
      <p:sp>
        <p:nvSpPr>
          <p:cNvPr id="6" name="Footer Placeholder 5"/>
          <p:cNvSpPr>
            <a:spLocks noGrp="1"/>
          </p:cNvSpPr>
          <p:nvPr>
            <p:ph type="ftr" sz="quarter" idx="11"/>
          </p:nvPr>
        </p:nvSpPr>
        <p:spPr/>
        <p:txBody>
          <a:bodyPr/>
          <a:lstStyle/>
          <a:p>
            <a:endParaRPr lang="en-VN"/>
          </a:p>
        </p:txBody>
      </p:sp>
      <p:sp>
        <p:nvSpPr>
          <p:cNvPr id="7" name="Slide Number Placeholder 6"/>
          <p:cNvSpPr>
            <a:spLocks noGrp="1"/>
          </p:cNvSpPr>
          <p:nvPr>
            <p:ph type="sldNum" sz="quarter" idx="12"/>
          </p:nvPr>
        </p:nvSpPr>
        <p:spPr/>
        <p:txBody>
          <a:bodyPr/>
          <a:lstStyle/>
          <a:p>
            <a:fld id="{DEB860B0-CABD-B441-BCD2-65985B96B1D2}" type="slidenum">
              <a:rPr lang="en-VN" smtClean="0"/>
              <a:t>‹#›</a:t>
            </a:fld>
            <a:endParaRPr lang="en-VN"/>
          </a:p>
        </p:txBody>
      </p:sp>
    </p:spTree>
    <p:extLst>
      <p:ext uri="{BB962C8B-B14F-4D97-AF65-F5344CB8AC3E}">
        <p14:creationId xmlns:p14="http://schemas.microsoft.com/office/powerpoint/2010/main" val="280826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1688-A1D4-1145-AB82-E45CE746F8E4}" type="datetimeFigureOut">
              <a:rPr lang="en-VN" smtClean="0"/>
              <a:t>09/18/2025</a:t>
            </a:fld>
            <a:endParaRPr lang="en-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60B0-CABD-B441-BCD2-65985B96B1D2}" type="slidenum">
              <a:rPr lang="en-VN" smtClean="0"/>
              <a:t>‹#›</a:t>
            </a:fld>
            <a:endParaRPr lang="en-VN"/>
          </a:p>
        </p:txBody>
      </p:sp>
    </p:spTree>
    <p:extLst>
      <p:ext uri="{BB962C8B-B14F-4D97-AF65-F5344CB8AC3E}">
        <p14:creationId xmlns:p14="http://schemas.microsoft.com/office/powerpoint/2010/main" val="1314877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C92734FC-9656-A345-BC7D-581EADDB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83443" y="85369"/>
            <a:ext cx="121086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id="{87C9579E-4A9F-E042-8628-EF0393B3FE7E}"/>
              </a:ext>
            </a:extLst>
          </p:cNvPr>
          <p:cNvSpPr/>
          <p:nvPr/>
        </p:nvSpPr>
        <p:spPr>
          <a:xfrm>
            <a:off x="-60767" y="1614488"/>
            <a:ext cx="9204767" cy="49754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VN" sz="135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312FC9BA-8C8E-264E-995F-9A9B284DA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30668" y="3719087"/>
            <a:ext cx="4381037" cy="76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6D023BD-1063-C64B-A2B8-C193C2D55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5025" y="1392238"/>
            <a:ext cx="7734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7B412AA-4260-C944-A875-DCFB9B6A0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70726" y="3800455"/>
            <a:ext cx="427339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19555AA0-7E1B-F846-B4DA-D9E114BE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6">
            <a:extLst>
              <a:ext uri="{FF2B5EF4-FFF2-40B4-BE49-F238E27FC236}">
                <a16:creationId xmlns:a16="http://schemas.microsoft.com/office/drawing/2014/main" id="{A34EEF55-29CB-40A4-B306-34E06BA21A02}"/>
              </a:ext>
            </a:extLst>
          </p:cNvPr>
          <p:cNvSpPr/>
          <p:nvPr/>
        </p:nvSpPr>
        <p:spPr>
          <a:xfrm>
            <a:off x="1676401" y="191070"/>
            <a:ext cx="5846618" cy="93666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4000" b="1">
                <a:ln>
                  <a:solidFill>
                    <a:schemeClr val="tx1"/>
                  </a:solidFill>
                </a:ln>
                <a:solidFill>
                  <a:srgbClr val="FF0000"/>
                </a:solidFill>
                <a:latin typeface="Times New Roman" pitchFamily="18" charset="0"/>
                <a:cs typeface="Times New Roman" pitchFamily="18" charset="0"/>
              </a:rPr>
              <a:t>CẶP ĐÔI ĂN Ý</a:t>
            </a:r>
            <a:endParaRPr lang="en-US" sz="4000" b="1" dirty="0">
              <a:ln>
                <a:solidFill>
                  <a:schemeClr val="tx1"/>
                </a:solidFill>
              </a:ln>
              <a:solidFill>
                <a:srgbClr val="FF0000"/>
              </a:solidFill>
              <a:latin typeface="Times New Roman" pitchFamily="18" charset="0"/>
              <a:cs typeface="Times New Roman" pitchFamily="18" charset="0"/>
            </a:endParaRPr>
          </a:p>
        </p:txBody>
      </p:sp>
      <p:sp>
        <p:nvSpPr>
          <p:cNvPr id="14" name="Rounded Rectangle 6">
            <a:extLst>
              <a:ext uri="{FF2B5EF4-FFF2-40B4-BE49-F238E27FC236}">
                <a16:creationId xmlns:a16="http://schemas.microsoft.com/office/drawing/2014/main" id="{B0DEA0DF-6C0C-4C96-B6CE-9EECFBA34801}"/>
              </a:ext>
            </a:extLst>
          </p:cNvPr>
          <p:cNvSpPr/>
          <p:nvPr/>
        </p:nvSpPr>
        <p:spPr>
          <a:xfrm>
            <a:off x="997527" y="2080316"/>
            <a:ext cx="7460673" cy="1828793"/>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1. Hãy ghi lại một số từ miêu tả cảm xúc của em khi nghĩ về một người bạn thân.</a:t>
            </a:r>
            <a:r>
              <a:rPr lang="en-US" sz="2400" b="1">
                <a:solidFill>
                  <a:srgbClr val="FF0000"/>
                </a:solidFill>
                <a:latin typeface="Times New Roman" panose="02020603050405020304" pitchFamily="18" charset="0"/>
                <a:cs typeface="Times New Roman" panose="02020603050405020304" pitchFamily="18" charset="0"/>
              </a:rPr>
              <a:t> </a:t>
            </a:r>
            <a:r>
              <a:rPr lang="ru-RU" sz="2400" b="1">
                <a:solidFill>
                  <a:srgbClr val="FF0000"/>
                </a:solidFill>
                <a:latin typeface="Times New Roman" panose="02020603050405020304" pitchFamily="18" charset="0"/>
                <a:cs typeface="Times New Roman" panose="02020603050405020304" pitchFamily="18" charset="0"/>
              </a:rPr>
              <a:t>Đi</a:t>
            </a:r>
            <a:r>
              <a:rPr lang="en-US" sz="2400" b="1">
                <a:solidFill>
                  <a:srgbClr val="FF0000"/>
                </a:solidFill>
                <a:latin typeface="Times New Roman" panose="02020603050405020304" pitchFamily="18" charset="0"/>
                <a:cs typeface="Times New Roman" panose="02020603050405020304" pitchFamily="18" charset="0"/>
              </a:rPr>
              <a:t>ề</a:t>
            </a:r>
            <a:r>
              <a:rPr lang="ru-RU" sz="2400" b="1">
                <a:solidFill>
                  <a:srgbClr val="FF0000"/>
                </a:solidFill>
                <a:latin typeface="Times New Roman" panose="02020603050405020304" pitchFamily="18" charset="0"/>
                <a:cs typeface="Times New Roman" panose="02020603050405020304" pitchFamily="18" charset="0"/>
              </a:rPr>
              <a:t>u gì khi</a:t>
            </a:r>
            <a:r>
              <a:rPr lang="en-US" sz="2400" b="1">
                <a:solidFill>
                  <a:srgbClr val="FF0000"/>
                </a:solidFill>
                <a:latin typeface="Times New Roman" panose="02020603050405020304" pitchFamily="18" charset="0"/>
                <a:cs typeface="Times New Roman" panose="02020603050405020304" pitchFamily="18" charset="0"/>
              </a:rPr>
              <a:t>ế</a:t>
            </a:r>
            <a:r>
              <a:rPr lang="ru-RU" sz="2400" b="1">
                <a:solidFill>
                  <a:srgbClr val="FF0000"/>
                </a:solidFill>
                <a:latin typeface="Times New Roman" panose="02020603050405020304" pitchFamily="18" charset="0"/>
                <a:cs typeface="Times New Roman" panose="02020603050405020304" pitchFamily="18" charset="0"/>
              </a:rPr>
              <a:t>n các em trở thành đôi bạn thân?</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5" name="Rounded Rectangle 6">
            <a:extLst>
              <a:ext uri="{FF2B5EF4-FFF2-40B4-BE49-F238E27FC236}">
                <a16:creationId xmlns:a16="http://schemas.microsoft.com/office/drawing/2014/main" id="{E9017C7E-38FE-486B-8A13-81A5E8524D96}"/>
              </a:ext>
            </a:extLst>
          </p:cNvPr>
          <p:cNvSpPr/>
          <p:nvPr/>
        </p:nvSpPr>
        <p:spPr>
          <a:xfrm>
            <a:off x="1009251" y="4038061"/>
            <a:ext cx="7460673" cy="98474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2. Em và người bạn thân ấy đã làm quen với nhau như thế nào?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DC434E22-B356-499F-8CA3-83BFEFE08710}"/>
              </a:ext>
            </a:extLst>
          </p:cNvPr>
          <p:cNvSpPr/>
          <p:nvPr/>
        </p:nvSpPr>
        <p:spPr>
          <a:xfrm>
            <a:off x="58867" y="1412220"/>
            <a:ext cx="8566450" cy="1938992"/>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Hoàng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bé</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nhỏ</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Buồn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nản</a:t>
            </a:r>
            <a:endParaRPr lang="en-US" sz="4000"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4D7C40A6-3DD3-4BF0-B999-66862D64F10F}"/>
              </a:ext>
            </a:extLst>
          </p:cNvPr>
          <p:cNvSpPr/>
          <p:nvPr/>
        </p:nvSpPr>
        <p:spPr>
          <a:xfrm>
            <a:off x="180843" y="946999"/>
            <a:ext cx="5884985" cy="476349"/>
          </a:xfrm>
          <a:prstGeom prst="rect">
            <a:avLst/>
          </a:prstGeom>
        </p:spPr>
        <p:txBody>
          <a:bodyPr wrap="square">
            <a:spAutoFit/>
          </a:bodyPr>
          <a:lstStyle/>
          <a:p>
            <a:pPr algn="just">
              <a:lnSpc>
                <a:spcPct val="110000"/>
              </a:lnSpc>
              <a:spcAft>
                <a:spcPts val="10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1.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gặp</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gỡ</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bé</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b="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Cloud 22">
            <a:extLst>
              <a:ext uri="{FF2B5EF4-FFF2-40B4-BE49-F238E27FC236}">
                <a16:creationId xmlns:a16="http://schemas.microsoft.com/office/drawing/2014/main" id="{BF5A50F7-B3DE-47A1-BFA0-42DD9F4837AD}"/>
              </a:ext>
            </a:extLst>
          </p:cNvPr>
          <p:cNvSpPr/>
          <p:nvPr/>
        </p:nvSpPr>
        <p:spPr>
          <a:xfrm>
            <a:off x="4855165" y="878255"/>
            <a:ext cx="4466068"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dirty="0" err="1">
                <a:solidFill>
                  <a:srgbClr val="FF0000"/>
                </a:solidFill>
                <a:latin typeface="Times New Roman" pitchFamily="18" charset="0"/>
                <a:cs typeface="Times New Roman" pitchFamily="18" charset="0"/>
              </a:rPr>
              <a:t>Hoàng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gặp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sp>
        <p:nvSpPr>
          <p:cNvPr id="24" name="Cloud 23">
            <a:extLst>
              <a:ext uri="{FF2B5EF4-FFF2-40B4-BE49-F238E27FC236}">
                <a16:creationId xmlns:a16="http://schemas.microsoft.com/office/drawing/2014/main" id="{A6B9C72B-3349-4F50-BEB1-A0276E46F70F}"/>
              </a:ext>
            </a:extLst>
          </p:cNvPr>
          <p:cNvSpPr/>
          <p:nvPr/>
        </p:nvSpPr>
        <p:spPr>
          <a:xfrm>
            <a:off x="4677932" y="3416977"/>
            <a:ext cx="4466068" cy="2207484"/>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gặp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đang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cảm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cuộc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id="{997BFC36-16E2-48C2-B5AD-525B0FEC01BB}"/>
              </a:ext>
            </a:extLst>
          </p:cNvPr>
          <p:cNvSpPr/>
          <p:nvPr/>
        </p:nvSpPr>
        <p:spPr>
          <a:xfrm>
            <a:off x="715068" y="3281893"/>
            <a:ext cx="8830694" cy="1938992"/>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Cáo</a:t>
            </a:r>
            <a:r>
              <a:rPr lang="en-US" sz="4000" b="1" dirty="0">
                <a:solidFill>
                  <a:srgbClr val="FF0000"/>
                </a:solidFill>
                <a:latin typeface="Times New Roman" panose="02020603050405020304" pitchFamily="18" charset="0"/>
                <a:cs typeface="Times New Roman" panose="02020603050405020304" pitchFamily="18" charset="0"/>
              </a:rPr>
              <a:t>:</a:t>
            </a:r>
            <a:endParaRPr lang="en-US" sz="4000" dirty="0">
              <a:solidFill>
                <a:srgbClr val="FF0000"/>
              </a:solidFill>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coi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ranh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xảo</a:t>
            </a: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buồn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chán</a:t>
            </a:r>
            <a:r>
              <a:rPr lang="en-US" sz="4000" dirty="0">
                <a:latin typeface="Times New Roman" panose="02020603050405020304" pitchFamily="18" charset="0"/>
                <a:cs typeface="Times New Roman" panose="02020603050405020304" pitchFamily="18" charset="0"/>
              </a:rPr>
              <a:t>.</a:t>
            </a: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8" y="4769887"/>
            <a:ext cx="2194350" cy="2134126"/>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3" grpId="0" animBg="1"/>
      <p:bldP spid="23" grpId="1" animBg="1"/>
      <p:bldP spid="24" grpId="0" animBg="1"/>
      <p:bldP spid="24" grpId="1"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43896" y="64749"/>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id="{DC434E22-B356-499F-8CA3-83BFEFE08710}"/>
              </a:ext>
            </a:extLst>
          </p:cNvPr>
          <p:cNvSpPr/>
          <p:nvPr/>
        </p:nvSpPr>
        <p:spPr>
          <a:xfrm>
            <a:off x="457208" y="228599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97BFC36-16E2-48C2-B5AD-525B0FEC01BB}"/>
              </a:ext>
            </a:extLst>
          </p:cNvPr>
          <p:cNvSpPr/>
          <p:nvPr/>
        </p:nvSpPr>
        <p:spPr>
          <a:xfrm>
            <a:off x="484913" y="279860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p:txBody>
      </p:sp>
      <p:pic>
        <p:nvPicPr>
          <p:cNvPr id="26" name="图片 3">
            <a:extLst>
              <a:ext uri="{FF2B5EF4-FFF2-40B4-BE49-F238E27FC236}">
                <a16:creationId xmlns:a16="http://schemas.microsoft.com/office/drawing/2014/main"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 y="5285370"/>
            <a:ext cx="1695588" cy="1577078"/>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16">
            <a:extLst>
              <a:ext uri="{FF2B5EF4-FFF2-40B4-BE49-F238E27FC236}">
                <a16:creationId xmlns:a16="http://schemas.microsoft.com/office/drawing/2014/main" id="{98DF5913-92D8-4D80-9888-3996BE28A8DB}"/>
              </a:ext>
            </a:extLst>
          </p:cNvPr>
          <p:cNvSpPr/>
          <p:nvPr/>
        </p:nvSpPr>
        <p:spPr>
          <a:xfrm>
            <a:off x="5204401" y="3851561"/>
            <a:ext cx="3787196" cy="2110505"/>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b="1">
                <a:solidFill>
                  <a:srgbClr val="FF0000"/>
                </a:solidFill>
                <a:latin typeface="Times New Roman" panose="02020603050405020304" pitchFamily="18" charset="0"/>
                <a:cs typeface="Times New Roman" panose="02020603050405020304" pitchFamily="18" charset="0"/>
              </a:rPr>
              <a:t>? Cả hai nhân vật có đều mang tâm trạng gì ?</a:t>
            </a:r>
            <a:endParaRPr lang="en-US" sz="2400" b="1" dirty="0">
              <a:solidFill>
                <a:srgbClr val="FF0000"/>
              </a:solidFill>
              <a:latin typeface="Times New Roman" pitchFamily="18" charset="0"/>
              <a:cs typeface="Times New Roman" pitchFamily="18" charset="0"/>
            </a:endParaRPr>
          </a:p>
        </p:txBody>
      </p:sp>
      <p:sp>
        <p:nvSpPr>
          <p:cNvPr id="18" name="Rounded Rectangle 4">
            <a:extLst>
              <a:ext uri="{FF2B5EF4-FFF2-40B4-BE49-F238E27FC236}">
                <a16:creationId xmlns:a16="http://schemas.microsoft.com/office/drawing/2014/main" id="{B26B26C4-B752-410F-8F4C-CC3692EC94EA}"/>
              </a:ext>
            </a:extLst>
          </p:cNvPr>
          <p:cNvSpPr/>
          <p:nvPr/>
        </p:nvSpPr>
        <p:spPr>
          <a:xfrm>
            <a:off x="454210" y="3255812"/>
            <a:ext cx="7221205" cy="4471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a:latin typeface="Times New Roman" panose="02020603050405020304" pitchFamily="18" charset="0"/>
                <a:cs typeface="Times New Roman" panose="02020603050405020304" pitchFamily="18" charset="0"/>
              </a:rPr>
              <a:t>=&gt; Cả hai nhân vật đều đang cô đơn, buồn bã.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18515" y="2898062"/>
            <a:ext cx="3920836" cy="1938992"/>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 Từ cuộc gặp gỡ của cáo và hoàng tử bé, em có rút ra được kinh nghiệm gì khi mình gặp gỡ 1 người bạn mới?</a:t>
            </a:r>
          </a:p>
        </p:txBody>
      </p:sp>
    </p:spTree>
    <p:extLst>
      <p:ext uri="{BB962C8B-B14F-4D97-AF65-F5344CB8AC3E}">
        <p14:creationId xmlns:p14="http://schemas.microsoft.com/office/powerpoint/2010/main" val="16689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1" name="Rectangle 10">
            <a:extLst>
              <a:ext uri="{FF2B5EF4-FFF2-40B4-BE49-F238E27FC236}">
                <a16:creationId xmlns:a16="http://schemas.microsoft.com/office/drawing/2014/main" id="{D70FC712-7771-40A5-81B3-F0FADD2E9499}"/>
              </a:ext>
            </a:extLst>
          </p:cNvPr>
          <p:cNvSpPr/>
          <p:nvPr/>
        </p:nvSpPr>
        <p:spPr>
          <a:xfrm>
            <a:off x="327181" y="1236748"/>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CBBAAE9-118C-4173-8208-9F4328B8C364}"/>
              </a:ext>
            </a:extLst>
          </p:cNvPr>
          <p:cNvSpPr/>
          <p:nvPr/>
        </p:nvSpPr>
        <p:spPr>
          <a:xfrm>
            <a:off x="332515" y="1745665"/>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A143897A-A26F-4562-9986-FB23435770E6}"/>
              </a:ext>
            </a:extLst>
          </p:cNvPr>
          <p:cNvGraphicFramePr>
            <a:graphicFrameLocks noGrp="1"/>
          </p:cNvGraphicFramePr>
          <p:nvPr>
            <p:extLst>
              <p:ext uri="{D42A27DB-BD31-4B8C-83A1-F6EECF244321}">
                <p14:modId xmlns:p14="http://schemas.microsoft.com/office/powerpoint/2010/main" val="3026200166"/>
              </p:ext>
            </p:extLst>
          </p:nvPr>
        </p:nvGraphicFramePr>
        <p:xfrm>
          <a:off x="152400" y="3140461"/>
          <a:ext cx="8880765" cy="3243072"/>
        </p:xfrm>
        <a:graphic>
          <a:graphicData uri="http://schemas.openxmlformats.org/drawingml/2006/table">
            <a:tbl>
              <a:tblPr firstRow="1" firstCol="1" bandRow="1">
                <a:tableStyleId>{5C22544A-7EE6-4342-B048-85BDC9FD1C3A}</a:tableStyleId>
              </a:tblPr>
              <a:tblGrid>
                <a:gridCol w="5787344">
                  <a:extLst>
                    <a:ext uri="{9D8B030D-6E8A-4147-A177-3AD203B41FA5}">
                      <a16:colId xmlns:a16="http://schemas.microsoft.com/office/drawing/2014/main" val="3050164612"/>
                    </a:ext>
                  </a:extLst>
                </a:gridCol>
                <a:gridCol w="3093421">
                  <a:extLst>
                    <a:ext uri="{9D8B030D-6E8A-4147-A177-3AD203B41FA5}">
                      <a16:colId xmlns:a16="http://schemas.microsoft.com/office/drawing/2014/main" val="823929072"/>
                    </a:ext>
                  </a:extLst>
                </a:gridCol>
              </a:tblGrid>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35541400"/>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1626235036"/>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3553776481"/>
                  </a:ext>
                </a:extLst>
              </a:tr>
              <a:tr h="620894">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2273044964"/>
                  </a:ext>
                </a:extLst>
              </a:tr>
              <a:tr h="61634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val="885615238"/>
                  </a:ext>
                </a:extLst>
              </a:tr>
            </a:tbl>
          </a:graphicData>
        </a:graphic>
      </p:graphicFrame>
      <p:sp>
        <p:nvSpPr>
          <p:cNvPr id="16" name="Rectangle 15">
            <a:extLst>
              <a:ext uri="{FF2B5EF4-FFF2-40B4-BE49-F238E27FC236}">
                <a16:creationId xmlns:a16="http://schemas.microsoft.com/office/drawing/2014/main" id="{CA7ED2DC-CC9E-4B97-8E11-67363EB87E6A}"/>
              </a:ext>
            </a:extLst>
          </p:cNvPr>
          <p:cNvSpPr/>
          <p:nvPr/>
        </p:nvSpPr>
        <p:spPr>
          <a:xfrm>
            <a:off x="2299864" y="2535374"/>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1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ECBBAAE9-118C-4173-8208-9F4328B8C364}"/>
              </a:ext>
            </a:extLst>
          </p:cNvPr>
          <p:cNvSpPr/>
          <p:nvPr/>
        </p:nvSpPr>
        <p:spPr>
          <a:xfrm>
            <a:off x="332515" y="1191480"/>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793BDCA2-51A4-4EC9-9C82-A9042FA1724E}"/>
              </a:ext>
            </a:extLst>
          </p:cNvPr>
          <p:cNvGraphicFramePr>
            <a:graphicFrameLocks noGrp="1"/>
          </p:cNvGraphicFramePr>
          <p:nvPr>
            <p:extLst>
              <p:ext uri="{D42A27DB-BD31-4B8C-83A1-F6EECF244321}">
                <p14:modId xmlns:p14="http://schemas.microsoft.com/office/powerpoint/2010/main" val="120290033"/>
              </p:ext>
            </p:extLst>
          </p:nvPr>
        </p:nvGraphicFramePr>
        <p:xfrm>
          <a:off x="96097" y="2189278"/>
          <a:ext cx="9047902" cy="4239768"/>
        </p:xfrm>
        <a:graphic>
          <a:graphicData uri="http://schemas.openxmlformats.org/drawingml/2006/table">
            <a:tbl>
              <a:tblPr firstRow="1" firstCol="1" bandRow="1">
                <a:tableStyleId>{5C22544A-7EE6-4342-B048-85BDC9FD1C3A}</a:tableStyleId>
              </a:tblPr>
              <a:tblGrid>
                <a:gridCol w="3535393">
                  <a:extLst>
                    <a:ext uri="{9D8B030D-6E8A-4147-A177-3AD203B41FA5}">
                      <a16:colId xmlns:a16="http://schemas.microsoft.com/office/drawing/2014/main" val="999954573"/>
                    </a:ext>
                  </a:extLst>
                </a:gridCol>
                <a:gridCol w="5512509">
                  <a:extLst>
                    <a:ext uri="{9D8B030D-6E8A-4147-A177-3AD203B41FA5}">
                      <a16:colId xmlns:a16="http://schemas.microsoft.com/office/drawing/2014/main" val="2819196108"/>
                    </a:ext>
                  </a:extLst>
                </a:gridCol>
              </a:tblGrid>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Được hoàng tử cảm hóa.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841578535"/>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15 lần)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418570049"/>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hóa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gắn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kết</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tình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cảm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làm</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cho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gần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gũi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nhau</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hơn</a:t>
                      </a:r>
                      <a:r>
                        <a:rPr lang="en-US" sz="2000" dirty="0">
                          <a:solidFill>
                            <a:schemeClr val="tx1"/>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398166507"/>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Cáo mong được kết bạn với hoàng tử bé, mong được quan tâm, gắn bó, được đón nhận, trân trọng, đánh thức những điều đẹp đẽ, xóa bỏ khoảng cách, định kiến, trở thành bạn bè, thâu hiểu, yêu thương.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Ấn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tượng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của</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cáo</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về</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bé</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khen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dễ</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thương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quá</a:t>
                      </a:r>
                      <a:r>
                        <a:rPr lang="en-US" sz="2000" dirty="0">
                          <a:solidFill>
                            <a:schemeClr val="tx1"/>
                          </a:solidFill>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-&gt; </a:t>
                      </a:r>
                      <a:r>
                        <a:rPr lang="en-US" sz="2000" dirty="0" err="1">
                          <a:solidFill>
                            <a:schemeClr val="tx1"/>
                          </a:solidFill>
                          <a:effectLst/>
                          <a:latin typeface="Times New Roman" panose="02020603050405020304" pitchFamily="18" charset="0"/>
                          <a:cs typeface="Times New Roman" panose="02020603050405020304" pitchFamily="18" charset="0"/>
                        </a:rPr>
                        <a:t>Hoàng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tử</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lịch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sự</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thân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thiện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không</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bị</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giới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hạn</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bởi</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định</a:t>
                      </a: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solidFill>
                            <a:schemeClr val="tx1"/>
                          </a:solidFill>
                          <a:effectLst/>
                          <a:latin typeface="Times New Roman" panose="02020603050405020304" pitchFamily="18" charset="0"/>
                          <a:cs typeface="Times New Roman" panose="02020603050405020304" pitchFamily="18" charset="0"/>
                        </a:rPr>
                        <a:t>kiến</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val="2164977479"/>
                  </a:ext>
                </a:extLst>
              </a:tr>
            </a:tbl>
          </a:graphicData>
        </a:graphic>
      </p:graphicFrame>
      <p:sp>
        <p:nvSpPr>
          <p:cNvPr id="18" name="Rectangle 17">
            <a:extLst>
              <a:ext uri="{FF2B5EF4-FFF2-40B4-BE49-F238E27FC236}">
                <a16:creationId xmlns:a16="http://schemas.microsoft.com/office/drawing/2014/main" id="{3E0951F6-0982-4268-A140-58B8AAC3F6E7}"/>
              </a:ext>
            </a:extLst>
          </p:cNvPr>
          <p:cNvSpPr/>
          <p:nvPr/>
        </p:nvSpPr>
        <p:spPr>
          <a:xfrm>
            <a:off x="2466122" y="1745667"/>
            <a:ext cx="354675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737E9C51-B8E3-4715-8581-16C9B35283D3}"/>
              </a:ext>
            </a:extLst>
          </p:cNvPr>
          <p:cNvGraphicFramePr>
            <a:graphicFrameLocks noGrp="1"/>
          </p:cNvGraphicFramePr>
          <p:nvPr>
            <p:extLst>
              <p:ext uri="{D42A27DB-BD31-4B8C-83A1-F6EECF244321}">
                <p14:modId xmlns:p14="http://schemas.microsoft.com/office/powerpoint/2010/main" val="2294812892"/>
              </p:ext>
            </p:extLst>
          </p:nvPr>
        </p:nvGraphicFramePr>
        <p:xfrm>
          <a:off x="288634" y="2923426"/>
          <a:ext cx="8553473" cy="3677530"/>
        </p:xfrm>
        <a:graphic>
          <a:graphicData uri="http://schemas.openxmlformats.org/drawingml/2006/table">
            <a:tbl>
              <a:tblPr firstRow="1" firstCol="1" bandRow="1"/>
              <a:tblGrid>
                <a:gridCol w="1202491">
                  <a:extLst>
                    <a:ext uri="{9D8B030D-6E8A-4147-A177-3AD203B41FA5}">
                      <a16:colId xmlns:a16="http://schemas.microsoft.com/office/drawing/2014/main" val="523868070"/>
                    </a:ext>
                  </a:extLst>
                </a:gridCol>
                <a:gridCol w="2494676">
                  <a:extLst>
                    <a:ext uri="{9D8B030D-6E8A-4147-A177-3AD203B41FA5}">
                      <a16:colId xmlns:a16="http://schemas.microsoft.com/office/drawing/2014/main" val="3970590739"/>
                    </a:ext>
                  </a:extLst>
                </a:gridCol>
                <a:gridCol w="2463169">
                  <a:extLst>
                    <a:ext uri="{9D8B030D-6E8A-4147-A177-3AD203B41FA5}">
                      <a16:colId xmlns:a16="http://schemas.microsoft.com/office/drawing/2014/main" val="398842279"/>
                    </a:ext>
                  </a:extLst>
                </a:gridCol>
                <a:gridCol w="2393137">
                  <a:extLst>
                    <a:ext uri="{9D8B030D-6E8A-4147-A177-3AD203B41FA5}">
                      <a16:colId xmlns:a16="http://schemas.microsoft.com/office/drawing/2014/main" val="3446715277"/>
                    </a:ext>
                  </a:extLst>
                </a:gridCol>
              </a:tblGrid>
              <a:tr h="1088652">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vi-VN"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trước khi cảm hóa</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sau khi cảm hóa</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86199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vi-VN"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bước chân</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150395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cs typeface="Times New Roman" panose="02020603050405020304" pitchFamily="18" charset="0"/>
                        </a:rPr>
                        <a:t>3,4</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đồng lúa mì</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37543"/>
                  </a:ext>
                </a:extLst>
              </a:tr>
              <a:tr h="1088652">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Nhận định của cáo về cuộc sống</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196966"/>
                  </a:ext>
                </a:extLst>
              </a:tr>
            </a:tbl>
          </a:graphicData>
        </a:graphic>
      </p:graphicFrame>
      <p:sp>
        <p:nvSpPr>
          <p:cNvPr id="16" name="Rectangle 43">
            <a:extLst>
              <a:ext uri="{FF2B5EF4-FFF2-40B4-BE49-F238E27FC236}">
                <a16:creationId xmlns:a16="http://schemas.microsoft.com/office/drawing/2014/main" id="{48D4A973-04C7-4FD6-82AB-93B2A3D2E4EA}"/>
              </a:ext>
            </a:extLst>
          </p:cNvPr>
          <p:cNvSpPr>
            <a:spLocks noChangeArrowheads="1"/>
          </p:cNvSpPr>
          <p:nvPr/>
        </p:nvSpPr>
        <p:spPr bwMode="auto">
          <a:xfrm>
            <a:off x="119785" y="664712"/>
            <a:ext cx="8823325" cy="224676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algn="ctr" eaLnBrk="0" fontAlgn="base" hangingPunct="0">
              <a:spcBef>
                <a:spcPct val="20000"/>
              </a:spcBef>
              <a:spcAft>
                <a:spcPct val="0"/>
              </a:spcAft>
              <a:defRPr/>
            </a:pP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Vòng 1</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Vòng </a:t>
            </a: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chuyên gia </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( 7 phút)</a:t>
            </a:r>
            <a:endParaRPr lang="en-US" sz="2000" b="1" dirty="0">
              <a:solidFill>
                <a:srgbClr val="FF0000"/>
              </a:solidFill>
              <a:latin typeface="Times New Roman" panose="02020603050405020304" pitchFamily="18" charset="0"/>
              <a:ea typeface="Times New Roman"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1,2</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bước chân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3,4</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đồng lúa mì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5,6</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nhận định của cáo về cuộc sống trước và sau khi được cảm hóa?</a:t>
            </a:r>
            <a:endParaRPr lang="en-US" sz="2000" b="1"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40416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918F3C8A-4538-4C91-9CB2-21018B1932D0}"/>
              </a:ext>
            </a:extLst>
          </p:cNvPr>
          <p:cNvSpPr/>
          <p:nvPr/>
        </p:nvSpPr>
        <p:spPr bwMode="auto">
          <a:xfrm>
            <a:off x="2133600" y="4946073"/>
            <a:ext cx="762000" cy="61652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N1</a:t>
            </a:r>
          </a:p>
        </p:txBody>
      </p:sp>
      <p:sp>
        <p:nvSpPr>
          <p:cNvPr id="12" name="Oval 11">
            <a:extLst>
              <a:ext uri="{FF2B5EF4-FFF2-40B4-BE49-F238E27FC236}">
                <a16:creationId xmlns:a16="http://schemas.microsoft.com/office/drawing/2014/main" id="{C6A84CE1-0675-4811-8548-8DC86297B657}"/>
              </a:ext>
            </a:extLst>
          </p:cNvPr>
          <p:cNvSpPr/>
          <p:nvPr/>
        </p:nvSpPr>
        <p:spPr bwMode="auto">
          <a:xfrm>
            <a:off x="3276600" y="4946073"/>
            <a:ext cx="685800" cy="61652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N2</a:t>
            </a:r>
          </a:p>
        </p:txBody>
      </p:sp>
      <p:sp>
        <p:nvSpPr>
          <p:cNvPr id="14" name="Oval 13">
            <a:extLst>
              <a:ext uri="{FF2B5EF4-FFF2-40B4-BE49-F238E27FC236}">
                <a16:creationId xmlns:a16="http://schemas.microsoft.com/office/drawing/2014/main" id="{BBEB0EE1-3FF0-4BF9-8461-B05396651557}"/>
              </a:ext>
            </a:extLst>
          </p:cNvPr>
          <p:cNvSpPr/>
          <p:nvPr/>
        </p:nvSpPr>
        <p:spPr bwMode="auto">
          <a:xfrm>
            <a:off x="4343400" y="4946073"/>
            <a:ext cx="685800" cy="61652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N3</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6" name="Oval 15">
            <a:extLst>
              <a:ext uri="{FF2B5EF4-FFF2-40B4-BE49-F238E27FC236}">
                <a16:creationId xmlns:a16="http://schemas.microsoft.com/office/drawing/2014/main" id="{37127439-4F10-4A98-8CE7-6A051E46C297}"/>
              </a:ext>
            </a:extLst>
          </p:cNvPr>
          <p:cNvSpPr/>
          <p:nvPr/>
        </p:nvSpPr>
        <p:spPr bwMode="auto">
          <a:xfrm>
            <a:off x="5486400" y="4946073"/>
            <a:ext cx="685800" cy="616527"/>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N4</a:t>
            </a:r>
          </a:p>
        </p:txBody>
      </p:sp>
      <p:sp>
        <p:nvSpPr>
          <p:cNvPr id="17" name="Oval 16">
            <a:extLst>
              <a:ext uri="{FF2B5EF4-FFF2-40B4-BE49-F238E27FC236}">
                <a16:creationId xmlns:a16="http://schemas.microsoft.com/office/drawing/2014/main" id="{AB0E2B5A-C4C6-48B9-AE38-FDF29D47C71E}"/>
              </a:ext>
            </a:extLst>
          </p:cNvPr>
          <p:cNvSpPr/>
          <p:nvPr/>
        </p:nvSpPr>
        <p:spPr bwMode="auto">
          <a:xfrm>
            <a:off x="6667500" y="4946073"/>
            <a:ext cx="685800" cy="616527"/>
          </a:xfrm>
          <a:prstGeom prst="ellipse">
            <a:avLst/>
          </a:prstGeom>
          <a:solidFill>
            <a:srgbClr val="FA6F3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N5</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id="{A29AAEF4-D269-4F44-829B-F0D64FFEA476}"/>
              </a:ext>
            </a:extLst>
          </p:cNvPr>
          <p:cNvSpPr txBox="1"/>
          <p:nvPr/>
        </p:nvSpPr>
        <p:spPr>
          <a:xfrm>
            <a:off x="228600" y="1143000"/>
            <a:ext cx="8763000" cy="3354765"/>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SƠ ĐỒ DI CHUYỂN</a:t>
            </a:r>
            <a:endParaRPr lang="en-US" sz="3600"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5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a:t>
            </a:r>
          </a:p>
        </p:txBody>
      </p:sp>
    </p:spTree>
    <p:extLst>
      <p:ext uri="{BB962C8B-B14F-4D97-AF65-F5344CB8AC3E}">
        <p14:creationId xmlns:p14="http://schemas.microsoft.com/office/powerpoint/2010/main" val="7877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21" name="TextBox 1">
            <a:extLst>
              <a:ext uri="{FF2B5EF4-FFF2-40B4-BE49-F238E27FC236}">
                <a16:creationId xmlns:a16="http://schemas.microsoft.com/office/drawing/2014/main" id="{AF101619-2FE1-4150-92C3-85CC4212DD5B}"/>
              </a:ext>
            </a:extLst>
          </p:cNvPr>
          <p:cNvSpPr txBox="1">
            <a:spLocks noChangeArrowheads="1"/>
          </p:cNvSpPr>
          <p:nvPr/>
        </p:nvSpPr>
        <p:spPr bwMode="auto">
          <a:xfrm>
            <a:off x="28865" y="735728"/>
            <a:ext cx="9110173"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pitchFamily="18" charset="0"/>
                <a:cs typeface="Times New Roman" pitchFamily="18" charset="0"/>
              </a:defRPr>
            </a:lvl1pPr>
            <a:lvl2pPr marL="742950" indent="-285750" eaLnBrk="0" hangingPunct="0">
              <a:defRPr sz="2400" b="1">
                <a:solidFill>
                  <a:schemeClr val="accent2"/>
                </a:solidFill>
                <a:latin typeface="Times New Roman" pitchFamily="18" charset="0"/>
                <a:cs typeface="Times New Roman" pitchFamily="18" charset="0"/>
              </a:defRPr>
            </a:lvl2pPr>
            <a:lvl3pPr marL="1143000" indent="-228600" eaLnBrk="0" hangingPunct="0">
              <a:defRPr sz="2400" b="1">
                <a:solidFill>
                  <a:schemeClr val="accent2"/>
                </a:solidFill>
                <a:latin typeface="Times New Roman" pitchFamily="18" charset="0"/>
                <a:cs typeface="Times New Roman" pitchFamily="18" charset="0"/>
              </a:defRPr>
            </a:lvl3pPr>
            <a:lvl4pPr marL="1600200" indent="-228600" eaLnBrk="0" hangingPunct="0">
              <a:defRPr sz="2400" b="1">
                <a:solidFill>
                  <a:schemeClr val="accent2"/>
                </a:solidFill>
                <a:latin typeface="Times New Roman" pitchFamily="18" charset="0"/>
                <a:cs typeface="Times New Roman" pitchFamily="18" charset="0"/>
              </a:defRPr>
            </a:lvl4pPr>
            <a:lvl5pPr marL="2057400" indent="-228600" eaLnBrk="0" hangingPunct="0">
              <a:defRPr sz="2400" b="1">
                <a:solidFill>
                  <a:schemeClr val="accent2"/>
                </a:solidFill>
                <a:latin typeface="Times New Roman" pitchFamily="18" charset="0"/>
                <a:cs typeface="Times New Roman" pitchFamily="18" charset="0"/>
              </a:defRPr>
            </a:lvl5pPr>
            <a:lvl6pPr marL="25146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6pPr>
            <a:lvl7pPr marL="29718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7pPr>
            <a:lvl8pPr marL="34290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8pPr>
            <a:lvl9pPr marL="38862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9pPr>
          </a:lstStyle>
          <a:p>
            <a:pPr algn="ctr" eaLnBrk="1" fontAlgn="base" hangingPunct="1">
              <a:lnSpc>
                <a:spcPct val="110000"/>
              </a:lnSpc>
              <a:spcBef>
                <a:spcPct val="20000"/>
              </a:spcBef>
              <a:spcAft>
                <a:spcPct val="0"/>
              </a:spcAft>
            </a:pPr>
            <a:r>
              <a:rPr lang="nl-NL">
                <a:solidFill>
                  <a:srgbClr val="FF0000"/>
                </a:solidFill>
              </a:rPr>
              <a:t>Vòng 2: vòng mảnh ghép (  8 phút)</a:t>
            </a:r>
            <a:endParaRPr lang="en-US">
              <a:solidFill>
                <a:srgbClr val="FF0000"/>
              </a:solidFill>
            </a:endParaRPr>
          </a:p>
          <a:p>
            <a:pPr algn="just" eaLnBrk="1" fontAlgn="base" hangingPunct="1">
              <a:lnSpc>
                <a:spcPct val="110000"/>
              </a:lnSpc>
              <a:spcBef>
                <a:spcPct val="20000"/>
              </a:spcBef>
              <a:spcAft>
                <a:spcPct val="0"/>
              </a:spcAft>
            </a:pPr>
            <a:r>
              <a:rPr lang="nl-NL" b="0">
                <a:solidFill>
                  <a:srgbClr val="000000"/>
                </a:solidFill>
              </a:rPr>
              <a:t>Các nhóm chuyên gia tạo thành nhóm mới (5 nhóm)</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1: </a:t>
            </a:r>
            <a:r>
              <a:rPr lang="nl-NL" b="0">
                <a:solidFill>
                  <a:srgbClr val="000000"/>
                </a:solidFill>
              </a:rPr>
              <a:t>Các thành viên trong nhóm </a:t>
            </a:r>
            <a:r>
              <a:rPr lang="en-US" b="0">
                <a:solidFill>
                  <a:schemeClr val="tx1"/>
                </a:solidFill>
              </a:rPr>
              <a:t>c</a:t>
            </a:r>
            <a:r>
              <a:rPr lang="vi-VN" b="0">
                <a:solidFill>
                  <a:schemeClr val="tx1"/>
                </a:solidFill>
              </a:rPr>
              <a:t>hia sẻ kết quả thảo luận ở vòng chuyên sâu</a:t>
            </a:r>
            <a:r>
              <a:rPr lang="en-US" b="0">
                <a:solidFill>
                  <a:schemeClr val="tx1"/>
                </a:solidFill>
              </a:rPr>
              <a:t>.</a:t>
            </a:r>
            <a:r>
              <a:rPr lang="vi-VN" b="0">
                <a:solidFill>
                  <a:schemeClr val="tx1"/>
                </a:solidFill>
              </a:rPr>
              <a:t> </a:t>
            </a:r>
            <a:r>
              <a:rPr lang="nl-NL" b="0">
                <a:solidFill>
                  <a:srgbClr val="000000"/>
                </a:solidFill>
              </a:rPr>
              <a:t> (3 phút)</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2: </a:t>
            </a:r>
            <a:r>
              <a:rPr lang="nl-NL" b="0">
                <a:solidFill>
                  <a:schemeClr val="tx1"/>
                </a:solidFill>
              </a:rPr>
              <a:t>( 5 phút)</a:t>
            </a:r>
          </a:p>
          <a:p>
            <a:r>
              <a:rPr lang="en-US" b="0">
                <a:solidFill>
                  <a:schemeClr val="tx1"/>
                </a:solidFill>
              </a:rPr>
              <a:t>? Nếu được cảm hóa cuộc sống của cáo sẽ thay đổi như thế nào? </a:t>
            </a:r>
          </a:p>
          <a:p>
            <a:r>
              <a:rPr lang="en-US" b="0">
                <a:solidFill>
                  <a:schemeClr val="tx1"/>
                </a:solidFill>
              </a:rPr>
              <a:t>? Qua đó em hiểu được ý nghĩa gì của tình bạn? </a:t>
            </a:r>
          </a:p>
        </p:txBody>
      </p:sp>
      <p:pic>
        <p:nvPicPr>
          <p:cNvPr id="22" name="图片 24">
            <a:extLst>
              <a:ext uri="{FF2B5EF4-FFF2-40B4-BE49-F238E27FC236}">
                <a16:creationId xmlns:a16="http://schemas.microsoft.com/office/drawing/2014/main" id="{59565988-A297-4EE8-B260-AE792038C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642" y="3680285"/>
            <a:ext cx="3520035" cy="2919249"/>
          </a:xfrm>
          <a:prstGeom prst="rect">
            <a:avLst/>
          </a:prstGeom>
          <a:noFill/>
          <a:ln w="9525">
            <a:noFill/>
          </a:ln>
        </p:spPr>
      </p:pic>
    </p:spTree>
    <p:extLst>
      <p:ext uri="{BB962C8B-B14F-4D97-AF65-F5344CB8AC3E}">
        <p14:creationId xmlns:p14="http://schemas.microsoft.com/office/powerpoint/2010/main" val="13131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FAE8EAC1-91CA-4125-AE01-255A7F94762E}"/>
              </a:ext>
            </a:extLst>
          </p:cNvPr>
          <p:cNvGraphicFramePr>
            <a:graphicFrameLocks noGrp="1"/>
          </p:cNvGraphicFramePr>
          <p:nvPr>
            <p:extLst>
              <p:ext uri="{D42A27DB-BD31-4B8C-83A1-F6EECF244321}">
                <p14:modId xmlns:p14="http://schemas.microsoft.com/office/powerpoint/2010/main" val="4262699954"/>
              </p:ext>
            </p:extLst>
          </p:nvPr>
        </p:nvGraphicFramePr>
        <p:xfrm>
          <a:off x="69271" y="1909876"/>
          <a:ext cx="9013194" cy="4892040"/>
        </p:xfrm>
        <a:graphic>
          <a:graphicData uri="http://schemas.openxmlformats.org/drawingml/2006/table">
            <a:tbl>
              <a:tblPr firstRow="1" firstCol="1" bandRow="1">
                <a:tableStyleId>{5C22544A-7EE6-4342-B048-85BDC9FD1C3A}</a:tableStyleId>
              </a:tblPr>
              <a:tblGrid>
                <a:gridCol w="2472011">
                  <a:extLst>
                    <a:ext uri="{9D8B030D-6E8A-4147-A177-3AD203B41FA5}">
                      <a16:colId xmlns:a16="http://schemas.microsoft.com/office/drawing/2014/main" val="3615169160"/>
                    </a:ext>
                  </a:extLst>
                </a:gridCol>
                <a:gridCol w="2985256">
                  <a:extLst>
                    <a:ext uri="{9D8B030D-6E8A-4147-A177-3AD203B41FA5}">
                      <a16:colId xmlns:a16="http://schemas.microsoft.com/office/drawing/2014/main" val="3238161419"/>
                    </a:ext>
                  </a:extLst>
                </a:gridCol>
                <a:gridCol w="3555927">
                  <a:extLst>
                    <a:ext uri="{9D8B030D-6E8A-4147-A177-3AD203B41FA5}">
                      <a16:colId xmlns:a16="http://schemas.microsoft.com/office/drawing/2014/main" val="238306053"/>
                    </a:ext>
                  </a:extLst>
                </a:gridCol>
              </a:tblGrid>
              <a:tr h="637999">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1628456">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Đồng lúa mì chẳng gợi nhớ gì cho mình cả</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Không thấy có ích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Tree>
    <p:extLst>
      <p:ext uri="{BB962C8B-B14F-4D97-AF65-F5344CB8AC3E}">
        <p14:creationId xmlns:p14="http://schemas.microsoft.com/office/powerpoint/2010/main" val="5777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
        <p:nvSpPr>
          <p:cNvPr id="16" name="Rectangle 15">
            <a:extLst>
              <a:ext uri="{FF2B5EF4-FFF2-40B4-BE49-F238E27FC236}">
                <a16:creationId xmlns:a16="http://schemas.microsoft.com/office/drawing/2014/main" id="{BD8E3F9A-B664-4F6A-86DF-DA63985ED737}"/>
              </a:ext>
            </a:extLst>
          </p:cNvPr>
          <p:cNvSpPr/>
          <p:nvPr/>
        </p:nvSpPr>
        <p:spPr>
          <a:xfrm>
            <a:off x="263240" y="4540037"/>
            <a:ext cx="8853050" cy="2119106"/>
          </a:xfrm>
          <a:prstGeom prst="rect">
            <a:avLst/>
          </a:prstGeom>
        </p:spPr>
        <p:txBody>
          <a:bodyPr wrap="square">
            <a:spAutoFit/>
          </a:bodyPr>
          <a:lstStyle/>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Nếu được cảm hóa, cuộc sống của cáo sẽ thay đổi: từ buồn tẻ, quẩn quanh, sợ hãi trở nên tươi sáng, đẹp đẽ, tràn đầy hạnh phúc như được chiếu sáng. </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Con cáo sẽ rất vui thích khi được kết bạn với hoàng tử bé và nhận ra được giá trị của tình bạn.</a:t>
            </a:r>
            <a:endParaRPr lang="en-US" sz="2400"/>
          </a:p>
        </p:txBody>
      </p:sp>
      <p:graphicFrame>
        <p:nvGraphicFramePr>
          <p:cNvPr id="17" name="Table 16">
            <a:extLst>
              <a:ext uri="{FF2B5EF4-FFF2-40B4-BE49-F238E27FC236}">
                <a16:creationId xmlns:a16="http://schemas.microsoft.com/office/drawing/2014/main" id="{5110715F-D84F-47EF-92C5-49C13B396A15}"/>
              </a:ext>
            </a:extLst>
          </p:cNvPr>
          <p:cNvGraphicFramePr>
            <a:graphicFrameLocks noGrp="1"/>
          </p:cNvGraphicFramePr>
          <p:nvPr>
            <p:extLst>
              <p:ext uri="{D42A27DB-BD31-4B8C-83A1-F6EECF244321}">
                <p14:modId xmlns:p14="http://schemas.microsoft.com/office/powerpoint/2010/main" val="1527889815"/>
              </p:ext>
            </p:extLst>
          </p:nvPr>
        </p:nvGraphicFramePr>
        <p:xfrm>
          <a:off x="110834" y="1882167"/>
          <a:ext cx="8922325" cy="2739454"/>
        </p:xfrm>
        <a:graphic>
          <a:graphicData uri="http://schemas.openxmlformats.org/drawingml/2006/table">
            <a:tbl>
              <a:tblPr firstRow="1" firstCol="1" bandRow="1">
                <a:tableStyleId>{5C22544A-7EE6-4342-B048-85BDC9FD1C3A}</a:tableStyleId>
              </a:tblPr>
              <a:tblGrid>
                <a:gridCol w="3658977">
                  <a:extLst>
                    <a:ext uri="{9D8B030D-6E8A-4147-A177-3AD203B41FA5}">
                      <a16:colId xmlns:a16="http://schemas.microsoft.com/office/drawing/2014/main" val="3615169160"/>
                    </a:ext>
                  </a:extLst>
                </a:gridCol>
                <a:gridCol w="5263348">
                  <a:extLst>
                    <a:ext uri="{9D8B030D-6E8A-4147-A177-3AD203B41FA5}">
                      <a16:colId xmlns:a16="http://schemas.microsoft.com/office/drawing/2014/main" val="238306053"/>
                    </a:ext>
                  </a:extLst>
                </a:gridCol>
              </a:tblGrid>
              <a:tr h="0">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7129731"/>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Vui thích, chủ động tìm đến.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39972943"/>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Thân thương, ấm áp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08698596"/>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74237212"/>
                  </a:ext>
                </a:extLst>
              </a:tr>
            </a:tbl>
          </a:graphicData>
        </a:graphic>
      </p:graphicFrame>
    </p:spTree>
    <p:extLst>
      <p:ext uri="{BB962C8B-B14F-4D97-AF65-F5344CB8AC3E}">
        <p14:creationId xmlns:p14="http://schemas.microsoft.com/office/powerpoint/2010/main" val="23704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90851641-E289-2849-99FF-97CF4B48C398}"/>
              </a:ext>
            </a:extLst>
          </p:cNvPr>
          <p:cNvSpPr>
            <a:spLocks noGrp="1" noChangeArrowheads="1"/>
          </p:cNvSpPr>
          <p:nvPr>
            <p:ph type="title"/>
          </p:nvPr>
        </p:nvSpPr>
        <p:spPr/>
        <p:txBody>
          <a:bodyPr/>
          <a:lstStyle/>
          <a:p>
            <a:endParaRPr lang="en-VN" altLang="en-VN"/>
          </a:p>
        </p:txBody>
      </p:sp>
      <p:sp>
        <p:nvSpPr>
          <p:cNvPr id="52226" name="Content Placeholder 2">
            <a:extLst>
              <a:ext uri="{FF2B5EF4-FFF2-40B4-BE49-F238E27FC236}">
                <a16:creationId xmlns:a16="http://schemas.microsoft.com/office/drawing/2014/main" id="{C785A24D-E4D4-6941-8C69-47B5E645903F}"/>
              </a:ext>
            </a:extLst>
          </p:cNvPr>
          <p:cNvSpPr>
            <a:spLocks noGrp="1" noChangeArrowheads="1"/>
          </p:cNvSpPr>
          <p:nvPr>
            <p:ph idx="1"/>
          </p:nvPr>
        </p:nvSpPr>
        <p:spPr/>
        <p:txBody>
          <a:bodyPr/>
          <a:lstStyle/>
          <a:p>
            <a:endParaRPr lang="en-VN" altLang="en-VN"/>
          </a:p>
        </p:txBody>
      </p:sp>
      <p:pic>
        <p:nvPicPr>
          <p:cNvPr id="52227" name="Picture 3">
            <a:extLst>
              <a:ext uri="{FF2B5EF4-FFF2-40B4-BE49-F238E27FC236}">
                <a16:creationId xmlns:a16="http://schemas.microsoft.com/office/drawing/2014/main"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C255E92-2751-924D-9E77-D00ED2B804F8}"/>
              </a:ext>
            </a:extLst>
          </p:cNvPr>
          <p:cNvSpPr txBox="1"/>
          <p:nvPr/>
        </p:nvSpPr>
        <p:spPr>
          <a:xfrm>
            <a:off x="1512276" y="398585"/>
            <a:ext cx="6547522" cy="1268289"/>
          </a:xfrm>
          <a:prstGeom prst="rect">
            <a:avLst/>
          </a:prstGeom>
          <a:noFill/>
        </p:spPr>
        <p:txBody>
          <a:bodyPr spcFirstLastPara="1" wrap="none">
            <a:prstTxWarp prst="textArchUp">
              <a:avLst>
                <a:gd name="adj" fmla="val 10800000"/>
              </a:avLst>
            </a:prstTxWarp>
            <a:spAutoFit/>
          </a:bodyPr>
          <a:lstStyle/>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r>
              <a:rPr lang="en-US" sz="8800" b="1">
                <a:ln>
                  <a:solidFill>
                    <a:srgbClr val="FFC000"/>
                  </a:solidFill>
                </a:ln>
                <a:solidFill>
                  <a:srgbClr val="FF0000"/>
                </a:solidFill>
                <a:latin typeface="Times New Roman" pitchFamily="18" charset="0"/>
                <a:cs typeface="Times New Roman" pitchFamily="18" charset="0"/>
              </a:rPr>
              <a:t>NẾU </a:t>
            </a:r>
            <a:r>
              <a:rPr lang="en-US" sz="8800" b="1" dirty="0">
                <a:ln>
                  <a:solidFill>
                    <a:srgbClr val="FFC000"/>
                  </a:solidFill>
                </a:ln>
                <a:solidFill>
                  <a:srgbClr val="FF0000"/>
                </a:solidFill>
                <a:latin typeface="Times New Roman" pitchFamily="18" charset="0"/>
                <a:cs typeface="Times New Roman" pitchFamily="18" charset="0"/>
              </a:rPr>
              <a:t>CẬU MUỐN CÓ MỘT </a:t>
            </a:r>
            <a:r>
              <a:rPr lang="en-US" sz="8800" b="1">
                <a:ln>
                  <a:solidFill>
                    <a:srgbClr val="FFC000"/>
                  </a:solidFill>
                </a:ln>
                <a:solidFill>
                  <a:srgbClr val="FF0000"/>
                </a:solidFill>
                <a:latin typeface="Times New Roman" pitchFamily="18" charset="0"/>
                <a:cs typeface="Times New Roman" pitchFamily="18" charset="0"/>
              </a:rPr>
              <a:t>NGƯỜI BẠN</a:t>
            </a:r>
            <a:endParaRPr lang="en-US" sz="8800" b="1" dirty="0">
              <a:ln>
                <a:solidFill>
                  <a:srgbClr val="FFC000"/>
                </a:solidFill>
              </a:ln>
              <a:solidFill>
                <a:srgbClr val="FF0000"/>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id="{4F8A66F9-7FD3-9543-94E7-4C537CCFD582}"/>
              </a:ext>
            </a:extLst>
          </p:cNvPr>
          <p:cNvSpPr/>
          <p:nvPr/>
        </p:nvSpPr>
        <p:spPr>
          <a:xfrm>
            <a:off x="6032666" y="1457200"/>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id="{23E3BC8D-94AF-49A1-BDB3-0A72D541239B}"/>
              </a:ext>
            </a:extLst>
          </p:cNvPr>
          <p:cNvSpPr/>
          <p:nvPr/>
        </p:nvSpPr>
        <p:spPr>
          <a:xfrm>
            <a:off x="3229175" y="694141"/>
            <a:ext cx="3517988" cy="467709"/>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a:ln>
                  <a:solidFill>
                    <a:schemeClr val="tx1"/>
                  </a:solidFill>
                </a:ln>
                <a:solidFill>
                  <a:srgbClr val="FF0000"/>
                </a:solidFill>
                <a:latin typeface="Times New Roman" pitchFamily="18" charset="0"/>
                <a:cs typeface="Times New Roman" pitchFamily="18" charset="0"/>
              </a:rPr>
              <a:t>TRÍCH: “ HOÀNG TỬ BÉ ”</a:t>
            </a:r>
            <a:endParaRPr lang="en-US" b="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1273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id="{4190077C-6CF0-47B8-A2C9-DADCFD9DD075}"/>
              </a:ext>
            </a:extLst>
          </p:cNvPr>
          <p:cNvSpPr/>
          <p:nvPr/>
        </p:nvSpPr>
        <p:spPr>
          <a:xfrm>
            <a:off x="4572000" y="98709"/>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a:t>
            </a:r>
            <a:r>
              <a:rPr lang="en-US" sz="2400" dirty="0">
                <a:solidFill>
                  <a:srgbClr val="FF0000"/>
                </a:solidFill>
                <a:latin typeface="Times New Roman" panose="02020603050405020304" pitchFamily="18" charset="0"/>
                <a:cs typeface="Times New Roman" panose="02020603050405020304" pitchFamily="18" charset="0"/>
              </a:rPr>
              <a:t> chia </a:t>
            </a:r>
            <a:r>
              <a:rPr lang="en-US" sz="2400" dirty="0" err="1">
                <a:solidFill>
                  <a:srgbClr val="FF0000"/>
                </a:solidFill>
                <a:latin typeface="Times New Roman" panose="02020603050405020304" pitchFamily="18" charset="0"/>
                <a:cs typeface="Times New Roman" panose="02020603050405020304" pitchFamily="18" charset="0"/>
              </a:rPr>
              <a:t>tay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xúc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gì</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cảm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xúc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ấy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hối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tiếc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về</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việc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kết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bạn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hoàng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6E07D80D-52C5-4D76-A0DF-28D9FE7259A6}"/>
              </a:ext>
            </a:extLst>
          </p:cNvPr>
          <p:cNvSpPr/>
          <p:nvPr/>
        </p:nvSpPr>
        <p:spPr>
          <a:xfrm>
            <a:off x="33825" y="2776657"/>
            <a:ext cx="9110175" cy="3429978"/>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xúc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Mình</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khóc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mất</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nhưng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hối</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vì</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màu</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lúa</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mì</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cáo</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nhớ</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Suy</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nghĩ</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tẻ</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sợ</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hãi</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tốt</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đẹp</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hơn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hạnh</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phúc</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hơn</a:t>
            </a:r>
            <a:r>
              <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028" y="1991246"/>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229" y="628067"/>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id="{765A521D-40EA-49F2-AFF1-FA5392D535EE}"/>
              </a:ext>
            </a:extLst>
          </p:cNvPr>
          <p:cNvSpPr/>
          <p:nvPr/>
        </p:nvSpPr>
        <p:spPr>
          <a:xfrm>
            <a:off x="3278629" y="222524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id="{DB55E645-9629-4964-930A-09B15572F0B3}"/>
              </a:ext>
            </a:extLst>
          </p:cNvPr>
          <p:cNvSpPr/>
          <p:nvPr/>
        </p:nvSpPr>
        <p:spPr>
          <a:xfrm>
            <a:off x="235525" y="2797655"/>
            <a:ext cx="8839199" cy="3242298"/>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bé</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lõi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3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EC62566E-E485-427C-BB7B-23FA30632F2E}"/>
              </a:ext>
            </a:extLst>
          </p:cNvPr>
          <p:cNvSpPr/>
          <p:nvPr/>
        </p:nvSpPr>
        <p:spPr>
          <a:xfrm>
            <a:off x="33826" y="718849"/>
            <a:ext cx="8999338" cy="5735224"/>
          </a:xfrm>
          <a:prstGeom prst="rect">
            <a:avLst/>
          </a:prstGeom>
        </p:spPr>
        <p:txBody>
          <a:bodyPr wrap="square">
            <a:spAutoFit/>
          </a:bodyPr>
          <a:lstStyle/>
          <a:p>
            <a:pPr>
              <a:lnSpc>
                <a:spcPct val="107000"/>
              </a:lnSpc>
              <a:spcAft>
                <a:spcPts val="800"/>
              </a:spcAft>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Món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quà</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Cáo</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dành</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tặng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thiện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kiên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nhẫn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dành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nhau</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Ý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mang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phong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phú</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đẹp</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nhìn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bè</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hiểu</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rõ</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tim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tâm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nghe</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thấu</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hiểu</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sẻ</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chia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và</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bảo</a:t>
            </a:r>
            <a:r>
              <a:rPr lang="en-US" sz="3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smtClean="0">
                <a:latin typeface="Times New Roman" panose="02020603050405020304" pitchFamily="18" charset="0"/>
                <a:ea typeface="Calibri" panose="020F0502020204030204" pitchFamily="34" charset="0"/>
                <a:cs typeface="Times New Roman" panose="02020603050405020304" pitchFamily="18" charset="0"/>
              </a:rPr>
              <a:t>vệ</a:t>
            </a:r>
            <a:r>
              <a:rPr lang="en-US" sz="3600" smtClean="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6" presetID="10" presetClass="entr" presetSubtype="0" fill="hold" nodeType="with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Effect transition="in" filter="fade">
                                      <p:cBhvr>
                                        <p:cTn id="18" dur="500"/>
                                        <p:tgtEl>
                                          <p:spTgt spid="1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Effect transition="in" filter="fade">
                                      <p:cBhvr>
                                        <p:cTn id="23" dur="500"/>
                                        <p:tgtEl>
                                          <p:spTgt spid="1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fade">
                                      <p:cBhvr>
                                        <p:cTn id="2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D6FB14EC-740D-F043-9BA3-8137C046C906}"/>
              </a:ext>
            </a:extLst>
          </p:cNvPr>
          <p:cNvSpPr txBox="1">
            <a:spLocks noChangeArrowheads="1"/>
          </p:cNvSpPr>
          <p:nvPr/>
        </p:nvSpPr>
        <p:spPr bwMode="auto">
          <a:xfrm>
            <a:off x="1482444" y="543777"/>
            <a:ext cx="2786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800" b="1">
                <a:solidFill>
                  <a:srgbClr val="FF0000"/>
                </a:solidFill>
                <a:latin typeface="Times New Roman" panose="02020603050405020304" pitchFamily="18" charset="0"/>
                <a:cs typeface="Times New Roman" panose="02020603050405020304" pitchFamily="18" charset="0"/>
              </a:rPr>
              <a:t>Làm việc cặp đôi</a:t>
            </a:r>
          </a:p>
        </p:txBody>
      </p:sp>
      <p:sp>
        <p:nvSpPr>
          <p:cNvPr id="17" name="Cloud 16">
            <a:extLst>
              <a:ext uri="{FF2B5EF4-FFF2-40B4-BE49-F238E27FC236}">
                <a16:creationId xmlns:a16="http://schemas.microsoft.com/office/drawing/2014/main" id="{8A0C7CE6-92C4-AF42-BC70-E74C7204B06C}"/>
              </a:ext>
            </a:extLst>
          </p:cNvPr>
          <p:cNvSpPr/>
          <p:nvPr/>
        </p:nvSpPr>
        <p:spPr>
          <a:xfrm>
            <a:off x="2682877" y="880192"/>
            <a:ext cx="5962359" cy="2255539"/>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Theo em, nhân vật cáo có phải là nhân vật của truyện đồng thoại không? Vì sao</a:t>
            </a:r>
          </a:p>
        </p:txBody>
      </p:sp>
      <p:sp>
        <p:nvSpPr>
          <p:cNvPr id="18" name="Rounded Rectangle 4">
            <a:extLst>
              <a:ext uri="{FF2B5EF4-FFF2-40B4-BE49-F238E27FC236}">
                <a16:creationId xmlns:a16="http://schemas.microsoft.com/office/drawing/2014/main" id="{1BFEDB4F-7B03-44D0-8059-2D27E9C43F47}"/>
              </a:ext>
            </a:extLst>
          </p:cNvPr>
          <p:cNvSpPr/>
          <p:nvPr/>
        </p:nvSpPr>
        <p:spPr>
          <a:xfrm>
            <a:off x="734292" y="3205598"/>
            <a:ext cx="7751622" cy="264481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a:latin typeface="Times New Roman" panose="02020603050405020304" pitchFamily="18" charset="0"/>
                <a:ea typeface="Calibri" panose="020F0502020204030204" pitchFamily="34" charset="0"/>
              </a:rPr>
              <a:t>Nhân vật cáo là nhân vật của truyện đồng thoại vì là con vật được nhân hóa, biết nói chuyện. Nó vẫn mang đặc tính của loài cáo: săn gà và bị người săn bắt, nhưng bên cạnh đó, nó mang đặc điểm của con người: có khát khao được kết bạn, được trân trọng và đón nhận những điều tốt đẹp của bản thân.</a:t>
            </a:r>
            <a:endParaRPr lang="en-US" sz="2400">
              <a:latin typeface="Times New Roman" panose="02020603050405020304" pitchFamily="18" charset="0"/>
              <a:cs typeface="Times New Roman" panose="02020603050405020304" pitchFamily="18" charset="0"/>
            </a:endParaRPr>
          </a:p>
        </p:txBody>
      </p:sp>
      <p:pic>
        <p:nvPicPr>
          <p:cNvPr id="19" name="图片 8" descr="6fc417983c9675ce1b60e983870aeb8a">
            <a:extLst>
              <a:ext uri="{FF2B5EF4-FFF2-40B4-BE49-F238E27FC236}">
                <a16:creationId xmlns:a16="http://schemas.microsoft.com/office/drawing/2014/main" id="{9EDB8F36-7E14-433C-80E8-8A2A221C7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3" y="1089861"/>
            <a:ext cx="2446578"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id="{8A0C7CE6-92C4-AF42-BC70-E74C7204B06C}"/>
              </a:ext>
            </a:extLst>
          </p:cNvPr>
          <p:cNvSpPr/>
          <p:nvPr/>
        </p:nvSpPr>
        <p:spPr>
          <a:xfrm>
            <a:off x="2405784" y="490918"/>
            <a:ext cx="6769963" cy="2644813"/>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2400">
                <a:solidFill>
                  <a:srgbClr val="FF0000"/>
                </a:solidFill>
                <a:latin typeface="Times New Roman" panose="02020603050405020304" pitchFamily="18" charset="0"/>
                <a:cs typeface="Times New Roman" panose="02020603050405020304" pitchFamily="18" charset="0"/>
              </a:rPr>
              <a:t>? Nêu những biện pháp nghệ thuật được sử dụng trong văn bản?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Nội dung chính của văn bản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Ý nghĩa của văn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id="{1BFEDB4F-7B03-44D0-8059-2D27E9C43F47}"/>
              </a:ext>
            </a:extLst>
          </p:cNvPr>
          <p:cNvSpPr/>
          <p:nvPr/>
        </p:nvSpPr>
        <p:spPr>
          <a:xfrm>
            <a:off x="443346" y="2807703"/>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K</a:t>
            </a:r>
            <a:r>
              <a:rPr lang="vi-VN" sz="2400">
                <a:latin typeface="Times New Roman" panose="02020603050405020304" pitchFamily="18" charset="0"/>
                <a:cs typeface="Times New Roman" panose="02020603050405020304" pitchFamily="18" charset="0"/>
              </a:rPr>
              <a:t>ể kết hợp với mi</a:t>
            </a:r>
            <a:r>
              <a:rPr lang="en-US" sz="2400">
                <a:latin typeface="Times New Roman" panose="02020603050405020304" pitchFamily="18" charset="0"/>
                <a:cs typeface="Times New Roman" panose="02020603050405020304" pitchFamily="18" charset="0"/>
              </a:rPr>
              <a:t>êu t</a:t>
            </a:r>
            <a:r>
              <a:rPr lang="vi-VN" sz="2400">
                <a:latin typeface="Times New Roman" panose="02020603050405020304" pitchFamily="18" charset="0"/>
                <a:cs typeface="Times New Roman" panose="02020603050405020304" pitchFamily="18" charset="0"/>
              </a:rPr>
              <a:t>ả, biểu cảm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Xây d</a:t>
            </a:r>
            <a:r>
              <a:rPr lang="vi-VN" sz="2400">
                <a:latin typeface="Times New Roman" panose="02020603050405020304" pitchFamily="18" charset="0"/>
                <a:cs typeface="Times New Roman" panose="02020603050405020304" pitchFamily="18" charset="0"/>
              </a:rPr>
              <a:t>ựng h</a:t>
            </a:r>
            <a:r>
              <a:rPr lang="en-US" sz="2400">
                <a:latin typeface="Times New Roman" panose="02020603050405020304" pitchFamily="18" charset="0"/>
                <a:cs typeface="Times New Roman" panose="02020603050405020304" pitchFamily="18" charset="0"/>
              </a:rPr>
              <a:t>ình tư</a:t>
            </a:r>
            <a:r>
              <a:rPr lang="vi-VN" sz="2400">
                <a:latin typeface="Times New Roman" panose="02020603050405020304" pitchFamily="18" charset="0"/>
                <a:cs typeface="Times New Roman" panose="02020603050405020304" pitchFamily="18" charset="0"/>
              </a:rPr>
              <a:t>ợng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ph</a:t>
            </a:r>
            <a:r>
              <a:rPr lang="en-US" sz="2400">
                <a:latin typeface="Times New Roman" panose="02020603050405020304" pitchFamily="18" charset="0"/>
                <a:cs typeface="Times New Roman" panose="02020603050405020304" pitchFamily="18" charset="0"/>
              </a:rPr>
              <a:t>ù h</a:t>
            </a:r>
            <a:r>
              <a:rPr lang="vi-VN" sz="2400">
                <a:latin typeface="Times New Roman" panose="02020603050405020304" pitchFamily="18" charset="0"/>
                <a:cs typeface="Times New Roman" panose="02020603050405020304" pitchFamily="18" charset="0"/>
              </a:rPr>
              <a:t>ợp với t</a:t>
            </a:r>
            <a:r>
              <a:rPr lang="en-US" sz="2400">
                <a:latin typeface="Times New Roman" panose="02020603050405020304" pitchFamily="18" charset="0"/>
                <a:cs typeface="Times New Roman" panose="02020603050405020304" pitchFamily="18" charset="0"/>
              </a:rPr>
              <a:t>âm lí, suy nghĩ c</a:t>
            </a:r>
            <a:r>
              <a:rPr lang="vi-VN" sz="2400">
                <a:latin typeface="Times New Roman" panose="02020603050405020304" pitchFamily="18" charset="0"/>
                <a:cs typeface="Times New Roman" panose="02020603050405020304" pitchFamily="18" charset="0"/>
              </a:rPr>
              <a:t>ủa trẻ thơ.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Ngh</a:t>
            </a:r>
            <a:r>
              <a:rPr lang="vi-VN" sz="2400">
                <a:latin typeface="Times New Roman" panose="02020603050405020304" pitchFamily="18" charset="0"/>
                <a:cs typeface="Times New Roman" panose="02020603050405020304" pitchFamily="18" charset="0"/>
              </a:rPr>
              <a:t>ệ thuật nh</a:t>
            </a:r>
            <a:r>
              <a:rPr lang="en-US" sz="2400">
                <a:latin typeface="Times New Roman" panose="02020603050405020304" pitchFamily="18" charset="0"/>
                <a:cs typeface="Times New Roman" panose="02020603050405020304" pitchFamily="18" charset="0"/>
              </a:rPr>
              <a:t>ân hoá đ</a:t>
            </a:r>
            <a:r>
              <a:rPr lang="vi-VN" sz="2400">
                <a:latin typeface="Times New Roman" panose="02020603050405020304" pitchFamily="18" charset="0"/>
                <a:cs typeface="Times New Roman" panose="02020603050405020304" pitchFamily="18" charset="0"/>
              </a:rPr>
              <a:t>ặc sắc.</a:t>
            </a: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39333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6" y="810055"/>
            <a:ext cx="2797785"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484907" y="4761197"/>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a:t>
            </a:r>
            <a:r>
              <a:rPr lang="ru-RU" sz="2400">
                <a:latin typeface="Times New Roman" panose="02020603050405020304" pitchFamily="18" charset="0"/>
                <a:cs typeface="Times New Roman" panose="02020603050405020304" pitchFamily="18" charset="0"/>
              </a:rPr>
              <a:t>ể về cuộc gặp gỡ bắt ngờ giữa hoàng tử bé và một con cáo trên Tr</a:t>
            </a:r>
            <a:r>
              <a:rPr lang="en-US" sz="2400">
                <a:latin typeface="Times New Roman" panose="02020603050405020304" pitchFamily="18" charset="0"/>
                <a:cs typeface="Times New Roman" panose="02020603050405020304" pitchFamily="18" charset="0"/>
              </a:rPr>
              <a:t>á</a:t>
            </a:r>
            <a:r>
              <a:rPr lang="ru-RU" sz="2400">
                <a:latin typeface="Times New Roman" panose="02020603050405020304" pitchFamily="18" charset="0"/>
                <a:cs typeface="Times New Roman" panose="02020603050405020304" pitchFamily="18" charset="0"/>
              </a:rPr>
              <a:t>i Đ</a:t>
            </a:r>
            <a:r>
              <a:rPr lang="en-US" sz="2400">
                <a:latin typeface="Times New Roman" panose="02020603050405020304" pitchFamily="18" charset="0"/>
                <a:cs typeface="Times New Roman" panose="02020603050405020304" pitchFamily="18" charset="0"/>
              </a:rPr>
              <a:t>ấ</a:t>
            </a:r>
            <a:r>
              <a:rPr lang="ru-RU" sz="2400">
                <a:latin typeface="Times New Roman" panose="02020603050405020304" pitchFamily="18" charset="0"/>
                <a:cs typeface="Times New Roman" panose="02020603050405020304" pitchFamily="18" charset="0"/>
              </a:rPr>
              <a:t>t. Cuộc gặp gỡ này đã mang đến cho cả hai những món quà quý giá.</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0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61EF4F2A-41DA-7C4C-96B5-DE954AE3E1A8}"/>
              </a:ext>
            </a:extLst>
          </p:cNvPr>
          <p:cNvSpPr>
            <a:spLocks noGrp="1" noChangeArrowheads="1"/>
          </p:cNvSpPr>
          <p:nvPr>
            <p:ph type="title"/>
          </p:nvPr>
        </p:nvSpPr>
        <p:spPr/>
        <p:txBody>
          <a:bodyPr/>
          <a:lstStyle/>
          <a:p>
            <a:endParaRPr lang="en-VN" altLang="en-VN"/>
          </a:p>
        </p:txBody>
      </p:sp>
      <p:sp>
        <p:nvSpPr>
          <p:cNvPr id="57346" name="Content Placeholder 2">
            <a:extLst>
              <a:ext uri="{FF2B5EF4-FFF2-40B4-BE49-F238E27FC236}">
                <a16:creationId xmlns:a16="http://schemas.microsoft.com/office/drawing/2014/main" id="{02DEFA64-5028-2D4A-8867-ABAB1EEF7B99}"/>
              </a:ext>
            </a:extLst>
          </p:cNvPr>
          <p:cNvSpPr>
            <a:spLocks noGrp="1" noChangeArrowheads="1"/>
          </p:cNvSpPr>
          <p:nvPr>
            <p:ph idx="1"/>
          </p:nvPr>
        </p:nvSpPr>
        <p:spPr/>
        <p:txBody>
          <a:bodyPr/>
          <a:lstStyle/>
          <a:p>
            <a:endParaRPr lang="en-VN" altLang="en-VN"/>
          </a:p>
        </p:txBody>
      </p:sp>
      <p:pic>
        <p:nvPicPr>
          <p:cNvPr id="57347" name="Picture 3">
            <a:extLst>
              <a:ext uri="{FF2B5EF4-FFF2-40B4-BE49-F238E27FC236}">
                <a16:creationId xmlns:a16="http://schemas.microsoft.com/office/drawing/2014/main"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4">
            <a:extLst>
              <a:ext uri="{FF2B5EF4-FFF2-40B4-BE49-F238E27FC236}">
                <a16:creationId xmlns:a16="http://schemas.microsoft.com/office/drawing/2014/main" id="{1BFEDB4F-7B03-44D0-8059-2D27E9C43F47}"/>
              </a:ext>
            </a:extLst>
          </p:cNvPr>
          <p:cNvSpPr/>
          <p:nvPr/>
        </p:nvSpPr>
        <p:spPr>
          <a:xfrm>
            <a:off x="651169" y="1012102"/>
            <a:ext cx="2189018" cy="6136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D0CB837-D0C0-4783-901B-2CF71A0A926D}"/>
              </a:ext>
            </a:extLst>
          </p:cNvPr>
          <p:cNvSpPr txBox="1">
            <a:spLocks noChangeArrowheads="1"/>
          </p:cNvSpPr>
          <p:nvPr/>
        </p:nvSpPr>
        <p:spPr bwMode="auto">
          <a:xfrm>
            <a:off x="1039930" y="490315"/>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001" y="172743"/>
            <a:ext cx="2404094" cy="2021030"/>
          </a:xfrm>
          <a:prstGeom prst="rect">
            <a:avLst/>
          </a:prstGeom>
          <a:noFill/>
          <a:ln w="9525">
            <a:noFill/>
          </a:ln>
        </p:spPr>
      </p:pic>
      <p:sp>
        <p:nvSpPr>
          <p:cNvPr id="21" name="Rounded Rectangle 4">
            <a:extLst>
              <a:ext uri="{FF2B5EF4-FFF2-40B4-BE49-F238E27FC236}">
                <a16:creationId xmlns:a16="http://schemas.microsoft.com/office/drawing/2014/main" id="{1363BF9D-4466-4B54-A8BE-DFD03535F722}"/>
              </a:ext>
            </a:extLst>
          </p:cNvPr>
          <p:cNvSpPr/>
          <p:nvPr/>
        </p:nvSpPr>
        <p:spPr>
          <a:xfrm>
            <a:off x="651167" y="1879167"/>
            <a:ext cx="2105893" cy="63227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p:txBody>
      </p:sp>
      <p:sp>
        <p:nvSpPr>
          <p:cNvPr id="15" name="Rounded Rectangle 4">
            <a:extLst>
              <a:ext uri="{FF2B5EF4-FFF2-40B4-BE49-F238E27FC236}">
                <a16:creationId xmlns:a16="http://schemas.microsoft.com/office/drawing/2014/main" id="{3C4E6090-97C2-44D3-A3D9-4DFA4EF9977D}"/>
              </a:ext>
            </a:extLst>
          </p:cNvPr>
          <p:cNvSpPr/>
          <p:nvPr/>
        </p:nvSpPr>
        <p:spPr>
          <a:xfrm>
            <a:off x="554182" y="2729340"/>
            <a:ext cx="8160326" cy="17318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Ý nghĩa:</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Bài h</a:t>
            </a:r>
            <a:r>
              <a:rPr lang="vi-VN" sz="2400">
                <a:latin typeface="Times New Roman" panose="02020603050405020304" pitchFamily="18" charset="0"/>
                <a:cs typeface="Times New Roman" panose="02020603050405020304" pitchFamily="18" charset="0"/>
              </a:rPr>
              <a:t>ọc về c</a:t>
            </a:r>
            <a:r>
              <a:rPr lang="en-US" sz="2400">
                <a:latin typeface="Times New Roman" panose="02020603050405020304" pitchFamily="18" charset="0"/>
                <a:cs typeface="Times New Roman" panose="02020603050405020304" pitchFamily="18" charset="0"/>
              </a:rPr>
              <a:t>ách k</a:t>
            </a:r>
            <a:r>
              <a:rPr lang="vi-VN" sz="2400">
                <a:latin typeface="Times New Roman" panose="02020603050405020304" pitchFamily="18" charset="0"/>
                <a:cs typeface="Times New Roman" panose="02020603050405020304" pitchFamily="18" charset="0"/>
              </a:rPr>
              <a:t>ết bạn cần ki</a:t>
            </a:r>
            <a:r>
              <a:rPr lang="en-US" sz="2400">
                <a:latin typeface="Times New Roman" panose="02020603050405020304" pitchFamily="18" charset="0"/>
                <a:cs typeface="Times New Roman" panose="02020603050405020304" pitchFamily="18" charset="0"/>
              </a:rPr>
              <a:t>ên nhân và dành th</a:t>
            </a:r>
            <a:r>
              <a:rPr lang="vi-VN" sz="2400">
                <a:latin typeface="Times New Roman" panose="02020603050405020304" pitchFamily="18" charset="0"/>
                <a:cs typeface="Times New Roman" panose="02020603050405020304" pitchFamily="18" charset="0"/>
              </a:rPr>
              <a:t>ời gian cho nhau; về c</a:t>
            </a:r>
            <a:r>
              <a:rPr lang="en-US" sz="2400">
                <a:latin typeface="Times New Roman" panose="02020603050405020304" pitchFamily="18" charset="0"/>
                <a:cs typeface="Times New Roman" panose="02020603050405020304" pitchFamily="18" charset="0"/>
              </a:rPr>
              <a:t>ách nhìn nh</a:t>
            </a:r>
            <a:r>
              <a:rPr lang="vi-VN" sz="2400">
                <a:latin typeface="Times New Roman" panose="02020603050405020304" pitchFamily="18" charset="0"/>
                <a:cs typeface="Times New Roman" panose="02020603050405020304" pitchFamily="18" charset="0"/>
              </a:rPr>
              <a:t>ận, đ</a:t>
            </a:r>
            <a:r>
              <a:rPr lang="en-US" sz="2400">
                <a:latin typeface="Times New Roman" panose="02020603050405020304" pitchFamily="18" charset="0"/>
                <a:cs typeface="Times New Roman" panose="02020603050405020304" pitchFamily="18" charset="0"/>
              </a:rPr>
              <a:t>ánh giá và trách nhi</a:t>
            </a:r>
            <a:r>
              <a:rPr lang="vi-VN" sz="2400">
                <a:latin typeface="Times New Roman" panose="02020603050405020304" pitchFamily="18" charset="0"/>
                <a:cs typeface="Times New Roman" panose="02020603050405020304" pitchFamily="18" charset="0"/>
              </a:rPr>
              <a:t>ệm với bạn b</a:t>
            </a:r>
            <a:r>
              <a:rPr lang="en-US" sz="2400">
                <a:latin typeface="Times New Roman" panose="02020603050405020304" pitchFamily="18" charset="0"/>
                <a:cs typeface="Times New Roman" panose="02020603050405020304" pitchFamily="18" charset="0"/>
              </a:rPr>
              <a:t>è.</a:t>
            </a:r>
          </a:p>
        </p:txBody>
      </p:sp>
    </p:spTree>
    <p:extLst>
      <p:ext uri="{BB962C8B-B14F-4D97-AF65-F5344CB8AC3E}">
        <p14:creationId xmlns:p14="http://schemas.microsoft.com/office/powerpoint/2010/main" val="169859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id="{ED7F5347-7DD5-4979-9131-2CD74447BA99}"/>
              </a:ext>
            </a:extLst>
          </p:cNvPr>
          <p:cNvSpPr/>
          <p:nvPr/>
        </p:nvSpPr>
        <p:spPr>
          <a:xfrm>
            <a:off x="2286000" y="3313699"/>
            <a:ext cx="4572000" cy="1200329"/>
          </a:xfrm>
          <a:prstGeom prst="rect">
            <a:avLst/>
          </a:prstGeom>
        </p:spPr>
        <p:txBody>
          <a:bodyPr>
            <a:spAutoFit/>
          </a:bodyPr>
          <a:lstStyle/>
          <a:p>
            <a:pPr algn="ctr"/>
            <a:r>
              <a:rPr lang="vi-VN" sz="2400">
                <a:latin typeface="Times New Roman" panose="02020603050405020304" pitchFamily="18" charset="0"/>
                <a:cs typeface="Times New Roman" panose="02020603050405020304" pitchFamily="18" charset="0"/>
              </a:rPr>
              <a:t>Nhập vai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ho</a:t>
            </a:r>
            <a:r>
              <a:rPr lang="en-US" sz="2400">
                <a:latin typeface="Times New Roman" panose="02020603050405020304" pitchFamily="18" charset="0"/>
                <a:cs typeface="Times New Roman" panose="02020603050405020304" pitchFamily="18" charset="0"/>
              </a:rPr>
              <a:t>àng t</a:t>
            </a:r>
            <a:r>
              <a:rPr lang="vi-VN" sz="2400">
                <a:latin typeface="Times New Roman" panose="02020603050405020304" pitchFamily="18" charset="0"/>
                <a:cs typeface="Times New Roman" panose="02020603050405020304" pitchFamily="18" charset="0"/>
              </a:rPr>
              <a:t>ử b</a:t>
            </a:r>
            <a:r>
              <a:rPr lang="en-US" sz="2400">
                <a:latin typeface="Times New Roman" panose="02020603050405020304" pitchFamily="18" charset="0"/>
                <a:cs typeface="Times New Roman" panose="02020603050405020304" pitchFamily="18" charset="0"/>
              </a:rPr>
              <a:t>é đ</a:t>
            </a:r>
            <a:r>
              <a:rPr lang="vi-VN" sz="2400">
                <a:latin typeface="Times New Roman" panose="02020603050405020304" pitchFamily="18" charset="0"/>
                <a:cs typeface="Times New Roman" panose="02020603050405020304" pitchFamily="18" charset="0"/>
              </a:rPr>
              <a:t>ể ghi lại “nhật k</a:t>
            </a:r>
            <a:r>
              <a:rPr lang="en-US" sz="2400">
                <a:latin typeface="Times New Roman" panose="02020603050405020304" pitchFamily="18" charset="0"/>
                <a:cs typeface="Times New Roman" panose="02020603050405020304" pitchFamily="18" charset="0"/>
              </a:rPr>
              <a:t>í” v</a:t>
            </a:r>
            <a:r>
              <a:rPr lang="vi-VN" sz="2400">
                <a:latin typeface="Times New Roman" panose="02020603050405020304" pitchFamily="18" charset="0"/>
                <a:cs typeface="Times New Roman" panose="02020603050405020304" pitchFamily="18" charset="0"/>
              </a:rPr>
              <a:t>ề cuộc gặp gỡ với </a:t>
            </a:r>
            <a:r>
              <a:rPr lang="en-US" sz="2400">
                <a:latin typeface="Times New Roman" panose="02020603050405020304" pitchFamily="18" charset="0"/>
                <a:cs typeface="Times New Roman" panose="02020603050405020304" pitchFamily="18" charset="0"/>
              </a:rPr>
              <a:t>cáo theo phi</a:t>
            </a:r>
            <a:r>
              <a:rPr lang="vi-VN" sz="2400">
                <a:latin typeface="Times New Roman" panose="02020603050405020304" pitchFamily="18" charset="0"/>
                <a:cs typeface="Times New Roman" panose="02020603050405020304" pitchFamily="18" charset="0"/>
              </a:rPr>
              <a:t>ếu học tập sau:</a:t>
            </a:r>
            <a:endParaRPr lang="en-US" sz="2400">
              <a:latin typeface="Times New Roman" panose="02020603050405020304" pitchFamily="18" charset="0"/>
              <a:cs typeface="Times New Roman" panose="02020603050405020304" pitchFamily="18" charset="0"/>
            </a:endParaRP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4" name="Content Placeholder 3">
            <a:extLst>
              <a:ext uri="{FF2B5EF4-FFF2-40B4-BE49-F238E27FC236}">
                <a16:creationId xmlns:a16="http://schemas.microsoft.com/office/drawing/2014/main" id="{BC6FAB3B-E029-4C2B-BD6C-FD897ACBBC12}"/>
              </a:ext>
            </a:extLst>
          </p:cNvPr>
          <p:cNvPicPr>
            <a:picLocks/>
          </p:cNvPicPr>
          <p:nvPr/>
        </p:nvPicPr>
        <p:blipFill rotWithShape="1">
          <a:blip r:embed="rId4">
            <a:extLst>
              <a:ext uri="{28A0092B-C50C-407E-A947-70E740481C1C}">
                <a14:useLocalDpi xmlns:a14="http://schemas.microsoft.com/office/drawing/2010/main" val="0"/>
              </a:ext>
            </a:extLst>
          </a:blip>
          <a:srcRect t="21736" r="1" b="20150"/>
          <a:stretch/>
        </p:blipFill>
        <p:spPr bwMode="auto">
          <a:xfrm>
            <a:off x="471081" y="858982"/>
            <a:ext cx="8215719" cy="5777337"/>
          </a:xfrm>
          <a:prstGeom prst="rect">
            <a:avLst/>
          </a:prstGeom>
          <a:noFill/>
        </p:spPr>
      </p:pic>
    </p:spTree>
    <p:extLst>
      <p:ext uri="{BB962C8B-B14F-4D97-AF65-F5344CB8AC3E}">
        <p14:creationId xmlns:p14="http://schemas.microsoft.com/office/powerpoint/2010/main" val="4237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
        <p:nvSpPr>
          <p:cNvPr id="7" name="Rectangle 6">
            <a:extLst>
              <a:ext uri="{FF2B5EF4-FFF2-40B4-BE49-F238E27FC236}">
                <a16:creationId xmlns:a16="http://schemas.microsoft.com/office/drawing/2014/main" id="{ED7F5347-7DD5-4979-9131-2CD74447BA99}"/>
              </a:ext>
            </a:extLst>
          </p:cNvPr>
          <p:cNvSpPr/>
          <p:nvPr/>
        </p:nvSpPr>
        <p:spPr>
          <a:xfrm>
            <a:off x="2258290" y="3396829"/>
            <a:ext cx="4835236" cy="1384995"/>
          </a:xfrm>
          <a:prstGeom prst="rect">
            <a:avLst/>
          </a:prstGeom>
        </p:spPr>
        <p:txBody>
          <a:bodyPr wrap="square">
            <a:spAutoFit/>
          </a:bodyPr>
          <a:lstStyle/>
          <a:p>
            <a:pPr algn="ctr"/>
            <a:r>
              <a:rPr lang="en-US" sz="2800">
                <a:latin typeface="Times New Roman" panose="02020603050405020304" pitchFamily="18" charset="0"/>
                <a:cs typeface="Times New Roman" panose="02020603050405020304" pitchFamily="18" charset="0"/>
              </a:rPr>
              <a:t>? V</a:t>
            </a:r>
            <a:r>
              <a:rPr lang="vi-VN" sz="2800">
                <a:latin typeface="Times New Roman" panose="02020603050405020304" pitchFamily="18" charset="0"/>
                <a:cs typeface="Times New Roman" panose="02020603050405020304" pitchFamily="18" charset="0"/>
              </a:rPr>
              <a:t>iết đoạn văn  (5-7 c</a:t>
            </a:r>
            <a:r>
              <a:rPr lang="en-US" sz="2800">
                <a:latin typeface="Times New Roman" panose="02020603050405020304" pitchFamily="18" charset="0"/>
                <a:cs typeface="Times New Roman" panose="02020603050405020304" pitchFamily="18" charset="0"/>
              </a:rPr>
              <a:t>âu) miêu t</a:t>
            </a:r>
            <a:r>
              <a:rPr lang="vi-VN" sz="2800">
                <a:latin typeface="Times New Roman" panose="02020603050405020304" pitchFamily="18" charset="0"/>
                <a:cs typeface="Times New Roman" panose="02020603050405020304" pitchFamily="18" charset="0"/>
              </a:rPr>
              <a:t>ả cảm x</a:t>
            </a:r>
            <a:r>
              <a:rPr lang="en-US" sz="2800">
                <a:latin typeface="Times New Roman" panose="02020603050405020304" pitchFamily="18" charset="0"/>
                <a:cs typeface="Times New Roman" panose="02020603050405020304" pitchFamily="18" charset="0"/>
              </a:rPr>
              <a:t>úc c</a:t>
            </a:r>
            <a:r>
              <a:rPr lang="vi-VN" sz="2800">
                <a:latin typeface="Times New Roman" panose="02020603050405020304" pitchFamily="18" charset="0"/>
                <a:cs typeface="Times New Roman" panose="02020603050405020304" pitchFamily="18" charset="0"/>
              </a:rPr>
              <a:t>ủa nh</a:t>
            </a:r>
            <a:r>
              <a:rPr lang="en-US" sz="2800">
                <a:latin typeface="Times New Roman" panose="02020603050405020304" pitchFamily="18" charset="0"/>
                <a:cs typeface="Times New Roman" panose="02020603050405020304" pitchFamily="18" charset="0"/>
              </a:rPr>
              <a:t>ân v</a:t>
            </a:r>
            <a:r>
              <a:rPr lang="vi-VN" sz="2800">
                <a:latin typeface="Times New Roman" panose="02020603050405020304" pitchFamily="18" charset="0"/>
                <a:cs typeface="Times New Roman" panose="02020603050405020304" pitchFamily="18" charset="0"/>
              </a:rPr>
              <a:t>ật c</a:t>
            </a:r>
            <a:r>
              <a:rPr lang="en-US" sz="2800">
                <a:latin typeface="Times New Roman" panose="02020603050405020304" pitchFamily="18" charset="0"/>
                <a:cs typeface="Times New Roman" panose="02020603050405020304" pitchFamily="18" charset="0"/>
              </a:rPr>
              <a:t>áo sau khi t</a:t>
            </a:r>
            <a:r>
              <a:rPr lang="vi-VN" sz="2800">
                <a:latin typeface="Times New Roman" panose="02020603050405020304" pitchFamily="18" charset="0"/>
                <a:cs typeface="Times New Roman" panose="02020603050405020304" pitchFamily="18" charset="0"/>
              </a:rPr>
              <a:t>ừ biệt ho</a:t>
            </a:r>
            <a:r>
              <a:rPr lang="en-US" sz="2800">
                <a:latin typeface="Times New Roman" panose="02020603050405020304" pitchFamily="18" charset="0"/>
                <a:cs typeface="Times New Roman" panose="02020603050405020304" pitchFamily="18" charset="0"/>
              </a:rPr>
              <a:t>àng t</a:t>
            </a:r>
            <a:r>
              <a:rPr lang="vi-VN" sz="2800">
                <a:latin typeface="Times New Roman" panose="02020603050405020304" pitchFamily="18" charset="0"/>
                <a:cs typeface="Times New Roman" panose="02020603050405020304" pitchFamily="18" charset="0"/>
              </a:rPr>
              <a:t>ử b</a:t>
            </a:r>
            <a:r>
              <a:rPr lang="en-US" sz="2800">
                <a:latin typeface="Times New Roman" panose="02020603050405020304" pitchFamily="18" charset="0"/>
                <a:cs typeface="Times New Roman" panose="02020603050405020304" pitchFamily="18" charset="0"/>
              </a:rPr>
              <a:t>é.</a:t>
            </a:r>
          </a:p>
        </p:txBody>
      </p:sp>
      <p:pic>
        <p:nvPicPr>
          <p:cNvPr id="12" name="图片 8">
            <a:extLst>
              <a:ext uri="{FF2B5EF4-FFF2-40B4-BE49-F238E27FC236}">
                <a16:creationId xmlns:a16="http://schemas.microsoft.com/office/drawing/2014/main"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1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lowers_fr0205-1">
            <a:extLst>
              <a:ext uri="{FF2B5EF4-FFF2-40B4-BE49-F238E27FC236}">
                <a16:creationId xmlns:a16="http://schemas.microsoft.com/office/drawing/2014/main" id="{D015F111-D8E2-489E-B74E-1160A0CD8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35" y="837009"/>
            <a:ext cx="6858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9B87419C-56C7-4D5D-AF79-30E7C96DF880}"/>
              </a:ext>
            </a:extLst>
          </p:cNvPr>
          <p:cNvSpPr>
            <a:spLocks noChangeArrowheads="1"/>
          </p:cNvSpPr>
          <p:nvPr/>
        </p:nvSpPr>
        <p:spPr bwMode="auto">
          <a:xfrm>
            <a:off x="1315641" y="2053830"/>
            <a:ext cx="6743700" cy="274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vi-VN" sz="2100">
              <a:solidFill>
                <a:srgbClr val="0000FF"/>
              </a:solidFill>
              <a:latin typeface="Times New Roman" panose="02020603050405020304" pitchFamily="18" charset="0"/>
            </a:endParaRPr>
          </a:p>
        </p:txBody>
      </p:sp>
      <p:sp>
        <p:nvSpPr>
          <p:cNvPr id="6" name="WordArt 3">
            <a:extLst>
              <a:ext uri="{FF2B5EF4-FFF2-40B4-BE49-F238E27FC236}">
                <a16:creationId xmlns:a16="http://schemas.microsoft.com/office/drawing/2014/main" id="{4285B8CF-0008-4AED-9131-EF29D8494FF5}"/>
              </a:ext>
            </a:extLst>
          </p:cNvPr>
          <p:cNvSpPr>
            <a:spLocks noChangeArrowheads="1" noChangeShapeType="1" noTextEdit="1"/>
          </p:cNvSpPr>
          <p:nvPr/>
        </p:nvSpPr>
        <p:spPr bwMode="auto">
          <a:xfrm>
            <a:off x="1714500" y="2628900"/>
            <a:ext cx="5772150" cy="571500"/>
          </a:xfrm>
          <a:prstGeom prst="rect">
            <a:avLst/>
          </a:prstGeom>
        </p:spPr>
        <p:txBody>
          <a:bodyPr wrap="none" fromWordArt="1">
            <a:prstTxWarp prst="textPlain">
              <a:avLst>
                <a:gd name="adj" fmla="val 50000"/>
              </a:avLst>
            </a:prstTxWarp>
          </a:bodyPr>
          <a:lstStyle/>
          <a:p>
            <a:pPr algn="ctr"/>
            <a:r>
              <a:rPr lang="vi-VN"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rPr>
              <a:t>TRÂN TRỌNG CẢM ƠN!</a:t>
            </a:r>
            <a:endParaRPr lang="en-US"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nodePh="1">
                                  <p:stCondLst>
                                    <p:cond delay="300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350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0" name="Rounded Rectangle 4">
            <a:extLst>
              <a:ext uri="{FF2B5EF4-FFF2-40B4-BE49-F238E27FC236}">
                <a16:creationId xmlns:a16="http://schemas.microsoft.com/office/drawing/2014/main" id="{471F2F86-2D2A-476D-8A77-581C2D115828}"/>
              </a:ext>
            </a:extLst>
          </p:cNvPr>
          <p:cNvSpPr/>
          <p:nvPr/>
        </p:nvSpPr>
        <p:spPr>
          <a:xfrm>
            <a:off x="364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18F0A80F-2142-41B4-903F-B79DE1C379C5}"/>
              </a:ext>
            </a:extLst>
          </p:cNvPr>
          <p:cNvSpPr/>
          <p:nvPr/>
        </p:nvSpPr>
        <p:spPr>
          <a:xfrm>
            <a:off x="5723164" y="3692198"/>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9B16580-70C7-4670-BBB0-444BF08D65DC}"/>
              </a:ext>
            </a:extLst>
          </p:cNvPr>
          <p:cNvPicPr>
            <a:picLocks noChangeAspect="1"/>
          </p:cNvPicPr>
          <p:nvPr/>
        </p:nvPicPr>
        <p:blipFill>
          <a:blip r:embed="rId4"/>
          <a:stretch>
            <a:fillRect/>
          </a:stretch>
        </p:blipFill>
        <p:spPr>
          <a:xfrm>
            <a:off x="6179128" y="696734"/>
            <a:ext cx="2936717" cy="2948545"/>
          </a:xfrm>
          <a:prstGeom prst="rect">
            <a:avLst/>
          </a:prstGeom>
        </p:spPr>
      </p:pic>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32AC3CF-5F6C-480E-B2F9-4C7C56E01F31}"/>
              </a:ext>
            </a:extLst>
          </p:cNvPr>
          <p:cNvSpPr txBox="1">
            <a:spLocks noChangeArrowheads="1"/>
          </p:cNvSpPr>
          <p:nvPr/>
        </p:nvSpPr>
        <p:spPr bwMode="auto">
          <a:xfrm>
            <a:off x="79344" y="797758"/>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id="{54FAC76D-4E10-4F51-88C9-20032168978E}"/>
              </a:ext>
            </a:extLst>
          </p:cNvPr>
          <p:cNvSpPr txBox="1">
            <a:spLocks noChangeArrowheads="1"/>
          </p:cNvSpPr>
          <p:nvPr/>
        </p:nvSpPr>
        <p:spPr bwMode="auto">
          <a:xfrm>
            <a:off x="297197" y="4433846"/>
            <a:ext cx="70041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VN" altLang="en-VN" b="1" dirty="0">
                <a:latin typeface="Times New Roman" panose="02020603050405020304" pitchFamily="18" charset="0"/>
                <a:cs typeface="Times New Roman" panose="02020603050405020304" pitchFamily="18" charset="0"/>
              </a:rPr>
              <a:t>- </a:t>
            </a:r>
            <a:r>
              <a:rPr lang="en-US" altLang="en-VN" b="1" dirty="0" err="1">
                <a:latin typeface="Times New Roman" panose="02020603050405020304" pitchFamily="18" charset="0"/>
                <a:cs typeface="Times New Roman" panose="02020603050405020304" pitchFamily="18" charset="0"/>
              </a:rPr>
              <a:t>Đề</a:t>
            </a:r>
            <a:r>
              <a:rPr lang="en-US" altLang="en-VN" b="1" dirty="0">
                <a:latin typeface="Times New Roman" panose="02020603050405020304" pitchFamily="18" charset="0"/>
                <a:cs typeface="Times New Roman" panose="02020603050405020304" pitchFamily="18" charset="0"/>
              </a:rPr>
              <a:t> </a:t>
            </a:r>
            <a:r>
              <a:rPr lang="en-US" altLang="en-VN" b="1" dirty="0" err="1">
                <a:latin typeface="Times New Roman" panose="02020603050405020304" pitchFamily="18" charset="0"/>
                <a:cs typeface="Times New Roman" panose="02020603050405020304" pitchFamily="18" charset="0"/>
              </a:rPr>
              <a:t>tài</a:t>
            </a:r>
            <a:r>
              <a:rPr lang="en-US" altLang="en-VN" b="1" dirty="0">
                <a:latin typeface="Times New Roman" panose="02020603050405020304" pitchFamily="18" charset="0"/>
                <a:cs typeface="Times New Roman" panose="02020603050405020304" pitchFamily="18" charset="0"/>
              </a:rPr>
              <a:t> </a:t>
            </a:r>
            <a:r>
              <a:rPr lang="en-US" altLang="en-VN" b="1" dirty="0" err="1">
                <a:latin typeface="Times New Roman" panose="02020603050405020304" pitchFamily="18" charset="0"/>
                <a:cs typeface="Times New Roman" panose="02020603050405020304" pitchFamily="18" charset="0"/>
              </a:rPr>
              <a:t>sáng</a:t>
            </a:r>
            <a:r>
              <a:rPr lang="en-US" altLang="en-VN" b="1" dirty="0">
                <a:latin typeface="Times New Roman" panose="02020603050405020304" pitchFamily="18" charset="0"/>
                <a:cs typeface="Times New Roman" panose="02020603050405020304" pitchFamily="18" charset="0"/>
              </a:rPr>
              <a:t> </a:t>
            </a:r>
            <a:r>
              <a:rPr lang="en-US" altLang="en-VN" b="1" dirty="0" err="1">
                <a:latin typeface="Times New Roman" panose="02020603050405020304" pitchFamily="18" charset="0"/>
                <a:cs typeface="Times New Roman" panose="02020603050405020304" pitchFamily="18" charset="0"/>
              </a:rPr>
              <a:t>tác</a:t>
            </a:r>
            <a:r>
              <a:rPr lang="en-US" altLang="en-VN" b="1"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Hầu</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hết</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các</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tác</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phẩm</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của</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ông</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lấy</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cảm</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hứng</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từ</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những</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chuyến</a:t>
            </a:r>
            <a:r>
              <a:rPr lang="en-US" altLang="en-VN" dirty="0">
                <a:latin typeface="Times New Roman" panose="02020603050405020304" pitchFamily="18" charset="0"/>
                <a:cs typeface="Times New Roman" panose="02020603050405020304" pitchFamily="18" charset="0"/>
              </a:rPr>
              <a:t> bay </a:t>
            </a:r>
            <a:r>
              <a:rPr lang="en-US" altLang="en-VN" dirty="0" err="1">
                <a:latin typeface="Times New Roman" panose="02020603050405020304" pitchFamily="18" charset="0"/>
                <a:cs typeface="Times New Roman" panose="02020603050405020304" pitchFamily="18" charset="0"/>
              </a:rPr>
              <a:t>và</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cuộc</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sống</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của</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người</a:t>
            </a:r>
            <a:r>
              <a:rPr lang="en-US" altLang="en-VN" dirty="0">
                <a:latin typeface="Times New Roman" panose="02020603050405020304" pitchFamily="18" charset="0"/>
                <a:cs typeface="Times New Roman" panose="02020603050405020304" pitchFamily="18" charset="0"/>
              </a:rPr>
              <a:t> phi </a:t>
            </a:r>
            <a:r>
              <a:rPr lang="en-US" altLang="en-VN" dirty="0" err="1">
                <a:latin typeface="Times New Roman" panose="02020603050405020304" pitchFamily="18" charset="0"/>
                <a:cs typeface="Times New Roman" panose="02020603050405020304" pitchFamily="18" charset="0"/>
              </a:rPr>
              <a:t>công</a:t>
            </a:r>
            <a:r>
              <a:rPr lang="en-US" altLang="en-VN" dirty="0">
                <a:latin typeface="Times New Roman" panose="02020603050405020304" pitchFamily="18" charset="0"/>
                <a:cs typeface="Times New Roman" panose="02020603050405020304" pitchFamily="18" charset="0"/>
              </a:rPr>
              <a:t>.</a:t>
            </a:r>
            <a:endParaRPr lang="en-VN" altLang="en-VN"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1B8EDA3F-C5CD-41B4-A52B-B21E6DFB6304}"/>
              </a:ext>
            </a:extLst>
          </p:cNvPr>
          <p:cNvSpPr/>
          <p:nvPr/>
        </p:nvSpPr>
        <p:spPr>
          <a:xfrm>
            <a:off x="204088" y="2055016"/>
            <a:ext cx="5884985" cy="2243243"/>
          </a:xfrm>
          <a:prstGeom prst="rect">
            <a:avLst/>
          </a:prstGeom>
        </p:spPr>
        <p:txBody>
          <a:bodyPr wrap="square">
            <a:spAutoFit/>
          </a:bodyPr>
          <a:lstStyle/>
          <a:p>
            <a:pPr algn="just">
              <a:lnSpc>
                <a:spcPct val="110000"/>
              </a:lnSpc>
              <a:spcAft>
                <a:spcPts val="10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Tên</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ru-RU" sz="3200" dirty="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Quê</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Times New Roman" panose="02020603050405020304" pitchFamily="18" charset="0"/>
              </a:rPr>
              <a:t> Lyons,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Vị</a:t>
            </a:r>
            <a:r>
              <a:rPr 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latin typeface="Times New Roman" panose="02020603050405020304" pitchFamily="18" charset="0"/>
                <a:ea typeface="Calibri" panose="020F0502020204030204" pitchFamily="34" charset="0"/>
                <a:cs typeface="Times New Roman" panose="02020603050405020304" pitchFamily="18" charset="0"/>
              </a:rPr>
              <a:t>trí</a:t>
            </a:r>
            <a:r>
              <a:rPr lang="en-US" sz="3200" b="1" dirty="0">
                <a:latin typeface="Times New Roman" panose="02020603050405020304" pitchFamily="18" charset="0"/>
                <a:ea typeface="Calibri" panose="020F0502020204030204" pitchFamily="34" charset="0"/>
                <a:cs typeface="Times New Roman" panose="02020603050405020304" pitchFamily="18" charset="0"/>
              </a:rPr>
              <a: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ru-RU" sz="3200" dirty="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6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4">
            <a:extLst>
              <a:ext uri="{FF2B5EF4-FFF2-40B4-BE49-F238E27FC236}">
                <a16:creationId xmlns:a16="http://schemas.microsoft.com/office/drawing/2014/main" id="{296FF8EB-6E39-4B4A-8B07-7530C4499EE1}"/>
              </a:ext>
            </a:extLst>
          </p:cNvPr>
          <p:cNvSpPr/>
          <p:nvPr/>
        </p:nvSpPr>
        <p:spPr>
          <a:xfrm>
            <a:off x="322921" y="1179530"/>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id="{6B82984C-C411-4F68-8EF6-0F8A94A7B984}"/>
              </a:ext>
            </a:extLst>
          </p:cNvPr>
          <p:cNvSpPr/>
          <p:nvPr/>
        </p:nvSpPr>
        <p:spPr>
          <a:xfrm>
            <a:off x="5691187" y="3911743"/>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pic>
        <p:nvPicPr>
          <p:cNvPr id="20" name="Picture 19">
            <a:extLst>
              <a:ext uri="{FF2B5EF4-FFF2-40B4-BE49-F238E27FC236}">
                <a16:creationId xmlns:a16="http://schemas.microsoft.com/office/drawing/2014/main" id="{B949720B-A039-42C3-96B1-9154329DD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12" t="20541" r="24013" b="19482"/>
          <a:stretch>
            <a:fillRect/>
          </a:stretch>
        </p:blipFill>
        <p:spPr bwMode="auto">
          <a:xfrm>
            <a:off x="6236597" y="884118"/>
            <a:ext cx="284199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B2E1CC3-C485-4999-BD47-904DB61A716B}"/>
              </a:ext>
            </a:extLst>
          </p:cNvPr>
          <p:cNvSpPr/>
          <p:nvPr/>
        </p:nvSpPr>
        <p:spPr>
          <a:xfrm>
            <a:off x="143162" y="2972693"/>
            <a:ext cx="5522916" cy="2210862"/>
          </a:xfrm>
          <a:prstGeom prst="rect">
            <a:avLst/>
          </a:prstGeom>
        </p:spPr>
        <p:txBody>
          <a:bodyPr wrap="square">
            <a:spAutoFit/>
          </a:bodyPr>
          <a:lstStyle/>
          <a:p>
            <a:pPr>
              <a:lnSpc>
                <a:spcPts val="2000"/>
              </a:lnSpc>
              <a:spcAft>
                <a:spcPts val="1000"/>
              </a:spcAft>
              <a:tabLst>
                <a:tab pos="2085975"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a:latin typeface="Times New Roman" panose="02020603050405020304" pitchFamily="18" charset="0"/>
                <a:ea typeface="Calibri" panose="020F0502020204030204" pitchFamily="34" charset="0"/>
                <a:cs typeface="Times New Roman" panose="02020603050405020304" pitchFamily="18" charset="0"/>
              </a:rPr>
              <a:t> Các tác phẩm chính: </a:t>
            </a:r>
            <a:r>
              <a:rPr lang="en-US" sz="2400">
                <a:latin typeface="Times New Roman" panose="02020603050405020304" pitchFamily="18" charset="0"/>
                <a:ea typeface="Calibri" panose="020F0502020204030204" pitchFamily="34" charset="0"/>
                <a:cs typeface="Times New Roman" panose="02020603050405020304" pitchFamily="18" charset="0"/>
              </a:rPr>
              <a:t>Hoàng tử bé, </a:t>
            </a:r>
            <a:r>
              <a:rPr lang="ru-RU" sz="2400">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400">
                <a:latin typeface="Times New Roman" panose="02020603050405020304" pitchFamily="18" charset="0"/>
                <a:ea typeface="Calibri" panose="020F0502020204030204" pitchFamily="34" charset="0"/>
                <a:cs typeface="Times New Roman" panose="02020603050405020304" pitchFamily="18" charset="0"/>
              </a:rPr>
              <a:t>ế</a:t>
            </a:r>
            <a:r>
              <a:rPr lang="ru-RU" sz="2400">
                <a:latin typeface="Times New Roman" panose="02020603050405020304" pitchFamily="18" charset="0"/>
                <a:ea typeface="Calibri" panose="020F0502020204030204" pitchFamily="34" charset="0"/>
                <a:cs typeface="Times New Roman" panose="02020603050405020304" pitchFamily="18" charset="0"/>
              </a:rPr>
              <a:t>n</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Giải thưởng:</a:t>
            </a:r>
            <a:r>
              <a:rPr lang="en-US" sz="2400">
                <a:latin typeface="Times New Roman" panose="02020603050405020304" pitchFamily="18" charset="0"/>
                <a:ea typeface="Calibri" panose="020F0502020204030204" pitchFamily="34" charset="0"/>
              </a:rPr>
              <a:t> Huân chương Croix de Guerre (huân chương được nhà nước Pháp trao tặng cho các cá nhân hoặc đơn vị có thành tích trong Chiến tranh TG lần II)</a:t>
            </a:r>
            <a:endParaRPr lang="en-US" sz="2400"/>
          </a:p>
        </p:txBody>
      </p:sp>
      <p:sp>
        <p:nvSpPr>
          <p:cNvPr id="22" name="TextBox 21">
            <a:extLst>
              <a:ext uri="{FF2B5EF4-FFF2-40B4-BE49-F238E27FC236}">
                <a16:creationId xmlns:a16="http://schemas.microsoft.com/office/drawing/2014/main" id="{D5D30C5B-1D99-423D-AE6D-5D508A509717}"/>
              </a:ext>
            </a:extLst>
          </p:cNvPr>
          <p:cNvSpPr txBox="1">
            <a:spLocks noChangeArrowheads="1"/>
          </p:cNvSpPr>
          <p:nvPr/>
        </p:nvSpPr>
        <p:spPr bwMode="auto">
          <a:xfrm>
            <a:off x="82897" y="1667419"/>
            <a:ext cx="6168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Phong</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cách</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sáng</a:t>
            </a:r>
            <a:r>
              <a:rPr lang="en-US" altLang="en-VN" sz="2400" b="1" dirty="0">
                <a:latin typeface="Times New Roman" panose="02020603050405020304" pitchFamily="18" charset="0"/>
                <a:cs typeface="Times New Roman" panose="02020603050405020304" pitchFamily="18" charset="0"/>
              </a:rPr>
              <a:t> </a:t>
            </a:r>
            <a:r>
              <a:rPr lang="en-US" altLang="en-VN" sz="2400" b="1" dirty="0" err="1">
                <a:latin typeface="Times New Roman" panose="02020603050405020304" pitchFamily="18" charset="0"/>
                <a:cs typeface="Times New Roman" panose="02020603050405020304" pitchFamily="18" charset="0"/>
              </a:rPr>
              <a:t>tác</a:t>
            </a:r>
            <a:r>
              <a:rPr lang="en-US" altLang="en-VN" sz="2400" b="1"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Ngòi</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bút</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của</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Xanh-tơ</a:t>
            </a:r>
            <a:r>
              <a:rPr lang="en-US" altLang="en-VN" sz="2400" dirty="0">
                <a:latin typeface="Times New Roman" panose="02020603050405020304" pitchFamily="18" charset="0"/>
                <a:cs typeface="Times New Roman" panose="02020603050405020304" pitchFamily="18" charset="0"/>
              </a:rPr>
              <a:t> E- </a:t>
            </a:r>
            <a:r>
              <a:rPr lang="en-US" altLang="en-VN" sz="2400" dirty="0" err="1">
                <a:latin typeface="Times New Roman" panose="02020603050405020304" pitchFamily="18" charset="0"/>
                <a:cs typeface="Times New Roman" panose="02020603050405020304" pitchFamily="18" charset="0"/>
              </a:rPr>
              <a:t>xu-pe-ri</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đậm</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chất</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trữ</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tình</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trong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treo</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giàu</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cảm</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hứng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lãng</a:t>
            </a:r>
            <a:r>
              <a:rPr lang="en-US" altLang="en-VN" sz="2400" dirty="0">
                <a:latin typeface="Times New Roman" panose="02020603050405020304" pitchFamily="18" charset="0"/>
                <a:cs typeface="Times New Roman" panose="02020603050405020304" pitchFamily="18" charset="0"/>
              </a:rPr>
              <a:t> </a:t>
            </a:r>
            <a:r>
              <a:rPr lang="en-US" altLang="en-VN" sz="2400" dirty="0" err="1">
                <a:latin typeface="Times New Roman" panose="02020603050405020304" pitchFamily="18" charset="0"/>
                <a:cs typeface="Times New Roman" panose="02020603050405020304" pitchFamily="18" charset="0"/>
              </a:rPr>
              <a:t>mạn</a:t>
            </a:r>
            <a:r>
              <a:rPr lang="en-US" altLang="en-VN" sz="2400" dirty="0">
                <a:latin typeface="Times New Roman" panose="02020603050405020304" pitchFamily="18" charset="0"/>
                <a:cs typeface="Times New Roman" panose="02020603050405020304" pitchFamily="18" charset="0"/>
              </a:rPr>
              <a:t>.</a:t>
            </a:r>
            <a:endParaRPr lang="en-VN" altLang="en-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6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1000"/>
                                        <p:tgtEl>
                                          <p:spTgt spid="21">
                                            <p:txEl>
                                              <p:pRg st="1" end="1"/>
                                            </p:txEl>
                                          </p:spTgt>
                                        </p:tgtEl>
                                      </p:cBhvr>
                                    </p:animEffect>
                                    <p:anim calcmode="lin" valueType="num">
                                      <p:cBhvr>
                                        <p:cTn id="2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pic>
        <p:nvPicPr>
          <p:cNvPr id="9" name="Picture 6" descr="Hoàng Tử Bé (Tái Bản 2019) | Nhà sách Fahasa | Tiki">
            <a:extLst>
              <a:ext uri="{FF2B5EF4-FFF2-40B4-BE49-F238E27FC236}">
                <a16:creationId xmlns:a16="http://schemas.microsoft.com/office/drawing/2014/main" id="{EBAD3188-C261-4958-853B-FCC45BB1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95" t="2448" r="13290"/>
          <a:stretch>
            <a:fillRect/>
          </a:stretch>
        </p:blipFill>
        <p:spPr bwMode="auto">
          <a:xfrm>
            <a:off x="6848003" y="2841627"/>
            <a:ext cx="228214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F5E893F-683D-4D85-8D75-5F644310E9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6962" y="1568542"/>
            <a:ext cx="2282142" cy="3134088"/>
          </a:xfrm>
          <a:prstGeom prst="rect">
            <a:avLst/>
          </a:prstGeom>
          <a:noFill/>
        </p:spPr>
      </p:pic>
      <p:pic>
        <p:nvPicPr>
          <p:cNvPr id="11" name="Picture 10">
            <a:extLst>
              <a:ext uri="{FF2B5EF4-FFF2-40B4-BE49-F238E27FC236}">
                <a16:creationId xmlns:a16="http://schemas.microsoft.com/office/drawing/2014/main" id="{C3A30A90-1D5C-4CA8-8354-30E2FFCFD0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24534" y="2670627"/>
            <a:ext cx="2017487" cy="3025775"/>
          </a:xfrm>
          <a:prstGeom prst="rect">
            <a:avLst/>
          </a:prstGeom>
          <a:noFill/>
        </p:spPr>
      </p:pic>
      <p:pic>
        <p:nvPicPr>
          <p:cNvPr id="12" name="Picture 11">
            <a:extLst>
              <a:ext uri="{FF2B5EF4-FFF2-40B4-BE49-F238E27FC236}">
                <a16:creationId xmlns:a16="http://schemas.microsoft.com/office/drawing/2014/main" id="{142F1534-30EF-42DB-8B04-9D2B24AF59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3862" y="1727200"/>
            <a:ext cx="2017487" cy="2902538"/>
          </a:xfrm>
          <a:prstGeom prst="rect">
            <a:avLst/>
          </a:prstGeom>
          <a:noFill/>
        </p:spPr>
      </p:pic>
      <p:sp>
        <p:nvSpPr>
          <p:cNvPr id="13" name="Rounded Rectangle 4">
            <a:extLst>
              <a:ext uri="{FF2B5EF4-FFF2-40B4-BE49-F238E27FC236}">
                <a16:creationId xmlns:a16="http://schemas.microsoft.com/office/drawing/2014/main" id="{613A2719-B8A9-494D-9352-20C1B22DE241}"/>
              </a:ext>
            </a:extLst>
          </p:cNvPr>
          <p:cNvSpPr/>
          <p:nvPr/>
        </p:nvSpPr>
        <p:spPr>
          <a:xfrm>
            <a:off x="1945574" y="609602"/>
            <a:ext cx="5297713" cy="734123"/>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MỘT SỐ TÁC PHẨM CHÍNH</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7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36556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593952" y="1995980"/>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AFB62D21-7E34-4659-8AF7-569B0820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97" y="758852"/>
            <a:ext cx="4929275" cy="271863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10">
            <a:extLst>
              <a:ext uri="{FF2B5EF4-FFF2-40B4-BE49-F238E27FC236}">
                <a16:creationId xmlns:a16="http://schemas.microsoft.com/office/drawing/2014/main" id="{0D1958A4-A41E-48F4-83AD-B7FF077C8F52}"/>
              </a:ext>
            </a:extLst>
          </p:cNvPr>
          <p:cNvSpPr/>
          <p:nvPr/>
        </p:nvSpPr>
        <p:spPr>
          <a:xfrm>
            <a:off x="-60767" y="3429000"/>
            <a:ext cx="9204767" cy="3160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VN" sz="1350" dirty="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ADCA5E7A-DA5A-4897-822C-23C145277093}"/>
              </a:ext>
            </a:extLst>
          </p:cNvPr>
          <p:cNvSpPr/>
          <p:nvPr/>
        </p:nvSpPr>
        <p:spPr>
          <a:xfrm>
            <a:off x="75390" y="3715801"/>
            <a:ext cx="8985482" cy="2308324"/>
          </a:xfrm>
          <a:prstGeom prst="rect">
            <a:avLst/>
          </a:prstGeom>
          <a:solidFill>
            <a:schemeClr val="accent2">
              <a:lumMod val="20000"/>
              <a:lumOff val="80000"/>
            </a:schemeClr>
          </a:solidFill>
        </p:spPr>
        <p:txBody>
          <a:bodyPr wrap="square">
            <a:spAutoFit/>
          </a:bodyPr>
          <a:lstStyle/>
          <a:p>
            <a:r>
              <a:rPr lang="vi-VN" sz="2400">
                <a:solidFill>
                  <a:srgbClr val="050505"/>
                </a:solidFill>
                <a:latin typeface="+mj-lt"/>
              </a:rPr>
              <a:t>"Nếu cậu muốn có một người bạn thì hãy thuần hoá tớ!</a:t>
            </a:r>
            <a:r>
              <a:rPr lang="vi-VN" sz="2400">
                <a:latin typeface="+mj-lt"/>
              </a:rPr>
              <a:t/>
            </a:r>
            <a:br>
              <a:rPr lang="vi-VN" sz="2400">
                <a:latin typeface="+mj-lt"/>
              </a:rPr>
            </a:br>
            <a:r>
              <a:rPr lang="vi-VN" sz="2400">
                <a:solidFill>
                  <a:srgbClr val="050505"/>
                </a:solidFill>
                <a:latin typeface="+mj-lt"/>
              </a:rPr>
              <a:t>-Thế phải làm gì mới được? hoàng tử bé nói.</a:t>
            </a:r>
            <a:r>
              <a:rPr lang="vi-VN" sz="2400">
                <a:latin typeface="+mj-lt"/>
              </a:rPr>
              <a:t/>
            </a:r>
            <a:br>
              <a:rPr lang="vi-VN" sz="2400">
                <a:latin typeface="+mj-lt"/>
              </a:rPr>
            </a:br>
            <a:r>
              <a:rPr lang="vi-VN" sz="2400">
                <a:solidFill>
                  <a:srgbClr val="050505"/>
                </a:solidFill>
                <a:latin typeface="+mj-lt"/>
              </a:rPr>
              <a:t>-Phải hết sức nhẫn nại, con cáo đáp. Đầu tiên cậu phải ngồi cách xa tớ một chút, như thế, trên bãi cỏ ấy. Tớ sẽ liếc nhìn cậu và không nói gì hết. Ngôn ngữ là nguồn gốc gây ra mọi hiểu lầm. Nhưng mỗi ngày cậu có thể ngồi xích lại một chút..."</a:t>
            </a:r>
            <a:endParaRPr lang="en-US" sz="2400">
              <a:latin typeface="+mj-lt"/>
            </a:endParaRPr>
          </a:p>
        </p:txBody>
      </p:sp>
    </p:spTree>
    <p:extLst>
      <p:ext uri="{BB962C8B-B14F-4D97-AF65-F5344CB8AC3E}">
        <p14:creationId xmlns:p14="http://schemas.microsoft.com/office/powerpoint/2010/main" val="583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593952"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7"/>
            <a:ext cx="4197922" cy="220147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566239" y="2524120"/>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b. Tác phẩm</a:t>
            </a:r>
            <a:endParaRPr lang="en-VN" altLang="en-VN"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648674" y="5593028"/>
            <a:ext cx="6524171" cy="403637"/>
          </a:xfrm>
          <a:prstGeom prst="rect">
            <a:avLst/>
          </a:prstGeom>
        </p:spPr>
        <p:txBody>
          <a:bodyPr wrap="square">
            <a:spAutoFit/>
          </a:bodyPr>
          <a:lstStyle/>
          <a:p>
            <a:pPr algn="just">
              <a:lnSpc>
                <a:spcPts val="2000"/>
              </a:lnSpc>
              <a:spcAft>
                <a:spcPts val="800"/>
              </a:spcAft>
            </a:pP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Ngôi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kể</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Ngôi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ba</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80353" y="3258503"/>
            <a:ext cx="908245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spcBef>
                <a:spcPct val="0"/>
              </a:spcBef>
              <a:buFontTx/>
              <a:buChar char="-"/>
            </a:pPr>
            <a:r>
              <a:rPr lang="en-US" altLang="en-VN" b="1" dirty="0" err="1" smtClean="0">
                <a:latin typeface="Times New Roman" panose="02020603050405020304" pitchFamily="18" charset="0"/>
                <a:cs typeface="Times New Roman" panose="02020603050405020304" pitchFamily="18" charset="0"/>
              </a:rPr>
              <a:t>Xuất</a:t>
            </a:r>
            <a:r>
              <a:rPr lang="en-US" altLang="en-VN" b="1" dirty="0" smtClean="0">
                <a:latin typeface="Times New Roman" panose="02020603050405020304" pitchFamily="18" charset="0"/>
                <a:cs typeface="Times New Roman" panose="02020603050405020304" pitchFamily="18" charset="0"/>
              </a:rPr>
              <a:t> </a:t>
            </a:r>
            <a:r>
              <a:rPr lang="en-US" altLang="en-VN" b="1" dirty="0" err="1">
                <a:latin typeface="Times New Roman" panose="02020603050405020304" pitchFamily="18" charset="0"/>
                <a:cs typeface="Times New Roman" panose="02020603050405020304" pitchFamily="18" charset="0"/>
              </a:rPr>
              <a:t>xứ</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Đoạn</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trích</a:t>
            </a:r>
            <a:r>
              <a:rPr lang="en-US" altLang="en-VN" dirty="0">
                <a:latin typeface="Times New Roman" panose="02020603050405020304" pitchFamily="18" charset="0"/>
                <a:cs typeface="Times New Roman" panose="02020603050405020304" pitchFamily="18" charset="0"/>
              </a:rPr>
              <a:t> “ </a:t>
            </a:r>
            <a:r>
              <a:rPr lang="en-US" altLang="en-VN" dirty="0" err="1">
                <a:latin typeface="Times New Roman" panose="02020603050405020304" pitchFamily="18" charset="0"/>
                <a:cs typeface="Times New Roman" panose="02020603050405020304" pitchFamily="18" charset="0"/>
              </a:rPr>
              <a:t>Nếu</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cậu</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muốn</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có</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một</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người</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bạn</a:t>
            </a:r>
            <a:r>
              <a:rPr lang="en-US" altLang="en-VN" dirty="0">
                <a:latin typeface="Times New Roman" panose="02020603050405020304" pitchFamily="18" charset="0"/>
                <a:cs typeface="Times New Roman" panose="02020603050405020304" pitchFamily="18" charset="0"/>
              </a:rPr>
              <a:t> </a:t>
            </a:r>
            <a:endParaRPr lang="en-US" altLang="en-VN" dirty="0" smtClean="0">
              <a:latin typeface="Times New Roman" panose="02020603050405020304" pitchFamily="18" charset="0"/>
              <a:cs typeface="Times New Roman" panose="02020603050405020304" pitchFamily="18" charset="0"/>
            </a:endParaRPr>
          </a:p>
          <a:p>
            <a:pPr marL="342900" indent="-342900">
              <a:spcBef>
                <a:spcPct val="0"/>
              </a:spcBef>
              <a:buFontTx/>
              <a:buChar char="-"/>
            </a:pPr>
            <a:r>
              <a:rPr lang="en-US" altLang="en-VN" dirty="0" smtClean="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chương</a:t>
            </a:r>
            <a:r>
              <a:rPr lang="en-US" altLang="en-VN" dirty="0">
                <a:latin typeface="Times New Roman" panose="02020603050405020304" pitchFamily="18" charset="0"/>
                <a:cs typeface="Times New Roman" panose="02020603050405020304" pitchFamily="18" charset="0"/>
              </a:rPr>
              <a:t> XXI) </a:t>
            </a:r>
            <a:r>
              <a:rPr lang="en-US" altLang="en-VN" dirty="0" err="1">
                <a:latin typeface="Times New Roman" panose="02020603050405020304" pitchFamily="18" charset="0"/>
                <a:cs typeface="Times New Roman" panose="02020603050405020304" pitchFamily="18" charset="0"/>
              </a:rPr>
              <a:t>của</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tác</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phẩm</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Hoàng</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tử</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bé</a:t>
            </a:r>
            <a:r>
              <a:rPr lang="en-US" altLang="en-VN" dirty="0">
                <a:latin typeface="Times New Roman" panose="02020603050405020304" pitchFamily="18" charset="0"/>
                <a:cs typeface="Times New Roman" panose="02020603050405020304" pitchFamily="18" charset="0"/>
              </a:rPr>
              <a:t> ( </a:t>
            </a:r>
            <a:r>
              <a:rPr lang="en-US" altLang="en-VN" dirty="0" err="1">
                <a:latin typeface="Times New Roman" panose="02020603050405020304" pitchFamily="18" charset="0"/>
                <a:cs typeface="Times New Roman" panose="02020603050405020304" pitchFamily="18" charset="0"/>
              </a:rPr>
              <a:t>tên</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tiếng</a:t>
            </a:r>
            <a:r>
              <a:rPr lang="en-US" altLang="en-VN" dirty="0">
                <a:latin typeface="Times New Roman" panose="02020603050405020304" pitchFamily="18" charset="0"/>
                <a:cs typeface="Times New Roman" panose="02020603050405020304" pitchFamily="18" charset="0"/>
              </a:rPr>
              <a:t> </a:t>
            </a:r>
            <a:r>
              <a:rPr lang="en-US" altLang="en-VN" dirty="0" err="1">
                <a:latin typeface="Times New Roman" panose="02020603050405020304" pitchFamily="18" charset="0"/>
                <a:cs typeface="Times New Roman" panose="02020603050405020304" pitchFamily="18" charset="0"/>
              </a:rPr>
              <a:t>Pháp</a:t>
            </a:r>
            <a:r>
              <a:rPr lang="en-US" altLang="en-V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Le Petit Prince). </a:t>
            </a:r>
            <a:r>
              <a:rPr lang="en-US" dirty="0" err="1">
                <a:latin typeface="Times New Roman" panose="02020603050405020304" pitchFamily="18" charset="0"/>
                <a:ea typeface="Calibri" panose="020F0502020204030204" pitchFamily="34" charset="0"/>
                <a:cs typeface="Times New Roman" panose="02020603050405020304" pitchFamily="18" charset="0"/>
              </a:rPr>
              <a:t>Xuất</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bản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năm</a:t>
            </a:r>
            <a:r>
              <a:rPr lang="en-US" dirty="0">
                <a:latin typeface="Times New Roman" panose="02020603050405020304" pitchFamily="18" charset="0"/>
                <a:ea typeface="Calibri" panose="020F0502020204030204" pitchFamily="34" charset="0"/>
                <a:cs typeface="Times New Roman" panose="02020603050405020304" pitchFamily="18" charset="0"/>
              </a:rPr>
              <a:t> 1943</a:t>
            </a:r>
            <a:endParaRPr lang="en-VN" alt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BD01-D65C-744E-A7C2-C51458EF7C89}"/>
              </a:ext>
            </a:extLst>
          </p:cNvPr>
          <p:cNvSpPr>
            <a:spLocks noGrp="1"/>
          </p:cNvSpPr>
          <p:nvPr>
            <p:ph type="ctrTitle"/>
          </p:nvPr>
        </p:nvSpPr>
        <p:spPr/>
        <p:txBody>
          <a:bodyPr/>
          <a:lstStyle/>
          <a:p>
            <a:endParaRPr lang="en-VN"/>
          </a:p>
        </p:txBody>
      </p:sp>
      <p:sp>
        <p:nvSpPr>
          <p:cNvPr id="3" name="Subtitle 2">
            <a:extLst>
              <a:ext uri="{FF2B5EF4-FFF2-40B4-BE49-F238E27FC236}">
                <a16:creationId xmlns:a16="http://schemas.microsoft.com/office/drawing/2014/main" id="{3AEE2BAF-54B0-8941-86FB-36E501D6FF5F}"/>
              </a:ext>
            </a:extLst>
          </p:cNvPr>
          <p:cNvSpPr>
            <a:spLocks noGrp="1"/>
          </p:cNvSpPr>
          <p:nvPr>
            <p:ph type="subTitle" idx="1"/>
          </p:nvPr>
        </p:nvSpPr>
        <p:spPr/>
        <p:txBody>
          <a:bodyPr/>
          <a:lstStyle/>
          <a:p>
            <a:endParaRPr lang="en-VN"/>
          </a:p>
        </p:txBody>
      </p:sp>
      <p:pic>
        <p:nvPicPr>
          <p:cNvPr id="5" name="Picture 4">
            <a:extLst>
              <a:ext uri="{FF2B5EF4-FFF2-40B4-BE49-F238E27FC236}">
                <a16:creationId xmlns:a16="http://schemas.microsoft.com/office/drawing/2014/main"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B05E0A1C-8F2C-8043-B897-C9A1D23DC681}"/>
              </a:ext>
            </a:extLst>
          </p:cNvPr>
          <p:cNvSpPr/>
          <p:nvPr/>
        </p:nvSpPr>
        <p:spPr>
          <a:xfrm>
            <a:off x="-396463" y="-3424"/>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dirty="0"/>
          </a:p>
        </p:txBody>
      </p:sp>
      <p:sp>
        <p:nvSpPr>
          <p:cNvPr id="13" name="Rounded Rectangle 6">
            <a:extLst>
              <a:ext uri="{FF2B5EF4-FFF2-40B4-BE49-F238E27FC236}">
                <a16:creationId xmlns:a16="http://schemas.microsoft.com/office/drawing/2014/main"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en-VN"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8D8FDA72-95DF-4F2F-9A6A-9C8AC5033985}"/>
              </a:ext>
            </a:extLst>
          </p:cNvPr>
          <p:cNvSpPr txBox="1">
            <a:spLocks noChangeArrowheads="1"/>
          </p:cNvSpPr>
          <p:nvPr/>
        </p:nvSpPr>
        <p:spPr bwMode="auto">
          <a:xfrm>
            <a:off x="386131"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a. Đọc văn bản</a:t>
            </a:r>
            <a:endParaRPr lang="en-VN" altLang="en-VN"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4713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FB2AF39-33A7-42D3-B054-62AEC04636E5}"/>
              </a:ext>
            </a:extLst>
          </p:cNvPr>
          <p:cNvSpPr txBox="1">
            <a:spLocks noChangeArrowheads="1"/>
          </p:cNvSpPr>
          <p:nvPr/>
        </p:nvSpPr>
        <p:spPr bwMode="auto">
          <a:xfrm>
            <a:off x="378877"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i="1">
                <a:latin typeface="Times New Roman" panose="02020603050405020304" pitchFamily="18" charset="0"/>
                <a:cs typeface="Times New Roman" panose="02020603050405020304" pitchFamily="18" charset="0"/>
              </a:rPr>
              <a:t>b. Tác phẩm</a:t>
            </a:r>
            <a:endParaRPr lang="en-VN" altLang="en-VN"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4DD163C4-DB67-406B-AEA8-0EAC3B58A481}"/>
              </a:ext>
            </a:extLst>
          </p:cNvPr>
          <p:cNvSpPr/>
          <p:nvPr/>
        </p:nvSpPr>
        <p:spPr>
          <a:xfrm>
            <a:off x="452575" y="3885125"/>
            <a:ext cx="6524171" cy="364010"/>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3490707E-FC42-4976-A266-F05D91DDC62E}"/>
              </a:ext>
            </a:extLst>
          </p:cNvPr>
          <p:cNvSpPr txBox="1">
            <a:spLocks noChangeArrowheads="1"/>
          </p:cNvSpPr>
          <p:nvPr/>
        </p:nvSpPr>
        <p:spPr bwMode="auto">
          <a:xfrm>
            <a:off x="516762" y="3229702"/>
            <a:ext cx="7615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VN" sz="2400" b="1">
                <a:latin typeface="Times New Roman" panose="02020603050405020304" pitchFamily="18" charset="0"/>
                <a:cs typeface="Times New Roman" panose="02020603050405020304" pitchFamily="18" charset="0"/>
              </a:rPr>
              <a:t>- Xuất xứ</a:t>
            </a:r>
            <a:r>
              <a:rPr lang="en-US" altLang="en-VN" sz="2400">
                <a:latin typeface="Times New Roman" panose="02020603050405020304" pitchFamily="18" charset="0"/>
                <a:cs typeface="Times New Roman" panose="02020603050405020304" pitchFamily="18" charset="0"/>
              </a:rPr>
              <a:t>:</a:t>
            </a:r>
            <a:endParaRPr lang="en-VN" altLang="en-VN" sz="2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C1226BEE-1BFB-4D1E-8458-1199B532872C}"/>
              </a:ext>
            </a:extLst>
          </p:cNvPr>
          <p:cNvSpPr/>
          <p:nvPr/>
        </p:nvSpPr>
        <p:spPr>
          <a:xfrm>
            <a:off x="442015" y="4925537"/>
            <a:ext cx="6524171" cy="364010"/>
          </a:xfrm>
          <a:prstGeom prst="rect">
            <a:avLst/>
          </a:prstGeom>
        </p:spPr>
        <p:txBody>
          <a:bodyPr wrap="square">
            <a:spAutoFit/>
          </a:bodyPr>
          <a:lstStyle/>
          <a:p>
            <a:pPr algn="just">
              <a:lnSpc>
                <a:spcPts val="2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Nhân vật chính:</a:t>
            </a:r>
            <a:r>
              <a:rPr lang="vi-VN" sz="2400">
                <a:latin typeface="Times New Roman" panose="02020603050405020304" pitchFamily="18" charset="0"/>
                <a:cs typeface="Times New Roman" panose="02020603050405020304" pitchFamily="18" charset="0"/>
              </a:rPr>
              <a:t> Hoàng tử bé và Cáo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C17B0C46-DAF8-4794-AC4A-8F705FA4454A}"/>
              </a:ext>
            </a:extLst>
          </p:cNvPr>
          <p:cNvSpPr txBox="1">
            <a:spLocks noChangeArrowheads="1"/>
          </p:cNvSpPr>
          <p:nvPr/>
        </p:nvSpPr>
        <p:spPr bwMode="auto">
          <a:xfrm>
            <a:off x="433633" y="4351914"/>
            <a:ext cx="622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VN"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Thể loại: </a:t>
            </a:r>
            <a:r>
              <a:rPr lang="pt-BR" sz="2400">
                <a:latin typeface="Times New Roman" panose="02020603050405020304" pitchFamily="18" charset="0"/>
                <a:cs typeface="Times New Roman" panose="02020603050405020304" pitchFamily="18" charset="0"/>
              </a:rPr>
              <a:t>Truyện đồng thoại.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2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id="{4C1DB616-DA59-4B09-A6AC-2F864CB37685}"/>
              </a:ext>
            </a:extLst>
          </p:cNvPr>
          <p:cNvSpPr>
            <a:spLocks noChangeArrowheads="1"/>
          </p:cNvSpPr>
          <p:nvPr/>
        </p:nvSpPr>
        <p:spPr bwMode="gray">
          <a:xfrm rot="5400000">
            <a:off x="-1236157" y="1216094"/>
            <a:ext cx="4275137" cy="321252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a:p>
        </p:txBody>
      </p:sp>
      <p:grpSp>
        <p:nvGrpSpPr>
          <p:cNvPr id="23557" name="Group 3">
            <a:extLst>
              <a:ext uri="{FF2B5EF4-FFF2-40B4-BE49-F238E27FC236}">
                <a16:creationId xmlns:a16="http://schemas.microsoft.com/office/drawing/2014/main" id="{07C569CB-4AEC-41CD-89E3-23127F2FCB30}"/>
              </a:ext>
            </a:extLst>
          </p:cNvPr>
          <p:cNvGrpSpPr>
            <a:grpSpLocks/>
          </p:cNvGrpSpPr>
          <p:nvPr/>
        </p:nvGrpSpPr>
        <p:grpSpPr bwMode="auto">
          <a:xfrm>
            <a:off x="1524000" y="1087583"/>
            <a:ext cx="869950" cy="665163"/>
            <a:chOff x="1110" y="2656"/>
            <a:chExt cx="1549" cy="1351"/>
          </a:xfrm>
        </p:grpSpPr>
        <p:sp>
          <p:nvSpPr>
            <p:cNvPr id="11286" name="AutoShape 4">
              <a:extLst>
                <a:ext uri="{FF2B5EF4-FFF2-40B4-BE49-F238E27FC236}">
                  <a16:creationId xmlns:a16="http://schemas.microsoft.com/office/drawing/2014/main"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7" name="AutoShape 5">
              <a:extLst>
                <a:ext uri="{FF2B5EF4-FFF2-40B4-BE49-F238E27FC236}">
                  <a16:creationId xmlns:a16="http://schemas.microsoft.com/office/drawing/2014/main"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8" name="AutoShape 6">
              <a:extLst>
                <a:ext uri="{FF2B5EF4-FFF2-40B4-BE49-F238E27FC236}">
                  <a16:creationId xmlns:a16="http://schemas.microsoft.com/office/drawing/2014/main"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0" name="Text Box 13">
            <a:extLst>
              <a:ext uri="{FF2B5EF4-FFF2-40B4-BE49-F238E27FC236}">
                <a16:creationId xmlns:a16="http://schemas.microsoft.com/office/drawing/2014/main" id="{5892A374-7DEE-43F8-99F3-46670FF12155}"/>
              </a:ext>
            </a:extLst>
          </p:cNvPr>
          <p:cNvSpPr txBox="1">
            <a:spLocks noChangeArrowheads="1"/>
          </p:cNvSpPr>
          <p:nvPr/>
        </p:nvSpPr>
        <p:spPr bwMode="gray">
          <a:xfrm>
            <a:off x="1657350" y="1191486"/>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id="{17B2F7C7-7C71-4DF4-89C4-2E0A62236355}"/>
              </a:ext>
            </a:extLst>
          </p:cNvPr>
          <p:cNvGrpSpPr>
            <a:grpSpLocks/>
          </p:cNvGrpSpPr>
          <p:nvPr/>
        </p:nvGrpSpPr>
        <p:grpSpPr bwMode="auto">
          <a:xfrm>
            <a:off x="2027238" y="2542307"/>
            <a:ext cx="762000" cy="665163"/>
            <a:chOff x="3174" y="2656"/>
            <a:chExt cx="1549" cy="1351"/>
          </a:xfrm>
        </p:grpSpPr>
        <p:sp>
          <p:nvSpPr>
            <p:cNvPr id="11283" name="AutoShape 8">
              <a:extLst>
                <a:ext uri="{FF2B5EF4-FFF2-40B4-BE49-F238E27FC236}">
                  <a16:creationId xmlns:a16="http://schemas.microsoft.com/office/drawing/2014/main"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4" name="AutoShape 9">
              <a:extLst>
                <a:ext uri="{FF2B5EF4-FFF2-40B4-BE49-F238E27FC236}">
                  <a16:creationId xmlns:a16="http://schemas.microsoft.com/office/drawing/2014/main"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3" name="AutoShape 10">
              <a:extLst>
                <a:ext uri="{FF2B5EF4-FFF2-40B4-BE49-F238E27FC236}">
                  <a16:creationId xmlns:a16="http://schemas.microsoft.com/office/drawing/2014/main"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2" name="Text Box 16">
            <a:extLst>
              <a:ext uri="{FF2B5EF4-FFF2-40B4-BE49-F238E27FC236}">
                <a16:creationId xmlns:a16="http://schemas.microsoft.com/office/drawing/2014/main" id="{EA9E7924-CC94-4350-8A80-B5C9EFCCF441}"/>
              </a:ext>
            </a:extLst>
          </p:cNvPr>
          <p:cNvSpPr txBox="1">
            <a:spLocks noChangeArrowheads="1"/>
          </p:cNvSpPr>
          <p:nvPr/>
        </p:nvSpPr>
        <p:spPr bwMode="gray">
          <a:xfrm>
            <a:off x="2132999" y="2570161"/>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id="{4754E04D-12BB-4B31-8034-DE1409015BC7}"/>
              </a:ext>
            </a:extLst>
          </p:cNvPr>
          <p:cNvGrpSpPr>
            <a:grpSpLocks/>
          </p:cNvGrpSpPr>
          <p:nvPr/>
        </p:nvGrpSpPr>
        <p:grpSpPr bwMode="auto">
          <a:xfrm>
            <a:off x="1866900" y="3726600"/>
            <a:ext cx="838200" cy="665162"/>
            <a:chOff x="1676400" y="4821238"/>
            <a:chExt cx="838200" cy="665162"/>
          </a:xfrm>
        </p:grpSpPr>
        <p:grpSp>
          <p:nvGrpSpPr>
            <p:cNvPr id="11278" name="Group 17">
              <a:extLst>
                <a:ext uri="{FF2B5EF4-FFF2-40B4-BE49-F238E27FC236}">
                  <a16:creationId xmlns:a16="http://schemas.microsoft.com/office/drawing/2014/main"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1" name="AutoShape 19">
                <a:extLst>
                  <a:ext uri="{FF2B5EF4-FFF2-40B4-BE49-F238E27FC236}">
                    <a16:creationId xmlns:a16="http://schemas.microsoft.com/office/drawing/2014/main"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8" name="AutoShape 20">
                <a:extLst>
                  <a:ext uri="{FF2B5EF4-FFF2-40B4-BE49-F238E27FC236}">
                    <a16:creationId xmlns:a16="http://schemas.microsoft.com/office/drawing/2014/main"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9" name="Text Box 23">
              <a:extLst>
                <a:ext uri="{FF2B5EF4-FFF2-40B4-BE49-F238E27FC236}">
                  <a16:creationId xmlns:a16="http://schemas.microsoft.com/office/drawing/2014/main" id="{89E51117-C76F-4281-A16A-E6F87E796C28}"/>
                </a:ext>
              </a:extLst>
            </p:cNvPr>
            <p:cNvSpPr txBox="1">
              <a:spLocks noChangeArrowheads="1"/>
            </p:cNvSpPr>
            <p:nvPr/>
          </p:nvSpPr>
          <p:spPr bwMode="gray">
            <a:xfrm>
              <a:off x="1682795" y="4862946"/>
              <a:ext cx="831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id="{7C8A8056-2C69-486F-8784-E7CB50C275EE}"/>
              </a:ext>
            </a:extLst>
          </p:cNvPr>
          <p:cNvSpPr/>
          <p:nvPr/>
        </p:nvSpPr>
        <p:spPr bwMode="auto">
          <a:xfrm>
            <a:off x="304800" y="2429545"/>
            <a:ext cx="1667012" cy="1076639"/>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fontAlgn="auto">
              <a:spcAft>
                <a:spcPts val="0"/>
              </a:spcAft>
              <a:defRPr/>
            </a:pPr>
            <a:r>
              <a:rPr lang="en-US" sz="2800" b="1">
                <a:solidFill>
                  <a:schemeClr val="tx1"/>
                </a:solidFill>
                <a:latin typeface="Times New Roman" pitchFamily="18" charset="0"/>
                <a:cs typeface="Times New Roman" pitchFamily="18" charset="0"/>
              </a:rPr>
              <a:t>BỐ CỤC</a:t>
            </a:r>
          </a:p>
          <a:p>
            <a:pPr algn="ctr" eaLnBrk="1" hangingPunct="1">
              <a:defRPr/>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id="{DAF36C60-DDEA-4E5B-830D-47294CFC3640}"/>
              </a:ext>
            </a:extLst>
          </p:cNvPr>
          <p:cNvSpPr txBox="1">
            <a:spLocks noChangeArrowheads="1"/>
          </p:cNvSpPr>
          <p:nvPr/>
        </p:nvSpPr>
        <p:spPr bwMode="auto">
          <a:xfrm>
            <a:off x="2512333" y="1065437"/>
            <a:ext cx="6530067" cy="830997"/>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Từ đầu… </a:t>
            </a:r>
            <a:r>
              <a:rPr lang="en-US" sz="2400" i="1">
                <a:solidFill>
                  <a:schemeClr val="tx1"/>
                </a:solidFill>
                <a:latin typeface="Times New Roman" panose="02020603050405020304" pitchFamily="18" charset="0"/>
                <a:cs typeface="Times New Roman" panose="02020603050405020304" pitchFamily="18" charset="0"/>
              </a:rPr>
              <a:t>mình chưa được cảm hóa</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240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id="{0BA822C0-F63B-4570-B74A-CD6B712BD14D}"/>
              </a:ext>
            </a:extLst>
          </p:cNvPr>
          <p:cNvSpPr txBox="1">
            <a:spLocks noChangeArrowheads="1"/>
          </p:cNvSpPr>
          <p:nvPr/>
        </p:nvSpPr>
        <p:spPr bwMode="auto">
          <a:xfrm>
            <a:off x="2808515" y="2211737"/>
            <a:ext cx="6146800" cy="12003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Tiếp theo ...duy nhất trên đời: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Cuộc trò chuyện và sự cảm hóa của cậu bé dành cho cáo.</a:t>
            </a:r>
          </a:p>
        </p:txBody>
      </p:sp>
      <p:sp>
        <p:nvSpPr>
          <p:cNvPr id="23" name="Text Box 22">
            <a:extLst>
              <a:ext uri="{FF2B5EF4-FFF2-40B4-BE49-F238E27FC236}">
                <a16:creationId xmlns:a16="http://schemas.microsoft.com/office/drawing/2014/main" id="{3251DFDB-BD81-487F-BE1B-353EFFC16FF9}"/>
              </a:ext>
            </a:extLst>
          </p:cNvPr>
          <p:cNvSpPr txBox="1">
            <a:spLocks noChangeArrowheads="1"/>
          </p:cNvSpPr>
          <p:nvPr/>
        </p:nvSpPr>
        <p:spPr bwMode="auto">
          <a:xfrm>
            <a:off x="2630717" y="3675406"/>
            <a:ext cx="6146800" cy="830997"/>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Phần còn lại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Chia tay và những bài học về tình bạn</a:t>
            </a:r>
          </a:p>
        </p:txBody>
      </p:sp>
      <p:sp>
        <p:nvSpPr>
          <p:cNvPr id="24" name="Rounded Rectangle 6">
            <a:extLst>
              <a:ext uri="{FF2B5EF4-FFF2-40B4-BE49-F238E27FC236}">
                <a16:creationId xmlns:a16="http://schemas.microsoft.com/office/drawing/2014/main" id="{5EBF8117-5A2E-4EC2-B34D-E2773F1CD479}"/>
              </a:ext>
            </a:extLst>
          </p:cNvPr>
          <p:cNvSpPr/>
          <p:nvPr/>
        </p:nvSpPr>
        <p:spPr>
          <a:xfrm>
            <a:off x="26822" y="38834"/>
            <a:ext cx="9117178"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34" name="Picture 33" descr="Sách - Hoàng Tử Bé (Bìa Cứng) - Đông A | Shopee Việt Nam">
            <a:extLst>
              <a:ext uri="{FF2B5EF4-FFF2-40B4-BE49-F238E27FC236}">
                <a16:creationId xmlns:a16="http://schemas.microsoft.com/office/drawing/2014/main" id="{24E85809-CDB1-4ADB-84EE-184A84D6CCC6}"/>
              </a:ext>
            </a:extLst>
          </p:cNvPr>
          <p:cNvPicPr/>
          <p:nvPr/>
        </p:nvPicPr>
        <p:blipFill rotWithShape="1">
          <a:blip r:embed="rId2" cstate="print">
            <a:extLst>
              <a:ext uri="{28A0092B-C50C-407E-A947-70E740481C1C}">
                <a14:useLocalDpi xmlns:a14="http://schemas.microsoft.com/office/drawing/2010/main" val="0"/>
              </a:ext>
            </a:extLst>
          </a:blip>
          <a:srcRect l="21177" r="26095" b="1"/>
          <a:stretch/>
        </p:blipFill>
        <p:spPr bwMode="auto">
          <a:xfrm>
            <a:off x="6564003" y="4520258"/>
            <a:ext cx="1500780" cy="2279685"/>
          </a:xfrm>
          <a:prstGeom prst="rect">
            <a:avLst/>
          </a:prstGeom>
          <a:noFill/>
          <a:extLst>
            <a:ext uri="{53640926-AAD7-44D8-BBD7-CCE9431645EC}">
              <a14:shadowObscured xmlns:a14="http://schemas.microsoft.com/office/drawing/2010/main"/>
            </a:ext>
          </a:extLst>
        </p:spPr>
      </p:pic>
      <p:pic>
        <p:nvPicPr>
          <p:cNvPr id="35" name="Picture 34" descr="Hoàng tử bé&quot;-trích dẫn hay | Hình ảnh, Prince, Truyền cảm hứng">
            <a:extLst>
              <a:ext uri="{FF2B5EF4-FFF2-40B4-BE49-F238E27FC236}">
                <a16:creationId xmlns:a16="http://schemas.microsoft.com/office/drawing/2014/main" id="{FF66F2D3-29E3-4CF6-BCE2-A24108CC9103}"/>
              </a:ext>
            </a:extLst>
          </p:cNvPr>
          <p:cNvPicPr/>
          <p:nvPr/>
        </p:nvPicPr>
        <p:blipFill rotWithShape="1">
          <a:blip r:embed="rId3" cstate="print">
            <a:extLst>
              <a:ext uri="{28A0092B-C50C-407E-A947-70E740481C1C}">
                <a14:useLocalDpi xmlns:a14="http://schemas.microsoft.com/office/drawing/2010/main" val="0"/>
              </a:ext>
            </a:extLst>
          </a:blip>
          <a:srcRect l="7216" r="19952" b="1"/>
          <a:stretch/>
        </p:blipFill>
        <p:spPr bwMode="auto">
          <a:xfrm>
            <a:off x="1186613" y="4658905"/>
            <a:ext cx="1462241" cy="2141038"/>
          </a:xfrm>
          <a:prstGeom prst="rect">
            <a:avLst/>
          </a:prstGeom>
          <a:noFill/>
        </p:spPr>
      </p:pic>
      <p:pic>
        <p:nvPicPr>
          <p:cNvPr id="36" name="Picture 35" descr="Hoàng Tử Bé (Tái Bản 2019) | Nhà sách Fahasa | Tiki">
            <a:extLst>
              <a:ext uri="{FF2B5EF4-FFF2-40B4-BE49-F238E27FC236}">
                <a16:creationId xmlns:a16="http://schemas.microsoft.com/office/drawing/2014/main" id="{89650F01-46F4-42B9-8679-8E9A3B747D1C}"/>
              </a:ext>
            </a:extLst>
          </p:cNvPr>
          <p:cNvPicPr/>
          <p:nvPr/>
        </p:nvPicPr>
        <p:blipFill rotWithShape="1">
          <a:blip r:embed="rId4" cstate="print">
            <a:extLst>
              <a:ext uri="{28A0092B-C50C-407E-A947-70E740481C1C}">
                <a14:useLocalDpi xmlns:a14="http://schemas.microsoft.com/office/drawing/2010/main" val="0"/>
              </a:ext>
            </a:extLst>
          </a:blip>
          <a:srcRect l="26286" r="26860"/>
          <a:stretch/>
        </p:blipFill>
        <p:spPr bwMode="auto">
          <a:xfrm>
            <a:off x="3999484" y="4520258"/>
            <a:ext cx="1500780" cy="2281784"/>
          </a:xfrm>
          <a:prstGeom prst="rect">
            <a:avLst/>
          </a:prstGeom>
          <a:noFill/>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1000"/>
                                        <p:tgtEl>
                                          <p:spTgt spid="11270"/>
                                        </p:tgtEl>
                                      </p:cBhvr>
                                    </p:animEffect>
                                    <p:anim calcmode="lin" valueType="num">
                                      <p:cBhvr>
                                        <p:cTn id="30" dur="1000" fill="hold"/>
                                        <p:tgtEl>
                                          <p:spTgt spid="11270"/>
                                        </p:tgtEl>
                                        <p:attrNameLst>
                                          <p:attrName>ppt_x</p:attrName>
                                        </p:attrNameLst>
                                      </p:cBhvr>
                                      <p:tavLst>
                                        <p:tav tm="0">
                                          <p:val>
                                            <p:strVal val="#ppt_x"/>
                                          </p:val>
                                        </p:tav>
                                        <p:tav tm="100000">
                                          <p:val>
                                            <p:strVal val="#ppt_x"/>
                                          </p:val>
                                        </p:tav>
                                      </p:tavLst>
                                    </p:anim>
                                    <p:anim calcmode="lin" valueType="num">
                                      <p:cBhvr>
                                        <p:cTn id="31"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2"/>
                                        </p:tgtEl>
                                        <p:attrNameLst>
                                          <p:attrName>style.visibility</p:attrName>
                                        </p:attrNameLst>
                                      </p:cBhvr>
                                      <p:to>
                                        <p:strVal val="visible"/>
                                      </p:to>
                                    </p:set>
                                    <p:animEffect transition="in" filter="fade">
                                      <p:cBhvr>
                                        <p:cTn id="43" dur="1000"/>
                                        <p:tgtEl>
                                          <p:spTgt spid="11272"/>
                                        </p:tgtEl>
                                      </p:cBhvr>
                                    </p:animEffect>
                                    <p:anim calcmode="lin" valueType="num">
                                      <p:cBhvr>
                                        <p:cTn id="44" dur="1000" fill="hold"/>
                                        <p:tgtEl>
                                          <p:spTgt spid="11272"/>
                                        </p:tgtEl>
                                        <p:attrNameLst>
                                          <p:attrName>ppt_x</p:attrName>
                                        </p:attrNameLst>
                                      </p:cBhvr>
                                      <p:tavLst>
                                        <p:tav tm="0">
                                          <p:val>
                                            <p:strVal val="#ppt_x"/>
                                          </p:val>
                                        </p:tav>
                                        <p:tav tm="100000">
                                          <p:val>
                                            <p:strVal val="#ppt_x"/>
                                          </p:val>
                                        </p:tav>
                                      </p:tavLst>
                                    </p:anim>
                                    <p:anim calcmode="lin" valueType="num">
                                      <p:cBhvr>
                                        <p:cTn id="45" dur="1000" fill="hold"/>
                                        <p:tgtEl>
                                          <p:spTgt spid="112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fade">
                                      <p:cBhvr>
                                        <p:cTn id="48" dur="1000"/>
                                        <p:tgtEl>
                                          <p:spTgt spid="23559"/>
                                        </p:tgtEl>
                                      </p:cBhvr>
                                    </p:animEffect>
                                    <p:anim calcmode="lin" valueType="num">
                                      <p:cBhvr>
                                        <p:cTn id="49" dur="1000" fill="hold"/>
                                        <p:tgtEl>
                                          <p:spTgt spid="23559"/>
                                        </p:tgtEl>
                                        <p:attrNameLst>
                                          <p:attrName>ppt_x</p:attrName>
                                        </p:attrNameLst>
                                      </p:cBhvr>
                                      <p:tavLst>
                                        <p:tav tm="0">
                                          <p:val>
                                            <p:strVal val="#ppt_x"/>
                                          </p:val>
                                        </p:tav>
                                        <p:tav tm="100000">
                                          <p:val>
                                            <p:strVal val="#ppt_x"/>
                                          </p:val>
                                        </p:tav>
                                      </p:tavLst>
                                    </p:anim>
                                    <p:anim calcmode="lin" valueType="num">
                                      <p:cBhvr>
                                        <p:cTn id="50" dur="1000" fill="hold"/>
                                        <p:tgtEl>
                                          <p:spTgt spid="235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TotalTime>
  <Words>2401</Words>
  <Application>Microsoft Office PowerPoint</Application>
  <PresentationFormat>On-screen Show (4:3)</PresentationFormat>
  <Paragraphs>251</Paragraphs>
  <Slides>29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TCH</cp:lastModifiedBy>
  <cp:revision>89</cp:revision>
  <dcterms:created xsi:type="dcterms:W3CDTF">2021-06-07T09:05:04Z</dcterms:created>
  <dcterms:modified xsi:type="dcterms:W3CDTF">2025-09-18T00:29:40Z</dcterms:modified>
</cp:coreProperties>
</file>