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4"/>
  </p:notesMasterIdLst>
  <p:sldIdLst>
    <p:sldId id="257" r:id="rId4"/>
    <p:sldId id="258" r:id="rId5"/>
    <p:sldId id="290" r:id="rId6"/>
    <p:sldId id="289" r:id="rId7"/>
    <p:sldId id="291" r:id="rId8"/>
    <p:sldId id="292" r:id="rId9"/>
    <p:sldId id="293" r:id="rId10"/>
    <p:sldId id="294" r:id="rId11"/>
    <p:sldId id="295" r:id="rId12"/>
    <p:sldId id="260" r:id="rId13"/>
    <p:sldId id="262" r:id="rId14"/>
    <p:sldId id="263" r:id="rId15"/>
    <p:sldId id="264" r:id="rId16"/>
    <p:sldId id="319" r:id="rId17"/>
    <p:sldId id="296" r:id="rId18"/>
    <p:sldId id="300" r:id="rId19"/>
    <p:sldId id="301" r:id="rId20"/>
    <p:sldId id="303" r:id="rId21"/>
    <p:sldId id="304" r:id="rId22"/>
    <p:sldId id="313" r:id="rId23"/>
    <p:sldId id="305" r:id="rId24"/>
    <p:sldId id="306" r:id="rId25"/>
    <p:sldId id="307" r:id="rId26"/>
    <p:sldId id="308" r:id="rId27"/>
    <p:sldId id="314" r:id="rId28"/>
    <p:sldId id="309" r:id="rId29"/>
    <p:sldId id="315" r:id="rId30"/>
    <p:sldId id="316" r:id="rId31"/>
    <p:sldId id="317" r:id="rId32"/>
    <p:sldId id="31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3" d="100"/>
          <a:sy n="73" d="100"/>
        </p:scale>
        <p:origin x="612" y="72"/>
      </p:cViewPr>
      <p:guideLst>
        <p:guide pos="416"/>
        <p:guide pos="7256"/>
        <p:guide orient="horz" pos="648"/>
        <p:guide orient="horz" pos="712"/>
        <p:guide orient="horz" pos="3928"/>
        <p:guide orient="horz" pos="386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86ECD-148E-4441-8D87-DE32941861B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F78B2C74-42EE-4A3A-B567-025E837347EE}">
      <dgm:prSet phldrT="[Text]"/>
      <dgm:spPr/>
      <dgm:t>
        <a:bodyPr/>
        <a:lstStyle/>
        <a:p>
          <a:r>
            <a:rPr lang="vi-VN" b="1" smtClean="0">
              <a:latin typeface="Times New Roman" panose="02020603050405020304" pitchFamily="18" charset="0"/>
              <a:ea typeface="Calibri" panose="020F0502020204030204" pitchFamily="34" charset="0"/>
            </a:rPr>
            <a:t>Nhân vật chính: </a:t>
          </a:r>
          <a:r>
            <a:rPr lang="vi-VN" smtClean="0">
              <a:latin typeface="Times New Roman" panose="02020603050405020304" pitchFamily="18" charset="0"/>
              <a:ea typeface="Calibri" panose="020F0502020204030204" pitchFamily="34" charset="0"/>
            </a:rPr>
            <a:t>Hoàng tử bé</a:t>
          </a:r>
          <a:endParaRPr lang="en-US" dirty="0"/>
        </a:p>
      </dgm:t>
    </dgm:pt>
    <dgm:pt modelId="{828FC973-CF07-4A7C-90B3-73B800174407}" type="parTrans" cxnId="{7B40B684-3FE8-45FB-9587-858D57D68BBB}">
      <dgm:prSet/>
      <dgm:spPr/>
      <dgm:t>
        <a:bodyPr/>
        <a:lstStyle/>
        <a:p>
          <a:endParaRPr lang="en-US"/>
        </a:p>
      </dgm:t>
    </dgm:pt>
    <dgm:pt modelId="{94911748-74A2-4065-B8C6-6BC6C7309BEC}" type="sibTrans" cxnId="{7B40B684-3FE8-45FB-9587-858D57D68BBB}">
      <dgm:prSet/>
      <dgm:spPr/>
      <dgm:t>
        <a:bodyPr/>
        <a:lstStyle/>
        <a:p>
          <a:endParaRPr lang="en-US"/>
        </a:p>
      </dgm:t>
    </dgm:pt>
    <dgm:pt modelId="{EC2DD4CD-5199-45FC-A9C7-025D565CBCE0}">
      <dgm:prSet phldrT="[Text]" custT="1"/>
      <dgm:spPr/>
      <dgm:t>
        <a:bodyPr/>
        <a:lstStyle/>
        <a:p>
          <a:r>
            <a:rPr lang="vi-VN" sz="2400" b="1" dirty="0" smtClean="0">
              <a:latin typeface="Times New Roman" panose="02020603050405020304" pitchFamily="18" charset="0"/>
              <a:ea typeface="Calibri" panose="020F0502020204030204" pitchFamily="34" charset="0"/>
            </a:rPr>
            <a:t>Người kể chuyện: </a:t>
          </a:r>
          <a:r>
            <a:rPr lang="vi-VN" sz="2400" dirty="0" smtClean="0">
              <a:latin typeface="Times New Roman" panose="02020603050405020304" pitchFamily="18" charset="0"/>
              <a:ea typeface="Calibri" panose="020F0502020204030204" pitchFamily="34" charset="0"/>
            </a:rPr>
            <a:t>xưng “tôi” </a:t>
          </a:r>
          <a:r>
            <a:rPr lang="en-US" sz="2400" dirty="0" smtClean="0">
              <a:latin typeface="Times New Roman" panose="02020603050405020304" pitchFamily="18" charset="0"/>
              <a:ea typeface="Calibri" panose="020F0502020204030204" pitchFamily="34" charset="0"/>
            </a:rPr>
            <a:t>- m</a:t>
          </a:r>
          <a:r>
            <a:rPr lang="vi-VN" sz="2400" dirty="0" smtClean="0">
              <a:latin typeface="Times New Roman" panose="02020603050405020304" pitchFamily="18" charset="0"/>
              <a:ea typeface="Calibri" panose="020F0502020204030204" pitchFamily="34" charset="0"/>
            </a:rPr>
            <a:t>ột phi công bị rơi máy bay trên sa mạc Sahara và có cơ hội gặp </a:t>
          </a:r>
          <a:r>
            <a:rPr lang="en-US" sz="2400" dirty="0" smtClean="0">
              <a:latin typeface="Times New Roman" panose="02020603050405020304" pitchFamily="18" charset="0"/>
              <a:ea typeface="Calibri" panose="020F0502020204030204" pitchFamily="34" charset="0"/>
            </a:rPr>
            <a:t>h</a:t>
          </a:r>
          <a:r>
            <a:rPr lang="vi-VN" sz="2400" dirty="0" smtClean="0">
              <a:latin typeface="Times New Roman" panose="02020603050405020304" pitchFamily="18" charset="0"/>
              <a:ea typeface="Calibri" panose="020F0502020204030204" pitchFamily="34" charset="0"/>
            </a:rPr>
            <a:t>oàng tử bé.</a:t>
          </a:r>
          <a:endParaRPr lang="en-US" sz="2400" dirty="0"/>
        </a:p>
      </dgm:t>
    </dgm:pt>
    <dgm:pt modelId="{0C60FB1E-6084-4AED-8DB3-29613AD42214}" type="parTrans" cxnId="{E1E9C3BE-77BE-40CA-9ADE-8992422E1B09}">
      <dgm:prSet/>
      <dgm:spPr/>
      <dgm:t>
        <a:bodyPr/>
        <a:lstStyle/>
        <a:p>
          <a:endParaRPr lang="en-US"/>
        </a:p>
      </dgm:t>
    </dgm:pt>
    <dgm:pt modelId="{449D0F1B-F153-4C27-8E8D-8F543C15EE0A}" type="sibTrans" cxnId="{E1E9C3BE-77BE-40CA-9ADE-8992422E1B09}">
      <dgm:prSet/>
      <dgm:spPr/>
      <dgm:t>
        <a:bodyPr/>
        <a:lstStyle/>
        <a:p>
          <a:endParaRPr lang="en-US"/>
        </a:p>
      </dgm:t>
    </dgm:pt>
    <dgm:pt modelId="{9563C773-282E-4C32-B6F1-18F690DF72AF}">
      <dgm:prSet phldrT="[Text]"/>
      <dgm:spPr/>
      <dgm:t>
        <a:bodyPr/>
        <a:lstStyle/>
        <a:p>
          <a:r>
            <a:rPr lang="vi-VN" b="1" dirty="0" smtClean="0">
              <a:latin typeface="Times New Roman" panose="02020603050405020304" pitchFamily="18" charset="0"/>
              <a:ea typeface="Calibri" panose="020F0502020204030204" pitchFamily="34" charset="0"/>
            </a:rPr>
            <a:t>Cốt truyện: </a:t>
          </a:r>
          <a:r>
            <a:rPr lang="vi-VN" dirty="0" smtClean="0">
              <a:latin typeface="Times New Roman" panose="02020603050405020304" pitchFamily="18" charset="0"/>
              <a:ea typeface="Calibri" panose="020F0502020204030204" pitchFamily="34" charset="0"/>
            </a:rPr>
            <a:t>Hoàng tử bé từ hành tinh khác đã phiêu lưu nhiều hành tinh khác nhau, phát hiện nhiều điều thú vị, và nếm trải cả những thất vọng, đau khổ. Cuối cùng cậu quyết định quay trở lại hành tinh của mình với bông hồng duy nhất.</a:t>
          </a:r>
          <a:endParaRPr lang="en-US" dirty="0"/>
        </a:p>
      </dgm:t>
    </dgm:pt>
    <dgm:pt modelId="{A6B32005-C2B9-4B2B-B216-149DAEC8DACB}" type="parTrans" cxnId="{74326EB8-2A09-4C22-856B-72D7C53F0F62}">
      <dgm:prSet/>
      <dgm:spPr/>
      <dgm:t>
        <a:bodyPr/>
        <a:lstStyle/>
        <a:p>
          <a:endParaRPr lang="en-US"/>
        </a:p>
      </dgm:t>
    </dgm:pt>
    <dgm:pt modelId="{423D7A27-F236-4F86-B9AA-4B56EC0276D0}" type="sibTrans" cxnId="{74326EB8-2A09-4C22-856B-72D7C53F0F62}">
      <dgm:prSet/>
      <dgm:spPr/>
      <dgm:t>
        <a:bodyPr/>
        <a:lstStyle/>
        <a:p>
          <a:endParaRPr lang="en-US"/>
        </a:p>
      </dgm:t>
    </dgm:pt>
    <dgm:pt modelId="{644B5D9B-1DB6-42A4-BF7E-ACCA829614F6}" type="pres">
      <dgm:prSet presAssocID="{08D86ECD-148E-4441-8D87-DE32941861B3}" presName="Name0" presStyleCnt="0">
        <dgm:presLayoutVars>
          <dgm:chMax val="7"/>
          <dgm:chPref val="7"/>
          <dgm:dir/>
        </dgm:presLayoutVars>
      </dgm:prSet>
      <dgm:spPr/>
      <dgm:t>
        <a:bodyPr/>
        <a:lstStyle/>
        <a:p>
          <a:endParaRPr lang="en-US"/>
        </a:p>
      </dgm:t>
    </dgm:pt>
    <dgm:pt modelId="{25782CFB-BECF-426C-A0B0-EBBD07ED5EEB}" type="pres">
      <dgm:prSet presAssocID="{08D86ECD-148E-4441-8D87-DE32941861B3}" presName="Name1" presStyleCnt="0"/>
      <dgm:spPr/>
    </dgm:pt>
    <dgm:pt modelId="{7684628A-A7EA-4BD4-A527-2AC616BB0597}" type="pres">
      <dgm:prSet presAssocID="{08D86ECD-148E-4441-8D87-DE32941861B3}" presName="cycle" presStyleCnt="0"/>
      <dgm:spPr/>
    </dgm:pt>
    <dgm:pt modelId="{50C3359E-F91A-4C4E-AA7F-91EA78461AE2}" type="pres">
      <dgm:prSet presAssocID="{08D86ECD-148E-4441-8D87-DE32941861B3}" presName="srcNode" presStyleLbl="node1" presStyleIdx="0" presStyleCnt="3"/>
      <dgm:spPr/>
    </dgm:pt>
    <dgm:pt modelId="{017ADDB6-9137-477B-B52F-57F20A34177A}" type="pres">
      <dgm:prSet presAssocID="{08D86ECD-148E-4441-8D87-DE32941861B3}" presName="conn" presStyleLbl="parChTrans1D2" presStyleIdx="0" presStyleCnt="1"/>
      <dgm:spPr/>
      <dgm:t>
        <a:bodyPr/>
        <a:lstStyle/>
        <a:p>
          <a:endParaRPr lang="en-US"/>
        </a:p>
      </dgm:t>
    </dgm:pt>
    <dgm:pt modelId="{BA94DE28-8B4A-4335-97BF-3147B2928665}" type="pres">
      <dgm:prSet presAssocID="{08D86ECD-148E-4441-8D87-DE32941861B3}" presName="extraNode" presStyleLbl="node1" presStyleIdx="0" presStyleCnt="3"/>
      <dgm:spPr/>
    </dgm:pt>
    <dgm:pt modelId="{BEFC8AF6-F130-4919-8506-10AFCC12DE6D}" type="pres">
      <dgm:prSet presAssocID="{08D86ECD-148E-4441-8D87-DE32941861B3}" presName="dstNode" presStyleLbl="node1" presStyleIdx="0" presStyleCnt="3"/>
      <dgm:spPr/>
    </dgm:pt>
    <dgm:pt modelId="{714057FF-A86C-424F-AECE-E0AC952E522A}" type="pres">
      <dgm:prSet presAssocID="{F78B2C74-42EE-4A3A-B567-025E837347EE}" presName="text_1" presStyleLbl="node1" presStyleIdx="0" presStyleCnt="3" custScaleX="72491" custLinFactNeighborX="-11625" custLinFactNeighborY="1793">
        <dgm:presLayoutVars>
          <dgm:bulletEnabled val="1"/>
        </dgm:presLayoutVars>
      </dgm:prSet>
      <dgm:spPr/>
      <dgm:t>
        <a:bodyPr/>
        <a:lstStyle/>
        <a:p>
          <a:endParaRPr lang="en-US"/>
        </a:p>
      </dgm:t>
    </dgm:pt>
    <dgm:pt modelId="{DD49B87C-6F44-4965-AD50-092E3749F9BE}" type="pres">
      <dgm:prSet presAssocID="{F78B2C74-42EE-4A3A-B567-025E837347EE}" presName="accent_1" presStyleCnt="0"/>
      <dgm:spPr/>
    </dgm:pt>
    <dgm:pt modelId="{6C14A984-DECE-4D03-80EC-E0D184473A06}" type="pres">
      <dgm:prSet presAssocID="{F78B2C74-42EE-4A3A-B567-025E837347EE}" presName="accentRepeatNode" presStyleLbl="solidFgAcc1" presStyleIdx="0" presStyleCnt="3"/>
      <dgm:spPr>
        <a:blipFill rotWithShape="0">
          <a:blip xmlns:r="http://schemas.openxmlformats.org/officeDocument/2006/relationships" r:embed="rId1"/>
          <a:stretch>
            <a:fillRect/>
          </a:stretch>
        </a:blipFill>
      </dgm:spPr>
    </dgm:pt>
    <dgm:pt modelId="{C62374EC-A506-44E2-9781-175C180D890B}" type="pres">
      <dgm:prSet presAssocID="{EC2DD4CD-5199-45FC-A9C7-025D565CBCE0}" presName="text_2" presStyleLbl="node1" presStyleIdx="1" presStyleCnt="3" custScaleX="84294" custScaleY="96813" custLinFactNeighborX="-6013" custLinFactNeighborY="-25927">
        <dgm:presLayoutVars>
          <dgm:bulletEnabled val="1"/>
        </dgm:presLayoutVars>
      </dgm:prSet>
      <dgm:spPr/>
      <dgm:t>
        <a:bodyPr/>
        <a:lstStyle/>
        <a:p>
          <a:endParaRPr lang="en-US"/>
        </a:p>
      </dgm:t>
    </dgm:pt>
    <dgm:pt modelId="{599926C4-A410-4102-9415-4010FA17CB25}" type="pres">
      <dgm:prSet presAssocID="{EC2DD4CD-5199-45FC-A9C7-025D565CBCE0}" presName="accent_2" presStyleCnt="0"/>
      <dgm:spPr/>
    </dgm:pt>
    <dgm:pt modelId="{72FDD0FF-7D78-4881-8AA5-F992A304A577}" type="pres">
      <dgm:prSet presAssocID="{EC2DD4CD-5199-45FC-A9C7-025D565CBCE0}" presName="accentRepeatNode" presStyleLbl="solidFgAcc1" presStyleIdx="1" presStyleCnt="3" custLinFactNeighborX="-1409" custLinFactNeighborY="-19231"/>
      <dgm:spPr>
        <a:blipFill rotWithShape="0">
          <a:blip xmlns:r="http://schemas.openxmlformats.org/officeDocument/2006/relationships" r:embed="rId2"/>
          <a:stretch>
            <a:fillRect/>
          </a:stretch>
        </a:blipFill>
      </dgm:spPr>
    </dgm:pt>
    <dgm:pt modelId="{92818DA0-AA33-4E14-A1A7-1DA3D0807C26}" type="pres">
      <dgm:prSet presAssocID="{9563C773-282E-4C32-B6F1-18F690DF72AF}" presName="text_3" presStyleLbl="node1" presStyleIdx="2" presStyleCnt="3" custScaleY="140173" custLinFactNeighborX="409" custLinFactNeighborY="-29514">
        <dgm:presLayoutVars>
          <dgm:bulletEnabled val="1"/>
        </dgm:presLayoutVars>
      </dgm:prSet>
      <dgm:spPr/>
      <dgm:t>
        <a:bodyPr/>
        <a:lstStyle/>
        <a:p>
          <a:endParaRPr lang="en-US"/>
        </a:p>
      </dgm:t>
    </dgm:pt>
    <dgm:pt modelId="{2182B227-2465-4424-8B2B-5A21525EC799}" type="pres">
      <dgm:prSet presAssocID="{9563C773-282E-4C32-B6F1-18F690DF72AF}" presName="accent_3" presStyleCnt="0"/>
      <dgm:spPr/>
    </dgm:pt>
    <dgm:pt modelId="{A86B4500-9FC9-49B8-91FE-F6D7C7C6A5C0}" type="pres">
      <dgm:prSet presAssocID="{9563C773-282E-4C32-B6F1-18F690DF72AF}" presName="accentRepeatNode" presStyleLbl="solidFgAcc1" presStyleIdx="2" presStyleCnt="3" custScaleY="111695" custLinFactNeighborX="1282" custLinFactNeighborY="-23077"/>
      <dgm:spPr>
        <a:blipFill rotWithShape="0">
          <a:blip xmlns:r="http://schemas.openxmlformats.org/officeDocument/2006/relationships" r:embed="rId3"/>
          <a:stretch>
            <a:fillRect/>
          </a:stretch>
        </a:blipFill>
      </dgm:spPr>
    </dgm:pt>
  </dgm:ptLst>
  <dgm:cxnLst>
    <dgm:cxn modelId="{873CB88B-98E3-4632-B17C-3E8E5DF796B1}" type="presOf" srcId="{9563C773-282E-4C32-B6F1-18F690DF72AF}" destId="{92818DA0-AA33-4E14-A1A7-1DA3D0807C26}" srcOrd="0" destOrd="0" presId="urn:microsoft.com/office/officeart/2008/layout/VerticalCurvedList"/>
    <dgm:cxn modelId="{E1739A15-F49B-42AF-9199-41C15399F2BC}" type="presOf" srcId="{08D86ECD-148E-4441-8D87-DE32941861B3}" destId="{644B5D9B-1DB6-42A4-BF7E-ACCA829614F6}" srcOrd="0" destOrd="0" presId="urn:microsoft.com/office/officeart/2008/layout/VerticalCurvedList"/>
    <dgm:cxn modelId="{E1E9C3BE-77BE-40CA-9ADE-8992422E1B09}" srcId="{08D86ECD-148E-4441-8D87-DE32941861B3}" destId="{EC2DD4CD-5199-45FC-A9C7-025D565CBCE0}" srcOrd="1" destOrd="0" parTransId="{0C60FB1E-6084-4AED-8DB3-29613AD42214}" sibTransId="{449D0F1B-F153-4C27-8E8D-8F543C15EE0A}"/>
    <dgm:cxn modelId="{74326EB8-2A09-4C22-856B-72D7C53F0F62}" srcId="{08D86ECD-148E-4441-8D87-DE32941861B3}" destId="{9563C773-282E-4C32-B6F1-18F690DF72AF}" srcOrd="2" destOrd="0" parTransId="{A6B32005-C2B9-4B2B-B216-149DAEC8DACB}" sibTransId="{423D7A27-F236-4F86-B9AA-4B56EC0276D0}"/>
    <dgm:cxn modelId="{72841768-E6BC-49BD-BB2F-14ACDAE221BD}" type="presOf" srcId="{F78B2C74-42EE-4A3A-B567-025E837347EE}" destId="{714057FF-A86C-424F-AECE-E0AC952E522A}" srcOrd="0" destOrd="0" presId="urn:microsoft.com/office/officeart/2008/layout/VerticalCurvedList"/>
    <dgm:cxn modelId="{98EE931A-58C0-4CB5-B000-DAF032978441}" type="presOf" srcId="{94911748-74A2-4065-B8C6-6BC6C7309BEC}" destId="{017ADDB6-9137-477B-B52F-57F20A34177A}" srcOrd="0" destOrd="0" presId="urn:microsoft.com/office/officeart/2008/layout/VerticalCurvedList"/>
    <dgm:cxn modelId="{7B40B684-3FE8-45FB-9587-858D57D68BBB}" srcId="{08D86ECD-148E-4441-8D87-DE32941861B3}" destId="{F78B2C74-42EE-4A3A-B567-025E837347EE}" srcOrd="0" destOrd="0" parTransId="{828FC973-CF07-4A7C-90B3-73B800174407}" sibTransId="{94911748-74A2-4065-B8C6-6BC6C7309BEC}"/>
    <dgm:cxn modelId="{1345CD14-88C1-4C5E-8682-F0D2B46121BB}" type="presOf" srcId="{EC2DD4CD-5199-45FC-A9C7-025D565CBCE0}" destId="{C62374EC-A506-44E2-9781-175C180D890B}" srcOrd="0" destOrd="0" presId="urn:microsoft.com/office/officeart/2008/layout/VerticalCurvedList"/>
    <dgm:cxn modelId="{6A77ADD2-6E8E-425B-B086-F431256635F0}" type="presParOf" srcId="{644B5D9B-1DB6-42A4-BF7E-ACCA829614F6}" destId="{25782CFB-BECF-426C-A0B0-EBBD07ED5EEB}" srcOrd="0" destOrd="0" presId="urn:microsoft.com/office/officeart/2008/layout/VerticalCurvedList"/>
    <dgm:cxn modelId="{8CC0992D-93D3-4A82-B9A3-8718F8CBD138}" type="presParOf" srcId="{25782CFB-BECF-426C-A0B0-EBBD07ED5EEB}" destId="{7684628A-A7EA-4BD4-A527-2AC616BB0597}" srcOrd="0" destOrd="0" presId="urn:microsoft.com/office/officeart/2008/layout/VerticalCurvedList"/>
    <dgm:cxn modelId="{2D0E142B-FDB4-40E5-B1D4-39225F42704F}" type="presParOf" srcId="{7684628A-A7EA-4BD4-A527-2AC616BB0597}" destId="{50C3359E-F91A-4C4E-AA7F-91EA78461AE2}" srcOrd="0" destOrd="0" presId="urn:microsoft.com/office/officeart/2008/layout/VerticalCurvedList"/>
    <dgm:cxn modelId="{A8BC1DB4-A0E2-41AB-B5A8-5F24C3157244}" type="presParOf" srcId="{7684628A-A7EA-4BD4-A527-2AC616BB0597}" destId="{017ADDB6-9137-477B-B52F-57F20A34177A}" srcOrd="1" destOrd="0" presId="urn:microsoft.com/office/officeart/2008/layout/VerticalCurvedList"/>
    <dgm:cxn modelId="{C54AE7C8-4748-4FD7-A2C9-07E58A3E157C}" type="presParOf" srcId="{7684628A-A7EA-4BD4-A527-2AC616BB0597}" destId="{BA94DE28-8B4A-4335-97BF-3147B2928665}" srcOrd="2" destOrd="0" presId="urn:microsoft.com/office/officeart/2008/layout/VerticalCurvedList"/>
    <dgm:cxn modelId="{D10F4938-A061-4588-85E7-F262C37EF45B}" type="presParOf" srcId="{7684628A-A7EA-4BD4-A527-2AC616BB0597}" destId="{BEFC8AF6-F130-4919-8506-10AFCC12DE6D}" srcOrd="3" destOrd="0" presId="urn:microsoft.com/office/officeart/2008/layout/VerticalCurvedList"/>
    <dgm:cxn modelId="{C74228EF-7026-4C95-A062-20CA86B18376}" type="presParOf" srcId="{25782CFB-BECF-426C-A0B0-EBBD07ED5EEB}" destId="{714057FF-A86C-424F-AECE-E0AC952E522A}" srcOrd="1" destOrd="0" presId="urn:microsoft.com/office/officeart/2008/layout/VerticalCurvedList"/>
    <dgm:cxn modelId="{E659B041-DEC7-4FBC-BE9A-148EC6730795}" type="presParOf" srcId="{25782CFB-BECF-426C-A0B0-EBBD07ED5EEB}" destId="{DD49B87C-6F44-4965-AD50-092E3749F9BE}" srcOrd="2" destOrd="0" presId="urn:microsoft.com/office/officeart/2008/layout/VerticalCurvedList"/>
    <dgm:cxn modelId="{6396BEC3-365C-451A-89C7-B8842C12814B}" type="presParOf" srcId="{DD49B87C-6F44-4965-AD50-092E3749F9BE}" destId="{6C14A984-DECE-4D03-80EC-E0D184473A06}" srcOrd="0" destOrd="0" presId="urn:microsoft.com/office/officeart/2008/layout/VerticalCurvedList"/>
    <dgm:cxn modelId="{CD880E9B-72A9-472D-A552-C6A001AB6A3A}" type="presParOf" srcId="{25782CFB-BECF-426C-A0B0-EBBD07ED5EEB}" destId="{C62374EC-A506-44E2-9781-175C180D890B}" srcOrd="3" destOrd="0" presId="urn:microsoft.com/office/officeart/2008/layout/VerticalCurvedList"/>
    <dgm:cxn modelId="{30F0F7EA-603A-4A04-8A5C-39EB0308C96D}" type="presParOf" srcId="{25782CFB-BECF-426C-A0B0-EBBD07ED5EEB}" destId="{599926C4-A410-4102-9415-4010FA17CB25}" srcOrd="4" destOrd="0" presId="urn:microsoft.com/office/officeart/2008/layout/VerticalCurvedList"/>
    <dgm:cxn modelId="{1D01D6DA-CA22-415F-B381-5D399FD7AEBF}" type="presParOf" srcId="{599926C4-A410-4102-9415-4010FA17CB25}" destId="{72FDD0FF-7D78-4881-8AA5-F992A304A577}" srcOrd="0" destOrd="0" presId="urn:microsoft.com/office/officeart/2008/layout/VerticalCurvedList"/>
    <dgm:cxn modelId="{3D5F9714-C7B8-4429-806F-CA45658ECE3F}" type="presParOf" srcId="{25782CFB-BECF-426C-A0B0-EBBD07ED5EEB}" destId="{92818DA0-AA33-4E14-A1A7-1DA3D0807C26}" srcOrd="5" destOrd="0" presId="urn:microsoft.com/office/officeart/2008/layout/VerticalCurvedList"/>
    <dgm:cxn modelId="{02C3AAEA-FAB0-4EF2-BB0C-9BBCA44D8597}" type="presParOf" srcId="{25782CFB-BECF-426C-A0B0-EBBD07ED5EEB}" destId="{2182B227-2465-4424-8B2B-5A21525EC799}" srcOrd="6" destOrd="0" presId="urn:microsoft.com/office/officeart/2008/layout/VerticalCurvedList"/>
    <dgm:cxn modelId="{8602452A-CE5C-40D9-BFD4-2BB3660C996D}" type="presParOf" srcId="{2182B227-2465-4424-8B2B-5A21525EC799}" destId="{A86B4500-9FC9-49B8-91FE-F6D7C7C6A5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DDB6-9137-477B-B52F-57F20A34177A}">
      <dsp:nvSpPr>
        <dsp:cNvPr id="0" name=""/>
        <dsp:cNvSpPr/>
      </dsp:nvSpPr>
      <dsp:spPr>
        <a:xfrm>
          <a:off x="-4910093" y="-752411"/>
          <a:ext cx="5847912" cy="5847912"/>
        </a:xfrm>
        <a:prstGeom prst="blockArc">
          <a:avLst>
            <a:gd name="adj1" fmla="val 18900000"/>
            <a:gd name="adj2" fmla="val 2700000"/>
            <a:gd name="adj3" fmla="val 36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4057FF-A86C-424F-AECE-E0AC952E522A}">
      <dsp:nvSpPr>
        <dsp:cNvPr id="0" name=""/>
        <dsp:cNvSpPr/>
      </dsp:nvSpPr>
      <dsp:spPr>
        <a:xfrm>
          <a:off x="825854" y="449883"/>
          <a:ext cx="7580766" cy="86861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466" tIns="58420" rIns="58420" bIns="58420" numCol="1" spcCol="1270" anchor="ctr" anchorCtr="0">
          <a:noAutofit/>
        </a:bodyPr>
        <a:lstStyle/>
        <a:p>
          <a:pPr lvl="0" algn="l" defTabSz="1022350">
            <a:lnSpc>
              <a:spcPct val="90000"/>
            </a:lnSpc>
            <a:spcBef>
              <a:spcPct val="0"/>
            </a:spcBef>
            <a:spcAft>
              <a:spcPct val="35000"/>
            </a:spcAft>
          </a:pPr>
          <a:r>
            <a:rPr lang="vi-VN" sz="2300" b="1" kern="1200" smtClean="0">
              <a:latin typeface="Times New Roman" panose="02020603050405020304" pitchFamily="18" charset="0"/>
              <a:ea typeface="Calibri" panose="020F0502020204030204" pitchFamily="34" charset="0"/>
            </a:rPr>
            <a:t>Nhân vật chính: </a:t>
          </a:r>
          <a:r>
            <a:rPr lang="vi-VN" sz="2300" kern="1200" smtClean="0">
              <a:latin typeface="Times New Roman" panose="02020603050405020304" pitchFamily="18" charset="0"/>
              <a:ea typeface="Calibri" panose="020F0502020204030204" pitchFamily="34" charset="0"/>
            </a:rPr>
            <a:t>Hoàng tử bé</a:t>
          </a:r>
          <a:endParaRPr lang="en-US" sz="2300" kern="1200" dirty="0"/>
        </a:p>
      </dsp:txBody>
      <dsp:txXfrm>
        <a:off x="825854" y="449883"/>
        <a:ext cx="7580766" cy="868618"/>
      </dsp:txXfrm>
    </dsp:sp>
    <dsp:sp modelId="{6C14A984-DECE-4D03-80EC-E0D184473A06}">
      <dsp:nvSpPr>
        <dsp:cNvPr id="0" name=""/>
        <dsp:cNvSpPr/>
      </dsp:nvSpPr>
      <dsp:spPr>
        <a:xfrm>
          <a:off x="60274" y="325731"/>
          <a:ext cx="1085772" cy="1085772"/>
        </a:xfrm>
        <a:prstGeom prst="ellipse">
          <a:avLst/>
        </a:prstGeom>
        <a:blipFill rotWithShape="0">
          <a:blip xmlns:r="http://schemas.openxmlformats.org/officeDocument/2006/relationships" r:embed="rId1"/>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2374EC-A506-44E2-9781-175C180D890B}">
      <dsp:nvSpPr>
        <dsp:cNvPr id="0" name=""/>
        <dsp:cNvSpPr/>
      </dsp:nvSpPr>
      <dsp:spPr>
        <a:xfrm>
          <a:off x="1105512" y="1525870"/>
          <a:ext cx="8548916" cy="84093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466" tIns="60960" rIns="60960" bIns="60960" numCol="1" spcCol="1270" anchor="ctr" anchorCtr="0">
          <a:noAutofit/>
        </a:bodyPr>
        <a:lstStyle/>
        <a:p>
          <a:pPr lvl="0" algn="l" defTabSz="1066800">
            <a:lnSpc>
              <a:spcPct val="90000"/>
            </a:lnSpc>
            <a:spcBef>
              <a:spcPct val="0"/>
            </a:spcBef>
            <a:spcAft>
              <a:spcPct val="35000"/>
            </a:spcAft>
          </a:pPr>
          <a:r>
            <a:rPr lang="vi-VN" sz="2400" b="1" kern="1200" dirty="0" smtClean="0">
              <a:latin typeface="Times New Roman" panose="02020603050405020304" pitchFamily="18" charset="0"/>
              <a:ea typeface="Calibri" panose="020F0502020204030204" pitchFamily="34" charset="0"/>
            </a:rPr>
            <a:t>Người kể chuyện: </a:t>
          </a:r>
          <a:r>
            <a:rPr lang="vi-VN" sz="2400" kern="1200" dirty="0" smtClean="0">
              <a:latin typeface="Times New Roman" panose="02020603050405020304" pitchFamily="18" charset="0"/>
              <a:ea typeface="Calibri" panose="020F0502020204030204" pitchFamily="34" charset="0"/>
            </a:rPr>
            <a:t>xưng “tôi” </a:t>
          </a:r>
          <a:r>
            <a:rPr lang="en-US" sz="2400" kern="1200" dirty="0" smtClean="0">
              <a:latin typeface="Times New Roman" panose="02020603050405020304" pitchFamily="18" charset="0"/>
              <a:ea typeface="Calibri" panose="020F0502020204030204" pitchFamily="34" charset="0"/>
            </a:rPr>
            <a:t>- m</a:t>
          </a:r>
          <a:r>
            <a:rPr lang="vi-VN" sz="2400" kern="1200" dirty="0" smtClean="0">
              <a:latin typeface="Times New Roman" panose="02020603050405020304" pitchFamily="18" charset="0"/>
              <a:ea typeface="Calibri" panose="020F0502020204030204" pitchFamily="34" charset="0"/>
            </a:rPr>
            <a:t>ột phi công bị rơi máy bay trên sa mạc Sahara và có cơ hội gặp </a:t>
          </a:r>
          <a:r>
            <a:rPr lang="en-US" sz="2400" kern="1200" dirty="0" smtClean="0">
              <a:latin typeface="Times New Roman" panose="02020603050405020304" pitchFamily="18" charset="0"/>
              <a:ea typeface="Calibri" panose="020F0502020204030204" pitchFamily="34" charset="0"/>
            </a:rPr>
            <a:t>h</a:t>
          </a:r>
          <a:r>
            <a:rPr lang="vi-VN" sz="2400" kern="1200" dirty="0" smtClean="0">
              <a:latin typeface="Times New Roman" panose="02020603050405020304" pitchFamily="18" charset="0"/>
              <a:ea typeface="Calibri" panose="020F0502020204030204" pitchFamily="34" charset="0"/>
            </a:rPr>
            <a:t>oàng tử bé.</a:t>
          </a:r>
          <a:endParaRPr lang="en-US" sz="2400" kern="1200" dirty="0"/>
        </a:p>
      </dsp:txBody>
      <dsp:txXfrm>
        <a:off x="1105512" y="1525870"/>
        <a:ext cx="8548916" cy="840935"/>
      </dsp:txXfrm>
    </dsp:sp>
    <dsp:sp modelId="{72FDD0FF-7D78-4881-8AA5-F992A304A577}">
      <dsp:nvSpPr>
        <dsp:cNvPr id="0" name=""/>
        <dsp:cNvSpPr/>
      </dsp:nvSpPr>
      <dsp:spPr>
        <a:xfrm>
          <a:off x="360718" y="1419853"/>
          <a:ext cx="1085772" cy="1085772"/>
        </a:xfrm>
        <a:prstGeom prst="ellipse">
          <a:avLst/>
        </a:prstGeom>
        <a:blipFill rotWithShape="0">
          <a:blip xmlns:r="http://schemas.openxmlformats.org/officeDocument/2006/relationships" r:embed="rId2"/>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818DA0-AA33-4E14-A1A7-1DA3D0807C26}">
      <dsp:nvSpPr>
        <dsp:cNvPr id="0" name=""/>
        <dsp:cNvSpPr/>
      </dsp:nvSpPr>
      <dsp:spPr>
        <a:xfrm>
          <a:off x="645932" y="2609324"/>
          <a:ext cx="10457528" cy="12175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466" tIns="58420" rIns="58420" bIns="58420" numCol="1" spcCol="1270" anchor="ctr" anchorCtr="0">
          <a:noAutofit/>
        </a:bodyPr>
        <a:lstStyle/>
        <a:p>
          <a:pPr lvl="0" algn="l" defTabSz="1022350">
            <a:lnSpc>
              <a:spcPct val="90000"/>
            </a:lnSpc>
            <a:spcBef>
              <a:spcPct val="0"/>
            </a:spcBef>
            <a:spcAft>
              <a:spcPct val="35000"/>
            </a:spcAft>
          </a:pPr>
          <a:r>
            <a:rPr lang="vi-VN" sz="2300" b="1" kern="1200" dirty="0" smtClean="0">
              <a:latin typeface="Times New Roman" panose="02020603050405020304" pitchFamily="18" charset="0"/>
              <a:ea typeface="Calibri" panose="020F0502020204030204" pitchFamily="34" charset="0"/>
            </a:rPr>
            <a:t>Cốt truyện: </a:t>
          </a:r>
          <a:r>
            <a:rPr lang="vi-VN" sz="2300" kern="1200" dirty="0" smtClean="0">
              <a:latin typeface="Times New Roman" panose="02020603050405020304" pitchFamily="18" charset="0"/>
              <a:ea typeface="Calibri" panose="020F0502020204030204" pitchFamily="34" charset="0"/>
            </a:rPr>
            <a:t>Hoàng tử bé từ hành tinh khác đã phiêu lưu nhiều hành tinh khác nhau, phát hiện nhiều điều thú vị, và nếm trải cả những thất vọng, đau khổ. Cuối cùng cậu quyết định quay trở lại hành tinh của mình với bông hồng duy nhất.</a:t>
          </a:r>
          <a:endParaRPr lang="en-US" sz="2300" kern="1200" dirty="0"/>
        </a:p>
      </dsp:txBody>
      <dsp:txXfrm>
        <a:off x="645932" y="2609324"/>
        <a:ext cx="10457528" cy="1217567"/>
      </dsp:txXfrm>
    </dsp:sp>
    <dsp:sp modelId="{A86B4500-9FC9-49B8-91FE-F6D7C7C6A5C0}">
      <dsp:nvSpPr>
        <dsp:cNvPr id="0" name=""/>
        <dsp:cNvSpPr/>
      </dsp:nvSpPr>
      <dsp:spPr>
        <a:xfrm>
          <a:off x="74194" y="2617531"/>
          <a:ext cx="1085772" cy="1212753"/>
        </a:xfrm>
        <a:prstGeom prst="ellipse">
          <a:avLst/>
        </a:prstGeom>
        <a:blipFill rotWithShape="0">
          <a:blip xmlns:r="http://schemas.openxmlformats.org/officeDocument/2006/relationships" r:embed="rId3"/>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85E06-F071-4B0C-9829-937EEF496AD4}"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F8F15-7173-4E79-891B-70F3D187FCED}" type="slidenum">
              <a:rPr lang="en-US" smtClean="0"/>
              <a:t>‹#›</a:t>
            </a:fld>
            <a:endParaRPr lang="en-US"/>
          </a:p>
        </p:txBody>
      </p:sp>
    </p:spTree>
    <p:extLst>
      <p:ext uri="{BB962C8B-B14F-4D97-AF65-F5344CB8AC3E}">
        <p14:creationId xmlns:p14="http://schemas.microsoft.com/office/powerpoint/2010/main" val="354453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b="1" smtClean="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393D63-9E7C-4389-BDC2-2B52720FA5C5}" type="slidenum">
              <a:rPr lang="en-US" altLang="en-US"/>
              <a:pPr/>
              <a:t>3</a:t>
            </a:fld>
            <a:endParaRPr lang="en-US" altLang="en-US"/>
          </a:p>
        </p:txBody>
      </p:sp>
    </p:spTree>
    <p:extLst>
      <p:ext uri="{BB962C8B-B14F-4D97-AF65-F5344CB8AC3E}">
        <p14:creationId xmlns:p14="http://schemas.microsoft.com/office/powerpoint/2010/main" val="128708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18</a:t>
            </a:fld>
            <a:endParaRPr lang="en-US"/>
          </a:p>
        </p:txBody>
      </p:sp>
    </p:spTree>
    <p:extLst>
      <p:ext uri="{BB962C8B-B14F-4D97-AF65-F5344CB8AC3E}">
        <p14:creationId xmlns:p14="http://schemas.microsoft.com/office/powerpoint/2010/main" val="337074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19</a:t>
            </a:fld>
            <a:endParaRPr lang="en-US"/>
          </a:p>
        </p:txBody>
      </p:sp>
    </p:spTree>
    <p:extLst>
      <p:ext uri="{BB962C8B-B14F-4D97-AF65-F5344CB8AC3E}">
        <p14:creationId xmlns:p14="http://schemas.microsoft.com/office/powerpoint/2010/main" val="148792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B285331-E988-4037-9ABC-C4BA48C14807}" type="slidenum">
              <a:rPr lang="en-US" altLang="en-US"/>
              <a:pPr/>
              <a:t>4</a:t>
            </a:fld>
            <a:endParaRPr lang="en-US" altLang="en-US"/>
          </a:p>
        </p:txBody>
      </p:sp>
    </p:spTree>
    <p:extLst>
      <p:ext uri="{BB962C8B-B14F-4D97-AF65-F5344CB8AC3E}">
        <p14:creationId xmlns:p14="http://schemas.microsoft.com/office/powerpoint/2010/main" val="197650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D8BBEA-7C87-420A-A9D9-88C375FF6F23}" type="slidenum">
              <a:rPr lang="en-US" altLang="en-US"/>
              <a:pPr/>
              <a:t>5</a:t>
            </a:fld>
            <a:endParaRPr lang="en-US" altLang="en-US"/>
          </a:p>
        </p:txBody>
      </p:sp>
    </p:spTree>
    <p:extLst>
      <p:ext uri="{BB962C8B-B14F-4D97-AF65-F5344CB8AC3E}">
        <p14:creationId xmlns:p14="http://schemas.microsoft.com/office/powerpoint/2010/main" val="670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609531-54C9-4324-AFD5-AF931C69A6D5}" type="slidenum">
              <a:rPr lang="en-US" altLang="en-US"/>
              <a:pPr/>
              <a:t>6</a:t>
            </a:fld>
            <a:endParaRPr lang="en-US" altLang="en-US"/>
          </a:p>
        </p:txBody>
      </p:sp>
    </p:spTree>
    <p:extLst>
      <p:ext uri="{BB962C8B-B14F-4D97-AF65-F5344CB8AC3E}">
        <p14:creationId xmlns:p14="http://schemas.microsoft.com/office/powerpoint/2010/main" val="403967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25B105-1FF9-46AC-A79C-6C6A238F9325}" type="slidenum">
              <a:rPr lang="en-US" altLang="en-US"/>
              <a:pPr/>
              <a:t>7</a:t>
            </a:fld>
            <a:endParaRPr lang="en-US" altLang="en-US"/>
          </a:p>
        </p:txBody>
      </p:sp>
    </p:spTree>
    <p:extLst>
      <p:ext uri="{BB962C8B-B14F-4D97-AF65-F5344CB8AC3E}">
        <p14:creationId xmlns:p14="http://schemas.microsoft.com/office/powerpoint/2010/main" val="162185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C09FC9-A8E2-4B14-86AA-12FB2E69CBF8}" type="slidenum">
              <a:rPr lang="en-US" altLang="en-US"/>
              <a:pPr/>
              <a:t>8</a:t>
            </a:fld>
            <a:endParaRPr lang="en-US" altLang="en-US"/>
          </a:p>
        </p:txBody>
      </p:sp>
    </p:spTree>
    <p:extLst>
      <p:ext uri="{BB962C8B-B14F-4D97-AF65-F5344CB8AC3E}">
        <p14:creationId xmlns:p14="http://schemas.microsoft.com/office/powerpoint/2010/main" val="350671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11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03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4B5DE-225C-41E8-9F41-5438617C75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88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79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54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1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53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38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32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52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97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54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297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3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062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50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59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612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77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472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610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50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346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753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41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688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575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811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016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29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32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41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41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69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67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26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397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621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C5109E-2004-4A98-B305-E40FC4E57AC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C5CFFA-3B53-4A65-AF25-6B1C3BBD00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2546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slide" Target="slide1.xml"/><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5" Type="http://schemas.openxmlformats.org/officeDocument/2006/relationships/slide" Target="slide2.xml"/><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image" Target="../media/image9.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5" Type="http://schemas.openxmlformats.org/officeDocument/2006/relationships/slide" Target="slide5.xml"/><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slide" Target="slide9.xml"/><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3885" y="2336801"/>
            <a:ext cx="9884229" cy="42672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ounded Rectangle 4"/>
          <p:cNvSpPr/>
          <p:nvPr/>
        </p:nvSpPr>
        <p:spPr>
          <a:xfrm>
            <a:off x="1153885" y="0"/>
            <a:ext cx="9884229" cy="2336800"/>
          </a:xfrm>
          <a:prstGeom prst="roundRect">
            <a:avLst/>
          </a:prstGeom>
          <a:solidFill>
            <a:schemeClr val="accent2">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177165" lvl="0">
              <a:spcAft>
                <a:spcPts val="800"/>
              </a:spcAft>
              <a:tabLst>
                <a:tab pos="0" algn="l"/>
                <a:tab pos="57150" algn="l"/>
              </a:tabLst>
              <a:defRPr/>
            </a:pPr>
            <a:endParaRPr lang="en-US" sz="3600" b="1" u="sng" dirty="0" smtClean="0">
              <a:solidFill>
                <a:schemeClr val="tx1"/>
              </a:solidFill>
              <a:latin typeface="Times New Roman" panose="02020603050405020304" pitchFamily="18" charset="0"/>
              <a:ea typeface="Times New Roman" panose="02020603050405020304" pitchFamily="18" charset="0"/>
            </a:endParaRPr>
          </a:p>
          <a:p>
            <a:pPr marL="57150" marR="177165" lvl="0">
              <a:spcAft>
                <a:spcPts val="800"/>
              </a:spcAft>
              <a:tabLst>
                <a:tab pos="0" algn="l"/>
                <a:tab pos="57150" algn="l"/>
              </a:tabLst>
              <a:defRPr/>
            </a:pPr>
            <a:endParaRPr lang="en-US" sz="3600" b="1" u="sng" dirty="0">
              <a:solidFill>
                <a:schemeClr val="tx1"/>
              </a:solidFill>
              <a:latin typeface="Times New Roman" panose="02020603050405020304" pitchFamily="18" charset="0"/>
              <a:ea typeface="Times New Roman" panose="02020603050405020304" pitchFamily="18" charset="0"/>
            </a:endParaRPr>
          </a:p>
          <a:p>
            <a:pPr marL="57150" marR="177165" lvl="0">
              <a:spcAft>
                <a:spcPts val="800"/>
              </a:spcAft>
              <a:tabLst>
                <a:tab pos="0" algn="l"/>
                <a:tab pos="57150" algn="l"/>
              </a:tabLst>
              <a:defRPr/>
            </a:pPr>
            <a:r>
              <a:rPr lang="en-US" sz="3600" b="1" u="sng" dirty="0" smtClean="0">
                <a:solidFill>
                  <a:schemeClr val="tx1"/>
                </a:solidFill>
                <a:latin typeface="Times New Roman" panose="02020603050405020304" pitchFamily="18" charset="0"/>
                <a:ea typeface="Times New Roman" panose="02020603050405020304" pitchFamily="18" charset="0"/>
              </a:rPr>
              <a:t>TIẾT </a:t>
            </a:r>
            <a:r>
              <a:rPr lang="en-US" sz="3600" b="1" u="sng" dirty="0">
                <a:solidFill>
                  <a:schemeClr val="tx1"/>
                </a:solidFill>
                <a:latin typeface="Times New Roman" panose="02020603050405020304" pitchFamily="18" charset="0"/>
                <a:ea typeface="Times New Roman" panose="02020603050405020304" pitchFamily="18" charset="0"/>
              </a:rPr>
              <a:t>5, 6</a:t>
            </a:r>
            <a:r>
              <a:rPr lang="en-US" sz="3600" b="1" dirty="0">
                <a:solidFill>
                  <a:schemeClr val="tx1"/>
                </a:solidFill>
                <a:latin typeface="Times New Roman" panose="02020603050405020304" pitchFamily="18" charset="0"/>
                <a:ea typeface="Times New Roman" panose="02020603050405020304" pitchFamily="18" charset="0"/>
              </a:rPr>
              <a:t> </a:t>
            </a:r>
            <a:r>
              <a:rPr lang="en-US" sz="3600" b="1" dirty="0" smtClean="0">
                <a:solidFill>
                  <a:schemeClr val="tx1"/>
                </a:solidFill>
                <a:latin typeface="Times New Roman" panose="02020603050405020304" pitchFamily="18" charset="0"/>
                <a:ea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57150" marR="177165" lvl="0" indent="0" algn="ctr" defTabSz="914400" rtl="0" eaLnBrk="1" fontAlgn="auto" latinLnBrk="0" hangingPunct="1">
              <a:lnSpc>
                <a:spcPct val="100000"/>
              </a:lnSpc>
              <a:spcBef>
                <a:spcPts val="0"/>
              </a:spcBef>
              <a:spcAft>
                <a:spcPts val="800"/>
              </a:spcAft>
              <a:buClrTx/>
              <a:buSzTx/>
              <a:buFontTx/>
              <a:buNone/>
              <a:tabLst>
                <a:tab pos="0" algn="l"/>
                <a:tab pos="57150" algn="l"/>
              </a:tabLst>
              <a:defRPr/>
            </a:pPr>
            <a:r>
              <a:rPr kumimoji="0" lang="en-US" sz="36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Nếu</a:t>
            </a:r>
            <a:r>
              <a:rPr kumimoji="0" lang="en-US" sz="36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cậu</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muốn</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có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bạn</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57150" marR="177165" lvl="0" indent="0" algn="r" defTabSz="914400" rtl="0" eaLnBrk="1" fontAlgn="auto" latinLnBrk="0" hangingPunct="1">
              <a:lnSpc>
                <a:spcPct val="107000"/>
              </a:lnSpc>
              <a:spcBef>
                <a:spcPts val="0"/>
              </a:spcBef>
              <a:spcAft>
                <a:spcPts val="800"/>
              </a:spcAft>
              <a:buClrTx/>
              <a:buSzTx/>
              <a:buFontTx/>
              <a:buNone/>
              <a:tabLst>
                <a:tab pos="0" algn="l"/>
                <a:tab pos="57150" algn="l"/>
              </a:tabLst>
              <a:defRPr/>
            </a:pPr>
            <a:r>
              <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a:t>
            </a:r>
            <a:r>
              <a:rPr kumimoji="0" lang="en-US" sz="32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trích</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Hoàng</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tử</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bé</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Ăng</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toan</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đơ</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Xanh-tơ</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Ê-</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xu</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-be-</a:t>
            </a:r>
            <a:r>
              <a:rPr kumimoji="0" lang="en-US" sz="32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ri</a:t>
            </a:r>
            <a:r>
              <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a:t>
            </a:r>
            <a:r>
              <a:rPr kumimoji="0" lang="en-US" sz="32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a:p>
            <a:pPr marL="57150" marR="177165" lvl="0" indent="0" algn="ctr" defTabSz="914400" rtl="0" eaLnBrk="1" fontAlgn="auto" latinLnBrk="0" hangingPunct="1">
              <a:lnSpc>
                <a:spcPct val="107000"/>
              </a:lnSpc>
              <a:spcBef>
                <a:spcPts val="0"/>
              </a:spcBef>
              <a:spcAft>
                <a:spcPts val="800"/>
              </a:spcAft>
              <a:buClrTx/>
              <a:buSzTx/>
              <a:buFontTx/>
              <a:buNone/>
              <a:tabLst>
                <a:tab pos="0" algn="l"/>
                <a:tab pos="57150" algn="l"/>
              </a:tabLst>
              <a:defRPr/>
            </a:pPr>
            <a:r>
              <a:rPr kumimoji="0" lang="fr-FR"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7799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40602" y="1089144"/>
            <a:ext cx="8192198" cy="633211"/>
          </a:xfrm>
          <a:prstGeom prst="plaqu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Ăng</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toan</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đơ</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Xanh-tơ</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Ê-</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xu</a:t>
            </a:r>
            <a:r>
              <a:rPr kumimoji="0" lang="en-US" sz="3200" b="0"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-be-</a:t>
            </a:r>
            <a:r>
              <a:rPr kumimoji="0" lang="en-US" sz="3200" b="0"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ri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Plaque 4"/>
          <p:cNvSpPr/>
          <p:nvPr/>
        </p:nvSpPr>
        <p:spPr>
          <a:xfrm>
            <a:off x="4572000" y="2091600"/>
            <a:ext cx="7271656" cy="4283112"/>
          </a:xfrm>
          <a:prstGeom prst="plaque">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Ông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là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phi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công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hầu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hết</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các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tác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phẩm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của</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ông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đều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lấy</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đề</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tài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cảm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hứng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từ</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những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chuyến</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bay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cuộc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sống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của</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người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phi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công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err="1" smtClean="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Ngòi</a:t>
            </a:r>
            <a:r>
              <a:rPr kumimoji="0" lang="en-US" sz="2800" b="0" i="1" u="none" strike="noStrike" kern="1200" cap="none" spc="0" normalizeH="0" baseline="0" noProof="0" dirty="0" smtClean="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bút</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của</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văn</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đệm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chất</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trữ</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tình</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trong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trẻo</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và</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giàu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cảm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hứng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lãng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mạn</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Tác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phẩm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tiêu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biểu</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Hoàng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tử</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bé</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Bay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đêm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Cõi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người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ta,...</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p:txBody>
      </p:sp>
      <p:pic>
        <p:nvPicPr>
          <p:cNvPr id="3" name="Picture 2"/>
          <p:cNvPicPr>
            <a:picLocks noChangeAspect="1"/>
          </p:cNvPicPr>
          <p:nvPr/>
        </p:nvPicPr>
        <p:blipFill>
          <a:blip r:embed="rId3"/>
          <a:stretch>
            <a:fillRect/>
          </a:stretch>
        </p:blipFill>
        <p:spPr>
          <a:xfrm>
            <a:off x="463970" y="2216245"/>
            <a:ext cx="3518598" cy="3004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Plaque 6"/>
          <p:cNvSpPr/>
          <p:nvPr/>
        </p:nvSpPr>
        <p:spPr>
          <a:xfrm>
            <a:off x="240602" y="5503509"/>
            <a:ext cx="3876430" cy="995848"/>
          </a:xfrm>
          <a:prstGeom prst="plaque">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(1900-1944)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là</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nhà</a:t>
            </a:r>
            <a:r>
              <a:rPr kumimoji="0" lang="en-US" sz="2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2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lớn</a:t>
            </a:r>
            <a:r>
              <a:rPr kumimoji="0" lang="en-US" sz="2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của</a:t>
            </a:r>
            <a:r>
              <a:rPr kumimoji="0" lang="en-US" sz="2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nước</a:t>
            </a:r>
            <a:r>
              <a:rPr kumimoji="0" lang="en-US" sz="24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Pháp</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1837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253" y="206477"/>
            <a:ext cx="6072064" cy="811162"/>
          </a:xfrm>
          <a:prstGeom prst="plaqu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0" marR="0" indent="0">
              <a:lnSpc>
                <a:spcPct val="107000"/>
              </a:lnSpc>
              <a:spcBef>
                <a:spcPts val="0"/>
              </a:spcBef>
              <a:spcAft>
                <a:spcPts val="0"/>
              </a:spcAft>
              <a:buNone/>
              <a:tabLst>
                <a:tab pos="1386840" algn="l"/>
              </a:tabLst>
            </a:pPr>
            <a:r>
              <a:rPr lang="en-US" sz="4000" b="1" dirty="0">
                <a:solidFill>
                  <a:schemeClr val="tx1"/>
                </a:solidFill>
                <a:latin typeface="Times New Roman" panose="02020603050405020304" pitchFamily="18" charset="0"/>
                <a:cs typeface="Times New Roman" panose="02020603050405020304" pitchFamily="18" charset="0"/>
              </a:rPr>
              <a:t>2</a:t>
            </a:r>
            <a:r>
              <a:rPr lang="en-US" sz="4000" b="1" dirty="0" smtClean="0">
                <a:solidFill>
                  <a:schemeClr val="tx1"/>
                </a:solidFill>
                <a:latin typeface="Times New Roman" panose="02020603050405020304" pitchFamily="18" charset="0"/>
                <a:cs typeface="Times New Roman" panose="02020603050405020304" pitchFamily="18" charset="0"/>
              </a:rPr>
              <a:t>.</a:t>
            </a:r>
            <a:r>
              <a:rPr lang="en-US" sz="4000" b="1" dirty="0" smtClean="0">
                <a:solidFill>
                  <a:schemeClr val="tx1"/>
                </a:solidFill>
                <a:latin typeface="Times New Roman" panose="02020603050405020304" pitchFamily="18" charset="0"/>
                <a:ea typeface="MS Mincho"/>
              </a:rPr>
              <a:t> </a:t>
            </a:r>
            <a:r>
              <a:rPr lang="en-US" sz="4000" b="1" dirty="0" err="1">
                <a:solidFill>
                  <a:srgbClr val="0D0D0D"/>
                </a:solidFill>
                <a:latin typeface="Times New Roman" panose="02020603050405020304" pitchFamily="18" charset="0"/>
                <a:ea typeface="MS Mincho"/>
              </a:rPr>
              <a:t>Tác</a:t>
            </a:r>
            <a:r>
              <a:rPr lang="en-US" sz="4000" b="1" dirty="0">
                <a:solidFill>
                  <a:srgbClr val="0D0D0D"/>
                </a:solidFill>
                <a:latin typeface="Times New Roman" panose="02020603050405020304" pitchFamily="18" charset="0"/>
                <a:ea typeface="MS Mincho"/>
              </a:rPr>
              <a:t> </a:t>
            </a:r>
            <a:r>
              <a:rPr lang="en-US" sz="4000" b="1" dirty="0" err="1">
                <a:solidFill>
                  <a:srgbClr val="0D0D0D"/>
                </a:solidFill>
                <a:latin typeface="Times New Roman" panose="02020603050405020304" pitchFamily="18" charset="0"/>
                <a:ea typeface="MS Mincho"/>
              </a:rPr>
              <a:t>phẩm</a:t>
            </a:r>
            <a:r>
              <a:rPr lang="en-US" sz="4000" b="1" dirty="0">
                <a:solidFill>
                  <a:srgbClr val="0D0D0D"/>
                </a:solidFill>
                <a:latin typeface="Times New Roman" panose="02020603050405020304" pitchFamily="18" charset="0"/>
                <a:ea typeface="MS Mincho"/>
              </a:rPr>
              <a:t>: </a:t>
            </a:r>
            <a:r>
              <a:rPr lang="en-US" sz="4000" b="1" i="1" dirty="0" err="1">
                <a:solidFill>
                  <a:srgbClr val="0D0D0D"/>
                </a:solidFill>
                <a:latin typeface="Times New Roman" panose="02020603050405020304" pitchFamily="18" charset="0"/>
                <a:ea typeface="MS Mincho"/>
              </a:rPr>
              <a:t>Hoàng</a:t>
            </a:r>
            <a:r>
              <a:rPr lang="en-US" sz="4000" b="1" i="1" dirty="0">
                <a:solidFill>
                  <a:srgbClr val="0D0D0D"/>
                </a:solidFill>
                <a:latin typeface="Times New Roman" panose="02020603050405020304" pitchFamily="18" charset="0"/>
                <a:ea typeface="MS Mincho"/>
              </a:rPr>
              <a:t> </a:t>
            </a:r>
            <a:r>
              <a:rPr lang="en-US" sz="4000" b="1" i="1" dirty="0" err="1">
                <a:solidFill>
                  <a:srgbClr val="0D0D0D"/>
                </a:solidFill>
                <a:latin typeface="Times New Roman" panose="02020603050405020304" pitchFamily="18" charset="0"/>
                <a:ea typeface="MS Mincho"/>
              </a:rPr>
              <a:t>tử</a:t>
            </a:r>
            <a:r>
              <a:rPr lang="en-US" sz="4000" b="1" i="1" dirty="0">
                <a:solidFill>
                  <a:srgbClr val="0D0D0D"/>
                </a:solidFill>
                <a:latin typeface="Times New Roman" panose="02020603050405020304" pitchFamily="18" charset="0"/>
                <a:ea typeface="MS Mincho"/>
              </a:rPr>
              <a:t> </a:t>
            </a:r>
            <a:r>
              <a:rPr lang="en-US" sz="4000" b="1" i="1" dirty="0" err="1">
                <a:solidFill>
                  <a:srgbClr val="0D0D0D"/>
                </a:solidFill>
                <a:latin typeface="Times New Roman" panose="02020603050405020304" pitchFamily="18" charset="0"/>
                <a:ea typeface="MS Mincho"/>
              </a:rPr>
              <a:t>bé</a:t>
            </a:r>
            <a:endParaRPr lang="en-US" sz="3600" i="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63375" y="1181356"/>
            <a:ext cx="6598281" cy="609398"/>
          </a:xfrm>
          <a:prstGeom prst="rect">
            <a:avLst/>
          </a:prstGeom>
        </p:spPr>
        <p:txBody>
          <a:bodyPr wrap="none">
            <a:spAutoFit/>
          </a:bodyPr>
          <a:lstStyle/>
          <a:p>
            <a:pPr marL="0" marR="0" lvl="0" indent="0" algn="just" defTabSz="914400" rtl="0" eaLnBrk="1" fontAlgn="auto" latinLnBrk="0" hangingPunct="1">
              <a:lnSpc>
                <a:spcPct val="120000"/>
              </a:lnSpc>
              <a:spcBef>
                <a:spcPts val="1000"/>
              </a:spcBef>
              <a:spcAft>
                <a:spcPts val="0"/>
              </a:spcAft>
              <a:buClrTx/>
              <a:buSzTx/>
              <a:buFontTx/>
              <a:buNone/>
              <a:tabLst/>
              <a:defRPr/>
            </a:pPr>
            <a:r>
              <a:rPr kumimoji="0" lang="vi-VN"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Tác phẩm là cuốn tiểu thuyết (27 chương)</a:t>
            </a:r>
          </a:p>
        </p:txBody>
      </p:sp>
      <p:graphicFrame>
        <p:nvGraphicFramePr>
          <p:cNvPr id="6" name="Diagram 5"/>
          <p:cNvGraphicFramePr/>
          <p:nvPr>
            <p:extLst/>
          </p:nvPr>
        </p:nvGraphicFramePr>
        <p:xfrm>
          <a:off x="693175" y="1954471"/>
          <a:ext cx="11120284" cy="4343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57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7806" y="888105"/>
            <a:ext cx="10176387" cy="6014140"/>
            <a:chOff x="1007806" y="888105"/>
            <a:chExt cx="10176387" cy="6014140"/>
          </a:xfrm>
        </p:grpSpPr>
        <p:pic>
          <p:nvPicPr>
            <p:cNvPr id="5" name="Picture 4"/>
            <p:cNvPicPr>
              <a:picLocks noChangeAspect="1"/>
            </p:cNvPicPr>
            <p:nvPr/>
          </p:nvPicPr>
          <p:blipFill>
            <a:blip r:embed="rId3"/>
            <a:stretch>
              <a:fillRect/>
            </a:stretch>
          </p:blipFill>
          <p:spPr>
            <a:xfrm>
              <a:off x="1007806" y="888105"/>
              <a:ext cx="10176387" cy="6014140"/>
            </a:xfrm>
            <a:prstGeom prst="rect">
              <a:avLst/>
            </a:prstGeom>
          </p:spPr>
        </p:pic>
        <p:sp>
          <p:nvSpPr>
            <p:cNvPr id="9" name="Rounded Rectangle 8"/>
            <p:cNvSpPr/>
            <p:nvPr/>
          </p:nvSpPr>
          <p:spPr>
            <a:xfrm>
              <a:off x="2750457" y="2250730"/>
              <a:ext cx="6691086" cy="3288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Đọc</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giải</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thích</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800" b="1" i="0" u="sng"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sng"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khó</a:t>
              </a:r>
              <a:endParaRPr kumimoji="0" lang="en-US" sz="2800" b="1" i="0" u="sng"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endParaRPr>
            </a:p>
            <a:p>
              <a:pPr marL="457200" marR="0" lvl="0" indent="-45720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tab pos="1386840" algn="l"/>
                </a:tabLst>
                <a:defRPr/>
              </a:pP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phân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vai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hoàng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tab pos="1386840" algn="l"/>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a:cs typeface="+mn-cs"/>
                </a:rPr>
                <a:t>Giải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thích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nghĩa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cảm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hóa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mắt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trần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cốt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lõi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spTree>
    <p:extLst>
      <p:ext uri="{BB962C8B-B14F-4D97-AF65-F5344CB8AC3E}">
        <p14:creationId xmlns:p14="http://schemas.microsoft.com/office/powerpoint/2010/main" val="1458533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agon 7"/>
          <p:cNvSpPr/>
          <p:nvPr/>
        </p:nvSpPr>
        <p:spPr>
          <a:xfrm>
            <a:off x="667887" y="163450"/>
            <a:ext cx="10245015" cy="733067"/>
          </a:xfrm>
          <a:prstGeom prst="hexagon">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Đoạn</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trích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Nếu</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cậu</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muốn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có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một</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bạn</a:t>
            </a:r>
            <a:endPar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9" name="Rounded Rectangle 8"/>
          <p:cNvSpPr/>
          <p:nvPr/>
        </p:nvSpPr>
        <p:spPr>
          <a:xfrm>
            <a:off x="0" y="1053272"/>
            <a:ext cx="12192000" cy="56387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4000" b="1" dirty="0" smtClean="0">
                <a:solidFill>
                  <a:prstClr val="black"/>
                </a:solidFill>
                <a:latin typeface="Times New Roman" panose="02020603050405020304" pitchFamily="18" charset="0"/>
                <a:ea typeface="Calibri" panose="020F0502020204030204" pitchFamily="34" charset="0"/>
              </a:rPr>
              <a:t>b. </a:t>
            </a:r>
            <a:r>
              <a:rPr lang="en-US" sz="4000" b="1" dirty="0" err="1" smtClean="0">
                <a:solidFill>
                  <a:prstClr val="black"/>
                </a:solidFill>
                <a:latin typeface="Times New Roman" panose="02020603050405020304" pitchFamily="18" charset="0"/>
                <a:ea typeface="Calibri" panose="020F0502020204030204" pitchFamily="34" charset="0"/>
              </a:rPr>
              <a:t>Thể</a:t>
            </a:r>
            <a:r>
              <a:rPr lang="en-US" sz="4000" b="1" dirty="0" smtClean="0">
                <a:solidFill>
                  <a:prstClr val="black"/>
                </a:solidFill>
                <a:latin typeface="Times New Roman" panose="02020603050405020304" pitchFamily="18" charset="0"/>
                <a:ea typeface="Calibri" panose="020F0502020204030204" pitchFamily="34" charset="0"/>
              </a:rPr>
              <a:t> </a:t>
            </a:r>
            <a:r>
              <a:rPr lang="en-US" sz="4000" b="1" dirty="0" err="1" smtClean="0">
                <a:solidFill>
                  <a:prstClr val="black"/>
                </a:solidFill>
                <a:latin typeface="Times New Roman" panose="02020603050405020304" pitchFamily="18" charset="0"/>
                <a:ea typeface="Calibri" panose="020F0502020204030204" pitchFamily="34" charset="0"/>
              </a:rPr>
              <a:t>loại</a:t>
            </a:r>
            <a:r>
              <a:rPr lang="en-US" sz="4000" b="1" dirty="0" smtClean="0">
                <a:solidFill>
                  <a:prstClr val="black"/>
                </a:solidFill>
                <a:latin typeface="Times New Roman" panose="02020603050405020304" pitchFamily="18" charset="0"/>
                <a:ea typeface="Calibri" panose="020F0502020204030204" pitchFamily="34" charset="0"/>
              </a:rPr>
              <a:t> </a:t>
            </a:r>
            <a:r>
              <a:rPr lang="en-US" sz="4000" b="1" dirty="0" err="1" smtClean="0">
                <a:solidFill>
                  <a:prstClr val="black"/>
                </a:solidFill>
                <a:latin typeface="Times New Roman" panose="02020603050405020304" pitchFamily="18" charset="0"/>
                <a:ea typeface="Calibri" panose="020F0502020204030204" pitchFamily="34" charset="0"/>
              </a:rPr>
              <a:t>và</a:t>
            </a:r>
            <a:r>
              <a:rPr lang="en-US" sz="4000" b="1" dirty="0" smtClean="0">
                <a:solidFill>
                  <a:prstClr val="black"/>
                </a:solidFill>
                <a:latin typeface="Times New Roman" panose="02020603050405020304" pitchFamily="18" charset="0"/>
                <a:ea typeface="Calibri" panose="020F0502020204030204" pitchFamily="34" charset="0"/>
              </a:rPr>
              <a:t> </a:t>
            </a:r>
            <a:r>
              <a:rPr lang="en-US" sz="4000" b="1" dirty="0" err="1" smtClean="0">
                <a:solidFill>
                  <a:prstClr val="black"/>
                </a:solidFill>
                <a:latin typeface="Times New Roman" panose="02020603050405020304" pitchFamily="18" charset="0"/>
                <a:ea typeface="Calibri" panose="020F0502020204030204" pitchFamily="34" charset="0"/>
              </a:rPr>
              <a:t>phương</a:t>
            </a:r>
            <a:r>
              <a:rPr lang="en-US" sz="4000" b="1" dirty="0" smtClean="0">
                <a:solidFill>
                  <a:prstClr val="black"/>
                </a:solidFill>
                <a:latin typeface="Times New Roman" panose="02020603050405020304" pitchFamily="18" charset="0"/>
                <a:ea typeface="Calibri" panose="020F0502020204030204" pitchFamily="34" charset="0"/>
              </a:rPr>
              <a:t> </a:t>
            </a:r>
            <a:r>
              <a:rPr lang="en-US" sz="4000" b="1" dirty="0" err="1" smtClean="0">
                <a:solidFill>
                  <a:prstClr val="black"/>
                </a:solidFill>
                <a:latin typeface="Times New Roman" panose="02020603050405020304" pitchFamily="18" charset="0"/>
                <a:ea typeface="Calibri" panose="020F0502020204030204" pitchFamily="34" charset="0"/>
              </a:rPr>
              <a:t>thức</a:t>
            </a:r>
            <a:r>
              <a:rPr lang="en-US" sz="4000" b="1" dirty="0" smtClean="0">
                <a:solidFill>
                  <a:prstClr val="black"/>
                </a:solidFill>
                <a:latin typeface="Times New Roman" panose="02020603050405020304" pitchFamily="18" charset="0"/>
                <a:ea typeface="Calibri" panose="020F0502020204030204" pitchFamily="34" charset="0"/>
              </a:rPr>
              <a:t> </a:t>
            </a:r>
            <a:r>
              <a:rPr lang="en-US" sz="4000" b="1" dirty="0" err="1" smtClean="0">
                <a:solidFill>
                  <a:prstClr val="black"/>
                </a:solidFill>
                <a:latin typeface="Times New Roman" panose="02020603050405020304" pitchFamily="18" charset="0"/>
                <a:ea typeface="Calibri" panose="020F0502020204030204" pitchFamily="34" charset="0"/>
              </a:rPr>
              <a:t>biểu</a:t>
            </a:r>
            <a:r>
              <a:rPr lang="en-US" sz="4000" b="1" dirty="0" smtClean="0">
                <a:solidFill>
                  <a:prstClr val="black"/>
                </a:solidFill>
                <a:latin typeface="Times New Roman" panose="02020603050405020304" pitchFamily="18" charset="0"/>
                <a:ea typeface="Calibri" panose="020F0502020204030204" pitchFamily="34" charset="0"/>
              </a:rPr>
              <a:t> </a:t>
            </a:r>
            <a:r>
              <a:rPr lang="en-US" sz="4000" b="1" dirty="0" err="1" smtClean="0">
                <a:solidFill>
                  <a:prstClr val="black"/>
                </a:solidFill>
                <a:latin typeface="Times New Roman" panose="02020603050405020304" pitchFamily="18" charset="0"/>
                <a:ea typeface="Calibri" panose="020F0502020204030204" pitchFamily="34" charset="0"/>
              </a:rPr>
              <a:t>đạt</a:t>
            </a:r>
            <a:endParaRPr lang="en-US" sz="4000" b="1" dirty="0" smtClean="0">
              <a:solidFill>
                <a:prstClr val="black"/>
              </a:solidFill>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rPr>
              <a:t>-</a:t>
            </a:r>
            <a:r>
              <a:rPr kumimoji="0" lang="en-US" sz="40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rPr>
              <a:t> </a:t>
            </a: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rPr>
              <a:t>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Thể loại</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Truyện đồng thoại.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4000" b="1" dirty="0" smtClean="0">
                <a:solidFill>
                  <a:prstClr val="black"/>
                </a:solidFill>
                <a:latin typeface="Times New Roman" panose="02020603050405020304" pitchFamily="18" charset="0"/>
                <a:ea typeface="Calibri" panose="020F0502020204030204" pitchFamily="34" charset="0"/>
              </a:rPr>
              <a:t>- </a:t>
            </a:r>
            <a:r>
              <a:rPr kumimoji="0" lang="vi-VN"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rPr>
              <a:t>Phương </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thức biểu đạt chính</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Tự sự</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rPr>
              <a:t> - </a:t>
            </a:r>
            <a:r>
              <a:rPr kumimoji="0" lang="en-US" sz="4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rPr>
              <a:t>Ngôi</a:t>
            </a: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kể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thứ</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nhất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người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kể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xưng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tôi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lang="en-US" sz="4000" b="1" noProof="0" dirty="0" smtClean="0">
                <a:solidFill>
                  <a:srgbClr val="000000"/>
                </a:solidFill>
                <a:latin typeface="Times New Roman" panose="02020603050405020304" pitchFamily="18" charset="0"/>
                <a:ea typeface="Times New Roman" panose="02020603050405020304" pitchFamily="18" charset="0"/>
              </a:rPr>
              <a:t>c. </a:t>
            </a:r>
            <a:r>
              <a:rPr kumimoji="0" lang="en-US" sz="4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rPr>
              <a:t>Vị</a:t>
            </a:r>
            <a:r>
              <a:rPr kumimoji="0" lang="en-US" sz="40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trí</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chương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XXI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tác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phẩm</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Đoạn</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trích</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kể</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cuộc</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gặp</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gỡ</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bất</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ngờ</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giữa</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hoàng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tử</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bé</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và</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con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cáo</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trên</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Trái</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Đất</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Cuộc</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gặp</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gỡ</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đã</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mang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lại</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cho</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cả</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hai</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món</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quà</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quý</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a:rPr>
              <a:t>giá</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S Mincho"/>
              </a:rPr>
              <a:t>.</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42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
          <p:cNvSpPr>
            <a:spLocks noChangeArrowheads="1"/>
          </p:cNvSpPr>
          <p:nvPr/>
        </p:nvSpPr>
        <p:spPr bwMode="auto">
          <a:xfrm>
            <a:off x="231648" y="599353"/>
            <a:ext cx="11744696" cy="581973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đoạn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trích</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1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p:cNvGrpSpPr>
          <p:nvPr/>
        </p:nvGrpSpPr>
        <p:grpSpPr bwMode="auto">
          <a:xfrm>
            <a:off x="-196851" y="0"/>
            <a:ext cx="12388851" cy="6858000"/>
            <a:chOff x="-48" y="0"/>
            <a:chExt cx="5853" cy="4320"/>
          </a:xfrm>
        </p:grpSpPr>
        <p:pic>
          <p:nvPicPr>
            <p:cNvPr id="20487"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Title 1"/>
          <p:cNvSpPr>
            <a:spLocks noGrp="1"/>
          </p:cNvSpPr>
          <p:nvPr>
            <p:ph type="title"/>
          </p:nvPr>
        </p:nvSpPr>
        <p:spPr>
          <a:xfrm>
            <a:off x="609600" y="0"/>
            <a:ext cx="10972800" cy="1143000"/>
          </a:xfrm>
        </p:spPr>
        <p:txBody>
          <a:bodyPr/>
          <a:lstStyle/>
          <a:p>
            <a:pPr algn="l"/>
            <a:r>
              <a:rPr lang="en-US" altLang="en-US" sz="4267" b="1" u="sng"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II. </a:t>
            </a:r>
            <a:r>
              <a:rPr lang="en-US" altLang="en-US" sz="4267" b="1" u="sng" dirty="0" smtClean="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ĐỌC – HIỂU VĂN BẢN</a:t>
            </a:r>
            <a:endParaRPr lang="en-US" altLang="en-US" sz="4267" b="1" u="sng"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0484" name="Title 1"/>
          <p:cNvSpPr txBox="1">
            <a:spLocks/>
          </p:cNvSpPr>
          <p:nvPr/>
        </p:nvSpPr>
        <p:spPr bwMode="auto">
          <a:xfrm>
            <a:off x="508000" y="889000"/>
            <a:ext cx="10972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4267" b="1">
                <a:latin typeface="Times New Roman" panose="02020603050405020304" pitchFamily="18" charset="0"/>
                <a:cs typeface="Times New Roman" panose="02020603050405020304" pitchFamily="18" charset="0"/>
              </a:rPr>
              <a:t>1. </a:t>
            </a:r>
            <a:r>
              <a:rPr lang="en-US" altLang="en-US" sz="3733" b="1">
                <a:solidFill>
                  <a:schemeClr val="tx2"/>
                </a:solidFill>
                <a:latin typeface="Times New Roman" panose="02020603050405020304" pitchFamily="18" charset="0"/>
                <a:cs typeface="Times New Roman" panose="02020603050405020304" pitchFamily="18" charset="0"/>
              </a:rPr>
              <a:t>Hoàn cảnh gặp gỡ</a:t>
            </a:r>
          </a:p>
        </p:txBody>
      </p:sp>
      <p:pic>
        <p:nvPicPr>
          <p:cNvPr id="21" name="Picture 20" descr="IMG_1622950514579_162295076510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01800"/>
            <a:ext cx="122936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txBox="1">
            <a:spLocks/>
          </p:cNvSpPr>
          <p:nvPr/>
        </p:nvSpPr>
        <p:spPr bwMode="auto">
          <a:xfrm>
            <a:off x="609600" y="1701800"/>
            <a:ext cx="11582400" cy="11430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467" b="1">
                <a:solidFill>
                  <a:schemeClr val="bg1"/>
                </a:solidFill>
                <a:latin typeface="Times New Roman" panose="02020603050405020304" pitchFamily="18" charset="0"/>
                <a:cs typeface="Times New Roman" panose="02020603050405020304" pitchFamily="18" charset="0"/>
              </a:rPr>
              <a:t>?Hoàng tử bé đến từ đâu và gặp cáo trong hoàn cảnh nào?</a:t>
            </a:r>
          </a:p>
        </p:txBody>
      </p:sp>
    </p:spTree>
    <p:extLst>
      <p:ext uri="{BB962C8B-B14F-4D97-AF65-F5344CB8AC3E}">
        <p14:creationId xmlns:p14="http://schemas.microsoft.com/office/powerpoint/2010/main" val="1228622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4"/>
          <p:cNvGrpSpPr>
            <a:grpSpLocks/>
          </p:cNvGrpSpPr>
          <p:nvPr/>
        </p:nvGrpSpPr>
        <p:grpSpPr bwMode="auto">
          <a:xfrm>
            <a:off x="-196851" y="0"/>
            <a:ext cx="12388851" cy="6858000"/>
            <a:chOff x="-48" y="0"/>
            <a:chExt cx="5853" cy="4320"/>
          </a:xfrm>
        </p:grpSpPr>
        <p:pic>
          <p:nvPicPr>
            <p:cNvPr id="21509"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Title 1"/>
          <p:cNvSpPr>
            <a:spLocks noGrp="1"/>
          </p:cNvSpPr>
          <p:nvPr>
            <p:ph type="title"/>
          </p:nvPr>
        </p:nvSpPr>
        <p:spPr>
          <a:xfrm>
            <a:off x="609600" y="177800"/>
            <a:ext cx="10972800" cy="736600"/>
          </a:xfrm>
        </p:spPr>
        <p:txBody>
          <a:bodyPr/>
          <a:lstStyle/>
          <a:p>
            <a:pPr algn="l"/>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1. Hoàn cảnh gặp gỡ</a:t>
            </a:r>
          </a:p>
        </p:txBody>
      </p:sp>
      <p:sp>
        <p:nvSpPr>
          <p:cNvPr id="14" name="Text Box 18"/>
          <p:cNvSpPr txBox="1">
            <a:spLocks noChangeArrowheads="1"/>
          </p:cNvSpPr>
          <p:nvPr/>
        </p:nvSpPr>
        <p:spPr bwMode="auto">
          <a:xfrm>
            <a:off x="0" y="990600"/>
            <a:ext cx="12192000" cy="5509200"/>
          </a:xfrm>
          <a:prstGeom prst="rect">
            <a:avLst/>
          </a:prstGeom>
          <a:solidFill>
            <a:srgbClr val="DBFF75"/>
          </a:solidFill>
          <a:ln w="57150" cmpd="thinThick">
            <a:solidFill>
              <a:srgbClr val="006600"/>
            </a:solidFill>
            <a:miter lim="800000"/>
            <a:headEnd/>
            <a:tailEnd/>
          </a:ln>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Hoàng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tử</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từ</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một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hành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khác</a:t>
            </a:r>
            <a:endParaRPr lang="en-US" altLang="en-US" sz="3200" b="1" dirty="0" smtClean="0">
              <a:solidFill>
                <a:srgbClr val="FF0000"/>
              </a:solidFill>
              <a:latin typeface="Times New Roman" panose="02020603050405020304" pitchFamily="18" charset="0"/>
              <a:cs typeface="Times New Roman" panose="02020603050405020304" pitchFamily="18" charset="0"/>
            </a:endParaRPr>
          </a:p>
          <a:p>
            <a:pPr>
              <a:spcBef>
                <a:spcPct val="50000"/>
              </a:spcBef>
              <a:buFontTx/>
              <a:buChar char="-"/>
            </a:pPr>
            <a:r>
              <a:rPr lang="en-US" altLang="ja-JP" sz="3200" b="1" dirty="0">
                <a:solidFill>
                  <a:srgbClr val="FF0000"/>
                </a:solidFill>
                <a:latin typeface="Times New Roman" panose="02020603050405020304" pitchFamily="18" charset="0"/>
                <a:cs typeface="Times New Roman" panose="02020603050405020304" pitchFamily="18" charset="0"/>
              </a:rPr>
              <a:t>+ Con </a:t>
            </a:r>
            <a:r>
              <a:rPr lang="en-US" altLang="ja-JP" sz="3200" b="1" dirty="0" err="1">
                <a:solidFill>
                  <a:srgbClr val="FF0000"/>
                </a:solidFill>
                <a:latin typeface="Times New Roman" panose="02020603050405020304" pitchFamily="18" charset="0"/>
                <a:cs typeface="Times New Roman" panose="02020603050405020304" pitchFamily="18" charset="0"/>
              </a:rPr>
              <a:t>Cáo</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đang</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chạy</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trốn</a:t>
            </a:r>
            <a:r>
              <a:rPr lang="en-US" altLang="ja-JP" sz="3200" b="1" dirty="0">
                <a:solidFill>
                  <a:srgbClr val="FF0000"/>
                </a:solidFill>
                <a:latin typeface="Times New Roman" panose="02020603050405020304" pitchFamily="18" charset="0"/>
                <a:cs typeface="Times New Roman" panose="02020603050405020304" pitchFamily="18" charset="0"/>
              </a:rPr>
              <a:t> con </a:t>
            </a:r>
            <a:r>
              <a:rPr lang="en-US" altLang="ja-JP" sz="3200" b="1" dirty="0" err="1">
                <a:solidFill>
                  <a:srgbClr val="FF0000"/>
                </a:solidFill>
                <a:latin typeface="Times New Roman" panose="02020603050405020304" pitchFamily="18" charset="0"/>
                <a:cs typeface="Times New Roman" panose="02020603050405020304" pitchFamily="18" charset="0"/>
              </a:rPr>
              <a:t>người</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cảm</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thấy</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buồn</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chán</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cô</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đơn</a:t>
            </a:r>
            <a:r>
              <a:rPr lang="en-US" altLang="ja-JP" sz="3200" b="1" dirty="0" smtClean="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Char char="-"/>
            </a:pPr>
            <a:r>
              <a:rPr lang="en-US" altLang="en-US" sz="3200" b="1" dirty="0" err="1">
                <a:solidFill>
                  <a:srgbClr val="FF0000"/>
                </a:solidFill>
                <a:latin typeface="Times New Roman" panose="02020603050405020304" pitchFamily="18" charset="0"/>
                <a:cs typeface="Times New Roman" panose="02020603050405020304" pitchFamily="18" charset="0"/>
              </a:rPr>
              <a:t>Hoàn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cảnh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gặp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gỡ</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đều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đang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cô</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buồn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bã</a:t>
            </a:r>
            <a:r>
              <a:rPr lang="en-US" altLang="en-US" sz="3200" b="1"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đến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hoàng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nhìn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thấy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vườn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hồng</a:t>
            </a:r>
            <a:r>
              <a:rPr lang="en-US" altLang="en-US" sz="3200" b="1" dirty="0">
                <a:latin typeface="Times New Roman" panose="02020603050405020304" pitchFamily="18" charset="0"/>
                <a:cs typeface="Times New Roman" panose="02020603050405020304" pitchFamily="18" charset="0"/>
              </a:rPr>
              <a:t>.</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Phát</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hiện</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này</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khiến</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cậu</a:t>
            </a:r>
            <a:r>
              <a:rPr lang="en-US" altLang="ja-JP" sz="3200" b="1" dirty="0">
                <a:latin typeface="Times New Roman" panose="02020603050405020304" pitchFamily="18" charset="0"/>
                <a:cs typeface="Times New Roman" panose="02020603050405020304" pitchFamily="18" charset="0"/>
              </a:rPr>
              <a:t> </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thất</a:t>
            </a:r>
            <a:r>
              <a:rPr lang="en-US" altLang="ja-JP" sz="3200" b="1" dirty="0">
                <a:solidFill>
                  <a:srgbClr val="FF0000"/>
                </a:solidFill>
                <a:latin typeface="Times New Roman" panose="02020603050405020304" pitchFamily="18" charset="0"/>
                <a:cs typeface="Times New Roman" panose="02020603050405020304" pitchFamily="18" charset="0"/>
              </a:rPr>
              <a:t> </a:t>
            </a:r>
            <a:r>
              <a:rPr lang="en-US" altLang="ja-JP" sz="3200" b="1" dirty="0" err="1">
                <a:solidFill>
                  <a:srgbClr val="FF0000"/>
                </a:solidFill>
                <a:latin typeface="Times New Roman" panose="02020603050405020304" pitchFamily="18" charset="0"/>
                <a:cs typeface="Times New Roman" panose="02020603050405020304" pitchFamily="18" charset="0"/>
              </a:rPr>
              <a:t>vọng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vì</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bông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hồng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của</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cậu</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không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phải</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là</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duy</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nhất</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Cậu</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nằm</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dài</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trên</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đồng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cỏ</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và</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khóc</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Đúng</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lúc</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đó</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thì</a:t>
            </a:r>
            <a:r>
              <a:rPr lang="en-US" altLang="ja-JP" sz="3200" b="1" dirty="0">
                <a:latin typeface="Times New Roman" panose="02020603050405020304" pitchFamily="18" charset="0"/>
                <a:cs typeface="Times New Roman" panose="02020603050405020304" pitchFamily="18" charset="0"/>
              </a:rPr>
              <a:t> con </a:t>
            </a:r>
            <a:r>
              <a:rPr lang="en-US" altLang="ja-JP" sz="3200" b="1" dirty="0" err="1">
                <a:latin typeface="Times New Roman" panose="02020603050405020304" pitchFamily="18" charset="0"/>
                <a:cs typeface="Times New Roman" panose="02020603050405020304" pitchFamily="18" charset="0"/>
              </a:rPr>
              <a:t>cáo</a:t>
            </a:r>
            <a:r>
              <a:rPr lang="en-US" altLang="ja-JP" sz="3200" b="1" dirty="0">
                <a:latin typeface="Times New Roman" panose="02020603050405020304" pitchFamily="18" charset="0"/>
                <a:cs typeface="Times New Roman" panose="02020603050405020304" pitchFamily="18" charset="0"/>
              </a:rPr>
              <a:t> </a:t>
            </a:r>
            <a:r>
              <a:rPr lang="en-US" altLang="ja-JP" sz="3200" b="1" dirty="0" err="1">
                <a:latin typeface="Times New Roman" panose="02020603050405020304" pitchFamily="18" charset="0"/>
                <a:cs typeface="Times New Roman" panose="02020603050405020304" pitchFamily="18" charset="0"/>
              </a:rPr>
              <a:t>xuất</a:t>
            </a:r>
            <a:r>
              <a:rPr lang="en-US" altLang="ja-JP" sz="3200" b="1" dirty="0">
                <a:latin typeface="Times New Roman" panose="02020603050405020304" pitchFamily="18" charset="0"/>
                <a:cs typeface="Times New Roman" panose="02020603050405020304" pitchFamily="18" charset="0"/>
              </a:rPr>
              <a:t> </a:t>
            </a:r>
            <a:r>
              <a:rPr lang="en-US" altLang="ja-JP" sz="3200" b="1" dirty="0" err="1" smtClean="0">
                <a:latin typeface="Times New Roman" panose="02020603050405020304" pitchFamily="18" charset="0"/>
                <a:cs typeface="Times New Roman" panose="02020603050405020304" pitchFamily="18" charset="0"/>
              </a:rPr>
              <a:t>hiện</a:t>
            </a:r>
            <a:endParaRPr lang="en-US" altLang="ja-JP" sz="3200" b="1">
              <a:latin typeface="Times New Roman" panose="02020603050405020304" pitchFamily="18" charset="0"/>
              <a:cs typeface="Times New Roman" panose="02020603050405020304" pitchFamily="18" charset="0"/>
            </a:endParaRPr>
          </a:p>
          <a:p>
            <a:pPr eaLnBrk="1" hangingPunct="1">
              <a:spcBef>
                <a:spcPct val="50000"/>
              </a:spcBef>
            </a:pPr>
            <a:endParaRPr lang="en-US" altLang="ja-JP"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927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blinds(horizontal)">
                                      <p:cBhvr>
                                        <p:cTn id="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p:cNvGrpSpPr>
            <a:grpSpLocks/>
          </p:cNvGrpSpPr>
          <p:nvPr/>
        </p:nvGrpSpPr>
        <p:grpSpPr bwMode="auto">
          <a:xfrm>
            <a:off x="-196851" y="0"/>
            <a:ext cx="12388851" cy="6858000"/>
            <a:chOff x="-48" y="0"/>
            <a:chExt cx="5853" cy="4320"/>
          </a:xfrm>
        </p:grpSpPr>
        <p:pic>
          <p:nvPicPr>
            <p:cNvPr id="22539"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18"/>
          <p:cNvSpPr txBox="1">
            <a:spLocks noChangeArrowheads="1"/>
          </p:cNvSpPr>
          <p:nvPr/>
        </p:nvSpPr>
        <p:spPr bwMode="auto">
          <a:xfrm>
            <a:off x="711200" y="482600"/>
            <a:ext cx="10972800" cy="3293209"/>
          </a:xfrm>
          <a:prstGeom prst="rect">
            <a:avLst/>
          </a:prstGeom>
          <a:solidFill>
            <a:schemeClr val="bg1"/>
          </a:solidFill>
          <a:ln w="57150" cmpd="thinThick">
            <a:solidFill>
              <a:srgbClr val="006600"/>
            </a:solidFill>
            <a:miter lim="800000"/>
            <a:headEnd/>
            <a:tailEnd/>
          </a:ln>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Char char="-"/>
            </a:pPr>
            <a:r>
              <a:rPr lang="en-US" altLang="ja-JP" sz="3200" b="1" i="1">
                <a:latin typeface="Times New Roman" panose="02020603050405020304" pitchFamily="18" charset="0"/>
                <a:cs typeface="Times New Roman" panose="02020603050405020304" pitchFamily="18" charset="0"/>
              </a:rPr>
              <a:t>Xin chào, - con cáo nói.</a:t>
            </a:r>
          </a:p>
          <a:p>
            <a:pPr algn="just" eaLnBrk="1" hangingPunct="1">
              <a:spcBef>
                <a:spcPct val="50000"/>
              </a:spcBef>
              <a:buFontTx/>
              <a:buChar char="-"/>
            </a:pPr>
            <a:r>
              <a:rPr lang="en-US" altLang="ja-JP" sz="3200" b="1" i="1">
                <a:latin typeface="Times New Roman" panose="02020603050405020304" pitchFamily="18" charset="0"/>
                <a:cs typeface="Times New Roman" panose="02020603050405020304" pitchFamily="18" charset="0"/>
              </a:rPr>
              <a:t>Xin chào, - hoàng  tử bé lịch sự trả lời rồi quay người lại nhưng không nhìn thấy gì.</a:t>
            </a:r>
          </a:p>
          <a:p>
            <a:pPr algn="just" eaLnBrk="1" hangingPunct="1">
              <a:spcBef>
                <a:spcPct val="50000"/>
              </a:spcBef>
              <a:buFontTx/>
              <a:buChar char="-"/>
            </a:pPr>
            <a:r>
              <a:rPr lang="en-US" altLang="ja-JP" sz="3200" b="1" i="1">
                <a:latin typeface="Times New Roman" panose="02020603050405020304" pitchFamily="18" charset="0"/>
                <a:cs typeface="Times New Roman" panose="02020603050405020304" pitchFamily="18" charset="0"/>
              </a:rPr>
              <a:t>Mình ở đây, - giọng nói vang lên, - dưới cây táo…</a:t>
            </a:r>
          </a:p>
          <a:p>
            <a:pPr algn="just" eaLnBrk="1" hangingPunct="1">
              <a:spcBef>
                <a:spcPct val="50000"/>
              </a:spcBef>
              <a:buFontTx/>
              <a:buChar char="-"/>
            </a:pPr>
            <a:r>
              <a:rPr lang="en-US" altLang="ja-JP" sz="3200" b="1" i="1">
                <a:latin typeface="Times New Roman" panose="02020603050405020304" pitchFamily="18" charset="0"/>
                <a:cs typeface="Times New Roman" panose="02020603050405020304" pitchFamily="18" charset="0"/>
              </a:rPr>
              <a:t>Bạn là ai? – Hoàng tử bé hỏi. – Bạn dễ thương quá…</a:t>
            </a:r>
          </a:p>
        </p:txBody>
      </p:sp>
      <p:sp>
        <p:nvSpPr>
          <p:cNvPr id="22532" name="Title 1"/>
          <p:cNvSpPr>
            <a:spLocks noGrp="1"/>
          </p:cNvSpPr>
          <p:nvPr>
            <p:ph type="title"/>
          </p:nvPr>
        </p:nvSpPr>
        <p:spPr>
          <a:xfrm>
            <a:off x="609600" y="5054600"/>
            <a:ext cx="10972800" cy="1143000"/>
          </a:xfrm>
          <a:solidFill>
            <a:srgbClr val="3366FF"/>
          </a:solidFill>
        </p:spPr>
        <p:txBody>
          <a:bodyPr/>
          <a:lstStyle/>
          <a:p>
            <a:r>
              <a:rPr lang="en-US" altLang="en-US" sz="3733" b="1">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?Điều gì ở hoàng tử bé khiến cáo thiết tha mong được kết bạn với cậu?</a:t>
            </a:r>
          </a:p>
        </p:txBody>
      </p:sp>
      <p:sp>
        <p:nvSpPr>
          <p:cNvPr id="12" name="Text Box 18"/>
          <p:cNvSpPr txBox="1">
            <a:spLocks noChangeArrowheads="1"/>
          </p:cNvSpPr>
          <p:nvPr/>
        </p:nvSpPr>
        <p:spPr bwMode="auto">
          <a:xfrm>
            <a:off x="609600" y="4241801"/>
            <a:ext cx="10972800" cy="2062103"/>
          </a:xfrm>
          <a:prstGeom prst="rect">
            <a:avLst/>
          </a:prstGeom>
          <a:solidFill>
            <a:srgbClr val="DBFF75"/>
          </a:solidFill>
          <a:ln w="57150" cmpd="thinThick">
            <a:solidFill>
              <a:srgbClr val="006600"/>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Cáo thiết tha muốn kết bạn với hoàng tử bé vì trong mắt hoàng tử bé, cáo là con vật “rất dễ thương” và hoàng tử bé rất “lịch sự, thân thiện”. Ngay giây phút đầu gặp gỡ, hoàng tử bé đã khen cáo: </a:t>
            </a:r>
            <a:r>
              <a:rPr lang="en-US" altLang="en-US" sz="3200" b="1" i="1">
                <a:latin typeface="Times New Roman" panose="02020603050405020304" pitchFamily="18" charset="0"/>
                <a:cs typeface="Times New Roman" panose="02020603050405020304" pitchFamily="18" charset="0"/>
              </a:rPr>
              <a:t>“</a:t>
            </a:r>
            <a:r>
              <a:rPr lang="en-US" altLang="ja-JP" sz="3200" b="1" i="1">
                <a:latin typeface="Times New Roman" panose="02020603050405020304" pitchFamily="18" charset="0"/>
                <a:cs typeface="Times New Roman" panose="02020603050405020304" pitchFamily="18" charset="0"/>
              </a:rPr>
              <a:t>Bạn dễ thương quá…</a:t>
            </a:r>
            <a:r>
              <a:rPr lang="en-US" altLang="en-US" sz="3200" b="1" i="1">
                <a:latin typeface="Times New Roman" panose="02020603050405020304" pitchFamily="18" charset="0"/>
                <a:cs typeface="Times New Roman" panose="02020603050405020304" pitchFamily="18" charset="0"/>
              </a:rPr>
              <a:t>”</a:t>
            </a:r>
            <a:endParaRPr lang="en-US" altLang="ja-JP" sz="3200" b="1" i="1">
              <a:latin typeface="Times New Roman" panose="02020603050405020304" pitchFamily="18" charset="0"/>
              <a:cs typeface="Times New Roman" panose="02020603050405020304" pitchFamily="18" charset="0"/>
            </a:endParaRPr>
          </a:p>
        </p:txBody>
      </p:sp>
      <p:sp>
        <p:nvSpPr>
          <p:cNvPr id="13" name="Line 18"/>
          <p:cNvSpPr>
            <a:spLocks noChangeShapeType="1"/>
          </p:cNvSpPr>
          <p:nvPr/>
        </p:nvSpPr>
        <p:spPr bwMode="auto">
          <a:xfrm>
            <a:off x="3454400" y="1701800"/>
            <a:ext cx="4673600" cy="0"/>
          </a:xfrm>
          <a:prstGeom prst="line">
            <a:avLst/>
          </a:prstGeom>
          <a:noFill/>
          <a:ln w="28575">
            <a:solidFill>
              <a:srgbClr val="CC0066"/>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4" name="Line 18"/>
          <p:cNvSpPr>
            <a:spLocks noChangeShapeType="1"/>
          </p:cNvSpPr>
          <p:nvPr/>
        </p:nvSpPr>
        <p:spPr bwMode="auto">
          <a:xfrm>
            <a:off x="6705600" y="3632200"/>
            <a:ext cx="3251200" cy="0"/>
          </a:xfrm>
          <a:prstGeom prst="line">
            <a:avLst/>
          </a:prstGeom>
          <a:noFill/>
          <a:ln w="28575">
            <a:solidFill>
              <a:srgbClr val="CC0066"/>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4" name="Cloud Callout 3"/>
          <p:cNvSpPr>
            <a:spLocks noChangeArrowheads="1"/>
          </p:cNvSpPr>
          <p:nvPr/>
        </p:nvSpPr>
        <p:spPr bwMode="auto">
          <a:xfrm>
            <a:off x="1320800" y="177800"/>
            <a:ext cx="4572000" cy="3657600"/>
          </a:xfrm>
          <a:prstGeom prst="cloudCallout">
            <a:avLst>
              <a:gd name="adj1" fmla="val -20833"/>
              <a:gd name="adj2" fmla="val 625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just">
              <a:defRPr/>
            </a:pPr>
            <a:r>
              <a:rPr lang="en-US" sz="3200" b="1">
                <a:solidFill>
                  <a:srgbClr val="FFFFFF"/>
                </a:solidFill>
                <a:latin typeface="Times New Roman" pitchFamily="18" charset="0"/>
                <a:cs typeface="Times New Roman" pitchFamily="18" charset="0"/>
              </a:rPr>
              <a:t>Từ đây, em rút ra bài học gì khi tiếp xúc với một bạn mới quen?</a:t>
            </a:r>
          </a:p>
        </p:txBody>
      </p:sp>
      <p:sp>
        <p:nvSpPr>
          <p:cNvPr id="19" name="Text Box 18"/>
          <p:cNvSpPr txBox="1">
            <a:spLocks noChangeArrowheads="1"/>
          </p:cNvSpPr>
          <p:nvPr/>
        </p:nvSpPr>
        <p:spPr bwMode="auto">
          <a:xfrm>
            <a:off x="6705600" y="1295401"/>
            <a:ext cx="4978400" cy="1569660"/>
          </a:xfrm>
          <a:prstGeom prst="rect">
            <a:avLst/>
          </a:prstGeom>
          <a:solidFill>
            <a:schemeClr val="bg1"/>
          </a:solidFill>
          <a:ln w="57150" cmpd="thinThick">
            <a:solidFill>
              <a:srgbClr val="4F81BD"/>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US" altLang="ja-JP" sz="3200" b="1" i="1">
                <a:latin typeface="Times New Roman" panose="02020603050405020304" pitchFamily="18" charset="0"/>
                <a:cs typeface="Times New Roman" panose="02020603050405020304" pitchFamily="18" charset="0"/>
              </a:rPr>
              <a:t>Cần thân thiện, cởi mở, chân thành và nhìn vào điểm tốt của bạn.</a:t>
            </a:r>
          </a:p>
        </p:txBody>
      </p:sp>
      <p:sp>
        <p:nvSpPr>
          <p:cNvPr id="20" name="Right Arrow 19"/>
          <p:cNvSpPr>
            <a:spLocks noChangeArrowheads="1"/>
          </p:cNvSpPr>
          <p:nvPr/>
        </p:nvSpPr>
        <p:spPr bwMode="auto">
          <a:xfrm>
            <a:off x="5994400" y="2006600"/>
            <a:ext cx="508000" cy="38100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chemeClr val="lt1"/>
              </a:solidFill>
            </a:endParaRPr>
          </a:p>
        </p:txBody>
      </p:sp>
    </p:spTree>
    <p:extLst>
      <p:ext uri="{BB962C8B-B14F-4D97-AF65-F5344CB8AC3E}">
        <p14:creationId xmlns:p14="http://schemas.microsoft.com/office/powerpoint/2010/main" val="4053490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4"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1797311" y="811612"/>
            <a:ext cx="485952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dirty="0">
                <a:solidFill>
                  <a:srgbClr val="4118A8"/>
                </a:solidFill>
                <a:latin typeface="Times New Roman" panose="02020603050405020304" pitchFamily="18" charset="0"/>
                <a:cs typeface="Times New Roman" panose="02020603050405020304" pitchFamily="18" charset="0"/>
              </a:rPr>
              <a:t>II. </a:t>
            </a:r>
            <a:r>
              <a:rPr lang="en-US" altLang="en-VN" sz="2400" b="1" dirty="0" smtClean="0">
                <a:solidFill>
                  <a:srgbClr val="4118A8"/>
                </a:solidFill>
                <a:latin typeface="Times New Roman" panose="02020603050405020304" pitchFamily="18" charset="0"/>
                <a:cs typeface="Times New Roman" panose="02020603050405020304" pitchFamily="18" charset="0"/>
              </a:rPr>
              <a:t>ĐỌC – HIỂU VĂN BẢN</a:t>
            </a:r>
            <a:endParaRPr lang="en-US" altLang="en-VN" sz="2400" b="1" dirty="0">
              <a:solidFill>
                <a:srgbClr val="4118A8"/>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70FC712-7771-40A5-81B3-F0FADD2E9499}"/>
              </a:ext>
            </a:extLst>
          </p:cNvPr>
          <p:cNvSpPr/>
          <p:nvPr/>
        </p:nvSpPr>
        <p:spPr>
          <a:xfrm>
            <a:off x="1851182" y="1236748"/>
            <a:ext cx="5884985" cy="476349"/>
          </a:xfrm>
          <a:prstGeom prst="rect">
            <a:avLst/>
          </a:prstGeom>
        </p:spPr>
        <p:txBody>
          <a:bodyPr wrap="square">
            <a:spAutoFit/>
          </a:bodyPr>
          <a:lstStyle/>
          <a:p>
            <a:pPr algn="just">
              <a:lnSpc>
                <a:spcPct val="11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gỡ</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1856515" y="1745666"/>
            <a:ext cx="5907364"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Kết</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bạn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và</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cảm</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hóa</a:t>
            </a:r>
            <a:r>
              <a:rPr lang="en-US" sz="2400" b="1" u="sng"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a. </a:t>
            </a:r>
            <a:r>
              <a:rPr lang="en-US" sz="2400" b="1" i="1" u="sng" dirty="0" err="1">
                <a:latin typeface="Times New Roman" panose="02020603050405020304" pitchFamily="18" charset="0"/>
                <a:cs typeface="Times New Roman" panose="02020603050405020304" pitchFamily="18" charset="0"/>
              </a:rPr>
              <a:t>Kết</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bạn</a:t>
            </a:r>
            <a:endParaRPr lang="en-US" sz="2400" i="1" u="sng" dirty="0">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nvPr>
        </p:nvGraphicFramePr>
        <p:xfrm>
          <a:off x="1676401" y="3140461"/>
          <a:ext cx="8880765" cy="3243072"/>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3823865" y="2535375"/>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7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1563449131"/>
              </p:ext>
            </p:extLst>
          </p:nvPr>
        </p:nvGraphicFramePr>
        <p:xfrm>
          <a:off x="1604010" y="1976790"/>
          <a:ext cx="8923214" cy="423976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0">
                <a:tc>
                  <a:txBody>
                    <a:bodyPr/>
                    <a:lstStyle/>
                    <a:p>
                      <a:pPr marL="0" marR="0" algn="ctr">
                        <a:lnSpc>
                          <a:spcPct val="107000"/>
                        </a:lnSpc>
                        <a:spcBef>
                          <a:spcPts val="0"/>
                        </a:spcBef>
                        <a:spcAft>
                          <a:spcPts val="0"/>
                        </a:spcAft>
                      </a:pPr>
                      <a:r>
                        <a:rPr lang="en-US" sz="2000" dirty="0" err="1">
                          <a:solidFill>
                            <a:srgbClr val="C00000"/>
                          </a:solidFill>
                          <a:effectLst/>
                          <a:latin typeface="Times New Roman" panose="02020603050405020304" pitchFamily="18" charset="0"/>
                          <a:cs typeface="Times New Roman" panose="02020603050405020304" pitchFamily="18" charset="0"/>
                        </a:rPr>
                        <a:t>Lời</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đề</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nghị</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của</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cáo</a:t>
                      </a:r>
                      <a:r>
                        <a:rPr lang="en-US" sz="2000" dirty="0">
                          <a:solidFill>
                            <a:srgbClr val="C00000"/>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gn="ctr">
                        <a:lnSpc>
                          <a:spcPct val="107000"/>
                        </a:lnSpc>
                        <a:spcBef>
                          <a:spcPts val="0"/>
                        </a:spcBef>
                        <a:spcAft>
                          <a:spcPts val="0"/>
                        </a:spcAft>
                      </a:pPr>
                      <a:r>
                        <a:rPr lang="en-US" sz="2000" dirty="0" err="1">
                          <a:solidFill>
                            <a:srgbClr val="C00000"/>
                          </a:solidFill>
                          <a:effectLst/>
                          <a:latin typeface="Times New Roman" panose="02020603050405020304" pitchFamily="18" charset="0"/>
                          <a:cs typeface="Times New Roman" panose="02020603050405020304" pitchFamily="18" charset="0"/>
                        </a:rPr>
                        <a:t>Được</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hoàng</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tử</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cảm</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err="1">
                          <a:solidFill>
                            <a:srgbClr val="C00000"/>
                          </a:solidFill>
                          <a:effectLst/>
                          <a:latin typeface="Times New Roman" panose="02020603050405020304" pitchFamily="18" charset="0"/>
                          <a:cs typeface="Times New Roman" panose="02020603050405020304" pitchFamily="18" charset="0"/>
                        </a:rPr>
                        <a:t>hóa</a:t>
                      </a:r>
                      <a:r>
                        <a:rPr lang="en-US" sz="2000" dirty="0">
                          <a:solidFill>
                            <a:srgbClr val="C00000"/>
                          </a:solidFill>
                          <a:effectLst/>
                          <a:latin typeface="Times New Roman" panose="02020603050405020304" pitchFamily="18" charset="0"/>
                          <a:cs typeface="Times New Roman" panose="02020603050405020304" pitchFamily="18" charset="0"/>
                        </a:rPr>
                        <a:t>. </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gũi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hơn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muốn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ở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tâm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đón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nhận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trọng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điều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đẹp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đẽ</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bỏ</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khoảng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trở</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thành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bè</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hiểu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Ấn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khen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dễ</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quá</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lịch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bởi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4014507" y="1424988"/>
            <a:ext cx="3546759"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PHIẾU HỌC TẬP SỐ 1</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6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rt 4"/>
          <p:cNvSpPr/>
          <p:nvPr/>
        </p:nvSpPr>
        <p:spPr>
          <a:xfrm>
            <a:off x="2693269" y="1389888"/>
            <a:ext cx="6974987" cy="5132831"/>
          </a:xfrm>
          <a:prstGeom prst="hear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Khởi</a:t>
            </a:r>
            <a:r>
              <a:rPr kumimoji="0" lang="en-US" sz="5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0891" y="4613480"/>
            <a:ext cx="2762250" cy="1657350"/>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298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968" y="1130681"/>
            <a:ext cx="10515600" cy="4351338"/>
          </a:xfrm>
        </p:spPr>
        <p:txBody>
          <a:bodyPr/>
          <a:lstStyle/>
          <a:p>
            <a:pPr marL="0" indent="0">
              <a:buNone/>
            </a:pPr>
            <a:r>
              <a:rPr lang="en-US" b="1" dirty="0">
                <a:latin typeface="Times New Roman" panose="02020603050405020304" pitchFamily="18" charset="0"/>
                <a:cs typeface="Times New Roman" panose="02020603050405020304" pitchFamily="18" charset="0"/>
              </a:rPr>
              <a:t>2</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Kết</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bạn</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và</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cảm</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hóa</a:t>
            </a:r>
            <a:r>
              <a:rPr lang="en-US" b="1" u="sng" dirty="0">
                <a:latin typeface="Times New Roman" panose="02020603050405020304" pitchFamily="18" charset="0"/>
                <a:cs typeface="Times New Roman" panose="02020603050405020304" pitchFamily="18" charset="0"/>
              </a:rPr>
              <a:t>.</a:t>
            </a:r>
          </a:p>
          <a:p>
            <a:pPr marL="0" indent="0">
              <a:buNone/>
            </a:pPr>
            <a:r>
              <a:rPr lang="en-US" b="1" i="1" u="sng" dirty="0" smtClean="0">
                <a:latin typeface="Times New Roman" panose="02020603050405020304" pitchFamily="18" charset="0"/>
                <a:cs typeface="Times New Roman" panose="02020603050405020304" pitchFamily="18" charset="0"/>
              </a:rPr>
              <a:t>a</a:t>
            </a:r>
            <a:r>
              <a:rPr lang="en-US" b="1" i="1" u="sng" dirty="0">
                <a:latin typeface="Times New Roman" panose="02020603050405020304" pitchFamily="18" charset="0"/>
                <a:cs typeface="Times New Roman" panose="02020603050405020304" pitchFamily="18" charset="0"/>
              </a:rPr>
              <a:t>. </a:t>
            </a:r>
            <a:r>
              <a:rPr lang="en-US" b="1" i="1" u="sng" dirty="0" err="1">
                <a:latin typeface="Times New Roman" panose="02020603050405020304" pitchFamily="18" charset="0"/>
                <a:cs typeface="Times New Roman" panose="02020603050405020304" pitchFamily="18" charset="0"/>
              </a:rPr>
              <a:t>Kết</a:t>
            </a:r>
            <a:r>
              <a:rPr lang="en-US" b="1" i="1" u="sng" dirty="0">
                <a:latin typeface="Times New Roman" panose="02020603050405020304" pitchFamily="18" charset="0"/>
                <a:cs typeface="Times New Roman" panose="02020603050405020304" pitchFamily="18" charset="0"/>
              </a:rPr>
              <a:t> </a:t>
            </a:r>
            <a:r>
              <a:rPr lang="en-US" b="1" i="1" u="sng" dirty="0" err="1" smtClean="0">
                <a:latin typeface="Times New Roman" panose="02020603050405020304" pitchFamily="18" charset="0"/>
                <a:cs typeface="Times New Roman" panose="02020603050405020304" pitchFamily="18" charset="0"/>
              </a:rPr>
              <a:t>bạn</a:t>
            </a:r>
            <a:endParaRPr lang="en-US"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Cáo</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bè</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a:t>
            </a:r>
          </a:p>
          <a:p>
            <a:pPr marL="0" marR="0" indent="0">
              <a:lnSpc>
                <a:spcPct val="107000"/>
              </a:lnSpc>
              <a:spcBef>
                <a:spcPts val="0"/>
              </a:spcBef>
              <a:spcAft>
                <a:spcPts val="0"/>
              </a:spcAft>
              <a:buNone/>
            </a:pP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a:t>
            </a:r>
          </a:p>
          <a:p>
            <a:pPr marL="0" marR="0" indent="0">
              <a:lnSpc>
                <a:spcPct val="107000"/>
              </a:lnSpc>
              <a:spcBef>
                <a:spcPts val="0"/>
              </a:spcBef>
              <a:spcAft>
                <a:spcPts val="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smtClean="0">
                <a:latin typeface="Times New Roman" panose="02020603050405020304" pitchFamily="18" charset="0"/>
                <a:cs typeface="Times New Roman" panose="02020603050405020304" pitchFamily="18" charset="0"/>
              </a:rPr>
              <a:t>”</a:t>
            </a:r>
          </a:p>
          <a:p>
            <a:pPr marL="0" marR="0" indent="0">
              <a:lnSpc>
                <a:spcPct val="107000"/>
              </a:lnSpc>
              <a:spcBef>
                <a:spcPts val="0"/>
              </a:spcBef>
              <a:spcAft>
                <a:spcPts val="0"/>
              </a:spcAft>
              <a:buNone/>
            </a:pPr>
            <a:r>
              <a:rPr lang="en-US" dirty="0" smtClean="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Hoàng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25229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1842661" y="1025227"/>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1497127"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1911931" y="1427007"/>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nvPr>
        </p:nvGraphicFramePr>
        <p:xfrm>
          <a:off x="1593271" y="1909876"/>
          <a:ext cx="9013194" cy="4892040"/>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628" y="637306"/>
            <a:ext cx="2183260" cy="1307089"/>
          </a:xfrm>
          <a:prstGeom prst="rect">
            <a:avLst/>
          </a:prstGeom>
          <a:noFill/>
          <a:ln w="9525">
            <a:noFill/>
          </a:ln>
        </p:spPr>
      </p:pic>
    </p:spTree>
    <p:extLst>
      <p:ext uri="{BB962C8B-B14F-4D97-AF65-F5344CB8AC3E}">
        <p14:creationId xmlns:p14="http://schemas.microsoft.com/office/powerpoint/2010/main" val="149730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2" name="Rectangle 11">
            <a:extLst>
              <a:ext uri="{FF2B5EF4-FFF2-40B4-BE49-F238E27FC236}">
                <a16:creationId xmlns:a16="http://schemas.microsoft.com/office/drawing/2014/main" id="{CBAADFBC-0B0B-46A7-917A-83C06C05119E}"/>
              </a:ext>
            </a:extLst>
          </p:cNvPr>
          <p:cNvSpPr/>
          <p:nvPr/>
        </p:nvSpPr>
        <p:spPr>
          <a:xfrm>
            <a:off x="2017659" y="1620247"/>
            <a:ext cx="5839989"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b. </a:t>
            </a:r>
            <a:r>
              <a:rPr lang="en-US" sz="2400" b="1" i="1" dirty="0" err="1">
                <a:latin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hóa</a:t>
            </a:r>
            <a:endParaRPr lang="en-US" sz="2400" i="1" dirty="0">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628" y="637306"/>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1686388" y="2118067"/>
            <a:ext cx="8853050" cy="2119106"/>
          </a:xfrm>
          <a:prstGeom prst="rect">
            <a:avLst/>
          </a:prstGeom>
        </p:spPr>
        <p:txBody>
          <a:bodyPr wrap="squar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 Con </a:t>
            </a:r>
            <a:r>
              <a:rPr lang="en-US" sz="2400" dirty="0" err="1">
                <a:latin typeface="Times New Roman" panose="02020603050405020304" pitchFamily="18" charset="0"/>
                <a:ea typeface="Calibri" panose="020F0502020204030204" pitchFamily="34" charset="0"/>
              </a:rPr>
              <a:t>cáo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sẽ</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vui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bé</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417132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4" name="Rectangle 13">
            <a:extLst>
              <a:ext uri="{FF2B5EF4-FFF2-40B4-BE49-F238E27FC236}">
                <a16:creationId xmlns:a16="http://schemas.microsoft.com/office/drawing/2014/main" id="{68B2CB5E-B627-4C1C-BF17-A6B7CCA6A9A2}"/>
              </a:ext>
            </a:extLst>
          </p:cNvPr>
          <p:cNvSpPr/>
          <p:nvPr/>
        </p:nvSpPr>
        <p:spPr>
          <a:xfrm>
            <a:off x="1665316" y="1404103"/>
            <a:ext cx="590736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Hoàng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4747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1804153" y="2181927"/>
            <a:ext cx="8617520" cy="2375971"/>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7027" y="4950691"/>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3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63232" y="252781"/>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229" y="628068"/>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4802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1889567" y="1589202"/>
            <a:ext cx="8839199" cy="324229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428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nhìn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mọi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tin </a:t>
            </a:r>
            <a:r>
              <a:rPr lang="en-US" b="1" dirty="0" err="1">
                <a:latin typeface="Times New Roman" pitchFamily="18" charset="0"/>
                <a:cs typeface="Times New Roman" pitchFamily="18" charset="0"/>
              </a:rPr>
              <a:t>tưởng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a:t>
            </a:r>
          </a:p>
          <a:p>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đắp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chăm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chút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a:t>
            </a:r>
          </a:p>
          <a:p>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gìn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gắn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suốt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đời</a:t>
            </a:r>
            <a:endParaRPr lang="en-US"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7318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8281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1814950" y="1773376"/>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1469417"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1781907" y="1222893"/>
            <a:ext cx="5884985" cy="498598"/>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1828800" y="227213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5624946"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1837326" y="2747755"/>
            <a:ext cx="8581294" cy="3146887"/>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Món quà Cáo dành tặng Hoàng tử:</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kết bạn: cần thân thiện, kiên nhẫn, dành thời gian để cảm hóa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Ý nghĩa của tình bạn: mang đến niềm vui, hạnh phúc, khiến cuộc sống trở nên phong phú, tươi đẹp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nhìn nhận, đánh giá, trách nhiệm với bạn bè: biết thấy rõ trái tim, biết quan tấm, lắng nghe, thấu hiểu. sẻ chia, bảo vệ</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94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4"/>
          <p:cNvGrpSpPr>
            <a:grpSpLocks/>
          </p:cNvGrpSpPr>
          <p:nvPr/>
        </p:nvGrpSpPr>
        <p:grpSpPr bwMode="auto">
          <a:xfrm>
            <a:off x="-52629" y="0"/>
            <a:ext cx="12388851" cy="6858000"/>
            <a:chOff x="-48" y="0"/>
            <a:chExt cx="5853" cy="4320"/>
          </a:xfrm>
        </p:grpSpPr>
        <p:pic>
          <p:nvPicPr>
            <p:cNvPr id="35854"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2" name="Text Box 20"/>
          <p:cNvSpPr txBox="1">
            <a:spLocks noChangeArrowheads="1"/>
          </p:cNvSpPr>
          <p:nvPr/>
        </p:nvSpPr>
        <p:spPr bwMode="auto">
          <a:xfrm>
            <a:off x="1004936" y="1233460"/>
            <a:ext cx="10284260" cy="1569688"/>
          </a:xfrm>
          <a:prstGeom prst="rect">
            <a:avLst/>
          </a:prstGeom>
          <a:solidFill>
            <a:schemeClr val="bg1"/>
          </a:solidFill>
          <a:ln w="9525">
            <a:solidFill>
              <a:schemeClr val="hlink"/>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dirty="0" smtClean="0">
                <a:latin typeface="Times New Roman" panose="02020603050405020304" pitchFamily="18" charset="0"/>
                <a:cs typeface="Times New Roman" panose="02020603050405020304" pitchFamily="18" charset="0"/>
              </a:rPr>
              <a:t>1. </a:t>
            </a:r>
            <a:r>
              <a:rPr lang="en-US" altLang="en-US" sz="3200" b="1" dirty="0" err="1" smtClean="0">
                <a:latin typeface="Times New Roman" panose="02020603050405020304" pitchFamily="18" charset="0"/>
                <a:cs typeface="Times New Roman" panose="02020603050405020304" pitchFamily="18" charset="0"/>
              </a:rPr>
              <a:t>Nghệ</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thuật</a:t>
            </a:r>
            <a:r>
              <a:rPr lang="en-US" altLang="en-US" sz="3200" b="1" dirty="0">
                <a:latin typeface="Times New Roman" panose="02020603050405020304" pitchFamily="18" charset="0"/>
                <a:cs typeface="Times New Roman" panose="02020603050405020304" pitchFamily="18" charset="0"/>
              </a:rPr>
              <a:t>:</a:t>
            </a:r>
          </a:p>
          <a:p>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Ngôn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thoại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suy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cảm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xúc</a:t>
            </a:r>
            <a:endParaRPr lang="en-US" altLang="en-US" sz="3200" b="1" dirty="0">
              <a:latin typeface="Times New Roman" panose="02020603050405020304" pitchFamily="18" charset="0"/>
              <a:cs typeface="Times New Roman" panose="02020603050405020304" pitchFamily="18" charset="0"/>
            </a:endParaRPr>
          </a:p>
          <a:p>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Thủ</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pháp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điệp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hoá</a:t>
            </a:r>
            <a:r>
              <a:rPr lang="en-US" altLang="en-US" sz="3200" b="1" dirty="0">
                <a:latin typeface="Times New Roman" panose="02020603050405020304" pitchFamily="18" charset="0"/>
                <a:cs typeface="Times New Roman" panose="02020603050405020304" pitchFamily="18" charset="0"/>
              </a:rPr>
              <a:t>.</a:t>
            </a:r>
          </a:p>
        </p:txBody>
      </p:sp>
      <p:sp>
        <p:nvSpPr>
          <p:cNvPr id="35850" name="Text Box 23"/>
          <p:cNvSpPr txBox="1">
            <a:spLocks noChangeArrowheads="1"/>
          </p:cNvSpPr>
          <p:nvPr/>
        </p:nvSpPr>
        <p:spPr bwMode="auto">
          <a:xfrm>
            <a:off x="995476" y="3041052"/>
            <a:ext cx="10293720" cy="1077399"/>
          </a:xfrm>
          <a:prstGeom prst="rect">
            <a:avLst/>
          </a:prstGeom>
          <a:solidFill>
            <a:schemeClr val="bg1"/>
          </a:solidFill>
          <a:ln w="9525">
            <a:solidFill>
              <a:schemeClr val="hlink"/>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dirty="0" smtClean="0">
                <a:latin typeface="Times New Roman" panose="02020603050405020304" pitchFamily="18" charset="0"/>
                <a:cs typeface="Times New Roman" panose="02020603050405020304" pitchFamily="18" charset="0"/>
              </a:rPr>
              <a:t>2. </a:t>
            </a:r>
            <a:r>
              <a:rPr lang="en-US" altLang="en-US" sz="3200" b="1" dirty="0" err="1" smtClean="0">
                <a:latin typeface="Times New Roman" panose="02020603050405020304" pitchFamily="18" charset="0"/>
                <a:cs typeface="Times New Roman" panose="02020603050405020304" pitchFamily="18" charset="0"/>
              </a:rPr>
              <a:t>Nội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dung: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chuyện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đẹp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đẽ</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ấm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áp</a:t>
            </a:r>
            <a:r>
              <a:rPr lang="en-US" altLang="en-US" sz="3200" b="1" dirty="0">
                <a:latin typeface="Times New Roman" panose="02020603050405020304" pitchFamily="18" charset="0"/>
                <a:cs typeface="Times New Roman" panose="02020603050405020304" pitchFamily="18" charset="0"/>
              </a:rPr>
              <a:t>. </a:t>
            </a:r>
            <a:endParaRPr lang="en-US" altLang="en-US" sz="3200" b="1" i="1" dirty="0">
              <a:latin typeface="Times New Roman" panose="02020603050405020304" pitchFamily="18" charset="0"/>
              <a:cs typeface="Times New Roman" panose="02020603050405020304" pitchFamily="18" charset="0"/>
            </a:endParaRPr>
          </a:p>
        </p:txBody>
      </p:sp>
      <p:sp>
        <p:nvSpPr>
          <p:cNvPr id="35846" name="Text Box 25"/>
          <p:cNvSpPr txBox="1">
            <a:spLocks noChangeArrowheads="1"/>
          </p:cNvSpPr>
          <p:nvPr/>
        </p:nvSpPr>
        <p:spPr bwMode="auto">
          <a:xfrm>
            <a:off x="902436" y="382214"/>
            <a:ext cx="51816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267" dirty="0">
                <a:latin typeface="Times New Roman" panose="02020603050405020304" pitchFamily="18" charset="0"/>
                <a:cs typeface="Times New Roman" panose="02020603050405020304" pitchFamily="18" charset="0"/>
              </a:rPr>
              <a:t> </a:t>
            </a:r>
            <a:r>
              <a:rPr lang="en-US" altLang="en-US" sz="4267" b="1" dirty="0">
                <a:latin typeface="Times New Roman" panose="02020603050405020304" pitchFamily="18" charset="0"/>
                <a:cs typeface="Times New Roman" panose="02020603050405020304" pitchFamily="18" charset="0"/>
              </a:rPr>
              <a:t>III. TỔNG KẾT</a:t>
            </a:r>
            <a:r>
              <a:rPr lang="en-US" altLang="en-US" sz="4267" dirty="0">
                <a:latin typeface="Times New Roman" panose="02020603050405020304" pitchFamily="18" charset="0"/>
                <a:cs typeface="Times New Roman" panose="02020603050405020304" pitchFamily="18" charset="0"/>
              </a:rPr>
              <a:t> </a:t>
            </a:r>
          </a:p>
        </p:txBody>
      </p:sp>
      <p:sp>
        <p:nvSpPr>
          <p:cNvPr id="35848" name="Text Box 23"/>
          <p:cNvSpPr txBox="1">
            <a:spLocks noChangeArrowheads="1"/>
          </p:cNvSpPr>
          <p:nvPr/>
        </p:nvSpPr>
        <p:spPr bwMode="auto">
          <a:xfrm>
            <a:off x="994399" y="4268072"/>
            <a:ext cx="10294797" cy="1077431"/>
          </a:xfrm>
          <a:prstGeom prst="rect">
            <a:avLst/>
          </a:prstGeom>
          <a:solidFill>
            <a:schemeClr val="bg1"/>
          </a:solidFill>
          <a:ln w="9525">
            <a:solidFill>
              <a:schemeClr val="hlink"/>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dirty="0" smtClean="0">
                <a:latin typeface="Times New Roman" panose="02020603050405020304" pitchFamily="18" charset="0"/>
                <a:cs typeface="Times New Roman" panose="02020603050405020304" pitchFamily="18" charset="0"/>
              </a:rPr>
              <a:t>3.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học</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trị</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bạn</a:t>
            </a:r>
            <a:r>
              <a:rPr lang="en-US" altLang="en-US" sz="3200" b="1" dirty="0">
                <a:latin typeface="Times New Roman" panose="02020603050405020304" pitchFamily="18" charset="0"/>
                <a:cs typeface="Times New Roman" panose="02020603050405020304" pitchFamily="18" charset="0"/>
              </a:rPr>
              <a:t>. </a:t>
            </a:r>
            <a:endParaRPr lang="en-US" alt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867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4"/>
          <p:cNvGrpSpPr>
            <a:grpSpLocks/>
          </p:cNvGrpSpPr>
          <p:nvPr/>
        </p:nvGrpSpPr>
        <p:grpSpPr bwMode="auto">
          <a:xfrm>
            <a:off x="-196851" y="0"/>
            <a:ext cx="12388851" cy="6858000"/>
            <a:chOff x="-48" y="0"/>
            <a:chExt cx="5853" cy="4320"/>
          </a:xfrm>
        </p:grpSpPr>
        <p:pic>
          <p:nvPicPr>
            <p:cNvPr id="36870"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7" name="Title 1"/>
          <p:cNvSpPr>
            <a:spLocks noGrp="1"/>
          </p:cNvSpPr>
          <p:nvPr>
            <p:ph type="title"/>
          </p:nvPr>
        </p:nvSpPr>
        <p:spPr>
          <a:xfrm>
            <a:off x="304800" y="275167"/>
            <a:ext cx="11277600" cy="1143000"/>
          </a:xfrm>
        </p:spPr>
        <p:txBody>
          <a:bodyPr/>
          <a:lstStyle/>
          <a:p>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IV. LUYỆN TẬP</a:t>
            </a:r>
          </a:p>
        </p:txBody>
      </p:sp>
      <p:sp>
        <p:nvSpPr>
          <p:cNvPr id="12" name="Text Box 18"/>
          <p:cNvSpPr txBox="1">
            <a:spLocks noChangeArrowheads="1"/>
          </p:cNvSpPr>
          <p:nvPr/>
        </p:nvSpPr>
        <p:spPr bwMode="auto">
          <a:xfrm>
            <a:off x="203200" y="2921000"/>
            <a:ext cx="11582400" cy="2964594"/>
          </a:xfrm>
          <a:prstGeom prst="rect">
            <a:avLst/>
          </a:prstGeom>
          <a:solidFill>
            <a:srgbClr val="DBFF75"/>
          </a:solidFill>
          <a:ln w="57150" cmpd="thinThick">
            <a:solidFill>
              <a:srgbClr val="006600"/>
            </a:solidFill>
            <a:miter lim="800000"/>
            <a:headEnd/>
            <a:tailEnd/>
          </a:ln>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n-US" altLang="en-US" sz="3733" b="1">
                <a:latin typeface="Times New Roman" panose="02020603050405020304" pitchFamily="18" charset="0"/>
                <a:cs typeface="Times New Roman" panose="02020603050405020304" pitchFamily="18" charset="0"/>
              </a:rPr>
              <a:t>	    Cáo là nhân vật của truyện đồng thoại vì cáo là con vật được nhân cách hoá. Cáo vừa mang đặc tính vốn có của loài vật (sống trong hang, săn mồi…), vừa mang đặc điểm của con người (biết nói, có tình cảm, cảm xúc, có suy nghĩ, hành động… như con người)</a:t>
            </a:r>
          </a:p>
        </p:txBody>
      </p:sp>
      <p:sp>
        <p:nvSpPr>
          <p:cNvPr id="36869" name="Title 1"/>
          <p:cNvSpPr txBox="1">
            <a:spLocks/>
          </p:cNvSpPr>
          <p:nvPr/>
        </p:nvSpPr>
        <p:spPr bwMode="auto">
          <a:xfrm>
            <a:off x="508000" y="1397000"/>
            <a:ext cx="1127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733" b="1">
                <a:latin typeface="Times New Roman" panose="02020603050405020304" pitchFamily="18" charset="0"/>
                <a:cs typeface="Times New Roman" panose="02020603050405020304" pitchFamily="18" charset="0"/>
              </a:rPr>
              <a:t>BT1: Theo em, nhân vật cáo có phải là một nhân vật của truyện đòng thoại không? Vì sao?</a:t>
            </a:r>
          </a:p>
        </p:txBody>
      </p:sp>
    </p:spTree>
    <p:extLst>
      <p:ext uri="{BB962C8B-B14F-4D97-AF65-F5344CB8AC3E}">
        <p14:creationId xmlns:p14="http://schemas.microsoft.com/office/powerpoint/2010/main" val="113993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a:grpSpLocks/>
          </p:cNvGrpSpPr>
          <p:nvPr/>
        </p:nvGrpSpPr>
        <p:grpSpPr bwMode="auto">
          <a:xfrm>
            <a:off x="-196851" y="0"/>
            <a:ext cx="12388851" cy="6858000"/>
            <a:chOff x="-48" y="0"/>
            <a:chExt cx="5853" cy="4320"/>
          </a:xfrm>
        </p:grpSpPr>
        <p:pic>
          <p:nvPicPr>
            <p:cNvPr id="37894"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1" name="Title 1"/>
          <p:cNvSpPr>
            <a:spLocks noGrp="1"/>
          </p:cNvSpPr>
          <p:nvPr>
            <p:ph type="title"/>
          </p:nvPr>
        </p:nvSpPr>
        <p:spPr>
          <a:xfrm>
            <a:off x="304800" y="787400"/>
            <a:ext cx="11277600" cy="1117600"/>
          </a:xfrm>
        </p:spPr>
        <p:txBody>
          <a:bodyPr>
            <a:normAutofit fontScale="90000"/>
          </a:bodyPr>
          <a:lstStyle/>
          <a:p>
            <a:pPr algn="l"/>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                BT2: VIẾT KẾT NỐI VỚI ĐỌC </a:t>
            </a:r>
            <a:b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733" b="1">
                <a:latin typeface="Times New Roman" panose="02020603050405020304" pitchFamily="18" charset="0"/>
                <a:ea typeface="ＭＳ Ｐゴシック" panose="020B0600070205080204" pitchFamily="34" charset="-128"/>
                <a:cs typeface="Times New Roman" panose="02020603050405020304" pitchFamily="18" charset="0"/>
              </a:rPr>
              <a:t>Tưởng tượng và viết đoạn văn (khoảng 5 – 7 câu) miêu tả cảm xúc của nhân vật cáo từ sau khi từ biệt hoàng tử bé.</a:t>
            </a:r>
          </a:p>
        </p:txBody>
      </p:sp>
      <p:sp>
        <p:nvSpPr>
          <p:cNvPr id="11" name="Rectangle 10"/>
          <p:cNvSpPr>
            <a:spLocks noChangeArrowheads="1"/>
          </p:cNvSpPr>
          <p:nvPr/>
        </p:nvSpPr>
        <p:spPr bwMode="auto">
          <a:xfrm>
            <a:off x="711201" y="6096001"/>
            <a:ext cx="2129367" cy="207433"/>
          </a:xfrm>
          <a:prstGeom prst="rect">
            <a:avLst/>
          </a:prstGeom>
          <a:gradFill rotWithShape="1">
            <a:gsLst>
              <a:gs pos="0">
                <a:srgbClr val="3A7CCB"/>
              </a:gs>
              <a:gs pos="20000">
                <a:srgbClr val="3C7BC7"/>
              </a:gs>
              <a:gs pos="100000">
                <a:srgbClr val="2C5D98"/>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a:defRPr/>
            </a:pPr>
            <a:r>
              <a:rPr lang="en-US" sz="2400" dirty="0" err="1">
                <a:solidFill>
                  <a:schemeClr val="lt1"/>
                </a:solidFill>
                <a:latin typeface="Snell Roundhand"/>
                <a:cs typeface="Snell Roundhand"/>
              </a:rPr>
              <a:t>Thanh</a:t>
            </a:r>
            <a:r>
              <a:rPr lang="en-US" sz="2400" dirty="0">
                <a:solidFill>
                  <a:schemeClr val="lt1"/>
                </a:solidFill>
                <a:latin typeface="Snell Roundhand"/>
                <a:cs typeface="Snell Roundhand"/>
              </a:rPr>
              <a:t> </a:t>
            </a:r>
            <a:r>
              <a:rPr lang="en-US" sz="2400" dirty="0" err="1">
                <a:solidFill>
                  <a:schemeClr val="lt1"/>
                </a:solidFill>
                <a:latin typeface="Snell Roundhand"/>
                <a:cs typeface="Snell Roundhand"/>
              </a:rPr>
              <a:t>Nguyễn</a:t>
            </a:r>
            <a:endParaRPr lang="en-US" sz="2400" dirty="0">
              <a:solidFill>
                <a:schemeClr val="lt1"/>
              </a:solidFill>
              <a:latin typeface="Snell Roundhand"/>
              <a:cs typeface="Snell Roundhand"/>
            </a:endParaRPr>
          </a:p>
        </p:txBody>
      </p:sp>
      <p:sp>
        <p:nvSpPr>
          <p:cNvPr id="12" name="Text Box 18"/>
          <p:cNvSpPr txBox="1">
            <a:spLocks noChangeArrowheads="1"/>
          </p:cNvSpPr>
          <p:nvPr/>
        </p:nvSpPr>
        <p:spPr bwMode="auto">
          <a:xfrm>
            <a:off x="203200" y="2616200"/>
            <a:ext cx="11582400" cy="4113498"/>
          </a:xfrm>
          <a:prstGeom prst="rect">
            <a:avLst/>
          </a:prstGeom>
          <a:solidFill>
            <a:srgbClr val="DBFF75"/>
          </a:solidFill>
          <a:ln w="57150" cmpd="thinThick">
            <a:solidFill>
              <a:srgbClr val="006600"/>
            </a:solidFill>
            <a:miter lim="800000"/>
            <a:headEnd/>
            <a:tailEnd/>
          </a:ln>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733" b="1">
                <a:latin typeface="Times New Roman" panose="02020603050405020304" pitchFamily="18" charset="0"/>
                <a:cs typeface="Times New Roman" panose="02020603050405020304" pitchFamily="18" charset="0"/>
              </a:rPr>
              <a:t>	Gợi ý</a:t>
            </a:r>
          </a:p>
          <a:p>
            <a:pPr algn="just">
              <a:buFontTx/>
              <a:buChar char="-"/>
            </a:pPr>
            <a:r>
              <a:rPr lang="en-US" altLang="en-US" sz="3733" b="1">
                <a:latin typeface="Times New Roman" panose="02020603050405020304" pitchFamily="18" charset="0"/>
                <a:cs typeface="Times New Roman" panose="02020603050405020304" pitchFamily="18" charset="0"/>
              </a:rPr>
              <a:t>Sau khi chia tay hoàng tử bé, cáo có cảm thấy cô đơn, đau khổ không?</a:t>
            </a:r>
          </a:p>
          <a:p>
            <a:pPr algn="just">
              <a:buFontTx/>
              <a:buChar char="-"/>
            </a:pPr>
            <a:r>
              <a:rPr lang="en-US" altLang="en-US" sz="3733" b="1">
                <a:latin typeface="Times New Roman" panose="02020603050405020304" pitchFamily="18" charset="0"/>
                <a:cs typeface="Times New Roman" panose="02020603050405020304" pitchFamily="18" charset="0"/>
              </a:rPr>
              <a:t>Cáo sẽ có cảm xúc, suy nghĩ gì khi nhìn thấy màu vàng óng ả của cánh đồng lúa mì, khi nghe tiếng gió thổi trên cánh đồng lúa mì?</a:t>
            </a:r>
          </a:p>
          <a:p>
            <a:pPr algn="just">
              <a:buFontTx/>
              <a:buChar char="-"/>
            </a:pPr>
            <a:r>
              <a:rPr lang="en-US" altLang="en-US" sz="3733" b="1">
                <a:latin typeface="Times New Roman" panose="02020603050405020304" pitchFamily="18" charset="0"/>
                <a:cs typeface="Times New Roman" panose="02020603050405020304" pitchFamily="18" charset="0"/>
              </a:rPr>
              <a:t>Mong muốn của cáo như thế nào?</a:t>
            </a:r>
          </a:p>
        </p:txBody>
      </p:sp>
    </p:spTree>
    <p:extLst>
      <p:ext uri="{BB962C8B-B14F-4D97-AF65-F5344CB8AC3E}">
        <p14:creationId xmlns:p14="http://schemas.microsoft.com/office/powerpoint/2010/main" val="399270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3124200"/>
            <a:ext cx="7518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4"/>
          <p:cNvSpPr/>
          <p:nvPr/>
        </p:nvSpPr>
        <p:spPr>
          <a:xfrm>
            <a:off x="7620000" y="1524000"/>
            <a:ext cx="4419600" cy="2590800"/>
          </a:xfrm>
          <a:prstGeom prst="cloud">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667" b="1" dirty="0" err="1"/>
              <a:t>Đến</a:t>
            </a:r>
            <a:r>
              <a:rPr lang="en-US" sz="2667" b="1" dirty="0"/>
              <a:t> </a:t>
            </a:r>
            <a:r>
              <a:rPr lang="en-US" sz="2667" b="1" dirty="0" err="1"/>
              <a:t>giờ</a:t>
            </a:r>
            <a:r>
              <a:rPr lang="en-US" sz="2667" b="1" dirty="0"/>
              <a:t> </a:t>
            </a:r>
            <a:r>
              <a:rPr lang="en-US" sz="2667" b="1" dirty="0" err="1"/>
              <a:t>câu</a:t>
            </a:r>
            <a:r>
              <a:rPr lang="en-US" sz="2667" b="1" dirty="0"/>
              <a:t> </a:t>
            </a:r>
            <a:r>
              <a:rPr lang="en-US" sz="2667" b="1" dirty="0" err="1"/>
              <a:t>cá</a:t>
            </a:r>
            <a:r>
              <a:rPr lang="en-US" sz="2667" b="1" dirty="0"/>
              <a:t> </a:t>
            </a:r>
            <a:r>
              <a:rPr lang="en-US" sz="2667" b="1" dirty="0" err="1"/>
              <a:t>rồi</a:t>
            </a:r>
            <a:r>
              <a:rPr lang="en-US" sz="2667" b="1" dirty="0"/>
              <a:t> . </a:t>
            </a:r>
            <a:r>
              <a:rPr lang="en-US" sz="2667" b="1" dirty="0" err="1"/>
              <a:t>Các</a:t>
            </a:r>
            <a:r>
              <a:rPr lang="en-US" sz="2667" b="1" dirty="0"/>
              <a:t> </a:t>
            </a:r>
            <a:r>
              <a:rPr lang="en-US" sz="2667" b="1" dirty="0" err="1"/>
              <a:t>cháu</a:t>
            </a:r>
            <a:r>
              <a:rPr lang="en-US" sz="2667" b="1" dirty="0"/>
              <a:t> </a:t>
            </a:r>
            <a:r>
              <a:rPr lang="en-US" sz="2667" b="1" dirty="0" err="1"/>
              <a:t>giúp</a:t>
            </a:r>
            <a:r>
              <a:rPr lang="en-US" sz="2667" b="1" dirty="0"/>
              <a:t> </a:t>
            </a:r>
            <a:r>
              <a:rPr lang="en-US" sz="2667" b="1" dirty="0" err="1"/>
              <a:t>ông</a:t>
            </a:r>
            <a:r>
              <a:rPr lang="en-US" sz="2667" b="1" dirty="0"/>
              <a:t> </a:t>
            </a:r>
            <a:r>
              <a:rPr lang="en-US" sz="2667" b="1" dirty="0" err="1"/>
              <a:t>nhé</a:t>
            </a:r>
            <a:r>
              <a:rPr lang="en-US" sz="2667" b="1" dirty="0"/>
              <a:t>!</a:t>
            </a:r>
          </a:p>
        </p:txBody>
      </p:sp>
      <p:sp>
        <p:nvSpPr>
          <p:cNvPr id="6" name="Oval 5"/>
          <p:cNvSpPr/>
          <p:nvPr/>
        </p:nvSpPr>
        <p:spPr>
          <a:xfrm>
            <a:off x="5867400" y="4343400"/>
            <a:ext cx="304800" cy="2286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400"/>
          </a:p>
        </p:txBody>
      </p:sp>
      <p:sp>
        <p:nvSpPr>
          <p:cNvPr id="7" name="Oval 6"/>
          <p:cNvSpPr/>
          <p:nvPr/>
        </p:nvSpPr>
        <p:spPr>
          <a:xfrm>
            <a:off x="6400800" y="4038600"/>
            <a:ext cx="508000" cy="3048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400"/>
          </a:p>
        </p:txBody>
      </p:sp>
      <p:sp>
        <p:nvSpPr>
          <p:cNvPr id="8" name="Oval 7"/>
          <p:cNvSpPr/>
          <p:nvPr/>
        </p:nvSpPr>
        <p:spPr>
          <a:xfrm>
            <a:off x="5410200" y="4800600"/>
            <a:ext cx="304800" cy="1524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400"/>
          </a:p>
        </p:txBody>
      </p:sp>
      <p:sp>
        <p:nvSpPr>
          <p:cNvPr id="3079" name="TextBox 8"/>
          <p:cNvSpPr txBox="1">
            <a:spLocks noChangeArrowheads="1"/>
          </p:cNvSpPr>
          <p:nvPr/>
        </p:nvSpPr>
        <p:spPr bwMode="auto">
          <a:xfrm>
            <a:off x="4343400" y="152401"/>
            <a:ext cx="35477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8000" b="1">
                <a:solidFill>
                  <a:srgbClr val="FF0000"/>
                </a:solidFill>
              </a:rPr>
              <a:t>GAME </a:t>
            </a:r>
          </a:p>
        </p:txBody>
      </p:sp>
      <p:sp>
        <p:nvSpPr>
          <p:cNvPr id="12" name="Rectangle 11"/>
          <p:cNvSpPr/>
          <p:nvPr/>
        </p:nvSpPr>
        <p:spPr>
          <a:xfrm>
            <a:off x="152400" y="1219201"/>
            <a:ext cx="8153400" cy="995209"/>
          </a:xfrm>
          <a:prstGeom prst="rect">
            <a:avLst/>
          </a:prstGeom>
          <a:noFill/>
        </p:spPr>
        <p:txBody>
          <a:bodyPr>
            <a:spAutoFit/>
          </a:bodyPr>
          <a:lstStyle/>
          <a:p>
            <a:pPr algn="ctr">
              <a:defRPr/>
            </a:pPr>
            <a:r>
              <a:rPr lang="en-US" sz="5867" b="1" i="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ÔNG GIÀ CÂU CÁ</a:t>
            </a:r>
            <a:endParaRPr lang="en-US" sz="5867"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13" name="Oval 12"/>
          <p:cNvSpPr/>
          <p:nvPr/>
        </p:nvSpPr>
        <p:spPr>
          <a:xfrm>
            <a:off x="7239000" y="3810000"/>
            <a:ext cx="508000" cy="3048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1919939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3.33333E-6 -1.48148E-6 L 0.51667 -0.01481 " pathEditMode="relative" rAng="0" ptsTypes="AA">
                                      <p:cBhvr>
                                        <p:cTn id="6" dur="2000" fill="hold"/>
                                        <p:tgtEl>
                                          <p:spTgt spid="4"/>
                                        </p:tgtEl>
                                        <p:attrNameLst>
                                          <p:attrName>ppt_x</p:attrName>
                                          <p:attrName>ppt_y</p:attrName>
                                        </p:attrNameLst>
                                      </p:cBhvr>
                                      <p:rCtr x="25833"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p:cNvGrpSpPr>
            <a:grpSpLocks/>
          </p:cNvGrpSpPr>
          <p:nvPr/>
        </p:nvGrpSpPr>
        <p:grpSpPr bwMode="auto">
          <a:xfrm>
            <a:off x="-196851" y="0"/>
            <a:ext cx="12388851" cy="6858000"/>
            <a:chOff x="-48" y="0"/>
            <a:chExt cx="5853" cy="4320"/>
          </a:xfrm>
        </p:grpSpPr>
        <p:pic>
          <p:nvPicPr>
            <p:cNvPr id="38918"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7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39" y="49"/>
              <a:ext cx="7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92" y="3456"/>
              <a:ext cx="768"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9" y="3457"/>
              <a:ext cx="788"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0"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Title 1"/>
          <p:cNvSpPr>
            <a:spLocks noGrp="1"/>
          </p:cNvSpPr>
          <p:nvPr>
            <p:ph type="title"/>
          </p:nvPr>
        </p:nvSpPr>
        <p:spPr>
          <a:xfrm>
            <a:off x="406400" y="177800"/>
            <a:ext cx="11277600" cy="838200"/>
          </a:xfrm>
        </p:spPr>
        <p:txBody>
          <a:bodyPr/>
          <a:lstStyle/>
          <a:p>
            <a:r>
              <a:rPr lang="en-US" altLang="en-US" sz="4267" b="1">
                <a:latin typeface="Times New Roman" panose="02020603050405020304" pitchFamily="18" charset="0"/>
                <a:ea typeface="ＭＳ Ｐゴシック" panose="020B0600070205080204" pitchFamily="34" charset="-128"/>
                <a:cs typeface="Times New Roman" panose="02020603050405020304" pitchFamily="18" charset="0"/>
              </a:rPr>
              <a:t>ĐOẠN VĂN THAM KHẢO</a:t>
            </a:r>
            <a:endParaRPr lang="en-US" altLang="en-US" sz="3733" b="1">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1" name="Rectangle 10"/>
          <p:cNvSpPr>
            <a:spLocks noChangeArrowheads="1"/>
          </p:cNvSpPr>
          <p:nvPr/>
        </p:nvSpPr>
        <p:spPr bwMode="auto">
          <a:xfrm>
            <a:off x="711201" y="6172201"/>
            <a:ext cx="2129367" cy="207433"/>
          </a:xfrm>
          <a:prstGeom prst="rect">
            <a:avLst/>
          </a:prstGeom>
          <a:gradFill rotWithShape="1">
            <a:gsLst>
              <a:gs pos="0">
                <a:srgbClr val="3A7CCB"/>
              </a:gs>
              <a:gs pos="20000">
                <a:srgbClr val="3C7BC7"/>
              </a:gs>
              <a:gs pos="100000">
                <a:srgbClr val="2C5D98"/>
              </a:gs>
            </a:gsLst>
            <a:lin ang="5400000"/>
          </a:gradFill>
          <a:ln w="9525">
            <a:solidFill>
              <a:schemeClr val="bg1"/>
            </a:solidFill>
            <a:miter lim="800000"/>
            <a:headEnd/>
            <a:tailEnd/>
          </a:ln>
          <a:effectLst>
            <a:outerShdw dist="23000" dir="5400000" rotWithShape="0">
              <a:srgbClr val="808080">
                <a:alpha val="34999"/>
              </a:srgbClr>
            </a:outerShdw>
          </a:effectLst>
        </p:spPr>
        <p:txBody>
          <a:bodyPr anchor="ctr"/>
          <a:lstStyle/>
          <a:p>
            <a:pPr algn="ctr">
              <a:defRPr/>
            </a:pPr>
            <a:r>
              <a:rPr lang="en-US" sz="2400" dirty="0" err="1">
                <a:solidFill>
                  <a:schemeClr val="lt1"/>
                </a:solidFill>
                <a:latin typeface="Snell Roundhand"/>
                <a:cs typeface="Snell Roundhand"/>
              </a:rPr>
              <a:t>Thanh</a:t>
            </a:r>
            <a:r>
              <a:rPr lang="en-US" sz="2400" dirty="0">
                <a:solidFill>
                  <a:schemeClr val="lt1"/>
                </a:solidFill>
                <a:latin typeface="Snell Roundhand"/>
                <a:cs typeface="Snell Roundhand"/>
              </a:rPr>
              <a:t> </a:t>
            </a:r>
            <a:r>
              <a:rPr lang="en-US" sz="2400" dirty="0" err="1">
                <a:solidFill>
                  <a:schemeClr val="lt1"/>
                </a:solidFill>
                <a:latin typeface="Snell Roundhand"/>
                <a:cs typeface="Snell Roundhand"/>
              </a:rPr>
              <a:t>Nguyễn</a:t>
            </a:r>
            <a:endParaRPr lang="en-US" sz="2400" dirty="0">
              <a:solidFill>
                <a:schemeClr val="lt1"/>
              </a:solidFill>
              <a:latin typeface="Snell Roundhand"/>
              <a:cs typeface="Snell Roundhand"/>
            </a:endParaRPr>
          </a:p>
        </p:txBody>
      </p:sp>
      <p:sp>
        <p:nvSpPr>
          <p:cNvPr id="12" name="Text Box 18"/>
          <p:cNvSpPr txBox="1">
            <a:spLocks noChangeArrowheads="1"/>
          </p:cNvSpPr>
          <p:nvPr/>
        </p:nvSpPr>
        <p:spPr bwMode="auto">
          <a:xfrm>
            <a:off x="0" y="1092200"/>
            <a:ext cx="12192000" cy="5427768"/>
          </a:xfrm>
          <a:prstGeom prst="rect">
            <a:avLst/>
          </a:prstGeom>
          <a:solidFill>
            <a:srgbClr val="DBFF75"/>
          </a:solidFill>
          <a:ln w="57150" cmpd="thinThick">
            <a:solidFill>
              <a:srgbClr val="006600"/>
            </a:solidFill>
            <a:miter lim="800000"/>
            <a:headEnd/>
            <a:tailEnd/>
          </a:ln>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n-US" altLang="en-US" sz="3467">
                <a:latin typeface="Times New Roman" panose="02020603050405020304" pitchFamily="18" charset="0"/>
                <a:cs typeface="Times New Roman" panose="02020603050405020304" pitchFamily="18" charset="0"/>
              </a:rPr>
              <a:t>		Sau khi chia tay hoàng tử bé, cáo rất buồn và trống vắng. Khi hoàng hôn buông xuống, cậu nhìn ngắm mặt trời lặn và không nguôi nhớ về người bạn tốt của mình. Nhưng khi nhìn thấy màu vàng óng ả của cánh đồng lúa mì, cậu đã vui trở lại. Cáo cảm tưởng như hoàng tử bé vẫn ở đâu đây, rất gần... Cậu chạy giữa cánh đồng, lắng nghe âm thanh của tiếng gió thổi và thấy nó nhẹ nhàng, ấm áp như lời nói của người bạn thân đến từ hành tinh xa xôi. Cáo thầm cảm ơn hoàng tử bé đã cho cậu biết thế nào là tình bạn chân thành và cầu chúc cho hoàng tử trở về với tinh cầu bé nhỏ sống hạnh phúc bên hoa hồng yêu thương.</a:t>
            </a:r>
          </a:p>
        </p:txBody>
      </p:sp>
    </p:spTree>
    <p:extLst>
      <p:ext uri="{BB962C8B-B14F-4D97-AF65-F5344CB8AC3E}">
        <p14:creationId xmlns:p14="http://schemas.microsoft.com/office/powerpoint/2010/main" val="3879622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800" y="49530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86f050d219b5585368f7ef298c00175.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495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86f050d219b5585368f7ef298c00175.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0"/>
            <a:ext cx="12192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4267" b="1" dirty="0">
                <a:solidFill>
                  <a:srgbClr val="FF0000"/>
                </a:solidFill>
              </a:rPr>
              <a:t>Câu 1: </a:t>
            </a:r>
            <a:r>
              <a:rPr lang="en-US" sz="4267" b="1" dirty="0" err="1">
                <a:solidFill>
                  <a:srgbClr val="FF0000"/>
                </a:solidFill>
              </a:rPr>
              <a:t>Nhóm</a:t>
            </a:r>
            <a:r>
              <a:rPr lang="en-US" sz="4267" b="1" dirty="0">
                <a:solidFill>
                  <a:srgbClr val="FF0000"/>
                </a:solidFill>
              </a:rPr>
              <a:t> </a:t>
            </a:r>
            <a:r>
              <a:rPr lang="en-US" sz="4267" b="1" dirty="0" err="1">
                <a:solidFill>
                  <a:srgbClr val="FF0000"/>
                </a:solidFill>
              </a:rPr>
              <a:t>từ</a:t>
            </a:r>
            <a:r>
              <a:rPr lang="en-US" sz="4267" b="1" dirty="0">
                <a:solidFill>
                  <a:srgbClr val="FF0000"/>
                </a:solidFill>
              </a:rPr>
              <a:t> </a:t>
            </a:r>
            <a:r>
              <a:rPr lang="en-US" sz="4267" b="1" dirty="0" err="1">
                <a:solidFill>
                  <a:srgbClr val="FF0000"/>
                </a:solidFill>
              </a:rPr>
              <a:t>nào</a:t>
            </a:r>
            <a:r>
              <a:rPr lang="en-US" sz="4267" b="1" dirty="0">
                <a:solidFill>
                  <a:srgbClr val="FF0000"/>
                </a:solidFill>
              </a:rPr>
              <a:t> </a:t>
            </a:r>
            <a:r>
              <a:rPr lang="en-US" sz="4267" b="1" dirty="0" err="1">
                <a:solidFill>
                  <a:srgbClr val="FF0000"/>
                </a:solidFill>
              </a:rPr>
              <a:t>chỉ</a:t>
            </a:r>
            <a:r>
              <a:rPr lang="en-US" sz="4267" b="1" dirty="0">
                <a:solidFill>
                  <a:srgbClr val="FF0000"/>
                </a:solidFill>
              </a:rPr>
              <a:t> </a:t>
            </a:r>
            <a:r>
              <a:rPr lang="en-US" sz="4267" b="1" dirty="0" err="1">
                <a:solidFill>
                  <a:srgbClr val="FF0000"/>
                </a:solidFill>
              </a:rPr>
              <a:t>chứa</a:t>
            </a:r>
            <a:r>
              <a:rPr lang="en-US" sz="4267" b="1" dirty="0">
                <a:solidFill>
                  <a:srgbClr val="FF0000"/>
                </a:solidFill>
              </a:rPr>
              <a:t> </a:t>
            </a:r>
            <a:r>
              <a:rPr lang="en-US" sz="4267" b="1" dirty="0" err="1">
                <a:solidFill>
                  <a:srgbClr val="FF0000"/>
                </a:solidFill>
              </a:rPr>
              <a:t>các</a:t>
            </a:r>
            <a:r>
              <a:rPr lang="en-US" sz="4267" b="1" dirty="0">
                <a:solidFill>
                  <a:srgbClr val="FF0000"/>
                </a:solidFill>
              </a:rPr>
              <a:t> </a:t>
            </a:r>
            <a:r>
              <a:rPr lang="en-US" sz="4267" b="1" dirty="0" err="1">
                <a:solidFill>
                  <a:srgbClr val="FF0000"/>
                </a:solidFill>
              </a:rPr>
              <a:t>từ</a:t>
            </a:r>
            <a:r>
              <a:rPr lang="en-US" sz="4267" b="1" dirty="0">
                <a:solidFill>
                  <a:srgbClr val="FF0000"/>
                </a:solidFill>
              </a:rPr>
              <a:t> </a:t>
            </a:r>
            <a:r>
              <a:rPr lang="en-US" sz="4267" b="1" dirty="0" err="1">
                <a:solidFill>
                  <a:srgbClr val="FF0000"/>
                </a:solidFill>
              </a:rPr>
              <a:t>láy</a:t>
            </a:r>
            <a:r>
              <a:rPr lang="vi-VN" sz="4267" b="1" dirty="0">
                <a:solidFill>
                  <a:srgbClr val="FF0000"/>
                </a:solidFill>
              </a:rPr>
              <a:t>?</a:t>
            </a:r>
            <a:endParaRPr lang="en-US" sz="4267" dirty="0">
              <a:solidFill>
                <a:srgbClr val="FF0000"/>
              </a:solidFill>
            </a:endParaRPr>
          </a:p>
        </p:txBody>
      </p:sp>
      <p:sp>
        <p:nvSpPr>
          <p:cNvPr id="19" name="TextBox 18"/>
          <p:cNvSpPr txBox="1">
            <a:spLocks noChangeArrowheads="1"/>
          </p:cNvSpPr>
          <p:nvPr/>
        </p:nvSpPr>
        <p:spPr bwMode="auto">
          <a:xfrm>
            <a:off x="3759200" y="5410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0" name="TextBox 19"/>
          <p:cNvSpPr txBox="1">
            <a:spLocks noChangeArrowheads="1"/>
          </p:cNvSpPr>
          <p:nvPr/>
        </p:nvSpPr>
        <p:spPr bwMode="auto">
          <a:xfrm>
            <a:off x="7010400" y="4648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sp>
        <p:nvSpPr>
          <p:cNvPr id="21" name="TextBox 20"/>
          <p:cNvSpPr txBox="1">
            <a:spLocks noChangeArrowheads="1"/>
          </p:cNvSpPr>
          <p:nvPr/>
        </p:nvSpPr>
        <p:spPr bwMode="auto">
          <a:xfrm>
            <a:off x="100584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4" name="Rectangle 23"/>
          <p:cNvSpPr/>
          <p:nvPr/>
        </p:nvSpPr>
        <p:spPr>
          <a:xfrm>
            <a:off x="0" y="1295400"/>
            <a:ext cx="5892800" cy="812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67" dirty="0">
              <a:solidFill>
                <a:srgbClr val="002060"/>
              </a:solidFill>
              <a:latin typeface="Times New Roman" panose="02020603050405020304" pitchFamily="18" charset="0"/>
              <a:cs typeface="Times New Roman" panose="02020603050405020304" pitchFamily="18" charset="0"/>
            </a:endParaRPr>
          </a:p>
          <a:p>
            <a:pPr>
              <a:defRPr/>
            </a:pPr>
            <a:r>
              <a:rPr lang="en-US" sz="4267" b="1" dirty="0">
                <a:solidFill>
                  <a:schemeClr val="tx1"/>
                </a:solidFill>
                <a:latin typeface="Times New Roman" panose="02020603050405020304" pitchFamily="18" charset="0"/>
                <a:cs typeface="Times New Roman" panose="02020603050405020304" pitchFamily="18" charset="0"/>
              </a:rPr>
              <a:t>A)</a:t>
            </a:r>
            <a:r>
              <a:rPr lang="vi-VN" sz="3733" b="1" dirty="0">
                <a:solidFill>
                  <a:schemeClr val="tx1"/>
                </a:solidFill>
              </a:rPr>
              <a:t> L</a:t>
            </a:r>
            <a:r>
              <a:rPr lang="en-US" sz="3733" b="1" dirty="0" err="1">
                <a:solidFill>
                  <a:schemeClr val="tx1"/>
                </a:solidFill>
              </a:rPr>
              <a:t>ao</a:t>
            </a:r>
            <a:r>
              <a:rPr lang="en-US" sz="3733" b="1" dirty="0">
                <a:solidFill>
                  <a:schemeClr val="tx1"/>
                </a:solidFill>
              </a:rPr>
              <a:t> </a:t>
            </a:r>
            <a:r>
              <a:rPr lang="en-US" sz="3733" b="1" dirty="0" err="1">
                <a:solidFill>
                  <a:schemeClr val="tx1"/>
                </a:solidFill>
              </a:rPr>
              <a:t>xao</a:t>
            </a:r>
            <a:r>
              <a:rPr lang="vi-VN" sz="3733" b="1" dirty="0">
                <a:solidFill>
                  <a:schemeClr val="tx1"/>
                </a:solidFill>
              </a:rPr>
              <a:t>,</a:t>
            </a:r>
            <a:r>
              <a:rPr lang="en-US" sz="3733" b="1" dirty="0" err="1">
                <a:solidFill>
                  <a:schemeClr val="tx1"/>
                </a:solidFill>
              </a:rPr>
              <a:t>Nhấp</a:t>
            </a:r>
            <a:r>
              <a:rPr lang="en-US" sz="3733" b="1" dirty="0">
                <a:solidFill>
                  <a:schemeClr val="tx1"/>
                </a:solidFill>
              </a:rPr>
              <a:t> </a:t>
            </a:r>
            <a:r>
              <a:rPr lang="en-US" sz="3733" b="1" dirty="0" err="1">
                <a:solidFill>
                  <a:schemeClr val="tx1"/>
                </a:solidFill>
              </a:rPr>
              <a:t>nhổm</a:t>
            </a:r>
            <a:r>
              <a:rPr lang="en-US" sz="3733" b="1" dirty="0">
                <a:solidFill>
                  <a:schemeClr val="tx1"/>
                </a:solidFill>
              </a:rPr>
              <a:t>, </a:t>
            </a:r>
            <a:r>
              <a:rPr lang="en-US" sz="3733" b="1" dirty="0" err="1">
                <a:solidFill>
                  <a:schemeClr val="tx1"/>
                </a:solidFill>
              </a:rPr>
              <a:t>nắng</a:t>
            </a:r>
            <a:r>
              <a:rPr lang="en-US" sz="3733" b="1" dirty="0">
                <a:solidFill>
                  <a:schemeClr val="tx1"/>
                </a:solidFill>
              </a:rPr>
              <a:t> </a:t>
            </a:r>
            <a:r>
              <a:rPr lang="en-US" sz="3733" b="1" dirty="0" err="1">
                <a:solidFill>
                  <a:schemeClr val="tx1"/>
                </a:solidFill>
              </a:rPr>
              <a:t>nôi</a:t>
            </a:r>
            <a:r>
              <a:rPr lang="en-US" sz="3733" b="1" dirty="0">
                <a:solidFill>
                  <a:schemeClr val="tx1"/>
                </a:solidFill>
              </a:rPr>
              <a:t>, </a:t>
            </a:r>
            <a:r>
              <a:rPr lang="en-US" sz="3733" b="1" dirty="0" err="1">
                <a:solidFill>
                  <a:schemeClr val="tx1"/>
                </a:solidFill>
              </a:rPr>
              <a:t>xanh</a:t>
            </a:r>
            <a:r>
              <a:rPr lang="en-US" sz="3733" b="1" dirty="0">
                <a:solidFill>
                  <a:schemeClr val="tx1"/>
                </a:solidFill>
              </a:rPr>
              <a:t> </a:t>
            </a:r>
            <a:r>
              <a:rPr lang="en-US" sz="3733" b="1" dirty="0" err="1">
                <a:solidFill>
                  <a:schemeClr val="tx1"/>
                </a:solidFill>
              </a:rPr>
              <a:t>xao</a:t>
            </a:r>
            <a:r>
              <a:rPr lang="vi-VN" sz="3733" b="1" dirty="0">
                <a:solidFill>
                  <a:schemeClr val="tx1"/>
                </a:solidFill>
              </a:rPr>
              <a:t>.</a:t>
            </a:r>
            <a:endParaRPr lang="en-US" sz="3733" b="1" dirty="0">
              <a:solidFill>
                <a:schemeClr val="tx1"/>
              </a:solidFill>
            </a:endParaRPr>
          </a:p>
          <a:p>
            <a:pPr algn="ctr">
              <a:defRPr/>
            </a:pP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514600"/>
            <a:ext cx="5689600" cy="1270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b="1" dirty="0">
                <a:solidFill>
                  <a:schemeClr val="tx1"/>
                </a:solidFill>
                <a:latin typeface="Times New Roman" panose="02020603050405020304" pitchFamily="18" charset="0"/>
                <a:cs typeface="Times New Roman" panose="02020603050405020304" pitchFamily="18" charset="0"/>
              </a:rPr>
              <a:t>B) </a:t>
            </a:r>
            <a:r>
              <a:rPr lang="vi-VN" sz="3733" b="1" dirty="0">
                <a:solidFill>
                  <a:schemeClr val="tx1"/>
                </a:solidFill>
              </a:rPr>
              <a:t>Lũ</a:t>
            </a:r>
            <a:r>
              <a:rPr lang="en-US" sz="3733" b="1" dirty="0">
                <a:solidFill>
                  <a:schemeClr val="tx1"/>
                </a:solidFill>
              </a:rPr>
              <a:t> </a:t>
            </a:r>
            <a:r>
              <a:rPr lang="en-US" sz="3733" b="1" dirty="0" err="1">
                <a:solidFill>
                  <a:schemeClr val="tx1"/>
                </a:solidFill>
              </a:rPr>
              <a:t>lụt</a:t>
            </a:r>
            <a:r>
              <a:rPr lang="vi-VN" sz="3733" b="1" dirty="0">
                <a:solidFill>
                  <a:schemeClr val="tx1"/>
                </a:solidFill>
              </a:rPr>
              <a:t>, kênh rạch, s</a:t>
            </a:r>
            <a:r>
              <a:rPr lang="en-US" sz="3733" b="1" dirty="0">
                <a:solidFill>
                  <a:schemeClr val="tx1"/>
                </a:solidFill>
              </a:rPr>
              <a:t>ợ </a:t>
            </a:r>
            <a:r>
              <a:rPr lang="en-US" sz="3733" b="1" dirty="0" err="1">
                <a:solidFill>
                  <a:schemeClr val="tx1"/>
                </a:solidFill>
              </a:rPr>
              <a:t>hãi</a:t>
            </a:r>
            <a:r>
              <a:rPr lang="en-US" sz="3733" b="1" dirty="0">
                <a:solidFill>
                  <a:schemeClr val="tx1"/>
                </a:solidFill>
              </a:rPr>
              <a:t>, </a:t>
            </a:r>
            <a:r>
              <a:rPr lang="en-US" sz="3733" b="1" dirty="0" err="1">
                <a:solidFill>
                  <a:schemeClr val="tx1"/>
                </a:solidFill>
              </a:rPr>
              <a:t>đồng</a:t>
            </a:r>
            <a:r>
              <a:rPr lang="en-US" sz="3733" b="1" dirty="0">
                <a:solidFill>
                  <a:schemeClr val="tx1"/>
                </a:solidFill>
              </a:rPr>
              <a:t> </a:t>
            </a:r>
            <a:r>
              <a:rPr lang="en-US" sz="3733" b="1" dirty="0" err="1">
                <a:solidFill>
                  <a:schemeClr val="tx1"/>
                </a:solidFill>
              </a:rPr>
              <a:t>ruộng</a:t>
            </a:r>
            <a:r>
              <a:rPr lang="vi-VN"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705600" y="889000"/>
            <a:ext cx="5486400" cy="1422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b="1" dirty="0">
                <a:solidFill>
                  <a:schemeClr val="tx1"/>
                </a:solidFill>
                <a:latin typeface="Times New Roman" panose="02020603050405020304" pitchFamily="18" charset="0"/>
                <a:cs typeface="Times New Roman" panose="02020603050405020304" pitchFamily="18" charset="0"/>
              </a:rPr>
              <a:t>C) </a:t>
            </a:r>
            <a:r>
              <a:rPr lang="en-US" sz="3733" b="1" dirty="0" err="1">
                <a:solidFill>
                  <a:schemeClr val="tx1"/>
                </a:solidFill>
              </a:rPr>
              <a:t>Lúa</a:t>
            </a:r>
            <a:r>
              <a:rPr lang="en-US" sz="3733" b="1" dirty="0">
                <a:solidFill>
                  <a:schemeClr val="tx1"/>
                </a:solidFill>
              </a:rPr>
              <a:t> </a:t>
            </a:r>
            <a:r>
              <a:rPr lang="en-US" sz="3733" b="1" dirty="0" err="1">
                <a:solidFill>
                  <a:schemeClr val="tx1"/>
                </a:solidFill>
              </a:rPr>
              <a:t>mì</a:t>
            </a:r>
            <a:r>
              <a:rPr lang="en-US" sz="3733" b="1" dirty="0">
                <a:solidFill>
                  <a:schemeClr val="tx1"/>
                </a:solidFill>
              </a:rPr>
              <a:t>, </a:t>
            </a:r>
            <a:r>
              <a:rPr lang="en-US" sz="3733" b="1" dirty="0" err="1">
                <a:solidFill>
                  <a:schemeClr val="tx1"/>
                </a:solidFill>
              </a:rPr>
              <a:t>ánh</a:t>
            </a:r>
            <a:r>
              <a:rPr lang="en-US" sz="3733" b="1" dirty="0">
                <a:solidFill>
                  <a:schemeClr val="tx1"/>
                </a:solidFill>
              </a:rPr>
              <a:t> </a:t>
            </a:r>
            <a:r>
              <a:rPr lang="en-US" sz="3733" b="1" dirty="0" err="1">
                <a:solidFill>
                  <a:schemeClr val="tx1"/>
                </a:solidFill>
              </a:rPr>
              <a:t>nắng</a:t>
            </a:r>
            <a:r>
              <a:rPr lang="en-US" sz="3733" b="1" dirty="0">
                <a:solidFill>
                  <a:schemeClr val="tx1"/>
                </a:solidFill>
              </a:rPr>
              <a:t>, </a:t>
            </a:r>
            <a:r>
              <a:rPr lang="en-US" sz="3733" b="1" dirty="0" err="1">
                <a:solidFill>
                  <a:schemeClr val="tx1"/>
                </a:solidFill>
              </a:rPr>
              <a:t>cánh</a:t>
            </a:r>
            <a:r>
              <a:rPr lang="en-US" sz="3733" b="1" dirty="0">
                <a:solidFill>
                  <a:schemeClr val="tx1"/>
                </a:solidFill>
              </a:rPr>
              <a:t> </a:t>
            </a:r>
            <a:r>
              <a:rPr lang="en-US" sz="3733" b="1" dirty="0" err="1">
                <a:solidFill>
                  <a:schemeClr val="tx1"/>
                </a:solidFill>
              </a:rPr>
              <a:t>đông</a:t>
            </a:r>
            <a:r>
              <a:rPr lang="en-US" sz="3733" b="1" dirty="0">
                <a:solidFill>
                  <a:schemeClr val="tx1"/>
                </a:solidFill>
              </a:rPr>
              <a:t>, </a:t>
            </a:r>
            <a:r>
              <a:rPr lang="en-US" sz="3733" b="1" dirty="0" err="1">
                <a:solidFill>
                  <a:schemeClr val="tx1"/>
                </a:solidFill>
              </a:rPr>
              <a:t>thay</a:t>
            </a:r>
            <a:r>
              <a:rPr lang="en-US" sz="3733" b="1" dirty="0">
                <a:solidFill>
                  <a:schemeClr val="tx1"/>
                </a:solidFill>
              </a:rPr>
              <a:t> </a:t>
            </a:r>
            <a:r>
              <a:rPr lang="en-US" sz="3733" b="1" dirty="0" err="1">
                <a:solidFill>
                  <a:schemeClr val="tx1"/>
                </a:solidFill>
              </a:rPr>
              <a:t>đổi</a:t>
            </a:r>
            <a:r>
              <a:rPr lang="vi-VN"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197600" y="2514600"/>
            <a:ext cx="5486400" cy="1524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267" b="1" dirty="0">
                <a:solidFill>
                  <a:schemeClr val="tx1"/>
                </a:solidFill>
                <a:latin typeface="Times New Roman" panose="02020603050405020304" pitchFamily="18" charset="0"/>
                <a:cs typeface="Times New Roman" panose="02020603050405020304" pitchFamily="18" charset="0"/>
              </a:rPr>
              <a:t>D) </a:t>
            </a:r>
            <a:r>
              <a:rPr lang="vi-VN" sz="3733" b="1" dirty="0">
                <a:solidFill>
                  <a:schemeClr val="tx1"/>
                </a:solidFill>
              </a:rPr>
              <a:t>L</a:t>
            </a:r>
            <a:r>
              <a:rPr lang="en-US" sz="3733" b="1" dirty="0" err="1">
                <a:solidFill>
                  <a:schemeClr val="tx1"/>
                </a:solidFill>
              </a:rPr>
              <a:t>áu</a:t>
            </a:r>
            <a:r>
              <a:rPr lang="en-US" sz="3733" b="1" dirty="0">
                <a:solidFill>
                  <a:schemeClr val="tx1"/>
                </a:solidFill>
              </a:rPr>
              <a:t> </a:t>
            </a:r>
            <a:r>
              <a:rPr lang="en-US" sz="3733" b="1" dirty="0" err="1">
                <a:solidFill>
                  <a:schemeClr val="tx1"/>
                </a:solidFill>
              </a:rPr>
              <a:t>cá</a:t>
            </a:r>
            <a:r>
              <a:rPr lang="en-US" sz="3733" b="1" dirty="0">
                <a:solidFill>
                  <a:schemeClr val="tx1"/>
                </a:solidFill>
              </a:rPr>
              <a:t>, </a:t>
            </a:r>
            <a:r>
              <a:rPr lang="en-US" sz="3733" b="1" dirty="0" err="1">
                <a:solidFill>
                  <a:schemeClr val="tx1"/>
                </a:solidFill>
              </a:rPr>
              <a:t>trốn</a:t>
            </a:r>
            <a:r>
              <a:rPr lang="en-US" sz="3733" b="1" dirty="0">
                <a:solidFill>
                  <a:schemeClr val="tx1"/>
                </a:solidFill>
              </a:rPr>
              <a:t> </a:t>
            </a:r>
            <a:r>
              <a:rPr lang="en-US" sz="3733" b="1" dirty="0" err="1">
                <a:solidFill>
                  <a:schemeClr val="tx1"/>
                </a:solidFill>
              </a:rPr>
              <a:t>tránh</a:t>
            </a:r>
            <a:r>
              <a:rPr lang="vi-VN" sz="3733" b="1" dirty="0">
                <a:solidFill>
                  <a:schemeClr val="tx1"/>
                </a:solidFill>
              </a:rPr>
              <a:t>,</a:t>
            </a:r>
            <a:r>
              <a:rPr lang="en-US" sz="3733" b="1" dirty="0">
                <a:solidFill>
                  <a:schemeClr val="tx1"/>
                </a:solidFill>
              </a:rPr>
              <a:t> ca </a:t>
            </a:r>
            <a:r>
              <a:rPr lang="en-US" sz="3733" b="1" dirty="0" err="1">
                <a:solidFill>
                  <a:schemeClr val="tx1"/>
                </a:solidFill>
              </a:rPr>
              <a:t>thán</a:t>
            </a:r>
            <a:r>
              <a:rPr lang="vi-VN" sz="3733" b="1" dirty="0">
                <a:solidFill>
                  <a:schemeClr val="tx1"/>
                </a:solidFill>
              </a:rPr>
              <a:t>,</a:t>
            </a:r>
            <a:r>
              <a:rPr lang="en-US" sz="3733" b="1" dirty="0" err="1">
                <a:solidFill>
                  <a:schemeClr val="tx1"/>
                </a:solidFill>
              </a:rPr>
              <a:t>truy</a:t>
            </a:r>
            <a:r>
              <a:rPr lang="en-US" sz="3733" b="1" dirty="0">
                <a:solidFill>
                  <a:schemeClr val="tx1"/>
                </a:solidFill>
              </a:rPr>
              <a:t> </a:t>
            </a:r>
            <a:r>
              <a:rPr lang="en-US" sz="3733" b="1" dirty="0" err="1">
                <a:solidFill>
                  <a:schemeClr val="tx1"/>
                </a:solidFill>
              </a:rPr>
              <a:t>đuổi</a:t>
            </a:r>
            <a:r>
              <a:rPr lang="vi-VN"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65600" y="25146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ca.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58674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4878917"/>
            <a:ext cx="2540000" cy="197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406400" y="5562600"/>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A</a:t>
            </a:r>
          </a:p>
        </p:txBody>
      </p:sp>
      <p:sp>
        <p:nvSpPr>
          <p:cNvPr id="34" name="Rounded Rectangle 33"/>
          <p:cNvSpPr/>
          <p:nvPr/>
        </p:nvSpPr>
        <p:spPr>
          <a:xfrm>
            <a:off x="3454400" y="5486400"/>
            <a:ext cx="1625600" cy="685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solidFill>
                  <a:srgbClr val="FF0000"/>
                </a:solidFill>
                <a:latin typeface="Times New Roman" pitchFamily="18" charset="0"/>
                <a:cs typeface="Times New Roman" pitchFamily="18" charset="0"/>
              </a:rPr>
              <a:t>SAI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5" name="Rounded Rectangle 34"/>
          <p:cNvSpPr/>
          <p:nvPr/>
        </p:nvSpPr>
        <p:spPr>
          <a:xfrm>
            <a:off x="6604000" y="5562600"/>
            <a:ext cx="1625600" cy="685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solidFill>
                  <a:srgbClr val="FF0000"/>
                </a:solidFill>
                <a:latin typeface="Times New Roman" pitchFamily="18" charset="0"/>
                <a:cs typeface="Times New Roman" pitchFamily="18" charset="0"/>
              </a:rPr>
              <a:t>SAI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6" name="Rounded Rectangle 35"/>
          <p:cNvSpPr/>
          <p:nvPr/>
        </p:nvSpPr>
        <p:spPr>
          <a:xfrm>
            <a:off x="9855200" y="5562600"/>
            <a:ext cx="1625600" cy="6858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400" dirty="0">
                <a:solidFill>
                  <a:srgbClr val="FF0000"/>
                </a:solidFill>
                <a:latin typeface="Times New Roman" pitchFamily="18" charset="0"/>
                <a:cs typeface="Times New Roman" pitchFamily="18" charset="0"/>
              </a:rPr>
              <a:t>SAI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7" name="Right Arrow 36">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365595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nodeType="afterGroup">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nodeType="afterGroup">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47" presetClass="exit" presetSubtype="0" fill="hold" grpId="0" nodeType="clickEffect">
                                  <p:stCondLst>
                                    <p:cond delay="0"/>
                                  </p:stCondLst>
                                  <p:childTnLst>
                                    <p:animEffect transition="out" filter="fade">
                                      <p:cBhvr>
                                        <p:cTn id="78" dur="1000"/>
                                        <p:tgtEl>
                                          <p:spTgt spid="32"/>
                                        </p:tgtEl>
                                      </p:cBhvr>
                                    </p:animEffect>
                                    <p:anim calcmode="lin" valueType="num">
                                      <p:cBhvr>
                                        <p:cTn id="79" dur="1000"/>
                                        <p:tgtEl>
                                          <p:spTgt spid="32"/>
                                        </p:tgtEl>
                                        <p:attrNameLst>
                                          <p:attrName>ppt_x</p:attrName>
                                        </p:attrNameLst>
                                      </p:cBhvr>
                                      <p:tavLst>
                                        <p:tav tm="0">
                                          <p:val>
                                            <p:strVal val="ppt_x"/>
                                          </p:val>
                                        </p:tav>
                                        <p:tav tm="100000">
                                          <p:val>
                                            <p:strVal val="ppt_x"/>
                                          </p:val>
                                        </p:tav>
                                      </p:tavLst>
                                    </p:anim>
                                    <p:anim calcmode="lin" valueType="num">
                                      <p:cBhvr>
                                        <p:cTn id="80" dur="1000"/>
                                        <p:tgtEl>
                                          <p:spTgt spid="32"/>
                                        </p:tgtEl>
                                        <p:attrNameLst>
                                          <p:attrName>ppt_y</p:attrName>
                                        </p:attrNameLst>
                                      </p:cBhvr>
                                      <p:tavLst>
                                        <p:tav tm="0">
                                          <p:val>
                                            <p:strVal val="ppt_y"/>
                                          </p:val>
                                        </p:tav>
                                        <p:tav tm="100000">
                                          <p:val>
                                            <p:strVal val="ppt_y-.1"/>
                                          </p:val>
                                        </p:tav>
                                      </p:tavLst>
                                    </p:anim>
                                    <p:set>
                                      <p:cBhvr>
                                        <p:cTn id="81"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4" name="dung .wav"/>
                                        </p:tgtEl>
                                      </p:cMediaNode>
                                    </p:audio>
                                  </p:subTnLst>
                                </p:cTn>
                              </p:par>
                              <p:par>
                                <p:cTn id="82" presetID="47" presetClass="exit" presetSubtype="0" fill="hold" nodeType="withEffect">
                                  <p:stCondLst>
                                    <p:cond delay="0"/>
                                  </p:stCondLst>
                                  <p:childTnLst>
                                    <p:animEffect transition="out" filter="fade">
                                      <p:cBhvr>
                                        <p:cTn id="83" dur="1000"/>
                                        <p:tgtEl>
                                          <p:spTgt spid="10"/>
                                        </p:tgtEl>
                                      </p:cBhvr>
                                    </p:animEffect>
                                    <p:anim calcmode="lin" valueType="num">
                                      <p:cBhvr>
                                        <p:cTn id="84" dur="1000"/>
                                        <p:tgtEl>
                                          <p:spTgt spid="10"/>
                                        </p:tgtEl>
                                        <p:attrNameLst>
                                          <p:attrName>ppt_x</p:attrName>
                                        </p:attrNameLst>
                                      </p:cBhvr>
                                      <p:tavLst>
                                        <p:tav tm="0">
                                          <p:val>
                                            <p:strVal val="ppt_x"/>
                                          </p:val>
                                        </p:tav>
                                        <p:tav tm="100000">
                                          <p:val>
                                            <p:strVal val="ppt_x"/>
                                          </p:val>
                                        </p:tav>
                                      </p:tavLst>
                                    </p:anim>
                                    <p:anim calcmode="lin" valueType="num">
                                      <p:cBhvr>
                                        <p:cTn id="85" dur="1000"/>
                                        <p:tgtEl>
                                          <p:spTgt spid="10"/>
                                        </p:tgtEl>
                                        <p:attrNameLst>
                                          <p:attrName>ppt_y</p:attrName>
                                        </p:attrNameLst>
                                      </p:cBhvr>
                                      <p:tavLst>
                                        <p:tav tm="0">
                                          <p:val>
                                            <p:strVal val="ppt_y"/>
                                          </p:val>
                                        </p:tav>
                                        <p:tav tm="100000">
                                          <p:val>
                                            <p:strVal val="ppt_y-.1"/>
                                          </p:val>
                                        </p:tav>
                                      </p:tavLst>
                                    </p:anim>
                                    <p:set>
                                      <p:cBhvr>
                                        <p:cTn id="86" dur="1" fill="hold">
                                          <p:stCondLst>
                                            <p:cond delay="999"/>
                                          </p:stCondLst>
                                        </p:cTn>
                                        <p:tgtEl>
                                          <p:spTgt spid="10"/>
                                        </p:tgtEl>
                                        <p:attrNameLst>
                                          <p:attrName>style.visibility</p:attrName>
                                        </p:attrNameLst>
                                      </p:cBhvr>
                                      <p:to>
                                        <p:strVal val="hidden"/>
                                      </p:to>
                                    </p:set>
                                  </p:childTnLst>
                                </p:cTn>
                              </p:par>
                            </p:childTnLst>
                          </p:cTn>
                        </p:par>
                        <p:par>
                          <p:cTn id="87" fill="hold" nodeType="afterGroup">
                            <p:stCondLst>
                              <p:cond delay="1000"/>
                            </p:stCondLst>
                            <p:childTnLst>
                              <p:par>
                                <p:cTn id="88" presetID="0" presetClass="path" presetSubtype="0" accel="50000" decel="50000" fill="hold" nodeType="afterEffect">
                                  <p:stCondLst>
                                    <p:cond delay="0"/>
                                  </p:stCondLst>
                                  <p:childTnLst>
                                    <p:animMotion origin="layout" path="M 3.33333E-6 3.7037E-6 C 0.00312 -0.04653 0.00694 -0.09236 0.05659 -0.11852 C 0.10625 -0.14468 0.23316 -0.14584 0.29809 -0.15787 C 0.36267 -0.16991 0.42708 -0.17269 0.44479 -0.19167 C 0.4625 -0.21065 0.41406 -0.26459 0.4033 -0.27223 C 0.39236 -0.27894 0.38593 -0.25834 0.37968 -0.23658 " pathEditMode="relative" rAng="0" ptsTypes="aaaaaA">
                                      <p:cBhvr>
                                        <p:cTn id="89" dur="2000" fill="hold"/>
                                        <p:tgtEl>
                                          <p:spTgt spid="31"/>
                                        </p:tgtEl>
                                        <p:attrNameLst>
                                          <p:attrName>ppt_x</p:attrName>
                                          <p:attrName>ppt_y</p:attrName>
                                        </p:attrNameLst>
                                      </p:cBhvr>
                                      <p:rCtr x="2310000" y="-1400000"/>
                                    </p:animMotion>
                                  </p:childTnLst>
                                </p:cTn>
                              </p:par>
                            </p:childTnLst>
                          </p:cTn>
                        </p:par>
                        <p:par>
                          <p:cTn id="90" fill="hold" nodeType="afterGroup">
                            <p:stCondLst>
                              <p:cond delay="3000"/>
                            </p:stCondLst>
                            <p:childTnLst>
                              <p:par>
                                <p:cTn id="91" presetID="47" presetClass="exit" presetSubtype="0" fill="hold" nodeType="afterEffect">
                                  <p:stCondLst>
                                    <p:cond delay="0"/>
                                  </p:stCondLst>
                                  <p:childTnLst>
                                    <p:animEffect transition="out" filter="fade">
                                      <p:cBhvr>
                                        <p:cTn id="92" dur="2000"/>
                                        <p:tgtEl>
                                          <p:spTgt spid="31"/>
                                        </p:tgtEl>
                                      </p:cBhvr>
                                    </p:animEffect>
                                    <p:anim calcmode="lin" valueType="num">
                                      <p:cBhvr>
                                        <p:cTn id="93" dur="2000"/>
                                        <p:tgtEl>
                                          <p:spTgt spid="31"/>
                                        </p:tgtEl>
                                        <p:attrNameLst>
                                          <p:attrName>ppt_x</p:attrName>
                                        </p:attrNameLst>
                                      </p:cBhvr>
                                      <p:tavLst>
                                        <p:tav tm="0">
                                          <p:val>
                                            <p:strVal val="ppt_x"/>
                                          </p:val>
                                        </p:tav>
                                        <p:tav tm="100000">
                                          <p:val>
                                            <p:strVal val="ppt_x"/>
                                          </p:val>
                                        </p:tav>
                                      </p:tavLst>
                                    </p:anim>
                                    <p:anim calcmode="lin" valueType="num">
                                      <p:cBhvr>
                                        <p:cTn id="94" dur="2000"/>
                                        <p:tgtEl>
                                          <p:spTgt spid="31"/>
                                        </p:tgtEl>
                                        <p:attrNameLst>
                                          <p:attrName>ppt_y</p:attrName>
                                        </p:attrNameLst>
                                      </p:cBhvr>
                                      <p:tavLst>
                                        <p:tav tm="0">
                                          <p:val>
                                            <p:strVal val="ppt_y"/>
                                          </p:val>
                                        </p:tav>
                                        <p:tav tm="100000">
                                          <p:val>
                                            <p:strVal val="ppt_y-.1"/>
                                          </p:val>
                                        </p:tav>
                                      </p:tavLst>
                                    </p:anim>
                                    <p:set>
                                      <p:cBhvr>
                                        <p:cTn id="9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7" grpId="0" animBg="1"/>
      <p:bldP spid="19" grpId="0"/>
      <p:bldP spid="20" grpId="0"/>
      <p:bldP spid="21" grpId="0"/>
      <p:bldP spid="24" grpId="0" animBg="1"/>
      <p:bldP spid="28" grpId="0" animBg="1"/>
      <p:bldP spid="29" grpId="0" animBg="1"/>
      <p:bldP spid="30" grpId="0" animBg="1"/>
      <p:bldP spid="32" grpId="0"/>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86f050d219b5585368f7ef298c0017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495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86f050d219b5585368f7ef298c00175.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0"/>
            <a:ext cx="12192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4267" b="1" dirty="0">
                <a:solidFill>
                  <a:srgbClr val="FF0000"/>
                </a:solidFill>
              </a:rPr>
              <a:t>Câu 2: Món ăn đặc </a:t>
            </a:r>
            <a:r>
              <a:rPr lang="en-US" sz="4267" b="1" dirty="0" err="1">
                <a:solidFill>
                  <a:srgbClr val="FF0000"/>
                </a:solidFill>
              </a:rPr>
              <a:t>sản</a:t>
            </a:r>
            <a:r>
              <a:rPr lang="en-US" sz="4267" b="1" dirty="0">
                <a:solidFill>
                  <a:srgbClr val="FF0000"/>
                </a:solidFill>
              </a:rPr>
              <a:t> </a:t>
            </a:r>
            <a:r>
              <a:rPr lang="en-US" sz="4267" b="1" dirty="0" err="1">
                <a:solidFill>
                  <a:srgbClr val="FF0000"/>
                </a:solidFill>
              </a:rPr>
              <a:t>của</a:t>
            </a:r>
            <a:r>
              <a:rPr lang="en-US" sz="4267" b="1" dirty="0">
                <a:solidFill>
                  <a:srgbClr val="FF0000"/>
                </a:solidFill>
              </a:rPr>
              <a:t> </a:t>
            </a:r>
            <a:r>
              <a:rPr lang="en-US" sz="4267" b="1" dirty="0" err="1">
                <a:solidFill>
                  <a:srgbClr val="FF0000"/>
                </a:solidFill>
              </a:rPr>
              <a:t>Thanh</a:t>
            </a:r>
            <a:r>
              <a:rPr lang="en-US" sz="4267" b="1" dirty="0">
                <a:solidFill>
                  <a:srgbClr val="FF0000"/>
                </a:solidFill>
              </a:rPr>
              <a:t> </a:t>
            </a:r>
            <a:r>
              <a:rPr lang="en-US" sz="4267" b="1" dirty="0" err="1">
                <a:solidFill>
                  <a:srgbClr val="FF0000"/>
                </a:solidFill>
              </a:rPr>
              <a:t>Hóa</a:t>
            </a:r>
            <a:r>
              <a:rPr lang="vi-VN" sz="4267" b="1" dirty="0">
                <a:solidFill>
                  <a:srgbClr val="FF0000"/>
                </a:solidFill>
              </a:rPr>
              <a:t>?</a:t>
            </a:r>
            <a:endParaRPr lang="en-US" sz="4267" dirty="0">
              <a:solidFill>
                <a:srgbClr val="FF0000"/>
              </a:solidFill>
            </a:endParaRPr>
          </a:p>
        </p:txBody>
      </p:sp>
      <p:sp>
        <p:nvSpPr>
          <p:cNvPr id="19" name="TextBox 18"/>
          <p:cNvSpPr txBox="1">
            <a:spLocks noChangeArrowheads="1"/>
          </p:cNvSpPr>
          <p:nvPr/>
        </p:nvSpPr>
        <p:spPr bwMode="auto">
          <a:xfrm>
            <a:off x="3759200" y="5410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1" name="TextBox 20"/>
          <p:cNvSpPr txBox="1">
            <a:spLocks noChangeArrowheads="1"/>
          </p:cNvSpPr>
          <p:nvPr/>
        </p:nvSpPr>
        <p:spPr bwMode="auto">
          <a:xfrm>
            <a:off x="10160000" y="45466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4" name="Rectangle 23"/>
          <p:cNvSpPr/>
          <p:nvPr/>
        </p:nvSpPr>
        <p:spPr>
          <a:xfrm>
            <a:off x="0" y="12954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A) </a:t>
            </a:r>
            <a:r>
              <a:rPr lang="en-US" sz="3733" b="1" dirty="0" err="1">
                <a:solidFill>
                  <a:schemeClr val="tx1"/>
                </a:solidFill>
              </a:rPr>
              <a:t>Phở</a:t>
            </a:r>
            <a:r>
              <a:rPr lang="en-US" sz="3733" b="1" dirty="0">
                <a:solidFill>
                  <a:schemeClr val="tx1"/>
                </a:solidFill>
              </a:rPr>
              <a:t>.</a:t>
            </a:r>
            <a:r>
              <a:rPr lang="vi-VN" sz="4267" dirty="0"/>
              <a:t>.</a:t>
            </a: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6172200" cy="83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733" b="1" dirty="0">
              <a:solidFill>
                <a:schemeClr val="tx1"/>
              </a:solidFill>
              <a:latin typeface="Times New Roman" panose="02020603050405020304" pitchFamily="18" charset="0"/>
              <a:cs typeface="Times New Roman" panose="02020603050405020304" pitchFamily="18" charset="0"/>
            </a:endParaRPr>
          </a:p>
          <a:p>
            <a:pPr>
              <a:defRPr/>
            </a:pPr>
            <a:r>
              <a:rPr lang="en-US" sz="3733" b="1" dirty="0">
                <a:solidFill>
                  <a:schemeClr val="tx1"/>
                </a:solidFill>
                <a:latin typeface="Times New Roman" panose="02020603050405020304" pitchFamily="18" charset="0"/>
                <a:cs typeface="Times New Roman" panose="02020603050405020304" pitchFamily="18" charset="0"/>
              </a:rPr>
              <a:t>B) </a:t>
            </a:r>
            <a:r>
              <a:rPr lang="en-US" sz="3733" b="1" dirty="0" err="1">
                <a:solidFill>
                  <a:schemeClr val="tx1"/>
                </a:solidFill>
              </a:rPr>
              <a:t>Bánh</a:t>
            </a:r>
            <a:r>
              <a:rPr lang="en-US" sz="3733" b="1" dirty="0">
                <a:solidFill>
                  <a:schemeClr val="tx1"/>
                </a:solidFill>
              </a:rPr>
              <a:t> cu </a:t>
            </a:r>
            <a:r>
              <a:rPr lang="en-US" sz="3733" b="1" dirty="0" err="1">
                <a:solidFill>
                  <a:schemeClr val="tx1"/>
                </a:solidFill>
              </a:rPr>
              <a:t>đơ</a:t>
            </a:r>
            <a:r>
              <a:rPr lang="en-US" sz="3733" b="1" dirty="0">
                <a:solidFill>
                  <a:schemeClr val="tx1"/>
                </a:solidFill>
              </a:rPr>
              <a:t>.</a:t>
            </a:r>
          </a:p>
          <a:p>
            <a:pPr>
              <a:defRPr/>
            </a:pP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908800" y="1371600"/>
            <a:ext cx="52832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C) </a:t>
            </a:r>
            <a:r>
              <a:rPr lang="en-US" sz="3733" b="1" dirty="0" err="1">
                <a:solidFill>
                  <a:schemeClr val="tx1"/>
                </a:solidFill>
              </a:rPr>
              <a:t>Nem</a:t>
            </a:r>
            <a:r>
              <a:rPr lang="en-US" sz="3733" b="1" dirty="0">
                <a:solidFill>
                  <a:schemeClr val="tx1"/>
                </a:solidFill>
              </a:rPr>
              <a:t> </a:t>
            </a:r>
            <a:r>
              <a:rPr lang="en-US" sz="3733" b="1" dirty="0" err="1">
                <a:solidFill>
                  <a:schemeClr val="tx1"/>
                </a:solidFill>
              </a:rPr>
              <a:t>chua</a:t>
            </a:r>
            <a:r>
              <a:rPr lang="en-US"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7112000" y="2133600"/>
            <a:ext cx="508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D) </a:t>
            </a:r>
            <a:r>
              <a:rPr lang="en-US" sz="3733" b="1" dirty="0" err="1">
                <a:solidFill>
                  <a:schemeClr val="tx1"/>
                </a:solidFill>
              </a:rPr>
              <a:t>Bánh</a:t>
            </a:r>
            <a:r>
              <a:rPr lang="en-US" sz="3733" b="1" dirty="0">
                <a:solidFill>
                  <a:schemeClr val="tx1"/>
                </a:solidFill>
              </a:rPr>
              <a:t> </a:t>
            </a:r>
            <a:r>
              <a:rPr lang="en-US" sz="3733" b="1" dirty="0" err="1">
                <a:solidFill>
                  <a:schemeClr val="tx1"/>
                </a:solidFill>
              </a:rPr>
              <a:t>đậu</a:t>
            </a:r>
            <a:r>
              <a:rPr lang="en-US" sz="3733" b="1" dirty="0">
                <a:solidFill>
                  <a:schemeClr val="tx1"/>
                </a:solidFill>
              </a:rPr>
              <a:t> </a:t>
            </a:r>
            <a:r>
              <a:rPr lang="en-US" sz="3733" b="1" dirty="0" err="1">
                <a:solidFill>
                  <a:schemeClr val="tx1"/>
                </a:solidFill>
              </a:rPr>
              <a:t>xanh</a:t>
            </a:r>
            <a:r>
              <a:rPr lang="en-US" sz="3733" b="1" dirty="0">
                <a:solidFill>
                  <a:schemeClr val="tx1"/>
                </a:solidFill>
              </a:rPr>
              <a:t>.</a:t>
            </a:r>
            <a:endParaRPr lang="en-US" sz="3733" b="1" dirty="0">
              <a:solidFill>
                <a:schemeClr val="tx1"/>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64000" y="25908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9530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711200" y="5562601"/>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A</a:t>
            </a:r>
          </a:p>
        </p:txBody>
      </p:sp>
      <p:pic>
        <p:nvPicPr>
          <p:cNvPr id="31" name="Picture 30" descr="ca.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58674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5029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7010400" y="45466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sp>
        <p:nvSpPr>
          <p:cNvPr id="25" name="Rectangle 24"/>
          <p:cNvSpPr/>
          <p:nvPr/>
        </p:nvSpPr>
        <p:spPr>
          <a:xfrm>
            <a:off x="406400" y="55626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26" name="Rectangle 25"/>
          <p:cNvSpPr/>
          <p:nvPr/>
        </p:nvSpPr>
        <p:spPr>
          <a:xfrm>
            <a:off x="3556000" y="54864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27" name="Rectangle 26"/>
          <p:cNvSpPr/>
          <p:nvPr/>
        </p:nvSpPr>
        <p:spPr>
          <a:xfrm>
            <a:off x="9753600" y="54864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7" name="Right Arrow 36">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3764125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nodeType="afterGroup">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00" y="-1450000"/>
                                    </p:animMotion>
                                  </p:childTnLst>
                                </p:cTn>
                              </p:par>
                            </p:childTnLst>
                          </p:cTn>
                        </p:par>
                        <p:par>
                          <p:cTn id="58" fill="hold" nodeType="afterGroup">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nodeType="afterGroup">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nodeType="afterGroup">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86f050d219b5585368f7ef298c0017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495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177800"/>
            <a:ext cx="12192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4267" b="1" dirty="0">
                <a:solidFill>
                  <a:srgbClr val="FF0000"/>
                </a:solidFill>
              </a:rPr>
              <a:t>Câu 3: Đâu không phải </a:t>
            </a:r>
            <a:r>
              <a:rPr lang="en-US" sz="4267" b="1" dirty="0" err="1">
                <a:solidFill>
                  <a:srgbClr val="FF0000"/>
                </a:solidFill>
              </a:rPr>
              <a:t>một</a:t>
            </a:r>
            <a:r>
              <a:rPr lang="en-US" sz="4267" b="1" dirty="0">
                <a:solidFill>
                  <a:srgbClr val="FF0000"/>
                </a:solidFill>
              </a:rPr>
              <a:t> </a:t>
            </a:r>
            <a:r>
              <a:rPr lang="en-US" sz="4267" b="1" dirty="0" err="1">
                <a:solidFill>
                  <a:srgbClr val="FF0000"/>
                </a:solidFill>
              </a:rPr>
              <a:t>danh</a:t>
            </a:r>
            <a:r>
              <a:rPr lang="en-US" sz="4267" b="1" dirty="0">
                <a:solidFill>
                  <a:srgbClr val="FF0000"/>
                </a:solidFill>
              </a:rPr>
              <a:t> lam </a:t>
            </a:r>
            <a:r>
              <a:rPr lang="en-US" sz="4267" b="1" dirty="0" err="1">
                <a:solidFill>
                  <a:srgbClr val="FF0000"/>
                </a:solidFill>
              </a:rPr>
              <a:t>thắng</a:t>
            </a:r>
            <a:r>
              <a:rPr lang="en-US" sz="4267" b="1" dirty="0">
                <a:solidFill>
                  <a:srgbClr val="FF0000"/>
                </a:solidFill>
              </a:rPr>
              <a:t> </a:t>
            </a:r>
            <a:r>
              <a:rPr lang="en-US" sz="4267" b="1" dirty="0" err="1">
                <a:solidFill>
                  <a:srgbClr val="FF0000"/>
                </a:solidFill>
              </a:rPr>
              <a:t>cảnh</a:t>
            </a:r>
            <a:r>
              <a:rPr lang="en-US" sz="4267" b="1" dirty="0">
                <a:solidFill>
                  <a:srgbClr val="FF0000"/>
                </a:solidFill>
              </a:rPr>
              <a:t> </a:t>
            </a:r>
            <a:r>
              <a:rPr lang="en-US" sz="4267" b="1" dirty="0" err="1">
                <a:solidFill>
                  <a:srgbClr val="FF0000"/>
                </a:solidFill>
              </a:rPr>
              <a:t>của</a:t>
            </a:r>
            <a:r>
              <a:rPr lang="en-US" sz="4267" b="1" dirty="0">
                <a:solidFill>
                  <a:srgbClr val="FF0000"/>
                </a:solidFill>
              </a:rPr>
              <a:t> </a:t>
            </a:r>
            <a:r>
              <a:rPr lang="en-US" sz="4267" b="1" dirty="0" err="1">
                <a:solidFill>
                  <a:srgbClr val="FF0000"/>
                </a:solidFill>
              </a:rPr>
              <a:t>Thanh</a:t>
            </a:r>
            <a:r>
              <a:rPr lang="en-US" sz="4267" b="1" dirty="0">
                <a:solidFill>
                  <a:srgbClr val="FF0000"/>
                </a:solidFill>
              </a:rPr>
              <a:t> </a:t>
            </a:r>
            <a:r>
              <a:rPr lang="en-US" sz="4267" b="1" dirty="0" err="1">
                <a:solidFill>
                  <a:srgbClr val="FF0000"/>
                </a:solidFill>
              </a:rPr>
              <a:t>Hóa</a:t>
            </a:r>
            <a:r>
              <a:rPr lang="vi-VN" sz="4267" b="1" dirty="0">
                <a:solidFill>
                  <a:srgbClr val="FF0000"/>
                </a:solidFill>
              </a:rPr>
              <a:t>?</a:t>
            </a:r>
            <a:endParaRPr lang="en-US" sz="4267" dirty="0">
              <a:solidFill>
                <a:srgbClr val="FF0000"/>
              </a:solidFill>
            </a:endParaRPr>
          </a:p>
        </p:txBody>
      </p:sp>
      <p:sp>
        <p:nvSpPr>
          <p:cNvPr id="21" name="TextBox 20"/>
          <p:cNvSpPr txBox="1">
            <a:spLocks noChangeArrowheads="1"/>
          </p:cNvSpPr>
          <p:nvPr/>
        </p:nvSpPr>
        <p:spPr bwMode="auto">
          <a:xfrm>
            <a:off x="99568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4" name="Rectangle 23"/>
          <p:cNvSpPr/>
          <p:nvPr/>
        </p:nvSpPr>
        <p:spPr>
          <a:xfrm>
            <a:off x="0" y="17018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A) </a:t>
            </a:r>
            <a:r>
              <a:rPr lang="en-US" sz="3733" b="1" dirty="0" err="1">
                <a:solidFill>
                  <a:schemeClr val="tx1"/>
                </a:solidFill>
                <a:latin typeface="Times New Roman" panose="02020603050405020304" pitchFamily="18" charset="0"/>
                <a:cs typeface="Times New Roman" panose="02020603050405020304" pitchFamily="18" charset="0"/>
              </a:rPr>
              <a:t>Sầm</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Sơn</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9210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B) </a:t>
            </a:r>
            <a:r>
              <a:rPr lang="en-US" sz="3733" b="1" dirty="0" err="1">
                <a:solidFill>
                  <a:schemeClr val="tx1"/>
                </a:solidFill>
                <a:latin typeface="Times New Roman" panose="02020603050405020304" pitchFamily="18" charset="0"/>
                <a:cs typeface="Times New Roman" panose="02020603050405020304" pitchFamily="18" charset="0"/>
              </a:rPr>
              <a:t>Động</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Phong</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Nha</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705600" y="1600200"/>
            <a:ext cx="52832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C) </a:t>
            </a:r>
            <a:r>
              <a:rPr lang="en-US" sz="3733" b="1" dirty="0" err="1">
                <a:solidFill>
                  <a:schemeClr val="tx1"/>
                </a:solidFill>
                <a:latin typeface="Times New Roman" panose="02020603050405020304" pitchFamily="18" charset="0"/>
                <a:cs typeface="Times New Roman" panose="02020603050405020304" pitchFamily="18" charset="0"/>
              </a:rPr>
              <a:t>Thành</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Nhà</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Hồ</a:t>
            </a:r>
            <a:endParaRPr lang="en-US" sz="3733"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604000" y="2717800"/>
            <a:ext cx="508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733" b="1" dirty="0">
                <a:solidFill>
                  <a:schemeClr val="tx1"/>
                </a:solidFill>
                <a:latin typeface="Times New Roman" panose="02020603050405020304" pitchFamily="18" charset="0"/>
                <a:cs typeface="Times New Roman" panose="02020603050405020304" pitchFamily="18" charset="0"/>
              </a:rPr>
              <a:t>D) </a:t>
            </a:r>
            <a:r>
              <a:rPr lang="en-US" sz="3733" b="1" dirty="0" err="1">
                <a:solidFill>
                  <a:schemeClr val="tx1"/>
                </a:solidFill>
                <a:latin typeface="Times New Roman" panose="02020603050405020304" pitchFamily="18" charset="0"/>
                <a:cs typeface="Times New Roman" panose="02020603050405020304" pitchFamily="18" charset="0"/>
              </a:rPr>
              <a:t>Động</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Từ</a:t>
            </a:r>
            <a:r>
              <a:rPr lang="en-US" sz="3733" b="1" dirty="0">
                <a:solidFill>
                  <a:schemeClr val="tx1"/>
                </a:solidFill>
                <a:latin typeface="Times New Roman" panose="02020603050405020304" pitchFamily="18" charset="0"/>
                <a:cs typeface="Times New Roman" panose="02020603050405020304" pitchFamily="18" charset="0"/>
              </a:rPr>
              <a:t> </a:t>
            </a:r>
            <a:r>
              <a:rPr lang="en-US" sz="3733" b="1" dirty="0" err="1">
                <a:solidFill>
                  <a:schemeClr val="tx1"/>
                </a:solidFill>
                <a:latin typeface="Times New Roman" panose="02020603050405020304" pitchFamily="18" charset="0"/>
                <a:cs typeface="Times New Roman" panose="02020603050405020304" pitchFamily="18" charset="0"/>
              </a:rPr>
              <a:t>Thức</a:t>
            </a:r>
            <a:endParaRPr lang="en-US" sz="3733" b="1" dirty="0">
              <a:solidFill>
                <a:schemeClr val="tx1"/>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4000" y="25908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49530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711200" y="5562601"/>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A</a:t>
            </a:r>
          </a:p>
        </p:txBody>
      </p:sp>
      <p:pic>
        <p:nvPicPr>
          <p:cNvPr id="31" name="Picture 30" descr="c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64000" y="57912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4953000"/>
            <a:ext cx="223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70104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pic>
        <p:nvPicPr>
          <p:cNvPr id="11" name="Picture 10" descr="e86f050d219b5585368f7ef298c00175.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3759200" y="54864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2" name="Rectangle 21"/>
          <p:cNvSpPr/>
          <p:nvPr/>
        </p:nvSpPr>
        <p:spPr>
          <a:xfrm>
            <a:off x="406400" y="5486400"/>
            <a:ext cx="1524000" cy="762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dirty="0" err="1">
                <a:solidFill>
                  <a:srgbClr val="FF0000"/>
                </a:solidFill>
              </a:rPr>
              <a:t>Sai</a:t>
            </a:r>
            <a:r>
              <a:rPr lang="en-US" sz="2400" dirty="0">
                <a:solidFill>
                  <a:srgbClr val="FF0000"/>
                </a:solidFill>
              </a:rPr>
              <a:t> </a:t>
            </a:r>
            <a:r>
              <a:rPr lang="en-US" sz="2400" dirty="0" err="1">
                <a:solidFill>
                  <a:srgbClr val="FF0000"/>
                </a:solidFill>
              </a:rPr>
              <a:t>mất</a:t>
            </a:r>
            <a:r>
              <a:rPr lang="en-US" sz="2400" dirty="0">
                <a:solidFill>
                  <a:srgbClr val="FF0000"/>
                </a:solidFill>
              </a:rPr>
              <a:t> </a:t>
            </a:r>
            <a:r>
              <a:rPr lang="en-US" sz="2400" dirty="0" err="1">
                <a:solidFill>
                  <a:srgbClr val="FF0000"/>
                </a:solidFill>
              </a:rPr>
              <a:t>rồi</a:t>
            </a:r>
            <a:endParaRPr lang="en-US" sz="2400" dirty="0">
              <a:solidFill>
                <a:srgbClr val="FF0000"/>
              </a:solidFill>
            </a:endParaRPr>
          </a:p>
        </p:txBody>
      </p:sp>
      <p:sp>
        <p:nvSpPr>
          <p:cNvPr id="23" name="Rectangle 22"/>
          <p:cNvSpPr/>
          <p:nvPr/>
        </p:nvSpPr>
        <p:spPr>
          <a:xfrm>
            <a:off x="9753600" y="5486400"/>
            <a:ext cx="1524000" cy="762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dirty="0" err="1">
                <a:solidFill>
                  <a:srgbClr val="FF0000"/>
                </a:solidFill>
              </a:rPr>
              <a:t>Sai</a:t>
            </a:r>
            <a:r>
              <a:rPr lang="en-US" sz="2400" dirty="0">
                <a:solidFill>
                  <a:srgbClr val="FF0000"/>
                </a:solidFill>
              </a:rPr>
              <a:t> </a:t>
            </a:r>
            <a:r>
              <a:rPr lang="en-US" sz="2400" dirty="0" err="1">
                <a:solidFill>
                  <a:srgbClr val="FF0000"/>
                </a:solidFill>
              </a:rPr>
              <a:t>mất</a:t>
            </a:r>
            <a:r>
              <a:rPr lang="en-US" sz="2400" dirty="0">
                <a:solidFill>
                  <a:srgbClr val="FF0000"/>
                </a:solidFill>
              </a:rPr>
              <a:t> </a:t>
            </a:r>
            <a:r>
              <a:rPr lang="en-US" sz="2400" dirty="0" err="1">
                <a:solidFill>
                  <a:srgbClr val="FF0000"/>
                </a:solidFill>
              </a:rPr>
              <a:t>rồi</a:t>
            </a:r>
            <a:endParaRPr lang="en-US" sz="2400" dirty="0">
              <a:solidFill>
                <a:srgbClr val="FF0000"/>
              </a:solidFill>
            </a:endParaRPr>
          </a:p>
        </p:txBody>
      </p:sp>
      <p:sp>
        <p:nvSpPr>
          <p:cNvPr id="25" name="Rectangle 24"/>
          <p:cNvSpPr/>
          <p:nvPr/>
        </p:nvSpPr>
        <p:spPr>
          <a:xfrm>
            <a:off x="6705600" y="5486400"/>
            <a:ext cx="1524000" cy="762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dirty="0" err="1">
                <a:solidFill>
                  <a:srgbClr val="FF0000"/>
                </a:solidFill>
              </a:rPr>
              <a:t>Sai</a:t>
            </a:r>
            <a:r>
              <a:rPr lang="en-US" sz="2400" dirty="0">
                <a:solidFill>
                  <a:srgbClr val="FF0000"/>
                </a:solidFill>
              </a:rPr>
              <a:t> </a:t>
            </a:r>
            <a:r>
              <a:rPr lang="en-US" sz="2400" dirty="0" err="1">
                <a:solidFill>
                  <a:srgbClr val="FF0000"/>
                </a:solidFill>
              </a:rPr>
              <a:t>mất</a:t>
            </a:r>
            <a:r>
              <a:rPr lang="en-US" sz="2400" dirty="0">
                <a:solidFill>
                  <a:srgbClr val="FF0000"/>
                </a:solidFill>
              </a:rPr>
              <a:t> </a:t>
            </a:r>
            <a:r>
              <a:rPr lang="en-US" sz="2400" dirty="0" err="1">
                <a:solidFill>
                  <a:srgbClr val="FF0000"/>
                </a:solidFill>
              </a:rPr>
              <a:t>rồi</a:t>
            </a:r>
            <a:endParaRPr lang="en-US" sz="2400" dirty="0">
              <a:solidFill>
                <a:srgbClr val="FF0000"/>
              </a:solidFill>
            </a:endParaRPr>
          </a:p>
        </p:txBody>
      </p:sp>
      <p:sp>
        <p:nvSpPr>
          <p:cNvPr id="26" name="Right Arrow 25">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1586219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dung .wav"/>
                                        </p:tgtEl>
                                      </p:cMediaNode>
                                    </p:audio>
                                  </p:sub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41" dur="2000" fill="hold"/>
                                        <p:tgtEl>
                                          <p:spTgt spid="31"/>
                                        </p:tgtEl>
                                        <p:attrNameLst>
                                          <p:attrName>ppt_x</p:attrName>
                                          <p:attrName>ppt_y</p:attrName>
                                        </p:attrNameLst>
                                      </p:cBhvr>
                                    </p:animMotion>
                                  </p:childTnLst>
                                </p:cTn>
                              </p:par>
                            </p:childTnLst>
                          </p:cTn>
                        </p:par>
                        <p:par>
                          <p:cTn id="42" fill="hold" nodeType="afterGroup">
                            <p:stCondLst>
                              <p:cond delay="3000"/>
                            </p:stCondLst>
                            <p:childTnLst>
                              <p:par>
                                <p:cTn id="43" presetID="47" presetClass="exit" presetSubtype="0" fill="hold" nodeType="afterEffect">
                                  <p:stCondLst>
                                    <p:cond delay="0"/>
                                  </p:stCondLst>
                                  <p:childTnLst>
                                    <p:animEffect transition="out" filter="fade">
                                      <p:cBhvr>
                                        <p:cTn id="44" dur="2000"/>
                                        <p:tgtEl>
                                          <p:spTgt spid="31"/>
                                        </p:tgtEl>
                                      </p:cBhvr>
                                    </p:animEffect>
                                    <p:anim calcmode="lin" valueType="num">
                                      <p:cBhvr>
                                        <p:cTn id="45" dur="2000"/>
                                        <p:tgtEl>
                                          <p:spTgt spid="31"/>
                                        </p:tgtEl>
                                        <p:attrNameLst>
                                          <p:attrName>ppt_x</p:attrName>
                                        </p:attrNameLst>
                                      </p:cBhvr>
                                      <p:tavLst>
                                        <p:tav tm="0">
                                          <p:val>
                                            <p:strVal val="ppt_x"/>
                                          </p:val>
                                        </p:tav>
                                        <p:tav tm="100000">
                                          <p:val>
                                            <p:strVal val="ppt_x"/>
                                          </p:val>
                                        </p:tav>
                                      </p:tavLst>
                                    </p:anim>
                                    <p:anim calcmode="lin" valueType="num">
                                      <p:cBhvr>
                                        <p:cTn id="46" dur="2000"/>
                                        <p:tgtEl>
                                          <p:spTgt spid="31"/>
                                        </p:tgtEl>
                                        <p:attrNameLst>
                                          <p:attrName>ppt_y</p:attrName>
                                        </p:attrNameLst>
                                      </p:cBhvr>
                                      <p:tavLst>
                                        <p:tav tm="0">
                                          <p:val>
                                            <p:strVal val="ppt_y"/>
                                          </p:val>
                                        </p:tav>
                                        <p:tav tm="100000">
                                          <p:val>
                                            <p:strVal val="ppt_y-.1"/>
                                          </p:val>
                                        </p:tav>
                                      </p:tavLst>
                                    </p:anim>
                                    <p:set>
                                      <p:cBhvr>
                                        <p:cTn id="47"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47" presetClass="exit" presetSubtype="0" fill="hold" grpId="0" nodeType="clickEffect">
                                  <p:stCondLst>
                                    <p:cond delay="0"/>
                                  </p:stCondLst>
                                  <p:childTnLst>
                                    <p:animEffect transition="out" filter="fade">
                                      <p:cBhvr>
                                        <p:cTn id="52" dur="1000"/>
                                        <p:tgtEl>
                                          <p:spTgt spid="20"/>
                                        </p:tgtEl>
                                      </p:cBhvr>
                                    </p:animEffect>
                                    <p:anim calcmode="lin" valueType="num">
                                      <p:cBhvr>
                                        <p:cTn id="53" dur="1000"/>
                                        <p:tgtEl>
                                          <p:spTgt spid="20"/>
                                        </p:tgtEl>
                                        <p:attrNameLst>
                                          <p:attrName>ppt_x</p:attrName>
                                        </p:attrNameLst>
                                      </p:cBhvr>
                                      <p:tavLst>
                                        <p:tav tm="0">
                                          <p:val>
                                            <p:strVal val="ppt_x"/>
                                          </p:val>
                                        </p:tav>
                                        <p:tav tm="100000">
                                          <p:val>
                                            <p:strVal val="ppt_x"/>
                                          </p:val>
                                        </p:tav>
                                      </p:tavLst>
                                    </p:anim>
                                    <p:anim calcmode="lin" valueType="num">
                                      <p:cBhvr>
                                        <p:cTn id="54" dur="1000"/>
                                        <p:tgtEl>
                                          <p:spTgt spid="20"/>
                                        </p:tgtEl>
                                        <p:attrNameLst>
                                          <p:attrName>ppt_y</p:attrName>
                                        </p:attrNameLst>
                                      </p:cBhvr>
                                      <p:tavLst>
                                        <p:tav tm="0">
                                          <p:val>
                                            <p:strVal val="ppt_y"/>
                                          </p:val>
                                        </p:tav>
                                        <p:tav tm="100000">
                                          <p:val>
                                            <p:strVal val="ppt_y-.1"/>
                                          </p:val>
                                        </p:tav>
                                      </p:tavLst>
                                    </p:anim>
                                    <p:set>
                                      <p:cBhvr>
                                        <p:cTn id="55" dur="1" fill="hold">
                                          <p:stCondLst>
                                            <p:cond delay="999"/>
                                          </p:stCondLst>
                                        </p:cTn>
                                        <p:tgtEl>
                                          <p:spTgt spid="20"/>
                                        </p:tgtEl>
                                        <p:attrNameLst>
                                          <p:attrName>style.visibility</p:attrName>
                                        </p:attrNameLst>
                                      </p:cBhvr>
                                      <p:to>
                                        <p:strVal val="hidden"/>
                                      </p:to>
                                    </p:set>
                                  </p:childTnLst>
                                </p:cTn>
                              </p:par>
                              <p:par>
                                <p:cTn id="56" presetID="47" presetClass="exit" presetSubtype="0" fill="hold" nodeType="withEffect">
                                  <p:stCondLst>
                                    <p:cond delay="0"/>
                                  </p:stCondLst>
                                  <p:childTnLst>
                                    <p:animEffect transition="out" filter="fade">
                                      <p:cBhvr>
                                        <p:cTn id="57" dur="1000"/>
                                        <p:tgtEl>
                                          <p:spTgt spid="12"/>
                                        </p:tgtEl>
                                      </p:cBhvr>
                                    </p:animEffect>
                                    <p:anim calcmode="lin" valueType="num">
                                      <p:cBhvr>
                                        <p:cTn id="58" dur="1000"/>
                                        <p:tgtEl>
                                          <p:spTgt spid="12"/>
                                        </p:tgtEl>
                                        <p:attrNameLst>
                                          <p:attrName>ppt_x</p:attrName>
                                        </p:attrNameLst>
                                      </p:cBhvr>
                                      <p:tavLst>
                                        <p:tav tm="0">
                                          <p:val>
                                            <p:strVal val="ppt_x"/>
                                          </p:val>
                                        </p:tav>
                                        <p:tav tm="100000">
                                          <p:val>
                                            <p:strVal val="ppt_x"/>
                                          </p:val>
                                        </p:tav>
                                      </p:tavLst>
                                    </p:anim>
                                    <p:anim calcmode="lin" valueType="num">
                                      <p:cBhvr>
                                        <p:cTn id="59" dur="1000"/>
                                        <p:tgtEl>
                                          <p:spTgt spid="12"/>
                                        </p:tgtEl>
                                        <p:attrNameLst>
                                          <p:attrName>ppt_y</p:attrName>
                                        </p:attrNameLst>
                                      </p:cBhvr>
                                      <p:tavLst>
                                        <p:tav tm="0">
                                          <p:val>
                                            <p:strVal val="ppt_y"/>
                                          </p:val>
                                        </p:tav>
                                        <p:tav tm="100000">
                                          <p:val>
                                            <p:strVal val="ppt_y-.1"/>
                                          </p:val>
                                        </p:tav>
                                      </p:tavLst>
                                    </p:anim>
                                    <p:set>
                                      <p:cBhvr>
                                        <p:cTn id="60" dur="1" fill="hold">
                                          <p:stCondLst>
                                            <p:cond delay="999"/>
                                          </p:stCondLst>
                                        </p:cTn>
                                        <p:tgtEl>
                                          <p:spTgt spid="12"/>
                                        </p:tgtEl>
                                        <p:attrNameLst>
                                          <p:attrName>style.visibility</p:attrName>
                                        </p:attrNameLst>
                                      </p:cBhvr>
                                      <p:to>
                                        <p:strVal val="hidden"/>
                                      </p:to>
                                    </p:set>
                                  </p:childTnLst>
                                </p:cTn>
                              </p:par>
                            </p:childTnLst>
                          </p:cTn>
                        </p:par>
                        <p:par>
                          <p:cTn id="61" fill="hold" nodeType="afterGroup">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nodeType="afterGroup">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nodeType="afterGroup">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24" grpId="0" animBg="1"/>
      <p:bldP spid="28" grpId="0" animBg="1"/>
      <p:bldP spid="29" grpId="0" animBg="1"/>
      <p:bldP spid="30" grpId="0" animBg="1"/>
      <p:bldP spid="32" grpId="0"/>
      <p:bldP spid="20" grpId="0"/>
      <p:bldP spid="19" grpId="0"/>
      <p:bldP spid="22"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e86f050d219b5585368f7ef298c0017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448800" y="4953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86f050d219b5585368f7ef298c00175.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06400" y="381000"/>
            <a:ext cx="113792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267" b="1" dirty="0" err="1">
                <a:solidFill>
                  <a:srgbClr val="FF0000"/>
                </a:solidFill>
                <a:latin typeface="Times New Roman" panose="02020603050405020304" pitchFamily="18" charset="0"/>
                <a:cs typeface="Times New Roman" panose="02020603050405020304" pitchFamily="18" charset="0"/>
              </a:rPr>
              <a:t>Câu</a:t>
            </a:r>
            <a:r>
              <a:rPr lang="en-US" sz="4267" b="1" dirty="0">
                <a:solidFill>
                  <a:srgbClr val="FF0000"/>
                </a:solidFill>
                <a:latin typeface="Times New Roman" panose="02020603050405020304" pitchFamily="18" charset="0"/>
                <a:cs typeface="Times New Roman" panose="02020603050405020304" pitchFamily="18" charset="0"/>
              </a:rPr>
              <a:t> 4: </a:t>
            </a:r>
            <a:r>
              <a:rPr lang="en-US" sz="4267" b="1" dirty="0" err="1">
                <a:solidFill>
                  <a:srgbClr val="FF0000"/>
                </a:solidFill>
                <a:latin typeface="Times New Roman" panose="02020603050405020304" pitchFamily="18" charset="0"/>
                <a:cs typeface="Times New Roman" panose="02020603050405020304" pitchFamily="18" charset="0"/>
              </a:rPr>
              <a:t>Văn</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bản</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Dế</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Mèn</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phiêu</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lưu</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ký”thuộc</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thể</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loại</a:t>
            </a:r>
            <a:r>
              <a:rPr lang="en-US" sz="4267" b="1" dirty="0">
                <a:solidFill>
                  <a:srgbClr val="FF0000"/>
                </a:solidFill>
                <a:latin typeface="Times New Roman" panose="02020603050405020304" pitchFamily="18" charset="0"/>
                <a:cs typeface="Times New Roman" panose="02020603050405020304" pitchFamily="18" charset="0"/>
              </a:rPr>
              <a:t> </a:t>
            </a:r>
            <a:r>
              <a:rPr lang="en-US" sz="4267" b="1" dirty="0" err="1">
                <a:solidFill>
                  <a:srgbClr val="FF0000"/>
                </a:solidFill>
                <a:latin typeface="Times New Roman" panose="02020603050405020304" pitchFamily="18" charset="0"/>
                <a:cs typeface="Times New Roman" panose="02020603050405020304" pitchFamily="18" charset="0"/>
              </a:rPr>
              <a:t>nào</a:t>
            </a:r>
            <a:r>
              <a:rPr lang="en-US" sz="4267" b="1" dirty="0">
                <a:solidFill>
                  <a:srgbClr val="FF0000"/>
                </a:solidFill>
                <a:latin typeface="Times New Roman" panose="02020603050405020304" pitchFamily="18" charset="0"/>
                <a:cs typeface="Times New Roman" panose="02020603050405020304" pitchFamily="18" charset="0"/>
              </a:rPr>
              <a:t>?</a:t>
            </a:r>
          </a:p>
        </p:txBody>
      </p:sp>
      <p:sp>
        <p:nvSpPr>
          <p:cNvPr id="19" name="TextBox 18"/>
          <p:cNvSpPr txBox="1">
            <a:spLocks noChangeArrowheads="1"/>
          </p:cNvSpPr>
          <p:nvPr/>
        </p:nvSpPr>
        <p:spPr bwMode="auto">
          <a:xfrm>
            <a:off x="3759200" y="5410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1" name="TextBox 20"/>
          <p:cNvSpPr txBox="1">
            <a:spLocks noChangeArrowheads="1"/>
          </p:cNvSpPr>
          <p:nvPr/>
        </p:nvSpPr>
        <p:spPr bwMode="auto">
          <a:xfrm>
            <a:off x="101600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4" name="Rectangle 23"/>
          <p:cNvSpPr/>
          <p:nvPr/>
        </p:nvSpPr>
        <p:spPr>
          <a:xfrm>
            <a:off x="0" y="17018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dirty="0">
                <a:solidFill>
                  <a:srgbClr val="002060"/>
                </a:solidFill>
                <a:latin typeface="Times New Roman" panose="02020603050405020304" pitchFamily="18" charset="0"/>
                <a:cs typeface="Times New Roman" panose="02020603050405020304" pitchFamily="18" charset="0"/>
              </a:rPr>
              <a:t>A) </a:t>
            </a:r>
            <a:r>
              <a:rPr lang="en-US" sz="4267" dirty="0" err="1">
                <a:solidFill>
                  <a:srgbClr val="002060"/>
                </a:solidFill>
                <a:latin typeface="Times New Roman" panose="02020603050405020304" pitchFamily="18" charset="0"/>
                <a:cs typeface="Times New Roman" panose="02020603050405020304" pitchFamily="18" charset="0"/>
              </a:rPr>
              <a:t>Truyện</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ngắn</a:t>
            </a: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514600"/>
            <a:ext cx="5689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dirty="0">
                <a:solidFill>
                  <a:srgbClr val="002060"/>
                </a:solidFill>
                <a:latin typeface="Times New Roman" panose="02020603050405020304" pitchFamily="18" charset="0"/>
                <a:cs typeface="Times New Roman" panose="02020603050405020304" pitchFamily="18" charset="0"/>
              </a:rPr>
              <a:t>B) </a:t>
            </a:r>
            <a:r>
              <a:rPr lang="en-US" sz="4267" dirty="0" err="1">
                <a:solidFill>
                  <a:srgbClr val="002060"/>
                </a:solidFill>
                <a:latin typeface="Times New Roman" panose="02020603050405020304" pitchFamily="18" charset="0"/>
                <a:cs typeface="Times New Roman" panose="02020603050405020304" pitchFamily="18" charset="0"/>
              </a:rPr>
              <a:t>Hồi</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kí</a:t>
            </a: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908800" y="1701800"/>
            <a:ext cx="52832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dirty="0">
                <a:solidFill>
                  <a:srgbClr val="002060"/>
                </a:solidFill>
                <a:latin typeface="Times New Roman" panose="02020603050405020304" pitchFamily="18" charset="0"/>
                <a:cs typeface="Times New Roman" panose="02020603050405020304" pitchFamily="18" charset="0"/>
              </a:rPr>
              <a:t>C) </a:t>
            </a:r>
            <a:r>
              <a:rPr lang="en-US" sz="4267" dirty="0" err="1">
                <a:solidFill>
                  <a:srgbClr val="002060"/>
                </a:solidFill>
                <a:latin typeface="Times New Roman" panose="02020603050405020304" pitchFamily="18" charset="0"/>
                <a:cs typeface="Times New Roman" panose="02020603050405020304" pitchFamily="18" charset="0"/>
              </a:rPr>
              <a:t>Đồng</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thoại</a:t>
            </a: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908800" y="2514600"/>
            <a:ext cx="508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267" dirty="0">
                <a:solidFill>
                  <a:srgbClr val="002060"/>
                </a:solidFill>
                <a:latin typeface="Times New Roman" panose="02020603050405020304" pitchFamily="18" charset="0"/>
                <a:cs typeface="Times New Roman" panose="02020603050405020304" pitchFamily="18" charset="0"/>
              </a:rPr>
              <a:t>D) </a:t>
            </a:r>
            <a:r>
              <a:rPr lang="en-US" sz="4267" dirty="0" err="1">
                <a:solidFill>
                  <a:srgbClr val="002060"/>
                </a:solidFill>
                <a:latin typeface="Times New Roman" panose="02020603050405020304" pitchFamily="18" charset="0"/>
                <a:cs typeface="Times New Roman" panose="02020603050405020304" pitchFamily="18" charset="0"/>
              </a:rPr>
              <a:t>Truyện</a:t>
            </a:r>
            <a:r>
              <a:rPr lang="en-US" sz="4267" dirty="0">
                <a:solidFill>
                  <a:srgbClr val="002060"/>
                </a:solidFill>
                <a:latin typeface="Times New Roman" panose="02020603050405020304" pitchFamily="18" charset="0"/>
                <a:cs typeface="Times New Roman" panose="02020603050405020304" pitchFamily="18" charset="0"/>
              </a:rPr>
              <a:t> </a:t>
            </a:r>
            <a:r>
              <a:rPr lang="en-US" sz="4267" dirty="0" err="1">
                <a:solidFill>
                  <a:srgbClr val="002060"/>
                </a:solidFill>
                <a:latin typeface="Times New Roman" panose="02020603050405020304" pitchFamily="18" charset="0"/>
                <a:cs typeface="Times New Roman" panose="02020603050405020304" pitchFamily="18" charset="0"/>
              </a:rPr>
              <a:t>dài</a:t>
            </a:r>
            <a:endParaRPr lang="en-US" sz="4267"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64000" y="25908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9530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711200" y="5562601"/>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A</a:t>
            </a:r>
          </a:p>
        </p:txBody>
      </p:sp>
      <p:pic>
        <p:nvPicPr>
          <p:cNvPr id="31" name="Picture 30" descr="ca.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58674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50292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6908800" y="45466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sp>
        <p:nvSpPr>
          <p:cNvPr id="25" name="Rectangle 24"/>
          <p:cNvSpPr/>
          <p:nvPr/>
        </p:nvSpPr>
        <p:spPr>
          <a:xfrm>
            <a:off x="406400" y="55626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26" name="Rectangle 25"/>
          <p:cNvSpPr/>
          <p:nvPr/>
        </p:nvSpPr>
        <p:spPr>
          <a:xfrm>
            <a:off x="3556000" y="54864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27" name="Rectangle 26"/>
          <p:cNvSpPr/>
          <p:nvPr/>
        </p:nvSpPr>
        <p:spPr>
          <a:xfrm>
            <a:off x="9753600" y="5486400"/>
            <a:ext cx="1422400"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solidFill>
                  <a:srgbClr val="FF0000"/>
                </a:solidFill>
                <a:latin typeface="Times New Roman" pitchFamily="18" charset="0"/>
                <a:cs typeface="Times New Roman" pitchFamily="18" charset="0"/>
              </a:rPr>
              <a:t>Sai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rồi</a:t>
            </a:r>
            <a:endParaRPr lang="en-US" sz="2400" dirty="0">
              <a:solidFill>
                <a:srgbClr val="FF0000"/>
              </a:solidFill>
              <a:latin typeface="Times New Roman" pitchFamily="18" charset="0"/>
              <a:cs typeface="Times New Roman" pitchFamily="18" charset="0"/>
            </a:endParaRPr>
          </a:p>
        </p:txBody>
      </p:sp>
      <p:sp>
        <p:nvSpPr>
          <p:cNvPr id="33" name="Right Arrow 32">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119644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nodeType="afterGroup">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00" y="-1450000"/>
                                    </p:animMotion>
                                  </p:childTnLst>
                                </p:cTn>
                              </p:par>
                            </p:childTnLst>
                          </p:cTn>
                        </p:par>
                        <p:par>
                          <p:cTn id="58" fill="hold" nodeType="afterGroup">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nodeType="afterGroup">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nodeType="afterGroup">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2bf70f5ebf1a718aef076b27dd45a5b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121920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e324d9d037662d64fc16b51b9bfbdbac.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5334000"/>
            <a:ext cx="254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e324d9d037662d64fc16b51b9bfbdba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45600" y="5486400"/>
            <a:ext cx="24151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e324d9d037662d64fc16b51b9bfbdbac.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410200"/>
            <a:ext cx="2540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86f050d219b5585368f7ef298c0017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51200" y="4953000"/>
            <a:ext cx="233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0"/>
            <a:ext cx="12192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5: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ngữ,tục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nói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bạn</a:t>
            </a:r>
            <a:r>
              <a:rPr lang="en-US" sz="4000" b="1" dirty="0">
                <a:solidFill>
                  <a:srgbClr val="FF0000"/>
                </a:solidFill>
                <a:latin typeface="Times New Roman" panose="02020603050405020304" pitchFamily="18" charset="0"/>
                <a:cs typeface="Times New Roman" panose="02020603050405020304" pitchFamily="18" charset="0"/>
              </a:rPr>
              <a:t>? </a:t>
            </a:r>
          </a:p>
        </p:txBody>
      </p:sp>
      <p:sp>
        <p:nvSpPr>
          <p:cNvPr id="19" name="TextBox 18"/>
          <p:cNvSpPr txBox="1">
            <a:spLocks noChangeArrowheads="1"/>
          </p:cNvSpPr>
          <p:nvPr/>
        </p:nvSpPr>
        <p:spPr bwMode="auto">
          <a:xfrm>
            <a:off x="3759200" y="5410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B</a:t>
            </a:r>
          </a:p>
        </p:txBody>
      </p:sp>
      <p:sp>
        <p:nvSpPr>
          <p:cNvPr id="24" name="Rectangle 23"/>
          <p:cNvSpPr/>
          <p:nvPr/>
        </p:nvSpPr>
        <p:spPr>
          <a:xfrm>
            <a:off x="0" y="1092200"/>
            <a:ext cx="67056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mj-lt"/>
                <a:cs typeface="Times New Roman" panose="02020603050405020304" pitchFamily="18" charset="0"/>
              </a:rPr>
              <a:t>A</a:t>
            </a:r>
            <a:r>
              <a:rPr lang="en-US" sz="3200" dirty="0">
                <a:solidFill>
                  <a:schemeClr val="tx1"/>
                </a:solidFill>
                <a:latin typeface="Times New Roman" pitchFamily="18" charset="0"/>
                <a:cs typeface="Times New Roman" pitchFamily="18" charset="0"/>
              </a:rPr>
              <a:t>) </a:t>
            </a:r>
            <a:r>
              <a:rPr lang="vi-VN" sz="3200" b="1" dirty="0">
                <a:solidFill>
                  <a:schemeClr val="tx1"/>
                </a:solidFill>
                <a:latin typeface="Times New Roman" pitchFamily="18" charset="0"/>
                <a:cs typeface="Times New Roman" pitchFamily="18" charset="0"/>
              </a:rPr>
              <a:t>Ra đ</a:t>
            </a:r>
            <a:r>
              <a:rPr lang="en-US" sz="3200" b="1" dirty="0" err="1">
                <a:solidFill>
                  <a:schemeClr val="tx1"/>
                </a:solidFill>
                <a:latin typeface="Times New Roman" pitchFamily="18" charset="0"/>
                <a:cs typeface="Times New Roman" pitchFamily="18" charset="0"/>
              </a:rPr>
              <a:t>ường</a:t>
            </a:r>
            <a:r>
              <a:rPr lang="vi-VN" sz="3200" b="1" dirty="0">
                <a:solidFill>
                  <a:schemeClr val="tx1"/>
                </a:solidFill>
                <a:latin typeface="Times New Roman" pitchFamily="18" charset="0"/>
                <a:cs typeface="Times New Roman" pitchFamily="18" charset="0"/>
              </a:rPr>
              <a:t> gặp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vi-VN" sz="3200" b="1" dirty="0">
                <a:solidFill>
                  <a:schemeClr val="tx1"/>
                </a:solidFill>
                <a:latin typeface="Times New Roman" pitchFamily="18" charset="0"/>
                <a:cs typeface="Times New Roman" pitchFamily="18" charset="0"/>
              </a:rPr>
              <a:t>bạn </a:t>
            </a:r>
            <a:r>
              <a:rPr lang="en-US" sz="3200" b="1" dirty="0" err="1">
                <a:solidFill>
                  <a:schemeClr val="tx1"/>
                </a:solidFill>
                <a:latin typeface="Times New Roman" pitchFamily="18" charset="0"/>
                <a:cs typeface="Times New Roman" pitchFamily="18" charset="0"/>
              </a:rPr>
              <a:t>hiền</a:t>
            </a:r>
            <a:r>
              <a:rPr lang="vi-VN" sz="3200" b="1" dirty="0">
                <a:solidFill>
                  <a:schemeClr val="tx1"/>
                </a:solidFill>
                <a:latin typeface="Times New Roman" pitchFamily="18" charset="0"/>
                <a:cs typeface="Times New Roman" pitchFamily="18" charset="0"/>
              </a:rPr>
              <a:t/>
            </a:r>
            <a:br>
              <a:rPr lang="vi-VN" sz="3200" b="1" dirty="0">
                <a:solidFill>
                  <a:schemeClr val="tx1"/>
                </a:solidFill>
                <a:latin typeface="Times New Roman" pitchFamily="18" charset="0"/>
                <a:cs typeface="Times New Roman" pitchFamily="18" charset="0"/>
              </a:rPr>
            </a:br>
            <a:r>
              <a:rPr lang="vi-VN" sz="3200" b="1" dirty="0">
                <a:solidFill>
                  <a:schemeClr val="tx1"/>
                </a:solidFill>
                <a:latin typeface="+mj-lt"/>
                <a:cs typeface="Times New Roman" pitchFamily="18" charset="0"/>
              </a:rPr>
              <a:t>Cũng bằng ăn quả đào tiên trên </a:t>
            </a:r>
            <a:r>
              <a:rPr lang="vi-VN" sz="3200" b="1" dirty="0">
                <a:solidFill>
                  <a:schemeClr val="tx1"/>
                </a:solidFill>
                <a:latin typeface="+mj-lt"/>
              </a:rPr>
              <a:t>trời</a:t>
            </a:r>
            <a:endParaRPr lang="en-US" sz="3200" b="1" dirty="0">
              <a:solidFill>
                <a:schemeClr val="tx1"/>
              </a:solidFill>
              <a:latin typeface="+mj-lt"/>
              <a:cs typeface="Times New Roman" panose="02020603050405020304" pitchFamily="18" charset="0"/>
            </a:endParaRPr>
          </a:p>
        </p:txBody>
      </p:sp>
      <p:sp>
        <p:nvSpPr>
          <p:cNvPr id="28" name="Rectangle 27"/>
          <p:cNvSpPr/>
          <p:nvPr/>
        </p:nvSpPr>
        <p:spPr>
          <a:xfrm>
            <a:off x="0" y="2209800"/>
            <a:ext cx="7620000" cy="2159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chemeClr val="tx1"/>
              </a:solidFill>
              <a:latin typeface="+mj-lt"/>
              <a:cs typeface="Times New Roman" panose="02020603050405020304" pitchFamily="18" charset="0"/>
            </a:endParaRPr>
          </a:p>
          <a:p>
            <a:pPr>
              <a:defRPr/>
            </a:pPr>
            <a:r>
              <a:rPr lang="en-US" sz="3200" b="1" dirty="0">
                <a:solidFill>
                  <a:schemeClr val="tx1"/>
                </a:solidFill>
                <a:latin typeface="+mj-lt"/>
                <a:cs typeface="Times New Roman" panose="02020603050405020304" pitchFamily="18" charset="0"/>
              </a:rPr>
              <a:t>B) </a:t>
            </a:r>
            <a:r>
              <a:rPr lang="vi-VN" sz="3200" b="1" dirty="0">
                <a:solidFill>
                  <a:schemeClr val="tx1"/>
                </a:solidFill>
                <a:latin typeface="+mj-lt"/>
              </a:rPr>
              <a:t>Mực xanh giấy trắng viết ngắn còn dài</a:t>
            </a:r>
          </a:p>
          <a:p>
            <a:pPr>
              <a:defRPr/>
            </a:pPr>
            <a:r>
              <a:rPr lang="vi-VN" sz="3200" b="1" dirty="0">
                <a:solidFill>
                  <a:schemeClr val="tx1"/>
                </a:solidFill>
                <a:latin typeface="+mj-lt"/>
              </a:rPr>
              <a:t>Mong rằng tình bạn nhớ hoài ngàn năm</a:t>
            </a:r>
            <a:r>
              <a:rPr lang="vi-VN" sz="3200" dirty="0"/>
              <a:t>.</a:t>
            </a:r>
          </a:p>
          <a:p>
            <a:pPr>
              <a:defRPr/>
            </a:pPr>
            <a:endParaRPr lang="en-US" sz="3200" b="1" dirty="0">
              <a:solidFill>
                <a:schemeClr val="tx1"/>
              </a:solidFill>
              <a:latin typeface="+mj-lt"/>
            </a:endParaRPr>
          </a:p>
          <a:p>
            <a:pPr algn="ctr">
              <a:defRPr/>
            </a:pPr>
            <a:endParaRPr lang="en-US" sz="4267"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0" y="3632200"/>
            <a:ext cx="65024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Times New Roman" pitchFamily="18" charset="0"/>
                <a:cs typeface="Times New Roman" pitchFamily="18" charset="0"/>
              </a:rPr>
              <a:t>C) </a:t>
            </a:r>
            <a:r>
              <a:rPr lang="en-US" sz="3200" b="1" dirty="0" err="1">
                <a:solidFill>
                  <a:schemeClr val="tx1"/>
                </a:solidFill>
                <a:latin typeface="Times New Roman" pitchFamily="18" charset="0"/>
                <a:cs typeface="Times New Roman" pitchFamily="18" charset="0"/>
              </a:rPr>
              <a:t>Tình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hoa</a:t>
            </a:r>
            <a:r>
              <a:rPr lang="en-US" sz="3200" b="1" dirty="0">
                <a:solidFill>
                  <a:schemeClr val="tx1"/>
                </a:solidFill>
                <a:latin typeface="Times New Roman" pitchFamily="18" charset="0"/>
                <a:cs typeface="Times New Roman" pitchFamily="18" charset="0"/>
              </a:rPr>
              <a:t/>
            </a:r>
            <a:br>
              <a:rPr lang="en-US" sz="3200" b="1" dirty="0">
                <a:solidFill>
                  <a:schemeClr val="tx1"/>
                </a:solidFill>
                <a:latin typeface="Times New Roman" pitchFamily="18" charset="0"/>
                <a:cs typeface="Times New Roman" pitchFamily="18" charset="0"/>
              </a:rPr>
            </a:br>
            <a:r>
              <a:rPr lang="en-US" sz="3200" b="1" dirty="0" err="1">
                <a:solidFill>
                  <a:schemeClr val="tx1"/>
                </a:solidFill>
                <a:latin typeface="Times New Roman" pitchFamily="18" charset="0"/>
                <a:cs typeface="Times New Roman" pitchFamily="18" charset="0"/>
              </a:rPr>
              <a:t>Tình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ca </a:t>
            </a:r>
            <a:r>
              <a:rPr lang="en-US" sz="3200" b="1" dirty="0" err="1">
                <a:solidFill>
                  <a:schemeClr val="tx1"/>
                </a:solidFill>
                <a:latin typeface="Times New Roman" pitchFamily="18" charset="0"/>
                <a:cs typeface="Times New Roman" pitchFamily="18" charset="0"/>
              </a:rPr>
              <a:t>muôn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màu</a:t>
            </a:r>
            <a:endParaRPr lang="en-US" sz="3200" b="1" dirty="0">
              <a:solidFill>
                <a:schemeClr val="tx1"/>
              </a:solidFill>
              <a:latin typeface="Times New Roman" pitchFamily="18" charset="0"/>
              <a:cs typeface="Times New Roman" pitchFamily="18" charset="0"/>
            </a:endParaRPr>
          </a:p>
        </p:txBody>
      </p:sp>
      <p:sp>
        <p:nvSpPr>
          <p:cNvPr id="30" name="Rectangle 29"/>
          <p:cNvSpPr/>
          <p:nvPr/>
        </p:nvSpPr>
        <p:spPr>
          <a:xfrm>
            <a:off x="7975600" y="1498600"/>
            <a:ext cx="4216400" cy="812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mj-lt"/>
                <a:cs typeface="Times New Roman" panose="02020603050405020304" pitchFamily="18" charset="0"/>
              </a:rPr>
              <a:t>D) A + B + C </a:t>
            </a:r>
            <a:r>
              <a:rPr lang="en-US" sz="3200" b="1" dirty="0" err="1">
                <a:solidFill>
                  <a:schemeClr val="tx1"/>
                </a:solidFill>
                <a:latin typeface="+mj-lt"/>
                <a:cs typeface="Times New Roman" panose="02020603050405020304" pitchFamily="18" charset="0"/>
              </a:rPr>
              <a:t>đều</a:t>
            </a:r>
            <a:r>
              <a:rPr lang="en-US" sz="3200" b="1" dirty="0">
                <a:solidFill>
                  <a:schemeClr val="tx1"/>
                </a:solidFill>
                <a:latin typeface="+mj-lt"/>
                <a:cs typeface="Times New Roman" panose="02020603050405020304" pitchFamily="18" charset="0"/>
              </a:rPr>
              <a:t> </a:t>
            </a:r>
            <a:r>
              <a:rPr lang="en-US" sz="3200" b="1" dirty="0" err="1">
                <a:solidFill>
                  <a:schemeClr val="tx1"/>
                </a:solidFill>
                <a:latin typeface="+mj-lt"/>
                <a:cs typeface="Times New Roman" panose="02020603050405020304" pitchFamily="18" charset="0"/>
              </a:rPr>
              <a:t>đúng</a:t>
            </a:r>
            <a:r>
              <a:rPr lang="en-US" sz="3200" b="1" dirty="0">
                <a:solidFill>
                  <a:schemeClr val="tx1"/>
                </a:solidFill>
                <a:latin typeface="+mj-lt"/>
                <a:cs typeface="Times New Roman" panose="02020603050405020304" pitchFamily="18" charset="0"/>
              </a:rPr>
              <a:t>.</a:t>
            </a:r>
          </a:p>
        </p:txBody>
      </p:sp>
      <p:pic>
        <p:nvPicPr>
          <p:cNvPr id="16" name="Picture 15" descr="4f942a9486ec68153575dc78a42d480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4000" y="2590800"/>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86f050d219b5585368f7ef298c00175.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49530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711200" y="5562601"/>
            <a:ext cx="12192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A</a:t>
            </a:r>
          </a:p>
        </p:txBody>
      </p:sp>
      <p:pic>
        <p:nvPicPr>
          <p:cNvPr id="31" name="Picture 30" descr="ca.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160000" y="5791200"/>
            <a:ext cx="711200" cy="47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86f050d219b5585368f7ef298c00175.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4953000"/>
            <a:ext cx="223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7010400" y="44450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C</a:t>
            </a:r>
          </a:p>
        </p:txBody>
      </p:sp>
      <p:pic>
        <p:nvPicPr>
          <p:cNvPr id="13" name="Picture 12" descr="e86f050d219b5585368f7ef298c00175.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448800" y="51054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9956800" y="4648200"/>
            <a:ext cx="9144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5333">
                <a:solidFill>
                  <a:srgbClr val="FFFF00"/>
                </a:solidFill>
              </a:rPr>
              <a:t> D</a:t>
            </a:r>
          </a:p>
        </p:txBody>
      </p:sp>
      <p:sp>
        <p:nvSpPr>
          <p:cNvPr id="22" name="Rectangle 21"/>
          <p:cNvSpPr/>
          <p:nvPr/>
        </p:nvSpPr>
        <p:spPr>
          <a:xfrm>
            <a:off x="406400" y="5486400"/>
            <a:ext cx="1727200" cy="838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t>Sai</a:t>
            </a:r>
            <a:r>
              <a:rPr lang="en-US" sz="2400" dirty="0"/>
              <a:t>  </a:t>
            </a:r>
            <a:r>
              <a:rPr lang="en-US" sz="2400" dirty="0" err="1"/>
              <a:t>mất</a:t>
            </a:r>
            <a:r>
              <a:rPr lang="en-US" sz="2400" dirty="0"/>
              <a:t> </a:t>
            </a:r>
            <a:r>
              <a:rPr lang="en-US" sz="2400" dirty="0" err="1"/>
              <a:t>rồi</a:t>
            </a:r>
            <a:endParaRPr lang="en-US" sz="2400" dirty="0"/>
          </a:p>
        </p:txBody>
      </p:sp>
      <p:sp>
        <p:nvSpPr>
          <p:cNvPr id="23" name="Rectangle 22"/>
          <p:cNvSpPr/>
          <p:nvPr/>
        </p:nvSpPr>
        <p:spPr>
          <a:xfrm>
            <a:off x="6502400" y="5410200"/>
            <a:ext cx="1727200" cy="838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t>Sai</a:t>
            </a:r>
            <a:r>
              <a:rPr lang="en-US" sz="2400" dirty="0"/>
              <a:t>  </a:t>
            </a:r>
            <a:r>
              <a:rPr lang="en-US" sz="2400" dirty="0" err="1"/>
              <a:t>mất</a:t>
            </a:r>
            <a:r>
              <a:rPr lang="en-US" sz="2400" dirty="0"/>
              <a:t> </a:t>
            </a:r>
            <a:r>
              <a:rPr lang="en-US" sz="2400" dirty="0" err="1"/>
              <a:t>rồi</a:t>
            </a:r>
            <a:endParaRPr lang="en-US" sz="2400" dirty="0"/>
          </a:p>
        </p:txBody>
      </p:sp>
      <p:sp>
        <p:nvSpPr>
          <p:cNvPr id="25" name="Rectangle 24"/>
          <p:cNvSpPr/>
          <p:nvPr/>
        </p:nvSpPr>
        <p:spPr>
          <a:xfrm>
            <a:off x="3352800" y="5410200"/>
            <a:ext cx="1727200" cy="838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2400" dirty="0" err="1"/>
              <a:t>Sai</a:t>
            </a:r>
            <a:r>
              <a:rPr lang="en-US" sz="2400" dirty="0"/>
              <a:t>  </a:t>
            </a:r>
            <a:r>
              <a:rPr lang="en-US" sz="2400" dirty="0" err="1"/>
              <a:t>mất</a:t>
            </a:r>
            <a:r>
              <a:rPr lang="en-US" sz="2400" dirty="0"/>
              <a:t> </a:t>
            </a:r>
            <a:r>
              <a:rPr lang="en-US" sz="2400" dirty="0" err="1"/>
              <a:t>rồi</a:t>
            </a:r>
            <a:endParaRPr lang="en-US" sz="2400" dirty="0"/>
          </a:p>
        </p:txBody>
      </p:sp>
      <p:sp>
        <p:nvSpPr>
          <p:cNvPr id="26" name="Right Arrow 25">
            <a:hlinkClick r:id="rId15" action="ppaction://hlinksldjump"/>
          </p:cNvPr>
          <p:cNvSpPr/>
          <p:nvPr/>
        </p:nvSpPr>
        <p:spPr>
          <a:xfrm>
            <a:off x="11582400" y="6477000"/>
            <a:ext cx="609600" cy="3810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400"/>
          </a:p>
        </p:txBody>
      </p:sp>
    </p:spTree>
    <p:extLst>
      <p:ext uri="{BB962C8B-B14F-4D97-AF65-F5344CB8AC3E}">
        <p14:creationId xmlns:p14="http://schemas.microsoft.com/office/powerpoint/2010/main" val="3512019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00" y="300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nodeType="afterGroup">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4" name="dung .wav"/>
                                        </p:tgtEl>
                                      </p:cMediaNode>
                                    </p:audio>
                                  </p:sub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nodeType="afterGroup">
                            <p:stCondLst>
                              <p:cond delay="1000"/>
                            </p:stCondLst>
                            <p:childTnLst>
                              <p:par>
                                <p:cTn id="72" presetID="0" presetClass="path" presetSubtype="0" accel="50000" decel="50000" fill="hold" nodeType="after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73" dur="2000" fill="hold"/>
                                        <p:tgtEl>
                                          <p:spTgt spid="31"/>
                                        </p:tgtEl>
                                        <p:attrNameLst>
                                          <p:attrName>ppt_x</p:attrName>
                                          <p:attrName>ppt_y</p:attrName>
                                        </p:attrNameLst>
                                      </p:cBhvr>
                                    </p:animMotion>
                                  </p:childTnLst>
                                </p:cTn>
                              </p:par>
                            </p:childTnLst>
                          </p:cTn>
                        </p:par>
                        <p:par>
                          <p:cTn id="74" fill="hold" nodeType="afterGroup">
                            <p:stCondLst>
                              <p:cond delay="3000"/>
                            </p:stCondLst>
                            <p:childTnLst>
                              <p:par>
                                <p:cTn id="75" presetID="47" presetClass="exit" presetSubtype="0" fill="hold" nodeType="afterEffect">
                                  <p:stCondLst>
                                    <p:cond delay="0"/>
                                  </p:stCondLst>
                                  <p:childTnLst>
                                    <p:animEffect transition="out" filter="fade">
                                      <p:cBhvr>
                                        <p:cTn id="76" dur="2000"/>
                                        <p:tgtEl>
                                          <p:spTgt spid="31"/>
                                        </p:tgtEl>
                                      </p:cBhvr>
                                    </p:animEffect>
                                    <p:anim calcmode="lin" valueType="num">
                                      <p:cBhvr>
                                        <p:cTn id="77" dur="2000"/>
                                        <p:tgtEl>
                                          <p:spTgt spid="31"/>
                                        </p:tgtEl>
                                        <p:attrNameLst>
                                          <p:attrName>ppt_x</p:attrName>
                                        </p:attrNameLst>
                                      </p:cBhvr>
                                      <p:tavLst>
                                        <p:tav tm="0">
                                          <p:val>
                                            <p:strVal val="ppt_x"/>
                                          </p:val>
                                        </p:tav>
                                        <p:tav tm="100000">
                                          <p:val>
                                            <p:strVal val="ppt_x"/>
                                          </p:val>
                                        </p:tav>
                                      </p:tavLst>
                                    </p:anim>
                                    <p:anim calcmode="lin" valueType="num">
                                      <p:cBhvr>
                                        <p:cTn id="78" dur="2000"/>
                                        <p:tgtEl>
                                          <p:spTgt spid="31"/>
                                        </p:tgtEl>
                                        <p:attrNameLst>
                                          <p:attrName>ppt_y</p:attrName>
                                        </p:attrNameLst>
                                      </p:cBhvr>
                                      <p:tavLst>
                                        <p:tav tm="0">
                                          <p:val>
                                            <p:strVal val="ppt_y"/>
                                          </p:val>
                                        </p:tav>
                                        <p:tav tm="100000">
                                          <p:val>
                                            <p:strVal val="ppt_y-.1"/>
                                          </p:val>
                                        </p:tav>
                                      </p:tavLst>
                                    </p:anim>
                                    <p:set>
                                      <p:cBhvr>
                                        <p:cTn id="79"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nodeType="afterGroup">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4" grpId="0" animBg="1"/>
      <p:bldP spid="28" grpId="0" animBg="1"/>
      <p:bldP spid="29" grpId="0" animBg="1"/>
      <p:bldP spid="30" grpId="0" animBg="1"/>
      <p:bldP spid="32" grpId="0"/>
      <p:bldP spid="20" grpId="0"/>
      <p:bldP spid="21" grpId="0"/>
      <p:bldP spid="22"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1463234"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7827"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510528" y="74428"/>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1888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7247164" y="3692198"/>
            <a:ext cx="3420814" cy="369332"/>
          </a:xfrm>
          <a:prstGeom prst="rect">
            <a:avLst/>
          </a:prstGeom>
          <a:solidFill>
            <a:srgbClr val="FFC000"/>
          </a:solidFill>
        </p:spPr>
        <p:txBody>
          <a:bodyPr wrap="square">
            <a:spAutoFit/>
          </a:bodyPr>
          <a:lstStyle/>
          <a:p>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7703129" y="696735"/>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2251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1603345"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1725826" y="3550692"/>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VN" altLang="en-VN" sz="2400" b="1">
                <a:latin typeface="Times New Roman" panose="02020603050405020304" pitchFamily="18" charset="0"/>
                <a:cs typeface="Times New Roman" panose="02020603050405020304" pitchFamily="18" charset="0"/>
              </a:rPr>
              <a:t>- </a:t>
            </a:r>
            <a:r>
              <a:rPr lang="en-US" altLang="en-VN" sz="2400" b="1">
                <a:latin typeface="Times New Roman" panose="02020603050405020304" pitchFamily="18" charset="0"/>
                <a:cs typeface="Times New Roman" panose="02020603050405020304" pitchFamily="18" charset="0"/>
              </a:rPr>
              <a:t>Đề tài sáng tác: </a:t>
            </a:r>
            <a:r>
              <a:rPr lang="en-US" altLang="en-VN"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en-VN" altLang="en-VN"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712636" y="1885278"/>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7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theme/theme1.xml><?xml version="1.0" encoding="utf-8"?>
<a:theme xmlns:a="http://schemas.openxmlformats.org/drawingml/2006/main" name="3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2242</Words>
  <Application>Microsoft Office PowerPoint</Application>
  <PresentationFormat>Widescreen</PresentationFormat>
  <Paragraphs>240</Paragraphs>
  <Slides>30</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ＭＳ Ｐゴシック</vt:lpstr>
      <vt:lpstr>Arial</vt:lpstr>
      <vt:lpstr>Calibri</vt:lpstr>
      <vt:lpstr>Calibri Light</vt:lpstr>
      <vt:lpstr>MS Mincho</vt:lpstr>
      <vt:lpstr>Snell Roundhand</vt:lpstr>
      <vt:lpstr>Times New Roman</vt:lpstr>
      <vt:lpstr>Wingdings</vt:lpstr>
      <vt:lpstr>38_Office Theme</vt:lpstr>
      <vt:lpstr>1_Office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Tác phẩm: Hoàng tử bé</vt:lpstr>
      <vt:lpstr>PowerPoint Presentation</vt:lpstr>
      <vt:lpstr>PowerPoint Presentation</vt:lpstr>
      <vt:lpstr>PowerPoint Presentation</vt:lpstr>
      <vt:lpstr>II. ĐỌC – HIỂU VĂN BẢN</vt:lpstr>
      <vt:lpstr>1. Hoàn cảnh gặp gỡ</vt:lpstr>
      <vt:lpstr>?Điều gì ở hoàng tử bé khiến cáo thiết tha mong được kết bạn với cậu?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LUYỆN TẬP</vt:lpstr>
      <vt:lpstr>                BT2: VIẾT KẾT NỐI VỚI ĐỌC     Tưởng tượng và viết đoạn văn (khoảng 5 – 7 câu) miêu tả cảm xúc của nhân vật cáo từ sau khi từ biệt hoàng tử bé.</vt:lpstr>
      <vt:lpstr>ĐOẠN VĂN THAM KHẢO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TCH</cp:lastModifiedBy>
  <cp:revision>37</cp:revision>
  <dcterms:created xsi:type="dcterms:W3CDTF">2021-08-13T07:48:43Z</dcterms:created>
  <dcterms:modified xsi:type="dcterms:W3CDTF">2025-10-10T01:34:31Z</dcterms:modified>
</cp:coreProperties>
</file>