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sldIdLst>
    <p:sldId id="349" r:id="rId3"/>
    <p:sldId id="256" r:id="rId4"/>
    <p:sldId id="263" r:id="rId5"/>
    <p:sldId id="278" r:id="rId6"/>
    <p:sldId id="279" r:id="rId7"/>
    <p:sldId id="281" r:id="rId8"/>
    <p:sldId id="282" r:id="rId9"/>
    <p:sldId id="283" r:id="rId10"/>
    <p:sldId id="284" r:id="rId11"/>
    <p:sldId id="285" r:id="rId12"/>
    <p:sldId id="286" r:id="rId13"/>
    <p:sldId id="287" r:id="rId14"/>
    <p:sldId id="288" r:id="rId15"/>
    <p:sldId id="280" r:id="rId16"/>
    <p:sldId id="289" r:id="rId17"/>
    <p:sldId id="290" r:id="rId18"/>
    <p:sldId id="268" r:id="rId19"/>
    <p:sldId id="291" r:id="rId20"/>
    <p:sldId id="267" r:id="rId21"/>
    <p:sldId id="292" r:id="rId22"/>
    <p:sldId id="265" r:id="rId23"/>
    <p:sldId id="293" r:id="rId24"/>
    <p:sldId id="294" r:id="rId25"/>
    <p:sldId id="262" r:id="rId26"/>
    <p:sldId id="295" r:id="rId27"/>
    <p:sldId id="341" r:id="rId28"/>
    <p:sldId id="261" r:id="rId29"/>
    <p:sldId id="302" r:id="rId30"/>
    <p:sldId id="342" r:id="rId31"/>
    <p:sldId id="304" r:id="rId32"/>
    <p:sldId id="343" r:id="rId33"/>
    <p:sldId id="345" r:id="rId34"/>
    <p:sldId id="346" r:id="rId35"/>
    <p:sldId id="306" r:id="rId36"/>
    <p:sldId id="347" r:id="rId37"/>
    <p:sldId id="307" r:id="rId38"/>
    <p:sldId id="308" r:id="rId39"/>
    <p:sldId id="311" r:id="rId40"/>
    <p:sldId id="309" r:id="rId41"/>
    <p:sldId id="314" r:id="rId42"/>
    <p:sldId id="313" r:id="rId43"/>
    <p:sldId id="348" r:id="rId44"/>
    <p:sldId id="315" r:id="rId45"/>
    <p:sldId id="316" r:id="rId46"/>
    <p:sldId id="318" r:id="rId47"/>
    <p:sldId id="321" r:id="rId48"/>
    <p:sldId id="322" r:id="rId49"/>
    <p:sldId id="323" r:id="rId50"/>
    <p:sldId id="324" r:id="rId51"/>
    <p:sldId id="320" r:id="rId52"/>
    <p:sldId id="325" r:id="rId53"/>
    <p:sldId id="326" r:id="rId54"/>
    <p:sldId id="330" r:id="rId55"/>
    <p:sldId id="327" r:id="rId56"/>
    <p:sldId id="331" r:id="rId57"/>
    <p:sldId id="328" r:id="rId58"/>
    <p:sldId id="329" r:id="rId59"/>
    <p:sldId id="332" r:id="rId60"/>
    <p:sldId id="333" r:id="rId61"/>
    <p:sldId id="334" r:id="rId62"/>
    <p:sldId id="319" r:id="rId63"/>
    <p:sldId id="335" r:id="rId64"/>
    <p:sldId id="336" r:id="rId65"/>
    <p:sldId id="337" r:id="rId66"/>
    <p:sldId id="338" r:id="rId67"/>
    <p:sldId id="339" r:id="rId68"/>
    <p:sldId id="303" r:id="rId69"/>
    <p:sldId id="34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660"/>
  </p:normalViewPr>
  <p:slideViewPr>
    <p:cSldViewPr snapToGrid="0">
      <p:cViewPr varScale="1">
        <p:scale>
          <a:sx n="69" d="100"/>
          <a:sy n="69" d="100"/>
        </p:scale>
        <p:origin x="6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2B47A-1F7A-4451-B3AF-A41F3BFB91C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51762-3F5C-4605-9E5E-68C4DD9F8336}" type="slidenum">
              <a:rPr lang="en-US" smtClean="0"/>
              <a:t>‹#›</a:t>
            </a:fld>
            <a:endParaRPr lang="en-US"/>
          </a:p>
        </p:txBody>
      </p:sp>
    </p:spTree>
    <p:extLst>
      <p:ext uri="{BB962C8B-B14F-4D97-AF65-F5344CB8AC3E}">
        <p14:creationId xmlns:p14="http://schemas.microsoft.com/office/powerpoint/2010/main" val="272757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263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54438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43229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6690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00273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17471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738431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5311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53395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6127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102398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980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98ABB-8560-4A60-81A6-35BEE84B583E}"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43680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589989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5889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325623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B98ABB-8560-4A60-81A6-35BEE84B583E}"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540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B98ABB-8560-4A60-81A6-35BEE84B583E}"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61167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B98ABB-8560-4A60-81A6-35BEE84B583E}"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319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98ABB-8560-4A60-81A6-35BEE84B583E}"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27102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98ABB-8560-4A60-81A6-35BEE84B583E}"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110582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3058702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B98ABB-8560-4A60-81A6-35BEE84B583E}"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73265-2268-4EF7-864B-95669823E8AC}" type="slidenum">
              <a:rPr lang="en-US" smtClean="0"/>
              <a:t>‹#›</a:t>
            </a:fld>
            <a:endParaRPr lang="en-US"/>
          </a:p>
        </p:txBody>
      </p:sp>
    </p:spTree>
    <p:extLst>
      <p:ext uri="{BB962C8B-B14F-4D97-AF65-F5344CB8AC3E}">
        <p14:creationId xmlns:p14="http://schemas.microsoft.com/office/powerpoint/2010/main" val="71511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98ABB-8560-4A60-81A6-35BEE84B583E}"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73265-2268-4EF7-864B-95669823E8AC}" type="slidenum">
              <a:rPr lang="en-US" smtClean="0"/>
              <a:t>‹#›</a:t>
            </a:fld>
            <a:endParaRPr lang="en-US"/>
          </a:p>
        </p:txBody>
      </p:sp>
    </p:spTree>
    <p:extLst>
      <p:ext uri="{BB962C8B-B14F-4D97-AF65-F5344CB8AC3E}">
        <p14:creationId xmlns:p14="http://schemas.microsoft.com/office/powerpoint/2010/main" val="4066571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089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slide" Target="slide4.xml"/><Relationship Id="rId5" Type="http://schemas.openxmlformats.org/officeDocument/2006/relationships/image" Target="../media/image28.png"/><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32.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54.xml"/><Relationship Id="rId18" Type="http://schemas.openxmlformats.org/officeDocument/2006/relationships/slide" Target="slide58.xml"/><Relationship Id="rId3" Type="http://schemas.openxmlformats.org/officeDocument/2006/relationships/image" Target="../media/image56.jpg"/><Relationship Id="rId21" Type="http://schemas.microsoft.com/office/2007/relationships/hdphoto" Target="../media/hdphoto4.wdp"/><Relationship Id="rId7" Type="http://schemas.microsoft.com/office/2007/relationships/hdphoto" Target="../media/hdphoto2.wdp"/><Relationship Id="rId12" Type="http://schemas.openxmlformats.org/officeDocument/2006/relationships/slide" Target="slide53.xml"/><Relationship Id="rId17" Type="http://schemas.openxmlformats.org/officeDocument/2006/relationships/slide" Target="slide59.xml"/><Relationship Id="rId2" Type="http://schemas.openxmlformats.org/officeDocument/2006/relationships/audio" Target="../media/audio1.wav"/><Relationship Id="rId16" Type="http://schemas.openxmlformats.org/officeDocument/2006/relationships/slide" Target="slide57.xml"/><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slide" Target="slide52.xml"/><Relationship Id="rId5" Type="http://schemas.microsoft.com/office/2007/relationships/hdphoto" Target="../media/hdphoto1.wdp"/><Relationship Id="rId15" Type="http://schemas.openxmlformats.org/officeDocument/2006/relationships/slide" Target="slide56.xml"/><Relationship Id="rId10" Type="http://schemas.openxmlformats.org/officeDocument/2006/relationships/slide" Target="slide51.xml"/><Relationship Id="rId19" Type="http://schemas.openxmlformats.org/officeDocument/2006/relationships/slide" Target="slide60.xml"/><Relationship Id="rId4" Type="http://schemas.openxmlformats.org/officeDocument/2006/relationships/image" Target="../media/image57.png"/><Relationship Id="rId9" Type="http://schemas.microsoft.com/office/2007/relationships/hdphoto" Target="../media/hdphoto3.wdp"/><Relationship Id="rId14" Type="http://schemas.openxmlformats.org/officeDocument/2006/relationships/slide" Target="slide55.xml"/><Relationship Id="rId22" Type="http://schemas.openxmlformats.org/officeDocument/2006/relationships/slide" Target="slide61.xml"/></Relationships>
</file>

<file path=ppt/slides/_rels/slide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61.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5"/>
          <p:cNvSpPr txBox="1">
            <a:spLocks noChangeArrowheads="1"/>
          </p:cNvSpPr>
          <p:nvPr/>
        </p:nvSpPr>
        <p:spPr bwMode="auto">
          <a:xfrm>
            <a:off x="2759779" y="3339450"/>
            <a:ext cx="3707260" cy="248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endParaRPr lang="en-US" altLang="vi-VN" sz="3893">
              <a:solidFill>
                <a:srgbClr val="0099FF"/>
              </a:solidFill>
              <a:latin typeface=".VnVogueH" pitchFamily="34" charset="0"/>
            </a:endParaRPr>
          </a:p>
          <a:p>
            <a:pPr eaLnBrk="1" hangingPunct="1">
              <a:spcBef>
                <a:spcPct val="50000"/>
              </a:spcBef>
              <a:buFontTx/>
              <a:buNone/>
              <a:defRPr/>
            </a:pPr>
            <a:endParaRPr lang="en-US" altLang="vi-VN" sz="3893">
              <a:solidFill>
                <a:srgbClr val="0099FF"/>
              </a:solidFill>
              <a:latin typeface=".VnVogueH" pitchFamily="34" charset="0"/>
            </a:endParaRPr>
          </a:p>
          <a:p>
            <a:pPr eaLnBrk="1" hangingPunct="1">
              <a:spcBef>
                <a:spcPct val="50000"/>
              </a:spcBef>
              <a:buFontTx/>
              <a:buNone/>
              <a:defRPr/>
            </a:pPr>
            <a:endParaRPr lang="en-US" altLang="vi-VN" sz="3893">
              <a:solidFill>
                <a:srgbClr val="0099FF"/>
              </a:solidFill>
              <a:latin typeface=".VnVogueH" pitchFamily="34" charset="0"/>
            </a:endParaRPr>
          </a:p>
        </p:txBody>
      </p:sp>
      <p:pic>
        <p:nvPicPr>
          <p:cNvPr id="32771" name="Picture 6"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13773" y="1260379"/>
            <a:ext cx="717029" cy="53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97733" y="833918"/>
            <a:ext cx="889867" cy="6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8"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31271">
            <a:off x="8901181" y="1726917"/>
            <a:ext cx="1161650" cy="9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WordArt 9"/>
          <p:cNvSpPr>
            <a:spLocks noChangeArrowheads="1" noChangeShapeType="1" noTextEdit="1"/>
          </p:cNvSpPr>
          <p:nvPr/>
        </p:nvSpPr>
        <p:spPr bwMode="auto">
          <a:xfrm>
            <a:off x="2907569" y="2094512"/>
            <a:ext cx="6599173" cy="5783200"/>
          </a:xfrm>
          <a:prstGeom prst="rect">
            <a:avLst/>
          </a:prstGeom>
        </p:spPr>
        <p:txBody>
          <a:bodyPr spcFirstLastPara="1" wrap="none" fromWordArt="1">
            <a:prstTxWarp prst="textArchUp">
              <a:avLst>
                <a:gd name="adj" fmla="val 10800004"/>
              </a:avLst>
            </a:prstTxWarp>
          </a:bodyPr>
          <a:lstStyle/>
          <a:p>
            <a:pPr algn="ctr"/>
            <a:r>
              <a:rPr lang="en-US" sz="4282" kern="10">
                <a:ln w="18415">
                  <a:solidFill>
                    <a:srgbClr val="FF0000"/>
                  </a:solidFill>
                  <a:round/>
                  <a:headEnd/>
                  <a:tailEnd/>
                </a:ln>
                <a:solidFill>
                  <a:srgbClr val="0000FF"/>
                </a:solidFill>
                <a:effectLst>
                  <a:outerShdw algn="tl" rotWithShape="0">
                    <a:srgbClr val="000000">
                      <a:alpha val="70000"/>
                    </a:srgbClr>
                  </a:outerShdw>
                </a:effectLst>
                <a:cs typeface="Arial" panose="020B0604020202020204" pitchFamily="34" charset="0"/>
              </a:rPr>
              <a:t>Chào mừng quý thầy cô về dự giờ</a:t>
            </a:r>
          </a:p>
        </p:txBody>
      </p:sp>
      <p:sp>
        <p:nvSpPr>
          <p:cNvPr id="24586" name="WordArt 10"/>
          <p:cNvSpPr>
            <a:spLocks noChangeArrowheads="1" noChangeShapeType="1" noTextEdit="1"/>
          </p:cNvSpPr>
          <p:nvPr/>
        </p:nvSpPr>
        <p:spPr bwMode="auto">
          <a:xfrm>
            <a:off x="4538888" y="3558629"/>
            <a:ext cx="3336534" cy="1130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503" kern="10">
                <a:solidFill>
                  <a:srgbClr val="0000FF"/>
                </a:solidFill>
                <a:effectLst>
                  <a:outerShdw dist="35921" dir="2700000" algn="ctr" rotWithShape="0">
                    <a:srgbClr val="C0C0C0">
                      <a:alpha val="79999"/>
                    </a:srgbClr>
                  </a:outerShdw>
                </a:effectLst>
                <a:cs typeface="Arial" panose="020B0604020202020204" pitchFamily="34" charset="0"/>
              </a:rPr>
              <a:t>Môn: Ngữ văn 6</a:t>
            </a:r>
          </a:p>
        </p:txBody>
      </p:sp>
      <p:sp>
        <p:nvSpPr>
          <p:cNvPr id="32776" name="WordArt 11"/>
          <p:cNvSpPr>
            <a:spLocks noChangeArrowheads="1" noChangeShapeType="1" noTextEdit="1"/>
          </p:cNvSpPr>
          <p:nvPr/>
        </p:nvSpPr>
        <p:spPr bwMode="auto">
          <a:xfrm>
            <a:off x="4019747" y="4392763"/>
            <a:ext cx="4254582" cy="5379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503" kern="10">
              <a:solidFill>
                <a:srgbClr val="FF00FF"/>
              </a:solidFill>
              <a:effectLst>
                <a:outerShdw dist="45791" dir="2021404" algn="ctr" rotWithShape="0">
                  <a:srgbClr val="B2B2B2">
                    <a:alpha val="79999"/>
                  </a:srgbClr>
                </a:outerShdw>
              </a:effectLst>
              <a:latin typeface=".VnAristoteH" panose="020B7200000000000000" pitchFamily="34" charset="0"/>
            </a:endParaRPr>
          </a:p>
        </p:txBody>
      </p:sp>
      <p:sp>
        <p:nvSpPr>
          <p:cNvPr id="32777" name="WordArt 12"/>
          <p:cNvSpPr>
            <a:spLocks noChangeArrowheads="1" noChangeShapeType="1" noTextEdit="1"/>
          </p:cNvSpPr>
          <p:nvPr/>
        </p:nvSpPr>
        <p:spPr bwMode="auto">
          <a:xfrm>
            <a:off x="6318624" y="5356524"/>
            <a:ext cx="3744207" cy="809711"/>
          </a:xfrm>
          <a:prstGeom prst="rect">
            <a:avLst/>
          </a:prstGeom>
        </p:spPr>
        <p:txBody>
          <a:bodyPr wrap="none" fromWordArt="1">
            <a:prstTxWarp prst="textPlain">
              <a:avLst>
                <a:gd name="adj" fmla="val 50000"/>
              </a:avLst>
            </a:prstTxWarp>
          </a:bodyPr>
          <a:lstStyle/>
          <a:p>
            <a:endParaRPr lang="en-US" sz="3503" kern="10">
              <a:ln w="12700">
                <a:solidFill>
                  <a:srgbClr val="3333CC"/>
                </a:solidFill>
                <a:round/>
                <a:headEnd/>
                <a:tailEnd/>
              </a:ln>
              <a:solidFill>
                <a:srgbClr val="B2B2B2">
                  <a:alpha val="50195"/>
                </a:srgbClr>
              </a:solidFill>
              <a:effectLst>
                <a:outerShdw dist="45791" dir="2021404" algn="ctr" rotWithShape="0">
                  <a:srgbClr val="9999FF"/>
                </a:outerShdw>
              </a:effectLst>
              <a:latin typeface=".VnBahamasBH" panose="020BE200000000000000" pitchFamily="34" charset="0"/>
            </a:endParaRPr>
          </a:p>
        </p:txBody>
      </p:sp>
      <p:sp>
        <p:nvSpPr>
          <p:cNvPr id="24590" name="TextBox 14"/>
          <p:cNvSpPr txBox="1">
            <a:spLocks noChangeArrowheads="1"/>
          </p:cNvSpPr>
          <p:nvPr/>
        </p:nvSpPr>
        <p:spPr bwMode="auto">
          <a:xfrm>
            <a:off x="4513727" y="4833000"/>
            <a:ext cx="3415037" cy="6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vi-VN" sz="3503" b="1" dirty="0" err="1" smtClean="0">
                <a:solidFill>
                  <a:srgbClr val="0000FF"/>
                </a:solidFill>
                <a:latin typeface="Times New Roman" panose="02020603050405020304" pitchFamily="18" charset="0"/>
                <a:cs typeface="Times New Roman" panose="02020603050405020304" pitchFamily="18" charset="0"/>
              </a:rPr>
              <a:t>GV</a:t>
            </a:r>
            <a:r>
              <a:rPr lang="en-US" altLang="vi-VN" sz="3503" b="1" dirty="0" smtClean="0">
                <a:solidFill>
                  <a:srgbClr val="0000FF"/>
                </a:solidFill>
                <a:latin typeface="Times New Roman" panose="02020603050405020304" pitchFamily="18" charset="0"/>
                <a:cs typeface="Times New Roman" panose="02020603050405020304" pitchFamily="18" charset="0"/>
              </a:rPr>
              <a:t>: Cao </a:t>
            </a:r>
            <a:r>
              <a:rPr lang="en-US" altLang="vi-VN" sz="3503" b="1" dirty="0" err="1" smtClean="0">
                <a:solidFill>
                  <a:srgbClr val="0000FF"/>
                </a:solidFill>
                <a:latin typeface="Times New Roman" panose="02020603050405020304" pitchFamily="18" charset="0"/>
                <a:cs typeface="Times New Roman" panose="02020603050405020304" pitchFamily="18" charset="0"/>
              </a:rPr>
              <a:t>Thị</a:t>
            </a:r>
            <a:r>
              <a:rPr lang="en-US" altLang="vi-VN" sz="3503" b="1" dirty="0" smtClean="0">
                <a:solidFill>
                  <a:srgbClr val="0000FF"/>
                </a:solidFill>
                <a:latin typeface="Times New Roman" panose="02020603050405020304" pitchFamily="18" charset="0"/>
                <a:cs typeface="Times New Roman" panose="02020603050405020304" pitchFamily="18" charset="0"/>
              </a:rPr>
              <a:t> </a:t>
            </a:r>
            <a:r>
              <a:rPr lang="en-US" altLang="vi-VN" sz="3503" b="1" dirty="0" err="1" smtClean="0">
                <a:solidFill>
                  <a:srgbClr val="0000FF"/>
                </a:solidFill>
                <a:latin typeface="Times New Roman" panose="02020603050405020304" pitchFamily="18" charset="0"/>
                <a:cs typeface="Times New Roman" panose="02020603050405020304" pitchFamily="18" charset="0"/>
              </a:rPr>
              <a:t>Mơ</a:t>
            </a:r>
            <a:endParaRPr lang="en-US" altLang="vi-VN" sz="3503" b="1" dirty="0">
              <a:solidFill>
                <a:srgbClr val="0000FF"/>
              </a:solidFill>
              <a:latin typeface="Times New Roman" panose="02020603050405020304" pitchFamily="18" charset="0"/>
              <a:cs typeface="Times New Roman" panose="02020603050405020304" pitchFamily="18" charset="0"/>
            </a:endParaRPr>
          </a:p>
        </p:txBody>
      </p:sp>
      <p:pic>
        <p:nvPicPr>
          <p:cNvPr id="32779" name="Picture 14" descr="buch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54861" y="92467"/>
            <a:ext cx="2001419" cy="149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Shape 10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911" y="537087"/>
            <a:ext cx="2372772" cy="126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4" descr="blumen-pflanzen09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781183">
            <a:off x="9093432" y="176381"/>
            <a:ext cx="1098401" cy="17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49021" y="6274572"/>
            <a:ext cx="1186699" cy="49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4"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69912" y="4985799"/>
            <a:ext cx="1631320" cy="177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14828" y="6172498"/>
            <a:ext cx="964389" cy="59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06446" y="6196921"/>
            <a:ext cx="1037657" cy="5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01528" y="6200052"/>
            <a:ext cx="963762" cy="49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13705" y="4763489"/>
            <a:ext cx="1631320" cy="200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3"/>
          <p:cNvSpPr txBox="1">
            <a:spLocks noChangeArrowheads="1"/>
          </p:cNvSpPr>
          <p:nvPr/>
        </p:nvSpPr>
        <p:spPr bwMode="auto">
          <a:xfrm>
            <a:off x="4242683" y="5455468"/>
            <a:ext cx="4669805" cy="153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vi-VN" sz="3114" b="1" dirty="0" err="1">
                <a:solidFill>
                  <a:srgbClr val="0000FF"/>
                </a:solidFill>
                <a:latin typeface="Times New Roman" panose="02020603050405020304" pitchFamily="18" charset="0"/>
                <a:cs typeface="Times New Roman" panose="02020603050405020304" pitchFamily="18" charset="0"/>
              </a:rPr>
              <a:t>Trường</a:t>
            </a:r>
            <a:r>
              <a:rPr lang="en-US" altLang="vi-VN" sz="3114" b="1" dirty="0">
                <a:solidFill>
                  <a:srgbClr val="0000FF"/>
                </a:solidFill>
                <a:latin typeface="Times New Roman" panose="02020603050405020304" pitchFamily="18" charset="0"/>
                <a:cs typeface="Times New Roman" panose="02020603050405020304" pitchFamily="18" charset="0"/>
              </a:rPr>
              <a:t> THCS </a:t>
            </a:r>
            <a:r>
              <a:rPr lang="en-US" altLang="vi-VN" sz="3114" b="1" dirty="0" err="1" smtClean="0">
                <a:solidFill>
                  <a:srgbClr val="0000FF"/>
                </a:solidFill>
                <a:latin typeface="Times New Roman" panose="02020603050405020304" pitchFamily="18" charset="0"/>
                <a:cs typeface="Times New Roman" panose="02020603050405020304" pitchFamily="18" charset="0"/>
              </a:rPr>
              <a:t>Quyết</a:t>
            </a:r>
            <a:r>
              <a:rPr lang="en-US" altLang="vi-VN" sz="3114" b="1" dirty="0" smtClean="0">
                <a:solidFill>
                  <a:srgbClr val="0000FF"/>
                </a:solidFill>
                <a:latin typeface="Times New Roman" panose="02020603050405020304" pitchFamily="18" charset="0"/>
                <a:cs typeface="Times New Roman" panose="02020603050405020304" pitchFamily="18" charset="0"/>
              </a:rPr>
              <a:t> </a:t>
            </a:r>
            <a:r>
              <a:rPr lang="en-US" altLang="vi-VN" sz="3114" b="1" dirty="0" err="1" smtClean="0">
                <a:solidFill>
                  <a:srgbClr val="0000FF"/>
                </a:solidFill>
                <a:latin typeface="Times New Roman" panose="02020603050405020304" pitchFamily="18" charset="0"/>
                <a:cs typeface="Times New Roman" panose="02020603050405020304" pitchFamily="18" charset="0"/>
              </a:rPr>
              <a:t>Tiến</a:t>
            </a:r>
            <a:endParaRPr lang="vi-VN" altLang="vi-VN" sz="3114" b="1" dirty="0">
              <a:solidFill>
                <a:srgbClr val="0000FF"/>
              </a:solidFill>
              <a:latin typeface="Times New Roman" panose="02020603050405020304" pitchFamily="18" charset="0"/>
              <a:cs typeface="Times New Roman" panose="02020603050405020304" pitchFamily="18" charset="0"/>
            </a:endParaRPr>
          </a:p>
          <a:p>
            <a:pPr eaLnBrk="1" hangingPunct="1">
              <a:spcBef>
                <a:spcPct val="0"/>
              </a:spcBef>
              <a:buFontTx/>
              <a:buNone/>
              <a:defRPr/>
            </a:pPr>
            <a:endParaRPr lang="en-US" altLang="vi-VN" sz="3114" b="1" dirty="0">
              <a:solidFill>
                <a:srgbClr val="0000FF"/>
              </a:solidFill>
              <a:latin typeface="Times New Roman" panose="02020603050405020304" pitchFamily="18" charset="0"/>
              <a:cs typeface="Times New Roman" panose="02020603050405020304" pitchFamily="18" charset="0"/>
            </a:endParaRPr>
          </a:p>
          <a:p>
            <a:pPr eaLnBrk="1" hangingPunct="1">
              <a:spcBef>
                <a:spcPct val="0"/>
              </a:spcBef>
              <a:buFontTx/>
              <a:buNone/>
              <a:defRPr/>
            </a:pPr>
            <a:endParaRPr lang="en-US" altLang="vi-VN" sz="3114"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92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2000" fill="hold" nodeType="withEffect">
                                  <p:stCondLst>
                                    <p:cond delay="0"/>
                                  </p:stCondLst>
                                  <p:childTnLst>
                                    <p:animEffect transition="out" filter="fade">
                                      <p:cBhvr>
                                        <p:cTn id="6" dur="2000" tmFilter="0, 0; .2, .5; .8, .5; 1, 0"/>
                                        <p:tgtEl>
                                          <p:spTgt spid="24585"/>
                                        </p:tgtEl>
                                      </p:cBhvr>
                                    </p:animEffect>
                                    <p:animScale>
                                      <p:cBhvr>
                                        <p:cTn id="7" dur="1000" autoRev="1" fill="hold"/>
                                        <p:tgtEl>
                                          <p:spTgt spid="2458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53" presetClass="entr" presetSubtype="0" fill="hold" nodeType="withEffect">
                                  <p:stCondLst>
                                    <p:cond delay="0"/>
                                  </p:stCondLst>
                                  <p:childTnLst>
                                    <p:set>
                                      <p:cBhvr>
                                        <p:cTn id="9" dur="1" fill="hold">
                                          <p:stCondLst>
                                            <p:cond delay="0"/>
                                          </p:stCondLst>
                                        </p:cTn>
                                        <p:tgtEl>
                                          <p:spTgt spid="24586"/>
                                        </p:tgtEl>
                                        <p:attrNameLst>
                                          <p:attrName>style.visibility</p:attrName>
                                        </p:attrNameLst>
                                      </p:cBhvr>
                                      <p:to>
                                        <p:strVal val="visible"/>
                                      </p:to>
                                    </p:set>
                                    <p:anim calcmode="lin" valueType="num">
                                      <p:cBhvr>
                                        <p:cTn id="10" dur="2000" fill="hold"/>
                                        <p:tgtEl>
                                          <p:spTgt spid="24586"/>
                                        </p:tgtEl>
                                        <p:attrNameLst>
                                          <p:attrName>ppt_w</p:attrName>
                                        </p:attrNameLst>
                                      </p:cBhvr>
                                      <p:tavLst>
                                        <p:tav tm="0">
                                          <p:val>
                                            <p:fltVal val="0"/>
                                          </p:val>
                                        </p:tav>
                                        <p:tav tm="100000">
                                          <p:val>
                                            <p:strVal val="#ppt_w"/>
                                          </p:val>
                                        </p:tav>
                                      </p:tavLst>
                                    </p:anim>
                                    <p:anim calcmode="lin" valueType="num">
                                      <p:cBhvr>
                                        <p:cTn id="11" dur="2000" fill="hold"/>
                                        <p:tgtEl>
                                          <p:spTgt spid="24586"/>
                                        </p:tgtEl>
                                        <p:attrNameLst>
                                          <p:attrName>ppt_h</p:attrName>
                                        </p:attrNameLst>
                                      </p:cBhvr>
                                      <p:tavLst>
                                        <p:tav tm="0">
                                          <p:val>
                                            <p:fltVal val="0"/>
                                          </p:val>
                                        </p:tav>
                                        <p:tav tm="100000">
                                          <p:val>
                                            <p:strVal val="#ppt_h"/>
                                          </p:val>
                                        </p:tav>
                                      </p:tavLst>
                                    </p:anim>
                                    <p:animEffect transition="in" filter="fade">
                                      <p:cBhvr>
                                        <p:cTn id="12" dur="2000"/>
                                        <p:tgtEl>
                                          <p:spTgt spid="24586"/>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24590"/>
                                        </p:tgtEl>
                                        <p:attrNameLst>
                                          <p:attrName>style.visibility</p:attrName>
                                        </p:attrNameLst>
                                      </p:cBhvr>
                                      <p:to>
                                        <p:strVal val="visible"/>
                                      </p:to>
                                    </p:set>
                                    <p:anim calcmode="lin" valueType="num">
                                      <p:cBhvr>
                                        <p:cTn id="15" dur="2000" fill="hold"/>
                                        <p:tgtEl>
                                          <p:spTgt spid="24590"/>
                                        </p:tgtEl>
                                        <p:attrNameLst>
                                          <p:attrName>ppt_w</p:attrName>
                                        </p:attrNameLst>
                                      </p:cBhvr>
                                      <p:tavLst>
                                        <p:tav tm="0">
                                          <p:val>
                                            <p:fltVal val="0"/>
                                          </p:val>
                                        </p:tav>
                                        <p:tav tm="100000">
                                          <p:val>
                                            <p:strVal val="#ppt_w"/>
                                          </p:val>
                                        </p:tav>
                                      </p:tavLst>
                                    </p:anim>
                                    <p:anim calcmode="lin" valueType="num">
                                      <p:cBhvr>
                                        <p:cTn id="16" dur="2000" fill="hold"/>
                                        <p:tgtEl>
                                          <p:spTgt spid="24590"/>
                                        </p:tgtEl>
                                        <p:attrNameLst>
                                          <p:attrName>ppt_h</p:attrName>
                                        </p:attrNameLst>
                                      </p:cBhvr>
                                      <p:tavLst>
                                        <p:tav tm="0">
                                          <p:val>
                                            <p:fltVal val="0"/>
                                          </p:val>
                                        </p:tav>
                                        <p:tav tm="100000">
                                          <p:val>
                                            <p:strVal val="#ppt_h"/>
                                          </p:val>
                                        </p:tav>
                                      </p:tavLst>
                                    </p:anim>
                                    <p:animEffect transition="in" filter="fade">
                                      <p:cBhvr>
                                        <p:cTn id="17" dur="2000"/>
                                        <p:tgtEl>
                                          <p:spTgt spid="24590"/>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2000" fill="hold"/>
                                        <p:tgtEl>
                                          <p:spTgt spid="30"/>
                                        </p:tgtEl>
                                        <p:attrNameLst>
                                          <p:attrName>ppt_w</p:attrName>
                                        </p:attrNameLst>
                                      </p:cBhvr>
                                      <p:tavLst>
                                        <p:tav tm="0">
                                          <p:val>
                                            <p:fltVal val="0"/>
                                          </p:val>
                                        </p:tav>
                                        <p:tav tm="100000">
                                          <p:val>
                                            <p:strVal val="#ppt_w"/>
                                          </p:val>
                                        </p:tav>
                                      </p:tavLst>
                                    </p:anim>
                                    <p:anim calcmode="lin" valueType="num">
                                      <p:cBhvr>
                                        <p:cTn id="21" dur="2000" fill="hold"/>
                                        <p:tgtEl>
                                          <p:spTgt spid="30"/>
                                        </p:tgtEl>
                                        <p:attrNameLst>
                                          <p:attrName>ppt_h</p:attrName>
                                        </p:attrNameLst>
                                      </p:cBhvr>
                                      <p:tavLst>
                                        <p:tav tm="0">
                                          <p:val>
                                            <p:fltVal val="0"/>
                                          </p:val>
                                        </p:tav>
                                        <p:tav tm="100000">
                                          <p:val>
                                            <p:strVal val="#ppt_h"/>
                                          </p:val>
                                        </p:tav>
                                      </p:tavLst>
                                    </p:anim>
                                    <p:animEffect transition="in" filter="fade">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5.</a:t>
            </a:r>
            <a:r>
              <a:rPr lang="en-US" sz="2800" b="1" i="1" dirty="0" smtClean="0">
                <a:solidFill>
                  <a:srgbClr val="FF0000"/>
                </a:solidFill>
                <a:latin typeface="Times New Roman" pitchFamily="18" charset="0"/>
                <a:cs typeface="Times New Roman" pitchFamily="18" charset="0"/>
              </a:rPr>
              <a:t> </a:t>
            </a:r>
            <a:r>
              <a:rPr lang="vi-VN" sz="2800" b="1" i="1" dirty="0">
                <a:solidFill>
                  <a:srgbClr val="FF0000"/>
                </a:solidFill>
                <a:latin typeface="Times New Roman" pitchFamily="18" charset="0"/>
                <a:cs typeface="Times New Roman" pitchFamily="18" charset="0"/>
              </a:rPr>
              <a:t>Chim gì ăn khế mải mê</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Ăn xong trả của chẳng chê được gì</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dirty="0" err="1" smtClean="0">
                <a:solidFill>
                  <a:srgbClr val="002060"/>
                </a:solidFill>
                <a:latin typeface="Times New Roman" pitchFamily="18" charset="0"/>
                <a:cs typeface="Times New Roman" pitchFamily="18" charset="0"/>
                <a:sym typeface="Arial"/>
              </a:rPr>
              <a:t>Chim</a:t>
            </a:r>
            <a:r>
              <a:rPr lang="en-US" sz="3200" b="1" dirty="0" smtClean="0">
                <a:solidFill>
                  <a:srgbClr val="002060"/>
                </a:solidFill>
                <a:latin typeface="Times New Roman" pitchFamily="18" charset="0"/>
                <a:cs typeface="Times New Roman" pitchFamily="18" charset="0"/>
                <a:sym typeface="Arial"/>
              </a:rPr>
              <a:t> </a:t>
            </a:r>
            <a:r>
              <a:rPr lang="en-US" sz="3200" b="1" dirty="0" err="1" smtClean="0">
                <a:solidFill>
                  <a:srgbClr val="002060"/>
                </a:solidFill>
                <a:latin typeface="Times New Roman" pitchFamily="18" charset="0"/>
                <a:cs typeface="Times New Roman" pitchFamily="18" charset="0"/>
                <a:sym typeface="Arial"/>
              </a:rPr>
              <a:t>thần</a:t>
            </a:r>
            <a:r>
              <a:rPr kumimoji="0" lang="en-US" sz="3200" b="1" i="0" u="none"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4" name="Picture 3"/>
          <p:cNvPicPr>
            <a:picLocks noChangeAspect="1"/>
          </p:cNvPicPr>
          <p:nvPr/>
        </p:nvPicPr>
        <p:blipFill>
          <a:blip r:embed="rId4"/>
          <a:stretch>
            <a:fillRect/>
          </a:stretch>
        </p:blipFill>
        <p:spPr>
          <a:xfrm>
            <a:off x="4101737" y="1790982"/>
            <a:ext cx="4875147" cy="3588257"/>
          </a:xfrm>
          <a:prstGeom prst="rect">
            <a:avLst/>
          </a:prstGeom>
        </p:spPr>
      </p:pic>
    </p:spTree>
    <p:extLst>
      <p:ext uri="{BB962C8B-B14F-4D97-AF65-F5344CB8AC3E}">
        <p14:creationId xmlns:p14="http://schemas.microsoft.com/office/powerpoint/2010/main" val="3324282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12431"/>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dirty="0">
                <a:solidFill>
                  <a:srgbClr val="FF0000"/>
                </a:solidFill>
                <a:latin typeface="Times New Roman" pitchFamily="18" charset="0"/>
                <a:cs typeface="Times New Roman" pitchFamily="18" charset="0"/>
              </a:rPr>
              <a:t>Câu </a:t>
            </a:r>
            <a:r>
              <a:rPr lang="en-US" sz="2800" b="1" dirty="0" smtClean="0">
                <a:solidFill>
                  <a:srgbClr val="FF0000"/>
                </a:solidFill>
                <a:latin typeface="Times New Roman" pitchFamily="18" charset="0"/>
                <a:cs typeface="Times New Roman" pitchFamily="18" charset="0"/>
              </a:rPr>
              <a:t>6.</a:t>
            </a:r>
            <a:r>
              <a:rPr lang="vi-VN" sz="2800" b="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Điền từ còn thiếu vào câu thơ sau:</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Tôi yêu… nước tôi</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Vừa nhân hậu lại tuyệt vời sâu sa</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smtClean="0">
                <a:solidFill>
                  <a:srgbClr val="002060"/>
                </a:solidFill>
                <a:latin typeface="Times New Roman" pitchFamily="18" charset="0"/>
                <a:cs typeface="Times New Roman" pitchFamily="18" charset="0"/>
                <a:sym typeface="Arial"/>
              </a:rPr>
              <a:t>Truyện cổ</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573641" y="1790983"/>
            <a:ext cx="4870805" cy="3588258"/>
          </a:xfrm>
          <a:prstGeom prst="rect">
            <a:avLst/>
          </a:prstGeom>
        </p:spPr>
      </p:pic>
    </p:spTree>
    <p:extLst>
      <p:ext uri="{BB962C8B-B14F-4D97-AF65-F5344CB8AC3E}">
        <p14:creationId xmlns:p14="http://schemas.microsoft.com/office/powerpoint/2010/main" val="3537568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vi-VN" sz="2800" b="1" dirty="0" smtClean="0">
                <a:solidFill>
                  <a:prstClr val="white"/>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Câu </a:t>
            </a:r>
            <a:r>
              <a:rPr lang="en-US" sz="2800" b="1" dirty="0" smtClean="0">
                <a:solidFill>
                  <a:srgbClr val="FF0000"/>
                </a:solidFill>
                <a:latin typeface="Times New Roman" pitchFamily="18" charset="0"/>
                <a:cs typeface="Times New Roman" pitchFamily="18" charset="0"/>
              </a:rPr>
              <a:t>7</a:t>
            </a:r>
            <a:r>
              <a:rPr lang="vi-VN" sz="2800" b="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Điền từ còn thiếu vào câu ca dao:</a:t>
            </a:r>
          </a:p>
          <a:p>
            <a:pPr lvl="0" algn="ctr" eaLnBrk="0" fontAlgn="base" hangingPunct="0">
              <a:spcBef>
                <a:spcPct val="0"/>
              </a:spcBef>
              <a:spcAft>
                <a:spcPct val="0"/>
              </a:spcAft>
              <a:defRPr/>
            </a:pPr>
            <a:r>
              <a:rPr lang="vi-VN" sz="2800" b="1" dirty="0">
                <a:solidFill>
                  <a:srgbClr val="FF0000"/>
                </a:solidFill>
                <a:latin typeface="Times New Roman" pitchFamily="18" charset="0"/>
                <a:cs typeface="Times New Roman" pitchFamily="18" charset="0"/>
              </a:rPr>
              <a:t>Mẹ già như chuối chín cây</a:t>
            </a:r>
          </a:p>
          <a:p>
            <a:pPr lvl="0" algn="ctr" eaLnBrk="0" fontAlgn="base" hangingPunct="0">
              <a:spcBef>
                <a:spcPct val="0"/>
              </a:spcBef>
              <a:spcAft>
                <a:spcPct val="0"/>
              </a:spcAft>
              <a:defRPr/>
            </a:pPr>
            <a:r>
              <a:rPr lang="vi-VN" sz="2800" b="1" dirty="0">
                <a:solidFill>
                  <a:srgbClr val="FF0000"/>
                </a:solidFill>
                <a:latin typeface="Times New Roman" pitchFamily="18" charset="0"/>
                <a:cs typeface="Times New Roman" pitchFamily="18" charset="0"/>
              </a:rPr>
              <a:t>Gió lay mẹ rụng con thời</a:t>
            </a:r>
            <a:r>
              <a:rPr lang="vi-VN" sz="2800" b="1" dirty="0" smtClean="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defTabSz="685800">
              <a:defRPr/>
            </a:pPr>
            <a:r>
              <a:rPr lang="en-US" sz="3200" b="1" smtClean="0">
                <a:solidFill>
                  <a:srgbClr val="002060"/>
                </a:solidFill>
                <a:latin typeface="Times New Roman" pitchFamily="18" charset="0"/>
                <a:cs typeface="Times New Roman" pitchFamily="18" charset="0"/>
                <a:sym typeface="Arial"/>
              </a:rPr>
              <a:t>Mồ côi</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1044" y="2036520"/>
            <a:ext cx="5969143" cy="3342720"/>
          </a:xfrm>
          <a:prstGeom prst="rect">
            <a:avLst/>
          </a:prstGeom>
        </p:spPr>
      </p:pic>
    </p:spTree>
    <p:extLst>
      <p:ext uri="{BB962C8B-B14F-4D97-AF65-F5344CB8AC3E}">
        <p14:creationId xmlns:p14="http://schemas.microsoft.com/office/powerpoint/2010/main" val="15610537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3611502" cy="2677886"/>
          </a:xfrm>
          <a:prstGeom prst="rect">
            <a:avLst/>
          </a:prstGeom>
        </p:spPr>
      </p:pic>
      <p:pic>
        <p:nvPicPr>
          <p:cNvPr id="4" name="Picture 3"/>
          <p:cNvPicPr>
            <a:picLocks noChangeAspect="1"/>
          </p:cNvPicPr>
          <p:nvPr/>
        </p:nvPicPr>
        <p:blipFill>
          <a:blip r:embed="rId4"/>
          <a:stretch>
            <a:fillRect/>
          </a:stretch>
        </p:blipFill>
        <p:spPr>
          <a:xfrm>
            <a:off x="4364439" y="1"/>
            <a:ext cx="3909059" cy="2612570"/>
          </a:xfrm>
          <a:prstGeom prst="rect">
            <a:avLst/>
          </a:prstGeom>
        </p:spPr>
      </p:pic>
      <p:pic>
        <p:nvPicPr>
          <p:cNvPr id="5" name="Picture 4"/>
          <p:cNvPicPr>
            <a:picLocks noChangeAspect="1"/>
          </p:cNvPicPr>
          <p:nvPr/>
        </p:nvPicPr>
        <p:blipFill>
          <a:blip r:embed="rId5"/>
          <a:stretch>
            <a:fillRect/>
          </a:stretch>
        </p:blipFill>
        <p:spPr>
          <a:xfrm>
            <a:off x="8799351" y="1"/>
            <a:ext cx="3392649" cy="2612570"/>
          </a:xfrm>
          <a:prstGeom prst="rect">
            <a:avLst/>
          </a:prstGeom>
        </p:spPr>
      </p:pic>
      <p:pic>
        <p:nvPicPr>
          <p:cNvPr id="6" name="Picture 5"/>
          <p:cNvPicPr>
            <a:picLocks noChangeAspect="1"/>
          </p:cNvPicPr>
          <p:nvPr/>
        </p:nvPicPr>
        <p:blipFill>
          <a:blip r:embed="rId6"/>
          <a:stretch>
            <a:fillRect/>
          </a:stretch>
        </p:blipFill>
        <p:spPr>
          <a:xfrm>
            <a:off x="2" y="4427041"/>
            <a:ext cx="3611502" cy="2430959"/>
          </a:xfrm>
          <a:prstGeom prst="rect">
            <a:avLst/>
          </a:prstGeom>
        </p:spPr>
      </p:pic>
      <p:pic>
        <p:nvPicPr>
          <p:cNvPr id="9" name="Picture 8"/>
          <p:cNvPicPr>
            <a:picLocks noChangeAspect="1"/>
          </p:cNvPicPr>
          <p:nvPr/>
        </p:nvPicPr>
        <p:blipFill>
          <a:blip r:embed="rId7"/>
          <a:stretch>
            <a:fillRect/>
          </a:stretch>
        </p:blipFill>
        <p:spPr>
          <a:xfrm>
            <a:off x="4297825" y="4427041"/>
            <a:ext cx="3975673" cy="2401288"/>
          </a:xfrm>
          <a:prstGeom prst="rect">
            <a:avLst/>
          </a:prstGeom>
        </p:spPr>
      </p:pic>
      <p:pic>
        <p:nvPicPr>
          <p:cNvPr id="10" name="Picture 9"/>
          <p:cNvPicPr>
            <a:picLocks noChangeAspect="1"/>
          </p:cNvPicPr>
          <p:nvPr/>
        </p:nvPicPr>
        <p:blipFill>
          <a:blip r:embed="rId8"/>
          <a:stretch>
            <a:fillRect/>
          </a:stretch>
        </p:blipFill>
        <p:spPr>
          <a:xfrm>
            <a:off x="4330314" y="1920241"/>
            <a:ext cx="3910693" cy="2712044"/>
          </a:xfrm>
          <a:prstGeom prst="rect">
            <a:avLst/>
          </a:prstGeom>
        </p:spPr>
      </p:pic>
      <p:pic>
        <p:nvPicPr>
          <p:cNvPr id="11" name="Picture 10"/>
          <p:cNvPicPr>
            <a:picLocks noChangeAspect="1"/>
          </p:cNvPicPr>
          <p:nvPr/>
        </p:nvPicPr>
        <p:blipFill>
          <a:blip r:embed="rId9"/>
          <a:stretch>
            <a:fillRect/>
          </a:stretch>
        </p:blipFill>
        <p:spPr>
          <a:xfrm>
            <a:off x="8412221" y="4427041"/>
            <a:ext cx="3779779" cy="2401287"/>
          </a:xfrm>
          <a:prstGeom prst="rect">
            <a:avLst/>
          </a:prstGeom>
        </p:spPr>
      </p:pic>
    </p:spTree>
    <p:extLst>
      <p:ext uri="{BB962C8B-B14F-4D97-AF65-F5344CB8AC3E}">
        <p14:creationId xmlns:p14="http://schemas.microsoft.com/office/powerpoint/2010/main" val="1139172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rId11" action="ppaction://hlinksldjump"/>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2467935"/>
            <a:ext cx="609600" cy="609600"/>
          </a:xfrm>
          <a:prstGeom prst="rect">
            <a:avLst/>
          </a:prstGeom>
        </p:spPr>
      </p:pic>
      <p:pic>
        <p:nvPicPr>
          <p:cNvPr id="2" name="Picture 1"/>
          <p:cNvPicPr>
            <a:picLocks noChangeAspect="1"/>
          </p:cNvPicPr>
          <p:nvPr/>
        </p:nvPicPr>
        <p:blipFill>
          <a:blip r:embed="rId14"/>
          <a:stretch>
            <a:fillRect/>
          </a:stretch>
        </p:blipFill>
        <p:spPr>
          <a:xfrm>
            <a:off x="2690949" y="0"/>
            <a:ext cx="6939824" cy="4885509"/>
          </a:xfrm>
          <a:prstGeom prst="rect">
            <a:avLst/>
          </a:prstGeom>
        </p:spPr>
      </p:pic>
    </p:spTree>
    <p:extLst>
      <p:ext uri="{BB962C8B-B14F-4D97-AF65-F5344CB8AC3E}">
        <p14:creationId xmlns:p14="http://schemas.microsoft.com/office/powerpoint/2010/main" val="426905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0" y="1841106"/>
            <a:ext cx="80629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80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48184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446381" y="1841106"/>
            <a:ext cx="6865986" cy="1938992"/>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I. Đọc và tìm hiểu </a:t>
            </a:r>
            <a:r>
              <a:rPr lang="en-US" sz="6000" smtClean="0">
                <a:solidFill>
                  <a:prstClr val="white"/>
                </a:solidFill>
                <a:latin typeface="Times New Roman" panose="02020603050405020304" pitchFamily="18" charset="0"/>
                <a:cs typeface="Times New Roman" panose="02020603050405020304" pitchFamily="18" charset="0"/>
              </a:rPr>
              <a:t>chung</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4809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3" name="Rectangle 2"/>
          <p:cNvSpPr/>
          <p:nvPr/>
        </p:nvSpPr>
        <p:spPr>
          <a:xfrm>
            <a:off x="4288020"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67" y="424080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58569" y="1291354"/>
            <a:ext cx="6096000" cy="2308324"/>
          </a:xfrm>
          <a:prstGeom prst="rect">
            <a:avLst/>
          </a:prstGeom>
        </p:spPr>
        <p:txBody>
          <a:bodyPr>
            <a:spAutoFit/>
          </a:bodyPr>
          <a:lstStyle/>
          <a:p>
            <a:pPr algn="just">
              <a:lnSpc>
                <a:spcPct val="150000"/>
              </a:lnSpc>
            </a:pPr>
            <a:r>
              <a:rPr lang="en-US" sz="3200" kern="100" smtClean="0">
                <a:solidFill>
                  <a:srgbClr val="000000"/>
                </a:solidFill>
                <a:effectLst/>
                <a:latin typeface="Times New Roman" panose="02020603050405020304" pitchFamily="18" charset="0"/>
                <a:ea typeface="SimSun" panose="02010600030101010101" pitchFamily="2" charset="-122"/>
              </a:rPr>
              <a:t>- HS biết cách đọc thầm, biết cách đọc to, trôi chảy, phù hợp về tốc độ đọc.</a:t>
            </a:r>
            <a:endParaRPr lang="en-US" sz="3200" kern="100" smtClean="0">
              <a:effectLst/>
              <a:latin typeface="Times New Roman" panose="02020603050405020304" pitchFamily="18" charset="0"/>
              <a:ea typeface="SimSun" panose="02010600030101010101" pitchFamily="2" charset="-122"/>
            </a:endParaRPr>
          </a:p>
        </p:txBody>
      </p:sp>
      <p:sp>
        <p:nvSpPr>
          <p:cNvPr id="6" name="Rectangle 5"/>
          <p:cNvSpPr/>
          <p:nvPr/>
        </p:nvSpPr>
        <p:spPr>
          <a:xfrm>
            <a:off x="4058569" y="3511192"/>
            <a:ext cx="6096000" cy="1569660"/>
          </a:xfrm>
          <a:prstGeom prst="rect">
            <a:avLst/>
          </a:prstGeom>
        </p:spPr>
        <p:txBody>
          <a:bodyPr>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Trả lời được các câu hỏi dự đoán, theo dõi.</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4007273" y="5080852"/>
            <a:ext cx="4733988" cy="830997"/>
          </a:xfrm>
          <a:prstGeom prst="rect">
            <a:avLst/>
          </a:prstGeom>
        </p:spPr>
        <p:txBody>
          <a:bodyPr wrap="none">
            <a:spAutoFit/>
          </a:bodyPr>
          <a:lstStyle/>
          <a:p>
            <a:pPr lvl="0" algn="just">
              <a:lnSpc>
                <a:spcPct val="150000"/>
              </a:lnSpc>
            </a:pPr>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Bày tỏ cảm xúc về truyện.</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9534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53413C70-2E46-4170-9F06-7AD706D5F978}"/>
              </a:ext>
            </a:extLst>
          </p:cNvPr>
          <p:cNvSpPr/>
          <p:nvPr/>
        </p:nvSpPr>
        <p:spPr>
          <a:xfrm>
            <a:off x="2362199" y="1181099"/>
            <a:ext cx="10009909" cy="5898573"/>
          </a:xfrm>
          <a:prstGeom prst="cloud">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3B9A706-2245-4840-82CA-563EEDBA691C}"/>
              </a:ext>
            </a:extLst>
          </p:cNvPr>
          <p:cNvSpPr txBox="1"/>
          <p:nvPr/>
        </p:nvSpPr>
        <p:spPr>
          <a:xfrm>
            <a:off x="5070765" y="2344881"/>
            <a:ext cx="5666508" cy="3416320"/>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Thảo</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luận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nhóm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để</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tìm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hiểu</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Văn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bản</a:t>
            </a:r>
            <a:r>
              <a:rPr lang="en-US" sz="3600" b="1" dirty="0" smtClean="0">
                <a:solidFill>
                  <a:srgbClr val="0070C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Cây</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khế</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thích</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nhất</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chi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62025"/>
            <a:ext cx="503464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75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2. Chú thích</a:t>
            </a:r>
            <a:endParaRPr lang="en-US" sz="32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4079943" y="967110"/>
            <a:ext cx="6096000" cy="742511"/>
          </a:xfrm>
          <a:prstGeom prst="rect">
            <a:avLst/>
          </a:prstGeom>
        </p:spPr>
        <p:txBody>
          <a:bodyPr>
            <a:spAutoFit/>
          </a:bodyPr>
          <a:lstStyle/>
          <a:p>
            <a:pPr lvl="0" algn="just">
              <a:lnSpc>
                <a:spcPct val="150000"/>
              </a:lnSpc>
            </a:pP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Làm</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rẽ</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endParaRPr lang="en-US" sz="3200" b="1" kern="100" dirty="0">
              <a:solidFill>
                <a:srgbClr val="FF0000"/>
              </a:solidFill>
              <a:latin typeface="Times New Roman" panose="02020603050405020304" pitchFamily="18" charset="0"/>
              <a:ea typeface="SimSun" panose="02010600030101010101" pitchFamily="2" charset="-122"/>
            </a:endParaRPr>
          </a:p>
        </p:txBody>
      </p:sp>
      <p:sp>
        <p:nvSpPr>
          <p:cNvPr id="5" name="Rectangle 4"/>
          <p:cNvSpPr/>
          <p:nvPr/>
        </p:nvSpPr>
        <p:spPr>
          <a:xfrm>
            <a:off x="4029297" y="2919466"/>
            <a:ext cx="6096000" cy="742511"/>
          </a:xfrm>
          <a:prstGeom prst="rect">
            <a:avLst/>
          </a:prstGeom>
        </p:spPr>
        <p:txBody>
          <a:bodyPr>
            <a:spAutoFit/>
          </a:bodyPr>
          <a:lstStyle/>
          <a:p>
            <a:pPr lvl="0" algn="just">
              <a:lnSpc>
                <a:spcPct val="150000"/>
              </a:lnSpc>
            </a:pPr>
            <a:r>
              <a:rPr kumimoji="0" lang="en-US" sz="32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Ngũ</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sắc</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a:t>
            </a:r>
            <a:endParaRPr lang="en-US" sz="3200" b="1" kern="100" dirty="0">
              <a:solidFill>
                <a:srgbClr val="FF0000"/>
              </a:solidFill>
              <a:latin typeface="Times New Roman" panose="02020603050405020304" pitchFamily="18" charset="0"/>
              <a:ea typeface="SimSun" panose="02010600030101010101" pitchFamily="2" charset="-122"/>
            </a:endParaRPr>
          </a:p>
        </p:txBody>
      </p:sp>
      <p:sp>
        <p:nvSpPr>
          <p:cNvPr id="6" name="Rectangle 5"/>
          <p:cNvSpPr/>
          <p:nvPr/>
        </p:nvSpPr>
        <p:spPr>
          <a:xfrm>
            <a:off x="358634" y="4702722"/>
            <a:ext cx="6096000" cy="830997"/>
          </a:xfrm>
          <a:prstGeom prst="rect">
            <a:avLst/>
          </a:prstGeom>
        </p:spPr>
        <p:txBody>
          <a:bodyPr>
            <a:spAutoFit/>
          </a:bodyPr>
          <a:lstStyle/>
          <a:p>
            <a:pPr lvl="0" algn="just">
              <a:lnSpc>
                <a:spcPct val="150000"/>
              </a:lnSpc>
            </a:pP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Hổ</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phách</a:t>
            </a:r>
            <a:r>
              <a:rPr kumimoji="0" lang="en-US" sz="32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lang="en-US" sz="3200" kern="100" dirty="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5735213" y="1106582"/>
            <a:ext cx="6096000" cy="2062103"/>
          </a:xfrm>
          <a:prstGeom prst="rect">
            <a:avLst/>
          </a:prstGeom>
        </p:spPr>
        <p:txBody>
          <a:bodyPr>
            <a:spAutoFit/>
          </a:bodyPr>
          <a:lstStyle/>
          <a:p>
            <a:pPr lvl="0" algn="just"/>
            <a:r>
              <a:rPr kumimoji="0" lang="en-US" sz="32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nghèo</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nhận</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đất</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ruộng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để</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sản</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xuất</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sau</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đó</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nộp</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một</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sản</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phẩm</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hoa</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lợi</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cho</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đất</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lang="en-US" sz="3200" kern="100" dirty="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5839717" y="3046261"/>
            <a:ext cx="6096000" cy="1569660"/>
          </a:xfrm>
          <a:prstGeom prst="rect">
            <a:avLst/>
          </a:prstGeom>
        </p:spPr>
        <p:txBody>
          <a:bodyPr>
            <a:spAutoFit/>
          </a:bodyPr>
          <a:lstStyle/>
          <a:p>
            <a:pPr lvl="0" algn="just"/>
            <a:r>
              <a:rPr kumimoji="0" lang="en-US" sz="32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năm</a:t>
            </a:r>
            <a:r>
              <a:rPr kumimoji="0" lang="en-US" sz="32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màu</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chính</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thường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dùng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trang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trí</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xanh</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đỏ</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vàng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đen</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trắng</a:t>
            </a:r>
            <a:r>
              <a:rPr kumimoji="0" lang="en-US" sz="32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lang="en-US" sz="3200" kern="100" dirty="0">
              <a:solidFill>
                <a:prstClr val="black"/>
              </a:solidFill>
              <a:latin typeface="Times New Roman" panose="02020603050405020304" pitchFamily="18" charset="0"/>
              <a:ea typeface="SimSun" panose="02010600030101010101" pitchFamily="2" charset="-122"/>
            </a:endParaRPr>
          </a:p>
        </p:txBody>
      </p:sp>
      <p:sp>
        <p:nvSpPr>
          <p:cNvPr id="11" name="Rectangle 10"/>
          <p:cNvSpPr/>
          <p:nvPr/>
        </p:nvSpPr>
        <p:spPr>
          <a:xfrm>
            <a:off x="2391123" y="4911948"/>
            <a:ext cx="6096000" cy="2062103"/>
          </a:xfrm>
          <a:prstGeom prst="rect">
            <a:avLst/>
          </a:prstGeom>
        </p:spPr>
        <p:txBody>
          <a:bodyPr>
            <a:spAutoFit/>
          </a:bodyPr>
          <a:lstStyle/>
          <a:p>
            <a:pPr lvl="0" algn="just"/>
            <a:r>
              <a:rPr lang="en-US" sz="3200" kern="100" smtClean="0">
                <a:solidFill>
                  <a:srgbClr val="000000"/>
                </a:solidFill>
                <a:latin typeface="Times New Roman" panose="02020603050405020304" pitchFamily="18" charset="0"/>
                <a:ea typeface="SimSun" panose="02010600030101010101" pitchFamily="2" charset="-122"/>
              </a:rPr>
              <a:t>Nhựa cây (thường là nhựa thông) đã hóa đá, màu vàng nâu, trong suốt, thường dung làm đồ trang sức, chữa bệnh.</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12" name="Picture 11"/>
          <p:cNvPicPr>
            <a:picLocks noChangeAspect="1"/>
          </p:cNvPicPr>
          <p:nvPr/>
        </p:nvPicPr>
        <p:blipFill>
          <a:blip r:embed="rId4"/>
          <a:stretch>
            <a:fillRect/>
          </a:stretch>
        </p:blipFill>
        <p:spPr>
          <a:xfrm>
            <a:off x="320065" y="601670"/>
            <a:ext cx="3602172" cy="2023963"/>
          </a:xfrm>
          <a:prstGeom prst="rect">
            <a:avLst/>
          </a:prstGeom>
        </p:spPr>
      </p:pic>
      <p:pic>
        <p:nvPicPr>
          <p:cNvPr id="13" name="Picture 12"/>
          <p:cNvPicPr>
            <a:picLocks noChangeAspect="1"/>
          </p:cNvPicPr>
          <p:nvPr/>
        </p:nvPicPr>
        <p:blipFill>
          <a:blip r:embed="rId5"/>
          <a:stretch>
            <a:fillRect/>
          </a:stretch>
        </p:blipFill>
        <p:spPr>
          <a:xfrm>
            <a:off x="866205" y="2274237"/>
            <a:ext cx="3265417" cy="2143125"/>
          </a:xfrm>
          <a:prstGeom prst="rect">
            <a:avLst/>
          </a:prstGeom>
        </p:spPr>
      </p:pic>
      <p:pic>
        <p:nvPicPr>
          <p:cNvPr id="14" name="Picture 13"/>
          <p:cNvPicPr>
            <a:picLocks noChangeAspect="1"/>
          </p:cNvPicPr>
          <p:nvPr/>
        </p:nvPicPr>
        <p:blipFill>
          <a:blip r:embed="rId6"/>
          <a:stretch>
            <a:fillRect/>
          </a:stretch>
        </p:blipFill>
        <p:spPr>
          <a:xfrm>
            <a:off x="9043245" y="4395691"/>
            <a:ext cx="3148755" cy="2462309"/>
          </a:xfrm>
          <a:prstGeom prst="rect">
            <a:avLst/>
          </a:prstGeom>
        </p:spPr>
      </p:pic>
    </p:spTree>
    <p:extLst>
      <p:ext uri="{BB962C8B-B14F-4D97-AF65-F5344CB8AC3E}">
        <p14:creationId xmlns:p14="http://schemas.microsoft.com/office/powerpoint/2010/main" val="2929526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1449" y="2900258"/>
            <a:ext cx="3749616"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TIẾT: 89,90</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53310" y="4062498"/>
            <a:ext cx="4905895" cy="132343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8000" b="1" dirty="0" smtClean="0">
                <a:solidFill>
                  <a:srgbClr val="FF0000"/>
                </a:solidFill>
                <a:latin typeface="Times New Roman" panose="02020603050405020304" pitchFamily="18" charset="0"/>
                <a:cs typeface="Times New Roman" panose="02020603050405020304" pitchFamily="18" charset="0"/>
              </a:rPr>
              <a:t>CÂY KHẾ</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1812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16" y="4332242"/>
            <a:ext cx="2670610" cy="2617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211" y="284092"/>
            <a:ext cx="6096000" cy="742511"/>
          </a:xfrm>
          <a:prstGeom prst="rect">
            <a:avLst/>
          </a:prstGeom>
        </p:spPr>
        <p:txBody>
          <a:bodyPr>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2. Chú thích</a:t>
            </a:r>
            <a:endParaRPr lang="en-US" sz="3200" kern="100" smtClean="0">
              <a:effectLst/>
              <a:latin typeface="Times New Roman" panose="02020603050405020304" pitchFamily="18" charset="0"/>
              <a:ea typeface="SimSun" panose="02010600030101010101" pitchFamily="2" charset="-122"/>
            </a:endParaRPr>
          </a:p>
        </p:txBody>
      </p:sp>
      <p:sp>
        <p:nvSpPr>
          <p:cNvPr id="6" name="Rectangle 5"/>
          <p:cNvSpPr/>
          <p:nvPr/>
        </p:nvSpPr>
        <p:spPr>
          <a:xfrm>
            <a:off x="5136648" y="1354792"/>
            <a:ext cx="7055352" cy="1323439"/>
          </a:xfrm>
          <a:prstGeom prst="rect">
            <a:avLst/>
          </a:prstGeom>
        </p:spPr>
        <p:txBody>
          <a:bodyPr wrap="square">
            <a:spAutoFit/>
          </a:bodyPr>
          <a:lstStyle/>
          <a:p>
            <a:pPr lvl="0" algn="just"/>
            <a:r>
              <a:rPr kumimoji="0" lang="en-US" sz="40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rPr>
              <a:t>la </a:t>
            </a:r>
            <a:r>
              <a:rPr kumimoji="0" lang="en-US" sz="40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rPr>
              <a:t>hét</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rất</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to,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để</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nhiều</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người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cùng</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biết</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có</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ý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ăn</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vạ</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endParaRPr lang="en-US" sz="4000" kern="100" dirty="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3139439" y="1203351"/>
            <a:ext cx="6096000" cy="742511"/>
          </a:xfrm>
          <a:prstGeom prst="rect">
            <a:avLst/>
          </a:prstGeom>
        </p:spPr>
        <p:txBody>
          <a:bodyPr>
            <a:spAutoFit/>
          </a:bodyPr>
          <a:lstStyle/>
          <a:p>
            <a:pPr lvl="0" algn="just">
              <a:lnSpc>
                <a:spcPct val="150000"/>
              </a:lnSpc>
            </a:pPr>
            <a:r>
              <a:rPr kumimoji="0" lang="en-US" sz="32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Tru</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tréo</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endParaRPr lang="en-US" sz="3200" b="1" kern="100" dirty="0">
              <a:solidFill>
                <a:srgbClr val="FF0000"/>
              </a:solidFill>
              <a:latin typeface="Times New Roman" panose="02020603050405020304" pitchFamily="18" charset="0"/>
              <a:ea typeface="SimSun" panose="02010600030101010101" pitchFamily="2" charset="-122"/>
            </a:endParaRPr>
          </a:p>
        </p:txBody>
      </p:sp>
      <p:sp>
        <p:nvSpPr>
          <p:cNvPr id="8" name="Rectangle 7"/>
          <p:cNvSpPr/>
          <p:nvPr/>
        </p:nvSpPr>
        <p:spPr>
          <a:xfrm>
            <a:off x="2999048" y="3135285"/>
            <a:ext cx="1848326" cy="742511"/>
          </a:xfrm>
          <a:prstGeom prst="rect">
            <a:avLst/>
          </a:prstGeom>
        </p:spPr>
        <p:txBody>
          <a:bodyPr wrap="none">
            <a:spAutoFit/>
          </a:bodyPr>
          <a:lstStyle/>
          <a:p>
            <a:pPr lvl="0" algn="just">
              <a:lnSpc>
                <a:spcPct val="150000"/>
              </a:lnSpc>
            </a:pP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Tay</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rPr>
              <a:t>nải</a:t>
            </a:r>
            <a:r>
              <a:rPr kumimoji="0" lang="en-US" sz="32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a:t>
            </a:r>
            <a:endParaRPr lang="en-US" sz="3200" b="1" kern="100" dirty="0">
              <a:solidFill>
                <a:srgbClr val="FF0000"/>
              </a:solidFill>
              <a:latin typeface="Times New Roman" panose="02020603050405020304" pitchFamily="18" charset="0"/>
              <a:ea typeface="SimSun" panose="02010600030101010101" pitchFamily="2" charset="-122"/>
            </a:endParaRPr>
          </a:p>
        </p:txBody>
      </p:sp>
      <p:sp>
        <p:nvSpPr>
          <p:cNvPr id="10" name="Rectangle 9"/>
          <p:cNvSpPr/>
          <p:nvPr/>
        </p:nvSpPr>
        <p:spPr>
          <a:xfrm>
            <a:off x="4794988" y="3351269"/>
            <a:ext cx="7397012" cy="1938992"/>
          </a:xfrm>
          <a:prstGeom prst="rect">
            <a:avLst/>
          </a:prstGeom>
        </p:spPr>
        <p:txBody>
          <a:bodyPr wrap="square">
            <a:spAutoFit/>
          </a:bodyPr>
          <a:lstStyle/>
          <a:p>
            <a:pPr lvl="0" algn="just"/>
            <a:r>
              <a:rPr kumimoji="0" lang="en-US" sz="40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rPr>
              <a:t>Túi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vải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may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theo</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lối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xưa</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có</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quai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đeo</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có</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dạng</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như</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một</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cái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bọc</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dung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để</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đựng</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đồ</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đi</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40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đường</a:t>
            </a:r>
            <a:r>
              <a:rPr kumimoji="0" lang="en-US" sz="40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endParaRPr lang="en-US" sz="4000" kern="100" dirty="0">
              <a:solidFill>
                <a:prstClr val="black"/>
              </a:solidFill>
              <a:latin typeface="Times New Roman" panose="02020603050405020304" pitchFamily="18" charset="0"/>
              <a:ea typeface="SimSun" panose="02010600030101010101" pitchFamily="2" charset="-122"/>
            </a:endParaRPr>
          </a:p>
        </p:txBody>
      </p:sp>
      <p:pic>
        <p:nvPicPr>
          <p:cNvPr id="11" name="Picture 10"/>
          <p:cNvPicPr>
            <a:picLocks noChangeAspect="1"/>
          </p:cNvPicPr>
          <p:nvPr/>
        </p:nvPicPr>
        <p:blipFill>
          <a:blip r:embed="rId4"/>
          <a:stretch>
            <a:fillRect/>
          </a:stretch>
        </p:blipFill>
        <p:spPr>
          <a:xfrm>
            <a:off x="0" y="249081"/>
            <a:ext cx="3397547" cy="2533308"/>
          </a:xfrm>
          <a:prstGeom prst="rect">
            <a:avLst/>
          </a:prstGeom>
        </p:spPr>
      </p:pic>
      <p:pic>
        <p:nvPicPr>
          <p:cNvPr id="13" name="Picture 12"/>
          <p:cNvPicPr>
            <a:picLocks noChangeAspect="1"/>
          </p:cNvPicPr>
          <p:nvPr/>
        </p:nvPicPr>
        <p:blipFill>
          <a:blip r:embed="rId5"/>
          <a:stretch>
            <a:fillRect/>
          </a:stretch>
        </p:blipFill>
        <p:spPr>
          <a:xfrm>
            <a:off x="392315" y="4136099"/>
            <a:ext cx="3938518" cy="2654934"/>
          </a:xfrm>
          <a:prstGeom prst="rect">
            <a:avLst/>
          </a:prstGeom>
        </p:spPr>
      </p:pic>
    </p:spTree>
    <p:extLst>
      <p:ext uri="{BB962C8B-B14F-4D97-AF65-F5344CB8AC3E}">
        <p14:creationId xmlns:p14="http://schemas.microsoft.com/office/powerpoint/2010/main" val="3391304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4060441" y="0"/>
            <a:ext cx="2555828" cy="1015663"/>
          </a:xfrm>
          <a:prstGeom prst="rect">
            <a:avLst/>
          </a:prstGeom>
        </p:spPr>
        <p:txBody>
          <a:bodyPr wrap="none">
            <a:spAutoFit/>
          </a:bodyPr>
          <a:lstStyle/>
          <a:p>
            <a:pPr algn="just">
              <a:lnSpc>
                <a:spcPct val="150000"/>
              </a:lnSpc>
              <a:tabLst>
                <a:tab pos="90170" algn="l"/>
                <a:tab pos="180340" algn="l"/>
              </a:tabLst>
            </a:pPr>
            <a:r>
              <a:rPr lang="en-US" sz="4000" b="1" kern="100" smtClean="0">
                <a:effectLst/>
                <a:latin typeface="Times New Roman" panose="02020603050405020304" pitchFamily="18" charset="0"/>
                <a:ea typeface="SimSun" panose="02010600030101010101" pitchFamily="2" charset="-122"/>
              </a:rPr>
              <a:t>3. Văn bản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7075518" y="0"/>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nl-NL" sz="3600" i="1" kern="100" dirty="0" smtClean="0">
                <a:latin typeface="Times New Roman" panose="02020603050405020304" pitchFamily="18" charset="0"/>
                <a:ea typeface="SimSun" panose="02010600030101010101" pitchFamily="2" charset="-122"/>
              </a:rPr>
              <a:t>Xác </a:t>
            </a:r>
            <a:r>
              <a:rPr lang="nl-NL" sz="3600" i="1" kern="100" dirty="0">
                <a:latin typeface="Times New Roman" panose="02020603050405020304" pitchFamily="18" charset="0"/>
                <a:ea typeface="SimSun" panose="02010600030101010101" pitchFamily="2" charset="-122"/>
              </a:rPr>
              <a:t>định ngôi kể và phương thức biểu đạt? </a:t>
            </a:r>
            <a:endParaRPr lang="en-US" sz="3600" kern="100" dirty="0">
              <a:effectLst/>
              <a:latin typeface="Times New Roman" panose="02020603050405020304" pitchFamily="18" charset="0"/>
              <a:ea typeface="SimSun" panose="02010600030101010101" pitchFamily="2" charset="-122"/>
            </a:endParaRPr>
          </a:p>
        </p:txBody>
      </p:sp>
      <p:sp>
        <p:nvSpPr>
          <p:cNvPr id="4" name="Rectangle 3"/>
          <p:cNvSpPr/>
          <p:nvPr/>
        </p:nvSpPr>
        <p:spPr>
          <a:xfrm>
            <a:off x="3309437" y="1345079"/>
            <a:ext cx="6096000" cy="905056"/>
          </a:xfrm>
          <a:prstGeom prst="rect">
            <a:avLst/>
          </a:prstGeom>
        </p:spPr>
        <p:txBody>
          <a:bodyPr>
            <a:spAutoFit/>
          </a:bodyPr>
          <a:lstStyle/>
          <a:p>
            <a:pPr algn="just">
              <a:lnSpc>
                <a:spcPct val="150000"/>
              </a:lnSpc>
            </a:pPr>
            <a:r>
              <a:rPr lang="en-US" sz="4000" kern="100" dirty="0" smtClean="0">
                <a:solidFill>
                  <a:srgbClr val="FF0000"/>
                </a:solidFill>
                <a:effectLst/>
                <a:latin typeface="Times New Roman" panose="02020603050405020304" pitchFamily="18" charset="0"/>
                <a:ea typeface="SimSun" panose="02010600030101010101" pitchFamily="2" charset="-122"/>
              </a:rPr>
              <a:t>- </a:t>
            </a:r>
            <a:r>
              <a:rPr lang="nl-NL" sz="4000" kern="100" dirty="0" smtClean="0">
                <a:solidFill>
                  <a:srgbClr val="FF0000"/>
                </a:solidFill>
                <a:effectLst/>
                <a:latin typeface="Times New Roman" panose="02020603050405020304" pitchFamily="18" charset="0"/>
                <a:ea typeface="SimSun" panose="02010600030101010101" pitchFamily="2" charset="-122"/>
              </a:rPr>
              <a:t>Ngôi kể: ngôi thứ ba </a:t>
            </a:r>
            <a:endParaRPr lang="en-US" sz="4000" kern="100" dirty="0" smtClean="0">
              <a:solidFill>
                <a:srgbClr val="FF0000"/>
              </a:solidFill>
              <a:effectLst/>
              <a:latin typeface="Times New Roman" panose="02020603050405020304" pitchFamily="18" charset="0"/>
              <a:ea typeface="SimSun" panose="02010600030101010101" pitchFamily="2" charset="-122"/>
            </a:endParaRPr>
          </a:p>
        </p:txBody>
      </p:sp>
      <p:sp>
        <p:nvSpPr>
          <p:cNvPr id="5" name="Rectangle 4"/>
          <p:cNvSpPr/>
          <p:nvPr/>
        </p:nvSpPr>
        <p:spPr>
          <a:xfrm>
            <a:off x="3398423" y="2498247"/>
            <a:ext cx="3090911" cy="905056"/>
          </a:xfrm>
          <a:prstGeom prst="rect">
            <a:avLst/>
          </a:prstGeom>
        </p:spPr>
        <p:txBody>
          <a:bodyPr wrap="none">
            <a:spAutoFit/>
          </a:bodyPr>
          <a:lstStyle/>
          <a:p>
            <a:pPr lvl="0" algn="just">
              <a:lnSpc>
                <a:spcPct val="150000"/>
              </a:lnSpc>
            </a:pPr>
            <a:r>
              <a:rPr lang="nl-NL" sz="4000" kern="100" dirty="0">
                <a:solidFill>
                  <a:srgbClr val="FF0000"/>
                </a:solidFill>
                <a:latin typeface="Times New Roman" panose="02020603050405020304" pitchFamily="18" charset="0"/>
                <a:ea typeface="SimSun" panose="02010600030101010101" pitchFamily="2" charset="-122"/>
              </a:rPr>
              <a:t>- PTBĐ: tự sự</a:t>
            </a:r>
            <a:endParaRPr lang="en-US" sz="4000" kern="100" dirty="0">
              <a:solidFill>
                <a:srgbClr val="FF0000"/>
              </a:solidFill>
              <a:latin typeface="Times New Roman" panose="02020603050405020304" pitchFamily="18" charset="0"/>
              <a:ea typeface="SimSun" panose="02010600030101010101" pitchFamily="2" charset="-122"/>
            </a:endParaRPr>
          </a:p>
        </p:txBody>
      </p:sp>
      <p:pic>
        <p:nvPicPr>
          <p:cNvPr id="6"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23805"/>
            <a:ext cx="3422469" cy="26171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ọc Tập, Giáo Dục, Trẻ Em, Học Bài, Tải hình PNG 103 - Free.Vector6.com">
            <a:extLst>
              <a:ext uri="{FF2B5EF4-FFF2-40B4-BE49-F238E27FC236}">
                <a16:creationId xmlns:a16="http://schemas.microsoft.com/office/drawing/2014/main" id="{E297F982-F886-4DF8-AC84-BCB72FA2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37" y="2484447"/>
            <a:ext cx="5834563" cy="446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96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1969647"/>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II. Khám phá văn </a:t>
            </a:r>
            <a:r>
              <a:rPr lang="en-US" sz="6000" smtClean="0">
                <a:solidFill>
                  <a:prstClr val="white"/>
                </a:solidFill>
                <a:latin typeface="Times New Roman" panose="02020603050405020304" pitchFamily="18" charset="0"/>
                <a:cs typeface="Times New Roman" panose="02020603050405020304" pitchFamily="18" charset="0"/>
              </a:rPr>
              <a:t>bản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0503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smtClean="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4621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4801688"/>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spTree>
    <p:extLst>
      <p:ext uri="{BB962C8B-B14F-4D97-AF65-F5344CB8AC3E}">
        <p14:creationId xmlns:p14="http://schemas.microsoft.com/office/powerpoint/2010/main" val="945188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67269900"/>
              </p:ext>
            </p:extLst>
          </p:nvPr>
        </p:nvGraphicFramePr>
        <p:xfrm>
          <a:off x="0" y="0"/>
          <a:ext cx="12192000" cy="6858002"/>
        </p:xfrm>
        <a:graphic>
          <a:graphicData uri="http://schemas.openxmlformats.org/drawingml/2006/table">
            <a:tbl>
              <a:tblPr firstRow="1" firstCol="1" bandRow="1"/>
              <a:tblGrid>
                <a:gridCol w="1405397">
                  <a:extLst>
                    <a:ext uri="{9D8B030D-6E8A-4147-A177-3AD203B41FA5}">
                      <a16:colId xmlns:a16="http://schemas.microsoft.com/office/drawing/2014/main" val="3850587519"/>
                    </a:ext>
                  </a:extLst>
                </a:gridCol>
                <a:gridCol w="2439826">
                  <a:extLst>
                    <a:ext uri="{9D8B030D-6E8A-4147-A177-3AD203B41FA5}">
                      <a16:colId xmlns:a16="http://schemas.microsoft.com/office/drawing/2014/main" val="1564742368"/>
                    </a:ext>
                  </a:extLst>
                </a:gridCol>
                <a:gridCol w="1155708">
                  <a:extLst>
                    <a:ext uri="{9D8B030D-6E8A-4147-A177-3AD203B41FA5}">
                      <a16:colId xmlns:a16="http://schemas.microsoft.com/office/drawing/2014/main" val="1070109691"/>
                    </a:ext>
                  </a:extLst>
                </a:gridCol>
                <a:gridCol w="7191069">
                  <a:extLst>
                    <a:ext uri="{9D8B030D-6E8A-4147-A177-3AD203B41FA5}">
                      <a16:colId xmlns:a16="http://schemas.microsoft.com/office/drawing/2014/main" val="799677130"/>
                    </a:ext>
                  </a:extLst>
                </a:gridCol>
              </a:tblGrid>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7">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extLst>
                  <a:ext uri="{0D108BD9-81ED-4DB2-BD59-A6C34878D82A}">
                    <a16:rowId xmlns:a16="http://schemas.microsoft.com/office/drawing/2014/main" val="1316809161"/>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chở người em bay ra đảo lấy vàng, nhờ thế người em trở nên giàu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4185333"/>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 mẹ chết, người anh chia gia tài, người em chỉ được cây khế.</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54682639"/>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biết chuyện, đổi gia tài của mình lấy cây khế, người em bằng lòng.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8645598"/>
                  </a:ext>
                </a:extLst>
              </a:tr>
              <a:tr h="1055077">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 khế có quả, chim đến ăn, người em phàn nàn và chim hẹn trả ơn bằng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274654704"/>
                  </a:ext>
                </a:extLst>
              </a:tr>
              <a:tr h="1582616">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 lại đến ăn, mọi chuyện diễn ra như cũ, nhưng người anh may túi quá to và lấy quá nhiều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9914438"/>
                  </a:ext>
                </a:extLst>
              </a:tr>
              <a:tr h="527539">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gn="ct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anh bị rơi xuống biển và chết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6440311"/>
                  </a:ext>
                </a:extLst>
              </a:tr>
            </a:tbl>
          </a:graphicData>
        </a:graphic>
      </p:graphicFrame>
      <p:cxnSp>
        <p:nvCxnSpPr>
          <p:cNvPr id="4" name="Straight Arrow Connector 3"/>
          <p:cNvCxnSpPr/>
          <p:nvPr/>
        </p:nvCxnSpPr>
        <p:spPr>
          <a:xfrm>
            <a:off x="1495698" y="831125"/>
            <a:ext cx="2181497" cy="96665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358537" y="2063932"/>
            <a:ext cx="2338252" cy="192024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1619794" y="1014821"/>
            <a:ext cx="2325189" cy="21202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1358537" y="3262450"/>
            <a:ext cx="2495006" cy="119851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1515292" y="5326382"/>
            <a:ext cx="2338251"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V="1">
            <a:off x="1319348" y="6559190"/>
            <a:ext cx="2534195"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86045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loud Callout 9"/>
          <p:cNvSpPr/>
          <p:nvPr/>
        </p:nvSpPr>
        <p:spPr>
          <a:xfrm>
            <a:off x="3652493" y="960119"/>
            <a:ext cx="5756757" cy="3513910"/>
          </a:xfrm>
          <a:prstGeom prst="cloudCallout">
            <a:avLst>
              <a:gd name="adj1" fmla="val -31291"/>
              <a:gd name="adj2" fmla="val 756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nl-NL" sz="3600" i="1" kern="100" smtClean="0">
                <a:latin typeface="Times New Roman" panose="02020603050405020304" pitchFamily="18" charset="0"/>
                <a:ea typeface="SimSun" panose="02010600030101010101" pitchFamily="2" charset="-122"/>
              </a:rPr>
              <a:t>Sắp xếp các sự kiện trên theo hình ảnh này.</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87853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33" y="0"/>
            <a:ext cx="3416935" cy="2717074"/>
          </a:xfrm>
          <a:prstGeom prst="rect">
            <a:avLst/>
          </a:prstGeom>
        </p:spPr>
      </p:pic>
      <p:sp>
        <p:nvSpPr>
          <p:cNvPr id="3" name="AutoShape 2" descr="Truyện cổ tích Cây khế - Sự tích ăn khế trả và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4323806" y="0"/>
            <a:ext cx="3304902" cy="2717074"/>
          </a:xfrm>
          <a:prstGeom prst="rect">
            <a:avLst/>
          </a:prstGeom>
        </p:spPr>
      </p:pic>
      <p:pic>
        <p:nvPicPr>
          <p:cNvPr id="5" name="Picture 4"/>
          <p:cNvPicPr>
            <a:picLocks noChangeAspect="1"/>
          </p:cNvPicPr>
          <p:nvPr/>
        </p:nvPicPr>
        <p:blipFill>
          <a:blip r:embed="rId5"/>
          <a:stretch>
            <a:fillRect/>
          </a:stretch>
        </p:blipFill>
        <p:spPr>
          <a:xfrm>
            <a:off x="8535579" y="0"/>
            <a:ext cx="3656421" cy="2717074"/>
          </a:xfrm>
          <a:prstGeom prst="rect">
            <a:avLst/>
          </a:prstGeom>
        </p:spPr>
      </p:pic>
      <p:pic>
        <p:nvPicPr>
          <p:cNvPr id="6" name="Picture 5"/>
          <p:cNvPicPr>
            <a:picLocks noChangeAspect="1"/>
          </p:cNvPicPr>
          <p:nvPr/>
        </p:nvPicPr>
        <p:blipFill>
          <a:blip r:embed="rId6"/>
          <a:stretch>
            <a:fillRect/>
          </a:stretch>
        </p:blipFill>
        <p:spPr>
          <a:xfrm>
            <a:off x="0" y="4271554"/>
            <a:ext cx="3416935" cy="2586446"/>
          </a:xfrm>
          <a:prstGeom prst="rect">
            <a:avLst/>
          </a:prstGeom>
        </p:spPr>
      </p:pic>
      <p:pic>
        <p:nvPicPr>
          <p:cNvPr id="7" name="Picture 6"/>
          <p:cNvPicPr>
            <a:picLocks noChangeAspect="1"/>
          </p:cNvPicPr>
          <p:nvPr/>
        </p:nvPicPr>
        <p:blipFill>
          <a:blip r:embed="rId7"/>
          <a:stretch>
            <a:fillRect/>
          </a:stretch>
        </p:blipFill>
        <p:spPr>
          <a:xfrm>
            <a:off x="4323806" y="4271554"/>
            <a:ext cx="3304902" cy="2586446"/>
          </a:xfrm>
          <a:prstGeom prst="rect">
            <a:avLst/>
          </a:prstGeom>
        </p:spPr>
      </p:pic>
      <p:pic>
        <p:nvPicPr>
          <p:cNvPr id="8" name="Picture 7"/>
          <p:cNvPicPr>
            <a:picLocks noChangeAspect="1"/>
          </p:cNvPicPr>
          <p:nvPr/>
        </p:nvPicPr>
        <p:blipFill>
          <a:blip r:embed="rId8"/>
          <a:stretch>
            <a:fillRect/>
          </a:stretch>
        </p:blipFill>
        <p:spPr>
          <a:xfrm>
            <a:off x="8535579" y="4271554"/>
            <a:ext cx="3656421" cy="2586446"/>
          </a:xfrm>
          <a:prstGeom prst="rect">
            <a:avLst/>
          </a:prstGeom>
        </p:spPr>
      </p:pic>
      <p:sp>
        <p:nvSpPr>
          <p:cNvPr id="9" name="TextBox 8">
            <a:extLst>
              <a:ext uri="{FF2B5EF4-FFF2-40B4-BE49-F238E27FC236}">
                <a16:creationId xmlns:a16="http://schemas.microsoft.com/office/drawing/2014/main" id="{7CE9D8A3-32CA-4AD5-BEF9-88C8632797DA}"/>
              </a:ext>
            </a:extLst>
          </p:cNvPr>
          <p:cNvSpPr txBox="1"/>
          <p:nvPr/>
        </p:nvSpPr>
        <p:spPr>
          <a:xfrm>
            <a:off x="2543264" y="2861537"/>
            <a:ext cx="6865986" cy="1015663"/>
          </a:xfrm>
          <a:prstGeom prst="rect">
            <a:avLst/>
          </a:prstGeom>
          <a:noFill/>
        </p:spPr>
        <p:txBody>
          <a:bodyPr wrap="square" rtlCol="0">
            <a:spAutoFit/>
          </a:bodyPr>
          <a:lstStyle/>
          <a:p>
            <a:pPr lvl="0" algn="ctr"/>
            <a:r>
              <a:rPr lang="en-US" sz="6000" smtClean="0">
                <a:solidFill>
                  <a:prstClr val="white"/>
                </a:solidFill>
                <a:latin typeface="Times New Roman" panose="02020603050405020304" pitchFamily="18" charset="0"/>
                <a:cs typeface="Times New Roman" panose="02020603050405020304" pitchFamily="18" charset="0"/>
              </a:rPr>
              <a:t>1. Cốt truyện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5523415" y="615458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5</a:t>
            </a:r>
            <a:endParaRPr lang="en-US" sz="4000">
              <a:latin typeface="Times New Roman" panose="02020603050405020304" pitchFamily="18" charset="0"/>
              <a:cs typeface="Times New Roman" panose="02020603050405020304" pitchFamily="18" charset="0"/>
            </a:endParaRPr>
          </a:p>
        </p:txBody>
      </p:sp>
      <p:sp>
        <p:nvSpPr>
          <p:cNvPr id="11" name="Rounded Rectangle 10"/>
          <p:cNvSpPr/>
          <p:nvPr/>
        </p:nvSpPr>
        <p:spPr>
          <a:xfrm>
            <a:off x="155575" y="616685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4</a:t>
            </a:r>
            <a:endParaRPr lang="en-US" sz="4000">
              <a:latin typeface="Times New Roman" panose="02020603050405020304" pitchFamily="18" charset="0"/>
              <a:cs typeface="Times New Roman" panose="02020603050405020304" pitchFamily="18" charset="0"/>
            </a:endParaRPr>
          </a:p>
        </p:txBody>
      </p:sp>
      <p:sp>
        <p:nvSpPr>
          <p:cNvPr id="12" name="Rounded Rectangle 11"/>
          <p:cNvSpPr/>
          <p:nvPr/>
        </p:nvSpPr>
        <p:spPr>
          <a:xfrm>
            <a:off x="9906589" y="2004347"/>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3</a:t>
            </a:r>
            <a:endParaRPr lang="en-US" sz="4000">
              <a:latin typeface="Times New Roman" panose="02020603050405020304" pitchFamily="18" charset="0"/>
              <a:cs typeface="Times New Roman" panose="02020603050405020304" pitchFamily="18" charset="0"/>
            </a:endParaRPr>
          </a:p>
        </p:txBody>
      </p:sp>
      <p:sp>
        <p:nvSpPr>
          <p:cNvPr id="14" name="Rounded Rectangle 13"/>
          <p:cNvSpPr/>
          <p:nvPr/>
        </p:nvSpPr>
        <p:spPr>
          <a:xfrm>
            <a:off x="5519057" y="1973216"/>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smtClean="0">
                <a:solidFill>
                  <a:prstClr val="black"/>
                </a:solidFill>
                <a:latin typeface="Times New Roman" panose="02020603050405020304" pitchFamily="18" charset="0"/>
                <a:cs typeface="Times New Roman" panose="02020603050405020304" pitchFamily="18" charset="0"/>
              </a:rPr>
              <a:t>2</a:t>
            </a:r>
            <a:endParaRPr lang="en-US" sz="400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55575" y="1898619"/>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1</a:t>
            </a:r>
            <a:endParaRPr lang="en-US" sz="4000">
              <a:latin typeface="Times New Roman" panose="02020603050405020304" pitchFamily="18" charset="0"/>
              <a:cs typeface="Times New Roman" panose="02020603050405020304" pitchFamily="18" charset="0"/>
            </a:endParaRPr>
          </a:p>
        </p:txBody>
      </p:sp>
      <p:sp>
        <p:nvSpPr>
          <p:cNvPr id="16" name="Rounded Rectangle 15"/>
          <p:cNvSpPr/>
          <p:nvPr/>
        </p:nvSpPr>
        <p:spPr>
          <a:xfrm>
            <a:off x="9906589" y="6042165"/>
            <a:ext cx="914400" cy="691144"/>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smtClean="0">
                <a:latin typeface="Times New Roman" panose="02020603050405020304" pitchFamily="18" charset="0"/>
                <a:cs typeface="Times New Roman" panose="02020603050405020304" pitchFamily="18" charset="0"/>
              </a:rPr>
              <a:t>6</a:t>
            </a:r>
            <a:endParaRPr lang="en-US" sz="4000">
              <a:latin typeface="Times New Roman" panose="02020603050405020304" pitchFamily="18" charset="0"/>
              <a:cs typeface="Times New Roman" panose="02020603050405020304" pitchFamily="18" charset="0"/>
            </a:endParaRPr>
          </a:p>
        </p:txBody>
      </p:sp>
      <p:sp>
        <p:nvSpPr>
          <p:cNvPr id="17" name="Rounded Rectangular Callout 16"/>
          <p:cNvSpPr/>
          <p:nvPr/>
        </p:nvSpPr>
        <p:spPr>
          <a:xfrm>
            <a:off x="4209903" y="661419"/>
            <a:ext cx="3796145" cy="1559210"/>
          </a:xfrm>
          <a:prstGeom prst="wedgeRoundRectCallout">
            <a:avLst>
              <a:gd name="adj1" fmla="val 75152"/>
              <a:gd name="adj2" fmla="val 35843"/>
              <a:gd name="adj3" fmla="val 16667"/>
            </a:avLst>
          </a:prstGeom>
          <a:ln w="76200">
            <a:solidFill>
              <a:srgbClr val="7030A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chở người em bay ra đảo lấy vàng, nhờ thế người em trở nên giàu có.</a:t>
            </a:r>
          </a:p>
        </p:txBody>
      </p:sp>
      <p:sp>
        <p:nvSpPr>
          <p:cNvPr id="18" name="Rounded Rectangular Callout 17"/>
          <p:cNvSpPr/>
          <p:nvPr/>
        </p:nvSpPr>
        <p:spPr>
          <a:xfrm>
            <a:off x="3360126" y="215145"/>
            <a:ext cx="3796145" cy="1559210"/>
          </a:xfrm>
          <a:prstGeom prst="wedgeRoundRectCallout">
            <a:avLst>
              <a:gd name="adj1" fmla="val -59154"/>
              <a:gd name="adj2" fmla="val 71386"/>
              <a:gd name="adj3" fmla="val 16667"/>
            </a:avLst>
          </a:prstGeom>
          <a:ln w="57150">
            <a:solidFill>
              <a:schemeClr val="bg2">
                <a:lumMod val="10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Cha mẹ chết, người anh chia gia tài, người em chỉ được cây khế.</a:t>
            </a:r>
          </a:p>
        </p:txBody>
      </p:sp>
      <p:sp>
        <p:nvSpPr>
          <p:cNvPr id="19" name="Rounded Rectangular Callout 18"/>
          <p:cNvSpPr/>
          <p:nvPr/>
        </p:nvSpPr>
        <p:spPr>
          <a:xfrm>
            <a:off x="3018220" y="4326813"/>
            <a:ext cx="3796145" cy="1559210"/>
          </a:xfrm>
          <a:prstGeom prst="wedgeRoundRectCallout">
            <a:avLst>
              <a:gd name="adj1" fmla="val -56599"/>
              <a:gd name="adj2" fmla="val 71386"/>
              <a:gd name="adj3" fmla="val 16667"/>
            </a:avLst>
          </a:prstGeom>
          <a:ln w="76200">
            <a:solidFill>
              <a:schemeClr val="accent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biết chuyện, đổi gia tài của mình lấy cây khế, người em bằng lòng.</a:t>
            </a:r>
          </a:p>
        </p:txBody>
      </p:sp>
      <p:sp>
        <p:nvSpPr>
          <p:cNvPr id="20" name="Rounded Rectangular Callout 19"/>
          <p:cNvSpPr/>
          <p:nvPr/>
        </p:nvSpPr>
        <p:spPr>
          <a:xfrm>
            <a:off x="669085" y="403007"/>
            <a:ext cx="3796145" cy="1559210"/>
          </a:xfrm>
          <a:prstGeom prst="wedgeRoundRectCallout">
            <a:avLst>
              <a:gd name="adj1" fmla="val 67853"/>
              <a:gd name="adj2" fmla="val 31400"/>
              <a:gd name="adj3" fmla="val 16667"/>
            </a:avLst>
          </a:prstGeom>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Cây khế có quả, chim đến ăn, người em phàn nàn và chim hẹn trả ơn bằng vàng.</a:t>
            </a:r>
          </a:p>
        </p:txBody>
      </p:sp>
      <p:sp>
        <p:nvSpPr>
          <p:cNvPr id="21" name="Rounded Rectangular Callout 20"/>
          <p:cNvSpPr/>
          <p:nvPr/>
        </p:nvSpPr>
        <p:spPr>
          <a:xfrm>
            <a:off x="488722" y="3977397"/>
            <a:ext cx="4156870" cy="1817549"/>
          </a:xfrm>
          <a:prstGeom prst="wedgeRoundRectCallout">
            <a:avLst>
              <a:gd name="adj1" fmla="val 52158"/>
              <a:gd name="adj2" fmla="val 71648"/>
              <a:gd name="adj3" fmla="val 16667"/>
            </a:avLst>
          </a:prstGeom>
          <a:ln w="762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Chim lại đến ăn, mọi chuyện diễn ra như cũ, nhưng người anh may túi quá to và lấy quá nhiều vàng</a:t>
            </a:r>
          </a:p>
        </p:txBody>
      </p:sp>
      <p:sp>
        <p:nvSpPr>
          <p:cNvPr id="22" name="Rounded Rectangular Callout 21"/>
          <p:cNvSpPr/>
          <p:nvPr/>
        </p:nvSpPr>
        <p:spPr>
          <a:xfrm>
            <a:off x="5218648" y="3877200"/>
            <a:ext cx="4156870" cy="1817549"/>
          </a:xfrm>
          <a:prstGeom prst="wedgeRoundRectCallout">
            <a:avLst>
              <a:gd name="adj1" fmla="val 76155"/>
              <a:gd name="adj2" fmla="val 47255"/>
              <a:gd name="adj3" fmla="val 16667"/>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mj-lt"/>
              </a:rPr>
              <a:t>Người anh bị rơi xuống biển và chết</a:t>
            </a:r>
          </a:p>
        </p:txBody>
      </p:sp>
    </p:spTree>
    <p:extLst>
      <p:ext uri="{BB962C8B-B14F-4D97-AF65-F5344CB8AC3E}">
        <p14:creationId xmlns:p14="http://schemas.microsoft.com/office/powerpoint/2010/main" val="15380701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500"/>
                                        <p:tgtEl>
                                          <p:spTgt spid="10"/>
                                        </p:tgtEl>
                                      </p:cBhvr>
                                    </p:animEffect>
                                  </p:childTnLst>
                                </p:cTn>
                              </p:par>
                              <p:par>
                                <p:cTn id="83" presetID="16" presetClass="entr" presetSubtype="21"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inVertical)">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barn(inVertical)">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barn(inVertical)">
                                      <p:cBhvr>
                                        <p:cTn id="108" dur="5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22"/>
                                        </p:tgtEl>
                                      </p:cBhvr>
                                    </p:animEffect>
                                    <p:set>
                                      <p:cBhvr>
                                        <p:cTn id="11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animBg="1"/>
      <p:bldP spid="15" grpId="0"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2. Công thức mở </a:t>
            </a:r>
            <a:r>
              <a:rPr lang="en-US" sz="6000" smtClean="0">
                <a:solidFill>
                  <a:prstClr val="white"/>
                </a:solidFill>
                <a:latin typeface="Times New Roman" panose="02020603050405020304" pitchFamily="18" charset="0"/>
                <a:cs typeface="Times New Roman" panose="02020603050405020304" pitchFamily="18" charset="0"/>
              </a:rPr>
              <a:t>đầu</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66731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Cloud Callout 4"/>
          <p:cNvSpPr/>
          <p:nvPr/>
        </p:nvSpPr>
        <p:spPr>
          <a:xfrm>
            <a:off x="1230355" y="885892"/>
            <a:ext cx="8691742" cy="4496913"/>
          </a:xfrm>
          <a:prstGeom prst="cloudCallout">
            <a:avLst>
              <a:gd name="adj1" fmla="val -31560"/>
              <a:gd name="adj2" fmla="val 72989"/>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dirty="0" smtClean="0">
                <a:latin typeface="Times New Roman" panose="02020603050405020304" pitchFamily="18" charset="0"/>
                <a:ea typeface="SimSun" panose="02010600030101010101" pitchFamily="2" charset="-122"/>
              </a:rPr>
              <a:t>	</a:t>
            </a:r>
            <a:r>
              <a:rPr lang="vi-VN" sz="3200" i="1" kern="100" dirty="0" smtClean="0">
                <a:latin typeface="Times New Roman" panose="02020603050405020304" pitchFamily="18" charset="0"/>
                <a:ea typeface="SimSun" panose="02010600030101010101" pitchFamily="2" charset="-122"/>
              </a:rPr>
              <a:t>Truyện cổ tích thường mở đầu bằng những từ ngữ quen thuộc chỉ thời gian trong quá khứ, không gian không xác định. Em hãy tìm những từ ngữ đó trong truyện Cây khế và chỉ ra vai trò của việc mở đầu như vậy? </a:t>
            </a:r>
            <a:endParaRPr lang="en-US" sz="3200" kern="100" dirty="0">
              <a:effectLst/>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thức mở đầu</a:t>
            </a:r>
          </a:p>
        </p:txBody>
      </p:sp>
      <p:sp>
        <p:nvSpPr>
          <p:cNvPr id="12" name="Rounded Rectangle 11"/>
          <p:cNvSpPr/>
          <p:nvPr/>
        </p:nvSpPr>
        <p:spPr>
          <a:xfrm>
            <a:off x="2346805" y="207819"/>
            <a:ext cx="5118805"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Thời gian: ngày xửa ngày xưa</a:t>
            </a:r>
          </a:p>
        </p:txBody>
      </p:sp>
      <p:sp>
        <p:nvSpPr>
          <p:cNvPr id="13" name="Rounded Rectangle 12"/>
          <p:cNvSpPr/>
          <p:nvPr/>
        </p:nvSpPr>
        <p:spPr>
          <a:xfrm>
            <a:off x="3317783" y="4001091"/>
            <a:ext cx="4430162" cy="146065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FF00"/>
                </a:solidFill>
                <a:latin typeface="Times New Roman" panose="02020603050405020304" pitchFamily="18" charset="0"/>
                <a:cs typeface="Times New Roman" panose="02020603050405020304" pitchFamily="18" charset="0"/>
              </a:rPr>
              <a:t>Không gian: ở một nhà kia</a:t>
            </a:r>
          </a:p>
        </p:txBody>
      </p:sp>
      <p:sp>
        <p:nvSpPr>
          <p:cNvPr id="14" name="Rounded Rectangle 13"/>
          <p:cNvSpPr/>
          <p:nvPr/>
        </p:nvSpPr>
        <p:spPr>
          <a:xfrm>
            <a:off x="7472155" y="38138"/>
            <a:ext cx="5246318" cy="6731793"/>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nl-NL" sz="3600" b="1" kern="100" dirty="0">
                <a:solidFill>
                  <a:srgbClr val="FF0000"/>
                </a:solidFill>
                <a:latin typeface="Times New Roman" panose="02020603050405020304" pitchFamily="18" charset="0"/>
                <a:ea typeface="SimSun" panose="02010600030101010101" pitchFamily="2" charset="-122"/>
                <a:sym typeface="Wingdings" panose="05000000000000000000" pitchFamily="2" charset="2"/>
              </a:rPr>
              <a:t></a:t>
            </a:r>
            <a:r>
              <a:rPr lang="nl-NL" sz="3600" b="1" kern="100" dirty="0">
                <a:solidFill>
                  <a:srgbClr val="FF0000"/>
                </a:solidFill>
                <a:latin typeface="Times New Roman" panose="02020603050405020304" pitchFamily="18" charset="0"/>
                <a:ea typeface="SimSun" panose="02010600030101010101" pitchFamily="2" charset="-122"/>
              </a:rPr>
              <a:t>Thời gian và không gian phiếm chỉ, không xác định cụ thể nhằm đưa người đọc vào thế giới hư cấu thuận lợi hơn</a:t>
            </a:r>
            <a:endParaRPr lang="en-US" sz="3600" b="1" kern="100" dirty="0">
              <a:solidFill>
                <a:srgbClr val="FF0000"/>
              </a:solidFill>
              <a:latin typeface="Times New Roman" panose="02020603050405020304" pitchFamily="18" charset="0"/>
              <a:ea typeface="SimSun" panose="02010600030101010101" pitchFamily="2" charset="-122"/>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7769441" y="665019"/>
            <a:ext cx="541302" cy="4391890"/>
          </a:xfrm>
          <a:prstGeom prst="rightBrace">
            <a:avLst/>
          </a:prstGeom>
          <a:ln w="571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endCxn id="13" idx="1"/>
          </p:cNvCxnSpPr>
          <p:nvPr/>
        </p:nvCxnSpPr>
        <p:spPr>
          <a:xfrm>
            <a:off x="2023111" y="2827122"/>
            <a:ext cx="1294672" cy="190429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911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12" grpId="0" animBg="1"/>
      <p:bldP spid="1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algn="ctr"/>
            <a:r>
              <a:rPr lang="en-US" sz="8000" smtClean="0">
                <a:solidFill>
                  <a:prstClr val="white"/>
                </a:solidFill>
                <a:latin typeface="Times New Roman" panose="02020603050405020304" pitchFamily="18" charset="0"/>
                <a:cs typeface="Times New Roman" panose="02020603050405020304" pitchFamily="18" charset="0"/>
              </a:rPr>
              <a:t>KHỞI ĐỘNG</a:t>
            </a:r>
            <a:endParaRPr lang="en-US" sz="80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9456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3. Yếu tố kì </a:t>
            </a:r>
            <a:r>
              <a:rPr lang="en-US" sz="6000" smtClean="0">
                <a:solidFill>
                  <a:prstClr val="white"/>
                </a:solidFill>
                <a:latin typeface="Times New Roman" panose="02020603050405020304" pitchFamily="18" charset="0"/>
                <a:cs typeface="Times New Roman" panose="02020603050405020304" pitchFamily="18" charset="0"/>
              </a:rPr>
              <a:t>ảo</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2238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tố kì ảo</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4" y="260185"/>
            <a:ext cx="3756702" cy="1804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Con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chim</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665261" y="4001091"/>
            <a:ext cx="3756702" cy="172083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Hòn</a:t>
            </a:r>
            <a:r>
              <a:rPr kumimoji="0" lang="en-US" sz="4000" b="1" i="0" u="none" strike="noStrike" kern="120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đảo</a:t>
            </a:r>
            <a:r>
              <a:rPr kumimoji="0" lang="en-US" sz="4000" b="1" i="0" u="none" strike="noStrike" kern="120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thần</a:t>
            </a:r>
            <a:endParaRPr kumimoji="0" lang="vi-V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2034388"/>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19440294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Chi tiết con chim thần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115204"/>
            <a:ext cx="4536211" cy="1430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anose="02020603050405020304" pitchFamily="18" charset="0"/>
                <a:cs typeface="Times New Roman" panose="02020603050405020304" pitchFamily="18" charset="0"/>
              </a:rPr>
              <a:t>Biết nói tiếng người, hiểu tiếng người.</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3674446" y="2493819"/>
            <a:ext cx="4056390"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Biết ứng xử như con người: ăn khế - trả vàng.</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33826" y="2827121"/>
            <a:ext cx="1304257" cy="25662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738353" y="-77724"/>
            <a:ext cx="3466010" cy="3359597"/>
          </a:xfrm>
          <a:prstGeom prst="ellipse">
            <a:avLst/>
          </a:prstGeom>
          <a:ln>
            <a:noFill/>
          </a:ln>
          <a:effectLst>
            <a:softEdge rad="112500"/>
          </a:effectLst>
        </p:spPr>
      </p:pic>
      <p:sp>
        <p:nvSpPr>
          <p:cNvPr id="14" name="Cloud Callout 13"/>
          <p:cNvSpPr/>
          <p:nvPr/>
        </p:nvSpPr>
        <p:spPr>
          <a:xfrm>
            <a:off x="3057475" y="1227747"/>
            <a:ext cx="5760720" cy="278706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kern="100" smtClean="0">
                <a:latin typeface="Times New Roman" panose="02020603050405020304" pitchFamily="18" charset="0"/>
                <a:ea typeface="SimSun" panose="02010600030101010101" pitchFamily="2" charset="-122"/>
              </a:rPr>
              <a:t>	</a:t>
            </a:r>
            <a:r>
              <a:rPr lang="vi-VN" sz="3200" i="1" kern="100" smtClean="0">
                <a:latin typeface="Times New Roman" panose="02020603050405020304" pitchFamily="18" charset="0"/>
                <a:ea typeface="SimSun" panose="02010600030101010101" pitchFamily="2" charset="-122"/>
              </a:rPr>
              <a:t>Con chim đến ăn khế có phải con vật kì ảo không? Vì sao?</a:t>
            </a:r>
            <a:endParaRPr lang="en-US" sz="3200" kern="100">
              <a:effectLst/>
              <a:latin typeface="Times New Roman" panose="02020603050405020304" pitchFamily="18" charset="0"/>
              <a:ea typeface="SimSun" panose="02010600030101010101" pitchFamily="2" charset="-122"/>
            </a:endParaRPr>
          </a:p>
        </p:txBody>
      </p:sp>
      <p:cxnSp>
        <p:nvCxnSpPr>
          <p:cNvPr id="16" name="Straight Arrow Connector 15"/>
          <p:cNvCxnSpPr>
            <a:stCxn id="4" idx="3"/>
            <a:endCxn id="17" idx="1"/>
          </p:cNvCxnSpPr>
          <p:nvPr/>
        </p:nvCxnSpPr>
        <p:spPr>
          <a:xfrm>
            <a:off x="2353349" y="2951019"/>
            <a:ext cx="1408252" cy="244242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61601" y="4192122"/>
            <a:ext cx="4049064" cy="2402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FF00"/>
                </a:solidFill>
                <a:latin typeface="Times New Roman" panose="02020603050405020304" pitchFamily="18" charset="0"/>
                <a:cs typeface="Times New Roman" panose="02020603050405020304" pitchFamily="18" charset="0"/>
              </a:rPr>
              <a:t>Có phép thần kì: biết chỗ cất giấu của cải, chở được người trên lưng.</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7578436" y="-1"/>
            <a:ext cx="4687048" cy="6769931"/>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36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nl-NL" sz="3600" b="1" kern="100" dirty="0">
                <a:solidFill>
                  <a:srgbClr val="000000"/>
                </a:solidFill>
                <a:latin typeface="Times New Roman" panose="02020603050405020304" pitchFamily="18" charset="0"/>
                <a:ea typeface="SimSun" panose="02010600030101010101" pitchFamily="2" charset="-122"/>
              </a:rPr>
              <a:t> </a:t>
            </a:r>
            <a:r>
              <a:rPr lang="en-US" sz="3600" b="1" kern="100" dirty="0">
                <a:solidFill>
                  <a:srgbClr val="000000"/>
                </a:solidFill>
                <a:latin typeface="Times New Roman" panose="02020603050405020304" pitchFamily="18" charset="0"/>
                <a:ea typeface="SimSun" panose="02010600030101010101" pitchFamily="2" charset="-122"/>
              </a:rPr>
              <a:t>Chi </a:t>
            </a:r>
            <a:r>
              <a:rPr lang="en-US" sz="3600" b="1" kern="100" dirty="0" err="1">
                <a:solidFill>
                  <a:srgbClr val="000000"/>
                </a:solidFill>
                <a:latin typeface="Times New Roman" panose="02020603050405020304" pitchFamily="18" charset="0"/>
                <a:ea typeface="SimSun" panose="02010600030101010101" pitchFamily="2" charset="-122"/>
              </a:rPr>
              <a:t>tiết</a:t>
            </a:r>
            <a:r>
              <a:rPr lang="en-US" sz="3600" b="1" kern="100" dirty="0">
                <a:solidFill>
                  <a:srgbClr val="000000"/>
                </a:solidFill>
                <a:latin typeface="Times New Roman" panose="02020603050405020304" pitchFamily="18" charset="0"/>
                <a:ea typeface="SimSun" panose="02010600030101010101" pitchFamily="2" charset="-122"/>
              </a:rPr>
              <a:t> con </a:t>
            </a:r>
            <a:r>
              <a:rPr lang="en-US" sz="3600" b="1" kern="100" dirty="0" err="1">
                <a:solidFill>
                  <a:srgbClr val="000000"/>
                </a:solidFill>
                <a:latin typeface="Times New Roman" panose="02020603050405020304" pitchFamily="18" charset="0"/>
                <a:ea typeface="SimSun" panose="02010600030101010101" pitchFamily="2" charset="-122"/>
              </a:rPr>
              <a:t>chim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thần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giúp</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cho</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chuyện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trở</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nên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hấp</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dẫn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lôi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cuốn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đồng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thực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hiện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chức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năng</a:t>
            </a:r>
            <a:r>
              <a:rPr lang="en-US" sz="3600" b="1" kern="100" dirty="0">
                <a:solidFill>
                  <a:srgbClr val="000000"/>
                </a:solidFill>
                <a:latin typeface="Times New Roman" panose="02020603050405020304" pitchFamily="18" charset="0"/>
                <a:ea typeface="SimSun" panose="02010600030101010101" pitchFamily="2" charset="-122"/>
              </a:rPr>
              <a:t> </a:t>
            </a:r>
            <a:r>
              <a:rPr lang="nl-NL" sz="3600" b="1" kern="100" dirty="0">
                <a:solidFill>
                  <a:srgbClr val="000000"/>
                </a:solidFill>
                <a:latin typeface="Times New Roman" panose="02020603050405020304" pitchFamily="18" charset="0"/>
                <a:ea typeface="SimSun" panose="02010600030101010101" pitchFamily="2" charset="-122"/>
              </a:rPr>
              <a:t>ban thưởng cho nhân vật tốt, trừng phạt nhân vật xấu.</a:t>
            </a:r>
            <a:endParaRPr lang="en-US" sz="3600" b="1"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03109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4" grpId="1" animBg="1"/>
      <p:bldP spid="17" grpId="0" animBg="1"/>
      <p:bldP spid="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Chi tiết hòn đảo thần kì</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2951019" y="0"/>
            <a:ext cx="4623189" cy="11745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Chim bay mãi, bay mãi mới đến gợi ra không gian kì ảo.</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Cloud Callout 13"/>
          <p:cNvSpPr/>
          <p:nvPr/>
        </p:nvSpPr>
        <p:spPr>
          <a:xfrm>
            <a:off x="2301791" y="1143900"/>
            <a:ext cx="5760720" cy="3565656"/>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Hòn đảo xa có điều gì kì diệu? Điều kì diệu này đã giúp gì cho cuộc sống của người em sau đó.</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cxnSp>
        <p:nvCxnSpPr>
          <p:cNvPr id="16" name="Straight Arrow Connector 15"/>
          <p:cNvCxnSpPr>
            <a:stCxn id="4" idx="3"/>
            <a:endCxn id="17" idx="1"/>
          </p:cNvCxnSpPr>
          <p:nvPr/>
        </p:nvCxnSpPr>
        <p:spPr>
          <a:xfrm>
            <a:off x="2353349" y="2951019"/>
            <a:ext cx="1408252" cy="2011793"/>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582553" y="3746665"/>
            <a:ext cx="4921497" cy="2992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FF00"/>
                </a:solidFill>
                <a:latin typeface="Times New Roman" panose="02020603050405020304" pitchFamily="18" charset="0"/>
                <a:cs typeface="Times New Roman" panose="02020603050405020304" pitchFamily="18" charset="0"/>
              </a:rPr>
              <a:t>Trên đảo toàn đá trắng, đá xanh, đá đỏ, đá ngũ sắc, … toàn những thứ đá trong như thủy tinh và hổ phách đủ các màu. Có hang sâu và rộng, ngoài cửa có nhiều vàng và kim cương.  </a:t>
            </a:r>
          </a:p>
        </p:txBody>
      </p:sp>
      <p:sp>
        <p:nvSpPr>
          <p:cNvPr id="7" name="Right Brace 6"/>
          <p:cNvSpPr/>
          <p:nvPr/>
        </p:nvSpPr>
        <p:spPr>
          <a:xfrm>
            <a:off x="7871786" y="609202"/>
            <a:ext cx="605735" cy="4683634"/>
          </a:xfrm>
          <a:prstGeom prst="rightBrace">
            <a:avLst/>
          </a:prstGeom>
          <a:ln w="76200">
            <a:prstDash val="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7574208" y="66504"/>
            <a:ext cx="4630155" cy="6109855"/>
          </a:xfrm>
          <a:prstGeom prst="roundRect">
            <a:avLst>
              <a:gd name="adj" fmla="val 442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NL" sz="4000" b="1" kern="100" dirty="0">
                <a:solidFill>
                  <a:srgbClr val="000000"/>
                </a:solidFill>
                <a:latin typeface="Times New Roman" panose="02020603050405020304" pitchFamily="18" charset="0"/>
                <a:ea typeface="SimSun" panose="02010600030101010101" pitchFamily="2" charset="-122"/>
                <a:sym typeface="Wingdings" panose="05000000000000000000" pitchFamily="2" charset="2"/>
              </a:rPr>
              <a:t> Câu chuyện trở nên hấp dẫn và lôi cuốn bởi màu sắc thần bí, huyền diệu.</a:t>
            </a:r>
          </a:p>
        </p:txBody>
      </p:sp>
      <p:pic>
        <p:nvPicPr>
          <p:cNvPr id="2" name="Picture 1"/>
          <p:cNvPicPr>
            <a:picLocks noChangeAspect="1"/>
          </p:cNvPicPr>
          <p:nvPr/>
        </p:nvPicPr>
        <p:blipFill>
          <a:blip r:embed="rId4"/>
          <a:stretch>
            <a:fillRect/>
          </a:stretch>
        </p:blipFill>
        <p:spPr>
          <a:xfrm>
            <a:off x="9307114" y="66504"/>
            <a:ext cx="2712955" cy="1261981"/>
          </a:xfrm>
          <a:prstGeom prst="rect">
            <a:avLst/>
          </a:prstGeom>
        </p:spPr>
      </p:pic>
      <p:pic>
        <p:nvPicPr>
          <p:cNvPr id="20" name="Picture 19"/>
          <p:cNvPicPr>
            <a:picLocks noChangeAspect="1"/>
          </p:cNvPicPr>
          <p:nvPr/>
        </p:nvPicPr>
        <p:blipFill>
          <a:blip r:embed="rId4"/>
          <a:stretch>
            <a:fillRect/>
          </a:stretch>
        </p:blipFill>
        <p:spPr>
          <a:xfrm>
            <a:off x="3276289" y="1423741"/>
            <a:ext cx="4993727" cy="2322924"/>
          </a:xfrm>
          <a:prstGeom prst="rect">
            <a:avLst/>
          </a:prstGeom>
        </p:spPr>
      </p:pic>
    </p:spTree>
    <p:extLst>
      <p:ext uri="{BB962C8B-B14F-4D97-AF65-F5344CB8AC3E}">
        <p14:creationId xmlns:p14="http://schemas.microsoft.com/office/powerpoint/2010/main" val="27782158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4" grpId="1" animBg="1"/>
      <p:bldP spid="17" grpId="0" animBg="1"/>
      <p:bldP spid="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4. Lời kể </a:t>
            </a:r>
            <a:r>
              <a:rPr lang="en-US" sz="6000" smtClean="0">
                <a:solidFill>
                  <a:prstClr val="white"/>
                </a:solidFill>
                <a:latin typeface="Times New Roman" panose="02020603050405020304" pitchFamily="18" charset="0"/>
                <a:cs typeface="Times New Roman" panose="02020603050405020304" pitchFamily="18" charset="0"/>
              </a:rPr>
              <a:t>chuyện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59870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538642" y="3982783"/>
            <a:ext cx="3665721" cy="2800044"/>
          </a:xfrm>
          <a:prstGeom prst="rect">
            <a:avLst/>
          </a:prstGeom>
        </p:spPr>
      </p:pic>
      <p:pic>
        <p:nvPicPr>
          <p:cNvPr id="11" name="Picture 10"/>
          <p:cNvPicPr>
            <a:picLocks noChangeAspect="1"/>
          </p:cNvPicPr>
          <p:nvPr/>
        </p:nvPicPr>
        <p:blipFill>
          <a:blip r:embed="rId3"/>
          <a:stretch>
            <a:fillRect/>
          </a:stretch>
        </p:blipFill>
        <p:spPr>
          <a:xfrm>
            <a:off x="0" y="4235658"/>
            <a:ext cx="3317783" cy="2534273"/>
          </a:xfrm>
          <a:prstGeom prst="rect">
            <a:avLst/>
          </a:prstGeom>
        </p:spPr>
      </p:pic>
      <p:sp>
        <p:nvSpPr>
          <p:cNvPr id="4" name="Rounded Rectangle 3"/>
          <p:cNvSpPr/>
          <p:nvPr/>
        </p:nvSpPr>
        <p:spPr>
          <a:xfrm>
            <a:off x="-54379" y="2493819"/>
            <a:ext cx="2407728" cy="914400"/>
          </a:xfrm>
          <a:prstGeom prst="round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smtClean="0">
                <a:solidFill>
                  <a:prstClr val="white"/>
                </a:solidFill>
                <a:latin typeface="Times New Roman" panose="02020603050405020304" pitchFamily="18" charset="0"/>
                <a:cs typeface="Times New Roman" panose="02020603050405020304" pitchFamily="18" charset="0"/>
              </a:rPr>
              <a:t>Lời </a:t>
            </a:r>
            <a:r>
              <a:rPr lang="en-US" sz="3200">
                <a:solidFill>
                  <a:prstClr val="white"/>
                </a:solidFill>
                <a:latin typeface="Times New Roman" panose="02020603050405020304" pitchFamily="18" charset="0"/>
                <a:cs typeface="Times New Roman" panose="02020603050405020304" pitchFamily="18" charset="0"/>
              </a:rPr>
              <a:t>kể chuyện</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582553" y="260186"/>
            <a:ext cx="5270501" cy="15131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smtClean="0">
                <a:solidFill>
                  <a:srgbClr val="FF0000"/>
                </a:solidFill>
                <a:latin typeface="Times New Roman" panose="02020603050405020304" pitchFamily="18" charset="0"/>
                <a:cs typeface="Times New Roman" panose="02020603050405020304" pitchFamily="18" charset="0"/>
              </a:rPr>
              <a:t>Thường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xen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dấp</a:t>
            </a:r>
            <a:r>
              <a:rPr lang="en-US" sz="3200" b="1" dirty="0">
                <a:solidFill>
                  <a:srgbClr val="FF0000"/>
                </a:solidFill>
                <a:latin typeface="Times New Roman" panose="02020603050405020304" pitchFamily="18" charset="0"/>
                <a:cs typeface="Times New Roman" panose="02020603050405020304" pitchFamily="18" charset="0"/>
              </a:rPr>
              <a:t> ca </a:t>
            </a:r>
            <a:r>
              <a:rPr lang="en-US" sz="3200" b="1" dirty="0" err="1">
                <a:solidFill>
                  <a:srgbClr val="FF0000"/>
                </a:solidFill>
                <a:latin typeface="Times New Roman" panose="02020603050405020304" pitchFamily="18" charset="0"/>
                <a:cs typeface="Times New Roman" panose="02020603050405020304" pitchFamily="18" charset="0"/>
              </a:rPr>
              <a:t>dao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tục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ngữ</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665260" y="4001091"/>
            <a:ext cx="4873381" cy="1762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FF00"/>
                </a:solidFill>
                <a:latin typeface="Times New Roman" panose="02020603050405020304" pitchFamily="18" charset="0"/>
                <a:cs typeface="Times New Roman" panose="02020603050405020304" pitchFamily="18" charset="0"/>
              </a:rPr>
              <a:t>L</a:t>
            </a:r>
            <a:r>
              <a:rPr lang="en-US" sz="3600" b="1" dirty="0" err="1" smtClean="0">
                <a:solidFill>
                  <a:srgbClr val="FFFF00"/>
                </a:solidFill>
                <a:latin typeface="Times New Roman" panose="02020603050405020304" pitchFamily="18" charset="0"/>
                <a:cs typeface="Times New Roman" panose="02020603050405020304" pitchFamily="18" charset="0"/>
              </a:rPr>
              <a:t>ời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có</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vần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dễ</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thuộc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dễ</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nhớ</a:t>
            </a:r>
            <a:r>
              <a:rPr lang="en-US" sz="3600" b="1" dirty="0">
                <a:solidFill>
                  <a:srgbClr val="FFFF00"/>
                </a:solidFill>
                <a:latin typeface="Times New Roman" panose="02020603050405020304" pitchFamily="18" charset="0"/>
                <a:cs typeface="Times New Roman" panose="02020603050405020304" pitchFamily="18" charset="0"/>
              </a:rPr>
              <a:t>. </a:t>
            </a:r>
          </a:p>
        </p:txBody>
      </p:sp>
      <p:cxnSp>
        <p:nvCxnSpPr>
          <p:cNvPr id="8" name="Straight Arrow Connector 7"/>
          <p:cNvCxnSpPr/>
          <p:nvPr/>
        </p:nvCxnSpPr>
        <p:spPr>
          <a:xfrm flipV="1">
            <a:off x="2353349" y="885893"/>
            <a:ext cx="1284734" cy="18966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1"/>
          </p:cNvCxnSpPr>
          <p:nvPr/>
        </p:nvCxnSpPr>
        <p:spPr>
          <a:xfrm>
            <a:off x="2370589" y="2827121"/>
            <a:ext cx="1294672" cy="1631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8100160" y="717386"/>
            <a:ext cx="3466010" cy="3359597"/>
          </a:xfrm>
          <a:prstGeom prst="ellipse">
            <a:avLst/>
          </a:prstGeom>
          <a:ln>
            <a:noFill/>
          </a:ln>
          <a:effectLst>
            <a:softEdge rad="112500"/>
          </a:effectLst>
        </p:spPr>
      </p:pic>
    </p:spTree>
    <p:extLst>
      <p:ext uri="{BB962C8B-B14F-4D97-AF65-F5344CB8AC3E}">
        <p14:creationId xmlns:p14="http://schemas.microsoft.com/office/powerpoint/2010/main" val="3704256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2" name="Rectangle 1"/>
          <p:cNvSpPr/>
          <p:nvPr/>
        </p:nvSpPr>
        <p:spPr>
          <a:xfrm>
            <a:off x="3870960" y="230044"/>
            <a:ext cx="6096000" cy="83099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4. Lời kể chuyện</a:t>
            </a:r>
            <a:endParaRPr kumimoji="0" lang="en-US" sz="3200" b="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5" name="Rectangle 4"/>
          <p:cNvSpPr/>
          <p:nvPr/>
        </p:nvSpPr>
        <p:spPr>
          <a:xfrm>
            <a:off x="3812178" y="1658284"/>
            <a:ext cx="6096000" cy="2062103"/>
          </a:xfrm>
          <a:prstGeom prst="rect">
            <a:avLst/>
          </a:prstGeom>
        </p:spPr>
        <p:txBody>
          <a:bodyPr>
            <a:spAutoFit/>
          </a:bodyPr>
          <a:lstStyle/>
          <a:p>
            <a:pPr lvl="0" algn="just">
              <a:defRPr/>
            </a:pPr>
            <a:r>
              <a:rPr lang="en-US" sz="3200" kern="100" smtClean="0">
                <a:solidFill>
                  <a:srgbClr val="000000"/>
                </a:solidFill>
                <a:latin typeface="Times New Roman" panose="02020603050405020304" pitchFamily="18" charset="0"/>
                <a:ea typeface="SimSun" panose="02010600030101010101" pitchFamily="2" charset="-122"/>
              </a:rPr>
              <a:t>	Trong </a:t>
            </a:r>
            <a:r>
              <a:rPr lang="en-US" sz="3200" kern="100">
                <a:solidFill>
                  <a:srgbClr val="000000"/>
                </a:solidFill>
                <a:latin typeface="Times New Roman" panose="02020603050405020304" pitchFamily="18" charset="0"/>
                <a:ea typeface="SimSun" panose="02010600030101010101" pitchFamily="2" charset="-122"/>
              </a:rPr>
              <a:t>truyện này, cũng có câu như thế "</a:t>
            </a:r>
            <a:r>
              <a:rPr lang="en-US" sz="3200" i="1" kern="100">
                <a:solidFill>
                  <a:srgbClr val="000000"/>
                </a:solidFill>
                <a:latin typeface="Times New Roman" panose="02020603050405020304" pitchFamily="18" charset="0"/>
                <a:ea typeface="SimSun" panose="02010600030101010101" pitchFamily="2" charset="-122"/>
              </a:rPr>
              <a:t>Ăn một quả, trả một cục vàng, may túi ba gang, mang đi mà đựng</a:t>
            </a:r>
            <a:r>
              <a:rPr lang="en-US" sz="3200" kern="100">
                <a:solidFill>
                  <a:srgbClr val="000000"/>
                </a:solidFill>
                <a:latin typeface="Times New Roman" panose="02020603050405020304" pitchFamily="18" charset="0"/>
                <a:ea typeface="SimSun" panose="02010600030101010101" pitchFamily="2" charset="-122"/>
              </a:rPr>
              <a:t>". </a:t>
            </a:r>
            <a:endParaRPr lang="en-US" sz="3200">
              <a:solidFill>
                <a:prstClr val="black"/>
              </a:solidFill>
            </a:endParaRPr>
          </a:p>
        </p:txBody>
      </p:sp>
      <p:sp>
        <p:nvSpPr>
          <p:cNvPr id="6" name="Rectangle 5"/>
          <p:cNvSpPr/>
          <p:nvPr/>
        </p:nvSpPr>
        <p:spPr>
          <a:xfrm>
            <a:off x="3928554" y="3940795"/>
            <a:ext cx="5649303" cy="584775"/>
          </a:xfrm>
          <a:prstGeom prst="rect">
            <a:avLst/>
          </a:prstGeom>
        </p:spPr>
        <p:txBody>
          <a:bodyPr wrap="none">
            <a:spAutoFit/>
          </a:bodyPr>
          <a:lstStyle/>
          <a:p>
            <a:r>
              <a:rPr kumimoji="0" lang="en-US" sz="32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-&gt; Đây là câu nói của chim thần. </a:t>
            </a:r>
            <a:endParaRPr lang="en-US"/>
          </a:p>
        </p:txBody>
      </p:sp>
      <p:pic>
        <p:nvPicPr>
          <p:cNvPr id="7" name="Picture 6"/>
          <p:cNvPicPr>
            <a:picLocks noChangeAspect="1"/>
          </p:cNvPicPr>
          <p:nvPr/>
        </p:nvPicPr>
        <p:blipFill>
          <a:blip r:embed="rId3"/>
          <a:stretch>
            <a:fillRect/>
          </a:stretch>
        </p:blipFill>
        <p:spPr>
          <a:xfrm>
            <a:off x="180565" y="4525570"/>
            <a:ext cx="3006772" cy="2200275"/>
          </a:xfrm>
          <a:prstGeom prst="ellipse">
            <a:avLst/>
          </a:prstGeom>
          <a:ln>
            <a:noFill/>
          </a:ln>
          <a:effectLst>
            <a:softEdge rad="112500"/>
          </a:effectLst>
        </p:spPr>
      </p:pic>
      <p:pic>
        <p:nvPicPr>
          <p:cNvPr id="8" name="Picture 7"/>
          <p:cNvPicPr>
            <a:picLocks noChangeAspect="1"/>
          </p:cNvPicPr>
          <p:nvPr/>
        </p:nvPicPr>
        <p:blipFill>
          <a:blip r:embed="rId3"/>
          <a:stretch>
            <a:fillRect/>
          </a:stretch>
        </p:blipFill>
        <p:spPr>
          <a:xfrm>
            <a:off x="9849395" y="230044"/>
            <a:ext cx="2196875" cy="1724994"/>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9849395" y="2051418"/>
            <a:ext cx="2196875" cy="1724994"/>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a:off x="9849395" y="5108756"/>
            <a:ext cx="2196875" cy="1724994"/>
          </a:xfrm>
          <a:prstGeom prst="ellipse">
            <a:avLst/>
          </a:prstGeom>
          <a:ln>
            <a:noFill/>
          </a:ln>
          <a:effectLst>
            <a:softEdge rad="112500"/>
          </a:effectLst>
        </p:spPr>
      </p:pic>
    </p:spTree>
    <p:extLst>
      <p:ext uri="{BB962C8B-B14F-4D97-AF65-F5344CB8AC3E}">
        <p14:creationId xmlns:p14="http://schemas.microsoft.com/office/powerpoint/2010/main" val="9932935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2925472" y="2431311"/>
            <a:ext cx="6865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5. Đặc điểm nhân vật</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86578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1456278"/>
              </p:ext>
            </p:extLst>
          </p:nvPr>
        </p:nvGraphicFramePr>
        <p:xfrm>
          <a:off x="0" y="0"/>
          <a:ext cx="12191999" cy="6929469"/>
        </p:xfrm>
        <a:graphic>
          <a:graphicData uri="http://schemas.openxmlformats.org/drawingml/2006/table">
            <a:tbl>
              <a:tblPr firstRow="1" firstCol="1" bandRow="1"/>
              <a:tblGrid>
                <a:gridCol w="1898771">
                  <a:extLst>
                    <a:ext uri="{9D8B030D-6E8A-4147-A177-3AD203B41FA5}">
                      <a16:colId xmlns:a16="http://schemas.microsoft.com/office/drawing/2014/main" val="1393289363"/>
                    </a:ext>
                  </a:extLst>
                </a:gridCol>
                <a:gridCol w="3936038">
                  <a:extLst>
                    <a:ext uri="{9D8B030D-6E8A-4147-A177-3AD203B41FA5}">
                      <a16:colId xmlns:a16="http://schemas.microsoft.com/office/drawing/2014/main" val="2474149008"/>
                    </a:ext>
                  </a:extLst>
                </a:gridCol>
                <a:gridCol w="6357190">
                  <a:extLst>
                    <a:ext uri="{9D8B030D-6E8A-4147-A177-3AD203B41FA5}">
                      <a16:colId xmlns:a16="http://schemas.microsoft.com/office/drawing/2014/main" val="504188266"/>
                    </a:ext>
                  </a:extLst>
                </a:gridCol>
              </a:tblGrid>
              <a:tr h="56184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5309316"/>
                  </a:ext>
                </a:extLst>
              </a:tr>
              <a:tr h="6367620">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smtClean="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28926328"/>
                  </a:ext>
                </a:extLst>
              </a:tr>
            </a:tbl>
          </a:graphicData>
        </a:graphic>
      </p:graphicFrame>
      <p:sp>
        <p:nvSpPr>
          <p:cNvPr id="5" name="TextBox 4"/>
          <p:cNvSpPr txBox="1"/>
          <p:nvPr/>
        </p:nvSpPr>
        <p:spPr>
          <a:xfrm>
            <a:off x="1769051" y="56367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Thức khuya, dậy sớm, cố gắng làm lụng.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TextBox 5"/>
          <p:cNvSpPr txBox="1"/>
          <p:nvPr/>
        </p:nvSpPr>
        <p:spPr>
          <a:xfrm>
            <a:off x="5664430" y="541732"/>
            <a:ext cx="6591632"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Lười biếng, bao nhiêu công việc khó nhọc đều trút cho vợ chồng em. </a:t>
            </a:r>
          </a:p>
        </p:txBody>
      </p:sp>
      <p:sp>
        <p:nvSpPr>
          <p:cNvPr id="7" name="TextBox 6"/>
          <p:cNvSpPr txBox="1"/>
          <p:nvPr/>
        </p:nvSpPr>
        <p:spPr>
          <a:xfrm>
            <a:off x="49184" y="594236"/>
            <a:ext cx="1662731" cy="461665"/>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 động</a:t>
            </a:r>
          </a:p>
        </p:txBody>
      </p:sp>
      <p:sp>
        <p:nvSpPr>
          <p:cNvPr id="8" name="TextBox 7"/>
          <p:cNvSpPr txBox="1"/>
          <p:nvPr/>
        </p:nvSpPr>
        <p:spPr>
          <a:xfrm>
            <a:off x="1786544" y="1482555"/>
            <a:ext cx="3987920"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TextBox 8"/>
          <p:cNvSpPr txBox="1"/>
          <p:nvPr/>
        </p:nvSpPr>
        <p:spPr>
          <a:xfrm>
            <a:off x="5826943" y="1358283"/>
            <a:ext cx="639547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Chiếm hết của cải, ruộng vườn chỉ để lại cho em một gian nhà lụp xụp và 1 cây khế ngọt. </a:t>
            </a:r>
          </a:p>
        </p:txBody>
      </p:sp>
      <p:sp>
        <p:nvSpPr>
          <p:cNvPr id="10" name="TextBox 9"/>
          <p:cNvSpPr txBox="1"/>
          <p:nvPr/>
        </p:nvSpPr>
        <p:spPr>
          <a:xfrm>
            <a:off x="1769051" y="2401436"/>
            <a:ext cx="3987920"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Đợi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5861929" y="2143114"/>
            <a:ext cx="5571972" cy="830997"/>
          </a:xfrm>
          <a:prstGeom prst="rect">
            <a:avLst/>
          </a:prstGeom>
          <a:noFill/>
        </p:spPr>
        <p:txBody>
          <a:bodyPr wrap="square" rtlCol="0">
            <a:spAutoFit/>
          </a:bodyPr>
          <a:lstStyle/>
          <a:p>
            <a:pPr marL="30480" marR="30480" lvl="0" algn="just"/>
            <a:r>
              <a:rPr kumimoji="0" lang="en-US" sz="2400" b="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chim lạ đến thì hớt hải chạy ra. </a:t>
            </a:r>
          </a:p>
          <a:p>
            <a:pPr marL="30480" marR="30480" lvl="0" algn="just"/>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TextBox 11"/>
          <p:cNvSpPr txBox="1"/>
          <p:nvPr/>
        </p:nvSpPr>
        <p:spPr>
          <a:xfrm>
            <a:off x="1890965" y="3492257"/>
            <a:ext cx="3987920" cy="1569660"/>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may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túi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vải</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bề</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dọc</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bề</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gang.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Box 12"/>
          <p:cNvSpPr txBox="1"/>
          <p:nvPr/>
        </p:nvSpPr>
        <p:spPr>
          <a:xfrm>
            <a:off x="5861929" y="2612468"/>
            <a:ext cx="6333014" cy="1200329"/>
          </a:xfrm>
          <a:prstGeom prst="rect">
            <a:avLst/>
          </a:prstGeom>
          <a:noFill/>
        </p:spPr>
        <p:txBody>
          <a:bodyPr wrap="square" rtlCol="0">
            <a:spAutoFit/>
          </a:bodyPr>
          <a:lstStyle/>
          <a:p>
            <a:pPr marL="30480" marR="30480" lvl="0" algn="just"/>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tréo</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khế</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bây</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ráo</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tiệt</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2400" b="0" i="1"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TextBox 13"/>
          <p:cNvSpPr txBox="1"/>
          <p:nvPr/>
        </p:nvSpPr>
        <p:spPr>
          <a:xfrm>
            <a:off x="1850869" y="4883868"/>
            <a:ext cx="3987920" cy="830997"/>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Trèo lên lưng chim.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extBox 14"/>
          <p:cNvSpPr txBox="1"/>
          <p:nvPr/>
        </p:nvSpPr>
        <p:spPr>
          <a:xfrm>
            <a:off x="5804878" y="3468472"/>
            <a:ext cx="6417535" cy="1569660"/>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Cuống quýt bàn cãi may túi. Mới đầu định mang nhiều túi nhưng sợ chim không ưng nên chỉ may 1 túi nhưng to gấp 3 lần túi của người em.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p:cNvSpPr txBox="1"/>
          <p:nvPr/>
        </p:nvSpPr>
        <p:spPr>
          <a:xfrm>
            <a:off x="5816724" y="4629348"/>
            <a:ext cx="6482736" cy="1200329"/>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chồng tót ngay lên lưng chim còn người vợ vái lấy, vái để chim thần. </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TextBox 16"/>
          <p:cNvSpPr txBox="1"/>
          <p:nvPr/>
        </p:nvSpPr>
        <p:spPr>
          <a:xfrm>
            <a:off x="1839023" y="5370857"/>
            <a:ext cx="3987920"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Thấy hang sâu và rộng không dám vào chỉ dám nhặt ít vàng, kim cương ở ngoài rồi ra hiệu cho chim bay về. </a:t>
            </a:r>
          </a:p>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TextBox 17"/>
          <p:cNvSpPr txBox="1"/>
          <p:nvPr/>
        </p:nvSpPr>
        <p:spPr>
          <a:xfrm>
            <a:off x="5816724" y="5299367"/>
            <a:ext cx="6366032" cy="1938992"/>
          </a:xfrm>
          <a:prstGeom prst="rect">
            <a:avLst/>
          </a:prstGeom>
          <a:noFill/>
        </p:spPr>
        <p:txBody>
          <a:bodyPr wrap="square" rtlCol="0">
            <a:spAutoFit/>
          </a:bodyPr>
          <a:lstStyle/>
          <a:p>
            <a:pPr marL="30480" marR="30480" lvl="0" algn="just"/>
            <a:r>
              <a:rPr kumimoji="0" lang="vi-VN" sz="24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nhặt vàng và kim cương cho thật đầy tay nải, dồn cả vào ống tay áo, ống quần, lê mãi mới ra khỏi hang. Đặt tay nải dưới cánh chim rồi lấy dây buộc chặt vào lưng chim và cổ mình.</a:t>
            </a:r>
          </a:p>
          <a:p>
            <a:pPr marL="30480" marR="30480" lvl="0" algn="just"/>
            <a:endParaRPr lang="en-US"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1932046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barn(inVertical)">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arn(inVertical)">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1" grpId="1"/>
      <p:bldP spid="12" grpId="0"/>
      <p:bldP spid="13" grpId="0"/>
      <p:bldP spid="14"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5823723"/>
              </p:ext>
            </p:extLst>
          </p:nvPr>
        </p:nvGraphicFramePr>
        <p:xfrm>
          <a:off x="0" y="-28279"/>
          <a:ext cx="12191999" cy="3840480"/>
        </p:xfrm>
        <a:graphic>
          <a:graphicData uri="http://schemas.openxmlformats.org/drawingml/2006/table">
            <a:tbl>
              <a:tblPr firstRow="1" firstCol="1" bandRow="1"/>
              <a:tblGrid>
                <a:gridCol w="2367844">
                  <a:extLst>
                    <a:ext uri="{9D8B030D-6E8A-4147-A177-3AD203B41FA5}">
                      <a16:colId xmlns:a16="http://schemas.microsoft.com/office/drawing/2014/main" val="348457954"/>
                    </a:ext>
                  </a:extLst>
                </a:gridCol>
                <a:gridCol w="4529345">
                  <a:extLst>
                    <a:ext uri="{9D8B030D-6E8A-4147-A177-3AD203B41FA5}">
                      <a16:colId xmlns:a16="http://schemas.microsoft.com/office/drawing/2014/main" val="3295853952"/>
                    </a:ext>
                  </a:extLst>
                </a:gridCol>
                <a:gridCol w="5294810">
                  <a:extLst>
                    <a:ext uri="{9D8B030D-6E8A-4147-A177-3AD203B41FA5}">
                      <a16:colId xmlns:a16="http://schemas.microsoft.com/office/drawing/2014/main" val="2432623466"/>
                    </a:ext>
                  </a:extLst>
                </a:gridCol>
              </a:tblGrid>
              <a:tr h="14750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01102028"/>
                  </a:ext>
                </a:extLst>
              </a:tr>
              <a:tr h="590012">
                <a:tc>
                  <a:txBody>
                    <a:bodyPr/>
                    <a:lstStyle/>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31367903"/>
                  </a:ext>
                </a:extLst>
              </a:tr>
              <a:tr h="663763">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36876" marR="36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6599384"/>
                  </a:ext>
                </a:extLst>
              </a:tr>
            </a:tbl>
          </a:graphicData>
        </a:graphic>
      </p:graphicFrame>
      <p:sp>
        <p:nvSpPr>
          <p:cNvPr id="3" name="TextBox 2"/>
          <p:cNvSpPr txBox="1"/>
          <p:nvPr/>
        </p:nvSpPr>
        <p:spPr>
          <a:xfrm>
            <a:off x="117566" y="660315"/>
            <a:ext cx="1750423" cy="461665"/>
          </a:xfrm>
          <a:prstGeom prst="rect">
            <a:avLst/>
          </a:prstGeom>
          <a:noFill/>
        </p:spPr>
        <p:txBody>
          <a:bodyPr wrap="square" rtlCol="0">
            <a:spAutoFit/>
          </a:bodyPr>
          <a:lstStyle/>
          <a:p>
            <a:pPr marL="30480" marR="30480" lvl="0" algn="just"/>
            <a:r>
              <a:rPr kumimoji="0" lang="en-US" sz="24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cục </a:t>
            </a:r>
          </a:p>
        </p:txBody>
      </p:sp>
      <p:sp>
        <p:nvSpPr>
          <p:cNvPr id="4" name="TextBox 3"/>
          <p:cNvSpPr txBox="1"/>
          <p:nvPr/>
        </p:nvSpPr>
        <p:spPr>
          <a:xfrm>
            <a:off x="2442756" y="521815"/>
            <a:ext cx="440218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đưa người em về đến nhà. Từ đấy, hai vợ chồng người em trở nên giàu có. </a:t>
            </a:r>
          </a:p>
        </p:txBody>
      </p:sp>
      <p:sp>
        <p:nvSpPr>
          <p:cNvPr id="5" name="TextBox 4"/>
          <p:cNvSpPr txBox="1"/>
          <p:nvPr/>
        </p:nvSpPr>
        <p:spPr>
          <a:xfrm>
            <a:off x="6844938" y="521815"/>
            <a:ext cx="5347062"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mang nặng lại gặp cơn gió mạnh nên chim và người anh đều rơi xuống biển. Người anh bị sóng cuốn đi mất. </a:t>
            </a:r>
          </a:p>
        </p:txBody>
      </p:sp>
      <p:sp>
        <p:nvSpPr>
          <p:cNvPr id="6" name="TextBox 5"/>
          <p:cNvSpPr txBox="1"/>
          <p:nvPr/>
        </p:nvSpPr>
        <p:spPr>
          <a:xfrm>
            <a:off x="0" y="2388896"/>
            <a:ext cx="1750423" cy="461665"/>
          </a:xfrm>
          <a:prstGeom prst="rect">
            <a:avLst/>
          </a:prstGeom>
          <a:noFill/>
        </p:spPr>
        <p:txBody>
          <a:bodyPr wrap="square" rtlCol="0">
            <a:spAutoFit/>
          </a:bodyPr>
          <a:lstStyle/>
          <a:p>
            <a:pPr marL="30480" marR="30480" lvl="0" algn="just"/>
            <a:r>
              <a:rPr kumimoji="0" lang="vi-VN" sz="2400" b="1"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giá</a:t>
            </a:r>
          </a:p>
        </p:txBody>
      </p:sp>
      <p:sp>
        <p:nvSpPr>
          <p:cNvPr id="7" name="TextBox 6"/>
          <p:cNvSpPr txBox="1"/>
          <p:nvPr/>
        </p:nvSpPr>
        <p:spPr>
          <a:xfrm>
            <a:off x="2442756" y="2297664"/>
            <a:ext cx="4402182" cy="830997"/>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 khó làm ăn, hiền lành, thật thà, lương thiện</a:t>
            </a:r>
          </a:p>
        </p:txBody>
      </p:sp>
      <p:sp>
        <p:nvSpPr>
          <p:cNvPr id="8" name="TextBox 7"/>
          <p:cNvSpPr txBox="1"/>
          <p:nvPr/>
        </p:nvSpPr>
        <p:spPr>
          <a:xfrm>
            <a:off x="7086602" y="2349008"/>
            <a:ext cx="5105397" cy="1200329"/>
          </a:xfrm>
          <a:prstGeom prst="rect">
            <a:avLst/>
          </a:prstGeom>
          <a:noFill/>
        </p:spPr>
        <p:txBody>
          <a:bodyPr wrap="square" rtlCol="0">
            <a:spAutoFit/>
          </a:bodyPr>
          <a:lstStyle/>
          <a:p>
            <a:pPr marL="30480" marR="30480" lvl="0" algn="just"/>
            <a:r>
              <a:rPr kumimoji="0" lang="vi-VN" sz="2400" i="0" u="none" strike="noStrike" kern="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Lười biếng, tham lam, ích kỉ, chỉ muốn ăn mà không muốn làm, cạn tình cạn nghĩa, độc ác.</a:t>
            </a:r>
          </a:p>
        </p:txBody>
      </p:sp>
      <p:pic>
        <p:nvPicPr>
          <p:cNvPr id="9" name="Picture 8"/>
          <p:cNvPicPr>
            <a:picLocks noChangeAspect="1"/>
          </p:cNvPicPr>
          <p:nvPr/>
        </p:nvPicPr>
        <p:blipFill>
          <a:blip r:embed="rId3"/>
          <a:stretch>
            <a:fillRect/>
          </a:stretch>
        </p:blipFill>
        <p:spPr>
          <a:xfrm>
            <a:off x="0" y="3831630"/>
            <a:ext cx="6505303" cy="3058920"/>
          </a:xfrm>
          <a:prstGeom prst="rect">
            <a:avLst/>
          </a:prstGeom>
        </p:spPr>
      </p:pic>
      <p:pic>
        <p:nvPicPr>
          <p:cNvPr id="10" name="Picture 9"/>
          <p:cNvPicPr>
            <a:picLocks noChangeAspect="1"/>
          </p:cNvPicPr>
          <p:nvPr/>
        </p:nvPicPr>
        <p:blipFill>
          <a:blip r:embed="rId4"/>
          <a:stretch>
            <a:fillRect/>
          </a:stretch>
        </p:blipFill>
        <p:spPr>
          <a:xfrm>
            <a:off x="6505304" y="3812201"/>
            <a:ext cx="5686696" cy="3078349"/>
          </a:xfrm>
          <a:prstGeom prst="rect">
            <a:avLst/>
          </a:prstGeom>
        </p:spPr>
      </p:pic>
    </p:spTree>
    <p:extLst>
      <p:ext uri="{BB962C8B-B14F-4D97-AF65-F5344CB8AC3E}">
        <p14:creationId xmlns:p14="http://schemas.microsoft.com/office/powerpoint/2010/main" val="3343428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27418" y="294968"/>
            <a:ext cx="7720570" cy="5924016"/>
          </a:xfrm>
          <a:prstGeom prst="rect">
            <a:avLst/>
          </a:prstGeom>
        </p:spPr>
      </p:pic>
    </p:spTree>
    <p:extLst>
      <p:ext uri="{BB962C8B-B14F-4D97-AF65-F5344CB8AC3E}">
        <p14:creationId xmlns:p14="http://schemas.microsoft.com/office/powerpoint/2010/main" val="3450958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814050" y="2522751"/>
            <a:ext cx="5088829" cy="1015663"/>
          </a:xfrm>
          <a:prstGeom prst="rect">
            <a:avLst/>
          </a:prstGeom>
          <a:noFill/>
        </p:spPr>
        <p:txBody>
          <a:bodyPr wrap="square" rtlCol="0">
            <a:spAutoFit/>
          </a:bodyPr>
          <a:lstStyle/>
          <a:p>
            <a:pPr lvl="0" algn="ctr"/>
            <a:r>
              <a:rPr lang="en-US" sz="6000">
                <a:solidFill>
                  <a:prstClr val="white"/>
                </a:solidFill>
                <a:latin typeface="Times New Roman" panose="02020603050405020304" pitchFamily="18" charset="0"/>
                <a:cs typeface="Times New Roman" panose="02020603050405020304" pitchFamily="18" charset="0"/>
              </a:rPr>
              <a:t>6. Bài </a:t>
            </a:r>
            <a:r>
              <a:rPr lang="en-US" sz="6000" smtClean="0">
                <a:solidFill>
                  <a:prstClr val="white"/>
                </a:solidFill>
                <a:latin typeface="Times New Roman" panose="02020603050405020304" pitchFamily="18" charset="0"/>
                <a:cs typeface="Times New Roman" panose="02020603050405020304" pitchFamily="18" charset="0"/>
              </a:rPr>
              <a:t>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29398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Rectangle 4"/>
          <p:cNvSpPr/>
          <p:nvPr/>
        </p:nvSpPr>
        <p:spPr>
          <a:xfrm>
            <a:off x="4890655" y="0"/>
            <a:ext cx="7301345" cy="6740307"/>
          </a:xfrm>
          <a:prstGeom prst="rect">
            <a:avLst/>
          </a:prstGeom>
        </p:spPr>
        <p:txBody>
          <a:bodyPr wrap="square">
            <a:spAutoFit/>
          </a:bodyPr>
          <a:lstStyle/>
          <a:p>
            <a:pPr algn="just">
              <a:lnSpc>
                <a:spcPct val="150000"/>
              </a:lnSpc>
            </a:pP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smtClean="0">
                <a:solidFill>
                  <a:srgbClr val="000000"/>
                </a:solidFill>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Từ</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những</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kết</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cục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khác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nhau</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đối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với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người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anh</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và</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người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em</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tác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giả</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dân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gian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muốn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gửi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gắm</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bài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học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về</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đền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ơn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đáp</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nghĩa</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niềm</a:t>
            </a:r>
            <a:r>
              <a:rPr lang="en-US" sz="3200" kern="100" dirty="0" smtClean="0">
                <a:solidFill>
                  <a:srgbClr val="000000"/>
                </a:solidFill>
                <a:effectLst/>
                <a:latin typeface="Times New Roman" panose="02020603050405020304" pitchFamily="18" charset="0"/>
                <a:ea typeface="SimSun" panose="02010600030101010101" pitchFamily="2" charset="-122"/>
              </a:rPr>
              <a:t> tin </a:t>
            </a:r>
            <a:r>
              <a:rPr lang="en-US" sz="3200" b="1" kern="100" dirty="0" smtClean="0">
                <a:solidFill>
                  <a:srgbClr val="FF0000"/>
                </a:solidFill>
                <a:effectLst/>
                <a:latin typeface="Times New Roman" panose="02020603050405020304" pitchFamily="18" charset="0"/>
                <a:ea typeface="SimSun" panose="02010600030101010101" pitchFamily="2" charset="-122"/>
              </a:rPr>
              <a:t>ở </a:t>
            </a:r>
            <a:r>
              <a:rPr lang="en-US" sz="3200" b="1" kern="100" dirty="0" err="1" smtClean="0">
                <a:solidFill>
                  <a:srgbClr val="FF0000"/>
                </a:solidFill>
                <a:effectLst/>
                <a:latin typeface="Times New Roman" panose="02020603050405020304" pitchFamily="18" charset="0"/>
                <a:ea typeface="SimSun" panose="02010600030101010101" pitchFamily="2" charset="-122"/>
              </a:rPr>
              <a:t>hiền</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sẽ</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gặp</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lành</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và</a:t>
            </a:r>
            <a:r>
              <a:rPr lang="en-US" sz="3200" kern="100" dirty="0" smtClean="0">
                <a:solidFill>
                  <a:srgbClr val="000000"/>
                </a:solidFill>
                <a:effectLst/>
                <a:latin typeface="Times New Roman" panose="02020603050405020304" pitchFamily="18" charset="0"/>
                <a:ea typeface="SimSun" panose="02010600030101010101" pitchFamily="2" charset="-122"/>
              </a:rPr>
              <a:t> may </a:t>
            </a:r>
            <a:r>
              <a:rPr lang="en-US" sz="3200" kern="100" dirty="0" err="1" smtClean="0">
                <a:solidFill>
                  <a:srgbClr val="000000"/>
                </a:solidFill>
                <a:effectLst/>
                <a:latin typeface="Times New Roman" panose="02020603050405020304" pitchFamily="18" charset="0"/>
                <a:ea typeface="SimSun" panose="02010600030101010101" pitchFamily="2" charset="-122"/>
              </a:rPr>
              <a:t>mắn</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đối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với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tất</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cả</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mọi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người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Những</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người</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tham</a:t>
            </a:r>
            <a:r>
              <a:rPr lang="en-US" sz="3200" kern="100" dirty="0" smtClean="0">
                <a:solidFill>
                  <a:srgbClr val="000000"/>
                </a:solidFill>
                <a:effectLst/>
                <a:latin typeface="Times New Roman" panose="02020603050405020304" pitchFamily="18" charset="0"/>
                <a:ea typeface="SimSun" panose="02010600030101010101" pitchFamily="2" charset="-122"/>
              </a:rPr>
              <a:t> lam, </a:t>
            </a:r>
            <a:r>
              <a:rPr lang="en-US" sz="3200" kern="100" dirty="0" err="1" smtClean="0">
                <a:solidFill>
                  <a:srgbClr val="000000"/>
                </a:solidFill>
                <a:effectLst/>
                <a:latin typeface="Times New Roman" panose="02020603050405020304" pitchFamily="18" charset="0"/>
                <a:ea typeface="SimSun" panose="02010600030101010101" pitchFamily="2" charset="-122"/>
              </a:rPr>
              <a:t>độc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ác</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sẽ</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bị</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trừng</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trị</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thích</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kern="100" dirty="0" err="1" smtClean="0">
                <a:solidFill>
                  <a:srgbClr val="000000"/>
                </a:solidFill>
                <a:effectLst/>
                <a:latin typeface="Times New Roman" panose="02020603050405020304" pitchFamily="18" charset="0"/>
                <a:ea typeface="SimSun" panose="02010600030101010101" pitchFamily="2" charset="-122"/>
              </a:rPr>
              <a:t>đáng</a:t>
            </a:r>
            <a:r>
              <a:rPr lang="en-US" sz="3200" kern="100" dirty="0" smtClean="0">
                <a:solidFill>
                  <a:srgbClr val="000000"/>
                </a:solidFill>
                <a:effectLst/>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T</a:t>
            </a:r>
            <a:r>
              <a:rPr lang="en-US" sz="3200" b="1" kern="100" dirty="0" err="1" smtClean="0">
                <a:solidFill>
                  <a:srgbClr val="FF0000"/>
                </a:solidFill>
                <a:effectLst/>
                <a:latin typeface="Times New Roman" panose="02020603050405020304" pitchFamily="18" charset="0"/>
                <a:ea typeface="SimSun" panose="02010600030101010101" pitchFamily="2" charset="-122"/>
              </a:rPr>
              <a:t>ruyện</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ăn</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khế</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trả</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vàng</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còn</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mang</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tính</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giáo</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dục</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cho</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trẻ</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nhỏ</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để</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hình</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thành</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những</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đức</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tính</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tốt</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cho</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cuộc</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sống</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sau</a:t>
            </a:r>
            <a:r>
              <a:rPr lang="en-US" sz="3200" b="1" kern="100" dirty="0" smtClean="0">
                <a:solidFill>
                  <a:srgbClr val="FF0000"/>
                </a:solidFill>
                <a:effectLst/>
                <a:latin typeface="Times New Roman" panose="02020603050405020304" pitchFamily="18" charset="0"/>
                <a:ea typeface="SimSun" panose="02010600030101010101" pitchFamily="2" charset="-122"/>
              </a:rPr>
              <a:t> </a:t>
            </a:r>
            <a:r>
              <a:rPr lang="en-US" sz="3200" b="1" kern="100" dirty="0" err="1" smtClean="0">
                <a:solidFill>
                  <a:srgbClr val="FF0000"/>
                </a:solidFill>
                <a:effectLst/>
                <a:latin typeface="Times New Roman" panose="02020603050405020304" pitchFamily="18" charset="0"/>
                <a:ea typeface="SimSun" panose="02010600030101010101" pitchFamily="2" charset="-122"/>
              </a:rPr>
              <a:t>này</a:t>
            </a:r>
            <a:r>
              <a:rPr lang="en-US" sz="3200" b="1" kern="100" dirty="0" smtClean="0">
                <a:solidFill>
                  <a:srgbClr val="FF0000"/>
                </a:solidFill>
                <a:effectLst/>
                <a:latin typeface="Times New Roman" panose="02020603050405020304" pitchFamily="18" charset="0"/>
                <a:ea typeface="SimSun" panose="02010600030101010101" pitchFamily="2" charset="-122"/>
              </a:rPr>
              <a:t>.</a:t>
            </a:r>
            <a:endParaRPr lang="en-US" sz="3200" b="1" kern="1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828672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00255" y="581226"/>
            <a:ext cx="6004846" cy="1163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srgbClr val="000000"/>
                </a:solidFill>
                <a:latin typeface="Times New Roman" panose="02020603050405020304" pitchFamily="18" charset="0"/>
                <a:ea typeface="SimSun" panose="02010600030101010101" pitchFamily="2" charset="-122"/>
              </a:rPr>
              <a:t>Bài </a:t>
            </a:r>
            <a:r>
              <a:rPr lang="en-US" sz="2800" kern="100">
                <a:solidFill>
                  <a:srgbClr val="000000"/>
                </a:solidFill>
                <a:latin typeface="Times New Roman" panose="02020603050405020304" pitchFamily="18" charset="0"/>
                <a:ea typeface="SimSun" panose="02010600030101010101" pitchFamily="2" charset="-122"/>
              </a:rPr>
              <a:t>học về đền ơn đáp nghĩa, niềm tin ở hiền sẽ gặp lành và may mắn đối với tất cả mọi người</a:t>
            </a:r>
            <a:endParaRPr lang="en-US"/>
          </a:p>
        </p:txBody>
      </p:sp>
      <p:sp>
        <p:nvSpPr>
          <p:cNvPr id="6" name="Rounded Rectangle 5"/>
          <p:cNvSpPr/>
          <p:nvPr/>
        </p:nvSpPr>
        <p:spPr>
          <a:xfrm>
            <a:off x="5500255" y="2660072"/>
            <a:ext cx="6004846" cy="11637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kern="100">
                <a:solidFill>
                  <a:srgbClr val="000000"/>
                </a:solidFill>
                <a:latin typeface="Times New Roman" panose="02020603050405020304" pitchFamily="18" charset="0"/>
                <a:ea typeface="SimSun" panose="02010600030101010101" pitchFamily="2" charset="-122"/>
              </a:rPr>
              <a:t>Những người tham lam, độc ác sẽ bị trừng trị thích đáng. </a:t>
            </a:r>
            <a:endParaRPr lang="en-US"/>
          </a:p>
        </p:txBody>
      </p:sp>
      <p:sp>
        <p:nvSpPr>
          <p:cNvPr id="7" name="Rounded Rectangle 6"/>
          <p:cNvSpPr/>
          <p:nvPr/>
        </p:nvSpPr>
        <p:spPr>
          <a:xfrm>
            <a:off x="5500255" y="4738918"/>
            <a:ext cx="6004846" cy="11637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srgbClr val="000000"/>
                </a:solidFill>
                <a:latin typeface="Times New Roman" panose="02020603050405020304" pitchFamily="18" charset="0"/>
                <a:ea typeface="SimSun" panose="02010600030101010101" pitchFamily="2" charset="-122"/>
              </a:rPr>
              <a:t>M</a:t>
            </a:r>
            <a:r>
              <a:rPr lang="vi-VN" sz="2800" kern="100" smtClean="0">
                <a:solidFill>
                  <a:srgbClr val="000000"/>
                </a:solidFill>
                <a:latin typeface="Times New Roman" panose="02020603050405020304" pitchFamily="18" charset="0"/>
                <a:ea typeface="SimSun" panose="02010600030101010101" pitchFamily="2" charset="-122"/>
              </a:rPr>
              <a:t>ang </a:t>
            </a:r>
            <a:r>
              <a:rPr lang="vi-VN" sz="2800" kern="100">
                <a:solidFill>
                  <a:srgbClr val="000000"/>
                </a:solidFill>
                <a:latin typeface="Times New Roman" panose="02020603050405020304" pitchFamily="18" charset="0"/>
                <a:ea typeface="SimSun" panose="02010600030101010101" pitchFamily="2" charset="-122"/>
              </a:rPr>
              <a:t>tính giáo dục cho trẻ nhỏ để hình thành những đức tính tốt cho cuộc sống sau này</a:t>
            </a:r>
            <a:endParaRPr lang="en-US"/>
          </a:p>
        </p:txBody>
      </p:sp>
    </p:spTree>
    <p:extLst>
      <p:ext uri="{BB962C8B-B14F-4D97-AF65-F5344CB8AC3E}">
        <p14:creationId xmlns:p14="http://schemas.microsoft.com/office/powerpoint/2010/main" val="427923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659721" y="1039090"/>
            <a:ext cx="13799128" cy="9074727"/>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424120" y="1795453"/>
            <a:ext cx="10562534" cy="2554545"/>
          </a:xfrm>
          <a:prstGeom prst="rect">
            <a:avLst/>
          </a:prstGeom>
          <a:noFill/>
        </p:spPr>
        <p:txBody>
          <a:bodyPr wrap="square" rtlCol="0">
            <a:spAutoFit/>
          </a:bodyPr>
          <a:lstStyle/>
          <a:p>
            <a:pPr lvl="0" algn="ctr"/>
            <a:r>
              <a:rPr lang="en-US" sz="8000" dirty="0">
                <a:solidFill>
                  <a:prstClr val="white"/>
                </a:solidFill>
                <a:latin typeface="Times New Roman" panose="02020603050405020304" pitchFamily="18" charset="0"/>
                <a:cs typeface="Times New Roman" panose="02020603050405020304" pitchFamily="18" charset="0"/>
              </a:rPr>
              <a:t>III. </a:t>
            </a:r>
            <a:r>
              <a:rPr lang="en-US" sz="8000" dirty="0" err="1" smtClean="0">
                <a:solidFill>
                  <a:prstClr val="white"/>
                </a:solidFill>
                <a:latin typeface="Times New Roman" panose="02020603050405020304" pitchFamily="18" charset="0"/>
                <a:cs typeface="Times New Roman" panose="02020603050405020304" pitchFamily="18" charset="0"/>
              </a:rPr>
              <a:t>Đặc</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trưng</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thể</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loại</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truyện</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cổ</a:t>
            </a:r>
            <a:r>
              <a:rPr lang="en-US" sz="8000" dirty="0" smtClean="0">
                <a:solidFill>
                  <a:prstClr val="white"/>
                </a:solidFill>
                <a:latin typeface="Times New Roman" panose="02020603050405020304" pitchFamily="18" charset="0"/>
                <a:cs typeface="Times New Roman" panose="02020603050405020304" pitchFamily="18" charset="0"/>
              </a:rPr>
              <a:t> </a:t>
            </a:r>
            <a:r>
              <a:rPr lang="en-US" sz="8000" dirty="0" err="1" smtClean="0">
                <a:solidFill>
                  <a:prstClr val="white"/>
                </a:solidFill>
                <a:latin typeface="Times New Roman" panose="02020603050405020304" pitchFamily="18" charset="0"/>
                <a:cs typeface="Times New Roman" panose="02020603050405020304" pitchFamily="18" charset="0"/>
              </a:rPr>
              <a:t>tích</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22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5200997" y="1025237"/>
            <a:ext cx="6096000" cy="3323987"/>
          </a:xfrm>
          <a:prstGeom prst="rect">
            <a:avLst/>
          </a:prstGeom>
        </p:spPr>
        <p:txBody>
          <a:bodyPr>
            <a:spAutoFit/>
          </a:bodyPr>
          <a:lstStyle/>
          <a:p>
            <a:pPr>
              <a:lnSpc>
                <a:spcPct val="150000"/>
              </a:lnSpc>
            </a:pPr>
            <a:r>
              <a:rPr lang="nl-NL" sz="2800" b="1" kern="100" dirty="0" smtClean="0">
                <a:solidFill>
                  <a:srgbClr val="002060"/>
                </a:solidFill>
                <a:effectLst/>
                <a:latin typeface="Times New Roman" panose="02020603050405020304" pitchFamily="18" charset="0"/>
                <a:ea typeface="SimSun" panose="02010600030101010101" pitchFamily="2" charset="-122"/>
              </a:rPr>
              <a:t>1. Khái niệm</a:t>
            </a:r>
          </a:p>
          <a:p>
            <a:pPr>
              <a:lnSpc>
                <a:spcPct val="150000"/>
              </a:lnSpc>
            </a:pPr>
            <a:r>
              <a:rPr lang="nl-NL" sz="2800" b="1" kern="100" dirty="0">
                <a:solidFill>
                  <a:srgbClr val="002060"/>
                </a:solidFill>
                <a:latin typeface="Times New Roman" panose="02020603050405020304" pitchFamily="18" charset="0"/>
                <a:ea typeface="SimSun" panose="02010600030101010101" pitchFamily="2" charset="-122"/>
              </a:rPr>
              <a:t>2</a:t>
            </a:r>
            <a:r>
              <a:rPr lang="nl-NL" sz="2800" b="1" kern="100" dirty="0" smtClean="0">
                <a:solidFill>
                  <a:srgbClr val="002060"/>
                </a:solidFill>
                <a:effectLst/>
                <a:latin typeface="Times New Roman" panose="02020603050405020304" pitchFamily="18" charset="0"/>
                <a:ea typeface="SimSun" panose="02010600030101010101" pitchFamily="2" charset="-122"/>
              </a:rPr>
              <a:t>. Ngôi kể</a:t>
            </a:r>
          </a:p>
          <a:p>
            <a:pPr>
              <a:lnSpc>
                <a:spcPct val="150000"/>
              </a:lnSpc>
            </a:pPr>
            <a:r>
              <a:rPr lang="nl-NL" sz="2800" b="1" kern="100" dirty="0" smtClean="0">
                <a:solidFill>
                  <a:srgbClr val="002060"/>
                </a:solidFill>
                <a:latin typeface="Times New Roman" panose="02020603050405020304" pitchFamily="18" charset="0"/>
                <a:ea typeface="SimSun" panose="02010600030101010101" pitchFamily="2" charset="-122"/>
              </a:rPr>
              <a:t>3. Cốt truyện</a:t>
            </a:r>
          </a:p>
          <a:p>
            <a:pPr>
              <a:lnSpc>
                <a:spcPct val="150000"/>
              </a:lnSpc>
            </a:pPr>
            <a:r>
              <a:rPr lang="nl-NL" sz="2800" b="1" kern="100" dirty="0" smtClean="0">
                <a:solidFill>
                  <a:srgbClr val="002060"/>
                </a:solidFill>
                <a:effectLst/>
                <a:latin typeface="Times New Roman" panose="02020603050405020304" pitchFamily="18" charset="0"/>
                <a:ea typeface="SimSun" panose="02010600030101010101" pitchFamily="2" charset="-122"/>
              </a:rPr>
              <a:t>4. Yếu tố hoang đường kì ảo</a:t>
            </a:r>
          </a:p>
          <a:p>
            <a:pPr>
              <a:lnSpc>
                <a:spcPct val="150000"/>
              </a:lnSpc>
            </a:pPr>
            <a:r>
              <a:rPr lang="nl-NL" sz="2800" b="1" kern="100" dirty="0" smtClean="0">
                <a:solidFill>
                  <a:srgbClr val="002060"/>
                </a:solidFill>
                <a:latin typeface="Times New Roman" panose="02020603050405020304" pitchFamily="18" charset="0"/>
                <a:ea typeface="SimSun" panose="02010600030101010101" pitchFamily="2" charset="-122"/>
              </a:rPr>
              <a:t>5. Ý nghĩa</a:t>
            </a:r>
            <a:endParaRPr lang="en-US" sz="2800" b="1" kern="100" dirty="0" smtClean="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6148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mtClean="0">
                <a:solidFill>
                  <a:prstClr val="white"/>
                </a:solidFill>
                <a:latin typeface="Times New Roman" panose="02020603050405020304" pitchFamily="18" charset="0"/>
                <a:cs typeface="Times New Roman" panose="02020603050405020304" pitchFamily="18" charset="0"/>
              </a:rPr>
              <a:t>LUYỆN TẬP</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73427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loud Callout 1"/>
          <p:cNvSpPr/>
          <p:nvPr/>
        </p:nvSpPr>
        <p:spPr>
          <a:xfrm>
            <a:off x="-190177" y="276006"/>
            <a:ext cx="5827579" cy="2959455"/>
          </a:xfrm>
          <a:prstGeom prst="cloudCallout">
            <a:avLst>
              <a:gd name="adj1" fmla="val -47887"/>
              <a:gd name="adj2" fmla="val 69708"/>
            </a:avLst>
          </a:prstGeom>
          <a:ln w="762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p>
          <a:p>
            <a:pPr lvl="0" algn="just"/>
            <a:r>
              <a:rPr kumimoji="0" lang="en-US" sz="3200" b="0" i="1" u="none" strike="noStrike" kern="1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lang="vi-VN" sz="3200" i="1" kern="100" dirty="0">
                <a:solidFill>
                  <a:prstClr val="black"/>
                </a:solidFill>
                <a:latin typeface="Times New Roman" panose="02020603050405020304" pitchFamily="18" charset="0"/>
                <a:ea typeface="SimSun" panose="02010600030101010101" pitchFamily="2" charset="-122"/>
              </a:rPr>
              <a:t>Câu 1: Em có nhận xét gì về người anh và người em lúc phân chia tài sản và lúc nhặt vàng? </a:t>
            </a:r>
          </a:p>
        </p:txBody>
      </p:sp>
      <p:graphicFrame>
        <p:nvGraphicFramePr>
          <p:cNvPr id="4" name="Table 3"/>
          <p:cNvGraphicFramePr>
            <a:graphicFrameLocks noGrp="1"/>
          </p:cNvGraphicFramePr>
          <p:nvPr>
            <p:extLst>
              <p:ext uri="{D42A27DB-BD31-4B8C-83A1-F6EECF244321}">
                <p14:modId xmlns:p14="http://schemas.microsoft.com/office/powerpoint/2010/main" val="1181457871"/>
              </p:ext>
            </p:extLst>
          </p:nvPr>
        </p:nvGraphicFramePr>
        <p:xfrm>
          <a:off x="4632158" y="156411"/>
          <a:ext cx="7459579" cy="6617367"/>
        </p:xfrm>
        <a:graphic>
          <a:graphicData uri="http://schemas.openxmlformats.org/drawingml/2006/table">
            <a:tbl>
              <a:tblPr firstRow="1" firstCol="1" bandRow="1"/>
              <a:tblGrid>
                <a:gridCol w="2485847">
                  <a:extLst>
                    <a:ext uri="{9D8B030D-6E8A-4147-A177-3AD203B41FA5}">
                      <a16:colId xmlns:a16="http://schemas.microsoft.com/office/drawing/2014/main" val="397630913"/>
                    </a:ext>
                  </a:extLst>
                </a:gridCol>
                <a:gridCol w="2485847">
                  <a:extLst>
                    <a:ext uri="{9D8B030D-6E8A-4147-A177-3AD203B41FA5}">
                      <a16:colId xmlns:a16="http://schemas.microsoft.com/office/drawing/2014/main" val="2690757822"/>
                    </a:ext>
                  </a:extLst>
                </a:gridCol>
                <a:gridCol w="2487885">
                  <a:extLst>
                    <a:ext uri="{9D8B030D-6E8A-4147-A177-3AD203B41FA5}">
                      <a16:colId xmlns:a16="http://schemas.microsoft.com/office/drawing/2014/main" val="1789450362"/>
                    </a:ext>
                  </a:extLst>
                </a:gridCol>
              </a:tblGrid>
              <a:tr h="661736">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b="1" i="0" kern="1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b="1" i="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anh</a:t>
                      </a:r>
                      <a:endParaRPr lang="en-US" sz="2800" b="1" i="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b="1" i="0" kern="1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b="1" i="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em</a:t>
                      </a:r>
                      <a:endParaRPr lang="en-US" sz="2800" b="1" i="0"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253915"/>
                  </a:ext>
                </a:extLst>
              </a:tr>
              <a:tr h="3308685">
                <a:tc>
                  <a:txBody>
                    <a:bodyPr/>
                    <a:lstStyle/>
                    <a:p>
                      <a:pPr marL="0" marR="0">
                        <a:spcBef>
                          <a:spcPts val="0"/>
                        </a:spcBef>
                        <a:spcAft>
                          <a:spcPts val="0"/>
                        </a:spcAft>
                      </a:pP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phân</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chia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tài</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sản</a:t>
                      </a:r>
                      <a:endPar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Nhận tất cả nhà cửa, ruộng vườn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Chỉ</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gian</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nhà</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lụp</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xụp</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cây</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khế</a:t>
                      </a:r>
                      <a:endPar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756942"/>
                  </a:ext>
                </a:extLst>
              </a:tr>
              <a:tr h="1323473">
                <a:tc>
                  <a:txBody>
                    <a:bodyPr/>
                    <a:lstStyle/>
                    <a:p>
                      <a:pPr marL="0" marR="0">
                        <a:spcBef>
                          <a:spcPts val="0"/>
                        </a:spcBef>
                        <a:spcAft>
                          <a:spcPts val="0"/>
                        </a:spcAft>
                      </a:pP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nhặt</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vàng</a:t>
                      </a:r>
                      <a:endPar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Mải mê nhặt vàng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Chỉ</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nhặt</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ngoài</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smtClean="0">
                          <a:effectLst/>
                          <a:latin typeface="Times New Roman" panose="02020603050405020304" pitchFamily="18" charset="0"/>
                          <a:ea typeface="SimSun" panose="02010600030101010101" pitchFamily="2" charset="-122"/>
                          <a:cs typeface="Times New Roman" panose="02020603050405020304" pitchFamily="18" charset="0"/>
                        </a:rPr>
                        <a:t>rồi</a:t>
                      </a:r>
                      <a:r>
                        <a:rPr lang="en-US" sz="2800" i="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smtClean="0">
                          <a:effectLst/>
                          <a:latin typeface="Times New Roman" panose="02020603050405020304" pitchFamily="18" charset="0"/>
                          <a:ea typeface="SimSun" panose="02010600030101010101" pitchFamily="2" charset="-122"/>
                          <a:cs typeface="Times New Roman" panose="02020603050405020304" pitchFamily="18" charset="0"/>
                        </a:rPr>
                        <a:t>về</a:t>
                      </a:r>
                      <a:endPar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344"/>
                  </a:ext>
                </a:extLst>
              </a:tr>
              <a:tr h="1323473">
                <a:tc>
                  <a:txBody>
                    <a:bodyPr/>
                    <a:lstStyle/>
                    <a:p>
                      <a:pPr marL="0" marR="0">
                        <a:spcBef>
                          <a:spcPts val="0"/>
                        </a:spcBef>
                        <a:spcAft>
                          <a:spcPts val="0"/>
                        </a:spcAft>
                      </a:pP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0" kern="100"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giá</a:t>
                      </a:r>
                      <a:endParaRPr lang="en-US" sz="2800" b="1" i="0" kern="1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a:effectLst/>
                          <a:latin typeface="Times New Roman" panose="02020603050405020304" pitchFamily="18" charset="0"/>
                          <a:ea typeface="SimSun" panose="02010600030101010101" pitchFamily="2" charset="-122"/>
                          <a:cs typeface="Times New Roman" panose="02020603050405020304" pitchFamily="18" charset="0"/>
                        </a:rPr>
                        <a:t>Tham lam, ích kỉ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Hiền</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lành</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0" kern="100" dirty="0" err="1">
                          <a:effectLst/>
                          <a:latin typeface="Times New Roman" panose="02020603050405020304" pitchFamily="18" charset="0"/>
                          <a:ea typeface="SimSun" panose="02010600030101010101" pitchFamily="2" charset="-122"/>
                          <a:cs typeface="Times New Roman" panose="02020603050405020304" pitchFamily="18" charset="0"/>
                        </a:rPr>
                        <a:t>điều</a:t>
                      </a:r>
                      <a:endParaRPr lang="en-US" sz="2800" i="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11449"/>
                  </a:ext>
                </a:extLst>
              </a:tr>
            </a:tbl>
          </a:graphicData>
        </a:graphic>
      </p:graphicFrame>
    </p:spTree>
    <p:extLst>
      <p:ext uri="{BB962C8B-B14F-4D97-AF65-F5344CB8AC3E}">
        <p14:creationId xmlns:p14="http://schemas.microsoft.com/office/powerpoint/2010/main" val="99198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6170023" y="663513"/>
            <a:ext cx="5155474" cy="1384995"/>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Câu 2: Em có đồng ý với lời khuyên của người mẹ trong bài thơ sau không? Vì sao?</a:t>
            </a:r>
            <a:endParaRPr lang="en-US" sz="2800" kern="100" smtClean="0">
              <a:effectLst/>
              <a:latin typeface="Times New Roman" panose="02020603050405020304" pitchFamily="18" charset="0"/>
              <a:ea typeface="SimSun" panose="02010600030101010101" pitchFamily="2" charset="-122"/>
            </a:endParaRPr>
          </a:p>
        </p:txBody>
      </p:sp>
      <p:sp>
        <p:nvSpPr>
          <p:cNvPr id="5" name="Rectangle 4"/>
          <p:cNvSpPr/>
          <p:nvPr/>
        </p:nvSpPr>
        <p:spPr>
          <a:xfrm>
            <a:off x="5699760" y="2139948"/>
            <a:ext cx="6096000" cy="3108543"/>
          </a:xfrm>
          <a:prstGeom prst="rect">
            <a:avLst/>
          </a:prstGeom>
        </p:spPr>
        <p:txBody>
          <a:bodyPr>
            <a:spAutoFit/>
          </a:bodyPr>
          <a:lstStyle/>
          <a:p>
            <a:pPr lvl="0" algn="ctr"/>
            <a:r>
              <a:rPr lang="en-US" sz="2800" i="1" kern="0">
                <a:solidFill>
                  <a:prstClr val="black"/>
                </a:solidFill>
                <a:latin typeface="Times New Roman" panose="02020603050405020304" pitchFamily="18" charset="0"/>
                <a:ea typeface="Times New Roman" panose="02020603050405020304" pitchFamily="18" charset="0"/>
              </a:rPr>
              <a:t>Mẹ ngồi bện chổi tàu cau</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về câu chuyện sang giàu khế chua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Kể rằng :" Ngày xửa ngày xưa...</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Ăn một trái khế chim đưa cục vàng..."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Mẹ khuyên nết ở đàng hoàng</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Hãy xa lánh với lòng tham trên đời...</a:t>
            </a:r>
            <a:endParaRPr lang="en-US" sz="2800" kern="100">
              <a:solidFill>
                <a:prstClr val="black"/>
              </a:solidFill>
              <a:latin typeface="Times New Roman" panose="02020603050405020304" pitchFamily="18" charset="0"/>
              <a:ea typeface="SimSun" panose="02010600030101010101" pitchFamily="2" charset="-122"/>
            </a:endParaRPr>
          </a:p>
          <a:p>
            <a:pPr lvl="0" algn="ctr"/>
            <a:r>
              <a:rPr lang="en-US" sz="2800" i="1" kern="0">
                <a:solidFill>
                  <a:prstClr val="black"/>
                </a:solidFill>
                <a:latin typeface="Times New Roman" panose="02020603050405020304" pitchFamily="18" charset="0"/>
                <a:ea typeface="Times New Roman" panose="02020603050405020304" pitchFamily="18" charset="0"/>
              </a:rPr>
              <a:t>(Cây Khế- Bùi Văn Bồng)</a:t>
            </a:r>
            <a:endParaRPr lang="en-US" sz="28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530610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614160" y="1782727"/>
            <a:ext cx="3979818" cy="3416320"/>
          </a:xfrm>
          <a:prstGeom prst="rect">
            <a:avLst/>
          </a:prstGeom>
        </p:spPr>
        <p:txBody>
          <a:bodyPr wrap="square">
            <a:spAutoFit/>
          </a:bodyPr>
          <a:lstStyle/>
          <a:p>
            <a:pPr algn="just"/>
            <a:r>
              <a:rPr lang="en-US" sz="3600" i="1" kern="100" smtClean="0">
                <a:effectLst/>
                <a:latin typeface="Times New Roman" panose="02020603050405020304" pitchFamily="18" charset="0"/>
                <a:ea typeface="SimSun" panose="02010600030101010101" pitchFamily="2" charset="-122"/>
              </a:rPr>
              <a:t>Đồng tình vì tham lam giống con rắn độc sẽ giết chết tâm hồn của con người, khiến ta không còn là chính mình…</a:t>
            </a:r>
            <a:endParaRPr lang="en-US" sz="3600" i="1"/>
          </a:p>
        </p:txBody>
      </p:sp>
    </p:spTree>
    <p:extLst>
      <p:ext uri="{BB962C8B-B14F-4D97-AF65-F5344CB8AC3E}">
        <p14:creationId xmlns:p14="http://schemas.microsoft.com/office/powerpoint/2010/main" val="1810262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sp>
        <p:nvSpPr>
          <p:cNvPr id="4" name="TextBox 3"/>
          <p:cNvSpPr txBox="1"/>
          <p:nvPr/>
        </p:nvSpPr>
        <p:spPr>
          <a:xfrm>
            <a:off x="-640080" y="1254034"/>
            <a:ext cx="3474721" cy="2554545"/>
          </a:xfrm>
          <a:prstGeom prst="rect">
            <a:avLst/>
          </a:prstGeom>
          <a:noFill/>
        </p:spPr>
        <p:txBody>
          <a:bodyPr wrap="square" rtlCol="0">
            <a:spAutoFit/>
          </a:bodyPr>
          <a:lstStyle/>
          <a:p>
            <a:pPr algn="ctr"/>
            <a:r>
              <a:rPr lang="en-US" sz="8000" smtClean="0">
                <a:solidFill>
                  <a:srgbClr val="FF0000"/>
                </a:solidFill>
                <a:latin typeface="Times New Roman" panose="02020603050405020304" pitchFamily="18" charset="0"/>
                <a:cs typeface="Times New Roman" panose="02020603050405020304" pitchFamily="18" charset="0"/>
              </a:rPr>
              <a:t>TRÒ</a:t>
            </a:r>
          </a:p>
          <a:p>
            <a:pPr algn="ctr"/>
            <a:r>
              <a:rPr lang="en-US" sz="8000" smtClean="0">
                <a:solidFill>
                  <a:srgbClr val="FF0000"/>
                </a:solidFill>
                <a:latin typeface="Times New Roman" panose="02020603050405020304" pitchFamily="18" charset="0"/>
                <a:cs typeface="Times New Roman" panose="02020603050405020304" pitchFamily="18" charset="0"/>
              </a:rPr>
              <a:t>CHƠI</a:t>
            </a:r>
            <a:endParaRPr lang="en-US" sz="800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775165" y="4146701"/>
            <a:ext cx="3474721" cy="2554545"/>
          </a:xfrm>
          <a:prstGeom prst="rect">
            <a:avLst/>
          </a:prstGeom>
          <a:noFill/>
        </p:spPr>
        <p:txBody>
          <a:bodyPr wrap="square" rtlCol="0">
            <a:spAutoFit/>
          </a:bodyPr>
          <a:lstStyle/>
          <a:p>
            <a:pPr algn="ctr"/>
            <a:r>
              <a:rPr lang="en-US" sz="8000" smtClean="0">
                <a:solidFill>
                  <a:srgbClr val="FF0000"/>
                </a:solidFill>
                <a:latin typeface="Times New Roman" panose="02020603050405020304" pitchFamily="18" charset="0"/>
                <a:cs typeface="Times New Roman" panose="02020603050405020304" pitchFamily="18" charset="0"/>
              </a:rPr>
              <a:t>HÁI KHẾ</a:t>
            </a:r>
            <a:endParaRPr lang="en-US" sz="8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95833E-6 -1.48148E-6 L -3.95833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3.95833E-6 -1.48148E-6 L -3.95833E-6 -0.07222 " pathEditMode="relative" rAng="0" ptsTypes="AA">
                                      <p:cBhvr>
                                        <p:cTn id="14" dur="250" accel="50000" decel="50000" autoRev="1" fill="hold">
                                          <p:stCondLst>
                                            <p:cond delay="0"/>
                                          </p:stCondLst>
                                        </p:cTn>
                                        <p:tgtEl>
                                          <p:spTgt spid="4"/>
                                        </p:tgtEl>
                                        <p:attrNameLst>
                                          <p:attrName>ppt_x</p:attrName>
                                          <p:attrName>ppt_y</p:attrName>
                                        </p:attrNameLst>
                                      </p:cBhvr>
                                      <p:rCtr x="0" y="-3611"/>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2" nodeType="clickEffect">
                                  <p:stCondLst>
                                    <p:cond delay="0"/>
                                  </p:stCondLst>
                                  <p:iterate type="lt">
                                    <p:tmPct val="10000"/>
                                  </p:iterate>
                                  <p:childTnLst>
                                    <p:animMotion origin="layout" path="M -3.95833E-6 -1.48148E-6 L -3.95833E-6 -0.07222 " pathEditMode="relative" rAng="0" ptsTypes="AA">
                                      <p:cBhvr>
                                        <p:cTn id="22" dur="250" accel="50000" decel="50000" autoRev="1" fill="hold">
                                          <p:stCondLst>
                                            <p:cond delay="0"/>
                                          </p:stCondLst>
                                        </p:cTn>
                                        <p:tgtEl>
                                          <p:spTgt spid="4"/>
                                        </p:tgtEl>
                                        <p:attrNameLst>
                                          <p:attrName>ppt_x</p:attrName>
                                          <p:attrName>ppt_y</p:attrName>
                                        </p:attrNameLst>
                                      </p:cBhvr>
                                      <p:rCtr x="0" y="-3611"/>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3.33333E-6 -7.40741E-7 L -3.33333E-6 -0.07222 " pathEditMode="relative" rAng="0" ptsTypes="AA">
                                      <p:cBhvr>
                                        <p:cTn id="30" dur="250" accel="50000" decel="50000" autoRev="1" fill="hold">
                                          <p:stCondLst>
                                            <p:cond delay="0"/>
                                          </p:stCondLst>
                                        </p:cTn>
                                        <p:tgtEl>
                                          <p:spTgt spid="5"/>
                                        </p:tgtEl>
                                        <p:attrNameLst>
                                          <p:attrName>ppt_x</p:attrName>
                                          <p:attrName>ppt_y</p:attrName>
                                        </p:attrNameLst>
                                      </p:cBhvr>
                                      <p:rCtr x="0" y="-3611"/>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3.33333E-6 -7.40741E-7 L -3.33333E-6 -0.07222 " pathEditMode="relative" rAng="0" ptsTypes="AA">
                                      <p:cBhvr>
                                        <p:cTn id="38" dur="250" accel="50000" decel="50000" autoRev="1" fill="hold">
                                          <p:stCondLst>
                                            <p:cond delay="0"/>
                                          </p:stCondLst>
                                        </p:cTn>
                                        <p:tgtEl>
                                          <p:spTgt spid="5"/>
                                        </p:tgtEl>
                                        <p:attrNameLst>
                                          <p:attrName>ppt_x</p:attrName>
                                          <p:attrName>ppt_y</p:attrName>
                                        </p:attrNameLst>
                                      </p:cBhvr>
                                      <p:rCtr x="0" y="-3611"/>
                                    </p:animMotion>
                                    <p:animRot by="1500000">
                                      <p:cBhvr>
                                        <p:cTn id="39" dur="125" fill="hold">
                                          <p:stCondLst>
                                            <p:cond delay="0"/>
                                          </p:stCondLst>
                                        </p:cTn>
                                        <p:tgtEl>
                                          <p:spTgt spid="5"/>
                                        </p:tgtEl>
                                        <p:attrNameLst>
                                          <p:attrName>r</p:attrName>
                                        </p:attrNameLst>
                                      </p:cBhvr>
                                    </p:animRot>
                                    <p:animRot by="-1500000">
                                      <p:cBhvr>
                                        <p:cTn id="40" dur="125" fill="hold">
                                          <p:stCondLst>
                                            <p:cond delay="125"/>
                                          </p:stCondLst>
                                        </p:cTn>
                                        <p:tgtEl>
                                          <p:spTgt spid="5"/>
                                        </p:tgtEl>
                                        <p:attrNameLst>
                                          <p:attrName>r</p:attrName>
                                        </p:attrNameLst>
                                      </p:cBhvr>
                                    </p:animRot>
                                    <p:animRot by="-1500000">
                                      <p:cBhvr>
                                        <p:cTn id="41" dur="125" fill="hold">
                                          <p:stCondLst>
                                            <p:cond delay="250"/>
                                          </p:stCondLst>
                                        </p:cTn>
                                        <p:tgtEl>
                                          <p:spTgt spid="5"/>
                                        </p:tgtEl>
                                        <p:attrNameLst>
                                          <p:attrName>r</p:attrName>
                                        </p:attrNameLst>
                                      </p:cBhvr>
                                    </p:animRot>
                                    <p:animRot by="1500000">
                                      <p:cBhvr>
                                        <p:cTn id="42" dur="125" fill="hold">
                                          <p:stCondLst>
                                            <p:cond delay="375"/>
                                          </p:stCondLst>
                                        </p:cTn>
                                        <p:tgtEl>
                                          <p:spTgt spid="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2" nodeType="clickEffect">
                                  <p:stCondLst>
                                    <p:cond delay="0"/>
                                  </p:stCondLst>
                                  <p:iterate type="lt">
                                    <p:tmPct val="10000"/>
                                  </p:iterate>
                                  <p:childTnLst>
                                    <p:animMotion origin="layout" path="M -3.33333E-6 -7.40741E-7 L -3.33333E-6 -0.07222 " pathEditMode="relative" rAng="0" ptsTypes="AA">
                                      <p:cBhvr>
                                        <p:cTn id="46" dur="250" accel="50000" decel="50000" autoRev="1" fill="hold">
                                          <p:stCondLst>
                                            <p:cond delay="0"/>
                                          </p:stCondLst>
                                        </p:cTn>
                                        <p:tgtEl>
                                          <p:spTgt spid="5"/>
                                        </p:tgtEl>
                                        <p:attrNameLst>
                                          <p:attrName>ppt_x</p:attrName>
                                          <p:attrName>ppt_y</p:attrName>
                                        </p:attrNameLst>
                                      </p:cBhvr>
                                      <p:rCtr x="0" y="-3611"/>
                                    </p:animMotion>
                                    <p:animRot by="1500000">
                                      <p:cBhvr>
                                        <p:cTn id="47" dur="125" fill="hold">
                                          <p:stCondLst>
                                            <p:cond delay="0"/>
                                          </p:stCondLst>
                                        </p:cTn>
                                        <p:tgtEl>
                                          <p:spTgt spid="5"/>
                                        </p:tgtEl>
                                        <p:attrNameLst>
                                          <p:attrName>r</p:attrName>
                                        </p:attrNameLst>
                                      </p:cBhvr>
                                    </p:animRot>
                                    <p:animRot by="-1500000">
                                      <p:cBhvr>
                                        <p:cTn id="48" dur="125" fill="hold">
                                          <p:stCondLst>
                                            <p:cond delay="125"/>
                                          </p:stCondLst>
                                        </p:cTn>
                                        <p:tgtEl>
                                          <p:spTgt spid="5"/>
                                        </p:tgtEl>
                                        <p:attrNameLst>
                                          <p:attrName>r</p:attrName>
                                        </p:attrNameLst>
                                      </p:cBhvr>
                                    </p:animRot>
                                    <p:animRot by="-1500000">
                                      <p:cBhvr>
                                        <p:cTn id="49" dur="125" fill="hold">
                                          <p:stCondLst>
                                            <p:cond delay="250"/>
                                          </p:stCondLst>
                                        </p:cTn>
                                        <p:tgtEl>
                                          <p:spTgt spid="5"/>
                                        </p:tgtEl>
                                        <p:attrNameLst>
                                          <p:attrName>r</p:attrName>
                                        </p:attrNameLst>
                                      </p:cBhvr>
                                    </p:animRot>
                                    <p:animRot by="1500000">
                                      <p:cBhvr>
                                        <p:cTn id="5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6335484" y="1355412"/>
            <a:ext cx="4519750" cy="3416320"/>
          </a:xfrm>
          <a:prstGeom prst="rect">
            <a:avLst/>
          </a:prstGeom>
        </p:spPr>
        <p:txBody>
          <a:bodyPr wrap="square">
            <a:spAutoFit/>
          </a:bodyPr>
          <a:lstStyle/>
          <a:p>
            <a:pPr algn="just"/>
            <a:r>
              <a:rPr lang="en-US" sz="3600" smtClean="0">
                <a:latin typeface="Times New Roman" panose="02020603050405020304" pitchFamily="18" charset="0"/>
                <a:cs typeface="Times New Roman" panose="02020603050405020304" pitchFamily="18" charset="0"/>
              </a:rPr>
              <a:t>Mỗi câu đố sẽ giúp em có được một kiến thức liên quan đến nội dung bài học, hãy xâu chuỗi các đáp án trong phần trò chơi nhé!</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4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649" l="0" r="99119"/>
                    </a14:imgEffect>
                  </a14:imgLayer>
                </a14:imgProps>
              </a:ext>
            </a:extLst>
          </a:blip>
          <a:stretch>
            <a:fillRect/>
          </a:stretch>
        </p:blipFill>
        <p:spPr>
          <a:xfrm>
            <a:off x="6047285" y="2955331"/>
            <a:ext cx="4132315" cy="4041295"/>
          </a:xfrm>
          <a:prstGeom prst="rect">
            <a:avLst/>
          </a:prstGeom>
        </p:spPr>
      </p:pic>
      <p:pic>
        <p:nvPicPr>
          <p:cNvPr id="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11612" y="356435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979088" y="356434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99836" y="36925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27289" y="36010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559295" y="35386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593872" y="3902851"/>
            <a:ext cx="1682556" cy="16825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098098" y="36841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724107" y="36753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470009" y="37487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393180" y="4005856"/>
            <a:ext cx="1370466"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8372" y="46052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372559" y="434537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805484" y="45525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8">
            <a:extLst>
              <a:ext uri="{BEBA8EAE-BF5A-486C-A8C5-ECC9F3942E4B}">
                <a14:imgProps xmlns:a14="http://schemas.microsoft.com/office/drawing/2010/main">
                  <a14:imgLayer r:embed="rId9">
                    <a14:imgEffect>
                      <a14:backgroundRemoval t="922" b="95392" l="9914" r="89224"/>
                    </a14:imgEffect>
                  </a14:imgLayer>
                </a14:imgProps>
              </a:ext>
            </a:extLst>
          </a:blip>
          <a:stretch>
            <a:fillRect/>
          </a:stretch>
        </p:blipFill>
        <p:spPr>
          <a:xfrm>
            <a:off x="2019238" y="-405228"/>
            <a:ext cx="6334909" cy="7667229"/>
          </a:xfrm>
          <a:prstGeom prst="rect">
            <a:avLst/>
          </a:prstGeom>
        </p:spPr>
      </p:pic>
      <p:pic>
        <p:nvPicPr>
          <p:cNvPr id="4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577731" y="48915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166453" y="47894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236086" y="4510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934810" y="50306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933789" y="486322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862415" y="466238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446808" y="47458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2574179" y="48632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3746230" y="48510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4201956" y="49062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Từ vựng tiếng Anh thực vật-Học qua gam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016357" y="492796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Từ vựng tiếng Anh thực vật-Học qua game">
            <a:hlinkClick r:id="rId10"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3241"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7060137" y="830134"/>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1</a:t>
            </a:r>
            <a:endParaRPr lang="en-US" sz="2800" b="1">
              <a:latin typeface="Times New Roman" panose="02020603050405020304" pitchFamily="18" charset="0"/>
              <a:cs typeface="Times New Roman" panose="02020603050405020304" pitchFamily="18" charset="0"/>
            </a:endParaRPr>
          </a:p>
        </p:txBody>
      </p:sp>
      <p:pic>
        <p:nvPicPr>
          <p:cNvPr id="60" name="Picture 4" descr="Từ vựng tiếng Anh thực vật-Học qua game">
            <a:hlinkClick r:id="rId11"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612465" y="338439"/>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8009361" y="876119"/>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2</a:t>
            </a:r>
            <a:endParaRPr lang="en-US" sz="2800" b="1">
              <a:latin typeface="Times New Roman" panose="02020603050405020304" pitchFamily="18" charset="0"/>
              <a:cs typeface="Times New Roman" panose="02020603050405020304" pitchFamily="18" charset="0"/>
            </a:endParaRPr>
          </a:p>
        </p:txBody>
      </p:sp>
      <p:pic>
        <p:nvPicPr>
          <p:cNvPr id="62" name="Picture 4" descr="Từ vựng tiếng Anh thực vật-Học qua game">
            <a:hlinkClick r:id="rId1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577964" y="292454"/>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8974860" y="830134"/>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3</a:t>
            </a:r>
            <a:endParaRPr lang="en-US" sz="2800" b="1">
              <a:latin typeface="Times New Roman" panose="02020603050405020304" pitchFamily="18" charset="0"/>
              <a:cs typeface="Times New Roman" panose="02020603050405020304" pitchFamily="18" charset="0"/>
            </a:endParaRPr>
          </a:p>
        </p:txBody>
      </p:sp>
      <p:pic>
        <p:nvPicPr>
          <p:cNvPr id="64" name="Picture 4" descr="Từ vựng tiếng Anh thực vật-Học qua game">
            <a:hlinkClick r:id="rId13"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52907" y="29245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949803" y="830133"/>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4</a:t>
            </a:r>
            <a:endParaRPr lang="en-US" sz="2800" b="1">
              <a:latin typeface="Times New Roman" panose="02020603050405020304" pitchFamily="18" charset="0"/>
              <a:cs typeface="Times New Roman" panose="02020603050405020304" pitchFamily="18" charset="0"/>
            </a:endParaRPr>
          </a:p>
        </p:txBody>
      </p:sp>
      <p:pic>
        <p:nvPicPr>
          <p:cNvPr id="66" name="Picture 4" descr="Từ vựng tiếng Anh thực vật-Học qua game">
            <a:hlinkClick r:id="rId14"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87686" y="346501"/>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884582" y="884181"/>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5</a:t>
            </a:r>
            <a:endParaRPr lang="en-US" sz="2800" b="1">
              <a:latin typeface="Times New Roman" panose="02020603050405020304" pitchFamily="18" charset="0"/>
              <a:cs typeface="Times New Roman" panose="02020603050405020304" pitchFamily="18" charset="0"/>
            </a:endParaRPr>
          </a:p>
        </p:txBody>
      </p:sp>
      <p:pic>
        <p:nvPicPr>
          <p:cNvPr id="68" name="Picture 4" descr="Từ vựng tiếng Anh thực vật-Học qua game">
            <a:hlinkClick r:id="rId1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5688297" y="1331545"/>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6085193" y="1869225"/>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6</a:t>
            </a:r>
            <a:endParaRPr lang="en-US" sz="2800" b="1">
              <a:latin typeface="Times New Roman" panose="02020603050405020304" pitchFamily="18" charset="0"/>
              <a:cs typeface="Times New Roman" panose="02020603050405020304" pitchFamily="18" charset="0"/>
            </a:endParaRPr>
          </a:p>
        </p:txBody>
      </p:sp>
      <p:pic>
        <p:nvPicPr>
          <p:cNvPr id="70" name="Picture 4" descr="Từ vựng tiếng Anh thực vật-Học qua game">
            <a:hlinkClick r:id="rId16"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6661585" y="1345973"/>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7058481" y="1883653"/>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7</a:t>
            </a:r>
            <a:endParaRPr lang="en-US" sz="2800" b="1">
              <a:latin typeface="Times New Roman" panose="02020603050405020304" pitchFamily="18" charset="0"/>
              <a:cs typeface="Times New Roman" panose="02020603050405020304" pitchFamily="18" charset="0"/>
            </a:endParaRPr>
          </a:p>
        </p:txBody>
      </p:sp>
      <p:pic>
        <p:nvPicPr>
          <p:cNvPr id="72" name="Picture 4" descr="Từ vựng tiếng Anh thực vật-Học qua game">
            <a:hlinkClick r:id="rId17"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8620437" y="1345971"/>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9017333" y="1883651"/>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9</a:t>
            </a:r>
            <a:endParaRPr lang="en-US" sz="2800" b="1">
              <a:latin typeface="Times New Roman" panose="02020603050405020304" pitchFamily="18" charset="0"/>
              <a:cs typeface="Times New Roman" panose="02020603050405020304" pitchFamily="18" charset="0"/>
            </a:endParaRPr>
          </a:p>
        </p:txBody>
      </p:sp>
      <p:pic>
        <p:nvPicPr>
          <p:cNvPr id="74" name="Picture 4" descr="Từ vựng tiếng Anh thực vật-Học qua game">
            <a:hlinkClick r:id="rId18"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7746200" y="1331545"/>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8143096" y="1869225"/>
            <a:ext cx="367408"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8</a:t>
            </a:r>
            <a:endParaRPr lang="en-US" sz="2800" b="1">
              <a:latin typeface="Times New Roman" panose="02020603050405020304" pitchFamily="18" charset="0"/>
              <a:cs typeface="Times New Roman" panose="02020603050405020304" pitchFamily="18" charset="0"/>
            </a:endParaRPr>
          </a:p>
        </p:txBody>
      </p:sp>
      <p:pic>
        <p:nvPicPr>
          <p:cNvPr id="76" name="Picture 4" descr="Từ vựng tiếng Anh thực vật-Học qua game">
            <a:hlinkClick r:id="rId19"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9571147" y="1382522"/>
            <a:ext cx="1345744" cy="134574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861637" y="1919310"/>
            <a:ext cx="543739" cy="523220"/>
          </a:xfrm>
          <a:prstGeom prst="rect">
            <a:avLst/>
          </a:prstGeom>
          <a:noFill/>
        </p:spPr>
        <p:txBody>
          <a:bodyPr wrap="none" rtlCol="0">
            <a:spAutoFit/>
          </a:bodyPr>
          <a:lstStyle/>
          <a:p>
            <a:r>
              <a:rPr lang="en-US" sz="2800" b="1" smtClean="0">
                <a:latin typeface="Times New Roman" panose="02020603050405020304" pitchFamily="18" charset="0"/>
                <a:cs typeface="Times New Roman" panose="02020603050405020304" pitchFamily="18" charset="0"/>
              </a:rPr>
              <a:t>10</a:t>
            </a:r>
            <a:endParaRPr lang="en-US" sz="2800" b="1">
              <a:latin typeface="Times New Roman" panose="02020603050405020304" pitchFamily="18" charset="0"/>
              <a:cs typeface="Times New Roman" panose="02020603050405020304" pitchFamily="18" charset="0"/>
            </a:endParaRPr>
          </a:p>
        </p:txBody>
      </p:sp>
      <p:pic>
        <p:nvPicPr>
          <p:cNvPr id="79" name="Picture 78"/>
          <p:cNvPicPr>
            <a:picLocks noChangeAspect="1"/>
          </p:cNvPicPr>
          <p:nvPr/>
        </p:nvPicPr>
        <p:blipFill>
          <a:blip r:embed="rId20">
            <a:extLst>
              <a:ext uri="{BEBA8EAE-BF5A-486C-A8C5-ECC9F3942E4B}">
                <a14:imgProps xmlns:a14="http://schemas.microsoft.com/office/drawing/2010/main">
                  <a14:imgLayer r:embed="rId21">
                    <a14:imgEffect>
                      <a14:backgroundRemoval t="9662" b="100000" l="1449" r="59420">
                        <a14:backgroundMark x1="50242" y1="54106" x2="50242" y2="54106"/>
                        <a14:backgroundMark x1="50242" y1="54106" x2="49275" y2="56039"/>
                        <a14:backgroundMark x1="48309" y1="57005" x2="48309" y2="57005"/>
                        <a14:backgroundMark x1="48309" y1="57488" x2="48309" y2="57488"/>
                        <a14:backgroundMark x1="47343" y1="58454" x2="47343" y2="58454"/>
                        <a14:backgroundMark x1="45411" y1="60386" x2="45411" y2="60386"/>
                        <a14:backgroundMark x1="45411" y1="61353" x2="45411" y2="61353"/>
                        <a14:backgroundMark x1="42512" y1="63285" x2="42512" y2="63285"/>
                        <a14:backgroundMark x1="41063" y1="60386" x2="41063" y2="60386"/>
                        <a14:backgroundMark x1="41063" y1="60386" x2="41063" y2="60386"/>
                        <a14:backgroundMark x1="42995" y1="57005" x2="42995" y2="57005"/>
                        <a14:backgroundMark x1="45894" y1="54589" x2="45894" y2="54589"/>
                        <a14:backgroundMark x1="41063" y1="91304" x2="41063" y2="91304"/>
                        <a14:backgroundMark x1="41063" y1="92271" x2="41063" y2="92271"/>
                      </a14:backgroundRemoval>
                    </a14:imgEffect>
                  </a14:imgLayer>
                </a14:imgProps>
              </a:ext>
            </a:extLst>
          </a:blip>
          <a:stretch>
            <a:fillRect/>
          </a:stretch>
        </p:blipFill>
        <p:spPr>
          <a:xfrm>
            <a:off x="2621341" y="1840689"/>
            <a:ext cx="5239964" cy="5212003"/>
          </a:xfrm>
          <a:prstGeom prst="rect">
            <a:avLst/>
          </a:prstGeom>
        </p:spPr>
      </p:pic>
      <p:pic>
        <p:nvPicPr>
          <p:cNvPr id="78" name="Picture 4" descr="Từ vựng tiếng Anh thực vật-Học qua game">
            <a:hlinkClick r:id="rId2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66455" y="486033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91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9"/>
                    </p:tgtEl>
                  </p:cond>
                </p:stCondLst>
                <p:endSync evt="end" delay="0">
                  <p:rtn val="all"/>
                </p:endSync>
                <p:childTnLst>
                  <p:par>
                    <p:cTn id="9" fill="hold">
                      <p:stCondLst>
                        <p:cond delay="0"/>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80">
                                          <p:stCondLst>
                                            <p:cond delay="0"/>
                                          </p:stCondLst>
                                        </p:cTn>
                                        <p:tgtEl>
                                          <p:spTgt spid="11"/>
                                        </p:tgtEl>
                                      </p:cBhvr>
                                    </p:animEffect>
                                    <p:anim calcmode="lin" valueType="num">
                                      <p:cBhvr>
                                        <p:cTn id="8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1" dur="26">
                                          <p:stCondLst>
                                            <p:cond delay="650"/>
                                          </p:stCondLst>
                                        </p:cTn>
                                        <p:tgtEl>
                                          <p:spTgt spid="11"/>
                                        </p:tgtEl>
                                      </p:cBhvr>
                                      <p:to x="100000" y="60000"/>
                                    </p:animScale>
                                    <p:animScale>
                                      <p:cBhvr>
                                        <p:cTn id="92" dur="166" decel="50000">
                                          <p:stCondLst>
                                            <p:cond delay="676"/>
                                          </p:stCondLst>
                                        </p:cTn>
                                        <p:tgtEl>
                                          <p:spTgt spid="11"/>
                                        </p:tgtEl>
                                      </p:cBhvr>
                                      <p:to x="100000" y="100000"/>
                                    </p:animScale>
                                    <p:animScale>
                                      <p:cBhvr>
                                        <p:cTn id="93" dur="26">
                                          <p:stCondLst>
                                            <p:cond delay="1312"/>
                                          </p:stCondLst>
                                        </p:cTn>
                                        <p:tgtEl>
                                          <p:spTgt spid="11"/>
                                        </p:tgtEl>
                                      </p:cBhvr>
                                      <p:to x="100000" y="80000"/>
                                    </p:animScale>
                                    <p:animScale>
                                      <p:cBhvr>
                                        <p:cTn id="94" dur="166" decel="50000">
                                          <p:stCondLst>
                                            <p:cond delay="1338"/>
                                          </p:stCondLst>
                                        </p:cTn>
                                        <p:tgtEl>
                                          <p:spTgt spid="11"/>
                                        </p:tgtEl>
                                      </p:cBhvr>
                                      <p:to x="100000" y="100000"/>
                                    </p:animScale>
                                    <p:animScale>
                                      <p:cBhvr>
                                        <p:cTn id="95" dur="26">
                                          <p:stCondLst>
                                            <p:cond delay="1642"/>
                                          </p:stCondLst>
                                        </p:cTn>
                                        <p:tgtEl>
                                          <p:spTgt spid="11"/>
                                        </p:tgtEl>
                                      </p:cBhvr>
                                      <p:to x="100000" y="90000"/>
                                    </p:animScale>
                                    <p:animScale>
                                      <p:cBhvr>
                                        <p:cTn id="96" dur="166" decel="50000">
                                          <p:stCondLst>
                                            <p:cond delay="1668"/>
                                          </p:stCondLst>
                                        </p:cTn>
                                        <p:tgtEl>
                                          <p:spTgt spid="11"/>
                                        </p:tgtEl>
                                      </p:cBhvr>
                                      <p:to x="100000" y="100000"/>
                                    </p:animScale>
                                    <p:animScale>
                                      <p:cBhvr>
                                        <p:cTn id="97" dur="26">
                                          <p:stCondLst>
                                            <p:cond delay="1808"/>
                                          </p:stCondLst>
                                        </p:cTn>
                                        <p:tgtEl>
                                          <p:spTgt spid="11"/>
                                        </p:tgtEl>
                                      </p:cBhvr>
                                      <p:to x="100000" y="95000"/>
                                    </p:animScale>
                                    <p:animScale>
                                      <p:cBhvr>
                                        <p:cTn id="98" dur="166" decel="50000">
                                          <p:stCondLst>
                                            <p:cond delay="1834"/>
                                          </p:stCondLst>
                                        </p:cTn>
                                        <p:tgtEl>
                                          <p:spTgt spid="11"/>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580">
                                          <p:stCondLst>
                                            <p:cond delay="0"/>
                                          </p:stCondLst>
                                        </p:cTn>
                                        <p:tgtEl>
                                          <p:spTgt spid="12"/>
                                        </p:tgtEl>
                                      </p:cBhvr>
                                    </p:animEffect>
                                    <p:anim calcmode="lin" valueType="num">
                                      <p:cBhvr>
                                        <p:cTn id="10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gtEl>
                                      </p:cBhvr>
                                      <p:to x="100000" y="60000"/>
                                    </p:animScale>
                                    <p:animScale>
                                      <p:cBhvr>
                                        <p:cTn id="110" dur="166" decel="50000">
                                          <p:stCondLst>
                                            <p:cond delay="676"/>
                                          </p:stCondLst>
                                        </p:cTn>
                                        <p:tgtEl>
                                          <p:spTgt spid="12"/>
                                        </p:tgtEl>
                                      </p:cBhvr>
                                      <p:to x="100000" y="100000"/>
                                    </p:animScale>
                                    <p:animScale>
                                      <p:cBhvr>
                                        <p:cTn id="111" dur="26">
                                          <p:stCondLst>
                                            <p:cond delay="1312"/>
                                          </p:stCondLst>
                                        </p:cTn>
                                        <p:tgtEl>
                                          <p:spTgt spid="12"/>
                                        </p:tgtEl>
                                      </p:cBhvr>
                                      <p:to x="100000" y="80000"/>
                                    </p:animScale>
                                    <p:animScale>
                                      <p:cBhvr>
                                        <p:cTn id="112" dur="166" decel="50000">
                                          <p:stCondLst>
                                            <p:cond delay="1338"/>
                                          </p:stCondLst>
                                        </p:cTn>
                                        <p:tgtEl>
                                          <p:spTgt spid="12"/>
                                        </p:tgtEl>
                                      </p:cBhvr>
                                      <p:to x="100000" y="100000"/>
                                    </p:animScale>
                                    <p:animScale>
                                      <p:cBhvr>
                                        <p:cTn id="113" dur="26">
                                          <p:stCondLst>
                                            <p:cond delay="1642"/>
                                          </p:stCondLst>
                                        </p:cTn>
                                        <p:tgtEl>
                                          <p:spTgt spid="12"/>
                                        </p:tgtEl>
                                      </p:cBhvr>
                                      <p:to x="100000" y="90000"/>
                                    </p:animScale>
                                    <p:animScale>
                                      <p:cBhvr>
                                        <p:cTn id="114" dur="166" decel="50000">
                                          <p:stCondLst>
                                            <p:cond delay="1668"/>
                                          </p:stCondLst>
                                        </p:cTn>
                                        <p:tgtEl>
                                          <p:spTgt spid="12"/>
                                        </p:tgtEl>
                                      </p:cBhvr>
                                      <p:to x="100000" y="100000"/>
                                    </p:animScale>
                                    <p:animScale>
                                      <p:cBhvr>
                                        <p:cTn id="115" dur="26">
                                          <p:stCondLst>
                                            <p:cond delay="1808"/>
                                          </p:stCondLst>
                                        </p:cTn>
                                        <p:tgtEl>
                                          <p:spTgt spid="12"/>
                                        </p:tgtEl>
                                      </p:cBhvr>
                                      <p:to x="100000" y="95000"/>
                                    </p:animScale>
                                    <p:animScale>
                                      <p:cBhvr>
                                        <p:cTn id="116" dur="166" decel="50000">
                                          <p:stCondLst>
                                            <p:cond delay="1834"/>
                                          </p:stCondLst>
                                        </p:cTn>
                                        <p:tgtEl>
                                          <p:spTgt spid="12"/>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2" name="applause.wav"/>
                                        </p:tgtEl>
                                      </p:cMediaNode>
                                    </p:audio>
                                  </p:sub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subTnLst>
                                    <p:audio>
                                      <p:cMediaNode>
                                        <p:cTn display="0" masterRel="sameClick">
                                          <p:stCondLst>
                                            <p:cond evt="begin" delay="0">
                                              <p:tn val="119"/>
                                            </p:cond>
                                          </p:stCondLst>
                                          <p:endCondLst>
                                            <p:cond evt="onStopAudio" delay="0">
                                              <p:tgtEl>
                                                <p:sldTgt/>
                                              </p:tgtEl>
                                            </p:cond>
                                          </p:endCondLst>
                                        </p:cTn>
                                        <p:tgtEl>
                                          <p:sndTgt r:embed="rId2" name="applause.wav"/>
                                        </p:tgtEl>
                                      </p:cMediaNode>
                                    </p:audio>
                                  </p:sub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wipe(down)">
                                      <p:cBhvr>
                                        <p:cTn id="139" dur="580">
                                          <p:stCondLst>
                                            <p:cond delay="0"/>
                                          </p:stCondLst>
                                        </p:cTn>
                                        <p:tgtEl>
                                          <p:spTgt spid="14"/>
                                        </p:tgtEl>
                                      </p:cBhvr>
                                    </p:animEffect>
                                    <p:anim calcmode="lin" valueType="num">
                                      <p:cBhvr>
                                        <p:cTn id="1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5" dur="26">
                                          <p:stCondLst>
                                            <p:cond delay="650"/>
                                          </p:stCondLst>
                                        </p:cTn>
                                        <p:tgtEl>
                                          <p:spTgt spid="14"/>
                                        </p:tgtEl>
                                      </p:cBhvr>
                                      <p:to x="100000" y="60000"/>
                                    </p:animScale>
                                    <p:animScale>
                                      <p:cBhvr>
                                        <p:cTn id="146" dur="166" decel="50000">
                                          <p:stCondLst>
                                            <p:cond delay="676"/>
                                          </p:stCondLst>
                                        </p:cTn>
                                        <p:tgtEl>
                                          <p:spTgt spid="14"/>
                                        </p:tgtEl>
                                      </p:cBhvr>
                                      <p:to x="100000" y="100000"/>
                                    </p:animScale>
                                    <p:animScale>
                                      <p:cBhvr>
                                        <p:cTn id="147" dur="26">
                                          <p:stCondLst>
                                            <p:cond delay="1312"/>
                                          </p:stCondLst>
                                        </p:cTn>
                                        <p:tgtEl>
                                          <p:spTgt spid="14"/>
                                        </p:tgtEl>
                                      </p:cBhvr>
                                      <p:to x="100000" y="80000"/>
                                    </p:animScale>
                                    <p:animScale>
                                      <p:cBhvr>
                                        <p:cTn id="148" dur="166" decel="50000">
                                          <p:stCondLst>
                                            <p:cond delay="1338"/>
                                          </p:stCondLst>
                                        </p:cTn>
                                        <p:tgtEl>
                                          <p:spTgt spid="14"/>
                                        </p:tgtEl>
                                      </p:cBhvr>
                                      <p:to x="100000" y="100000"/>
                                    </p:animScale>
                                    <p:animScale>
                                      <p:cBhvr>
                                        <p:cTn id="149" dur="26">
                                          <p:stCondLst>
                                            <p:cond delay="1642"/>
                                          </p:stCondLst>
                                        </p:cTn>
                                        <p:tgtEl>
                                          <p:spTgt spid="14"/>
                                        </p:tgtEl>
                                      </p:cBhvr>
                                      <p:to x="100000" y="90000"/>
                                    </p:animScale>
                                    <p:animScale>
                                      <p:cBhvr>
                                        <p:cTn id="150" dur="166" decel="50000">
                                          <p:stCondLst>
                                            <p:cond delay="1668"/>
                                          </p:stCondLst>
                                        </p:cTn>
                                        <p:tgtEl>
                                          <p:spTgt spid="14"/>
                                        </p:tgtEl>
                                      </p:cBhvr>
                                      <p:to x="100000" y="100000"/>
                                    </p:animScale>
                                    <p:animScale>
                                      <p:cBhvr>
                                        <p:cTn id="151" dur="26">
                                          <p:stCondLst>
                                            <p:cond delay="1808"/>
                                          </p:stCondLst>
                                        </p:cTn>
                                        <p:tgtEl>
                                          <p:spTgt spid="14"/>
                                        </p:tgtEl>
                                      </p:cBhvr>
                                      <p:to x="100000" y="95000"/>
                                    </p:animScale>
                                    <p:animScale>
                                      <p:cBhvr>
                                        <p:cTn id="152" dur="166" decel="50000">
                                          <p:stCondLst>
                                            <p:cond delay="1834"/>
                                          </p:stCondLst>
                                        </p:cTn>
                                        <p:tgtEl>
                                          <p:spTgt spid="14"/>
                                        </p:tgtEl>
                                      </p:cBhvr>
                                      <p:to x="100000" y="100000"/>
                                    </p:animScale>
                                  </p:childTnLst>
                                  <p:subTnLst>
                                    <p:audio>
                                      <p:cMediaNode>
                                        <p:cTn display="0" masterRel="sameClick">
                                          <p:stCondLst>
                                            <p:cond evt="begin" delay="0">
                                              <p:tn val="137"/>
                                            </p:cond>
                                          </p:stCondLst>
                                          <p:endCondLst>
                                            <p:cond evt="onStopAudio" delay="0">
                                              <p:tgtEl>
                                                <p:sldTgt/>
                                              </p:tgtEl>
                                            </p:cond>
                                          </p:endCondLst>
                                        </p:cTn>
                                        <p:tgtEl>
                                          <p:sndTgt r:embed="rId2" name="applause.wav"/>
                                        </p:tgtEl>
                                      </p:cMediaNode>
                                    </p:audio>
                                  </p:sub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16"/>
                                        </p:tgtEl>
                                        <p:attrNameLst>
                                          <p:attrName>style.visibility</p:attrName>
                                        </p:attrNameLst>
                                      </p:cBhvr>
                                      <p:to>
                                        <p:strVal val="visible"/>
                                      </p:to>
                                    </p:set>
                                    <p:animEffect transition="in" filter="wipe(down)">
                                      <p:cBhvr>
                                        <p:cTn id="157" dur="580">
                                          <p:stCondLst>
                                            <p:cond delay="0"/>
                                          </p:stCondLst>
                                        </p:cTn>
                                        <p:tgtEl>
                                          <p:spTgt spid="16"/>
                                        </p:tgtEl>
                                      </p:cBhvr>
                                    </p:animEffect>
                                    <p:anim calcmode="lin" valueType="num">
                                      <p:cBhvr>
                                        <p:cTn id="1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3" dur="26">
                                          <p:stCondLst>
                                            <p:cond delay="650"/>
                                          </p:stCondLst>
                                        </p:cTn>
                                        <p:tgtEl>
                                          <p:spTgt spid="16"/>
                                        </p:tgtEl>
                                      </p:cBhvr>
                                      <p:to x="100000" y="60000"/>
                                    </p:animScale>
                                    <p:animScale>
                                      <p:cBhvr>
                                        <p:cTn id="164" dur="166" decel="50000">
                                          <p:stCondLst>
                                            <p:cond delay="676"/>
                                          </p:stCondLst>
                                        </p:cTn>
                                        <p:tgtEl>
                                          <p:spTgt spid="16"/>
                                        </p:tgtEl>
                                      </p:cBhvr>
                                      <p:to x="100000" y="100000"/>
                                    </p:animScale>
                                    <p:animScale>
                                      <p:cBhvr>
                                        <p:cTn id="165" dur="26">
                                          <p:stCondLst>
                                            <p:cond delay="1312"/>
                                          </p:stCondLst>
                                        </p:cTn>
                                        <p:tgtEl>
                                          <p:spTgt spid="16"/>
                                        </p:tgtEl>
                                      </p:cBhvr>
                                      <p:to x="100000" y="80000"/>
                                    </p:animScale>
                                    <p:animScale>
                                      <p:cBhvr>
                                        <p:cTn id="166" dur="166" decel="50000">
                                          <p:stCondLst>
                                            <p:cond delay="1338"/>
                                          </p:stCondLst>
                                        </p:cTn>
                                        <p:tgtEl>
                                          <p:spTgt spid="16"/>
                                        </p:tgtEl>
                                      </p:cBhvr>
                                      <p:to x="100000" y="100000"/>
                                    </p:animScale>
                                    <p:animScale>
                                      <p:cBhvr>
                                        <p:cTn id="167" dur="26">
                                          <p:stCondLst>
                                            <p:cond delay="1642"/>
                                          </p:stCondLst>
                                        </p:cTn>
                                        <p:tgtEl>
                                          <p:spTgt spid="16"/>
                                        </p:tgtEl>
                                      </p:cBhvr>
                                      <p:to x="100000" y="90000"/>
                                    </p:animScale>
                                    <p:animScale>
                                      <p:cBhvr>
                                        <p:cTn id="168" dur="166" decel="50000">
                                          <p:stCondLst>
                                            <p:cond delay="1668"/>
                                          </p:stCondLst>
                                        </p:cTn>
                                        <p:tgtEl>
                                          <p:spTgt spid="16"/>
                                        </p:tgtEl>
                                      </p:cBhvr>
                                      <p:to x="100000" y="100000"/>
                                    </p:animScale>
                                    <p:animScale>
                                      <p:cBhvr>
                                        <p:cTn id="169" dur="26">
                                          <p:stCondLst>
                                            <p:cond delay="1808"/>
                                          </p:stCondLst>
                                        </p:cTn>
                                        <p:tgtEl>
                                          <p:spTgt spid="16"/>
                                        </p:tgtEl>
                                      </p:cBhvr>
                                      <p:to x="100000" y="95000"/>
                                    </p:animScale>
                                    <p:animScale>
                                      <p:cBhvr>
                                        <p:cTn id="170" dur="166" decel="50000">
                                          <p:stCondLst>
                                            <p:cond delay="1834"/>
                                          </p:stCondLst>
                                        </p:cTn>
                                        <p:tgtEl>
                                          <p:spTgt spid="16"/>
                                        </p:tgtEl>
                                      </p:cBhvr>
                                      <p:to x="100000" y="100000"/>
                                    </p:animScale>
                                  </p:childTnLst>
                                  <p:subTnLst>
                                    <p:audio>
                                      <p:cMediaNode>
                                        <p:cTn display="0" masterRel="sameClick">
                                          <p:stCondLst>
                                            <p:cond evt="begin" delay="0">
                                              <p:tn val="155"/>
                                            </p:cond>
                                          </p:stCondLst>
                                          <p:endCondLst>
                                            <p:cond evt="onStopAudio" delay="0">
                                              <p:tgtEl>
                                                <p:sldTgt/>
                                              </p:tgtEl>
                                            </p:cond>
                                          </p:endCondLst>
                                        </p:cTn>
                                        <p:tgtEl>
                                          <p:sndTgt r:embed="rId2" name="applause.wav"/>
                                        </p:tgtEl>
                                      </p:cMediaNode>
                                    </p:audio>
                                  </p:subTnLst>
                                </p:cTn>
                              </p:par>
                            </p:childTnLst>
                          </p:cTn>
                        </p:par>
                      </p:childTnLst>
                    </p:cTn>
                  </p:par>
                  <p:par>
                    <p:cTn id="171" fill="hold">
                      <p:stCondLst>
                        <p:cond delay="indefinite"/>
                      </p:stCondLst>
                      <p:childTnLst>
                        <p:par>
                          <p:cTn id="172" fill="hold">
                            <p:stCondLst>
                              <p:cond delay="0"/>
                            </p:stCondLst>
                            <p:childTnLst>
                              <p:par>
                                <p:cTn id="173" presetID="26" presetClass="entr" presetSubtype="0" fill="hold" nodeType="clickEffect">
                                  <p:stCondLst>
                                    <p:cond delay="0"/>
                                  </p:stCondLst>
                                  <p:childTnLst>
                                    <p:set>
                                      <p:cBhvr>
                                        <p:cTn id="174" dur="1" fill="hold">
                                          <p:stCondLst>
                                            <p:cond delay="0"/>
                                          </p:stCondLst>
                                        </p:cTn>
                                        <p:tgtEl>
                                          <p:spTgt spid="18"/>
                                        </p:tgtEl>
                                        <p:attrNameLst>
                                          <p:attrName>style.visibility</p:attrName>
                                        </p:attrNameLst>
                                      </p:cBhvr>
                                      <p:to>
                                        <p:strVal val="visible"/>
                                      </p:to>
                                    </p:set>
                                    <p:animEffect transition="in" filter="wipe(down)">
                                      <p:cBhvr>
                                        <p:cTn id="175" dur="580">
                                          <p:stCondLst>
                                            <p:cond delay="0"/>
                                          </p:stCondLst>
                                        </p:cTn>
                                        <p:tgtEl>
                                          <p:spTgt spid="18"/>
                                        </p:tgtEl>
                                      </p:cBhvr>
                                    </p:animEffect>
                                    <p:anim calcmode="lin" valueType="num">
                                      <p:cBhvr>
                                        <p:cTn id="17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1" dur="26">
                                          <p:stCondLst>
                                            <p:cond delay="650"/>
                                          </p:stCondLst>
                                        </p:cTn>
                                        <p:tgtEl>
                                          <p:spTgt spid="18"/>
                                        </p:tgtEl>
                                      </p:cBhvr>
                                      <p:to x="100000" y="60000"/>
                                    </p:animScale>
                                    <p:animScale>
                                      <p:cBhvr>
                                        <p:cTn id="182" dur="166" decel="50000">
                                          <p:stCondLst>
                                            <p:cond delay="676"/>
                                          </p:stCondLst>
                                        </p:cTn>
                                        <p:tgtEl>
                                          <p:spTgt spid="18"/>
                                        </p:tgtEl>
                                      </p:cBhvr>
                                      <p:to x="100000" y="100000"/>
                                    </p:animScale>
                                    <p:animScale>
                                      <p:cBhvr>
                                        <p:cTn id="183" dur="26">
                                          <p:stCondLst>
                                            <p:cond delay="1312"/>
                                          </p:stCondLst>
                                        </p:cTn>
                                        <p:tgtEl>
                                          <p:spTgt spid="18"/>
                                        </p:tgtEl>
                                      </p:cBhvr>
                                      <p:to x="100000" y="80000"/>
                                    </p:animScale>
                                    <p:animScale>
                                      <p:cBhvr>
                                        <p:cTn id="184" dur="166" decel="50000">
                                          <p:stCondLst>
                                            <p:cond delay="1338"/>
                                          </p:stCondLst>
                                        </p:cTn>
                                        <p:tgtEl>
                                          <p:spTgt spid="18"/>
                                        </p:tgtEl>
                                      </p:cBhvr>
                                      <p:to x="100000" y="100000"/>
                                    </p:animScale>
                                    <p:animScale>
                                      <p:cBhvr>
                                        <p:cTn id="185" dur="26">
                                          <p:stCondLst>
                                            <p:cond delay="1642"/>
                                          </p:stCondLst>
                                        </p:cTn>
                                        <p:tgtEl>
                                          <p:spTgt spid="18"/>
                                        </p:tgtEl>
                                      </p:cBhvr>
                                      <p:to x="100000" y="90000"/>
                                    </p:animScale>
                                    <p:animScale>
                                      <p:cBhvr>
                                        <p:cTn id="186" dur="166" decel="50000">
                                          <p:stCondLst>
                                            <p:cond delay="1668"/>
                                          </p:stCondLst>
                                        </p:cTn>
                                        <p:tgtEl>
                                          <p:spTgt spid="18"/>
                                        </p:tgtEl>
                                      </p:cBhvr>
                                      <p:to x="100000" y="100000"/>
                                    </p:animScale>
                                    <p:animScale>
                                      <p:cBhvr>
                                        <p:cTn id="187" dur="26">
                                          <p:stCondLst>
                                            <p:cond delay="1808"/>
                                          </p:stCondLst>
                                        </p:cTn>
                                        <p:tgtEl>
                                          <p:spTgt spid="18"/>
                                        </p:tgtEl>
                                      </p:cBhvr>
                                      <p:to x="100000" y="95000"/>
                                    </p:animScale>
                                    <p:animScale>
                                      <p:cBhvr>
                                        <p:cTn id="188" dur="166" decel="50000">
                                          <p:stCondLst>
                                            <p:cond delay="1834"/>
                                          </p:stCondLst>
                                        </p:cTn>
                                        <p:tgtEl>
                                          <p:spTgt spid="18"/>
                                        </p:tgtEl>
                                      </p:cBhvr>
                                      <p:to x="100000" y="100000"/>
                                    </p:animScale>
                                  </p:childTnLst>
                                  <p:subTnLst>
                                    <p:audio>
                                      <p:cMediaNode>
                                        <p:cTn display="0" masterRel="sameClick">
                                          <p:stCondLst>
                                            <p:cond evt="begin" delay="0">
                                              <p:tn val="1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1. </a:t>
            </a:r>
            <a:r>
              <a:rPr lang="vi-VN" sz="4000" b="1" smtClean="0">
                <a:solidFill>
                  <a:schemeClr val="tx1"/>
                </a:solidFill>
                <a:latin typeface="Times New Roman" panose="02020603050405020304" pitchFamily="18" charset="0"/>
                <a:cs typeface="Times New Roman" panose="02020603050405020304" pitchFamily="18" charset="0"/>
              </a:rPr>
              <a:t>Phương </a:t>
            </a:r>
            <a:r>
              <a:rPr lang="vi-VN" sz="4000" b="1">
                <a:solidFill>
                  <a:schemeClr val="tx1"/>
                </a:solidFill>
                <a:latin typeface="Times New Roman" panose="02020603050405020304" pitchFamily="18" charset="0"/>
                <a:cs typeface="Times New Roman" panose="02020603050405020304" pitchFamily="18" charset="0"/>
              </a:rPr>
              <a:t>thức biểu đạt chính của cây khế là gì?</a:t>
            </a:r>
            <a:r>
              <a:rPr lang="en-US" sz="4000" b="1" smtClean="0">
                <a:solidFill>
                  <a:schemeClr val="tx1"/>
                </a:solidFill>
                <a:latin typeface="Times New Roman" panose="02020603050405020304" pitchFamily="18" charset="0"/>
                <a:cs typeface="Times New Roman" panose="02020603050405020304" pitchFamily="18" charset="0"/>
              </a:rPr>
              <a:t>  </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 Biểu cảm.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A. Tự sự.</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 Nghị luận.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 Miêu tả.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42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smtClean="0">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Câu </a:t>
            </a:r>
            <a:r>
              <a:rPr lang="en-US" sz="4000" b="1">
                <a:solidFill>
                  <a:schemeClr val="tx1"/>
                </a:solidFill>
                <a:latin typeface="Times New Roman" panose="02020603050405020304" pitchFamily="18" charset="0"/>
                <a:cs typeface="Times New Roman" panose="02020603050405020304" pitchFamily="18" charset="0"/>
              </a:rPr>
              <a:t>2. Trong các sự kiện sau, sự kiện nào xuất hiện đầu tiên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C.</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đẩy em ra ở riêng nhưng chỉ chia cho một túp lều nát và một cây khế.</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Vợ </a:t>
            </a:r>
            <a:r>
              <a:rPr lang="vi-VN" sz="2800">
                <a:latin typeface="Times New Roman" panose="02020603050405020304" pitchFamily="18" charset="0"/>
                <a:cs typeface="Times New Roman" panose="02020603050405020304" pitchFamily="18" charset="0"/>
              </a:rPr>
              <a:t>chồng người anh thấy, sinh lòng tham nên muốn đổi cây khế cho mình. Người em ưng thuận.</a:t>
            </a:r>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Vợ </a:t>
            </a:r>
            <a:r>
              <a:rPr lang="vi-VN" sz="2800">
                <a:solidFill>
                  <a:prstClr val="white"/>
                </a:solidFill>
                <a:latin typeface="Times New Roman" panose="02020603050405020304" pitchFamily="18" charset="0"/>
                <a:cs typeface="Times New Roman" panose="02020603050405020304" pitchFamily="18" charset="0"/>
              </a:rPr>
              <a:t>chồng em gặp chim đến ăn khế, được chim trả bằng vàng đựng trong túi ba gang. Gia đình người em trở nên khá giả</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từ khi lấy vợ lười biếng, đẩy công việc  cho vợ chồng em. Còn hai vợ chồng người em chăm chỉ làm lụng.</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5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4000" b="1" smtClean="0">
              <a:solidFill>
                <a:schemeClr val="tx1"/>
              </a:solidFill>
              <a:latin typeface="Times New Roman" panose="02020603050405020304" pitchFamily="18" charset="0"/>
              <a:cs typeface="Times New Roman" panose="02020603050405020304" pitchFamily="18" charset="0"/>
            </a:endParaRPr>
          </a:p>
          <a:p>
            <a:pPr algn="just"/>
            <a:r>
              <a:rPr lang="en-US" sz="4000" b="1">
                <a:solidFill>
                  <a:schemeClr val="tx1"/>
                </a:solidFill>
                <a:latin typeface="Times New Roman" panose="02020603050405020304" pitchFamily="18" charset="0"/>
                <a:cs typeface="Times New Roman" panose="02020603050405020304" pitchFamily="18" charset="0"/>
              </a:rPr>
              <a:t>Câu 3. Đâu không phải ý nghĩa câu chuyện?</a:t>
            </a: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C.</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Phê </a:t>
            </a:r>
            <a:r>
              <a:rPr lang="vi-VN" sz="2800">
                <a:solidFill>
                  <a:prstClr val="white"/>
                </a:solidFill>
                <a:latin typeface="Times New Roman" panose="02020603050405020304" pitchFamily="18" charset="0"/>
                <a:cs typeface="Times New Roman" panose="02020603050405020304" pitchFamily="18" charset="0"/>
              </a:rPr>
              <a:t>phán người tham lam, kẻ ác.</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Thể </a:t>
            </a:r>
            <a:r>
              <a:rPr lang="vi-VN" sz="2800">
                <a:latin typeface="Times New Roman" panose="02020603050405020304" pitchFamily="18" charset="0"/>
                <a:cs typeface="Times New Roman" panose="02020603050405020304" pitchFamily="18" charset="0"/>
              </a:rPr>
              <a:t>hiện ước mơ của nhân dân về công bằng.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Ca </a:t>
            </a:r>
            <a:r>
              <a:rPr lang="vi-VN" sz="2800">
                <a:solidFill>
                  <a:prstClr val="white"/>
                </a:solidFill>
                <a:latin typeface="Times New Roman" panose="02020603050405020304" pitchFamily="18" charset="0"/>
                <a:cs typeface="Times New Roman" panose="02020603050405020304" pitchFamily="18" charset="0"/>
              </a:rPr>
              <a:t>ngợi người hiền lành, nhân hậu.</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2800" smtClean="0">
                <a:solidFill>
                  <a:prstClr val="white"/>
                </a:solidFill>
                <a:latin typeface="Times New Roman" panose="02020603050405020304" pitchFamily="18" charset="0"/>
                <a:cs typeface="Times New Roman" panose="02020603050405020304" pitchFamily="18" charset="0"/>
              </a:rPr>
              <a:t>B.</a:t>
            </a:r>
            <a:r>
              <a:rPr lang="en-US" sz="2800" smtClean="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Th</a:t>
            </a:r>
            <a:r>
              <a:rPr lang="en-US" sz="2800">
                <a:solidFill>
                  <a:prstClr val="white"/>
                </a:solidFill>
                <a:latin typeface="Times New Roman" panose="02020603050405020304" pitchFamily="18" charset="0"/>
                <a:cs typeface="Times New Roman" panose="02020603050405020304" pitchFamily="18" charset="0"/>
              </a:rPr>
              <a:t>ể</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hiện ước mơ của nhân dân về anh hùng.</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78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a:solidFill>
                  <a:schemeClr val="tx1"/>
                </a:solidFill>
                <a:latin typeface="Times New Roman" panose="02020603050405020304" pitchFamily="18" charset="0"/>
                <a:cs typeface="Times New Roman" panose="02020603050405020304" pitchFamily="18" charset="0"/>
              </a:rPr>
              <a:t>Câu 4. Chi tiết nào sau đây là yếu tố kìa ảo trong truyện Cây khế?</a:t>
            </a: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Người em may chiếc túi ba </a:t>
            </a:r>
            <a:r>
              <a:rPr lang="vi-VN" sz="3600" smtClean="0">
                <a:solidFill>
                  <a:prstClr val="white"/>
                </a:solidFill>
                <a:latin typeface="Times New Roman" panose="02020603050405020304" pitchFamily="18" charset="0"/>
                <a:cs typeface="Times New Roman" panose="02020603050405020304" pitchFamily="18" charset="0"/>
              </a:rPr>
              <a:t>gang</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A. </a:t>
            </a:r>
            <a:r>
              <a:rPr lang="vi-VN" sz="3600">
                <a:latin typeface="Times New Roman" panose="02020603050405020304" pitchFamily="18" charset="0"/>
                <a:cs typeface="Times New Roman" panose="02020603050405020304" pitchFamily="18" charset="0"/>
              </a:rPr>
              <a:t>Con chim biết nói tiếng </a:t>
            </a:r>
            <a:r>
              <a:rPr lang="en-US" sz="3600" smtClean="0">
                <a:latin typeface="Times New Roman" panose="02020603050405020304" pitchFamily="18" charset="0"/>
                <a:cs typeface="Times New Roman" panose="02020603050405020304" pitchFamily="18" charset="0"/>
              </a:rPr>
              <a:t>ng</a:t>
            </a:r>
            <a:r>
              <a:rPr lang="vi-VN" sz="3600" smtClean="0">
                <a:latin typeface="Times New Roman" panose="02020603050405020304" pitchFamily="18" charset="0"/>
                <a:cs typeface="Times New Roman" panose="02020603050405020304" pitchFamily="18" charset="0"/>
              </a:rPr>
              <a:t>ười</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Người em đổi túp lều và cây khế cho người </a:t>
            </a:r>
            <a:r>
              <a:rPr lang="vi-VN" sz="3600" smtClean="0">
                <a:solidFill>
                  <a:prstClr val="white"/>
                </a:solidFill>
                <a:latin typeface="Times New Roman" panose="02020603050405020304" pitchFamily="18" charset="0"/>
                <a:cs typeface="Times New Roman" panose="02020603050405020304" pitchFamily="18" charset="0"/>
              </a:rPr>
              <a:t>anh</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Người anh chia cho em túp lều và cây </a:t>
            </a:r>
            <a:r>
              <a:rPr lang="vi-VN" sz="3600" smtClean="0">
                <a:solidFill>
                  <a:prstClr val="white"/>
                </a:solidFill>
                <a:latin typeface="Times New Roman" panose="02020603050405020304" pitchFamily="18" charset="0"/>
                <a:cs typeface="Times New Roman" panose="02020603050405020304" pitchFamily="18" charset="0"/>
              </a:rPr>
              <a:t>khế</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93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4000" b="1">
                <a:solidFill>
                  <a:prstClr val="black"/>
                </a:solidFill>
                <a:latin typeface="Times New Roman" panose="02020603050405020304" pitchFamily="18" charset="0"/>
                <a:cs typeface="Times New Roman" panose="02020603050405020304" pitchFamily="18" charset="0"/>
              </a:rPr>
              <a:t>5. Hai anh em nhà kia tính tình khác nhau thế nào?</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Người </a:t>
            </a:r>
            <a:r>
              <a:rPr lang="pt-BR" sz="2800">
                <a:solidFill>
                  <a:prstClr val="white"/>
                </a:solidFill>
                <a:latin typeface="Times New Roman" panose="02020603050405020304" pitchFamily="18" charset="0"/>
                <a:cs typeface="Times New Roman" panose="02020603050405020304" pitchFamily="18" charset="0"/>
              </a:rPr>
              <a:t>em tham lam lười biếng.</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2800" smtClean="0">
                <a:solidFill>
                  <a:prstClr val="white"/>
                </a:solidFill>
                <a:latin typeface="Times New Roman" panose="02020603050405020304" pitchFamily="18" charset="0"/>
                <a:cs typeface="Times New Roman" panose="02020603050405020304" pitchFamily="18" charset="0"/>
              </a:rPr>
              <a:t>Cả </a:t>
            </a:r>
            <a:r>
              <a:rPr lang="vi-VN" sz="2800">
                <a:solidFill>
                  <a:prstClr val="white"/>
                </a:solidFill>
                <a:latin typeface="Times New Roman" panose="02020603050405020304" pitchFamily="18" charset="0"/>
                <a:cs typeface="Times New Roman" panose="02020603050405020304" pitchFamily="18" charset="0"/>
              </a:rPr>
              <a:t>ba đáp án đều sai.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tham lam, lười biếng, người em tốt bụng chăm chỉ..</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33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6.</a:t>
            </a:r>
            <a:r>
              <a:rPr lang="pt-BR" sz="4000" b="1">
                <a:solidFill>
                  <a:schemeClr val="tx1"/>
                </a:solidFill>
                <a:latin typeface="Times New Roman" panose="02020603050405020304" pitchFamily="18" charset="0"/>
                <a:cs typeface="Times New Roman" panose="02020603050405020304" pitchFamily="18" charset="0"/>
              </a:rPr>
              <a:t> Khi cho em ra ở riêng, người anh chia gì cho em?</a:t>
            </a:r>
            <a:endParaRPr lang="en-US" sz="4000" b="1" smtClean="0">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 Túp lều.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A. </a:t>
            </a:r>
            <a:r>
              <a:rPr lang="en-US" sz="3600" dirty="0" err="1" smtClean="0">
                <a:latin typeface="Times New Roman" panose="02020603050405020304" pitchFamily="18" charset="0"/>
                <a:cs typeface="Times New Roman" panose="02020603050405020304" pitchFamily="18" charset="0"/>
              </a:rPr>
              <a:t>Cây</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túp</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lều</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D. Vàng bạc.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B. Ngôi nhà ngói.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67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7.</a:t>
            </a:r>
            <a:r>
              <a:rPr lang="vi-VN" sz="4000" b="1">
                <a:solidFill>
                  <a:schemeClr val="tx1"/>
                </a:solidFill>
                <a:latin typeface="Times New Roman" panose="02020603050405020304" pitchFamily="18" charset="0"/>
                <a:cs typeface="Times New Roman" panose="02020603050405020304" pitchFamily="18" charset="0"/>
              </a:rPr>
              <a:t> Khi thấy em trở nên giàu có, người anh đã làm gì?</a:t>
            </a:r>
            <a:endParaRPr lang="en-US" sz="4000" b="1" smtClean="0">
              <a:solidFill>
                <a:schemeClr val="tx1"/>
              </a:solidFill>
              <a:latin typeface="Times New Roman" panose="02020603050405020304" pitchFamily="18" charset="0"/>
              <a:cs typeface="Times New Roman" panose="02020603050405020304" pitchFamily="18" charset="0"/>
            </a:endParaRPr>
          </a:p>
          <a:p>
            <a:pPr algn="just"/>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smtClean="0">
                <a:solidFill>
                  <a:prstClr val="white"/>
                </a:solidFill>
                <a:latin typeface="Times New Roman" panose="02020603050405020304" pitchFamily="18" charset="0"/>
                <a:cs typeface="Times New Roman" panose="02020603050405020304" pitchFamily="18" charset="0"/>
              </a:rPr>
              <a:t>C.</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cho rằng người em đã làm việc khuất </a:t>
            </a:r>
            <a:r>
              <a:rPr lang="vi-VN" sz="3600" smtClean="0">
                <a:solidFill>
                  <a:prstClr val="white"/>
                </a:solidFill>
                <a:latin typeface="Times New Roman" panose="02020603050405020304" pitchFamily="18" charset="0"/>
                <a:cs typeface="Times New Roman" panose="02020603050405020304" pitchFamily="18" charset="0"/>
              </a:rPr>
              <a:t>tất</a:t>
            </a:r>
            <a:r>
              <a:rPr lang="en-US" sz="3600" smtClean="0">
                <a:solidFill>
                  <a:prstClr val="white"/>
                </a:solidFill>
                <a:latin typeface="Times New Roman" panose="02020603050405020304" pitchFamily="18" charset="0"/>
                <a:cs typeface="Times New Roman" panose="02020603050405020304" pitchFamily="18" charset="0"/>
              </a:rPr>
              <a:t>.</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smtClean="0">
                <a:latin typeface="Times New Roman" panose="02020603050405020304" pitchFamily="18" charset="0"/>
                <a:cs typeface="Times New Roman" panose="02020603050405020304" pitchFamily="18" charset="0"/>
              </a:rPr>
              <a:t>A. </a:t>
            </a:r>
            <a:r>
              <a:rPr lang="vi-VN" sz="3600" smtClean="0">
                <a:latin typeface="Times New Roman" panose="02020603050405020304" pitchFamily="18" charset="0"/>
                <a:cs typeface="Times New Roman" panose="02020603050405020304" pitchFamily="18" charset="0"/>
              </a:rPr>
              <a:t>Người </a:t>
            </a:r>
            <a:r>
              <a:rPr lang="vi-VN" sz="3600">
                <a:latin typeface="Times New Roman" panose="02020603050405020304" pitchFamily="18" charset="0"/>
                <a:cs typeface="Times New Roman" panose="02020603050405020304" pitchFamily="18" charset="0"/>
              </a:rPr>
              <a:t>anh đòi đổi ruộng vườn, nhà cửa của mình để lấy cây khế.</a:t>
            </a:r>
            <a:endParaRPr lang="en-US" sz="36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D.</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thấy hối hận vì trước kia đã đối xử không tốt với </a:t>
            </a:r>
            <a:r>
              <a:rPr lang="vi-VN" sz="3600" smtClean="0">
                <a:solidFill>
                  <a:prstClr val="white"/>
                </a:solidFill>
                <a:latin typeface="Times New Roman" panose="02020603050405020304" pitchFamily="18" charset="0"/>
                <a:cs typeface="Times New Roman" panose="02020603050405020304" pitchFamily="18" charset="0"/>
              </a:rPr>
              <a:t>em</a:t>
            </a:r>
            <a:r>
              <a:rPr lang="en-US" sz="3600" smtClean="0">
                <a:solidFill>
                  <a:prstClr val="white"/>
                </a:solidFill>
                <a:latin typeface="Times New Roman" panose="02020603050405020304" pitchFamily="18" charset="0"/>
                <a:cs typeface="Times New Roman" panose="02020603050405020304" pitchFamily="18" charset="0"/>
              </a:rPr>
              <a:t>.</a:t>
            </a:r>
            <a:r>
              <a:rPr lang="vi-VN" sz="3600" smtClean="0">
                <a:solidFill>
                  <a:prstClr val="white"/>
                </a:solidFill>
                <a:latin typeface="Times New Roman" panose="02020603050405020304" pitchFamily="18" charset="0"/>
                <a:cs typeface="Times New Roman" panose="02020603050405020304" pitchFamily="18" charset="0"/>
              </a:rPr>
              <a:t> </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smtClean="0">
                <a:solidFill>
                  <a:prstClr val="white"/>
                </a:solidFill>
                <a:latin typeface="Times New Roman" panose="02020603050405020304" pitchFamily="18" charset="0"/>
                <a:cs typeface="Times New Roman" panose="02020603050405020304" pitchFamily="18" charset="0"/>
              </a:rPr>
              <a:t>B.</a:t>
            </a:r>
            <a:r>
              <a:rPr lang="vi-VN" sz="3600">
                <a:solidFill>
                  <a:prstClr val="white"/>
                </a:solidFill>
                <a:latin typeface="Times New Roman" panose="02020603050405020304" pitchFamily="18" charset="0"/>
                <a:cs typeface="Times New Roman" panose="02020603050405020304" pitchFamily="18" charset="0"/>
              </a:rPr>
              <a:t> </a:t>
            </a:r>
            <a:r>
              <a:rPr lang="vi-VN" sz="3600" smtClean="0">
                <a:solidFill>
                  <a:prstClr val="white"/>
                </a:solidFill>
                <a:latin typeface="Times New Roman" panose="02020603050405020304" pitchFamily="18" charset="0"/>
                <a:cs typeface="Times New Roman" panose="02020603050405020304" pitchFamily="18" charset="0"/>
              </a:rPr>
              <a:t>Người </a:t>
            </a:r>
            <a:r>
              <a:rPr lang="vi-VN" sz="3600">
                <a:solidFill>
                  <a:prstClr val="white"/>
                </a:solidFill>
                <a:latin typeface="Times New Roman" panose="02020603050405020304" pitchFamily="18" charset="0"/>
                <a:cs typeface="Times New Roman" panose="02020603050405020304" pitchFamily="18" charset="0"/>
              </a:rPr>
              <a:t>anh đòi người em cho mình cây khế.</a:t>
            </a:r>
            <a:r>
              <a:rPr lang="en-US" sz="3600" smtClean="0">
                <a:solidFill>
                  <a:prstClr val="white"/>
                </a:solidFill>
                <a:latin typeface="Times New Roman" panose="02020603050405020304" pitchFamily="18" charset="0"/>
                <a:cs typeface="Times New Roman" panose="02020603050405020304" pitchFamily="18" charset="0"/>
              </a:rPr>
              <a:t> </a:t>
            </a:r>
            <a:endParaRPr lang="en-US" sz="36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92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8.</a:t>
            </a:r>
            <a:r>
              <a:rPr lang="vi-VN" sz="4000" b="1">
                <a:solidFill>
                  <a:schemeClr val="tx1"/>
                </a:solidFill>
                <a:latin typeface="Times New Roman" panose="02020603050405020304" pitchFamily="18" charset="0"/>
                <a:cs typeface="Times New Roman" panose="02020603050405020304" pitchFamily="18" charset="0"/>
              </a:rPr>
              <a:t> Vì sao người anh rơi xuống biển:</a:t>
            </a:r>
            <a:endParaRPr lang="en-US" sz="4000" b="1">
              <a:solidFill>
                <a:schemeClr val="tx1"/>
              </a:solidFill>
              <a:latin typeface="Times New Roman" panose="02020603050405020304" pitchFamily="18" charset="0"/>
              <a:cs typeface="Times New Roman" panose="02020603050405020304" pitchFamily="18" charset="0"/>
            </a:endParaRPr>
          </a:p>
          <a:p>
            <a:pPr algn="just"/>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Người </a:t>
            </a:r>
            <a:r>
              <a:rPr lang="vi-VN" sz="2800">
                <a:solidFill>
                  <a:prstClr val="white"/>
                </a:solidFill>
                <a:latin typeface="Times New Roman" panose="02020603050405020304" pitchFamily="18" charset="0"/>
                <a:cs typeface="Times New Roman" panose="02020603050405020304" pitchFamily="18" charset="0"/>
              </a:rPr>
              <a:t>anh cầm nhiều vàng quá nên bị trượt tay và rơi </a:t>
            </a:r>
            <a:r>
              <a:rPr lang="vi-VN" sz="2800" smtClean="0">
                <a:solidFill>
                  <a:prstClr val="white"/>
                </a:solidFill>
                <a:latin typeface="Times New Roman" panose="02020603050405020304" pitchFamily="18" charset="0"/>
                <a:cs typeface="Times New Roman" panose="02020603050405020304" pitchFamily="18" charset="0"/>
              </a:rPr>
              <a:t>xuống</a:t>
            </a:r>
            <a:r>
              <a:rPr lang="en-US"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Người </a:t>
            </a:r>
            <a:r>
              <a:rPr lang="vi-VN" sz="2800">
                <a:latin typeface="Times New Roman" panose="02020603050405020304" pitchFamily="18" charset="0"/>
                <a:cs typeface="Times New Roman" panose="02020603050405020304" pitchFamily="18" charset="0"/>
              </a:rPr>
              <a:t>anh lấy quá nhiều vàng, con chim đuối sức vì chở quá nặng.</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Cả </a:t>
            </a:r>
            <a:r>
              <a:rPr lang="vi-VN" sz="2800">
                <a:solidFill>
                  <a:prstClr val="white"/>
                </a:solidFill>
                <a:latin typeface="Times New Roman" panose="02020603050405020304" pitchFamily="18" charset="0"/>
                <a:cs typeface="Times New Roman" panose="02020603050405020304" pitchFamily="18" charset="0"/>
              </a:rPr>
              <a:t>ba đáp án đều sai</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dirty="0" smtClean="0">
                <a:solidFill>
                  <a:prstClr val="white"/>
                </a:solidFill>
                <a:latin typeface="Times New Roman" panose="02020603050405020304" pitchFamily="18" charset="0"/>
                <a:cs typeface="Times New Roman" panose="02020603050405020304" pitchFamily="18" charset="0"/>
              </a:rPr>
              <a:t>B.</a:t>
            </a:r>
            <a:r>
              <a:rPr lang="vi-VN" sz="2800" dirty="0">
                <a:solidFill>
                  <a:prstClr val="white"/>
                </a:solidFill>
                <a:latin typeface="Times New Roman" panose="02020603050405020304" pitchFamily="18" charset="0"/>
                <a:cs typeface="Times New Roman" panose="02020603050405020304" pitchFamily="18" charset="0"/>
              </a:rPr>
              <a:t> </a:t>
            </a:r>
            <a:r>
              <a:rPr lang="vi-VN" sz="2800" dirty="0" smtClean="0">
                <a:solidFill>
                  <a:prstClr val="white"/>
                </a:solidFill>
                <a:latin typeface="Times New Roman" panose="02020603050405020304" pitchFamily="18" charset="0"/>
                <a:cs typeface="Times New Roman" panose="02020603050405020304" pitchFamily="18" charset="0"/>
              </a:rPr>
              <a:t>Người </a:t>
            </a:r>
            <a:r>
              <a:rPr lang="vi-VN" sz="2800" dirty="0">
                <a:solidFill>
                  <a:prstClr val="white"/>
                </a:solidFill>
                <a:latin typeface="Times New Roman" panose="02020603050405020304" pitchFamily="18" charset="0"/>
                <a:cs typeface="Times New Roman" panose="02020603050405020304" pitchFamily="18" charset="0"/>
              </a:rPr>
              <a:t>anh lấy quá nhiều vàng, </a:t>
            </a:r>
            <a:r>
              <a:rPr lang="en-US" sz="2800" dirty="0" err="1" smtClean="0">
                <a:solidFill>
                  <a:prstClr val="white"/>
                </a:solidFill>
                <a:latin typeface="Times New Roman" panose="02020603050405020304" pitchFamily="18" charset="0"/>
                <a:cs typeface="Times New Roman" panose="02020603050405020304" pitchFamily="18" charset="0"/>
              </a:rPr>
              <a:t>chim</a:t>
            </a:r>
            <a:r>
              <a:rPr lang="en-US" sz="2800" dirty="0" smtClean="0">
                <a:solidFill>
                  <a:prstClr val="white"/>
                </a:solidFill>
                <a:latin typeface="Times New Roman" panose="02020603050405020304" pitchFamily="18" charset="0"/>
                <a:cs typeface="Times New Roman" panose="02020603050405020304" pitchFamily="18" charset="0"/>
              </a:rPr>
              <a:t> </a:t>
            </a:r>
            <a:r>
              <a:rPr lang="vi-VN" sz="2800" dirty="0" smtClean="0">
                <a:solidFill>
                  <a:prstClr val="white"/>
                </a:solidFill>
                <a:latin typeface="Times New Roman" panose="02020603050405020304" pitchFamily="18" charset="0"/>
                <a:cs typeface="Times New Roman" panose="02020603050405020304" pitchFamily="18" charset="0"/>
              </a:rPr>
              <a:t>cố </a:t>
            </a:r>
            <a:r>
              <a:rPr lang="vi-VN" sz="2800" dirty="0">
                <a:solidFill>
                  <a:prstClr val="white"/>
                </a:solidFill>
                <a:latin typeface="Times New Roman" panose="02020603050405020304" pitchFamily="18" charset="0"/>
                <a:cs typeface="Times New Roman" panose="02020603050405020304" pitchFamily="18" charset="0"/>
              </a:rPr>
              <a:t>tình nghiêng cánh làm rơi người anh</a:t>
            </a:r>
            <a:r>
              <a:rPr lang="vi-VN" sz="2800" dirty="0" smtClean="0">
                <a:solidFill>
                  <a:prstClr val="white"/>
                </a:solidFill>
                <a:latin typeface="Times New Roman" panose="02020603050405020304" pitchFamily="18" charset="0"/>
                <a:cs typeface="Times New Roman" panose="02020603050405020304" pitchFamily="18" charset="0"/>
              </a:rPr>
              <a:t>.</a:t>
            </a:r>
            <a:r>
              <a:rPr lang="en-US" sz="2800" dirty="0" smtClean="0">
                <a:solidFill>
                  <a:prstClr val="white"/>
                </a:solidFill>
                <a:latin typeface="Times New Roman" panose="02020603050405020304" pitchFamily="18" charset="0"/>
                <a:cs typeface="Times New Roman" panose="02020603050405020304" pitchFamily="18" charset="0"/>
              </a:rPr>
              <a:t>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62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9.</a:t>
            </a:r>
            <a:r>
              <a:rPr lang="vi-VN" sz="4000" b="1">
                <a:solidFill>
                  <a:schemeClr val="tx1"/>
                </a:solidFill>
                <a:latin typeface="Times New Roman" panose="02020603050405020304" pitchFamily="18" charset="0"/>
                <a:cs typeface="Times New Roman" panose="02020603050405020304" pitchFamily="18" charset="0"/>
              </a:rPr>
              <a:t> Câu chuyện muốn nói với chúng ta điều gì?</a:t>
            </a:r>
            <a:r>
              <a:rPr lang="en-US" sz="4000" b="1" smtClean="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Xấu </a:t>
            </a:r>
            <a:r>
              <a:rPr lang="vi-VN" sz="2800">
                <a:solidFill>
                  <a:prstClr val="white"/>
                </a:solidFill>
                <a:latin typeface="Times New Roman" panose="02020603050405020304" pitchFamily="18" charset="0"/>
                <a:cs typeface="Times New Roman" panose="02020603050405020304" pitchFamily="18" charset="0"/>
              </a:rPr>
              <a:t>xa, tham lam vẫn sẽ gặp điều tốt lành.</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a:t>
            </a:r>
            <a:r>
              <a:rPr lang="vi-VN" sz="2800" smtClean="0">
                <a:latin typeface="Times New Roman" panose="02020603050405020304" pitchFamily="18" charset="0"/>
                <a:cs typeface="Times New Roman" panose="02020603050405020304" pitchFamily="18" charset="0"/>
              </a:rPr>
              <a:t>Chăm </a:t>
            </a:r>
            <a:r>
              <a:rPr lang="vi-VN" sz="2800">
                <a:latin typeface="Times New Roman" panose="02020603050405020304" pitchFamily="18" charset="0"/>
                <a:cs typeface="Times New Roman" panose="02020603050405020304" pitchFamily="18" charset="0"/>
              </a:rPr>
              <a:t>chỉ , tốt bụng sẽ gặp được điều tốt.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Câu </a:t>
            </a:r>
            <a:r>
              <a:rPr lang="pt-BR" sz="2800">
                <a:solidFill>
                  <a:prstClr val="white"/>
                </a:solidFill>
                <a:latin typeface="Times New Roman" panose="02020603050405020304" pitchFamily="18" charset="0"/>
                <a:cs typeface="Times New Roman" panose="02020603050405020304" pitchFamily="18" charset="0"/>
              </a:rPr>
              <a:t>A và B đúng</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vi-VN" sz="2800" smtClean="0">
                <a:solidFill>
                  <a:prstClr val="white"/>
                </a:solidFill>
                <a:latin typeface="Times New Roman" panose="02020603050405020304" pitchFamily="18" charset="0"/>
                <a:cs typeface="Times New Roman" panose="02020603050405020304" pitchFamily="18" charset="0"/>
              </a:rPr>
              <a:t>Những </a:t>
            </a:r>
            <a:r>
              <a:rPr lang="vi-VN" sz="2800">
                <a:solidFill>
                  <a:prstClr val="white"/>
                </a:solidFill>
                <a:latin typeface="Times New Roman" panose="02020603050405020304" pitchFamily="18" charset="0"/>
                <a:cs typeface="Times New Roman" panose="02020603050405020304" pitchFamily="18" charset="0"/>
              </a:rPr>
              <a:t>kẻ xấu xa, tham lam sẽ tự gây họa cho bản thân.</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94164" y="-29356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57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1.</a:t>
            </a:r>
            <a:r>
              <a:rPr lang="en-US" sz="2800" b="1" i="1" dirty="0" smtClean="0">
                <a:solidFill>
                  <a:srgbClr val="FF0000"/>
                </a:solidFill>
                <a:latin typeface="Times New Roman" pitchFamily="18" charset="0"/>
                <a:cs typeface="Times New Roman" pitchFamily="18" charset="0"/>
              </a:rPr>
              <a:t> </a:t>
            </a:r>
            <a:r>
              <a:rPr lang="vi-VN" sz="2800" b="1" i="1" dirty="0" smtClean="0">
                <a:solidFill>
                  <a:srgbClr val="FF0000"/>
                </a:solidFill>
                <a:latin typeface="Times New Roman" pitchFamily="18" charset="0"/>
                <a:cs typeface="Times New Roman" pitchFamily="18" charset="0"/>
              </a:rPr>
              <a:t>Chim </a:t>
            </a:r>
            <a:r>
              <a:rPr lang="vi-VN" sz="2800" b="1" i="1" dirty="0">
                <a:solidFill>
                  <a:srgbClr val="FF0000"/>
                </a:solidFill>
                <a:latin typeface="Times New Roman" pitchFamily="18" charset="0"/>
                <a:cs typeface="Times New Roman" pitchFamily="18" charset="0"/>
              </a:rPr>
              <a:t>gì có cánh không bay</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Chỉ bơi với lặn suốt ngày dưới băng?</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Cánh</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cụt.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3788229" y="1790984"/>
            <a:ext cx="4833257" cy="3588256"/>
          </a:xfrm>
          <a:prstGeom prst="rect">
            <a:avLst/>
          </a:prstGeom>
        </p:spPr>
      </p:pic>
    </p:spTree>
    <p:extLst>
      <p:ext uri="{BB962C8B-B14F-4D97-AF65-F5344CB8AC3E}">
        <p14:creationId xmlns:p14="http://schemas.microsoft.com/office/powerpoint/2010/main" val="325544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Snip Diagonal Corner Rectangle 2"/>
          <p:cNvSpPr/>
          <p:nvPr/>
        </p:nvSpPr>
        <p:spPr>
          <a:xfrm>
            <a:off x="987136" y="0"/>
            <a:ext cx="9829800" cy="2632364"/>
          </a:xfrm>
          <a:prstGeom prst="snip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b="1" smtClean="0">
                <a:solidFill>
                  <a:schemeClr val="tx1"/>
                </a:solidFill>
                <a:latin typeface="Times New Roman" panose="02020603050405020304" pitchFamily="18" charset="0"/>
                <a:cs typeface="Times New Roman" panose="02020603050405020304" pitchFamily="18" charset="0"/>
              </a:rPr>
              <a:t>Câu 10.</a:t>
            </a:r>
            <a:r>
              <a:rPr lang="vi-VN" sz="4000" b="1" smtClean="0">
                <a:solidFill>
                  <a:schemeClr val="tx1"/>
                </a:solidFill>
                <a:latin typeface="Times New Roman" panose="02020603050405020304" pitchFamily="18" charset="0"/>
                <a:cs typeface="Times New Roman" panose="02020603050405020304" pitchFamily="18" charset="0"/>
              </a:rPr>
              <a:t> </a:t>
            </a:r>
            <a:r>
              <a:rPr lang="en-US" sz="4000" b="1" smtClean="0">
                <a:solidFill>
                  <a:schemeClr val="tx1"/>
                </a:solidFill>
                <a:latin typeface="Times New Roman" panose="02020603050405020304" pitchFamily="18" charset="0"/>
                <a:cs typeface="Times New Roman" panose="02020603050405020304" pitchFamily="18" charset="0"/>
              </a:rPr>
              <a:t>Yếu tố kì ảo trong truyện là</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0"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Túi ba gang</a:t>
            </a:r>
            <a:r>
              <a:rPr lang="vi-VN"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A. Mảnh vườn</a:t>
            </a:r>
            <a:r>
              <a:rPr lang="vi-VN"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6" name="Rounded Rectangle 5"/>
          <p:cNvSpPr/>
          <p:nvPr/>
        </p:nvSpPr>
        <p:spPr>
          <a:xfrm>
            <a:off x="6289964" y="5375563"/>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D.</a:t>
            </a:r>
            <a:r>
              <a:rPr lang="vi-VN" sz="2800">
                <a:solidFill>
                  <a:prstClr val="white"/>
                </a:solidFill>
                <a:latin typeface="Times New Roman" panose="02020603050405020304" pitchFamily="18" charset="0"/>
                <a:cs typeface="Times New Roman" panose="02020603050405020304" pitchFamily="18" charset="0"/>
              </a:rPr>
              <a:t> </a:t>
            </a:r>
            <a:r>
              <a:rPr lang="pt-BR" sz="2800" smtClean="0">
                <a:solidFill>
                  <a:prstClr val="white"/>
                </a:solidFill>
                <a:latin typeface="Times New Roman" panose="02020603050405020304" pitchFamily="18" charset="0"/>
                <a:cs typeface="Times New Roman" panose="02020603050405020304" pitchFamily="18" charset="0"/>
              </a:rPr>
              <a:t>Chim thần</a:t>
            </a:r>
            <a:r>
              <a:rPr lang="en-US" sz="2800" smtClean="0">
                <a:solidFill>
                  <a:prstClr val="white"/>
                </a:solidFill>
                <a:latin typeface="Times New Roman" panose="02020603050405020304" pitchFamily="18" charset="0"/>
                <a:cs typeface="Times New Roman" panose="02020603050405020304" pitchFamily="18" charset="0"/>
              </a:rPr>
              <a:t>.</a:t>
            </a:r>
            <a:r>
              <a:rPr lang="vi-VN" sz="2800" smtClean="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 </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89964" y="3449782"/>
            <a:ext cx="5902036" cy="148243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800" smtClean="0">
                <a:solidFill>
                  <a:prstClr val="white"/>
                </a:solidFill>
                <a:latin typeface="Times New Roman" panose="02020603050405020304" pitchFamily="18" charset="0"/>
                <a:cs typeface="Times New Roman" panose="02020603050405020304" pitchFamily="18" charset="0"/>
              </a:rPr>
              <a:t>B.</a:t>
            </a:r>
            <a:r>
              <a:rPr lang="vi-VN" sz="2800">
                <a:solidFill>
                  <a:prstClr val="white"/>
                </a:solidFill>
                <a:latin typeface="Times New Roman" panose="02020603050405020304" pitchFamily="18" charset="0"/>
                <a:cs typeface="Times New Roman" panose="02020603050405020304" pitchFamily="18" charset="0"/>
              </a:rPr>
              <a:t> </a:t>
            </a:r>
            <a:r>
              <a:rPr lang="en-US" sz="2800" smtClean="0">
                <a:solidFill>
                  <a:prstClr val="white"/>
                </a:solidFill>
                <a:latin typeface="Times New Roman" panose="02020603050405020304" pitchFamily="18" charset="0"/>
                <a:cs typeface="Times New Roman" panose="02020603050405020304" pitchFamily="18" charset="0"/>
              </a:rPr>
              <a:t>Cây khế</a:t>
            </a:r>
            <a:r>
              <a:rPr lang="vi-VN" sz="2800" smtClean="0">
                <a:solidFill>
                  <a:prstClr val="white"/>
                </a:solidFill>
                <a:latin typeface="Times New Roman" panose="02020603050405020304" pitchFamily="18" charset="0"/>
                <a:cs typeface="Times New Roman" panose="02020603050405020304" pitchFamily="18" charset="0"/>
              </a:rPr>
              <a:t>.</a:t>
            </a:r>
            <a:endParaRPr lang="en-US" sz="2800">
              <a:solidFill>
                <a:prstClr val="white"/>
              </a:solidFill>
              <a:latin typeface="Times New Roman" panose="02020603050405020304" pitchFamily="18" charset="0"/>
              <a:cs typeface="Times New Roman" panose="02020603050405020304" pitchFamily="18" charset="0"/>
            </a:endParaRPr>
          </a:p>
        </p:txBody>
      </p:sp>
      <p:pic>
        <p:nvPicPr>
          <p:cNvPr id="8" name="Picture 4" descr="Từ vựng tiếng Anh thực vật-Học qua game">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097212">
            <a:off x="10411037" y="-1229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20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2460304"/>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66906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5444836" y="1960510"/>
            <a:ext cx="6068291" cy="3170099"/>
          </a:xfrm>
          <a:prstGeom prst="rect">
            <a:avLst/>
          </a:prstGeom>
        </p:spPr>
        <p:txBody>
          <a:bodyPr wrap="square">
            <a:spAutoFit/>
          </a:bodyPr>
          <a:lstStyle/>
          <a:p>
            <a:pPr marL="30480" marR="30480">
              <a:spcBef>
                <a:spcPts val="0"/>
              </a:spcBef>
            </a:pPr>
            <a:r>
              <a:rPr lang="en-US" sz="4000" i="1" kern="0" dirty="0" err="1">
                <a:solidFill>
                  <a:srgbClr val="000000"/>
                </a:solidFill>
                <a:latin typeface="Times New Roman" panose="02020603050405020304" pitchFamily="18" charset="0"/>
                <a:ea typeface="Times New Roman" panose="02020603050405020304" pitchFamily="18" charset="0"/>
              </a:rPr>
              <a:t>Tưởng</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tượng</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một</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kết</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thúc</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khác</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cho</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truyện</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Cây</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khế</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Viết</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đoạn</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văn</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khoảng</a:t>
            </a:r>
            <a:r>
              <a:rPr lang="en-US" sz="4000" i="1" kern="0" dirty="0">
                <a:solidFill>
                  <a:srgbClr val="000000"/>
                </a:solidFill>
                <a:latin typeface="Times New Roman" panose="02020603050405020304" pitchFamily="18" charset="0"/>
                <a:ea typeface="Times New Roman" panose="02020603050405020304" pitchFamily="18" charset="0"/>
              </a:rPr>
              <a:t> 5-7 </a:t>
            </a:r>
            <a:r>
              <a:rPr lang="en-US" sz="4000" i="1" kern="0" dirty="0" err="1">
                <a:solidFill>
                  <a:srgbClr val="000000"/>
                </a:solidFill>
                <a:latin typeface="Times New Roman" panose="02020603050405020304" pitchFamily="18" charset="0"/>
                <a:ea typeface="Times New Roman" panose="02020603050405020304" pitchFamily="18" charset="0"/>
              </a:rPr>
              <a:t>câu</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kể</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về</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kết</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thúc</a:t>
            </a:r>
            <a:r>
              <a:rPr lang="en-US" sz="4000" i="1" kern="0" dirty="0">
                <a:solidFill>
                  <a:srgbClr val="000000"/>
                </a:solidFill>
                <a:latin typeface="Times New Roman" panose="02020603050405020304" pitchFamily="18" charset="0"/>
                <a:ea typeface="Times New Roman" panose="02020603050405020304" pitchFamily="18" charset="0"/>
              </a:rPr>
              <a:t> </a:t>
            </a:r>
            <a:r>
              <a:rPr lang="en-US" sz="4000" i="1" kern="0" dirty="0" err="1">
                <a:solidFill>
                  <a:srgbClr val="000000"/>
                </a:solidFill>
                <a:latin typeface="Times New Roman" panose="02020603050405020304" pitchFamily="18" charset="0"/>
                <a:ea typeface="Times New Roman" panose="02020603050405020304" pitchFamily="18" charset="0"/>
              </a:rPr>
              <a:t>đó</a:t>
            </a:r>
            <a:r>
              <a:rPr lang="en-US" sz="4000" i="1" kern="0" dirty="0">
                <a:solidFill>
                  <a:srgbClr val="000000"/>
                </a:solidFill>
                <a:latin typeface="Times New Roman" panose="02020603050405020304" pitchFamily="18" charset="0"/>
                <a:ea typeface="Times New Roman" panose="02020603050405020304" pitchFamily="18" charset="0"/>
              </a:rPr>
              <a:t>. </a:t>
            </a:r>
            <a:endParaRPr lang="en-US" sz="40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305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5098473" y="-34328"/>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4643251" y="82263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51" y="1845964"/>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153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3269880" y="-79141"/>
            <a:ext cx="6100352" cy="1015663"/>
          </a:xfrm>
          <a:prstGeom prst="rect">
            <a:avLst/>
          </a:prstGeom>
        </p:spPr>
        <p:txBody>
          <a:bodyPr wrap="square">
            <a:spAutoFit/>
          </a:bodyPr>
          <a:lstStyle/>
          <a:p>
            <a:pPr algn="just">
              <a:lnSpc>
                <a:spcPct val="150000"/>
              </a:lnSpc>
            </a:pPr>
            <a:r>
              <a:rPr lang="en-US" sz="4000" i="1" kern="100" dirty="0" smtClean="0">
                <a:latin typeface="Times New Roman" panose="02020603050405020304" pitchFamily="18" charset="0"/>
                <a:ea typeface="SimSun" panose="02010600030101010101" pitchFamily="2" charset="-122"/>
              </a:rPr>
              <a:t>	</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Về</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nội</a:t>
            </a:r>
            <a:r>
              <a:rPr lang="en-US" sz="3200" b="1" kern="100" dirty="0" smtClean="0">
                <a:latin typeface="Times New Roman" panose="02020603050405020304" pitchFamily="18" charset="0"/>
                <a:ea typeface="SimSun" panose="02010600030101010101" pitchFamily="2" charset="-122"/>
              </a:rPr>
              <a:t> dung:</a:t>
            </a:r>
            <a:endParaRPr lang="en-US" sz="3200" b="1" kern="100" dirty="0">
              <a:effectLst/>
              <a:latin typeface="Times New Roman" panose="02020603050405020304" pitchFamily="18" charset="0"/>
              <a:ea typeface="SimSun" panose="02010600030101010101" pitchFamily="2" charset="-122"/>
            </a:endParaRPr>
          </a:p>
        </p:txBody>
      </p:sp>
      <p:sp>
        <p:nvSpPr>
          <p:cNvPr id="5" name="Rectangle 4"/>
          <p:cNvSpPr/>
          <p:nvPr/>
        </p:nvSpPr>
        <p:spPr>
          <a:xfrm>
            <a:off x="5874328" y="-79141"/>
            <a:ext cx="6068290" cy="175432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Kể về kết thúc khác cho truyện “</a:t>
            </a:r>
            <a:r>
              <a:rPr lang="en-US" sz="3200" i="1" kern="100" smtClean="0">
                <a:latin typeface="Times New Roman" panose="02020603050405020304" pitchFamily="18" charset="0"/>
                <a:ea typeface="SimSun" panose="02010600030101010101" pitchFamily="2" charset="-122"/>
              </a:rPr>
              <a:t>Cây khế”</a:t>
            </a:r>
            <a:endParaRPr lang="en-US" sz="3200" i="1" kern="100">
              <a:effectLst/>
              <a:latin typeface="Times New Roman" panose="02020603050405020304" pitchFamily="18" charset="0"/>
              <a:ea typeface="SimSun" panose="02010600030101010101" pitchFamily="2" charset="-122"/>
            </a:endParaRPr>
          </a:p>
        </p:txBody>
      </p:sp>
      <p:sp>
        <p:nvSpPr>
          <p:cNvPr id="6" name="Rectangle 5"/>
          <p:cNvSpPr/>
          <p:nvPr/>
        </p:nvSpPr>
        <p:spPr>
          <a:xfrm>
            <a:off x="4643249" y="15638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lại sự việc sau khi rơi xuống biển.</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643250" y="2736719"/>
            <a:ext cx="7785463" cy="905056"/>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Người anh ân hận, xin lỗi em trai.</a:t>
            </a:r>
            <a:endParaRPr lang="en-US" sz="32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643250" y="3909569"/>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Hai anh em sống hòa thuận, vui vẻ.</a:t>
            </a:r>
            <a:endParaRPr lang="en-US" sz="3200" kern="100">
              <a:effectLst/>
              <a:latin typeface="Times New Roman" panose="02020603050405020304" pitchFamily="18" charset="0"/>
              <a:ea typeface="SimSun" panose="02010600030101010101" pitchFamily="2" charset="-122"/>
            </a:endParaRPr>
          </a:p>
        </p:txBody>
      </p:sp>
      <p:sp>
        <p:nvSpPr>
          <p:cNvPr id="9" name="Rectangle 8"/>
          <p:cNvSpPr/>
          <p:nvPr/>
        </p:nvSpPr>
        <p:spPr>
          <a:xfrm>
            <a:off x="4740232" y="5112715"/>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Giúp đỡ người nghèo.</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7176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4946072" y="429491"/>
            <a:ext cx="7121236" cy="5693866"/>
          </a:xfrm>
          <a:prstGeom prst="rect">
            <a:avLst/>
          </a:prstGeom>
        </p:spPr>
        <p:txBody>
          <a:bodyPr wrap="square">
            <a:spAutoFit/>
          </a:bodyPr>
          <a:lstStyle/>
          <a:p>
            <a:pPr marL="30480" marR="30480" lvl="0" algn="just"/>
            <a:r>
              <a:rPr lang="en-US" sz="2800" i="1" kern="0">
                <a:solidFill>
                  <a:srgbClr val="000000"/>
                </a:solidFill>
                <a:latin typeface="Times New Roman" panose="02020603050405020304" pitchFamily="18" charset="0"/>
                <a:ea typeface="Times New Roman" panose="02020603050405020304" pitchFamily="18" charset="0"/>
              </a:rPr>
              <a:t>	</a:t>
            </a:r>
            <a:r>
              <a:rPr lang="vi-VN" sz="2800" i="1" kern="0" smtClean="0">
                <a:solidFill>
                  <a:srgbClr val="000000"/>
                </a:solidFill>
                <a:latin typeface="Times New Roman" panose="02020603050405020304" pitchFamily="18" charset="0"/>
                <a:ea typeface="Times New Roman" panose="02020603050405020304" pitchFamily="18" charset="0"/>
              </a:rPr>
              <a:t>Sau </a:t>
            </a:r>
            <a:r>
              <a:rPr lang="vi-VN" sz="2800" i="1" kern="0">
                <a:solidFill>
                  <a:srgbClr val="000000"/>
                </a:solidFill>
                <a:latin typeface="Times New Roman" panose="02020603050405020304" pitchFamily="18" charset="0"/>
                <a:ea typeface="Times New Roman" panose="02020603050405020304" pitchFamily="18" charset="0"/>
              </a:rPr>
              <a:t>khi bị rơi xuống biển, người anh trôi dạt vào bờ. Tỉnh lại được người dân cứu giúp và đưa trở về nhà trong tình trạng thê thảm. Từ đó, người anh hiểu ra hậu quả do thói tham lam gây nên và sống tử tế, nhân hậu hơn. Chứng kiến người anh đã thức tỉnh, người em trai hết lòng giúp đỡ anh vực dậy, cùng nhau chia ruộng đất, lao động cần mẫn, chăm chỉ và yêu thương nhau hơn xưa. Thấm thoát cả hai anh em cùng trở nên khá giả. Họ đã bàn với nhau để dành một phần riêng thóc gạo giúp đỡ những người nghèo khổ. Tiếng lành đồn xa, ai ai cũng yêu quý hai anh em nhà ấy.</a:t>
            </a:r>
            <a:endParaRPr kumimoji="0" lang="en-US" sz="28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712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12366" y="0"/>
            <a:ext cx="2879634" cy="1619794"/>
          </a:xfrm>
          <a:prstGeom prst="rect">
            <a:avLst/>
          </a:prstGeom>
        </p:spPr>
      </p:pic>
      <p:pic>
        <p:nvPicPr>
          <p:cNvPr id="5" name="Picture 4"/>
          <p:cNvPicPr>
            <a:picLocks noChangeAspect="1"/>
          </p:cNvPicPr>
          <p:nvPr/>
        </p:nvPicPr>
        <p:blipFill>
          <a:blip r:embed="rId4"/>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5"/>
          <a:srcRect t="10051"/>
          <a:stretch/>
        </p:blipFill>
        <p:spPr>
          <a:xfrm>
            <a:off x="2207621" y="1319349"/>
            <a:ext cx="8301688" cy="6152604"/>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3278778" y="1841106"/>
            <a:ext cx="63746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HƯỚNG</a:t>
            </a:r>
            <a:r>
              <a:rPr kumimoji="0" lang="en-US" sz="8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DẪN TỰ HỌC</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16653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323408" y="266293"/>
            <a:ext cx="6100352" cy="1015663"/>
          </a:xfrm>
          <a:prstGeom prst="rect">
            <a:avLst/>
          </a:prstGeom>
        </p:spPr>
        <p:txBody>
          <a:bodyPr wrap="square">
            <a:spAutoFit/>
          </a:bodyPr>
          <a:lstStyle/>
          <a:p>
            <a:pPr algn="just">
              <a:lnSpc>
                <a:spcPct val="150000"/>
              </a:lnSpc>
            </a:pPr>
            <a:r>
              <a:rPr lang="en-US" sz="4000" i="1" kern="100" dirty="0" smtClean="0">
                <a:latin typeface="Times New Roman" panose="02020603050405020304" pitchFamily="18" charset="0"/>
                <a:ea typeface="SimSun" panose="02010600030101010101" pitchFamily="2" charset="-122"/>
              </a:rPr>
              <a:t>	</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Bài</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cũ</a:t>
            </a:r>
            <a:r>
              <a:rPr lang="en-US" sz="3200" b="1" kern="100" dirty="0" smtClean="0">
                <a:latin typeface="Times New Roman" panose="02020603050405020304" pitchFamily="18" charset="0"/>
                <a:ea typeface="SimSun" panose="02010600030101010101" pitchFamily="2" charset="-122"/>
              </a:rPr>
              <a:t>:</a:t>
            </a:r>
            <a:endParaRPr lang="en-US" sz="3200" b="1" kern="100" dirty="0">
              <a:effectLst/>
              <a:latin typeface="Times New Roman" panose="02020603050405020304" pitchFamily="18" charset="0"/>
              <a:ea typeface="SimSun" panose="02010600030101010101" pitchFamily="2" charset="-122"/>
            </a:endParaRPr>
          </a:p>
        </p:txBody>
      </p:sp>
      <p:sp>
        <p:nvSpPr>
          <p:cNvPr id="7" name="Rectangle 6"/>
          <p:cNvSpPr/>
          <p:nvPr/>
        </p:nvSpPr>
        <p:spPr>
          <a:xfrm>
            <a:off x="3491347" y="1366980"/>
            <a:ext cx="7245926" cy="707886"/>
          </a:xfrm>
          <a:prstGeom prst="rect">
            <a:avLst/>
          </a:prstGeom>
        </p:spPr>
        <p:txBody>
          <a:bodyPr wrap="square">
            <a:spAutoFit/>
          </a:bodyPr>
          <a:lstStyle/>
          <a:p>
            <a:r>
              <a:rPr lang="en-US" sz="4000" i="1"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Khái</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quát</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nội</a:t>
            </a:r>
            <a:r>
              <a:rPr lang="en-US" sz="3200" kern="100" dirty="0" smtClean="0">
                <a:latin typeface="Times New Roman" panose="02020603050405020304" pitchFamily="18" charset="0"/>
                <a:ea typeface="SimSun" panose="02010600030101010101" pitchFamily="2" charset="-122"/>
              </a:rPr>
              <a:t> dung </a:t>
            </a:r>
            <a:r>
              <a:rPr lang="en-US" sz="3200" kern="100" dirty="0" err="1" smtClean="0">
                <a:latin typeface="Times New Roman" panose="02020603050405020304" pitchFamily="18" charset="0"/>
                <a:ea typeface="SimSun" panose="02010600030101010101" pitchFamily="2" charset="-122"/>
              </a:rPr>
              <a:t>bài</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học</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bằng</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sơ</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đồ</a:t>
            </a:r>
            <a:r>
              <a:rPr lang="en-US" sz="3200" kern="100" dirty="0" smtClean="0">
                <a:latin typeface="Times New Roman" panose="02020603050405020304" pitchFamily="18" charset="0"/>
                <a:ea typeface="SimSun" panose="02010600030101010101" pitchFamily="2" charset="-122"/>
              </a:rPr>
              <a:t>.</a:t>
            </a:r>
            <a:endParaRPr lang="en-US" sz="3200" i="1" kern="100" dirty="0">
              <a:effectLst/>
              <a:latin typeface="Times New Roman" panose="02020603050405020304" pitchFamily="18" charset="0"/>
              <a:ea typeface="SimSun" panose="02010600030101010101" pitchFamily="2" charset="-122"/>
            </a:endParaRPr>
          </a:p>
        </p:txBody>
      </p:sp>
      <p:sp>
        <p:nvSpPr>
          <p:cNvPr id="8" name="Rectangle 7"/>
          <p:cNvSpPr/>
          <p:nvPr/>
        </p:nvSpPr>
        <p:spPr>
          <a:xfrm>
            <a:off x="3491347" y="2564423"/>
            <a:ext cx="7785463" cy="830997"/>
          </a:xfrm>
          <a:prstGeom prst="rect">
            <a:avLst/>
          </a:prstGeom>
        </p:spPr>
        <p:txBody>
          <a:bodyPr wrap="square">
            <a:spAutoFit/>
          </a:bodyPr>
          <a:lstStyle/>
          <a:p>
            <a:pPr>
              <a:lnSpc>
                <a:spcPct val="150000"/>
              </a:lnSpc>
            </a:pP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Sưu</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tầm</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các</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truyện</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cổ</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tích</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cùng</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chủ</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đề</a:t>
            </a:r>
            <a:r>
              <a:rPr lang="en-US" sz="3200" kern="100" dirty="0" smtClean="0">
                <a:latin typeface="Times New Roman" panose="02020603050405020304" pitchFamily="18" charset="0"/>
                <a:ea typeface="SimSun" panose="02010600030101010101" pitchFamily="2" charset="-122"/>
              </a:rPr>
              <a:t>.     </a:t>
            </a:r>
            <a:endParaRPr lang="en-US" sz="3200" kern="100" dirty="0">
              <a:effectLst/>
              <a:latin typeface="Times New Roman" panose="02020603050405020304" pitchFamily="18" charset="0"/>
              <a:ea typeface="SimSun" panose="02010600030101010101" pitchFamily="2" charset="-122"/>
            </a:endParaRPr>
          </a:p>
        </p:txBody>
      </p:sp>
      <p:sp>
        <p:nvSpPr>
          <p:cNvPr id="9" name="Rectangle 8"/>
          <p:cNvSpPr/>
          <p:nvPr/>
        </p:nvSpPr>
        <p:spPr>
          <a:xfrm>
            <a:off x="554579" y="3565467"/>
            <a:ext cx="7785463" cy="905056"/>
          </a:xfrm>
          <a:prstGeom prst="rect">
            <a:avLst/>
          </a:prstGeom>
        </p:spPr>
        <p:txBody>
          <a:bodyPr wrap="square">
            <a:spAutoFit/>
          </a:bodyPr>
          <a:lstStyle/>
          <a:p>
            <a:pPr algn="just">
              <a:lnSpc>
                <a:spcPct val="150000"/>
              </a:lnSpc>
            </a:pPr>
            <a:r>
              <a:rPr lang="en-US" sz="4000" i="1" kern="100" dirty="0" smtClean="0">
                <a:latin typeface="Times New Roman" panose="02020603050405020304" pitchFamily="18" charset="0"/>
                <a:ea typeface="SimSun" panose="02010600030101010101" pitchFamily="2" charset="-122"/>
              </a:rPr>
              <a:t>	</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Bài</a:t>
            </a:r>
            <a:r>
              <a:rPr lang="en-US" sz="3200" b="1" kern="100" dirty="0" smtClean="0">
                <a:latin typeface="Times New Roman" panose="02020603050405020304" pitchFamily="18" charset="0"/>
                <a:ea typeface="SimSun" panose="02010600030101010101" pitchFamily="2" charset="-122"/>
              </a:rPr>
              <a:t> </a:t>
            </a:r>
            <a:r>
              <a:rPr lang="en-US" sz="3200" b="1" kern="100" dirty="0" err="1" smtClean="0">
                <a:latin typeface="Times New Roman" panose="02020603050405020304" pitchFamily="18" charset="0"/>
                <a:ea typeface="SimSun" panose="02010600030101010101" pitchFamily="2" charset="-122"/>
              </a:rPr>
              <a:t>mới</a:t>
            </a:r>
            <a:r>
              <a:rPr lang="en-US" sz="3200" b="1" kern="100" dirty="0" smtClean="0">
                <a:latin typeface="Times New Roman" panose="02020603050405020304" pitchFamily="18" charset="0"/>
                <a:ea typeface="SimSun" panose="02010600030101010101" pitchFamily="2" charset="-122"/>
              </a:rPr>
              <a:t>:     </a:t>
            </a:r>
            <a:endParaRPr lang="en-US" sz="3200" b="1" kern="100" dirty="0">
              <a:effectLst/>
              <a:latin typeface="Times New Roman" panose="02020603050405020304" pitchFamily="18" charset="0"/>
              <a:ea typeface="SimSun" panose="02010600030101010101" pitchFamily="2" charset="-122"/>
            </a:endParaRPr>
          </a:p>
        </p:txBody>
      </p:sp>
      <p:sp>
        <p:nvSpPr>
          <p:cNvPr id="10" name="Rectangle 9"/>
          <p:cNvSpPr/>
          <p:nvPr/>
        </p:nvSpPr>
        <p:spPr>
          <a:xfrm>
            <a:off x="2805546" y="4288829"/>
            <a:ext cx="7785463" cy="905056"/>
          </a:xfrm>
          <a:prstGeom prst="rect">
            <a:avLst/>
          </a:prstGeom>
        </p:spPr>
        <p:txBody>
          <a:bodyPr wrap="square">
            <a:spAutoFit/>
          </a:bodyPr>
          <a:lstStyle/>
          <a:p>
            <a:pPr algn="just">
              <a:lnSpc>
                <a:spcPct val="150000"/>
              </a:lnSpc>
            </a:pPr>
            <a:r>
              <a:rPr lang="en-US" sz="4000" i="1"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Soạn</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Thực</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hành</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tiếng</a:t>
            </a:r>
            <a:r>
              <a:rPr lang="en-US" sz="3200" kern="100" dirty="0" smtClean="0">
                <a:latin typeface="Times New Roman" panose="02020603050405020304" pitchFamily="18" charset="0"/>
                <a:ea typeface="SimSun" panose="02010600030101010101" pitchFamily="2" charset="-122"/>
              </a:rPr>
              <a:t> </a:t>
            </a:r>
            <a:r>
              <a:rPr lang="en-US" sz="3200" kern="100" dirty="0" err="1" smtClean="0">
                <a:latin typeface="Times New Roman" panose="02020603050405020304" pitchFamily="18" charset="0"/>
                <a:ea typeface="SimSun" panose="02010600030101010101" pitchFamily="2" charset="-122"/>
              </a:rPr>
              <a:t>Việt</a:t>
            </a:r>
            <a:r>
              <a:rPr lang="en-US" sz="3200" kern="100" dirty="0" smtClean="0">
                <a:latin typeface="Times New Roman" panose="02020603050405020304" pitchFamily="18" charset="0"/>
                <a:ea typeface="SimSun" panose="02010600030101010101" pitchFamily="2" charset="-122"/>
              </a:rPr>
              <a:t>.</a:t>
            </a:r>
            <a:endParaRPr lang="en-US" sz="32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1447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9736" y="4516581"/>
            <a:ext cx="7612663" cy="1938992"/>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Cảm</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ơn</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quý</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thầy</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cô</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p>
          <a:p>
            <a:pPr algn="ct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và</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các</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em</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học</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sinh</a:t>
            </a: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9876831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2.</a:t>
            </a:r>
            <a:r>
              <a:rPr lang="en-US" sz="2800" b="1" i="1" dirty="0" smtClean="0">
                <a:solidFill>
                  <a:srgbClr val="FF0000"/>
                </a:solidFill>
                <a:latin typeface="Times New Roman" pitchFamily="18" charset="0"/>
                <a:cs typeface="Times New Roman" pitchFamily="18" charset="0"/>
              </a:rPr>
              <a:t> </a:t>
            </a:r>
            <a:r>
              <a:rPr lang="vi-VN" sz="2800" b="1" i="1" dirty="0">
                <a:solidFill>
                  <a:srgbClr val="FF0000"/>
                </a:solidFill>
                <a:latin typeface="Times New Roman" pitchFamily="18" charset="0"/>
                <a:cs typeface="Times New Roman" pitchFamily="18" charset="0"/>
              </a:rPr>
              <a:t>Chim gì mỏ gõ rất hăng</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Bắt sâu bắt bọ cho bằng sạch cây?</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Gõ</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 kiến.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4005804" y="1790983"/>
            <a:ext cx="5004459" cy="3588257"/>
          </a:xfrm>
          <a:prstGeom prst="rect">
            <a:avLst/>
          </a:prstGeom>
        </p:spPr>
      </p:pic>
    </p:spTree>
    <p:extLst>
      <p:ext uri="{BB962C8B-B14F-4D97-AF65-F5344CB8AC3E}">
        <p14:creationId xmlns:p14="http://schemas.microsoft.com/office/powerpoint/2010/main" val="25751557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3.</a:t>
            </a:r>
            <a:r>
              <a:rPr lang="en-US" sz="2800" b="1" i="1" dirty="0" smtClean="0">
                <a:solidFill>
                  <a:srgbClr val="FF0000"/>
                </a:solidFill>
                <a:latin typeface="Times New Roman" pitchFamily="18" charset="0"/>
                <a:cs typeface="Times New Roman" pitchFamily="18" charset="0"/>
              </a:rPr>
              <a:t> </a:t>
            </a:r>
            <a:r>
              <a:rPr lang="vi-VN" sz="2800" b="1" i="1" dirty="0">
                <a:solidFill>
                  <a:srgbClr val="FF0000"/>
                </a:solidFill>
                <a:latin typeface="Times New Roman" pitchFamily="18" charset="0"/>
                <a:cs typeface="Times New Roman" pitchFamily="18" charset="0"/>
              </a:rPr>
              <a:t>Chim gì bắt chước rất hay</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Dạy nó nói được tiếng Tây, tiếng Tàu?</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Times New Roman" pitchFamily="18" charset="0"/>
                <a:ea typeface="+mn-ea"/>
                <a:cs typeface="Times New Roman" pitchFamily="18" charset="0"/>
                <a:sym typeface="Arial"/>
              </a:rPr>
              <a:t>Vẹt</a:t>
            </a:r>
            <a:r>
              <a:rPr kumimoji="0" lang="en-US" sz="3200" b="1" i="0" u="none" strike="noStrike" kern="1200" cap="none" spc="0" normalizeH="0" noProof="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 name="Picture 1"/>
          <p:cNvPicPr>
            <a:picLocks noChangeAspect="1"/>
          </p:cNvPicPr>
          <p:nvPr/>
        </p:nvPicPr>
        <p:blipFill>
          <a:blip r:embed="rId4"/>
          <a:stretch>
            <a:fillRect/>
          </a:stretch>
        </p:blipFill>
        <p:spPr>
          <a:xfrm>
            <a:off x="4011667" y="1790982"/>
            <a:ext cx="5197647" cy="3588257"/>
          </a:xfrm>
          <a:prstGeom prst="rect">
            <a:avLst/>
          </a:prstGeom>
        </p:spPr>
      </p:pic>
    </p:spTree>
    <p:extLst>
      <p:ext uri="{BB962C8B-B14F-4D97-AF65-F5344CB8AC3E}">
        <p14:creationId xmlns:p14="http://schemas.microsoft.com/office/powerpoint/2010/main" val="3834432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9000" b="-69000"/>
          </a:stretch>
        </a:blipFill>
        <a:effectLst/>
      </p:bgPr>
    </p:bg>
    <p:spTree>
      <p:nvGrpSpPr>
        <p:cNvPr id="1" name=""/>
        <p:cNvGrpSpPr/>
        <p:nvPr/>
      </p:nvGrpSpPr>
      <p:grpSpPr>
        <a:xfrm>
          <a:off x="0" y="0"/>
          <a:ext cx="0" cy="0"/>
          <a:chOff x="0" y="0"/>
          <a:chExt cx="0" cy="0"/>
        </a:xfrm>
      </p:grpSpPr>
      <p:sp>
        <p:nvSpPr>
          <p:cNvPr id="7" name="Snip Diagonal Corner Rectangle 6"/>
          <p:cNvSpPr/>
          <p:nvPr/>
        </p:nvSpPr>
        <p:spPr>
          <a:xfrm>
            <a:off x="1676433" y="384620"/>
            <a:ext cx="9375819" cy="1406363"/>
          </a:xfrm>
          <a:prstGeom prst="snip2DiagRect">
            <a:avLst>
              <a:gd name="adj1" fmla="val 0"/>
              <a:gd name="adj2" fmla="val 24222"/>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4.</a:t>
            </a:r>
            <a:r>
              <a:rPr lang="en-US" sz="2800" b="1" i="1" dirty="0" smtClean="0">
                <a:solidFill>
                  <a:srgbClr val="FF0000"/>
                </a:solidFill>
                <a:latin typeface="Times New Roman" pitchFamily="18" charset="0"/>
                <a:cs typeface="Times New Roman" pitchFamily="18" charset="0"/>
              </a:rPr>
              <a:t> </a:t>
            </a:r>
            <a:r>
              <a:rPr lang="vi-VN" sz="2800" b="1" i="1" dirty="0">
                <a:solidFill>
                  <a:srgbClr val="FF0000"/>
                </a:solidFill>
                <a:latin typeface="Times New Roman" pitchFamily="18" charset="0"/>
                <a:cs typeface="Times New Roman" pitchFamily="18" charset="0"/>
              </a:rPr>
              <a:t>Chim gì ở dưới hang sâu</a:t>
            </a:r>
          </a:p>
          <a:p>
            <a:pPr lvl="0" algn="ctr" eaLnBrk="0" fontAlgn="base" hangingPunct="0">
              <a:spcBef>
                <a:spcPct val="0"/>
              </a:spcBef>
              <a:spcAft>
                <a:spcPct val="0"/>
              </a:spcAft>
              <a:defRPr/>
            </a:pPr>
            <a:r>
              <a:rPr lang="vi-VN" sz="2800" b="1" i="1" dirty="0">
                <a:solidFill>
                  <a:srgbClr val="FF0000"/>
                </a:solidFill>
                <a:latin typeface="Times New Roman" pitchFamily="18" charset="0"/>
                <a:cs typeface="Times New Roman" pitchFamily="18" charset="0"/>
              </a:rPr>
              <a:t>Quắp cô công chúa mãi đâu bay về </a:t>
            </a:r>
          </a:p>
        </p:txBody>
      </p:sp>
      <p:sp>
        <p:nvSpPr>
          <p:cNvPr id="8" name="Rectangle 7"/>
          <p:cNvSpPr/>
          <p:nvPr/>
        </p:nvSpPr>
        <p:spPr>
          <a:xfrm>
            <a:off x="2530394" y="5379240"/>
            <a:ext cx="7955280" cy="10798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err="1" smtClean="0">
                <a:solidFill>
                  <a:srgbClr val="002060"/>
                </a:solidFill>
                <a:latin typeface="Times New Roman" pitchFamily="18" charset="0"/>
                <a:cs typeface="Times New Roman" pitchFamily="18" charset="0"/>
                <a:sym typeface="Arial"/>
              </a:rPr>
              <a:t>Đại</a:t>
            </a:r>
            <a:r>
              <a:rPr lang="en-US" sz="3200" b="1" dirty="0" smtClean="0">
                <a:solidFill>
                  <a:srgbClr val="002060"/>
                </a:solidFill>
                <a:latin typeface="Times New Roman" pitchFamily="18" charset="0"/>
                <a:cs typeface="Times New Roman" pitchFamily="18" charset="0"/>
                <a:sym typeface="Arial"/>
              </a:rPr>
              <a:t> </a:t>
            </a:r>
            <a:r>
              <a:rPr lang="en-US" sz="3200" b="1" dirty="0" err="1" smtClean="0">
                <a:solidFill>
                  <a:srgbClr val="002060"/>
                </a:solidFill>
                <a:latin typeface="Times New Roman" pitchFamily="18" charset="0"/>
                <a:cs typeface="Times New Roman" pitchFamily="18" charset="0"/>
                <a:sym typeface="Arial"/>
              </a:rPr>
              <a:t>bàng</a:t>
            </a:r>
            <a:r>
              <a:rPr kumimoji="0" lang="en-US" sz="3200" b="1" i="0" u="none" strike="noStrike" kern="1200" cap="none" spc="0" normalizeH="0" noProof="0" dirty="0" smtClean="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3" name="Picture 2"/>
          <p:cNvPicPr>
            <a:picLocks noChangeAspect="1"/>
          </p:cNvPicPr>
          <p:nvPr/>
        </p:nvPicPr>
        <p:blipFill>
          <a:blip r:embed="rId4"/>
          <a:stretch>
            <a:fillRect/>
          </a:stretch>
        </p:blipFill>
        <p:spPr>
          <a:xfrm>
            <a:off x="3707684" y="1790983"/>
            <a:ext cx="6169284" cy="3588257"/>
          </a:xfrm>
          <a:prstGeom prst="rect">
            <a:avLst/>
          </a:prstGeom>
        </p:spPr>
      </p:pic>
    </p:spTree>
    <p:extLst>
      <p:ext uri="{BB962C8B-B14F-4D97-AF65-F5344CB8AC3E}">
        <p14:creationId xmlns:p14="http://schemas.microsoft.com/office/powerpoint/2010/main" val="4804056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2442</Words>
  <Application>Microsoft Office PowerPoint</Application>
  <PresentationFormat>Widescreen</PresentationFormat>
  <Paragraphs>331</Paragraphs>
  <Slides>68</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宋体</vt:lpstr>
      <vt:lpstr>宋体</vt:lpstr>
      <vt:lpstr>.VnAristoteH</vt:lpstr>
      <vt:lpstr>.VnBahamasBH</vt:lpstr>
      <vt:lpstr>.VnVogueH</vt:lpstr>
      <vt:lpstr>Arial</vt:lpstr>
      <vt:lpstr>Calibri</vt:lpstr>
      <vt:lpstr>Calibri Light</vt:lpstr>
      <vt:lpstr>等线</vt:lpstr>
      <vt:lpstr>Times New Roman</vt:lpstr>
      <vt:lpstr>Wingdings</vt:lpstr>
      <vt:lpstr>Office Theme</vt:lpstr>
      <vt:lpstr>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TCH</cp:lastModifiedBy>
  <cp:revision>93</cp:revision>
  <dcterms:created xsi:type="dcterms:W3CDTF">2021-11-27T09:57:25Z</dcterms:created>
  <dcterms:modified xsi:type="dcterms:W3CDTF">2025-04-03T10:31:44Z</dcterms:modified>
</cp:coreProperties>
</file>