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345" r:id="rId4"/>
    <p:sldId id="256" r:id="rId5"/>
    <p:sldId id="324" r:id="rId6"/>
    <p:sldId id="343" r:id="rId7"/>
    <p:sldId id="297" r:id="rId8"/>
    <p:sldId id="298" r:id="rId9"/>
    <p:sldId id="293" r:id="rId10"/>
    <p:sldId id="302" r:id="rId11"/>
    <p:sldId id="303" r:id="rId12"/>
    <p:sldId id="344" r:id="rId13"/>
    <p:sldId id="326" r:id="rId14"/>
    <p:sldId id="304" r:id="rId15"/>
    <p:sldId id="317" r:id="rId16"/>
    <p:sldId id="305" r:id="rId17"/>
    <p:sldId id="327" r:id="rId18"/>
    <p:sldId id="328" r:id="rId19"/>
    <p:sldId id="276" r:id="rId20"/>
    <p:sldId id="309" r:id="rId21"/>
    <p:sldId id="310" r:id="rId22"/>
    <p:sldId id="329" r:id="rId23"/>
    <p:sldId id="312" r:id="rId24"/>
    <p:sldId id="313" r:id="rId25"/>
    <p:sldId id="315" r:id="rId26"/>
    <p:sldId id="341" r:id="rId27"/>
    <p:sldId id="334" r:id="rId28"/>
    <p:sldId id="336" r:id="rId29"/>
    <p:sldId id="340" r:id="rId30"/>
    <p:sldId id="337" r:id="rId31"/>
  </p:sldIdLst>
  <p:sldSz cx="12192000" cy="6858000"/>
  <p:notesSz cx="6858000" cy="9144000"/>
  <p:custDataLst>
    <p:tags r:id="rId3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966F3A"/>
    <a:srgbClr val="EEA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91" autoAdjust="0"/>
    <p:restoredTop sz="94660"/>
  </p:normalViewPr>
  <p:slideViewPr>
    <p:cSldViewPr>
      <p:cViewPr varScale="1">
        <p:scale>
          <a:sx n="71" d="100"/>
          <a:sy n="71" d="100"/>
        </p:scale>
        <p:origin x="624" y="5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37D9C5-15BD-4DAE-819E-D31E399C6C8B}" type="slidenum">
              <a:rPr lang="en-US"/>
              <a:pPr>
                <a:defRPr/>
              </a:pPr>
              <a:t>‹#›</a:t>
            </a:fld>
            <a:endParaRPr lang="en-US"/>
          </a:p>
        </p:txBody>
      </p:sp>
    </p:spTree>
    <p:extLst>
      <p:ext uri="{BB962C8B-B14F-4D97-AF65-F5344CB8AC3E}">
        <p14:creationId xmlns:p14="http://schemas.microsoft.com/office/powerpoint/2010/main" val="23500278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88B6D5-F85B-4DA3-8759-3A2C4B24D52E}" type="slidenum">
              <a:rPr lang="en-US"/>
              <a:pPr>
                <a:defRPr/>
              </a:pPr>
              <a:t>‹#›</a:t>
            </a:fld>
            <a:endParaRPr lang="en-US"/>
          </a:p>
        </p:txBody>
      </p:sp>
    </p:spTree>
    <p:extLst>
      <p:ext uri="{BB962C8B-B14F-4D97-AF65-F5344CB8AC3E}">
        <p14:creationId xmlns:p14="http://schemas.microsoft.com/office/powerpoint/2010/main" val="3405362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6E7DB4-80A5-4EE0-893A-967E932D1CB7}" type="slidenum">
              <a:rPr lang="en-US"/>
              <a:pPr>
                <a:defRPr/>
              </a:pPr>
              <a:t>‹#›</a:t>
            </a:fld>
            <a:endParaRPr lang="en-US"/>
          </a:p>
        </p:txBody>
      </p:sp>
    </p:spTree>
    <p:extLst>
      <p:ext uri="{BB962C8B-B14F-4D97-AF65-F5344CB8AC3E}">
        <p14:creationId xmlns:p14="http://schemas.microsoft.com/office/powerpoint/2010/main" val="36176769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7950D86-333F-4501-9D9A-30572D441F74}" type="slidenum">
              <a:rPr lang="en-US" altLang="en-US" smtClean="0">
                <a:solidFill>
                  <a:srgbClr val="000000"/>
                </a:solidFill>
              </a:rPr>
              <a:pPr/>
              <a:t>‹#›</a:t>
            </a:fld>
            <a:endParaRPr lang="en-US" altLang="en-US" smtClean="0">
              <a:solidFill>
                <a:srgbClr val="000000"/>
              </a:solidFill>
            </a:endParaRPr>
          </a:p>
        </p:txBody>
      </p:sp>
    </p:spTree>
    <p:extLst>
      <p:ext uri="{BB962C8B-B14F-4D97-AF65-F5344CB8AC3E}">
        <p14:creationId xmlns:p14="http://schemas.microsoft.com/office/powerpoint/2010/main" val="3941866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0B444EC-41DF-4FF0-AF6E-4CFC28A8A2E1}" type="slidenum">
              <a:rPr lang="en-US" altLang="en-US" smtClean="0">
                <a:solidFill>
                  <a:srgbClr val="000000"/>
                </a:solidFill>
              </a:rPr>
              <a:pPr/>
              <a:t>‹#›</a:t>
            </a:fld>
            <a:endParaRPr lang="en-US" altLang="en-US" smtClean="0">
              <a:solidFill>
                <a:srgbClr val="000000"/>
              </a:solidFill>
            </a:endParaRPr>
          </a:p>
        </p:txBody>
      </p:sp>
    </p:spTree>
    <p:extLst>
      <p:ext uri="{BB962C8B-B14F-4D97-AF65-F5344CB8AC3E}">
        <p14:creationId xmlns:p14="http://schemas.microsoft.com/office/powerpoint/2010/main" val="237429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E2E8D3-7453-4899-9B82-1D24D54A4C70}" type="slidenum">
              <a:rPr lang="en-US" altLang="en-US" smtClean="0">
                <a:solidFill>
                  <a:srgbClr val="000000"/>
                </a:solidFill>
              </a:rPr>
              <a:pPr/>
              <a:t>‹#›</a:t>
            </a:fld>
            <a:endParaRPr lang="en-US" altLang="en-US" smtClean="0">
              <a:solidFill>
                <a:srgbClr val="000000"/>
              </a:solidFill>
            </a:endParaRPr>
          </a:p>
        </p:txBody>
      </p:sp>
    </p:spTree>
    <p:extLst>
      <p:ext uri="{BB962C8B-B14F-4D97-AF65-F5344CB8AC3E}">
        <p14:creationId xmlns:p14="http://schemas.microsoft.com/office/powerpoint/2010/main" val="950124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BCBBD33-A8BE-4C48-A8B3-E4FF6526C603}" type="slidenum">
              <a:rPr lang="en-US" altLang="en-US" smtClean="0">
                <a:solidFill>
                  <a:srgbClr val="000000"/>
                </a:solidFill>
              </a:rPr>
              <a:pPr/>
              <a:t>‹#›</a:t>
            </a:fld>
            <a:endParaRPr lang="en-US" altLang="en-US" smtClean="0">
              <a:solidFill>
                <a:srgbClr val="000000"/>
              </a:solidFill>
            </a:endParaRPr>
          </a:p>
        </p:txBody>
      </p:sp>
    </p:spTree>
    <p:extLst>
      <p:ext uri="{BB962C8B-B14F-4D97-AF65-F5344CB8AC3E}">
        <p14:creationId xmlns:p14="http://schemas.microsoft.com/office/powerpoint/2010/main" val="384188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0EB59CD-0F62-42F8-8366-ABD43DEF466A}" type="slidenum">
              <a:rPr lang="en-US" altLang="en-US" smtClean="0">
                <a:solidFill>
                  <a:srgbClr val="000000"/>
                </a:solidFill>
              </a:rPr>
              <a:pPr/>
              <a:t>‹#›</a:t>
            </a:fld>
            <a:endParaRPr lang="en-US" altLang="en-US" smtClean="0">
              <a:solidFill>
                <a:srgbClr val="000000"/>
              </a:solidFill>
            </a:endParaRPr>
          </a:p>
        </p:txBody>
      </p:sp>
    </p:spTree>
    <p:extLst>
      <p:ext uri="{BB962C8B-B14F-4D97-AF65-F5344CB8AC3E}">
        <p14:creationId xmlns:p14="http://schemas.microsoft.com/office/powerpoint/2010/main" val="62112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1C02666-EA16-42F9-8C28-3A768675AAE9}" type="slidenum">
              <a:rPr lang="en-US" altLang="en-US" smtClean="0">
                <a:solidFill>
                  <a:srgbClr val="000000"/>
                </a:solidFill>
              </a:rPr>
              <a:pPr/>
              <a:t>‹#›</a:t>
            </a:fld>
            <a:endParaRPr lang="en-US" altLang="en-US" smtClean="0">
              <a:solidFill>
                <a:srgbClr val="000000"/>
              </a:solidFill>
            </a:endParaRPr>
          </a:p>
        </p:txBody>
      </p:sp>
    </p:spTree>
    <p:extLst>
      <p:ext uri="{BB962C8B-B14F-4D97-AF65-F5344CB8AC3E}">
        <p14:creationId xmlns:p14="http://schemas.microsoft.com/office/powerpoint/2010/main" val="4287017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B4BE02F-EADE-450D-87F4-D3CDE58CFEF4}" type="slidenum">
              <a:rPr lang="en-US" altLang="en-US" smtClean="0">
                <a:solidFill>
                  <a:srgbClr val="000000"/>
                </a:solidFill>
              </a:rPr>
              <a:pPr/>
              <a:t>‹#›</a:t>
            </a:fld>
            <a:endParaRPr lang="en-US" altLang="en-US" smtClean="0">
              <a:solidFill>
                <a:srgbClr val="000000"/>
              </a:solidFill>
            </a:endParaRPr>
          </a:p>
        </p:txBody>
      </p:sp>
    </p:spTree>
    <p:extLst>
      <p:ext uri="{BB962C8B-B14F-4D97-AF65-F5344CB8AC3E}">
        <p14:creationId xmlns:p14="http://schemas.microsoft.com/office/powerpoint/2010/main" val="102138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78CF1E2-5876-49B2-AD3A-63599648884B}" type="slidenum">
              <a:rPr lang="en-US" altLang="en-US" smtClean="0">
                <a:solidFill>
                  <a:srgbClr val="000000"/>
                </a:solidFill>
              </a:rPr>
              <a:pPr/>
              <a:t>‹#›</a:t>
            </a:fld>
            <a:endParaRPr lang="en-US" altLang="en-US" smtClean="0">
              <a:solidFill>
                <a:srgbClr val="000000"/>
              </a:solidFill>
            </a:endParaRPr>
          </a:p>
        </p:txBody>
      </p:sp>
    </p:spTree>
    <p:extLst>
      <p:ext uri="{BB962C8B-B14F-4D97-AF65-F5344CB8AC3E}">
        <p14:creationId xmlns:p14="http://schemas.microsoft.com/office/powerpoint/2010/main" val="359835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DB05C0-D318-4F9A-BAEA-6783AEA22BE9}" type="slidenum">
              <a:rPr lang="en-US"/>
              <a:pPr>
                <a:defRPr/>
              </a:pPr>
              <a:t>‹#›</a:t>
            </a:fld>
            <a:endParaRPr lang="en-US"/>
          </a:p>
        </p:txBody>
      </p:sp>
    </p:spTree>
    <p:extLst>
      <p:ext uri="{BB962C8B-B14F-4D97-AF65-F5344CB8AC3E}">
        <p14:creationId xmlns:p14="http://schemas.microsoft.com/office/powerpoint/2010/main" val="2404435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C2169F5-8CD5-460E-987E-77884EC1A50F}" type="slidenum">
              <a:rPr lang="en-US" altLang="en-US" smtClean="0">
                <a:solidFill>
                  <a:srgbClr val="000000"/>
                </a:solidFill>
              </a:rPr>
              <a:pPr/>
              <a:t>‹#›</a:t>
            </a:fld>
            <a:endParaRPr lang="en-US" altLang="en-US" smtClean="0">
              <a:solidFill>
                <a:srgbClr val="000000"/>
              </a:solidFill>
            </a:endParaRPr>
          </a:p>
        </p:txBody>
      </p:sp>
    </p:spTree>
    <p:extLst>
      <p:ext uri="{BB962C8B-B14F-4D97-AF65-F5344CB8AC3E}">
        <p14:creationId xmlns:p14="http://schemas.microsoft.com/office/powerpoint/2010/main" val="1479470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21C25AA-3B52-4EA9-9BE0-F57BE48D9CC9}" type="slidenum">
              <a:rPr lang="en-US" altLang="en-US" smtClean="0">
                <a:solidFill>
                  <a:srgbClr val="000000"/>
                </a:solidFill>
              </a:rPr>
              <a:pPr/>
              <a:t>‹#›</a:t>
            </a:fld>
            <a:endParaRPr lang="en-US" altLang="en-US" smtClean="0">
              <a:solidFill>
                <a:srgbClr val="000000"/>
              </a:solidFill>
            </a:endParaRPr>
          </a:p>
        </p:txBody>
      </p:sp>
    </p:spTree>
    <p:extLst>
      <p:ext uri="{BB962C8B-B14F-4D97-AF65-F5344CB8AC3E}">
        <p14:creationId xmlns:p14="http://schemas.microsoft.com/office/powerpoint/2010/main" val="2323727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C23895B-334A-4AEB-AC68-AAC2AADE63A2}" type="slidenum">
              <a:rPr lang="en-US" altLang="en-US" smtClean="0">
                <a:solidFill>
                  <a:srgbClr val="000000"/>
                </a:solidFill>
              </a:rPr>
              <a:pPr/>
              <a:t>‹#›</a:t>
            </a:fld>
            <a:endParaRPr lang="en-US" altLang="en-US" smtClean="0">
              <a:solidFill>
                <a:srgbClr val="000000"/>
              </a:solidFill>
            </a:endParaRPr>
          </a:p>
        </p:txBody>
      </p:sp>
    </p:spTree>
    <p:extLst>
      <p:ext uri="{BB962C8B-B14F-4D97-AF65-F5344CB8AC3E}">
        <p14:creationId xmlns:p14="http://schemas.microsoft.com/office/powerpoint/2010/main" val="2506510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6"/>
          <p:cNvSpPr>
            <a:spLocks noGrp="1" noChangeArrowheads="1"/>
          </p:cNvSpPr>
          <p:nvPr>
            <p:ph type="sldNum" sz="quarter" idx="12"/>
          </p:nvPr>
        </p:nvSpPr>
        <p:spPr>
          <a:ln/>
        </p:spPr>
        <p:txBody>
          <a:bodyPr/>
          <a:lstStyle>
            <a:lvl1pPr>
              <a:defRPr/>
            </a:lvl1pPr>
          </a:lstStyle>
          <a:p>
            <a:fld id="{5846FB26-CF04-41AF-884D-25967EDBF793}" type="slidenum">
              <a:rPr lang="en-US" altLang="en-US" smtClean="0">
                <a:solidFill>
                  <a:srgbClr val="000000"/>
                </a:solidFill>
                <a:latin typeface="Times New Roman" panose="02020603050405020304" pitchFamily="18" charset="0"/>
              </a:rPr>
              <a:pPr/>
              <a:t>‹#›</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076276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6"/>
          <p:cNvSpPr>
            <a:spLocks noGrp="1" noChangeArrowheads="1"/>
          </p:cNvSpPr>
          <p:nvPr>
            <p:ph type="sldNum" sz="quarter" idx="12"/>
          </p:nvPr>
        </p:nvSpPr>
        <p:spPr>
          <a:ln/>
        </p:spPr>
        <p:txBody>
          <a:bodyPr/>
          <a:lstStyle>
            <a:lvl1pPr>
              <a:defRPr/>
            </a:lvl1pPr>
          </a:lstStyle>
          <a:p>
            <a:fld id="{E0F352E7-247F-4C04-99E2-E5311145C530}" type="slidenum">
              <a:rPr lang="en-US" altLang="en-US" smtClean="0">
                <a:solidFill>
                  <a:srgbClr val="000000"/>
                </a:solidFill>
                <a:latin typeface="Times New Roman" panose="02020603050405020304" pitchFamily="18" charset="0"/>
              </a:rPr>
              <a:pPr/>
              <a:t>‹#›</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68677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6"/>
          <p:cNvSpPr>
            <a:spLocks noGrp="1" noChangeArrowheads="1"/>
          </p:cNvSpPr>
          <p:nvPr>
            <p:ph type="sldNum" sz="quarter" idx="12"/>
          </p:nvPr>
        </p:nvSpPr>
        <p:spPr>
          <a:ln/>
        </p:spPr>
        <p:txBody>
          <a:bodyPr/>
          <a:lstStyle>
            <a:lvl1pPr>
              <a:defRPr/>
            </a:lvl1pPr>
          </a:lstStyle>
          <a:p>
            <a:fld id="{220FC91F-817C-42FF-AFCA-90ECD8CB2B7C}" type="slidenum">
              <a:rPr lang="en-US" altLang="en-US" smtClean="0">
                <a:solidFill>
                  <a:srgbClr val="000000"/>
                </a:solidFill>
                <a:latin typeface="Times New Roman" panose="02020603050405020304" pitchFamily="18" charset="0"/>
              </a:rPr>
              <a:pPr/>
              <a:t>‹#›</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90368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7" name="Rectangle 6"/>
          <p:cNvSpPr>
            <a:spLocks noGrp="1" noChangeArrowheads="1"/>
          </p:cNvSpPr>
          <p:nvPr>
            <p:ph type="sldNum" sz="quarter" idx="12"/>
          </p:nvPr>
        </p:nvSpPr>
        <p:spPr>
          <a:ln/>
        </p:spPr>
        <p:txBody>
          <a:bodyPr/>
          <a:lstStyle>
            <a:lvl1pPr>
              <a:defRPr/>
            </a:lvl1pPr>
          </a:lstStyle>
          <a:p>
            <a:fld id="{126C02C0-FBDC-4533-BE05-A71020A527AD}" type="slidenum">
              <a:rPr lang="en-US" altLang="en-US" smtClean="0">
                <a:solidFill>
                  <a:srgbClr val="000000"/>
                </a:solidFill>
                <a:latin typeface="Times New Roman" panose="02020603050405020304" pitchFamily="18" charset="0"/>
              </a:rPr>
              <a:pPr/>
              <a:t>‹#›</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521090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9" name="Rectangle 6"/>
          <p:cNvSpPr>
            <a:spLocks noGrp="1" noChangeArrowheads="1"/>
          </p:cNvSpPr>
          <p:nvPr>
            <p:ph type="sldNum" sz="quarter" idx="12"/>
          </p:nvPr>
        </p:nvSpPr>
        <p:spPr>
          <a:ln/>
        </p:spPr>
        <p:txBody>
          <a:bodyPr/>
          <a:lstStyle>
            <a:lvl1pPr>
              <a:defRPr/>
            </a:lvl1pPr>
          </a:lstStyle>
          <a:p>
            <a:fld id="{9BCF1FA5-A92E-4F90-AEF1-840302F0337D}" type="slidenum">
              <a:rPr lang="en-US" altLang="en-US" smtClean="0">
                <a:solidFill>
                  <a:srgbClr val="000000"/>
                </a:solidFill>
                <a:latin typeface="Times New Roman" panose="02020603050405020304" pitchFamily="18" charset="0"/>
              </a:rPr>
              <a:pPr/>
              <a:t>‹#›</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623768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6"/>
          <p:cNvSpPr>
            <a:spLocks noGrp="1" noChangeArrowheads="1"/>
          </p:cNvSpPr>
          <p:nvPr>
            <p:ph type="sldNum" sz="quarter" idx="12"/>
          </p:nvPr>
        </p:nvSpPr>
        <p:spPr>
          <a:ln/>
        </p:spPr>
        <p:txBody>
          <a:bodyPr/>
          <a:lstStyle>
            <a:lvl1pPr>
              <a:defRPr/>
            </a:lvl1pPr>
          </a:lstStyle>
          <a:p>
            <a:fld id="{57F9D68C-5B91-4C10-A831-491F95DA10A4}" type="slidenum">
              <a:rPr lang="en-US" altLang="en-US" smtClean="0">
                <a:solidFill>
                  <a:srgbClr val="000000"/>
                </a:solidFill>
                <a:latin typeface="Times New Roman" panose="02020603050405020304" pitchFamily="18" charset="0"/>
              </a:rPr>
              <a:pPr/>
              <a:t>‹#›</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653092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4" name="Rectangle 6"/>
          <p:cNvSpPr>
            <a:spLocks noGrp="1" noChangeArrowheads="1"/>
          </p:cNvSpPr>
          <p:nvPr>
            <p:ph type="sldNum" sz="quarter" idx="12"/>
          </p:nvPr>
        </p:nvSpPr>
        <p:spPr>
          <a:ln/>
        </p:spPr>
        <p:txBody>
          <a:bodyPr/>
          <a:lstStyle>
            <a:lvl1pPr>
              <a:defRPr/>
            </a:lvl1pPr>
          </a:lstStyle>
          <a:p>
            <a:fld id="{219ACB54-3E6B-4407-A81A-CDB8430C666E}" type="slidenum">
              <a:rPr lang="en-US" altLang="en-US" smtClean="0">
                <a:solidFill>
                  <a:srgbClr val="000000"/>
                </a:solidFill>
                <a:latin typeface="Times New Roman" panose="02020603050405020304" pitchFamily="18" charset="0"/>
              </a:rPr>
              <a:pPr/>
              <a:t>‹#›</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6794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7E83B0-1CB9-48F5-9CF4-05933D9795F3}" type="slidenum">
              <a:rPr lang="en-US"/>
              <a:pPr>
                <a:defRPr/>
              </a:pPr>
              <a:t>‹#›</a:t>
            </a:fld>
            <a:endParaRPr lang="en-US"/>
          </a:p>
        </p:txBody>
      </p:sp>
    </p:spTree>
    <p:extLst>
      <p:ext uri="{BB962C8B-B14F-4D97-AF65-F5344CB8AC3E}">
        <p14:creationId xmlns:p14="http://schemas.microsoft.com/office/powerpoint/2010/main" val="2824131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7" name="Rectangle 6"/>
          <p:cNvSpPr>
            <a:spLocks noGrp="1" noChangeArrowheads="1"/>
          </p:cNvSpPr>
          <p:nvPr>
            <p:ph type="sldNum" sz="quarter" idx="12"/>
          </p:nvPr>
        </p:nvSpPr>
        <p:spPr>
          <a:ln/>
        </p:spPr>
        <p:txBody>
          <a:bodyPr/>
          <a:lstStyle>
            <a:lvl1pPr>
              <a:defRPr/>
            </a:lvl1pPr>
          </a:lstStyle>
          <a:p>
            <a:fld id="{DD748EE8-1188-4FE0-8603-5286A6D620EA}" type="slidenum">
              <a:rPr lang="en-US" altLang="en-US" smtClean="0">
                <a:solidFill>
                  <a:srgbClr val="000000"/>
                </a:solidFill>
                <a:latin typeface="Times New Roman" panose="02020603050405020304" pitchFamily="18" charset="0"/>
              </a:rPr>
              <a:pPr/>
              <a:t>‹#›</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73151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7" name="Rectangle 6"/>
          <p:cNvSpPr>
            <a:spLocks noGrp="1" noChangeArrowheads="1"/>
          </p:cNvSpPr>
          <p:nvPr>
            <p:ph type="sldNum" sz="quarter" idx="12"/>
          </p:nvPr>
        </p:nvSpPr>
        <p:spPr>
          <a:ln/>
        </p:spPr>
        <p:txBody>
          <a:bodyPr/>
          <a:lstStyle>
            <a:lvl1pPr>
              <a:defRPr/>
            </a:lvl1pPr>
          </a:lstStyle>
          <a:p>
            <a:fld id="{7C7D2F96-815F-421E-A21E-887CC736BCB6}" type="slidenum">
              <a:rPr lang="en-US" altLang="en-US" smtClean="0">
                <a:solidFill>
                  <a:srgbClr val="000000"/>
                </a:solidFill>
                <a:latin typeface="Times New Roman" panose="02020603050405020304" pitchFamily="18" charset="0"/>
              </a:rPr>
              <a:pPr/>
              <a:t>‹#›</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6743683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6"/>
          <p:cNvSpPr>
            <a:spLocks noGrp="1" noChangeArrowheads="1"/>
          </p:cNvSpPr>
          <p:nvPr>
            <p:ph type="sldNum" sz="quarter" idx="12"/>
          </p:nvPr>
        </p:nvSpPr>
        <p:spPr>
          <a:ln/>
        </p:spPr>
        <p:txBody>
          <a:bodyPr/>
          <a:lstStyle>
            <a:lvl1pPr>
              <a:defRPr/>
            </a:lvl1pPr>
          </a:lstStyle>
          <a:p>
            <a:fld id="{3CDCD26E-0E55-4202-B40E-5CCEE964B62C}" type="slidenum">
              <a:rPr lang="en-US" altLang="en-US" smtClean="0">
                <a:solidFill>
                  <a:srgbClr val="000000"/>
                </a:solidFill>
                <a:latin typeface="Times New Roman" panose="02020603050405020304" pitchFamily="18" charset="0"/>
              </a:rPr>
              <a:pPr/>
              <a:t>‹#›</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2000311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6"/>
          <p:cNvSpPr>
            <a:spLocks noGrp="1" noChangeArrowheads="1"/>
          </p:cNvSpPr>
          <p:nvPr>
            <p:ph type="sldNum" sz="quarter" idx="12"/>
          </p:nvPr>
        </p:nvSpPr>
        <p:spPr>
          <a:ln/>
        </p:spPr>
        <p:txBody>
          <a:bodyPr/>
          <a:lstStyle>
            <a:lvl1pPr>
              <a:defRPr/>
            </a:lvl1pPr>
          </a:lstStyle>
          <a:p>
            <a:fld id="{40C984A8-D63F-4AB5-AAA1-99316F6B47CA}" type="slidenum">
              <a:rPr lang="en-US" altLang="en-US" smtClean="0">
                <a:solidFill>
                  <a:srgbClr val="000000"/>
                </a:solidFill>
                <a:latin typeface="Times New Roman" panose="02020603050405020304" pitchFamily="18" charset="0"/>
              </a:rPr>
              <a:pPr/>
              <a:t>‹#›</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10706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6"/>
          <p:cNvSpPr>
            <a:spLocks noGrp="1" noChangeArrowheads="1"/>
          </p:cNvSpPr>
          <p:nvPr>
            <p:ph type="sldNum" sz="quarter" idx="12"/>
          </p:nvPr>
        </p:nvSpPr>
        <p:spPr>
          <a:ln/>
        </p:spPr>
        <p:txBody>
          <a:bodyPr/>
          <a:lstStyle>
            <a:lvl1pPr>
              <a:defRPr/>
            </a:lvl1pPr>
          </a:lstStyle>
          <a:p>
            <a:fld id="{AE5E5BA3-93D5-4EF1-A97E-F9BC457645AC}" type="slidenum">
              <a:rPr lang="en-US" altLang="en-US" smtClean="0">
                <a:solidFill>
                  <a:srgbClr val="000000"/>
                </a:solidFill>
                <a:latin typeface="Times New Roman" panose="02020603050405020304" pitchFamily="18" charset="0"/>
              </a:rPr>
              <a:pPr/>
              <a:t>‹#›</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219899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536428-9675-40A2-9E62-49CA5D011053}" type="slidenum">
              <a:rPr lang="en-US"/>
              <a:pPr>
                <a:defRPr/>
              </a:pPr>
              <a:t>‹#›</a:t>
            </a:fld>
            <a:endParaRPr lang="en-US"/>
          </a:p>
        </p:txBody>
      </p:sp>
    </p:spTree>
    <p:extLst>
      <p:ext uri="{BB962C8B-B14F-4D97-AF65-F5344CB8AC3E}">
        <p14:creationId xmlns:p14="http://schemas.microsoft.com/office/powerpoint/2010/main" val="20421003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88F3F3C-CB19-4633-8AF7-DB07A98C91AE}" type="slidenum">
              <a:rPr lang="en-US"/>
              <a:pPr>
                <a:defRPr/>
              </a:pPr>
              <a:t>‹#›</a:t>
            </a:fld>
            <a:endParaRPr lang="en-US"/>
          </a:p>
        </p:txBody>
      </p:sp>
    </p:spTree>
    <p:extLst>
      <p:ext uri="{BB962C8B-B14F-4D97-AF65-F5344CB8AC3E}">
        <p14:creationId xmlns:p14="http://schemas.microsoft.com/office/powerpoint/2010/main" val="2030823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037832A-7A94-4381-8957-726830F5073B}" type="slidenum">
              <a:rPr lang="en-US"/>
              <a:pPr>
                <a:defRPr/>
              </a:pPr>
              <a:t>‹#›</a:t>
            </a:fld>
            <a:endParaRPr lang="en-US"/>
          </a:p>
        </p:txBody>
      </p:sp>
    </p:spTree>
    <p:extLst>
      <p:ext uri="{BB962C8B-B14F-4D97-AF65-F5344CB8AC3E}">
        <p14:creationId xmlns:p14="http://schemas.microsoft.com/office/powerpoint/2010/main" val="3216549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A38A2A4-AE79-4DFD-B6CC-E3E4506C7279}" type="slidenum">
              <a:rPr lang="en-US"/>
              <a:pPr>
                <a:defRPr/>
              </a:pPr>
              <a:t>‹#›</a:t>
            </a:fld>
            <a:endParaRPr lang="en-US"/>
          </a:p>
        </p:txBody>
      </p:sp>
    </p:spTree>
    <p:extLst>
      <p:ext uri="{BB962C8B-B14F-4D97-AF65-F5344CB8AC3E}">
        <p14:creationId xmlns:p14="http://schemas.microsoft.com/office/powerpoint/2010/main" val="8305447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94C418-82D9-4FA9-B51B-3DBE527FC47F}" type="slidenum">
              <a:rPr lang="en-US"/>
              <a:pPr>
                <a:defRPr/>
              </a:pPr>
              <a:t>‹#›</a:t>
            </a:fld>
            <a:endParaRPr lang="en-US"/>
          </a:p>
        </p:txBody>
      </p:sp>
    </p:spTree>
    <p:extLst>
      <p:ext uri="{BB962C8B-B14F-4D97-AF65-F5344CB8AC3E}">
        <p14:creationId xmlns:p14="http://schemas.microsoft.com/office/powerpoint/2010/main" val="33958823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5D1E5F-A60A-495F-8772-87EF56F1875E}" type="slidenum">
              <a:rPr lang="en-US"/>
              <a:pPr>
                <a:defRPr/>
              </a:pPr>
              <a:t>‹#›</a:t>
            </a:fld>
            <a:endParaRPr lang="en-US"/>
          </a:p>
        </p:txBody>
      </p:sp>
    </p:spTree>
    <p:extLst>
      <p:ext uri="{BB962C8B-B14F-4D97-AF65-F5344CB8AC3E}">
        <p14:creationId xmlns:p14="http://schemas.microsoft.com/office/powerpoint/2010/main" val="3176831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B313CF28-9C1D-4220-A6D6-291B11E74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F3771A00-CDBA-4479-A309-2179CC41A87F}" type="slidenum">
              <a:rPr lang="en-US" altLang="en-US" smtClean="0">
                <a:solidFill>
                  <a:srgbClr val="000000"/>
                </a:solidFill>
              </a:rPr>
              <a:pPr/>
              <a:t>‹#›</a:t>
            </a:fld>
            <a:endParaRPr lang="en-US" altLang="en-US" smtClean="0">
              <a:solidFill>
                <a:srgbClr val="000000"/>
              </a:solidFill>
            </a:endParaRPr>
          </a:p>
        </p:txBody>
      </p:sp>
    </p:spTree>
    <p:extLst>
      <p:ext uri="{BB962C8B-B14F-4D97-AF65-F5344CB8AC3E}">
        <p14:creationId xmlns:p14="http://schemas.microsoft.com/office/powerpoint/2010/main" val="2601719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a:defRPr/>
            </a:pPr>
            <a:endParaRPr lang="en-US">
              <a:solidFill>
                <a:srgbClr val="000000"/>
              </a:solidFill>
              <a:latin typeface="Times New Roman" panose="02020603050405020304" pitchFamily="18"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a:defRPr/>
            </a:pPr>
            <a:endParaRPr lang="en-US">
              <a:solidFill>
                <a:srgbClr val="000000"/>
              </a:solidFill>
              <a:latin typeface="Times New Roman" panose="02020603050405020304" pitchFamily="18"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fld id="{3559D762-AF81-4F12-9C0F-CFE9C7E44DD3}" type="slidenum">
              <a:rPr lang="en-US" altLang="en-US" smtClean="0">
                <a:solidFill>
                  <a:srgbClr val="000000"/>
                </a:solidFill>
                <a:latin typeface="Times New Roman" panose="02020603050405020304" pitchFamily="18" charset="0"/>
              </a:rPr>
              <a:pPr/>
              <a:t>‹#›</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239531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5" Type="http://schemas.openxmlformats.org/officeDocument/2006/relationships/slide" Target="slide9.xml"/><Relationship Id="rId4" Type="http://schemas.openxmlformats.org/officeDocument/2006/relationships/image" Target="../media/image37.gif"/></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 Target="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audio" Target="../media/audio1.wav"/><Relationship Id="rId1" Type="http://schemas.openxmlformats.org/officeDocument/2006/relationships/slideLayout" Target="../slideLayouts/slideLayout29.xml"/><Relationship Id="rId4" Type="http://schemas.openxmlformats.org/officeDocument/2006/relationships/image" Target="../media/image44.wmf"/></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xml"/><Relationship Id="rId5" Type="http://schemas.openxmlformats.org/officeDocument/2006/relationships/image" Target="../media/image48.gif"/><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xml"/><Relationship Id="rId5" Type="http://schemas.openxmlformats.org/officeDocument/2006/relationships/image" Target="../media/image48.gif"/><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25.jpeg"/><Relationship Id="rId7" Type="http://schemas.openxmlformats.org/officeDocument/2006/relationships/image" Target="../media/image27.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image" Target="../media/image26.jpeg"/><Relationship Id="rId4" Type="http://schemas.openxmlformats.org/officeDocument/2006/relationships/slide" Target="slide14.xml"/><Relationship Id="rId9" Type="http://schemas.openxmlformats.org/officeDocument/2006/relationships/slide" Target="slide17.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slide" Target="slide9.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5"/>
          <p:cNvSpPr txBox="1">
            <a:spLocks noChangeArrowheads="1"/>
          </p:cNvSpPr>
          <p:nvPr/>
        </p:nvSpPr>
        <p:spPr bwMode="auto">
          <a:xfrm>
            <a:off x="2759779" y="3339450"/>
            <a:ext cx="3707260" cy="2488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defRPr/>
            </a:pPr>
            <a:endParaRPr lang="en-US" altLang="vi-VN" sz="3893">
              <a:solidFill>
                <a:srgbClr val="0099FF"/>
              </a:solidFill>
              <a:latin typeface=".VnVogueH" pitchFamily="34" charset="0"/>
            </a:endParaRPr>
          </a:p>
          <a:p>
            <a:pPr eaLnBrk="1" hangingPunct="1">
              <a:spcBef>
                <a:spcPct val="50000"/>
              </a:spcBef>
              <a:buFontTx/>
              <a:buNone/>
              <a:defRPr/>
            </a:pPr>
            <a:endParaRPr lang="en-US" altLang="vi-VN" sz="3893">
              <a:solidFill>
                <a:srgbClr val="0099FF"/>
              </a:solidFill>
              <a:latin typeface=".VnVogueH" pitchFamily="34" charset="0"/>
            </a:endParaRPr>
          </a:p>
          <a:p>
            <a:pPr eaLnBrk="1" hangingPunct="1">
              <a:spcBef>
                <a:spcPct val="50000"/>
              </a:spcBef>
              <a:buFontTx/>
              <a:buNone/>
              <a:defRPr/>
            </a:pPr>
            <a:endParaRPr lang="en-US" altLang="vi-VN" sz="3893">
              <a:solidFill>
                <a:srgbClr val="0099FF"/>
              </a:solidFill>
              <a:latin typeface=".VnVogueH" pitchFamily="34" charset="0"/>
            </a:endParaRPr>
          </a:p>
        </p:txBody>
      </p:sp>
      <p:pic>
        <p:nvPicPr>
          <p:cNvPr id="32771" name="Picture 6" descr="3d butterfl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13773" y="1260379"/>
            <a:ext cx="717029" cy="53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7" descr="3d butterfl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97733" y="833918"/>
            <a:ext cx="889867" cy="6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8" descr="3d butterfl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31271">
            <a:off x="8901181" y="1726917"/>
            <a:ext cx="1161650" cy="9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WordArt 9"/>
          <p:cNvSpPr>
            <a:spLocks noChangeArrowheads="1" noChangeShapeType="1" noTextEdit="1"/>
          </p:cNvSpPr>
          <p:nvPr/>
        </p:nvSpPr>
        <p:spPr bwMode="auto">
          <a:xfrm>
            <a:off x="1925387" y="2039091"/>
            <a:ext cx="6987710" cy="5783200"/>
          </a:xfrm>
          <a:prstGeom prst="rect">
            <a:avLst/>
          </a:prstGeom>
        </p:spPr>
        <p:txBody>
          <a:bodyPr spcFirstLastPara="1" wrap="none" fromWordArt="1">
            <a:prstTxWarp prst="textArchUp">
              <a:avLst>
                <a:gd name="adj" fmla="val 10800004"/>
              </a:avLst>
            </a:prstTxWarp>
          </a:bodyPr>
          <a:lstStyle/>
          <a:p>
            <a:pPr algn="ctr"/>
            <a:r>
              <a:rPr lang="en-US" sz="4282" kern="10" dirty="0" err="1">
                <a:ln w="18415">
                  <a:solidFill>
                    <a:srgbClr val="FF0000"/>
                  </a:solidFill>
                  <a:round/>
                  <a:headEnd/>
                  <a:tailEnd/>
                </a:ln>
                <a:solidFill>
                  <a:srgbClr val="0000FF"/>
                </a:solidFill>
                <a:effectLst>
                  <a:outerShdw algn="tl" rotWithShape="0">
                    <a:srgbClr val="000000">
                      <a:alpha val="70000"/>
                    </a:srgbClr>
                  </a:outerShdw>
                </a:effectLst>
                <a:cs typeface="Arial" panose="020B0604020202020204" pitchFamily="34" charset="0"/>
              </a:rPr>
              <a:t>Chào</a:t>
            </a:r>
            <a:r>
              <a:rPr lang="en-US" sz="4282" kern="10" dirty="0">
                <a:ln w="18415">
                  <a:solidFill>
                    <a:srgbClr val="FF0000"/>
                  </a:solidFill>
                  <a:round/>
                  <a:headEnd/>
                  <a:tailEnd/>
                </a:ln>
                <a:solidFill>
                  <a:srgbClr val="0000FF"/>
                </a:solidFill>
                <a:effectLst>
                  <a:outerShdw algn="tl" rotWithShape="0">
                    <a:srgbClr val="000000">
                      <a:alpha val="70000"/>
                    </a:srgbClr>
                  </a:outerShdw>
                </a:effectLst>
                <a:cs typeface="Arial" panose="020B0604020202020204" pitchFamily="34" charset="0"/>
              </a:rPr>
              <a:t> </a:t>
            </a:r>
            <a:r>
              <a:rPr lang="en-US" sz="4282" kern="10" dirty="0" err="1">
                <a:ln w="18415">
                  <a:solidFill>
                    <a:srgbClr val="FF0000"/>
                  </a:solidFill>
                  <a:round/>
                  <a:headEnd/>
                  <a:tailEnd/>
                </a:ln>
                <a:solidFill>
                  <a:srgbClr val="0000FF"/>
                </a:solidFill>
                <a:effectLst>
                  <a:outerShdw algn="tl" rotWithShape="0">
                    <a:srgbClr val="000000">
                      <a:alpha val="70000"/>
                    </a:srgbClr>
                  </a:outerShdw>
                </a:effectLst>
                <a:cs typeface="Arial" panose="020B0604020202020204" pitchFamily="34" charset="0"/>
              </a:rPr>
              <a:t>mừng</a:t>
            </a:r>
            <a:r>
              <a:rPr lang="en-US" sz="4282" kern="10" dirty="0">
                <a:ln w="18415">
                  <a:solidFill>
                    <a:srgbClr val="FF0000"/>
                  </a:solidFill>
                  <a:round/>
                  <a:headEnd/>
                  <a:tailEnd/>
                </a:ln>
                <a:solidFill>
                  <a:srgbClr val="0000FF"/>
                </a:solidFill>
                <a:effectLst>
                  <a:outerShdw algn="tl" rotWithShape="0">
                    <a:srgbClr val="000000">
                      <a:alpha val="70000"/>
                    </a:srgbClr>
                  </a:outerShdw>
                </a:effectLst>
                <a:cs typeface="Arial" panose="020B0604020202020204" pitchFamily="34" charset="0"/>
              </a:rPr>
              <a:t> </a:t>
            </a:r>
            <a:r>
              <a:rPr lang="en-US" sz="4282" kern="10" dirty="0" err="1">
                <a:ln w="18415">
                  <a:solidFill>
                    <a:srgbClr val="FF0000"/>
                  </a:solidFill>
                  <a:round/>
                  <a:headEnd/>
                  <a:tailEnd/>
                </a:ln>
                <a:solidFill>
                  <a:srgbClr val="0000FF"/>
                </a:solidFill>
                <a:effectLst>
                  <a:outerShdw algn="tl" rotWithShape="0">
                    <a:srgbClr val="000000">
                      <a:alpha val="70000"/>
                    </a:srgbClr>
                  </a:outerShdw>
                </a:effectLst>
                <a:cs typeface="Arial" panose="020B0604020202020204" pitchFamily="34" charset="0"/>
              </a:rPr>
              <a:t>quý</a:t>
            </a:r>
            <a:r>
              <a:rPr lang="en-US" sz="4282" kern="10" dirty="0">
                <a:ln w="18415">
                  <a:solidFill>
                    <a:srgbClr val="FF0000"/>
                  </a:solidFill>
                  <a:round/>
                  <a:headEnd/>
                  <a:tailEnd/>
                </a:ln>
                <a:solidFill>
                  <a:srgbClr val="0000FF"/>
                </a:solidFill>
                <a:effectLst>
                  <a:outerShdw algn="tl" rotWithShape="0">
                    <a:srgbClr val="000000">
                      <a:alpha val="70000"/>
                    </a:srgbClr>
                  </a:outerShdw>
                </a:effectLst>
                <a:cs typeface="Arial" panose="020B0604020202020204" pitchFamily="34" charset="0"/>
              </a:rPr>
              <a:t> </a:t>
            </a:r>
            <a:r>
              <a:rPr lang="en-US" sz="4282" kern="10" dirty="0" err="1">
                <a:ln w="18415">
                  <a:solidFill>
                    <a:srgbClr val="FF0000"/>
                  </a:solidFill>
                  <a:round/>
                  <a:headEnd/>
                  <a:tailEnd/>
                </a:ln>
                <a:solidFill>
                  <a:srgbClr val="0000FF"/>
                </a:solidFill>
                <a:effectLst>
                  <a:outerShdw algn="tl" rotWithShape="0">
                    <a:srgbClr val="000000">
                      <a:alpha val="70000"/>
                    </a:srgbClr>
                  </a:outerShdw>
                </a:effectLst>
                <a:cs typeface="Arial" panose="020B0604020202020204" pitchFamily="34" charset="0"/>
              </a:rPr>
              <a:t>thầy</a:t>
            </a:r>
            <a:r>
              <a:rPr lang="en-US" sz="4282" kern="10" dirty="0">
                <a:ln w="18415">
                  <a:solidFill>
                    <a:srgbClr val="FF0000"/>
                  </a:solidFill>
                  <a:round/>
                  <a:headEnd/>
                  <a:tailEnd/>
                </a:ln>
                <a:solidFill>
                  <a:srgbClr val="0000FF"/>
                </a:solidFill>
                <a:effectLst>
                  <a:outerShdw algn="tl" rotWithShape="0">
                    <a:srgbClr val="000000">
                      <a:alpha val="70000"/>
                    </a:srgbClr>
                  </a:outerShdw>
                </a:effectLst>
                <a:cs typeface="Arial" panose="020B0604020202020204" pitchFamily="34" charset="0"/>
              </a:rPr>
              <a:t> </a:t>
            </a:r>
            <a:r>
              <a:rPr lang="en-US" sz="4282" kern="10" dirty="0" err="1">
                <a:ln w="18415">
                  <a:solidFill>
                    <a:srgbClr val="FF0000"/>
                  </a:solidFill>
                  <a:round/>
                  <a:headEnd/>
                  <a:tailEnd/>
                </a:ln>
                <a:solidFill>
                  <a:srgbClr val="0000FF"/>
                </a:solidFill>
                <a:effectLst>
                  <a:outerShdw algn="tl" rotWithShape="0">
                    <a:srgbClr val="000000">
                      <a:alpha val="70000"/>
                    </a:srgbClr>
                  </a:outerShdw>
                </a:effectLst>
                <a:cs typeface="Arial" panose="020B0604020202020204" pitchFamily="34" charset="0"/>
              </a:rPr>
              <a:t>cô</a:t>
            </a:r>
            <a:r>
              <a:rPr lang="en-US" sz="4282" kern="10" dirty="0">
                <a:ln w="18415">
                  <a:solidFill>
                    <a:srgbClr val="FF0000"/>
                  </a:solidFill>
                  <a:round/>
                  <a:headEnd/>
                  <a:tailEnd/>
                </a:ln>
                <a:solidFill>
                  <a:srgbClr val="0000FF"/>
                </a:solidFill>
                <a:effectLst>
                  <a:outerShdw algn="tl" rotWithShape="0">
                    <a:srgbClr val="000000">
                      <a:alpha val="70000"/>
                    </a:srgbClr>
                  </a:outerShdw>
                </a:effectLst>
                <a:cs typeface="Arial" panose="020B0604020202020204" pitchFamily="34" charset="0"/>
              </a:rPr>
              <a:t> </a:t>
            </a:r>
            <a:r>
              <a:rPr lang="en-US" sz="4282" kern="10" dirty="0" err="1">
                <a:ln w="18415">
                  <a:solidFill>
                    <a:srgbClr val="FF0000"/>
                  </a:solidFill>
                  <a:round/>
                  <a:headEnd/>
                  <a:tailEnd/>
                </a:ln>
                <a:solidFill>
                  <a:srgbClr val="0000FF"/>
                </a:solidFill>
                <a:effectLst>
                  <a:outerShdw algn="tl" rotWithShape="0">
                    <a:srgbClr val="000000">
                      <a:alpha val="70000"/>
                    </a:srgbClr>
                  </a:outerShdw>
                </a:effectLst>
                <a:cs typeface="Arial" panose="020B0604020202020204" pitchFamily="34" charset="0"/>
              </a:rPr>
              <a:t>về</a:t>
            </a:r>
            <a:r>
              <a:rPr lang="en-US" sz="4282" kern="10" dirty="0">
                <a:ln w="18415">
                  <a:solidFill>
                    <a:srgbClr val="FF0000"/>
                  </a:solidFill>
                  <a:round/>
                  <a:headEnd/>
                  <a:tailEnd/>
                </a:ln>
                <a:solidFill>
                  <a:srgbClr val="0000FF"/>
                </a:solidFill>
                <a:effectLst>
                  <a:outerShdw algn="tl" rotWithShape="0">
                    <a:srgbClr val="000000">
                      <a:alpha val="70000"/>
                    </a:srgbClr>
                  </a:outerShdw>
                </a:effectLst>
                <a:cs typeface="Arial" panose="020B0604020202020204" pitchFamily="34" charset="0"/>
              </a:rPr>
              <a:t> </a:t>
            </a:r>
            <a:r>
              <a:rPr lang="en-US" sz="4282" kern="10" dirty="0" err="1">
                <a:ln w="18415">
                  <a:solidFill>
                    <a:srgbClr val="FF0000"/>
                  </a:solidFill>
                  <a:round/>
                  <a:headEnd/>
                  <a:tailEnd/>
                </a:ln>
                <a:solidFill>
                  <a:srgbClr val="0000FF"/>
                </a:solidFill>
                <a:effectLst>
                  <a:outerShdw algn="tl" rotWithShape="0">
                    <a:srgbClr val="000000">
                      <a:alpha val="70000"/>
                    </a:srgbClr>
                  </a:outerShdw>
                </a:effectLst>
                <a:cs typeface="Arial" panose="020B0604020202020204" pitchFamily="34" charset="0"/>
              </a:rPr>
              <a:t>dự</a:t>
            </a:r>
            <a:r>
              <a:rPr lang="en-US" sz="4282" kern="10" dirty="0">
                <a:ln w="18415">
                  <a:solidFill>
                    <a:srgbClr val="FF0000"/>
                  </a:solidFill>
                  <a:round/>
                  <a:headEnd/>
                  <a:tailEnd/>
                </a:ln>
                <a:solidFill>
                  <a:srgbClr val="0000FF"/>
                </a:solidFill>
                <a:effectLst>
                  <a:outerShdw algn="tl" rotWithShape="0">
                    <a:srgbClr val="000000">
                      <a:alpha val="70000"/>
                    </a:srgbClr>
                  </a:outerShdw>
                </a:effectLst>
                <a:cs typeface="Arial" panose="020B0604020202020204" pitchFamily="34" charset="0"/>
              </a:rPr>
              <a:t> </a:t>
            </a:r>
            <a:r>
              <a:rPr lang="en-US" sz="4282" kern="10" dirty="0" err="1">
                <a:ln w="18415">
                  <a:solidFill>
                    <a:srgbClr val="FF0000"/>
                  </a:solidFill>
                  <a:round/>
                  <a:headEnd/>
                  <a:tailEnd/>
                </a:ln>
                <a:solidFill>
                  <a:srgbClr val="0000FF"/>
                </a:solidFill>
                <a:effectLst>
                  <a:outerShdw algn="tl" rotWithShape="0">
                    <a:srgbClr val="000000">
                      <a:alpha val="70000"/>
                    </a:srgbClr>
                  </a:outerShdw>
                </a:effectLst>
                <a:cs typeface="Arial" panose="020B0604020202020204" pitchFamily="34" charset="0"/>
              </a:rPr>
              <a:t>giờ</a:t>
            </a:r>
            <a:endParaRPr lang="en-US" sz="4282" kern="10" dirty="0">
              <a:ln w="18415">
                <a:solidFill>
                  <a:srgbClr val="FF0000"/>
                </a:solidFill>
                <a:round/>
                <a:headEnd/>
                <a:tailEnd/>
              </a:ln>
              <a:solidFill>
                <a:srgbClr val="0000FF"/>
              </a:solidFill>
              <a:effectLst>
                <a:outerShdw algn="tl" rotWithShape="0">
                  <a:srgbClr val="000000">
                    <a:alpha val="70000"/>
                  </a:srgbClr>
                </a:outerShdw>
              </a:effectLst>
              <a:cs typeface="Arial" panose="020B0604020202020204" pitchFamily="34" charset="0"/>
            </a:endParaRPr>
          </a:p>
        </p:txBody>
      </p:sp>
      <p:sp>
        <p:nvSpPr>
          <p:cNvPr id="24586" name="WordArt 10"/>
          <p:cNvSpPr>
            <a:spLocks noChangeArrowheads="1" noChangeShapeType="1" noTextEdit="1"/>
          </p:cNvSpPr>
          <p:nvPr/>
        </p:nvSpPr>
        <p:spPr bwMode="auto">
          <a:xfrm>
            <a:off x="3859904" y="3249795"/>
            <a:ext cx="3336534" cy="113096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503" kern="10" dirty="0" err="1">
                <a:solidFill>
                  <a:srgbClr val="0000FF"/>
                </a:solidFill>
                <a:effectLst>
                  <a:outerShdw dist="35921" dir="2700000" algn="ctr" rotWithShape="0">
                    <a:srgbClr val="C0C0C0">
                      <a:alpha val="79999"/>
                    </a:srgbClr>
                  </a:outerShdw>
                </a:effectLst>
                <a:cs typeface="Arial" panose="020B0604020202020204" pitchFamily="34" charset="0"/>
              </a:rPr>
              <a:t>Môn</a:t>
            </a:r>
            <a:r>
              <a:rPr lang="en-US" sz="3503" kern="10" dirty="0">
                <a:solidFill>
                  <a:srgbClr val="0000FF"/>
                </a:solidFill>
                <a:effectLst>
                  <a:outerShdw dist="35921" dir="2700000" algn="ctr" rotWithShape="0">
                    <a:srgbClr val="C0C0C0">
                      <a:alpha val="79999"/>
                    </a:srgbClr>
                  </a:outerShdw>
                </a:effectLst>
                <a:cs typeface="Arial" panose="020B0604020202020204" pitchFamily="34" charset="0"/>
              </a:rPr>
              <a:t>: </a:t>
            </a:r>
            <a:r>
              <a:rPr lang="en-US" sz="3503" kern="10" dirty="0" err="1">
                <a:solidFill>
                  <a:srgbClr val="0000FF"/>
                </a:solidFill>
                <a:effectLst>
                  <a:outerShdw dist="35921" dir="2700000" algn="ctr" rotWithShape="0">
                    <a:srgbClr val="C0C0C0">
                      <a:alpha val="79999"/>
                    </a:srgbClr>
                  </a:outerShdw>
                </a:effectLst>
                <a:cs typeface="Arial" panose="020B0604020202020204" pitchFamily="34" charset="0"/>
              </a:rPr>
              <a:t>Ngữ</a:t>
            </a:r>
            <a:r>
              <a:rPr lang="en-US" sz="3503" kern="10" dirty="0">
                <a:solidFill>
                  <a:srgbClr val="0000FF"/>
                </a:solidFill>
                <a:effectLst>
                  <a:outerShdw dist="35921" dir="2700000" algn="ctr" rotWithShape="0">
                    <a:srgbClr val="C0C0C0">
                      <a:alpha val="79999"/>
                    </a:srgbClr>
                  </a:outerShdw>
                </a:effectLst>
                <a:cs typeface="Arial" panose="020B0604020202020204" pitchFamily="34" charset="0"/>
              </a:rPr>
              <a:t> </a:t>
            </a:r>
            <a:r>
              <a:rPr lang="en-US" sz="3503" kern="10" dirty="0" err="1">
                <a:solidFill>
                  <a:srgbClr val="0000FF"/>
                </a:solidFill>
                <a:effectLst>
                  <a:outerShdw dist="35921" dir="2700000" algn="ctr" rotWithShape="0">
                    <a:srgbClr val="C0C0C0">
                      <a:alpha val="79999"/>
                    </a:srgbClr>
                  </a:outerShdw>
                </a:effectLst>
                <a:cs typeface="Arial" panose="020B0604020202020204" pitchFamily="34" charset="0"/>
              </a:rPr>
              <a:t>văn</a:t>
            </a:r>
            <a:r>
              <a:rPr lang="en-US" sz="3503" kern="10" dirty="0">
                <a:solidFill>
                  <a:srgbClr val="0000FF"/>
                </a:solidFill>
                <a:effectLst>
                  <a:outerShdw dist="35921" dir="2700000" algn="ctr" rotWithShape="0">
                    <a:srgbClr val="C0C0C0">
                      <a:alpha val="79999"/>
                    </a:srgbClr>
                  </a:outerShdw>
                </a:effectLst>
                <a:cs typeface="Arial" panose="020B0604020202020204" pitchFamily="34" charset="0"/>
              </a:rPr>
              <a:t> 6</a:t>
            </a:r>
          </a:p>
        </p:txBody>
      </p:sp>
      <p:sp>
        <p:nvSpPr>
          <p:cNvPr id="32776" name="WordArt 11"/>
          <p:cNvSpPr>
            <a:spLocks noChangeArrowheads="1" noChangeShapeType="1" noTextEdit="1"/>
          </p:cNvSpPr>
          <p:nvPr/>
        </p:nvSpPr>
        <p:spPr bwMode="auto">
          <a:xfrm>
            <a:off x="4019747" y="4392763"/>
            <a:ext cx="4254582" cy="53792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3503" kern="10">
              <a:solidFill>
                <a:srgbClr val="FF00FF"/>
              </a:solidFill>
              <a:effectLst>
                <a:outerShdw dist="45791" dir="2021404" algn="ctr" rotWithShape="0">
                  <a:srgbClr val="B2B2B2">
                    <a:alpha val="79999"/>
                  </a:srgbClr>
                </a:outerShdw>
              </a:effectLst>
              <a:latin typeface=".VnAristoteH" panose="020B7200000000000000" pitchFamily="34" charset="0"/>
            </a:endParaRPr>
          </a:p>
        </p:txBody>
      </p:sp>
      <p:sp>
        <p:nvSpPr>
          <p:cNvPr id="32777" name="WordArt 12"/>
          <p:cNvSpPr>
            <a:spLocks noChangeArrowheads="1" noChangeShapeType="1" noTextEdit="1"/>
          </p:cNvSpPr>
          <p:nvPr/>
        </p:nvSpPr>
        <p:spPr bwMode="auto">
          <a:xfrm>
            <a:off x="6318624" y="5356524"/>
            <a:ext cx="3744207" cy="809711"/>
          </a:xfrm>
          <a:prstGeom prst="rect">
            <a:avLst/>
          </a:prstGeom>
        </p:spPr>
        <p:txBody>
          <a:bodyPr wrap="none" fromWordArt="1">
            <a:prstTxWarp prst="textPlain">
              <a:avLst>
                <a:gd name="adj" fmla="val 50000"/>
              </a:avLst>
            </a:prstTxWarp>
          </a:bodyPr>
          <a:lstStyle/>
          <a:p>
            <a:endParaRPr lang="en-US" sz="3503" kern="10">
              <a:ln w="12700">
                <a:solidFill>
                  <a:srgbClr val="3333CC"/>
                </a:solidFill>
                <a:round/>
                <a:headEnd/>
                <a:tailEnd/>
              </a:ln>
              <a:solidFill>
                <a:srgbClr val="B2B2B2">
                  <a:alpha val="50195"/>
                </a:srgbClr>
              </a:solidFill>
              <a:effectLst>
                <a:outerShdw dist="45791" dir="2021404" algn="ctr" rotWithShape="0">
                  <a:srgbClr val="9999FF"/>
                </a:outerShdw>
              </a:effectLst>
              <a:latin typeface=".VnBahamasBH" panose="020BE200000000000000" pitchFamily="34" charset="0"/>
            </a:endParaRPr>
          </a:p>
        </p:txBody>
      </p:sp>
      <p:sp>
        <p:nvSpPr>
          <p:cNvPr id="24590" name="TextBox 14"/>
          <p:cNvSpPr txBox="1">
            <a:spLocks noChangeArrowheads="1"/>
          </p:cNvSpPr>
          <p:nvPr/>
        </p:nvSpPr>
        <p:spPr bwMode="auto">
          <a:xfrm>
            <a:off x="3886135" y="4519391"/>
            <a:ext cx="31371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vi-VN" b="1" dirty="0" err="1" smtClean="0">
                <a:solidFill>
                  <a:srgbClr val="0000FF"/>
                </a:solidFill>
                <a:latin typeface="Times New Roman" panose="02020603050405020304" pitchFamily="18" charset="0"/>
                <a:cs typeface="Times New Roman" panose="02020603050405020304" pitchFamily="18" charset="0"/>
              </a:rPr>
              <a:t>GV</a:t>
            </a:r>
            <a:r>
              <a:rPr lang="en-US" altLang="vi-VN" b="1" dirty="0" smtClean="0">
                <a:solidFill>
                  <a:srgbClr val="0000FF"/>
                </a:solidFill>
                <a:latin typeface="Times New Roman" panose="02020603050405020304" pitchFamily="18" charset="0"/>
                <a:cs typeface="Times New Roman" panose="02020603050405020304" pitchFamily="18" charset="0"/>
              </a:rPr>
              <a:t>: Cao </a:t>
            </a:r>
            <a:r>
              <a:rPr lang="en-US" altLang="vi-VN" b="1" dirty="0" err="1" smtClean="0">
                <a:solidFill>
                  <a:srgbClr val="0000FF"/>
                </a:solidFill>
                <a:latin typeface="Times New Roman" panose="02020603050405020304" pitchFamily="18" charset="0"/>
                <a:cs typeface="Times New Roman" panose="02020603050405020304" pitchFamily="18" charset="0"/>
              </a:rPr>
              <a:t>Thị</a:t>
            </a:r>
            <a:r>
              <a:rPr lang="en-US" altLang="vi-VN" b="1" dirty="0" smtClean="0">
                <a:solidFill>
                  <a:srgbClr val="0000FF"/>
                </a:solidFill>
                <a:latin typeface="Times New Roman" panose="02020603050405020304" pitchFamily="18" charset="0"/>
                <a:cs typeface="Times New Roman" panose="02020603050405020304" pitchFamily="18" charset="0"/>
              </a:rPr>
              <a:t> </a:t>
            </a:r>
            <a:r>
              <a:rPr lang="en-US" altLang="vi-VN" b="1" dirty="0" err="1" smtClean="0">
                <a:solidFill>
                  <a:srgbClr val="0000FF"/>
                </a:solidFill>
                <a:latin typeface="Times New Roman" panose="02020603050405020304" pitchFamily="18" charset="0"/>
                <a:cs typeface="Times New Roman" panose="02020603050405020304" pitchFamily="18" charset="0"/>
              </a:rPr>
              <a:t>Mơ</a:t>
            </a:r>
            <a:endParaRPr lang="en-US" altLang="vi-VN" b="1" dirty="0">
              <a:solidFill>
                <a:srgbClr val="0000FF"/>
              </a:solidFill>
              <a:latin typeface="Times New Roman" panose="02020603050405020304" pitchFamily="18" charset="0"/>
              <a:cs typeface="Times New Roman" panose="02020603050405020304" pitchFamily="18" charset="0"/>
            </a:endParaRPr>
          </a:p>
        </p:txBody>
      </p:sp>
      <p:pic>
        <p:nvPicPr>
          <p:cNvPr id="32779" name="Picture 14" descr="buch00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78888" y="-21940"/>
            <a:ext cx="2001419" cy="149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Shape 107"/>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007" y="871178"/>
            <a:ext cx="2372772" cy="126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4" descr="blumen-pflanzen09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3781183">
            <a:off x="9045701" y="39644"/>
            <a:ext cx="1209438" cy="18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3" descr="729747d8za2kbusq"/>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649021" y="6274572"/>
            <a:ext cx="1186699" cy="49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4" descr="729747d8za2kbusq"/>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869912" y="4985799"/>
            <a:ext cx="1631320" cy="177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4" name="Picture 3" descr="729747d8za2kbusq"/>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614828" y="6172498"/>
            <a:ext cx="964389" cy="593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5" name="Picture 3" descr="729747d8za2kbusq"/>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206446" y="6196921"/>
            <a:ext cx="1037657" cy="5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6" name="Picture 3" descr="729747d8za2kbusq"/>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801528" y="6200052"/>
            <a:ext cx="963762" cy="49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7" name="Picture 3" descr="729747d8za2kbusq"/>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913705" y="4763489"/>
            <a:ext cx="1631320" cy="200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13"/>
          <p:cNvSpPr txBox="1">
            <a:spLocks noChangeArrowheads="1"/>
          </p:cNvSpPr>
          <p:nvPr/>
        </p:nvSpPr>
        <p:spPr bwMode="auto">
          <a:xfrm>
            <a:off x="3664294" y="5173030"/>
            <a:ext cx="4784836" cy="154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vi-VN" b="1" dirty="0" err="1" smtClean="0">
                <a:solidFill>
                  <a:srgbClr val="0000FF"/>
                </a:solidFill>
                <a:latin typeface="Times New Roman" panose="02020603050405020304" pitchFamily="18" charset="0"/>
                <a:cs typeface="Times New Roman" panose="02020603050405020304" pitchFamily="18" charset="0"/>
              </a:rPr>
              <a:t>Trường</a:t>
            </a:r>
            <a:r>
              <a:rPr lang="en-US" altLang="vi-VN" b="1" dirty="0" smtClean="0">
                <a:solidFill>
                  <a:srgbClr val="0000FF"/>
                </a:solidFill>
                <a:latin typeface="Times New Roman" panose="02020603050405020304" pitchFamily="18" charset="0"/>
                <a:cs typeface="Times New Roman" panose="02020603050405020304" pitchFamily="18" charset="0"/>
              </a:rPr>
              <a:t> THCS </a:t>
            </a:r>
            <a:r>
              <a:rPr lang="en-US" altLang="vi-VN" b="1" dirty="0" err="1" smtClean="0">
                <a:solidFill>
                  <a:srgbClr val="0000FF"/>
                </a:solidFill>
                <a:latin typeface="Times New Roman" panose="02020603050405020304" pitchFamily="18" charset="0"/>
                <a:cs typeface="Times New Roman" panose="02020603050405020304" pitchFamily="18" charset="0"/>
              </a:rPr>
              <a:t>Quyết</a:t>
            </a:r>
            <a:r>
              <a:rPr lang="en-US" altLang="vi-VN" b="1" dirty="0" smtClean="0">
                <a:solidFill>
                  <a:srgbClr val="0000FF"/>
                </a:solidFill>
                <a:latin typeface="Times New Roman" panose="02020603050405020304" pitchFamily="18" charset="0"/>
                <a:cs typeface="Times New Roman" panose="02020603050405020304" pitchFamily="18" charset="0"/>
              </a:rPr>
              <a:t> </a:t>
            </a:r>
            <a:r>
              <a:rPr lang="en-US" altLang="vi-VN" b="1" dirty="0" err="1" smtClean="0">
                <a:solidFill>
                  <a:srgbClr val="0000FF"/>
                </a:solidFill>
                <a:latin typeface="Times New Roman" panose="02020603050405020304" pitchFamily="18" charset="0"/>
                <a:cs typeface="Times New Roman" panose="02020603050405020304" pitchFamily="18" charset="0"/>
              </a:rPr>
              <a:t>T</a:t>
            </a:r>
            <a:r>
              <a:rPr lang="en-US" altLang="vi-VN" sz="3114" b="1" dirty="0" err="1" smtClean="0">
                <a:solidFill>
                  <a:srgbClr val="0000FF"/>
                </a:solidFill>
                <a:latin typeface="Times New Roman" panose="02020603050405020304" pitchFamily="18" charset="0"/>
                <a:cs typeface="Times New Roman" panose="02020603050405020304" pitchFamily="18" charset="0"/>
              </a:rPr>
              <a:t>iến</a:t>
            </a:r>
            <a:endParaRPr lang="vi-VN" altLang="vi-VN" sz="3114" b="1" dirty="0">
              <a:solidFill>
                <a:srgbClr val="0000FF"/>
              </a:solidFill>
              <a:latin typeface="Times New Roman" panose="02020603050405020304" pitchFamily="18" charset="0"/>
              <a:cs typeface="Times New Roman" panose="02020603050405020304" pitchFamily="18" charset="0"/>
            </a:endParaRPr>
          </a:p>
          <a:p>
            <a:pPr eaLnBrk="1" hangingPunct="1">
              <a:spcBef>
                <a:spcPct val="0"/>
              </a:spcBef>
              <a:buFontTx/>
              <a:buNone/>
              <a:defRPr/>
            </a:pPr>
            <a:endParaRPr lang="en-US" altLang="vi-VN" sz="3114" b="1" dirty="0">
              <a:solidFill>
                <a:srgbClr val="0000FF"/>
              </a:solidFill>
              <a:latin typeface="Times New Roman" panose="02020603050405020304" pitchFamily="18" charset="0"/>
              <a:cs typeface="Times New Roman" panose="02020603050405020304" pitchFamily="18" charset="0"/>
            </a:endParaRPr>
          </a:p>
          <a:p>
            <a:pPr eaLnBrk="1" hangingPunct="1">
              <a:spcBef>
                <a:spcPct val="0"/>
              </a:spcBef>
              <a:buFontTx/>
              <a:buNone/>
              <a:defRPr/>
            </a:pPr>
            <a:endParaRPr lang="en-US" altLang="vi-VN" sz="3114"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30181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2000" fill="hold" nodeType="withEffect">
                                  <p:stCondLst>
                                    <p:cond delay="0"/>
                                  </p:stCondLst>
                                  <p:childTnLst>
                                    <p:animEffect transition="out" filter="fade">
                                      <p:cBhvr>
                                        <p:cTn id="6" dur="2000" tmFilter="0, 0; .2, .5; .8, .5; 1, 0"/>
                                        <p:tgtEl>
                                          <p:spTgt spid="24585"/>
                                        </p:tgtEl>
                                      </p:cBhvr>
                                    </p:animEffect>
                                    <p:animScale>
                                      <p:cBhvr>
                                        <p:cTn id="7" dur="1000" autoRev="1" fill="hold"/>
                                        <p:tgtEl>
                                          <p:spTgt spid="24585"/>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53" presetClass="entr" presetSubtype="0" fill="hold" nodeType="withEffect">
                                  <p:stCondLst>
                                    <p:cond delay="0"/>
                                  </p:stCondLst>
                                  <p:childTnLst>
                                    <p:set>
                                      <p:cBhvr>
                                        <p:cTn id="9" dur="1" fill="hold">
                                          <p:stCondLst>
                                            <p:cond delay="0"/>
                                          </p:stCondLst>
                                        </p:cTn>
                                        <p:tgtEl>
                                          <p:spTgt spid="24586"/>
                                        </p:tgtEl>
                                        <p:attrNameLst>
                                          <p:attrName>style.visibility</p:attrName>
                                        </p:attrNameLst>
                                      </p:cBhvr>
                                      <p:to>
                                        <p:strVal val="visible"/>
                                      </p:to>
                                    </p:set>
                                    <p:anim calcmode="lin" valueType="num">
                                      <p:cBhvr>
                                        <p:cTn id="10" dur="2000" fill="hold"/>
                                        <p:tgtEl>
                                          <p:spTgt spid="24586"/>
                                        </p:tgtEl>
                                        <p:attrNameLst>
                                          <p:attrName>ppt_w</p:attrName>
                                        </p:attrNameLst>
                                      </p:cBhvr>
                                      <p:tavLst>
                                        <p:tav tm="0">
                                          <p:val>
                                            <p:fltVal val="0"/>
                                          </p:val>
                                        </p:tav>
                                        <p:tav tm="100000">
                                          <p:val>
                                            <p:strVal val="#ppt_w"/>
                                          </p:val>
                                        </p:tav>
                                      </p:tavLst>
                                    </p:anim>
                                    <p:anim calcmode="lin" valueType="num">
                                      <p:cBhvr>
                                        <p:cTn id="11" dur="2000" fill="hold"/>
                                        <p:tgtEl>
                                          <p:spTgt spid="24586"/>
                                        </p:tgtEl>
                                        <p:attrNameLst>
                                          <p:attrName>ppt_h</p:attrName>
                                        </p:attrNameLst>
                                      </p:cBhvr>
                                      <p:tavLst>
                                        <p:tav tm="0">
                                          <p:val>
                                            <p:fltVal val="0"/>
                                          </p:val>
                                        </p:tav>
                                        <p:tav tm="100000">
                                          <p:val>
                                            <p:strVal val="#ppt_h"/>
                                          </p:val>
                                        </p:tav>
                                      </p:tavLst>
                                    </p:anim>
                                    <p:animEffect transition="in" filter="fade">
                                      <p:cBhvr>
                                        <p:cTn id="12" dur="2000"/>
                                        <p:tgtEl>
                                          <p:spTgt spid="24586"/>
                                        </p:tgtEl>
                                      </p:cBhvr>
                                    </p:animEffect>
                                  </p:childTnLst>
                                </p:cTn>
                              </p:par>
                              <p:par>
                                <p:cTn id="13" presetID="53" presetClass="entr" presetSubtype="0" fill="hold" grpId="0" nodeType="withEffect">
                                  <p:stCondLst>
                                    <p:cond delay="0"/>
                                  </p:stCondLst>
                                  <p:childTnLst>
                                    <p:set>
                                      <p:cBhvr>
                                        <p:cTn id="14" dur="1" fill="hold">
                                          <p:stCondLst>
                                            <p:cond delay="0"/>
                                          </p:stCondLst>
                                        </p:cTn>
                                        <p:tgtEl>
                                          <p:spTgt spid="24590"/>
                                        </p:tgtEl>
                                        <p:attrNameLst>
                                          <p:attrName>style.visibility</p:attrName>
                                        </p:attrNameLst>
                                      </p:cBhvr>
                                      <p:to>
                                        <p:strVal val="visible"/>
                                      </p:to>
                                    </p:set>
                                    <p:anim calcmode="lin" valueType="num">
                                      <p:cBhvr>
                                        <p:cTn id="15" dur="2000" fill="hold"/>
                                        <p:tgtEl>
                                          <p:spTgt spid="24590"/>
                                        </p:tgtEl>
                                        <p:attrNameLst>
                                          <p:attrName>ppt_w</p:attrName>
                                        </p:attrNameLst>
                                      </p:cBhvr>
                                      <p:tavLst>
                                        <p:tav tm="0">
                                          <p:val>
                                            <p:fltVal val="0"/>
                                          </p:val>
                                        </p:tav>
                                        <p:tav tm="100000">
                                          <p:val>
                                            <p:strVal val="#ppt_w"/>
                                          </p:val>
                                        </p:tav>
                                      </p:tavLst>
                                    </p:anim>
                                    <p:anim calcmode="lin" valueType="num">
                                      <p:cBhvr>
                                        <p:cTn id="16" dur="2000" fill="hold"/>
                                        <p:tgtEl>
                                          <p:spTgt spid="24590"/>
                                        </p:tgtEl>
                                        <p:attrNameLst>
                                          <p:attrName>ppt_h</p:attrName>
                                        </p:attrNameLst>
                                      </p:cBhvr>
                                      <p:tavLst>
                                        <p:tav tm="0">
                                          <p:val>
                                            <p:fltVal val="0"/>
                                          </p:val>
                                        </p:tav>
                                        <p:tav tm="100000">
                                          <p:val>
                                            <p:strVal val="#ppt_h"/>
                                          </p:val>
                                        </p:tav>
                                      </p:tavLst>
                                    </p:anim>
                                    <p:animEffect transition="in" filter="fade">
                                      <p:cBhvr>
                                        <p:cTn id="17" dur="2000"/>
                                        <p:tgtEl>
                                          <p:spTgt spid="24590"/>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2000" fill="hold"/>
                                        <p:tgtEl>
                                          <p:spTgt spid="30"/>
                                        </p:tgtEl>
                                        <p:attrNameLst>
                                          <p:attrName>ppt_w</p:attrName>
                                        </p:attrNameLst>
                                      </p:cBhvr>
                                      <p:tavLst>
                                        <p:tav tm="0">
                                          <p:val>
                                            <p:fltVal val="0"/>
                                          </p:val>
                                        </p:tav>
                                        <p:tav tm="100000">
                                          <p:val>
                                            <p:strVal val="#ppt_w"/>
                                          </p:val>
                                        </p:tav>
                                      </p:tavLst>
                                    </p:anim>
                                    <p:anim calcmode="lin" valueType="num">
                                      <p:cBhvr>
                                        <p:cTn id="21" dur="2000" fill="hold"/>
                                        <p:tgtEl>
                                          <p:spTgt spid="30"/>
                                        </p:tgtEl>
                                        <p:attrNameLst>
                                          <p:attrName>ppt_h</p:attrName>
                                        </p:attrNameLst>
                                      </p:cBhvr>
                                      <p:tavLst>
                                        <p:tav tm="0">
                                          <p:val>
                                            <p:fltVal val="0"/>
                                          </p:val>
                                        </p:tav>
                                        <p:tav tm="100000">
                                          <p:val>
                                            <p:strVal val="#ppt_h"/>
                                          </p:val>
                                        </p:tav>
                                      </p:tavLst>
                                    </p:anim>
                                    <p:animEffect transition="in" filter="fade">
                                      <p:cBhvr>
                                        <p:cTn id="22"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0"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4"/>
          <p:cNvSpPr>
            <a:spLocks noChangeShapeType="1"/>
          </p:cNvSpPr>
          <p:nvPr/>
        </p:nvSpPr>
        <p:spPr bwMode="auto">
          <a:xfrm>
            <a:off x="6248400" y="1066800"/>
            <a:ext cx="0" cy="54864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 name="Text Box 6"/>
          <p:cNvSpPr txBox="1">
            <a:spLocks noChangeArrowheads="1"/>
          </p:cNvSpPr>
          <p:nvPr/>
        </p:nvSpPr>
        <p:spPr bwMode="auto">
          <a:xfrm>
            <a:off x="1524000" y="1447801"/>
            <a:ext cx="4495800"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dirty="0">
                <a:solidFill>
                  <a:srgbClr val="C00000"/>
                </a:solidFill>
              </a:rPr>
              <a:t> </a:t>
            </a:r>
            <a:r>
              <a:rPr lang="en-US" altLang="en-US" sz="2800" b="1" dirty="0">
                <a:solidFill>
                  <a:srgbClr val="C00000"/>
                </a:solidFill>
              </a:rPr>
              <a:t>II. Tìm hiểu văn bản</a:t>
            </a:r>
            <a:r>
              <a:rPr lang="en-US" altLang="en-US" sz="2800" b="1" dirty="0">
                <a:solidFill>
                  <a:schemeClr val="bg1"/>
                </a:solidFill>
              </a:rPr>
              <a:t>:</a:t>
            </a:r>
          </a:p>
        </p:txBody>
      </p:sp>
      <p:sp>
        <p:nvSpPr>
          <p:cNvPr id="17416" name="Oval 8"/>
          <p:cNvSpPr>
            <a:spLocks noChangeArrowheads="1"/>
          </p:cNvSpPr>
          <p:nvPr/>
        </p:nvSpPr>
        <p:spPr bwMode="auto">
          <a:xfrm>
            <a:off x="6477000" y="2590800"/>
            <a:ext cx="3886200" cy="1905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7417" name="Text Box 9"/>
          <p:cNvSpPr txBox="1">
            <a:spLocks noChangeArrowheads="1"/>
          </p:cNvSpPr>
          <p:nvPr/>
        </p:nvSpPr>
        <p:spPr bwMode="auto">
          <a:xfrm>
            <a:off x="6781800" y="2819400"/>
            <a:ext cx="3200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dirty="0"/>
              <a:t>  </a:t>
            </a:r>
            <a:r>
              <a:rPr lang="en-US" altLang="en-US" sz="2400" b="1" i="1" dirty="0" smtClean="0">
                <a:solidFill>
                  <a:srgbClr val="7030A0"/>
                </a:solidFill>
                <a:latin typeface=".VnTime" pitchFamily="34" charset="0"/>
              </a:rPr>
              <a:t>Tìm nh</a:t>
            </a:r>
            <a:r>
              <a:rPr lang="en-US" altLang="en-US" sz="2000" b="1" i="1" dirty="0" smtClean="0">
                <a:solidFill>
                  <a:srgbClr val="7030A0"/>
                </a:solidFill>
                <a:latin typeface=".VnTime" pitchFamily="34" charset="0"/>
              </a:rPr>
              <a:t>ữ</a:t>
            </a:r>
            <a:r>
              <a:rPr lang="en-US" altLang="en-US" sz="2400" b="1" i="1" dirty="0" smtClean="0">
                <a:solidFill>
                  <a:srgbClr val="7030A0"/>
                </a:solidFill>
                <a:latin typeface=".VnTime" pitchFamily="34" charset="0"/>
              </a:rPr>
              <a:t>ng</a:t>
            </a:r>
            <a:r>
              <a:rPr lang="en-US" altLang="en-US" sz="2000" b="1" i="1" dirty="0" smtClean="0">
                <a:solidFill>
                  <a:srgbClr val="7030A0"/>
                </a:solidFill>
              </a:rPr>
              <a:t> </a:t>
            </a:r>
            <a:r>
              <a:rPr lang="en-US" altLang="en-US" sz="2000" b="1" i="1" dirty="0">
                <a:solidFill>
                  <a:srgbClr val="7030A0"/>
                </a:solidFill>
              </a:rPr>
              <a:t>chi tiết kể về sự ra đời của Gióng? Nhận xét về sự ra đời đó?</a:t>
            </a:r>
          </a:p>
        </p:txBody>
      </p:sp>
      <p:sp>
        <p:nvSpPr>
          <p:cNvPr id="17418" name="Oval 10"/>
          <p:cNvSpPr>
            <a:spLocks noChangeArrowheads="1"/>
          </p:cNvSpPr>
          <p:nvPr/>
        </p:nvSpPr>
        <p:spPr bwMode="auto">
          <a:xfrm>
            <a:off x="6324600" y="4343400"/>
            <a:ext cx="4114800" cy="2057400"/>
          </a:xfrm>
          <a:prstGeom prst="ellipse">
            <a:avLst/>
          </a:prstGeom>
          <a:solidFill>
            <a:schemeClr val="accent1"/>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7419" name="Text Box 11"/>
          <p:cNvSpPr txBox="1">
            <a:spLocks noChangeArrowheads="1"/>
          </p:cNvSpPr>
          <p:nvPr/>
        </p:nvSpPr>
        <p:spPr bwMode="auto">
          <a:xfrm>
            <a:off x="6934200" y="4724401"/>
            <a:ext cx="34290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dirty="0"/>
              <a:t>  </a:t>
            </a:r>
            <a:r>
              <a:rPr lang="en-US" altLang="en-US" sz="2000" b="1" dirty="0">
                <a:solidFill>
                  <a:srgbClr val="7030A0"/>
                </a:solidFill>
              </a:rPr>
              <a:t>CÂU HỎI THẢO LUẬN</a:t>
            </a:r>
          </a:p>
          <a:p>
            <a:pPr eaLnBrk="1" hangingPunct="1">
              <a:spcBef>
                <a:spcPct val="50000"/>
              </a:spcBef>
              <a:buClrTx/>
              <a:buFontTx/>
              <a:buNone/>
            </a:pPr>
            <a:r>
              <a:rPr lang="en-US" altLang="en-US" sz="2000" b="1" dirty="0">
                <a:solidFill>
                  <a:srgbClr val="7030A0"/>
                </a:solidFill>
              </a:rPr>
              <a:t>Các em có suy nghĩ gì về nguồn gốc và sự ra đời kì lạ của Gióng?</a:t>
            </a:r>
          </a:p>
        </p:txBody>
      </p:sp>
      <p:sp>
        <p:nvSpPr>
          <p:cNvPr id="17420" name="Oval 12"/>
          <p:cNvSpPr>
            <a:spLocks noChangeArrowheads="1"/>
          </p:cNvSpPr>
          <p:nvPr/>
        </p:nvSpPr>
        <p:spPr bwMode="auto">
          <a:xfrm>
            <a:off x="6400800" y="990600"/>
            <a:ext cx="3962400" cy="1733550"/>
          </a:xfrm>
          <a:prstGeom prst="ellipse">
            <a:avLst/>
          </a:prstGeom>
          <a:solidFill>
            <a:schemeClr val="accent1"/>
          </a:solidFill>
          <a:ln w="9525">
            <a:solidFill>
              <a:srgbClr val="FF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7421" name="Text Box 13"/>
          <p:cNvSpPr txBox="1">
            <a:spLocks noChangeArrowheads="1"/>
          </p:cNvSpPr>
          <p:nvPr/>
        </p:nvSpPr>
        <p:spPr bwMode="auto">
          <a:xfrm>
            <a:off x="6858000" y="1295401"/>
            <a:ext cx="3200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b="1" i="1" dirty="0">
                <a:solidFill>
                  <a:srgbClr val="CC3300"/>
                </a:solidFill>
              </a:rPr>
              <a:t>  </a:t>
            </a:r>
            <a:r>
              <a:rPr lang="en-US" altLang="en-US" sz="2000" b="1" i="1" dirty="0">
                <a:solidFill>
                  <a:srgbClr val="7030A0"/>
                </a:solidFill>
              </a:rPr>
              <a:t>Truyện “Thánh Gióng” có những nhân vật nào? Ai là nhân vật chính?</a:t>
            </a:r>
          </a:p>
        </p:txBody>
      </p:sp>
      <p:sp>
        <p:nvSpPr>
          <p:cNvPr id="17423" name="Rectangle 15"/>
          <p:cNvSpPr>
            <a:spLocks noChangeArrowheads="1"/>
          </p:cNvSpPr>
          <p:nvPr/>
        </p:nvSpPr>
        <p:spPr bwMode="auto">
          <a:xfrm>
            <a:off x="1752600" y="3032126"/>
            <a:ext cx="45720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800" b="1" dirty="0"/>
              <a:t>   - Thụ thai từ một vết chân to, lạ</a:t>
            </a:r>
          </a:p>
          <a:p>
            <a:pPr eaLnBrk="1" hangingPunct="1">
              <a:spcBef>
                <a:spcPct val="0"/>
              </a:spcBef>
              <a:buClrTx/>
              <a:buFontTx/>
              <a:buNone/>
            </a:pPr>
            <a:r>
              <a:rPr lang="en-US" altLang="en-US" sz="2800" b="1" dirty="0"/>
              <a:t>   - Mang thai 12 tháng</a:t>
            </a:r>
          </a:p>
          <a:p>
            <a:pPr eaLnBrk="1" hangingPunct="1">
              <a:spcBef>
                <a:spcPct val="0"/>
              </a:spcBef>
              <a:buClrTx/>
              <a:buFontTx/>
              <a:buNone/>
            </a:pPr>
            <a:r>
              <a:rPr lang="en-US" altLang="en-US" sz="2800" b="1" dirty="0"/>
              <a:t>   - Ba tuổi chưa biết nói, cười, đi, đặt đâu nằm đấy.</a:t>
            </a:r>
          </a:p>
        </p:txBody>
      </p:sp>
      <p:sp>
        <p:nvSpPr>
          <p:cNvPr id="17424" name="Text Box 16"/>
          <p:cNvSpPr txBox="1">
            <a:spLocks noChangeArrowheads="1"/>
          </p:cNvSpPr>
          <p:nvPr/>
        </p:nvSpPr>
        <p:spPr bwMode="auto">
          <a:xfrm>
            <a:off x="2209800" y="0"/>
            <a:ext cx="8458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50000"/>
              </a:spcBef>
              <a:buClrTx/>
              <a:buFontTx/>
              <a:buNone/>
            </a:pPr>
            <a:r>
              <a:rPr lang="en-US" altLang="en-US" b="1" i="1" dirty="0">
                <a:solidFill>
                  <a:srgbClr val="FFFF66"/>
                </a:solidFill>
              </a:rPr>
              <a:t>   </a:t>
            </a:r>
            <a:r>
              <a:rPr lang="en-US" altLang="en-US" b="1" i="1" dirty="0">
                <a:solidFill>
                  <a:srgbClr val="FF0000"/>
                </a:solidFill>
              </a:rPr>
              <a:t>Văn bản</a:t>
            </a:r>
            <a:r>
              <a:rPr lang="en-US" altLang="en-US" sz="2800" dirty="0">
                <a:solidFill>
                  <a:srgbClr val="FF0000"/>
                </a:solidFill>
              </a:rPr>
              <a:t>       </a:t>
            </a:r>
            <a:r>
              <a:rPr lang="en-US" altLang="en-US" b="1" dirty="0">
                <a:solidFill>
                  <a:srgbClr val="FF0000"/>
                </a:solidFill>
              </a:rPr>
              <a:t>THÁNH GIÓNG  </a:t>
            </a:r>
            <a:r>
              <a:rPr lang="en-US" altLang="en-US" b="1" dirty="0">
                <a:solidFill>
                  <a:srgbClr val="CC3300"/>
                </a:solidFill>
              </a:rPr>
              <a:t>  </a:t>
            </a:r>
            <a:r>
              <a:rPr lang="en-US" altLang="en-US" sz="2000" b="1" i="1" dirty="0">
                <a:solidFill>
                  <a:srgbClr val="D60093"/>
                </a:solidFill>
              </a:rPr>
              <a:t>Truyền thuyết</a:t>
            </a:r>
            <a:r>
              <a:rPr lang="en-US" altLang="en-US" b="1" dirty="0">
                <a:solidFill>
                  <a:srgbClr val="CC3300"/>
                </a:solidFill>
              </a:rPr>
              <a:t> </a:t>
            </a:r>
          </a:p>
        </p:txBody>
      </p:sp>
      <p:sp>
        <p:nvSpPr>
          <p:cNvPr id="17427" name="Text Box 19"/>
          <p:cNvSpPr txBox="1">
            <a:spLocks noChangeArrowheads="1"/>
          </p:cNvSpPr>
          <p:nvPr/>
        </p:nvSpPr>
        <p:spPr bwMode="auto">
          <a:xfrm>
            <a:off x="1524000" y="838201"/>
            <a:ext cx="4495800"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a:t> </a:t>
            </a:r>
            <a:r>
              <a:rPr lang="en-US" altLang="en-US" sz="2800" b="1">
                <a:solidFill>
                  <a:schemeClr val="bg1"/>
                </a:solidFill>
              </a:rPr>
              <a:t>I.</a:t>
            </a:r>
            <a:r>
              <a:rPr lang="en-US" altLang="en-US" sz="2800" b="1">
                <a:solidFill>
                  <a:srgbClr val="CC3300"/>
                </a:solidFill>
              </a:rPr>
              <a:t>Tìm hiểu chung</a:t>
            </a:r>
            <a:r>
              <a:rPr lang="en-US" altLang="en-US" sz="2800" b="1">
                <a:solidFill>
                  <a:schemeClr val="bg1"/>
                </a:solidFill>
              </a:rPr>
              <a:t>:</a:t>
            </a:r>
          </a:p>
        </p:txBody>
      </p:sp>
      <p:sp>
        <p:nvSpPr>
          <p:cNvPr id="17428" name="Text Box 20"/>
          <p:cNvSpPr txBox="1">
            <a:spLocks noChangeArrowheads="1"/>
          </p:cNvSpPr>
          <p:nvPr/>
        </p:nvSpPr>
        <p:spPr bwMode="auto">
          <a:xfrm>
            <a:off x="1676400" y="2498726"/>
            <a:ext cx="24955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800" b="1" i="1" dirty="0"/>
              <a:t>a. Sự ra đời :</a:t>
            </a:r>
            <a:r>
              <a:rPr lang="en-US" altLang="en-US" sz="2800" dirty="0"/>
              <a:t> </a:t>
            </a:r>
          </a:p>
        </p:txBody>
      </p:sp>
      <p:sp>
        <p:nvSpPr>
          <p:cNvPr id="17429" name="Text Box 21"/>
          <p:cNvSpPr txBox="1">
            <a:spLocks noChangeArrowheads="1"/>
          </p:cNvSpPr>
          <p:nvPr/>
        </p:nvSpPr>
        <p:spPr bwMode="auto">
          <a:xfrm>
            <a:off x="1676400" y="5775326"/>
            <a:ext cx="32400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1800" dirty="0"/>
              <a:t> </a:t>
            </a:r>
            <a:r>
              <a:rPr lang="en-US" altLang="en-US" sz="2800" b="1" dirty="0">
                <a:sym typeface="Wingdings" panose="05000000000000000000" pitchFamily="2" charset="2"/>
              </a:rPr>
              <a:t></a:t>
            </a:r>
            <a:r>
              <a:rPr lang="en-US" altLang="en-US" sz="2800" b="1" dirty="0"/>
              <a:t> Sự ra đời kì lạ.</a:t>
            </a:r>
          </a:p>
        </p:txBody>
      </p:sp>
    </p:spTree>
    <p:extLst>
      <p:ext uri="{BB962C8B-B14F-4D97-AF65-F5344CB8AC3E}">
        <p14:creationId xmlns:p14="http://schemas.microsoft.com/office/powerpoint/2010/main" val="1680528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424"/>
                                        </p:tgtEl>
                                        <p:attrNameLst>
                                          <p:attrName>style.visibility</p:attrName>
                                        </p:attrNameLst>
                                      </p:cBhvr>
                                      <p:to>
                                        <p:strVal val="visible"/>
                                      </p:to>
                                    </p:set>
                                    <p:animEffect transition="in" filter="fade">
                                      <p:cBhvr>
                                        <p:cTn id="7" dur="1000"/>
                                        <p:tgtEl>
                                          <p:spTgt spid="17424"/>
                                        </p:tgtEl>
                                      </p:cBhvr>
                                    </p:animEffect>
                                    <p:anim calcmode="lin" valueType="num">
                                      <p:cBhvr>
                                        <p:cTn id="8" dur="1000" fill="hold"/>
                                        <p:tgtEl>
                                          <p:spTgt spid="17424"/>
                                        </p:tgtEl>
                                        <p:attrNameLst>
                                          <p:attrName>ppt_x</p:attrName>
                                        </p:attrNameLst>
                                      </p:cBhvr>
                                      <p:tavLst>
                                        <p:tav tm="0">
                                          <p:val>
                                            <p:strVal val="#ppt_x"/>
                                          </p:val>
                                        </p:tav>
                                        <p:tav tm="100000">
                                          <p:val>
                                            <p:strVal val="#ppt_x"/>
                                          </p:val>
                                        </p:tav>
                                      </p:tavLst>
                                    </p:anim>
                                    <p:anim calcmode="lin" valueType="num">
                                      <p:cBhvr>
                                        <p:cTn id="9" dur="1000" fill="hold"/>
                                        <p:tgtEl>
                                          <p:spTgt spid="1742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7427"/>
                                        </p:tgtEl>
                                        <p:attrNameLst>
                                          <p:attrName>style.visibility</p:attrName>
                                        </p:attrNameLst>
                                      </p:cBhvr>
                                      <p:to>
                                        <p:strVal val="visible"/>
                                      </p:to>
                                    </p:set>
                                    <p:animEffect transition="in" filter="fade">
                                      <p:cBhvr>
                                        <p:cTn id="12" dur="1000"/>
                                        <p:tgtEl>
                                          <p:spTgt spid="17427"/>
                                        </p:tgtEl>
                                      </p:cBhvr>
                                    </p:animEffect>
                                    <p:anim calcmode="lin" valueType="num">
                                      <p:cBhvr>
                                        <p:cTn id="13" dur="1000" fill="hold"/>
                                        <p:tgtEl>
                                          <p:spTgt spid="17427"/>
                                        </p:tgtEl>
                                        <p:attrNameLst>
                                          <p:attrName>ppt_x</p:attrName>
                                        </p:attrNameLst>
                                      </p:cBhvr>
                                      <p:tavLst>
                                        <p:tav tm="0">
                                          <p:val>
                                            <p:strVal val="#ppt_x"/>
                                          </p:val>
                                        </p:tav>
                                        <p:tav tm="100000">
                                          <p:val>
                                            <p:strVal val="#ppt_x"/>
                                          </p:val>
                                        </p:tav>
                                      </p:tavLst>
                                    </p:anim>
                                    <p:anim calcmode="lin" valueType="num">
                                      <p:cBhvr>
                                        <p:cTn id="14" dur="1000" fill="hold"/>
                                        <p:tgtEl>
                                          <p:spTgt spid="1742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7414"/>
                                        </p:tgtEl>
                                        <p:attrNameLst>
                                          <p:attrName>style.visibility</p:attrName>
                                        </p:attrNameLst>
                                      </p:cBhvr>
                                      <p:to>
                                        <p:strVal val="visible"/>
                                      </p:to>
                                    </p:set>
                                    <p:animEffect transition="in" filter="fade">
                                      <p:cBhvr>
                                        <p:cTn id="17" dur="1000"/>
                                        <p:tgtEl>
                                          <p:spTgt spid="17414"/>
                                        </p:tgtEl>
                                      </p:cBhvr>
                                    </p:animEffect>
                                    <p:anim calcmode="lin" valueType="num">
                                      <p:cBhvr>
                                        <p:cTn id="18" dur="1000" fill="hold"/>
                                        <p:tgtEl>
                                          <p:spTgt spid="17414"/>
                                        </p:tgtEl>
                                        <p:attrNameLst>
                                          <p:attrName>ppt_x</p:attrName>
                                        </p:attrNameLst>
                                      </p:cBhvr>
                                      <p:tavLst>
                                        <p:tav tm="0">
                                          <p:val>
                                            <p:strVal val="#ppt_x"/>
                                          </p:val>
                                        </p:tav>
                                        <p:tav tm="100000">
                                          <p:val>
                                            <p:strVal val="#ppt_x"/>
                                          </p:val>
                                        </p:tav>
                                      </p:tavLst>
                                    </p:anim>
                                    <p:anim calcmode="lin" valueType="num">
                                      <p:cBhvr>
                                        <p:cTn id="19" dur="1000" fill="hold"/>
                                        <p:tgtEl>
                                          <p:spTgt spid="17414"/>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nodeType="clickEffect">
                                  <p:stCondLst>
                                    <p:cond delay="0"/>
                                  </p:stCondLst>
                                  <p:childTnLst>
                                    <p:set>
                                      <p:cBhvr>
                                        <p:cTn id="23" dur="1" fill="hold">
                                          <p:stCondLst>
                                            <p:cond delay="0"/>
                                          </p:stCondLst>
                                        </p:cTn>
                                        <p:tgtEl>
                                          <p:spTgt spid="17420"/>
                                        </p:tgtEl>
                                        <p:attrNameLst>
                                          <p:attrName>style.visibility</p:attrName>
                                        </p:attrNameLst>
                                      </p:cBhvr>
                                      <p:to>
                                        <p:strVal val="visible"/>
                                      </p:to>
                                    </p:set>
                                    <p:animEffect transition="in" filter="fade">
                                      <p:cBhvr>
                                        <p:cTn id="24" dur="1000"/>
                                        <p:tgtEl>
                                          <p:spTgt spid="17420"/>
                                        </p:tgtEl>
                                      </p:cBhvr>
                                    </p:animEffect>
                                    <p:anim calcmode="lin" valueType="num">
                                      <p:cBhvr>
                                        <p:cTn id="25" dur="1000" fill="hold"/>
                                        <p:tgtEl>
                                          <p:spTgt spid="17420"/>
                                        </p:tgtEl>
                                        <p:attrNameLst>
                                          <p:attrName>ppt_x</p:attrName>
                                        </p:attrNameLst>
                                      </p:cBhvr>
                                      <p:tavLst>
                                        <p:tav tm="0">
                                          <p:val>
                                            <p:strVal val="#ppt_x"/>
                                          </p:val>
                                        </p:tav>
                                        <p:tav tm="100000">
                                          <p:val>
                                            <p:strVal val="#ppt_x"/>
                                          </p:val>
                                        </p:tav>
                                      </p:tavLst>
                                    </p:anim>
                                    <p:anim calcmode="lin" valueType="num">
                                      <p:cBhvr>
                                        <p:cTn id="26" dur="1000" fill="hold"/>
                                        <p:tgtEl>
                                          <p:spTgt spid="1742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7421"/>
                                        </p:tgtEl>
                                        <p:attrNameLst>
                                          <p:attrName>style.visibility</p:attrName>
                                        </p:attrNameLst>
                                      </p:cBhvr>
                                      <p:to>
                                        <p:strVal val="visible"/>
                                      </p:to>
                                    </p:set>
                                    <p:animEffect transition="in" filter="fade">
                                      <p:cBhvr>
                                        <p:cTn id="29" dur="500"/>
                                        <p:tgtEl>
                                          <p:spTgt spid="17421"/>
                                        </p:tgtEl>
                                      </p:cBhvr>
                                    </p:animEffect>
                                    <p:anim calcmode="lin" valueType="num">
                                      <p:cBhvr>
                                        <p:cTn id="30" dur="500" fill="hold"/>
                                        <p:tgtEl>
                                          <p:spTgt spid="17421"/>
                                        </p:tgtEl>
                                        <p:attrNameLst>
                                          <p:attrName>ppt_x</p:attrName>
                                        </p:attrNameLst>
                                      </p:cBhvr>
                                      <p:tavLst>
                                        <p:tav tm="0">
                                          <p:val>
                                            <p:strVal val="#ppt_x"/>
                                          </p:val>
                                        </p:tav>
                                        <p:tav tm="100000">
                                          <p:val>
                                            <p:strVal val="#ppt_x"/>
                                          </p:val>
                                        </p:tav>
                                      </p:tavLst>
                                    </p:anim>
                                    <p:anim calcmode="lin" valueType="num">
                                      <p:cBhvr>
                                        <p:cTn id="31" dur="500" fill="hold"/>
                                        <p:tgtEl>
                                          <p:spTgt spid="17421"/>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xit" presetSubtype="16" fill="hold" grpId="1" nodeType="clickEffect">
                                  <p:stCondLst>
                                    <p:cond delay="0"/>
                                  </p:stCondLst>
                                  <p:childTnLst>
                                    <p:animEffect transition="out" filter="diamond(in)">
                                      <p:cBhvr>
                                        <p:cTn id="35" dur="500"/>
                                        <p:tgtEl>
                                          <p:spTgt spid="17421"/>
                                        </p:tgtEl>
                                      </p:cBhvr>
                                    </p:animEffect>
                                    <p:set>
                                      <p:cBhvr>
                                        <p:cTn id="36" dur="1" fill="hold">
                                          <p:stCondLst>
                                            <p:cond delay="499"/>
                                          </p:stCondLst>
                                        </p:cTn>
                                        <p:tgtEl>
                                          <p:spTgt spid="17421"/>
                                        </p:tgtEl>
                                        <p:attrNameLst>
                                          <p:attrName>style.visibility</p:attrName>
                                        </p:attrNameLst>
                                      </p:cBhvr>
                                      <p:to>
                                        <p:strVal val="hidden"/>
                                      </p:to>
                                    </p:set>
                                  </p:childTnLst>
                                </p:cTn>
                              </p:par>
                              <p:par>
                                <p:cTn id="37" presetID="8" presetClass="exit" presetSubtype="16" fill="hold" nodeType="withEffect">
                                  <p:stCondLst>
                                    <p:cond delay="0"/>
                                  </p:stCondLst>
                                  <p:childTnLst>
                                    <p:animEffect transition="out" filter="diamond(in)">
                                      <p:cBhvr>
                                        <p:cTn id="38" dur="2000"/>
                                        <p:tgtEl>
                                          <p:spTgt spid="17420"/>
                                        </p:tgtEl>
                                      </p:cBhvr>
                                    </p:animEffect>
                                    <p:set>
                                      <p:cBhvr>
                                        <p:cTn id="39" dur="1" fill="hold">
                                          <p:stCondLst>
                                            <p:cond delay="1999"/>
                                          </p:stCondLst>
                                        </p:cTn>
                                        <p:tgtEl>
                                          <p:spTgt spid="17420"/>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7428"/>
                                        </p:tgtEl>
                                        <p:attrNameLst>
                                          <p:attrName>style.visibility</p:attrName>
                                        </p:attrNameLst>
                                      </p:cBhvr>
                                      <p:to>
                                        <p:strVal val="visible"/>
                                      </p:to>
                                    </p:set>
                                    <p:anim calcmode="lin" valueType="num">
                                      <p:cBhvr>
                                        <p:cTn id="44" dur="500" fill="hold"/>
                                        <p:tgtEl>
                                          <p:spTgt spid="17428"/>
                                        </p:tgtEl>
                                        <p:attrNameLst>
                                          <p:attrName>ppt_w</p:attrName>
                                        </p:attrNameLst>
                                      </p:cBhvr>
                                      <p:tavLst>
                                        <p:tav tm="0">
                                          <p:val>
                                            <p:fltVal val="0"/>
                                          </p:val>
                                        </p:tav>
                                        <p:tav tm="100000">
                                          <p:val>
                                            <p:strVal val="#ppt_w"/>
                                          </p:val>
                                        </p:tav>
                                      </p:tavLst>
                                    </p:anim>
                                    <p:anim calcmode="lin" valueType="num">
                                      <p:cBhvr>
                                        <p:cTn id="45" dur="500" fill="hold"/>
                                        <p:tgtEl>
                                          <p:spTgt spid="17428"/>
                                        </p:tgtEl>
                                        <p:attrNameLst>
                                          <p:attrName>ppt_h</p:attrName>
                                        </p:attrNameLst>
                                      </p:cBhvr>
                                      <p:tavLst>
                                        <p:tav tm="0">
                                          <p:val>
                                            <p:fltVal val="0"/>
                                          </p:val>
                                        </p:tav>
                                        <p:tav tm="100000">
                                          <p:val>
                                            <p:strVal val="#ppt_h"/>
                                          </p:val>
                                        </p:tav>
                                      </p:tavLst>
                                    </p:anim>
                                    <p:animEffect transition="in" filter="fade">
                                      <p:cBhvr>
                                        <p:cTn id="46" dur="500"/>
                                        <p:tgtEl>
                                          <p:spTgt spid="1742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nodeType="clickEffect">
                                  <p:stCondLst>
                                    <p:cond delay="0"/>
                                  </p:stCondLst>
                                  <p:childTnLst>
                                    <p:set>
                                      <p:cBhvr>
                                        <p:cTn id="50" dur="1" fill="hold">
                                          <p:stCondLst>
                                            <p:cond delay="0"/>
                                          </p:stCondLst>
                                        </p:cTn>
                                        <p:tgtEl>
                                          <p:spTgt spid="17416"/>
                                        </p:tgtEl>
                                        <p:attrNameLst>
                                          <p:attrName>style.visibility</p:attrName>
                                        </p:attrNameLst>
                                      </p:cBhvr>
                                      <p:to>
                                        <p:strVal val="visible"/>
                                      </p:to>
                                    </p:set>
                                    <p:anim calcmode="lin" valueType="num">
                                      <p:cBhvr>
                                        <p:cTn id="51" dur="500" fill="hold"/>
                                        <p:tgtEl>
                                          <p:spTgt spid="17416"/>
                                        </p:tgtEl>
                                        <p:attrNameLst>
                                          <p:attrName>ppt_w</p:attrName>
                                        </p:attrNameLst>
                                      </p:cBhvr>
                                      <p:tavLst>
                                        <p:tav tm="0">
                                          <p:val>
                                            <p:fltVal val="0"/>
                                          </p:val>
                                        </p:tav>
                                        <p:tav tm="100000">
                                          <p:val>
                                            <p:strVal val="#ppt_w"/>
                                          </p:val>
                                        </p:tav>
                                      </p:tavLst>
                                    </p:anim>
                                    <p:anim calcmode="lin" valueType="num">
                                      <p:cBhvr>
                                        <p:cTn id="52" dur="500" fill="hold"/>
                                        <p:tgtEl>
                                          <p:spTgt spid="17416"/>
                                        </p:tgtEl>
                                        <p:attrNameLst>
                                          <p:attrName>ppt_h</p:attrName>
                                        </p:attrNameLst>
                                      </p:cBhvr>
                                      <p:tavLst>
                                        <p:tav tm="0">
                                          <p:val>
                                            <p:fltVal val="0"/>
                                          </p:val>
                                        </p:tav>
                                        <p:tav tm="100000">
                                          <p:val>
                                            <p:strVal val="#ppt_h"/>
                                          </p:val>
                                        </p:tav>
                                      </p:tavLst>
                                    </p:anim>
                                    <p:animEffect transition="in" filter="fade">
                                      <p:cBhvr>
                                        <p:cTn id="53" dur="500"/>
                                        <p:tgtEl>
                                          <p:spTgt spid="17416"/>
                                        </p:tgtEl>
                                      </p:cBhvr>
                                    </p:animEffect>
                                  </p:childTnLst>
                                </p:cTn>
                              </p:par>
                              <p:par>
                                <p:cTn id="54" presetID="53" presetClass="entr" presetSubtype="0" fill="hold" grpId="0" nodeType="withEffect">
                                  <p:stCondLst>
                                    <p:cond delay="0"/>
                                  </p:stCondLst>
                                  <p:childTnLst>
                                    <p:set>
                                      <p:cBhvr>
                                        <p:cTn id="55" dur="1" fill="hold">
                                          <p:stCondLst>
                                            <p:cond delay="0"/>
                                          </p:stCondLst>
                                        </p:cTn>
                                        <p:tgtEl>
                                          <p:spTgt spid="17417"/>
                                        </p:tgtEl>
                                        <p:attrNameLst>
                                          <p:attrName>style.visibility</p:attrName>
                                        </p:attrNameLst>
                                      </p:cBhvr>
                                      <p:to>
                                        <p:strVal val="visible"/>
                                      </p:to>
                                    </p:set>
                                    <p:anim calcmode="lin" valueType="num">
                                      <p:cBhvr>
                                        <p:cTn id="56" dur="500" fill="hold"/>
                                        <p:tgtEl>
                                          <p:spTgt spid="17417"/>
                                        </p:tgtEl>
                                        <p:attrNameLst>
                                          <p:attrName>ppt_w</p:attrName>
                                        </p:attrNameLst>
                                      </p:cBhvr>
                                      <p:tavLst>
                                        <p:tav tm="0">
                                          <p:val>
                                            <p:fltVal val="0"/>
                                          </p:val>
                                        </p:tav>
                                        <p:tav tm="100000">
                                          <p:val>
                                            <p:strVal val="#ppt_w"/>
                                          </p:val>
                                        </p:tav>
                                      </p:tavLst>
                                    </p:anim>
                                    <p:anim calcmode="lin" valueType="num">
                                      <p:cBhvr>
                                        <p:cTn id="57" dur="500" fill="hold"/>
                                        <p:tgtEl>
                                          <p:spTgt spid="17417"/>
                                        </p:tgtEl>
                                        <p:attrNameLst>
                                          <p:attrName>ppt_h</p:attrName>
                                        </p:attrNameLst>
                                      </p:cBhvr>
                                      <p:tavLst>
                                        <p:tav tm="0">
                                          <p:val>
                                            <p:fltVal val="0"/>
                                          </p:val>
                                        </p:tav>
                                        <p:tav tm="100000">
                                          <p:val>
                                            <p:strVal val="#ppt_h"/>
                                          </p:val>
                                        </p:tav>
                                      </p:tavLst>
                                    </p:anim>
                                    <p:animEffect transition="in" filter="fade">
                                      <p:cBhvr>
                                        <p:cTn id="58" dur="500"/>
                                        <p:tgtEl>
                                          <p:spTgt spid="1741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7423"/>
                                        </p:tgtEl>
                                        <p:attrNameLst>
                                          <p:attrName>style.visibility</p:attrName>
                                        </p:attrNameLst>
                                      </p:cBhvr>
                                      <p:to>
                                        <p:strVal val="visible"/>
                                      </p:to>
                                    </p:set>
                                    <p:anim calcmode="lin" valueType="num">
                                      <p:cBhvr>
                                        <p:cTn id="63" dur="500" fill="hold"/>
                                        <p:tgtEl>
                                          <p:spTgt spid="17423"/>
                                        </p:tgtEl>
                                        <p:attrNameLst>
                                          <p:attrName>ppt_w</p:attrName>
                                        </p:attrNameLst>
                                      </p:cBhvr>
                                      <p:tavLst>
                                        <p:tav tm="0">
                                          <p:val>
                                            <p:fltVal val="0"/>
                                          </p:val>
                                        </p:tav>
                                        <p:tav tm="100000">
                                          <p:val>
                                            <p:strVal val="#ppt_w"/>
                                          </p:val>
                                        </p:tav>
                                      </p:tavLst>
                                    </p:anim>
                                    <p:anim calcmode="lin" valueType="num">
                                      <p:cBhvr>
                                        <p:cTn id="64" dur="500" fill="hold"/>
                                        <p:tgtEl>
                                          <p:spTgt spid="17423"/>
                                        </p:tgtEl>
                                        <p:attrNameLst>
                                          <p:attrName>ppt_h</p:attrName>
                                        </p:attrNameLst>
                                      </p:cBhvr>
                                      <p:tavLst>
                                        <p:tav tm="0">
                                          <p:val>
                                            <p:fltVal val="0"/>
                                          </p:val>
                                        </p:tav>
                                        <p:tav tm="100000">
                                          <p:val>
                                            <p:strVal val="#ppt_h"/>
                                          </p:val>
                                        </p:tav>
                                      </p:tavLst>
                                    </p:anim>
                                    <p:animEffect transition="in" filter="fade">
                                      <p:cBhvr>
                                        <p:cTn id="65" dur="500"/>
                                        <p:tgtEl>
                                          <p:spTgt spid="1742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8" presetClass="exit" presetSubtype="16" fill="hold" grpId="1" nodeType="clickEffect">
                                  <p:stCondLst>
                                    <p:cond delay="0"/>
                                  </p:stCondLst>
                                  <p:childTnLst>
                                    <p:animEffect transition="out" filter="diamond(in)">
                                      <p:cBhvr>
                                        <p:cTn id="69" dur="2000"/>
                                        <p:tgtEl>
                                          <p:spTgt spid="17417"/>
                                        </p:tgtEl>
                                      </p:cBhvr>
                                    </p:animEffect>
                                    <p:set>
                                      <p:cBhvr>
                                        <p:cTn id="70" dur="1" fill="hold">
                                          <p:stCondLst>
                                            <p:cond delay="1999"/>
                                          </p:stCondLst>
                                        </p:cTn>
                                        <p:tgtEl>
                                          <p:spTgt spid="17417"/>
                                        </p:tgtEl>
                                        <p:attrNameLst>
                                          <p:attrName>style.visibility</p:attrName>
                                        </p:attrNameLst>
                                      </p:cBhvr>
                                      <p:to>
                                        <p:strVal val="hidden"/>
                                      </p:to>
                                    </p:set>
                                  </p:childTnLst>
                                </p:cTn>
                              </p:par>
                              <p:par>
                                <p:cTn id="71" presetID="8" presetClass="exit" presetSubtype="16" fill="hold" nodeType="withEffect">
                                  <p:stCondLst>
                                    <p:cond delay="0"/>
                                  </p:stCondLst>
                                  <p:childTnLst>
                                    <p:animEffect transition="out" filter="diamond(in)">
                                      <p:cBhvr>
                                        <p:cTn id="72" dur="2000"/>
                                        <p:tgtEl>
                                          <p:spTgt spid="17416"/>
                                        </p:tgtEl>
                                      </p:cBhvr>
                                    </p:animEffect>
                                    <p:set>
                                      <p:cBhvr>
                                        <p:cTn id="73" dur="1" fill="hold">
                                          <p:stCondLst>
                                            <p:cond delay="1999"/>
                                          </p:stCondLst>
                                        </p:cTn>
                                        <p:tgtEl>
                                          <p:spTgt spid="17416"/>
                                        </p:tgtEl>
                                        <p:attrNameLst>
                                          <p:attrName>style.visibility</p:attrName>
                                        </p:attrNameLst>
                                      </p:cBhvr>
                                      <p:to>
                                        <p:strVal val="hidden"/>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7429"/>
                                        </p:tgtEl>
                                        <p:attrNameLst>
                                          <p:attrName>style.visibility</p:attrName>
                                        </p:attrNameLst>
                                      </p:cBhvr>
                                      <p:to>
                                        <p:strVal val="visible"/>
                                      </p:to>
                                    </p:set>
                                    <p:anim calcmode="lin" valueType="num">
                                      <p:cBhvr additive="base">
                                        <p:cTn id="78" dur="500" fill="hold"/>
                                        <p:tgtEl>
                                          <p:spTgt spid="17429"/>
                                        </p:tgtEl>
                                        <p:attrNameLst>
                                          <p:attrName>ppt_x</p:attrName>
                                        </p:attrNameLst>
                                      </p:cBhvr>
                                      <p:tavLst>
                                        <p:tav tm="0">
                                          <p:val>
                                            <p:strVal val="#ppt_x"/>
                                          </p:val>
                                        </p:tav>
                                        <p:tav tm="100000">
                                          <p:val>
                                            <p:strVal val="#ppt_x"/>
                                          </p:val>
                                        </p:tav>
                                      </p:tavLst>
                                    </p:anim>
                                    <p:anim calcmode="lin" valueType="num">
                                      <p:cBhvr additive="base">
                                        <p:cTn id="79" dur="500" fill="hold"/>
                                        <p:tgtEl>
                                          <p:spTgt spid="17429"/>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7419"/>
                                        </p:tgtEl>
                                        <p:attrNameLst>
                                          <p:attrName>style.visibility</p:attrName>
                                        </p:attrNameLst>
                                      </p:cBhvr>
                                      <p:to>
                                        <p:strVal val="visible"/>
                                      </p:to>
                                    </p:set>
                                    <p:anim calcmode="lin" valueType="num">
                                      <p:cBhvr additive="base">
                                        <p:cTn id="84" dur="500" fill="hold"/>
                                        <p:tgtEl>
                                          <p:spTgt spid="17419"/>
                                        </p:tgtEl>
                                        <p:attrNameLst>
                                          <p:attrName>ppt_x</p:attrName>
                                        </p:attrNameLst>
                                      </p:cBhvr>
                                      <p:tavLst>
                                        <p:tav tm="0">
                                          <p:val>
                                            <p:strVal val="#ppt_x"/>
                                          </p:val>
                                        </p:tav>
                                        <p:tav tm="100000">
                                          <p:val>
                                            <p:strVal val="#ppt_x"/>
                                          </p:val>
                                        </p:tav>
                                      </p:tavLst>
                                    </p:anim>
                                    <p:anim calcmode="lin" valueType="num">
                                      <p:cBhvr additive="base">
                                        <p:cTn id="85" dur="500" fill="hold"/>
                                        <p:tgtEl>
                                          <p:spTgt spid="17419"/>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17418"/>
                                        </p:tgtEl>
                                        <p:attrNameLst>
                                          <p:attrName>style.visibility</p:attrName>
                                        </p:attrNameLst>
                                      </p:cBhvr>
                                      <p:to>
                                        <p:strVal val="visible"/>
                                      </p:to>
                                    </p:set>
                                    <p:anim calcmode="lin" valueType="num">
                                      <p:cBhvr additive="base">
                                        <p:cTn id="88" dur="500" fill="hold"/>
                                        <p:tgtEl>
                                          <p:spTgt spid="17418"/>
                                        </p:tgtEl>
                                        <p:attrNameLst>
                                          <p:attrName>ppt_x</p:attrName>
                                        </p:attrNameLst>
                                      </p:cBhvr>
                                      <p:tavLst>
                                        <p:tav tm="0">
                                          <p:val>
                                            <p:strVal val="#ppt_x"/>
                                          </p:val>
                                        </p:tav>
                                        <p:tav tm="100000">
                                          <p:val>
                                            <p:strVal val="#ppt_x"/>
                                          </p:val>
                                        </p:tav>
                                      </p:tavLst>
                                    </p:anim>
                                    <p:anim calcmode="lin" valueType="num">
                                      <p:cBhvr additive="base">
                                        <p:cTn id="89" dur="500" fill="hold"/>
                                        <p:tgtEl>
                                          <p:spTgt spid="17418"/>
                                        </p:tgtEl>
                                        <p:attrNameLst>
                                          <p:attrName>ppt_y</p:attrName>
                                        </p:attrNameLst>
                                      </p:cBhvr>
                                      <p:tavLst>
                                        <p:tav tm="0">
                                          <p:val>
                                            <p:strVal val="1+#ppt_h/2"/>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8" presetClass="exit" presetSubtype="16" fill="hold" nodeType="clickEffect">
                                  <p:stCondLst>
                                    <p:cond delay="0"/>
                                  </p:stCondLst>
                                  <p:childTnLst>
                                    <p:animEffect transition="out" filter="diamond(in)">
                                      <p:cBhvr>
                                        <p:cTn id="93" dur="2000"/>
                                        <p:tgtEl>
                                          <p:spTgt spid="17418"/>
                                        </p:tgtEl>
                                      </p:cBhvr>
                                    </p:animEffect>
                                    <p:set>
                                      <p:cBhvr>
                                        <p:cTn id="94" dur="1" fill="hold">
                                          <p:stCondLst>
                                            <p:cond delay="1999"/>
                                          </p:stCondLst>
                                        </p:cTn>
                                        <p:tgtEl>
                                          <p:spTgt spid="17418"/>
                                        </p:tgtEl>
                                        <p:attrNameLst>
                                          <p:attrName>style.visibility</p:attrName>
                                        </p:attrNameLst>
                                      </p:cBhvr>
                                      <p:to>
                                        <p:strVal val="hidden"/>
                                      </p:to>
                                    </p:set>
                                  </p:childTnLst>
                                </p:cTn>
                              </p:par>
                              <p:par>
                                <p:cTn id="95" presetID="8" presetClass="exit" presetSubtype="16" fill="hold" grpId="1" nodeType="withEffect">
                                  <p:stCondLst>
                                    <p:cond delay="0"/>
                                  </p:stCondLst>
                                  <p:childTnLst>
                                    <p:animEffect transition="out" filter="diamond(in)">
                                      <p:cBhvr>
                                        <p:cTn id="96" dur="2000"/>
                                        <p:tgtEl>
                                          <p:spTgt spid="17419"/>
                                        </p:tgtEl>
                                      </p:cBhvr>
                                    </p:animEffect>
                                    <p:set>
                                      <p:cBhvr>
                                        <p:cTn id="97" dur="1" fill="hold">
                                          <p:stCondLst>
                                            <p:cond delay="1999"/>
                                          </p:stCondLst>
                                        </p:cTn>
                                        <p:tgtEl>
                                          <p:spTgt spid="174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P spid="17417" grpId="0"/>
      <p:bldP spid="17417" grpId="1"/>
      <p:bldP spid="17419" grpId="0"/>
      <p:bldP spid="17419" grpId="1"/>
      <p:bldP spid="17421" grpId="0"/>
      <p:bldP spid="17421" grpId="1"/>
      <p:bldP spid="17423" grpId="0"/>
      <p:bldP spid="17424" grpId="0"/>
      <p:bldP spid="17427" grpId="0" animBg="1"/>
      <p:bldP spid="17428" grpId="0"/>
      <p:bldP spid="174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25562"/>
            <a:ext cx="10972800" cy="1112838"/>
          </a:xfrm>
        </p:spPr>
        <p:txBody>
          <a:bodyPr/>
          <a:lstStyle/>
          <a:p>
            <a:r>
              <a:rPr lang="en-US" b="1" dirty="0" smtClean="0">
                <a:solidFill>
                  <a:srgbClr val="C00000"/>
                </a:solidFill>
                <a:latin typeface="Times New Roman" panose="02020603050405020304" pitchFamily="18" charset="0"/>
                <a:cs typeface="Times New Roman" panose="02020603050405020304" pitchFamily="18" charset="0"/>
              </a:rPr>
              <a:t>Hoạt động nhóm (7 phút)- Phiếu học tập số 1</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en-US" dirty="0" smtClean="0">
                <a:latin typeface="Times New Roman" panose="02020603050405020304" pitchFamily="18" charset="0"/>
                <a:cs typeface="Times New Roman" panose="02020603050405020304" pitchFamily="18" charset="0"/>
              </a:rPr>
              <a:t>    </a:t>
            </a:r>
            <a:endParaRPr lang="en-US" dirty="0"/>
          </a:p>
        </p:txBody>
      </p:sp>
      <p:sp>
        <p:nvSpPr>
          <p:cNvPr id="4" name="Title 1"/>
          <p:cNvSpPr txBox="1">
            <a:spLocks/>
          </p:cNvSpPr>
          <p:nvPr/>
        </p:nvSpPr>
        <p:spPr bwMode="auto">
          <a:xfrm>
            <a:off x="762000" y="15240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b="1" kern="0"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38758689"/>
              </p:ext>
            </p:extLst>
          </p:nvPr>
        </p:nvGraphicFramePr>
        <p:xfrm>
          <a:off x="457200" y="2849562"/>
          <a:ext cx="10969978" cy="4761632"/>
        </p:xfrm>
        <a:graphic>
          <a:graphicData uri="http://schemas.openxmlformats.org/drawingml/2006/table">
            <a:tbl>
              <a:tblPr firstRow="1" firstCol="1" bandRow="1" bandCol="1">
                <a:tableStyleId>{5C22544A-7EE6-4342-B048-85BDC9FD1C3A}</a:tableStyleId>
              </a:tblPr>
              <a:tblGrid>
                <a:gridCol w="3711023">
                  <a:extLst>
                    <a:ext uri="{9D8B030D-6E8A-4147-A177-3AD203B41FA5}">
                      <a16:colId xmlns:a16="http://schemas.microsoft.com/office/drawing/2014/main" val="192704155"/>
                    </a:ext>
                  </a:extLst>
                </a:gridCol>
                <a:gridCol w="4248935">
                  <a:extLst>
                    <a:ext uri="{9D8B030D-6E8A-4147-A177-3AD203B41FA5}">
                      <a16:colId xmlns:a16="http://schemas.microsoft.com/office/drawing/2014/main" val="2916010061"/>
                    </a:ext>
                  </a:extLst>
                </a:gridCol>
                <a:gridCol w="3010020">
                  <a:extLst>
                    <a:ext uri="{9D8B030D-6E8A-4147-A177-3AD203B41FA5}">
                      <a16:colId xmlns:a16="http://schemas.microsoft.com/office/drawing/2014/main" val="721505844"/>
                    </a:ext>
                  </a:extLst>
                </a:gridCol>
              </a:tblGrid>
              <a:tr h="381153">
                <a:tc>
                  <a:txBody>
                    <a:bodyPr/>
                    <a:lstStyle/>
                    <a:p>
                      <a:pPr marL="0" marR="0" indent="36195" algn="ctr">
                        <a:lnSpc>
                          <a:spcPct val="115000"/>
                        </a:lnSpc>
                        <a:spcBef>
                          <a:spcPts val="0"/>
                        </a:spcBef>
                        <a:spcAft>
                          <a:spcPts val="0"/>
                        </a:spcAft>
                      </a:pPr>
                      <a:r>
                        <a:rPr lang="en-US" sz="2400" dirty="0">
                          <a:solidFill>
                            <a:srgbClr val="7030A0"/>
                          </a:solidFill>
                          <a:latin typeface="Times New Roman" panose="02020603050405020304" pitchFamily="18" charset="0"/>
                          <a:cs typeface="Times New Roman" panose="02020603050405020304" pitchFamily="18" charset="0"/>
                        </a:rPr>
                        <a:t>Chi tiết</a:t>
                      </a:r>
                    </a:p>
                  </a:txBody>
                  <a:tcPr marL="45121" marR="45121" marT="45121" marB="45121"/>
                </a:tc>
                <a:tc>
                  <a:txBody>
                    <a:bodyPr/>
                    <a:lstStyle/>
                    <a:p>
                      <a:pPr marL="0" marR="0" indent="36195" algn="ctr">
                        <a:lnSpc>
                          <a:spcPct val="115000"/>
                        </a:lnSpc>
                        <a:spcBef>
                          <a:spcPts val="0"/>
                        </a:spcBef>
                        <a:spcAft>
                          <a:spcPts val="0"/>
                        </a:spcAft>
                      </a:pPr>
                      <a:r>
                        <a:rPr lang="vi-VN" sz="2400" dirty="0">
                          <a:solidFill>
                            <a:srgbClr val="7030A0"/>
                          </a:solidFill>
                          <a:latin typeface="Times New Roman" panose="02020603050405020304" pitchFamily="18" charset="0"/>
                          <a:cs typeface="Times New Roman" panose="02020603050405020304" pitchFamily="18" charset="0"/>
                        </a:rPr>
                        <a:t>Cảm nhận về ý nghĩa chi tiết</a:t>
                      </a:r>
                      <a:endParaRPr lang="en-US" sz="2400" dirty="0">
                        <a:solidFill>
                          <a:srgbClr val="7030A0"/>
                        </a:solidFill>
                        <a:latin typeface="Times New Roman" panose="02020603050405020304" pitchFamily="18" charset="0"/>
                        <a:cs typeface="Times New Roman" panose="02020603050405020304" pitchFamily="18" charset="0"/>
                      </a:endParaRPr>
                    </a:p>
                  </a:txBody>
                  <a:tcPr marL="45121" marR="45121" marT="45121" marB="45121"/>
                </a:tc>
                <a:tc>
                  <a:txBody>
                    <a:bodyPr/>
                    <a:lstStyle/>
                    <a:p>
                      <a:pPr marL="0" marR="0" algn="ctr">
                        <a:spcBef>
                          <a:spcPts val="0"/>
                        </a:spcBef>
                        <a:spcAft>
                          <a:spcPts val="0"/>
                        </a:spcAft>
                      </a:pPr>
                      <a:r>
                        <a:rPr lang="en-US" sz="2400" dirty="0">
                          <a:solidFill>
                            <a:srgbClr val="7030A0"/>
                          </a:solidFill>
                          <a:latin typeface="Times New Roman" panose="02020603050405020304" pitchFamily="18" charset="0"/>
                          <a:cs typeface="Times New Roman" panose="02020603050405020304" pitchFamily="18" charset="0"/>
                        </a:rPr>
                        <a:t> </a:t>
                      </a:r>
                      <a:r>
                        <a:rPr lang="en-US" sz="2400" dirty="0" smtClean="0">
                          <a:solidFill>
                            <a:srgbClr val="7030A0"/>
                          </a:solidFill>
                          <a:latin typeface="Times New Roman" panose="02020603050405020304" pitchFamily="18" charset="0"/>
                          <a:cs typeface="Times New Roman" panose="02020603050405020304" pitchFamily="18" charset="0"/>
                        </a:rPr>
                        <a:t> Nghệ</a:t>
                      </a:r>
                      <a:r>
                        <a:rPr lang="en-US" sz="2400" baseline="0" dirty="0" smtClean="0">
                          <a:solidFill>
                            <a:srgbClr val="7030A0"/>
                          </a:solidFill>
                          <a:latin typeface="Times New Roman" panose="02020603050405020304" pitchFamily="18" charset="0"/>
                          <a:cs typeface="Times New Roman" panose="02020603050405020304" pitchFamily="18" charset="0"/>
                        </a:rPr>
                        <a:t>  thuật xây dựng</a:t>
                      </a:r>
                      <a:endParaRPr lang="en-US" sz="2400" dirty="0">
                        <a:solidFill>
                          <a:srgbClr val="7030A0"/>
                        </a:solidFill>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580854905"/>
                  </a:ext>
                </a:extLst>
              </a:tr>
              <a:tr h="443514">
                <a:tc rowSpan="3">
                  <a:txBody>
                    <a:bodyPr/>
                    <a:lstStyle/>
                    <a:p>
                      <a:pPr marL="0" marR="0" algn="just">
                        <a:spcBef>
                          <a:spcPts val="0"/>
                        </a:spcBef>
                        <a:spcAft>
                          <a:spcPts val="0"/>
                        </a:spcAft>
                      </a:pPr>
                      <a:r>
                        <a:rPr lang="en-US" dirty="0">
                          <a:solidFill>
                            <a:srgbClr val="FF0000"/>
                          </a:solidFill>
                          <a:latin typeface="Times New Roman" panose="02020603050405020304" pitchFamily="18" charset="0"/>
                          <a:cs typeface="Times New Roman" panose="02020603050405020304" pitchFamily="18" charset="0"/>
                        </a:rPr>
                        <a:t> </a:t>
                      </a:r>
                    </a:p>
                    <a:p>
                      <a:pPr marL="0" marR="0" algn="just">
                        <a:spcBef>
                          <a:spcPts val="0"/>
                        </a:spcBef>
                        <a:spcAft>
                          <a:spcPts val="0"/>
                        </a:spcAft>
                      </a:pPr>
                      <a:r>
                        <a:rPr lang="en-US" dirty="0">
                          <a:solidFill>
                            <a:srgbClr val="FF0000"/>
                          </a:solidFill>
                          <a:latin typeface="Times New Roman" panose="02020603050405020304" pitchFamily="18" charset="0"/>
                          <a:cs typeface="Times New Roman" panose="02020603050405020304" pitchFamily="18" charset="0"/>
                        </a:rPr>
                        <a:t>Tiếng nói đầu tiên  xin đi đánh giặc</a:t>
                      </a:r>
                    </a:p>
                  </a:txBody>
                  <a:tcPr marL="45121" marR="45121" marT="45121" marB="45121"/>
                </a:tc>
                <a:tc>
                  <a:txBody>
                    <a:bodyPr/>
                    <a:lstStyle/>
                    <a:p>
                      <a:endParaRPr lang="en-US" dirty="0"/>
                    </a:p>
                  </a:txBody>
                  <a:tcPr marL="45121" marR="45121" marT="45121" marB="45121"/>
                </a:tc>
                <a:tc rowSpan="9">
                  <a:txBody>
                    <a:bodyPr/>
                    <a:lstStyle/>
                    <a:p>
                      <a:pPr marL="0" marR="0">
                        <a:spcBef>
                          <a:spcPts val="0"/>
                        </a:spcBef>
                        <a:spcAft>
                          <a:spcPts val="0"/>
                        </a:spcAft>
                      </a:pPr>
                      <a:r>
                        <a:rPr lang="en-US" dirty="0">
                          <a:solidFill>
                            <a:srgbClr val="7030A0"/>
                          </a:solidFill>
                        </a:rPr>
                        <a:t>  </a:t>
                      </a:r>
                    </a:p>
                    <a:p>
                      <a:pPr marL="0" marR="0">
                        <a:spcBef>
                          <a:spcPts val="0"/>
                        </a:spcBef>
                        <a:spcAft>
                          <a:spcPts val="0"/>
                        </a:spcAft>
                      </a:pPr>
                      <a:r>
                        <a:rPr lang="en-US" dirty="0">
                          <a:solidFill>
                            <a:srgbClr val="7030A0"/>
                          </a:solidFill>
                        </a:rPr>
                        <a:t> </a:t>
                      </a:r>
                    </a:p>
                    <a:p>
                      <a:pPr marL="0" marR="0">
                        <a:spcBef>
                          <a:spcPts val="0"/>
                        </a:spcBef>
                        <a:spcAft>
                          <a:spcPts val="0"/>
                        </a:spcAft>
                      </a:pPr>
                      <a:r>
                        <a:rPr lang="en-US" dirty="0">
                          <a:solidFill>
                            <a:srgbClr val="7030A0"/>
                          </a:solidFill>
                        </a:rPr>
                        <a:t> </a:t>
                      </a:r>
                    </a:p>
                    <a:p>
                      <a:pPr marL="0" marR="0">
                        <a:spcBef>
                          <a:spcPts val="0"/>
                        </a:spcBef>
                        <a:spcAft>
                          <a:spcPts val="0"/>
                        </a:spcAft>
                      </a:pPr>
                      <a:r>
                        <a:rPr lang="en-US" dirty="0">
                          <a:solidFill>
                            <a:srgbClr val="7030A0"/>
                          </a:solidFill>
                        </a:rPr>
                        <a:t> </a:t>
                      </a:r>
                    </a:p>
                    <a:p>
                      <a:pPr marL="0" marR="0" indent="36195" algn="ctr">
                        <a:lnSpc>
                          <a:spcPct val="115000"/>
                        </a:lnSpc>
                        <a:spcBef>
                          <a:spcPts val="0"/>
                        </a:spcBef>
                        <a:spcAft>
                          <a:spcPts val="0"/>
                        </a:spcAft>
                      </a:pPr>
                      <a:r>
                        <a:rPr lang="vi-VN" dirty="0">
                          <a:solidFill>
                            <a:srgbClr val="7030A0"/>
                          </a:solidFill>
                        </a:rPr>
                        <a:t> </a:t>
                      </a:r>
                      <a:endParaRPr lang="en-US" dirty="0">
                        <a:solidFill>
                          <a:srgbClr val="7030A0"/>
                        </a:solidFill>
                      </a:endParaRPr>
                    </a:p>
                  </a:txBody>
                  <a:tcPr marL="0" marR="0" marT="0" marB="0" anchor="ctr"/>
                </a:tc>
                <a:extLst>
                  <a:ext uri="{0D108BD9-81ED-4DB2-BD59-A6C34878D82A}">
                    <a16:rowId xmlns:a16="http://schemas.microsoft.com/office/drawing/2014/main" val="1495777789"/>
                  </a:ext>
                </a:extLst>
              </a:tr>
              <a:tr h="811165">
                <a:tc vMerge="1">
                  <a:txBody>
                    <a:bodyPr/>
                    <a:lstStyle/>
                    <a:p>
                      <a:endParaRPr lang="en-US"/>
                    </a:p>
                  </a:txBody>
                  <a:tcPr/>
                </a:tc>
                <a:tc>
                  <a:txBody>
                    <a:bodyPr/>
                    <a:lstStyle/>
                    <a:p>
                      <a:endParaRPr lang="en-US" dirty="0"/>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val="3729255052"/>
                  </a:ext>
                </a:extLst>
              </a:tr>
              <a:tr h="443514">
                <a:tc vMerge="1">
                  <a:txBody>
                    <a:bodyPr/>
                    <a:lstStyle/>
                    <a:p>
                      <a:endParaRPr lang="en-US"/>
                    </a:p>
                  </a:txBody>
                  <a:tcPr/>
                </a:tc>
                <a:tc>
                  <a:txBody>
                    <a:bodyPr/>
                    <a:lstStyle/>
                    <a:p>
                      <a:endParaRPr lang="en-US" dirty="0"/>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val="4187609779"/>
                  </a:ext>
                </a:extLst>
              </a:tr>
              <a:tr h="320964">
                <a:tc rowSpan="3">
                  <a:txBody>
                    <a:bodyPr/>
                    <a:lstStyle/>
                    <a:p>
                      <a:pPr marL="0" marR="0" indent="36195" algn="just">
                        <a:spcBef>
                          <a:spcPts val="0"/>
                        </a:spcBef>
                        <a:spcAft>
                          <a:spcPts val="0"/>
                        </a:spcAft>
                      </a:pPr>
                      <a:r>
                        <a:rPr lang="en-US" dirty="0">
                          <a:solidFill>
                            <a:srgbClr val="FF0000"/>
                          </a:solidFill>
                          <a:latin typeface="Times New Roman" panose="02020603050405020304" pitchFamily="18" charset="0"/>
                          <a:cs typeface="Times New Roman" panose="02020603050405020304" pitchFamily="18" charset="0"/>
                        </a:rPr>
                        <a:t>Gióng đòi roi sắt, ngựa sắt, giáp sắt</a:t>
                      </a:r>
                    </a:p>
                  </a:txBody>
                  <a:tcPr marL="45121" marR="45121" marT="45121" marB="45121"/>
                </a:tc>
                <a:tc>
                  <a:txBody>
                    <a:bodyPr/>
                    <a:lstStyle/>
                    <a:p>
                      <a:endParaRPr lang="en-US" dirty="0"/>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val="3909090926"/>
                  </a:ext>
                </a:extLst>
              </a:tr>
              <a:tr h="271997">
                <a:tc vMerge="1">
                  <a:txBody>
                    <a:bodyPr/>
                    <a:lstStyle/>
                    <a:p>
                      <a:endParaRPr lang="en-US"/>
                    </a:p>
                  </a:txBody>
                  <a:tcPr/>
                </a:tc>
                <a:tc>
                  <a:txBody>
                    <a:bodyPr/>
                    <a:lstStyle/>
                    <a:p>
                      <a:endParaRPr lang="en-US" dirty="0"/>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val="322827141"/>
                  </a:ext>
                </a:extLst>
              </a:tr>
              <a:tr h="271997">
                <a:tc vMerge="1">
                  <a:txBody>
                    <a:bodyPr/>
                    <a:lstStyle/>
                    <a:p>
                      <a:endParaRPr lang="en-US"/>
                    </a:p>
                  </a:txBody>
                  <a:tcPr/>
                </a:tc>
                <a:tc>
                  <a:txBody>
                    <a:bodyPr/>
                    <a:lstStyle/>
                    <a:p>
                      <a:endParaRPr lang="en-US"/>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val="1904845674"/>
                  </a:ext>
                </a:extLst>
              </a:tr>
              <a:tr h="688615">
                <a:tc rowSpan="3">
                  <a:txBody>
                    <a:bodyPr/>
                    <a:lstStyle/>
                    <a:p>
                      <a:pPr marL="0" marR="0" indent="36195" algn="just">
                        <a:spcBef>
                          <a:spcPts val="0"/>
                        </a:spcBef>
                        <a:spcAft>
                          <a:spcPts val="0"/>
                        </a:spcAft>
                      </a:pPr>
                      <a:r>
                        <a:rPr lang="en-US" dirty="0">
                          <a:solidFill>
                            <a:srgbClr val="FF0000"/>
                          </a:solidFill>
                          <a:latin typeface="Times New Roman" panose="02020603050405020304" pitchFamily="18" charset="0"/>
                          <a:cs typeface="Times New Roman" panose="02020603050405020304" pitchFamily="18" charset="0"/>
                        </a:rPr>
                        <a:t>Bà con góp gạo nuôi Gióng</a:t>
                      </a:r>
                    </a:p>
                  </a:txBody>
                  <a:tcPr marL="45121" marR="45121" marT="45121" marB="45121"/>
                </a:tc>
                <a:tc>
                  <a:txBody>
                    <a:bodyPr/>
                    <a:lstStyle/>
                    <a:p>
                      <a:endParaRPr lang="en-US" dirty="0"/>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val="4085775276"/>
                  </a:ext>
                </a:extLst>
              </a:tr>
              <a:tr h="271997">
                <a:tc vMerge="1">
                  <a:txBody>
                    <a:bodyPr/>
                    <a:lstStyle/>
                    <a:p>
                      <a:endParaRPr lang="en-US"/>
                    </a:p>
                  </a:txBody>
                  <a:tcPr/>
                </a:tc>
                <a:tc>
                  <a:txBody>
                    <a:bodyPr/>
                    <a:lstStyle/>
                    <a:p>
                      <a:pPr marL="0" marR="0" algn="just">
                        <a:spcBef>
                          <a:spcPts val="0"/>
                        </a:spcBef>
                        <a:spcAft>
                          <a:spcPts val="0"/>
                        </a:spcAft>
                      </a:pPr>
                      <a:r>
                        <a:rPr lang="vi-VN" dirty="0">
                          <a:solidFill>
                            <a:srgbClr val="7030A0"/>
                          </a:solidFill>
                        </a:rPr>
                        <a:t> </a:t>
                      </a:r>
                      <a:endParaRPr lang="en-US" dirty="0">
                        <a:solidFill>
                          <a:srgbClr val="7030A0"/>
                        </a:solidFill>
                      </a:endParaRPr>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val="1753114138"/>
                  </a:ext>
                </a:extLst>
              </a:tr>
              <a:tr h="302697">
                <a:tc vMerge="1">
                  <a:txBody>
                    <a:bodyPr/>
                    <a:lstStyle/>
                    <a:p>
                      <a:endParaRPr lang="en-US"/>
                    </a:p>
                  </a:txBody>
                  <a:tcPr/>
                </a:tc>
                <a:tc>
                  <a:txBody>
                    <a:bodyPr/>
                    <a:lstStyle/>
                    <a:p>
                      <a:pPr marL="0" marR="0">
                        <a:lnSpc>
                          <a:spcPct val="115000"/>
                        </a:lnSpc>
                        <a:spcBef>
                          <a:spcPts val="0"/>
                        </a:spcBef>
                        <a:spcAft>
                          <a:spcPts val="0"/>
                        </a:spcAft>
                      </a:pPr>
                      <a:r>
                        <a:rPr lang="vi-VN" dirty="0">
                          <a:solidFill>
                            <a:srgbClr val="7030A0"/>
                          </a:solidFill>
                        </a:rPr>
                        <a:t> </a:t>
                      </a:r>
                      <a:endParaRPr lang="en-US" dirty="0">
                        <a:solidFill>
                          <a:srgbClr val="7030A0"/>
                        </a:solidFill>
                      </a:endParaRPr>
                    </a:p>
                  </a:txBody>
                  <a:tcPr marL="45121" marR="45121" marT="45121" marB="45121"/>
                </a:tc>
                <a:tc vMerge="1">
                  <a:txBody>
                    <a:bodyPr/>
                    <a:lstStyle/>
                    <a:p>
                      <a:pPr marL="0" marR="0" indent="36195" algn="ctr">
                        <a:lnSpc>
                          <a:spcPct val="115000"/>
                        </a:lnSpc>
                        <a:spcBef>
                          <a:spcPts val="0"/>
                        </a:spcBef>
                        <a:spcAft>
                          <a:spcPts val="0"/>
                        </a:spcAft>
                      </a:pPr>
                      <a:endParaRPr lang="en-US" dirty="0">
                        <a:solidFill>
                          <a:srgbClr val="7030A0"/>
                        </a:solidFill>
                      </a:endParaRPr>
                    </a:p>
                  </a:txBody>
                  <a:tcPr marL="45121" marR="45121" marT="45121" marB="45121"/>
                </a:tc>
                <a:extLst>
                  <a:ext uri="{0D108BD9-81ED-4DB2-BD59-A6C34878D82A}">
                    <a16:rowId xmlns:a16="http://schemas.microsoft.com/office/drawing/2014/main" val="2463879694"/>
                  </a:ext>
                </a:extLst>
              </a:tr>
            </a:tbl>
          </a:graphicData>
        </a:graphic>
      </p:graphicFrame>
      <p:pic>
        <p:nvPicPr>
          <p:cNvPr id="6" name="图片 24">
            <a:extLst>
              <a:ext uri="{FF2B5EF4-FFF2-40B4-BE49-F238E27FC236}">
                <a16:creationId xmlns:a16="http://schemas.microsoft.com/office/drawing/2014/main" id="{232D064F-3ABE-5341-80D2-3802B9FF1B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682" y="175686"/>
            <a:ext cx="3187717" cy="1415623"/>
          </a:xfrm>
          <a:prstGeom prst="rect">
            <a:avLst/>
          </a:prstGeom>
          <a:noFill/>
          <a:ln w="9525">
            <a:noFill/>
          </a:ln>
        </p:spPr>
      </p:pic>
    </p:spTree>
    <p:extLst>
      <p:ext uri="{BB962C8B-B14F-4D97-AF65-F5344CB8AC3E}">
        <p14:creationId xmlns:p14="http://schemas.microsoft.com/office/powerpoint/2010/main" val="7844535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700" y="609600"/>
            <a:ext cx="4572000" cy="3889526"/>
          </a:xfrm>
          <a:prstGeom prst="rect">
            <a:avLst/>
          </a:prstGeom>
          <a:ln w="28575">
            <a:solidFill>
              <a:schemeClr val="tx1"/>
            </a:solidFill>
          </a:ln>
        </p:spPr>
      </p:pic>
      <p:sp>
        <p:nvSpPr>
          <p:cNvPr id="3" name="TextBox 2"/>
          <p:cNvSpPr txBox="1"/>
          <p:nvPr/>
        </p:nvSpPr>
        <p:spPr>
          <a:xfrm>
            <a:off x="1524000" y="-76200"/>
            <a:ext cx="9144000" cy="553998"/>
          </a:xfrm>
          <a:prstGeom prst="rect">
            <a:avLst/>
          </a:prstGeom>
          <a:solidFill>
            <a:srgbClr val="00B050"/>
          </a:solidFill>
        </p:spPr>
        <p:txBody>
          <a:bodyPr wrap="square" rtlCol="0">
            <a:spAutoFit/>
          </a:bodyPr>
          <a:lstStyle/>
          <a:p>
            <a:pPr algn="ctr"/>
            <a:r>
              <a:rPr lang="en-US" sz="3000" b="1" dirty="0" smtClean="0">
                <a:solidFill>
                  <a:schemeClr val="bg1"/>
                </a:solidFill>
              </a:rPr>
              <a:t>Tiếng nói đầu tiên</a:t>
            </a:r>
            <a:endParaRPr lang="en-US" sz="3000" b="1" dirty="0">
              <a:solidFill>
                <a:schemeClr val="bg1"/>
              </a:solidFill>
            </a:endParaRPr>
          </a:p>
        </p:txBody>
      </p:sp>
      <p:sp>
        <p:nvSpPr>
          <p:cNvPr id="4" name="Cloud Callout 3"/>
          <p:cNvSpPr/>
          <p:nvPr/>
        </p:nvSpPr>
        <p:spPr>
          <a:xfrm>
            <a:off x="6108700" y="533400"/>
            <a:ext cx="4559300" cy="1828800"/>
          </a:xfrm>
          <a:prstGeom prst="cloudCallout">
            <a:avLst>
              <a:gd name="adj1" fmla="val -105217"/>
              <a:gd name="adj2" fmla="val 107299"/>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rPr>
              <a:t>Gióng</a:t>
            </a:r>
            <a:r>
              <a:rPr lang="en-US" sz="3200" b="1" dirty="0">
                <a:solidFill>
                  <a:schemeClr val="tx1"/>
                </a:solidFill>
              </a:rPr>
              <a:t>: </a:t>
            </a:r>
            <a:r>
              <a:rPr lang="en-US" sz="3600" dirty="0">
                <a:solidFill>
                  <a:schemeClr val="tx1"/>
                </a:solidFill>
              </a:rPr>
              <a:t>“</a:t>
            </a:r>
            <a:r>
              <a:rPr lang="en-US" sz="3600" dirty="0" err="1">
                <a:solidFill>
                  <a:schemeClr val="tx1"/>
                </a:solidFill>
              </a:rPr>
              <a:t>Mẹ</a:t>
            </a:r>
            <a:r>
              <a:rPr lang="en-US" sz="3600" dirty="0">
                <a:solidFill>
                  <a:schemeClr val="tx1"/>
                </a:solidFill>
              </a:rPr>
              <a:t> </a:t>
            </a:r>
            <a:r>
              <a:rPr lang="en-US" sz="3600" dirty="0" err="1">
                <a:solidFill>
                  <a:schemeClr val="tx1"/>
                </a:solidFill>
              </a:rPr>
              <a:t>ra</a:t>
            </a:r>
            <a:r>
              <a:rPr lang="en-US" sz="3600" dirty="0">
                <a:solidFill>
                  <a:schemeClr val="tx1"/>
                </a:solidFill>
              </a:rPr>
              <a:t> </a:t>
            </a:r>
            <a:r>
              <a:rPr lang="en-US" sz="3600" dirty="0" err="1">
                <a:solidFill>
                  <a:schemeClr val="tx1"/>
                </a:solidFill>
              </a:rPr>
              <a:t>mời</a:t>
            </a:r>
            <a:r>
              <a:rPr lang="en-US" sz="3600" dirty="0">
                <a:solidFill>
                  <a:schemeClr val="tx1"/>
                </a:solidFill>
              </a:rPr>
              <a:t> </a:t>
            </a:r>
            <a:r>
              <a:rPr lang="en-US" sz="3600" dirty="0" err="1">
                <a:solidFill>
                  <a:schemeClr val="tx1"/>
                </a:solidFill>
              </a:rPr>
              <a:t>sứ</a:t>
            </a:r>
            <a:r>
              <a:rPr lang="en-US" sz="3600" dirty="0">
                <a:solidFill>
                  <a:schemeClr val="tx1"/>
                </a:solidFill>
              </a:rPr>
              <a:t> </a:t>
            </a:r>
            <a:r>
              <a:rPr lang="en-US" sz="3600" dirty="0" err="1">
                <a:solidFill>
                  <a:schemeClr val="tx1"/>
                </a:solidFill>
              </a:rPr>
              <a:t>giả</a:t>
            </a:r>
            <a:r>
              <a:rPr lang="en-US" sz="3600" dirty="0">
                <a:solidFill>
                  <a:schemeClr val="tx1"/>
                </a:solidFill>
              </a:rPr>
              <a:t> </a:t>
            </a:r>
            <a:r>
              <a:rPr lang="en-US" sz="3600" dirty="0" err="1">
                <a:solidFill>
                  <a:schemeClr val="tx1"/>
                </a:solidFill>
              </a:rPr>
              <a:t>vào</a:t>
            </a:r>
            <a:r>
              <a:rPr lang="en-US" sz="3600" dirty="0">
                <a:solidFill>
                  <a:schemeClr val="tx1"/>
                </a:solidFill>
              </a:rPr>
              <a:t> </a:t>
            </a:r>
            <a:r>
              <a:rPr lang="en-US" sz="3600" dirty="0" err="1">
                <a:solidFill>
                  <a:schemeClr val="tx1"/>
                </a:solidFill>
              </a:rPr>
              <a:t>đây</a:t>
            </a:r>
            <a:r>
              <a:rPr lang="en-US" sz="3600" dirty="0">
                <a:solidFill>
                  <a:schemeClr val="tx1"/>
                </a:solidFill>
              </a:rPr>
              <a:t>”</a:t>
            </a:r>
          </a:p>
        </p:txBody>
      </p:sp>
      <p:sp>
        <p:nvSpPr>
          <p:cNvPr id="10" name="Oval 9"/>
          <p:cNvSpPr/>
          <p:nvPr/>
        </p:nvSpPr>
        <p:spPr>
          <a:xfrm>
            <a:off x="6575176" y="2819400"/>
            <a:ext cx="4092825" cy="155348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dirty="0" err="1">
                <a:solidFill>
                  <a:srgbClr val="FFFF00"/>
                </a:solidFill>
              </a:rPr>
              <a:t>Tiếng</a:t>
            </a:r>
            <a:r>
              <a:rPr lang="en-US" sz="3100" dirty="0">
                <a:solidFill>
                  <a:srgbClr val="FFFF00"/>
                </a:solidFill>
              </a:rPr>
              <a:t> </a:t>
            </a:r>
            <a:r>
              <a:rPr lang="en-US" sz="3100" dirty="0" err="1">
                <a:solidFill>
                  <a:srgbClr val="FFFF00"/>
                </a:solidFill>
              </a:rPr>
              <a:t>nói</a:t>
            </a:r>
            <a:r>
              <a:rPr lang="en-US" sz="3100" dirty="0">
                <a:solidFill>
                  <a:srgbClr val="FFFF00"/>
                </a:solidFill>
              </a:rPr>
              <a:t> </a:t>
            </a:r>
            <a:r>
              <a:rPr lang="en-US" sz="3100" dirty="0" err="1">
                <a:solidFill>
                  <a:srgbClr val="FFFF00"/>
                </a:solidFill>
              </a:rPr>
              <a:t>đầu</a:t>
            </a:r>
            <a:r>
              <a:rPr lang="en-US" sz="3100" dirty="0">
                <a:solidFill>
                  <a:srgbClr val="FFFF00"/>
                </a:solidFill>
              </a:rPr>
              <a:t> </a:t>
            </a:r>
            <a:r>
              <a:rPr lang="en-US" sz="3100" dirty="0" err="1">
                <a:solidFill>
                  <a:srgbClr val="FFFF00"/>
                </a:solidFill>
              </a:rPr>
              <a:t>tiên</a:t>
            </a:r>
            <a:r>
              <a:rPr lang="en-US" sz="3100" dirty="0">
                <a:solidFill>
                  <a:srgbClr val="FFFF00"/>
                </a:solidFill>
              </a:rPr>
              <a:t>: </a:t>
            </a:r>
            <a:r>
              <a:rPr lang="en-US" sz="3100" dirty="0" err="1">
                <a:solidFill>
                  <a:srgbClr val="FFFF00"/>
                </a:solidFill>
              </a:rPr>
              <a:t>đòi</a:t>
            </a:r>
            <a:r>
              <a:rPr lang="en-US" sz="3100" dirty="0">
                <a:solidFill>
                  <a:srgbClr val="FFFF00"/>
                </a:solidFill>
              </a:rPr>
              <a:t> </a:t>
            </a:r>
            <a:r>
              <a:rPr lang="en-US" sz="3100" dirty="0" err="1">
                <a:solidFill>
                  <a:srgbClr val="FFFF00"/>
                </a:solidFill>
              </a:rPr>
              <a:t>đi</a:t>
            </a:r>
            <a:r>
              <a:rPr lang="en-US" sz="3100" dirty="0">
                <a:solidFill>
                  <a:srgbClr val="FFFF00"/>
                </a:solidFill>
              </a:rPr>
              <a:t> </a:t>
            </a:r>
            <a:r>
              <a:rPr lang="en-US" sz="3100" dirty="0" err="1">
                <a:solidFill>
                  <a:srgbClr val="FFFF00"/>
                </a:solidFill>
              </a:rPr>
              <a:t>đánh</a:t>
            </a:r>
            <a:r>
              <a:rPr lang="en-US" sz="3100" dirty="0">
                <a:solidFill>
                  <a:srgbClr val="FFFF00"/>
                </a:solidFill>
              </a:rPr>
              <a:t> </a:t>
            </a:r>
            <a:r>
              <a:rPr lang="en-US" sz="3100" dirty="0" err="1">
                <a:solidFill>
                  <a:srgbClr val="FFFF00"/>
                </a:solidFill>
              </a:rPr>
              <a:t>giặc</a:t>
            </a:r>
            <a:endParaRPr lang="en-US" sz="3100" dirty="0">
              <a:solidFill>
                <a:srgbClr val="FFFF00"/>
              </a:solidFill>
            </a:endParaRPr>
          </a:p>
        </p:txBody>
      </p:sp>
      <p:sp>
        <p:nvSpPr>
          <p:cNvPr id="11" name="Rectangle 10"/>
          <p:cNvSpPr/>
          <p:nvPr/>
        </p:nvSpPr>
        <p:spPr>
          <a:xfrm>
            <a:off x="0" y="4724400"/>
            <a:ext cx="121920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r>
              <a:rPr lang="en-US" sz="2400" dirty="0" smtClean="0">
                <a:solidFill>
                  <a:schemeClr val="tx1"/>
                </a:solidFill>
              </a:rPr>
              <a:t> </a:t>
            </a:r>
            <a:r>
              <a:rPr lang="en-US" sz="3600" dirty="0" smtClean="0">
                <a:solidFill>
                  <a:schemeClr val="tx1"/>
                </a:solidFill>
                <a:latin typeface="Times New Roman" panose="02020603050405020304" pitchFamily="18" charset="0"/>
                <a:cs typeface="Times New Roman" panose="02020603050405020304" pitchFamily="18" charset="0"/>
              </a:rPr>
              <a:t>Gióng nhờ mẹ ra gọi sứ giả vào để nói chuyện.</a:t>
            </a:r>
          </a:p>
          <a:p>
            <a:pPr>
              <a:buFontTx/>
              <a:buChar char="-"/>
            </a:pP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Câu</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nói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đầu</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tiên</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là</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lời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yêu</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cầu</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cứu</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nước</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là</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niềm</a:t>
            </a:r>
            <a:r>
              <a:rPr lang="en-US" sz="3600" dirty="0" smtClean="0">
                <a:solidFill>
                  <a:schemeClr val="tx1"/>
                </a:solidFill>
                <a:latin typeface="Times New Roman" panose="02020603050405020304" pitchFamily="18" charset="0"/>
                <a:cs typeface="Times New Roman" panose="02020603050405020304" pitchFamily="18" charset="0"/>
              </a:rPr>
              <a:t> tin </a:t>
            </a:r>
            <a:r>
              <a:rPr lang="en-US" sz="3600" dirty="0" err="1" smtClean="0">
                <a:solidFill>
                  <a:schemeClr val="tx1"/>
                </a:solidFill>
                <a:latin typeface="Times New Roman" panose="02020603050405020304" pitchFamily="18" charset="0"/>
                <a:cs typeface="Times New Roman" panose="02020603050405020304" pitchFamily="18" charset="0"/>
              </a:rPr>
              <a:t>chiến</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thắng</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giặc</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ngoại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xâm</a:t>
            </a:r>
            <a:r>
              <a:rPr lang="en-US" sz="3600" dirty="0" smtClean="0">
                <a:solidFill>
                  <a:schemeClr val="tx1"/>
                </a:solidFill>
                <a:latin typeface="Times New Roman" panose="02020603050405020304" pitchFamily="18" charset="0"/>
                <a:cs typeface="Times New Roman" panose="02020603050405020304" pitchFamily="18" charset="0"/>
              </a:rPr>
              <a:t>.</a:t>
            </a:r>
          </a:p>
          <a:p>
            <a:r>
              <a:rPr lang="en-US" sz="3200" b="1" dirty="0" smtClean="0">
                <a:solidFill>
                  <a:srgbClr val="FF0000"/>
                </a:solidFill>
                <a:latin typeface="Times New Roman" panose="02020603050405020304" pitchFamily="18" charset="0"/>
                <a:cs typeface="Times New Roman" panose="02020603050405020304" pitchFamily="18" charset="0"/>
              </a:rPr>
              <a:t>=&gt; Ý </a:t>
            </a:r>
            <a:r>
              <a:rPr lang="en-US" sz="3200" b="1" dirty="0" err="1" smtClean="0">
                <a:solidFill>
                  <a:srgbClr val="FF0000"/>
                </a:solidFill>
                <a:latin typeface="Times New Roman" panose="02020603050405020304" pitchFamily="18" charset="0"/>
                <a:cs typeface="Times New Roman" panose="02020603050405020304" pitchFamily="18" charset="0"/>
              </a:rPr>
              <a:t>thức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đánh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giặc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cứu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nước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được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đặt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lên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hàng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đầu</a:t>
            </a:r>
            <a:r>
              <a:rPr lang="en-US" sz="3200" b="1" dirty="0" smtClean="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60081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20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bg/>
                                          </p:spTgt>
                                        </p:tgtEl>
                                        <p:attrNameLst>
                                          <p:attrName>style.visibility</p:attrName>
                                        </p:attrNameLst>
                                      </p:cBhvr>
                                      <p:to>
                                        <p:strVal val="visible"/>
                                      </p:to>
                                    </p:set>
                                    <p:animEffect transition="in" filter="wipe(down)">
                                      <p:cBhvr>
                                        <p:cTn id="22" dur="500"/>
                                        <p:tgtEl>
                                          <p:spTgt spid="10">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down)">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bg/>
                                          </p:spTgt>
                                        </p:tgtEl>
                                        <p:attrNameLst>
                                          <p:attrName>style.visibility</p:attrName>
                                        </p:attrNameLst>
                                      </p:cBhvr>
                                      <p:to>
                                        <p:strVal val="visible"/>
                                      </p:to>
                                    </p:set>
                                    <p:animEffect transition="in" filter="wipe(down)">
                                      <p:cBhvr>
                                        <p:cTn id="32" dur="500"/>
                                        <p:tgtEl>
                                          <p:spTgt spid="11">
                                            <p:bg/>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wipe(down)">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wipe(down)">
                                      <p:cBhvr>
                                        <p:cTn id="42" dur="500"/>
                                        <p:tgtEl>
                                          <p:spTgt spid="1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animEffect transition="in" filter="wipe(down)">
                                      <p:cBhvr>
                                        <p:cTn id="4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10" grpId="0" build="p" animBg="1"/>
      <p:bldP spid="11"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ent Arrow 6"/>
          <p:cNvSpPr/>
          <p:nvPr/>
        </p:nvSpPr>
        <p:spPr>
          <a:xfrm>
            <a:off x="5222072" y="5592410"/>
            <a:ext cx="1254929" cy="503590"/>
          </a:xfrm>
          <a:prstGeom prst="bentArrow">
            <a:avLst>
              <a:gd name="adj1" fmla="val 20000"/>
              <a:gd name="adj2" fmla="val 25000"/>
              <a:gd name="adj3" fmla="val 25000"/>
              <a:gd name="adj4" fmla="val 3125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ent Arrow 8"/>
          <p:cNvSpPr/>
          <p:nvPr/>
        </p:nvSpPr>
        <p:spPr>
          <a:xfrm rot="5400000">
            <a:off x="7658102" y="1943100"/>
            <a:ext cx="1142999" cy="609600"/>
          </a:xfrm>
          <a:prstGeom prst="bentArrow">
            <a:avLst>
              <a:gd name="adj1" fmla="val 20000"/>
              <a:gd name="adj2" fmla="val 18543"/>
              <a:gd name="adj3" fmla="val 50000"/>
              <a:gd name="adj4" fmla="val 3125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700" y="609600"/>
            <a:ext cx="4572000" cy="3889526"/>
          </a:xfrm>
          <a:prstGeom prst="rect">
            <a:avLst/>
          </a:prstGeom>
          <a:ln w="28575">
            <a:solidFill>
              <a:schemeClr val="tx1"/>
            </a:solidFill>
          </a:ln>
        </p:spPr>
      </p:pic>
      <p:sp>
        <p:nvSpPr>
          <p:cNvPr id="3" name="TextBox 2"/>
          <p:cNvSpPr txBox="1"/>
          <p:nvPr/>
        </p:nvSpPr>
        <p:spPr>
          <a:xfrm>
            <a:off x="1524000" y="-76200"/>
            <a:ext cx="9144000" cy="553998"/>
          </a:xfrm>
          <a:prstGeom prst="rect">
            <a:avLst/>
          </a:prstGeom>
          <a:solidFill>
            <a:srgbClr val="00B050"/>
          </a:solidFill>
        </p:spPr>
        <p:txBody>
          <a:bodyPr wrap="square" rtlCol="0">
            <a:spAutoFit/>
          </a:bodyPr>
          <a:lstStyle/>
          <a:p>
            <a:pPr algn="ctr"/>
            <a:r>
              <a:rPr lang="en-US" sz="3000" b="1" dirty="0" smtClean="0">
                <a:solidFill>
                  <a:schemeClr val="bg1"/>
                </a:solidFill>
              </a:rPr>
              <a:t>Đòi vũ khí đánh giặc</a:t>
            </a:r>
            <a:endParaRPr lang="en-US" sz="3000" b="1" dirty="0">
              <a:solidFill>
                <a:schemeClr val="bg1"/>
              </a:solidFill>
            </a:endParaRPr>
          </a:p>
        </p:txBody>
      </p:sp>
      <p:sp>
        <p:nvSpPr>
          <p:cNvPr id="4" name="Cloud Callout 3"/>
          <p:cNvSpPr/>
          <p:nvPr/>
        </p:nvSpPr>
        <p:spPr>
          <a:xfrm>
            <a:off x="6108700" y="533400"/>
            <a:ext cx="4559300" cy="1828800"/>
          </a:xfrm>
          <a:prstGeom prst="cloudCallout">
            <a:avLst>
              <a:gd name="adj1" fmla="val -105217"/>
              <a:gd name="adj2" fmla="val 107299"/>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rPr>
              <a:t>Gióng</a:t>
            </a:r>
            <a:r>
              <a:rPr lang="en-US" sz="3200" b="1" dirty="0">
                <a:solidFill>
                  <a:schemeClr val="tx1"/>
                </a:solidFill>
              </a:rPr>
              <a:t>: </a:t>
            </a:r>
            <a:r>
              <a:rPr lang="en-US" sz="3600" dirty="0">
                <a:solidFill>
                  <a:schemeClr val="tx1"/>
                </a:solidFill>
              </a:rPr>
              <a:t>“</a:t>
            </a:r>
            <a:r>
              <a:rPr lang="en-US" sz="3600" dirty="0" err="1">
                <a:solidFill>
                  <a:schemeClr val="tx1"/>
                </a:solidFill>
              </a:rPr>
              <a:t>Mẹ</a:t>
            </a:r>
            <a:r>
              <a:rPr lang="en-US" sz="3600" dirty="0">
                <a:solidFill>
                  <a:schemeClr val="tx1"/>
                </a:solidFill>
              </a:rPr>
              <a:t> </a:t>
            </a:r>
            <a:r>
              <a:rPr lang="en-US" sz="3600" dirty="0" err="1">
                <a:solidFill>
                  <a:schemeClr val="tx1"/>
                </a:solidFill>
              </a:rPr>
              <a:t>ra</a:t>
            </a:r>
            <a:r>
              <a:rPr lang="en-US" sz="3600" dirty="0">
                <a:solidFill>
                  <a:schemeClr val="tx1"/>
                </a:solidFill>
              </a:rPr>
              <a:t> </a:t>
            </a:r>
            <a:r>
              <a:rPr lang="en-US" sz="3600" dirty="0" err="1">
                <a:solidFill>
                  <a:schemeClr val="tx1"/>
                </a:solidFill>
              </a:rPr>
              <a:t>mời</a:t>
            </a:r>
            <a:r>
              <a:rPr lang="en-US" sz="3600" dirty="0">
                <a:solidFill>
                  <a:schemeClr val="tx1"/>
                </a:solidFill>
              </a:rPr>
              <a:t> </a:t>
            </a:r>
            <a:r>
              <a:rPr lang="en-US" sz="3600" dirty="0" err="1">
                <a:solidFill>
                  <a:schemeClr val="tx1"/>
                </a:solidFill>
              </a:rPr>
              <a:t>sứ</a:t>
            </a:r>
            <a:r>
              <a:rPr lang="en-US" sz="3600" dirty="0">
                <a:solidFill>
                  <a:schemeClr val="tx1"/>
                </a:solidFill>
              </a:rPr>
              <a:t> </a:t>
            </a:r>
            <a:r>
              <a:rPr lang="en-US" sz="3600" dirty="0" err="1">
                <a:solidFill>
                  <a:schemeClr val="tx1"/>
                </a:solidFill>
              </a:rPr>
              <a:t>giả</a:t>
            </a:r>
            <a:r>
              <a:rPr lang="en-US" sz="3600" dirty="0">
                <a:solidFill>
                  <a:schemeClr val="tx1"/>
                </a:solidFill>
              </a:rPr>
              <a:t> </a:t>
            </a:r>
            <a:r>
              <a:rPr lang="en-US" sz="3600" dirty="0" err="1">
                <a:solidFill>
                  <a:schemeClr val="tx1"/>
                </a:solidFill>
              </a:rPr>
              <a:t>vào</a:t>
            </a:r>
            <a:r>
              <a:rPr lang="en-US" sz="3600" dirty="0">
                <a:solidFill>
                  <a:schemeClr val="tx1"/>
                </a:solidFill>
              </a:rPr>
              <a:t> </a:t>
            </a:r>
            <a:r>
              <a:rPr lang="en-US" sz="3600" dirty="0" err="1">
                <a:solidFill>
                  <a:schemeClr val="tx1"/>
                </a:solidFill>
              </a:rPr>
              <a:t>đây</a:t>
            </a:r>
            <a:r>
              <a:rPr lang="en-US" sz="3600" dirty="0">
                <a:solidFill>
                  <a:schemeClr val="tx1"/>
                </a:solidFill>
              </a:rPr>
              <a:t>”</a:t>
            </a:r>
          </a:p>
        </p:txBody>
      </p:sp>
      <p:sp>
        <p:nvSpPr>
          <p:cNvPr id="5" name="Cloud Callout 4"/>
          <p:cNvSpPr/>
          <p:nvPr/>
        </p:nvSpPr>
        <p:spPr>
          <a:xfrm>
            <a:off x="1524000" y="4721322"/>
            <a:ext cx="4419600" cy="2006322"/>
          </a:xfrm>
          <a:prstGeom prst="cloudCallout">
            <a:avLst>
              <a:gd name="adj1" fmla="val -11445"/>
              <a:gd name="adj2" fmla="val -1145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ysClr val="windowText" lastClr="000000"/>
                </a:solidFill>
              </a:rPr>
              <a:t>Gióng</a:t>
            </a:r>
            <a:r>
              <a:rPr lang="en-US" sz="3200" b="1" dirty="0">
                <a:solidFill>
                  <a:sysClr val="windowText" lastClr="000000"/>
                </a:solidFill>
              </a:rPr>
              <a:t>: “</a:t>
            </a:r>
            <a:r>
              <a:rPr lang="en-US" sz="2800" dirty="0">
                <a:solidFill>
                  <a:sysClr val="windowText" lastClr="000000"/>
                </a:solidFill>
              </a:rPr>
              <a:t>…</a:t>
            </a:r>
            <a:r>
              <a:rPr lang="en-US" sz="2800" dirty="0" err="1">
                <a:solidFill>
                  <a:sysClr val="windowText" lastClr="000000"/>
                </a:solidFill>
              </a:rPr>
              <a:t>sắm</a:t>
            </a:r>
            <a:r>
              <a:rPr lang="en-US" sz="2800" dirty="0">
                <a:solidFill>
                  <a:sysClr val="windowText" lastClr="000000"/>
                </a:solidFill>
              </a:rPr>
              <a:t> </a:t>
            </a:r>
            <a:r>
              <a:rPr lang="en-US" sz="2800" dirty="0" err="1">
                <a:solidFill>
                  <a:sysClr val="windowText" lastClr="000000"/>
                </a:solidFill>
              </a:rPr>
              <a:t>cho</a:t>
            </a:r>
            <a:r>
              <a:rPr lang="en-US" sz="2800" dirty="0">
                <a:solidFill>
                  <a:sysClr val="windowText" lastClr="000000"/>
                </a:solidFill>
              </a:rPr>
              <a:t> ta </a:t>
            </a:r>
            <a:r>
              <a:rPr lang="en-US" sz="2800" b="1" u="sng" dirty="0">
                <a:solidFill>
                  <a:sysClr val="windowText" lastClr="000000"/>
                </a:solidFill>
              </a:rPr>
              <a:t>con </a:t>
            </a:r>
            <a:r>
              <a:rPr lang="en-US" sz="2800" b="1" u="sng" dirty="0" err="1">
                <a:solidFill>
                  <a:sysClr val="windowText" lastClr="000000"/>
                </a:solidFill>
              </a:rPr>
              <a:t>ngựa</a:t>
            </a:r>
            <a:r>
              <a:rPr lang="en-US" sz="2800" b="1" u="sng" dirty="0">
                <a:solidFill>
                  <a:sysClr val="windowText" lastClr="000000"/>
                </a:solidFill>
              </a:rPr>
              <a:t> </a:t>
            </a:r>
            <a:r>
              <a:rPr lang="en-US" sz="2800" b="1" u="sng" dirty="0" err="1">
                <a:solidFill>
                  <a:sysClr val="windowText" lastClr="000000"/>
                </a:solidFill>
              </a:rPr>
              <a:t>sắt</a:t>
            </a:r>
            <a:r>
              <a:rPr lang="en-US" sz="2800" b="1" u="sng" dirty="0">
                <a:solidFill>
                  <a:sysClr val="windowText" lastClr="000000"/>
                </a:solidFill>
              </a:rPr>
              <a:t>;</a:t>
            </a:r>
            <a:r>
              <a:rPr lang="en-US" sz="2800" dirty="0">
                <a:solidFill>
                  <a:sysClr val="windowText" lastClr="000000"/>
                </a:solidFill>
              </a:rPr>
              <a:t> </a:t>
            </a:r>
            <a:r>
              <a:rPr lang="en-US" sz="2800" b="1" u="sng" dirty="0" err="1">
                <a:solidFill>
                  <a:sysClr val="windowText" lastClr="000000"/>
                </a:solidFill>
              </a:rPr>
              <a:t>áo</a:t>
            </a:r>
            <a:r>
              <a:rPr lang="en-US" sz="2800" b="1" u="sng" dirty="0">
                <a:solidFill>
                  <a:sysClr val="windowText" lastClr="000000"/>
                </a:solidFill>
              </a:rPr>
              <a:t> </a:t>
            </a:r>
            <a:r>
              <a:rPr lang="en-US" sz="2800" b="1" u="sng" dirty="0" err="1">
                <a:solidFill>
                  <a:sysClr val="windowText" lastClr="000000"/>
                </a:solidFill>
              </a:rPr>
              <a:t>giáp</a:t>
            </a:r>
            <a:r>
              <a:rPr lang="en-US" sz="2800" b="1" u="sng" dirty="0">
                <a:solidFill>
                  <a:sysClr val="windowText" lastClr="000000"/>
                </a:solidFill>
              </a:rPr>
              <a:t> </a:t>
            </a:r>
            <a:r>
              <a:rPr lang="en-US" sz="2800" b="1" u="sng" dirty="0" err="1">
                <a:solidFill>
                  <a:sysClr val="windowText" lastClr="000000"/>
                </a:solidFill>
              </a:rPr>
              <a:t>sắt</a:t>
            </a:r>
            <a:r>
              <a:rPr lang="en-US" sz="2800" dirty="0">
                <a:solidFill>
                  <a:sysClr val="windowText" lastClr="000000"/>
                </a:solidFill>
              </a:rPr>
              <a:t> </a:t>
            </a:r>
            <a:r>
              <a:rPr lang="en-US" sz="2800" dirty="0" err="1">
                <a:solidFill>
                  <a:sysClr val="windowText" lastClr="000000"/>
                </a:solidFill>
              </a:rPr>
              <a:t>và</a:t>
            </a:r>
            <a:r>
              <a:rPr lang="en-US" sz="2800" dirty="0">
                <a:solidFill>
                  <a:sysClr val="windowText" lastClr="000000"/>
                </a:solidFill>
              </a:rPr>
              <a:t> </a:t>
            </a:r>
            <a:r>
              <a:rPr lang="en-US" sz="2800" b="1" u="sng" dirty="0" err="1">
                <a:solidFill>
                  <a:sysClr val="windowText" lastClr="000000"/>
                </a:solidFill>
              </a:rPr>
              <a:t>roi</a:t>
            </a:r>
            <a:r>
              <a:rPr lang="en-US" sz="2800" b="1" u="sng" dirty="0">
                <a:solidFill>
                  <a:sysClr val="windowText" lastClr="000000"/>
                </a:solidFill>
              </a:rPr>
              <a:t> </a:t>
            </a:r>
            <a:r>
              <a:rPr lang="en-US" sz="2800" b="1" u="sng" dirty="0" err="1">
                <a:solidFill>
                  <a:sysClr val="windowText" lastClr="000000"/>
                </a:solidFill>
              </a:rPr>
              <a:t>sắt</a:t>
            </a:r>
            <a:r>
              <a:rPr lang="en-US" sz="2800" dirty="0">
                <a:solidFill>
                  <a:sysClr val="windowText" lastClr="000000"/>
                </a:solidFill>
              </a:rPr>
              <a:t>…..</a:t>
            </a:r>
            <a:endParaRPr lang="en-US" sz="3200" dirty="0">
              <a:solidFill>
                <a:sysClr val="windowText" lastClr="000000"/>
              </a:solidFill>
            </a:endParaRPr>
          </a:p>
        </p:txBody>
      </p:sp>
      <p:sp>
        <p:nvSpPr>
          <p:cNvPr id="10" name="Oval 9"/>
          <p:cNvSpPr/>
          <p:nvPr/>
        </p:nvSpPr>
        <p:spPr>
          <a:xfrm>
            <a:off x="6575176" y="2819400"/>
            <a:ext cx="4092825" cy="155348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dirty="0" err="1">
                <a:solidFill>
                  <a:srgbClr val="FFFF00"/>
                </a:solidFill>
              </a:rPr>
              <a:t>Tiếng</a:t>
            </a:r>
            <a:r>
              <a:rPr lang="en-US" sz="3100" dirty="0">
                <a:solidFill>
                  <a:srgbClr val="FFFF00"/>
                </a:solidFill>
              </a:rPr>
              <a:t> </a:t>
            </a:r>
            <a:r>
              <a:rPr lang="en-US" sz="3100" dirty="0" err="1">
                <a:solidFill>
                  <a:srgbClr val="FFFF00"/>
                </a:solidFill>
              </a:rPr>
              <a:t>nói</a:t>
            </a:r>
            <a:r>
              <a:rPr lang="en-US" sz="3100" dirty="0">
                <a:solidFill>
                  <a:srgbClr val="FFFF00"/>
                </a:solidFill>
              </a:rPr>
              <a:t> </a:t>
            </a:r>
            <a:r>
              <a:rPr lang="en-US" sz="3100" dirty="0" err="1">
                <a:solidFill>
                  <a:srgbClr val="FFFF00"/>
                </a:solidFill>
              </a:rPr>
              <a:t>đầu</a:t>
            </a:r>
            <a:r>
              <a:rPr lang="en-US" sz="3100" dirty="0">
                <a:solidFill>
                  <a:srgbClr val="FFFF00"/>
                </a:solidFill>
              </a:rPr>
              <a:t> </a:t>
            </a:r>
            <a:r>
              <a:rPr lang="en-US" sz="3100" dirty="0" err="1">
                <a:solidFill>
                  <a:srgbClr val="FFFF00"/>
                </a:solidFill>
              </a:rPr>
              <a:t>tiên</a:t>
            </a:r>
            <a:r>
              <a:rPr lang="en-US" sz="3100" dirty="0">
                <a:solidFill>
                  <a:srgbClr val="FFFF00"/>
                </a:solidFill>
              </a:rPr>
              <a:t>: </a:t>
            </a:r>
            <a:r>
              <a:rPr lang="en-US" sz="3100" dirty="0" err="1">
                <a:solidFill>
                  <a:srgbClr val="FFFF00"/>
                </a:solidFill>
              </a:rPr>
              <a:t>đòi</a:t>
            </a:r>
            <a:r>
              <a:rPr lang="en-US" sz="3100" dirty="0">
                <a:solidFill>
                  <a:srgbClr val="FFFF00"/>
                </a:solidFill>
              </a:rPr>
              <a:t> </a:t>
            </a:r>
            <a:r>
              <a:rPr lang="en-US" sz="3100" dirty="0" err="1">
                <a:solidFill>
                  <a:srgbClr val="FFFF00"/>
                </a:solidFill>
              </a:rPr>
              <a:t>đi</a:t>
            </a:r>
            <a:r>
              <a:rPr lang="en-US" sz="3100" dirty="0">
                <a:solidFill>
                  <a:srgbClr val="FFFF00"/>
                </a:solidFill>
              </a:rPr>
              <a:t> </a:t>
            </a:r>
            <a:r>
              <a:rPr lang="en-US" sz="3100" dirty="0" err="1">
                <a:solidFill>
                  <a:srgbClr val="FFFF00"/>
                </a:solidFill>
              </a:rPr>
              <a:t>đánh</a:t>
            </a:r>
            <a:r>
              <a:rPr lang="en-US" sz="3100" dirty="0">
                <a:solidFill>
                  <a:srgbClr val="FFFF00"/>
                </a:solidFill>
              </a:rPr>
              <a:t> </a:t>
            </a:r>
            <a:r>
              <a:rPr lang="en-US" sz="3100" dirty="0" err="1">
                <a:solidFill>
                  <a:srgbClr val="FFFF00"/>
                </a:solidFill>
              </a:rPr>
              <a:t>giặc</a:t>
            </a:r>
            <a:endParaRPr lang="en-US" sz="3100" dirty="0">
              <a:solidFill>
                <a:srgbClr val="FFFF00"/>
              </a:solidFill>
            </a:endParaRPr>
          </a:p>
        </p:txBody>
      </p:sp>
      <p:sp>
        <p:nvSpPr>
          <p:cNvPr id="6" name="Oval 5">
            <a:hlinkClick r:id="" action="ppaction://hlinkshowjump?jump=nextslide"/>
          </p:cNvPr>
          <p:cNvSpPr/>
          <p:nvPr/>
        </p:nvSpPr>
        <p:spPr>
          <a:xfrm>
            <a:off x="6521450" y="4800600"/>
            <a:ext cx="4146550" cy="1774644"/>
          </a:xfrm>
          <a:prstGeom prst="ellipse">
            <a:avLst/>
          </a:prstGeom>
          <a:solidFill>
            <a:srgbClr val="EEA9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err="1">
                <a:solidFill>
                  <a:srgbClr val="990033"/>
                </a:solidFill>
              </a:rPr>
              <a:t>Đòi</a:t>
            </a:r>
            <a:r>
              <a:rPr lang="en-US" sz="3400" dirty="0">
                <a:solidFill>
                  <a:srgbClr val="990033"/>
                </a:solidFill>
              </a:rPr>
              <a:t> </a:t>
            </a:r>
            <a:r>
              <a:rPr lang="en-US" sz="3400" dirty="0" err="1">
                <a:solidFill>
                  <a:srgbClr val="990033"/>
                </a:solidFill>
              </a:rPr>
              <a:t>vũ</a:t>
            </a:r>
            <a:r>
              <a:rPr lang="en-US" sz="3400" dirty="0">
                <a:solidFill>
                  <a:srgbClr val="990033"/>
                </a:solidFill>
              </a:rPr>
              <a:t> </a:t>
            </a:r>
            <a:r>
              <a:rPr lang="en-US" sz="3400" dirty="0" err="1">
                <a:solidFill>
                  <a:srgbClr val="990033"/>
                </a:solidFill>
              </a:rPr>
              <a:t>khí</a:t>
            </a:r>
            <a:r>
              <a:rPr lang="en-US" sz="3400" dirty="0">
                <a:solidFill>
                  <a:srgbClr val="990033"/>
                </a:solidFill>
              </a:rPr>
              <a:t> </a:t>
            </a:r>
            <a:r>
              <a:rPr lang="en-US" sz="3400" dirty="0" err="1">
                <a:solidFill>
                  <a:srgbClr val="990033"/>
                </a:solidFill>
              </a:rPr>
              <a:t>để</a:t>
            </a:r>
            <a:r>
              <a:rPr lang="en-US" sz="3400" dirty="0">
                <a:solidFill>
                  <a:srgbClr val="990033"/>
                </a:solidFill>
              </a:rPr>
              <a:t> </a:t>
            </a:r>
            <a:r>
              <a:rPr lang="en-US" sz="3400" dirty="0" err="1">
                <a:solidFill>
                  <a:srgbClr val="990033"/>
                </a:solidFill>
              </a:rPr>
              <a:t>đi</a:t>
            </a:r>
            <a:r>
              <a:rPr lang="en-US" sz="3400" dirty="0">
                <a:solidFill>
                  <a:srgbClr val="990033"/>
                </a:solidFill>
              </a:rPr>
              <a:t> </a:t>
            </a:r>
            <a:r>
              <a:rPr lang="en-US" sz="3400" dirty="0" err="1">
                <a:solidFill>
                  <a:srgbClr val="990033"/>
                </a:solidFill>
              </a:rPr>
              <a:t>đánh</a:t>
            </a:r>
            <a:r>
              <a:rPr lang="en-US" sz="3400" dirty="0">
                <a:solidFill>
                  <a:srgbClr val="990033"/>
                </a:solidFill>
              </a:rPr>
              <a:t> </a:t>
            </a:r>
            <a:r>
              <a:rPr lang="en-US" sz="3400" dirty="0" err="1">
                <a:solidFill>
                  <a:srgbClr val="990033"/>
                </a:solidFill>
              </a:rPr>
              <a:t>giặc</a:t>
            </a:r>
            <a:endParaRPr lang="en-US" sz="3400" dirty="0">
              <a:solidFill>
                <a:srgbClr val="990033"/>
              </a:solidFill>
            </a:endParaRPr>
          </a:p>
        </p:txBody>
      </p:sp>
    </p:spTree>
    <p:extLst>
      <p:ext uri="{BB962C8B-B14F-4D97-AF65-F5344CB8AC3E}">
        <p14:creationId xmlns:p14="http://schemas.microsoft.com/office/powerpoint/2010/main" val="9360081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4" grpId="0" animBg="1"/>
      <p:bldP spid="5" grpId="0" animBg="1"/>
      <p:bldP spid="10"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ent-Up Arrow 11"/>
          <p:cNvSpPr/>
          <p:nvPr/>
        </p:nvSpPr>
        <p:spPr>
          <a:xfrm rot="10800000">
            <a:off x="5791200" y="4495800"/>
            <a:ext cx="1219200" cy="838200"/>
          </a:xfrm>
          <a:prstGeom prst="ben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76200"/>
            <a:ext cx="9144000" cy="584775"/>
          </a:xfrm>
          <a:prstGeom prst="rect">
            <a:avLst/>
          </a:prstGeom>
          <a:solidFill>
            <a:srgbClr val="C00000"/>
          </a:solidFill>
        </p:spPr>
        <p:txBody>
          <a:bodyPr wrap="square" rtlCol="0">
            <a:spAutoFit/>
          </a:bodyPr>
          <a:lstStyle/>
          <a:p>
            <a:pPr algn="ctr"/>
            <a:r>
              <a:rPr lang="en-US" sz="3200" dirty="0" smtClean="0">
                <a:solidFill>
                  <a:srgbClr val="FFFF00"/>
                </a:solidFill>
              </a:rPr>
              <a:t>Sự đoàn kết, đùm bọc</a:t>
            </a:r>
            <a:endParaRPr lang="en-US" sz="3200" dirty="0">
              <a:solidFill>
                <a:srgbClr val="FFFF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77798"/>
            <a:ext cx="4267198" cy="2951202"/>
          </a:xfrm>
          <a:prstGeom prst="rect">
            <a:avLst/>
          </a:prstGeom>
          <a:ln w="28575">
            <a:solidFill>
              <a:schemeClr val="tx1"/>
            </a:solidFill>
          </a:ln>
        </p:spPr>
      </p:pic>
      <p:sp>
        <p:nvSpPr>
          <p:cNvPr id="7" name="Up Arrow Callout 6"/>
          <p:cNvSpPr/>
          <p:nvPr/>
        </p:nvSpPr>
        <p:spPr>
          <a:xfrm>
            <a:off x="1524000" y="3429000"/>
            <a:ext cx="3733800" cy="1295400"/>
          </a:xfrm>
          <a:prstGeom prst="upArrowCallout">
            <a:avLst>
              <a:gd name="adj1" fmla="val 0"/>
              <a:gd name="adj2" fmla="val 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chemeClr val="tx1"/>
                </a:solidFill>
              </a:rPr>
              <a:t>Gióng</a:t>
            </a:r>
            <a:r>
              <a:rPr lang="en-US" sz="3000" dirty="0">
                <a:solidFill>
                  <a:schemeClr val="tx1"/>
                </a:solidFill>
              </a:rPr>
              <a:t> </a:t>
            </a:r>
            <a:r>
              <a:rPr lang="en-US" sz="3000" dirty="0" err="1">
                <a:solidFill>
                  <a:schemeClr val="tx1"/>
                </a:solidFill>
              </a:rPr>
              <a:t>lớn</a:t>
            </a:r>
            <a:r>
              <a:rPr lang="en-US" sz="3000" dirty="0">
                <a:solidFill>
                  <a:schemeClr val="tx1"/>
                </a:solidFill>
              </a:rPr>
              <a:t> </a:t>
            </a:r>
            <a:r>
              <a:rPr lang="en-US" sz="3000" dirty="0" err="1">
                <a:solidFill>
                  <a:schemeClr val="tx1"/>
                </a:solidFill>
              </a:rPr>
              <a:t>nhanh</a:t>
            </a:r>
            <a:r>
              <a:rPr lang="en-US" sz="3000" dirty="0">
                <a:solidFill>
                  <a:schemeClr val="tx1"/>
                </a:solidFill>
              </a:rPr>
              <a:t> </a:t>
            </a:r>
            <a:r>
              <a:rPr lang="en-US" sz="3000" dirty="0" err="1">
                <a:solidFill>
                  <a:schemeClr val="tx1"/>
                </a:solidFill>
              </a:rPr>
              <a:t>như</a:t>
            </a:r>
            <a:r>
              <a:rPr lang="en-US" sz="3000" dirty="0">
                <a:solidFill>
                  <a:schemeClr val="tx1"/>
                </a:solidFill>
              </a:rPr>
              <a:t> </a:t>
            </a:r>
            <a:r>
              <a:rPr lang="en-US" sz="3000" dirty="0" err="1">
                <a:solidFill>
                  <a:schemeClr val="tx1"/>
                </a:solidFill>
              </a:rPr>
              <a:t>thổi</a:t>
            </a:r>
            <a:endParaRPr lang="en-US" sz="3000" dirty="0">
              <a:solidFill>
                <a:schemeClr val="tx1"/>
              </a:solidFill>
            </a:endParaRPr>
          </a:p>
        </p:txBody>
      </p:sp>
      <p:sp>
        <p:nvSpPr>
          <p:cNvPr id="8" name="Up Arrow Callout 7"/>
          <p:cNvSpPr/>
          <p:nvPr/>
        </p:nvSpPr>
        <p:spPr>
          <a:xfrm>
            <a:off x="5257800" y="3429000"/>
            <a:ext cx="5410200" cy="1295400"/>
          </a:xfrm>
          <a:prstGeom prst="upArrowCallout">
            <a:avLst>
              <a:gd name="adj1" fmla="val 25000"/>
              <a:gd name="adj2" fmla="val 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 Cơm </a:t>
            </a:r>
            <a:r>
              <a:rPr lang="en-US" sz="3000" dirty="0">
                <a:solidFill>
                  <a:schemeClr val="tx1"/>
                </a:solidFill>
              </a:rPr>
              <a:t>ăn mấy cũng không no</a:t>
            </a:r>
          </a:p>
          <a:p>
            <a:pPr algn="ctr"/>
            <a:r>
              <a:rPr lang="en-US" sz="3000" dirty="0" smtClean="0">
                <a:solidFill>
                  <a:schemeClr val="tx1"/>
                </a:solidFill>
              </a:rPr>
              <a:t>- Áo </a:t>
            </a:r>
            <a:r>
              <a:rPr lang="en-US" sz="3000" dirty="0">
                <a:solidFill>
                  <a:schemeClr val="tx1"/>
                </a:solidFill>
              </a:rPr>
              <a:t>căng đứt chỉ</a:t>
            </a:r>
          </a:p>
        </p:txBody>
      </p:sp>
      <p:sp>
        <p:nvSpPr>
          <p:cNvPr id="11" name="Rounded Rectangle 10">
            <a:hlinkClick r:id="rId3" action="ppaction://hlinksldjump"/>
          </p:cNvPr>
          <p:cNvSpPr/>
          <p:nvPr/>
        </p:nvSpPr>
        <p:spPr>
          <a:xfrm>
            <a:off x="3421380" y="5334001"/>
            <a:ext cx="5440680" cy="10668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FF00"/>
                </a:solidFill>
              </a:rPr>
              <a:t>Bà</a:t>
            </a:r>
            <a:r>
              <a:rPr lang="en-US" sz="3200" dirty="0">
                <a:solidFill>
                  <a:srgbClr val="FFFF00"/>
                </a:solidFill>
              </a:rPr>
              <a:t> con </a:t>
            </a:r>
            <a:r>
              <a:rPr lang="en-US" sz="3200" dirty="0" err="1">
                <a:solidFill>
                  <a:srgbClr val="FFFF00"/>
                </a:solidFill>
              </a:rPr>
              <a:t>làng</a:t>
            </a:r>
            <a:r>
              <a:rPr lang="en-US" sz="3200" dirty="0">
                <a:solidFill>
                  <a:srgbClr val="FFFF00"/>
                </a:solidFill>
              </a:rPr>
              <a:t> </a:t>
            </a:r>
            <a:r>
              <a:rPr lang="en-US" sz="3200" dirty="0" err="1">
                <a:solidFill>
                  <a:srgbClr val="FFFF00"/>
                </a:solidFill>
              </a:rPr>
              <a:t>xóm</a:t>
            </a:r>
            <a:r>
              <a:rPr lang="en-US" sz="3200" dirty="0">
                <a:solidFill>
                  <a:srgbClr val="FFFF00"/>
                </a:solidFill>
              </a:rPr>
              <a:t> </a:t>
            </a:r>
            <a:r>
              <a:rPr lang="en-US" sz="3200" dirty="0" err="1">
                <a:solidFill>
                  <a:srgbClr val="FFFF00"/>
                </a:solidFill>
              </a:rPr>
              <a:t>vui</a:t>
            </a:r>
            <a:r>
              <a:rPr lang="en-US" sz="3200" dirty="0">
                <a:solidFill>
                  <a:srgbClr val="FFFF00"/>
                </a:solidFill>
              </a:rPr>
              <a:t> </a:t>
            </a:r>
            <a:r>
              <a:rPr lang="en-US" sz="3200" dirty="0" err="1">
                <a:solidFill>
                  <a:srgbClr val="FFFF00"/>
                </a:solidFill>
              </a:rPr>
              <a:t>lòng</a:t>
            </a:r>
            <a:r>
              <a:rPr lang="en-US" sz="3200" dirty="0">
                <a:solidFill>
                  <a:srgbClr val="FFFF00"/>
                </a:solidFill>
              </a:rPr>
              <a:t> </a:t>
            </a:r>
            <a:r>
              <a:rPr lang="en-US" sz="3200" dirty="0" err="1">
                <a:solidFill>
                  <a:srgbClr val="FFFF00"/>
                </a:solidFill>
              </a:rPr>
              <a:t>góp</a:t>
            </a:r>
            <a:r>
              <a:rPr lang="en-US" sz="3200" dirty="0">
                <a:solidFill>
                  <a:srgbClr val="FFFF00"/>
                </a:solidFill>
              </a:rPr>
              <a:t> </a:t>
            </a:r>
            <a:r>
              <a:rPr lang="en-US" sz="3200" dirty="0" err="1">
                <a:solidFill>
                  <a:srgbClr val="FFFF00"/>
                </a:solidFill>
              </a:rPr>
              <a:t>gạo</a:t>
            </a:r>
            <a:r>
              <a:rPr lang="en-US" sz="3200" dirty="0">
                <a:solidFill>
                  <a:srgbClr val="FFFF00"/>
                </a:solidFill>
              </a:rPr>
              <a:t> </a:t>
            </a:r>
            <a:r>
              <a:rPr lang="en-US" sz="3200" dirty="0" err="1">
                <a:solidFill>
                  <a:srgbClr val="FFFF00"/>
                </a:solidFill>
              </a:rPr>
              <a:t>nuôi</a:t>
            </a:r>
            <a:r>
              <a:rPr lang="en-US" sz="3200" dirty="0">
                <a:solidFill>
                  <a:srgbClr val="FFFF00"/>
                </a:solidFill>
              </a:rPr>
              <a:t> </a:t>
            </a:r>
            <a:r>
              <a:rPr lang="en-US" sz="3200" dirty="0" err="1">
                <a:solidFill>
                  <a:srgbClr val="FFFF00"/>
                </a:solidFill>
              </a:rPr>
              <a:t>cậu</a:t>
            </a:r>
            <a:r>
              <a:rPr lang="en-US" sz="3200" dirty="0">
                <a:solidFill>
                  <a:srgbClr val="FFFF00"/>
                </a:solidFill>
              </a:rPr>
              <a:t> </a:t>
            </a:r>
            <a:r>
              <a:rPr lang="en-US" sz="3200" dirty="0" err="1">
                <a:solidFill>
                  <a:srgbClr val="FFFF00"/>
                </a:solidFill>
              </a:rPr>
              <a:t>bé</a:t>
            </a:r>
            <a:r>
              <a:rPr lang="en-US" sz="3200" dirty="0">
                <a:solidFill>
                  <a:srgbClr val="FFFF00"/>
                </a:solidFill>
              </a:rPr>
              <a:t>.</a:t>
            </a:r>
          </a:p>
        </p:txBody>
      </p:sp>
      <p:pic>
        <p:nvPicPr>
          <p:cNvPr id="1026" name="Picture 2" descr="Káº¿t quáº£ hÃ¬nh áº£nh cho truyen tranh thÃ¡nh giÃ³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199" y="508575"/>
            <a:ext cx="4876801" cy="292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449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628"/>
            <a:ext cx="12039600" cy="883920"/>
          </a:xfrm>
        </p:spPr>
        <p:txBody>
          <a:bodyPr/>
          <a:lstStyle/>
          <a:p>
            <a:r>
              <a:rPr lang="en-US" sz="3200" b="1" dirty="0" smtClean="0">
                <a:solidFill>
                  <a:srgbClr val="C00000"/>
                </a:solidFill>
                <a:latin typeface="Times New Roman" panose="02020603050405020304" pitchFamily="18" charset="0"/>
                <a:cs typeface="Times New Roman" panose="02020603050405020304" pitchFamily="18" charset="0"/>
              </a:rPr>
              <a:t>Hoạt động nhóm (7 phút)- Phiếu học tập số</a:t>
            </a:r>
            <a:r>
              <a:rPr lang="en-US" b="1" dirty="0" smtClean="0">
                <a:solidFill>
                  <a:srgbClr val="C00000"/>
                </a:solidFill>
                <a:latin typeface="Times New Roman" panose="02020603050405020304" pitchFamily="18" charset="0"/>
                <a:cs typeface="Times New Roman" panose="02020603050405020304" pitchFamily="18" charset="0"/>
              </a:rPr>
              <a:t> </a:t>
            </a:r>
            <a:r>
              <a:rPr lang="en-US" sz="3600" b="1" dirty="0" smtClean="0">
                <a:solidFill>
                  <a:srgbClr val="C00000"/>
                </a:solidFill>
                <a:latin typeface="Times New Roman" panose="02020603050405020304" pitchFamily="18" charset="0"/>
                <a:cs typeface="Times New Roman" panose="02020603050405020304" pitchFamily="18" charset="0"/>
              </a:rPr>
              <a:t>1</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en-US" dirty="0" smtClean="0">
                <a:latin typeface="Times New Roman" panose="02020603050405020304" pitchFamily="18" charset="0"/>
                <a:cs typeface="Times New Roman" panose="02020603050405020304" pitchFamily="18" charset="0"/>
              </a:rPr>
              <a:t>    </a:t>
            </a:r>
            <a:endParaRPr lang="en-US" dirty="0"/>
          </a:p>
        </p:txBody>
      </p:sp>
      <p:sp>
        <p:nvSpPr>
          <p:cNvPr id="4" name="Title 1"/>
          <p:cNvSpPr txBox="1">
            <a:spLocks/>
          </p:cNvSpPr>
          <p:nvPr/>
        </p:nvSpPr>
        <p:spPr bwMode="auto">
          <a:xfrm>
            <a:off x="762000" y="15240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b="1" kern="0"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31197173"/>
              </p:ext>
            </p:extLst>
          </p:nvPr>
        </p:nvGraphicFramePr>
        <p:xfrm>
          <a:off x="0" y="952558"/>
          <a:ext cx="12191999" cy="7525880"/>
        </p:xfrm>
        <a:graphic>
          <a:graphicData uri="http://schemas.openxmlformats.org/drawingml/2006/table">
            <a:tbl>
              <a:tblPr firstRow="1" firstCol="1" bandRow="1" bandCol="1">
                <a:tableStyleId>{5C22544A-7EE6-4342-B048-85BDC9FD1C3A}</a:tableStyleId>
              </a:tblPr>
              <a:tblGrid>
                <a:gridCol w="3124200">
                  <a:extLst>
                    <a:ext uri="{9D8B030D-6E8A-4147-A177-3AD203B41FA5}">
                      <a16:colId xmlns:a16="http://schemas.microsoft.com/office/drawing/2014/main" val="192704155"/>
                    </a:ext>
                  </a:extLst>
                </a:gridCol>
                <a:gridCol w="6096000">
                  <a:extLst>
                    <a:ext uri="{9D8B030D-6E8A-4147-A177-3AD203B41FA5}">
                      <a16:colId xmlns:a16="http://schemas.microsoft.com/office/drawing/2014/main" val="2916010061"/>
                    </a:ext>
                  </a:extLst>
                </a:gridCol>
                <a:gridCol w="2971799">
                  <a:extLst>
                    <a:ext uri="{9D8B030D-6E8A-4147-A177-3AD203B41FA5}">
                      <a16:colId xmlns:a16="http://schemas.microsoft.com/office/drawing/2014/main" val="721505844"/>
                    </a:ext>
                  </a:extLst>
                </a:gridCol>
              </a:tblGrid>
              <a:tr h="504890">
                <a:tc>
                  <a:txBody>
                    <a:bodyPr/>
                    <a:lstStyle/>
                    <a:p>
                      <a:pPr marL="0" marR="0" indent="36195" algn="ctr">
                        <a:lnSpc>
                          <a:spcPct val="115000"/>
                        </a:lnSpc>
                        <a:spcBef>
                          <a:spcPts val="0"/>
                        </a:spcBef>
                        <a:spcAft>
                          <a:spcPts val="0"/>
                        </a:spcAft>
                      </a:pPr>
                      <a:r>
                        <a:rPr lang="en-US" sz="2800" dirty="0">
                          <a:solidFill>
                            <a:srgbClr val="002060"/>
                          </a:solidFill>
                          <a:latin typeface="Times New Roman" panose="02020603050405020304" pitchFamily="18" charset="0"/>
                          <a:cs typeface="Times New Roman" panose="02020603050405020304" pitchFamily="18" charset="0"/>
                        </a:rPr>
                        <a:t>Chi tiết</a:t>
                      </a:r>
                    </a:p>
                  </a:txBody>
                  <a:tcPr marL="45121" marR="45121" marT="45121" marB="45121"/>
                </a:tc>
                <a:tc>
                  <a:txBody>
                    <a:bodyPr/>
                    <a:lstStyle/>
                    <a:p>
                      <a:pPr marL="0" marR="0" indent="36195" algn="ctr">
                        <a:lnSpc>
                          <a:spcPct val="115000"/>
                        </a:lnSpc>
                        <a:spcBef>
                          <a:spcPts val="0"/>
                        </a:spcBef>
                        <a:spcAft>
                          <a:spcPts val="0"/>
                        </a:spcAft>
                      </a:pPr>
                      <a:r>
                        <a:rPr lang="vi-VN" sz="2800" dirty="0">
                          <a:solidFill>
                            <a:srgbClr val="002060"/>
                          </a:solidFill>
                          <a:latin typeface="Times New Roman" panose="02020603050405020304" pitchFamily="18" charset="0"/>
                          <a:cs typeface="Times New Roman" panose="02020603050405020304" pitchFamily="18" charset="0"/>
                        </a:rPr>
                        <a:t>Cảm nhận về ý nghĩa chi tiết</a:t>
                      </a:r>
                      <a:endParaRPr lang="en-US" sz="2800" dirty="0">
                        <a:solidFill>
                          <a:srgbClr val="002060"/>
                        </a:solidFill>
                        <a:latin typeface="Times New Roman" panose="02020603050405020304" pitchFamily="18" charset="0"/>
                        <a:cs typeface="Times New Roman" panose="02020603050405020304" pitchFamily="18" charset="0"/>
                      </a:endParaRPr>
                    </a:p>
                  </a:txBody>
                  <a:tcPr marL="45121" marR="45121" marT="45121" marB="45121"/>
                </a:tc>
                <a:tc>
                  <a:txBody>
                    <a:bodyPr/>
                    <a:lstStyle/>
                    <a:p>
                      <a:pPr marL="0" marR="0">
                        <a:spcBef>
                          <a:spcPts val="0"/>
                        </a:spcBef>
                        <a:spcAft>
                          <a:spcPts val="0"/>
                        </a:spcAft>
                      </a:pPr>
                      <a:r>
                        <a:rPr lang="en-US" sz="2800" dirty="0" err="1" smtClean="0">
                          <a:solidFill>
                            <a:srgbClr val="002060"/>
                          </a:solidFill>
                          <a:latin typeface="Times New Roman" panose="02020603050405020304" pitchFamily="18" charset="0"/>
                          <a:cs typeface="Times New Roman" panose="02020603050405020304" pitchFamily="18" charset="0"/>
                        </a:rPr>
                        <a:t>Nghệ</a:t>
                      </a:r>
                      <a:r>
                        <a:rPr lang="en-US" sz="2800" baseline="0" dirty="0" smtClean="0">
                          <a:solidFill>
                            <a:srgbClr val="002060"/>
                          </a:solidFill>
                          <a:latin typeface="Times New Roman" panose="02020603050405020304" pitchFamily="18" charset="0"/>
                          <a:cs typeface="Times New Roman" panose="02020603050405020304" pitchFamily="18" charset="0"/>
                        </a:rPr>
                        <a:t>  </a:t>
                      </a:r>
                      <a:r>
                        <a:rPr lang="en-US" sz="2800" baseline="0" dirty="0" smtClean="0">
                          <a:solidFill>
                            <a:srgbClr val="002060"/>
                          </a:solidFill>
                          <a:latin typeface="Times New Roman" panose="02020603050405020304" pitchFamily="18" charset="0"/>
                          <a:cs typeface="Times New Roman" panose="02020603050405020304" pitchFamily="18" charset="0"/>
                        </a:rPr>
                        <a:t>thuật xây dựng</a:t>
                      </a:r>
                      <a:endParaRPr lang="en-US" sz="2800" dirty="0">
                        <a:solidFill>
                          <a:srgbClr val="002060"/>
                        </a:solidFill>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580854905"/>
                  </a:ext>
                </a:extLst>
              </a:tr>
              <a:tr h="625963">
                <a:tc rowSpan="3">
                  <a:txBody>
                    <a:bodyPr/>
                    <a:lstStyle/>
                    <a:p>
                      <a:pPr marL="0" marR="0" algn="just">
                        <a:spcBef>
                          <a:spcPts val="0"/>
                        </a:spcBef>
                        <a:spcAft>
                          <a:spcPts val="0"/>
                        </a:spcAft>
                      </a:pPr>
                      <a:r>
                        <a:rPr lang="en-US" sz="3200" dirty="0">
                          <a:solidFill>
                            <a:srgbClr val="FF0000"/>
                          </a:solidFill>
                          <a:latin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3200" dirty="0">
                          <a:solidFill>
                            <a:srgbClr val="FF0000"/>
                          </a:solidFill>
                          <a:latin typeface="Times New Roman" panose="02020603050405020304" pitchFamily="18" charset="0"/>
                          <a:cs typeface="Times New Roman" panose="02020603050405020304" pitchFamily="18" charset="0"/>
                        </a:rPr>
                        <a:t>Tiếng nói đầu tiên  xin đi đánh giặc</a:t>
                      </a:r>
                    </a:p>
                  </a:txBody>
                  <a:tcPr marL="45121" marR="45121" marT="45121" marB="45121"/>
                </a:tc>
                <a:tc>
                  <a:txBody>
                    <a:bodyPr/>
                    <a:lstStyle/>
                    <a:p>
                      <a:pPr marL="0" marR="0" indent="36195" algn="just">
                        <a:spcBef>
                          <a:spcPts val="0"/>
                        </a:spcBef>
                        <a:spcAft>
                          <a:spcPts val="0"/>
                        </a:spcAft>
                      </a:pPr>
                      <a:r>
                        <a:rPr lang="en-US" sz="2800" b="1" dirty="0">
                          <a:solidFill>
                            <a:srgbClr val="7030A0"/>
                          </a:solidFill>
                          <a:latin typeface="Times New Roman" panose="02020603050405020304" pitchFamily="18" charset="0"/>
                          <a:cs typeface="Times New Roman" panose="02020603050405020304" pitchFamily="18" charset="0"/>
                        </a:rPr>
                        <a:t>-&gt; Ca ngợi  lòng yêu nước tiềm ẩn...</a:t>
                      </a:r>
                    </a:p>
                  </a:txBody>
                  <a:tcPr marL="45121" marR="45121" marT="45121" marB="45121"/>
                </a:tc>
                <a:tc rowSpan="9">
                  <a:txBody>
                    <a:bodyPr/>
                    <a:lstStyle/>
                    <a:p>
                      <a:pPr marL="0" marR="0">
                        <a:spcBef>
                          <a:spcPts val="0"/>
                        </a:spcBef>
                        <a:spcAft>
                          <a:spcPts val="0"/>
                        </a:spcAft>
                      </a:pPr>
                      <a:r>
                        <a:rPr lang="en-US" dirty="0">
                          <a:solidFill>
                            <a:srgbClr val="7030A0"/>
                          </a:solidFill>
                        </a:rPr>
                        <a:t> </a:t>
                      </a:r>
                      <a:r>
                        <a:rPr lang="en-US" sz="2800" b="1" dirty="0" smtClean="0">
                          <a:solidFill>
                            <a:srgbClr val="0070C0"/>
                          </a:solidFill>
                        </a:rPr>
                        <a:t>-&gt; </a:t>
                      </a:r>
                      <a:r>
                        <a:rPr lang="en-US" sz="2800" b="1" dirty="0" smtClean="0">
                          <a:solidFill>
                            <a:srgbClr val="0070C0"/>
                          </a:solidFill>
                          <a:latin typeface="Times New Roman" panose="02020603050405020304" pitchFamily="18" charset="0"/>
                          <a:cs typeface="Times New Roman" panose="02020603050405020304" pitchFamily="18" charset="0"/>
                        </a:rPr>
                        <a:t>Tưởng</a:t>
                      </a:r>
                      <a:r>
                        <a:rPr lang="en-US" sz="2800" b="1" baseline="0" dirty="0" smtClean="0">
                          <a:solidFill>
                            <a:srgbClr val="0070C0"/>
                          </a:solidFill>
                          <a:latin typeface="Times New Roman" panose="02020603050405020304" pitchFamily="18" charset="0"/>
                          <a:cs typeface="Times New Roman" panose="02020603050405020304" pitchFamily="18" charset="0"/>
                        </a:rPr>
                        <a:t> tưởng, kì ảo đan xen chi tiết đời thường.</a:t>
                      </a:r>
                      <a:endParaRPr lang="en-US" sz="2800" b="1" dirty="0">
                        <a:solidFill>
                          <a:srgbClr val="0070C0"/>
                        </a:solidFill>
                        <a:latin typeface="Times New Roman" panose="02020603050405020304" pitchFamily="18" charset="0"/>
                        <a:cs typeface="Times New Roman" panose="02020603050405020304" pitchFamily="18" charset="0"/>
                      </a:endParaRPr>
                    </a:p>
                    <a:p>
                      <a:pPr marL="0" marR="0">
                        <a:spcBef>
                          <a:spcPts val="0"/>
                        </a:spcBef>
                        <a:spcAft>
                          <a:spcPts val="0"/>
                        </a:spcAft>
                      </a:pPr>
                      <a:r>
                        <a:rPr lang="en-US" sz="2800" b="1" dirty="0">
                          <a:solidFill>
                            <a:srgbClr val="0070C0"/>
                          </a:solidFill>
                          <a:latin typeface="Times New Roman" panose="02020603050405020304" pitchFamily="18" charset="0"/>
                          <a:cs typeface="Times New Roman" panose="02020603050405020304" pitchFamily="18" charset="0"/>
                        </a:rPr>
                        <a:t> </a:t>
                      </a:r>
                    </a:p>
                    <a:p>
                      <a:pPr marL="0" marR="0">
                        <a:spcBef>
                          <a:spcPts val="0"/>
                        </a:spcBef>
                        <a:spcAft>
                          <a:spcPts val="0"/>
                        </a:spcAft>
                      </a:pPr>
                      <a:r>
                        <a:rPr lang="en-US" sz="3200" dirty="0">
                          <a:solidFill>
                            <a:srgbClr val="0070C0"/>
                          </a:solidFill>
                          <a:latin typeface="Times New Roman" panose="02020603050405020304" pitchFamily="18" charset="0"/>
                          <a:cs typeface="Times New Roman" panose="02020603050405020304" pitchFamily="18" charset="0"/>
                        </a:rPr>
                        <a:t> </a:t>
                      </a:r>
                    </a:p>
                    <a:p>
                      <a:pPr marL="0" marR="0">
                        <a:spcBef>
                          <a:spcPts val="0"/>
                        </a:spcBef>
                        <a:spcAft>
                          <a:spcPts val="0"/>
                        </a:spcAft>
                      </a:pPr>
                      <a:r>
                        <a:rPr lang="en-US" dirty="0">
                          <a:solidFill>
                            <a:srgbClr val="7030A0"/>
                          </a:solidFill>
                        </a:rPr>
                        <a:t> </a:t>
                      </a:r>
                    </a:p>
                    <a:p>
                      <a:pPr marL="0" marR="0">
                        <a:spcBef>
                          <a:spcPts val="0"/>
                        </a:spcBef>
                        <a:spcAft>
                          <a:spcPts val="0"/>
                        </a:spcAft>
                      </a:pPr>
                      <a:r>
                        <a:rPr lang="en-US" dirty="0">
                          <a:solidFill>
                            <a:srgbClr val="7030A0"/>
                          </a:solidFill>
                        </a:rPr>
                        <a:t> </a:t>
                      </a:r>
                    </a:p>
                    <a:p>
                      <a:pPr marL="0" marR="0">
                        <a:spcBef>
                          <a:spcPts val="0"/>
                        </a:spcBef>
                        <a:spcAft>
                          <a:spcPts val="0"/>
                        </a:spcAft>
                      </a:pPr>
                      <a:r>
                        <a:rPr lang="en-US" dirty="0">
                          <a:solidFill>
                            <a:srgbClr val="7030A0"/>
                          </a:solidFill>
                        </a:rPr>
                        <a:t> </a:t>
                      </a:r>
                    </a:p>
                    <a:p>
                      <a:pPr marL="0" marR="0">
                        <a:spcBef>
                          <a:spcPts val="0"/>
                        </a:spcBef>
                        <a:spcAft>
                          <a:spcPts val="0"/>
                        </a:spcAft>
                      </a:pPr>
                      <a:r>
                        <a:rPr lang="en-US" dirty="0">
                          <a:solidFill>
                            <a:srgbClr val="7030A0"/>
                          </a:solidFill>
                        </a:rPr>
                        <a:t> </a:t>
                      </a:r>
                    </a:p>
                    <a:p>
                      <a:pPr marL="0" marR="0">
                        <a:spcBef>
                          <a:spcPts val="0"/>
                        </a:spcBef>
                        <a:spcAft>
                          <a:spcPts val="0"/>
                        </a:spcAft>
                      </a:pPr>
                      <a:r>
                        <a:rPr lang="en-US" dirty="0">
                          <a:solidFill>
                            <a:srgbClr val="7030A0"/>
                          </a:solidFill>
                        </a:rPr>
                        <a:t> </a:t>
                      </a:r>
                    </a:p>
                    <a:p>
                      <a:pPr marL="0" marR="0" indent="36195" algn="ctr">
                        <a:lnSpc>
                          <a:spcPct val="115000"/>
                        </a:lnSpc>
                        <a:spcBef>
                          <a:spcPts val="0"/>
                        </a:spcBef>
                        <a:spcAft>
                          <a:spcPts val="0"/>
                        </a:spcAft>
                      </a:pPr>
                      <a:r>
                        <a:rPr lang="vi-VN" dirty="0">
                          <a:solidFill>
                            <a:srgbClr val="7030A0"/>
                          </a:solidFill>
                        </a:rPr>
                        <a:t> </a:t>
                      </a:r>
                      <a:endParaRPr lang="en-US" dirty="0">
                        <a:solidFill>
                          <a:srgbClr val="7030A0"/>
                        </a:solidFill>
                      </a:endParaRPr>
                    </a:p>
                  </a:txBody>
                  <a:tcPr marL="0" marR="0" marT="0" marB="0" anchor="ctr"/>
                </a:tc>
                <a:extLst>
                  <a:ext uri="{0D108BD9-81ED-4DB2-BD59-A6C34878D82A}">
                    <a16:rowId xmlns:a16="http://schemas.microsoft.com/office/drawing/2014/main" val="1495777789"/>
                  </a:ext>
                </a:extLst>
              </a:tr>
              <a:tr h="1144854">
                <a:tc vMerge="1">
                  <a:txBody>
                    <a:bodyPr/>
                    <a:lstStyle/>
                    <a:p>
                      <a:endParaRPr lang="en-US"/>
                    </a:p>
                  </a:txBody>
                  <a:tcPr/>
                </a:tc>
                <a:tc>
                  <a:txBody>
                    <a:bodyPr/>
                    <a:lstStyle/>
                    <a:p>
                      <a:pPr marL="0" marR="0" algn="just">
                        <a:spcBef>
                          <a:spcPts val="0"/>
                        </a:spcBef>
                        <a:spcAft>
                          <a:spcPts val="0"/>
                        </a:spcAft>
                      </a:pPr>
                      <a:r>
                        <a:rPr lang="en-US" sz="2800" b="1" dirty="0" smtClean="0">
                          <a:solidFill>
                            <a:srgbClr val="7030A0"/>
                          </a:solidFill>
                          <a:latin typeface="Times New Roman" panose="02020603050405020304" pitchFamily="18" charset="0"/>
                          <a:cs typeface="Times New Roman" panose="02020603050405020304" pitchFamily="18" charset="0"/>
                        </a:rPr>
                        <a:t>+</a:t>
                      </a:r>
                      <a:r>
                        <a:rPr lang="en-US" sz="2800" b="1" dirty="0" err="1" smtClean="0">
                          <a:solidFill>
                            <a:srgbClr val="7030A0"/>
                          </a:solidFill>
                          <a:latin typeface="Times New Roman" panose="02020603050405020304" pitchFamily="18" charset="0"/>
                          <a:cs typeface="Times New Roman" panose="02020603050405020304" pitchFamily="18" charset="0"/>
                        </a:rPr>
                        <a:t>Nguyện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a:solidFill>
                            <a:srgbClr val="7030A0"/>
                          </a:solidFill>
                          <a:latin typeface="Times New Roman" panose="02020603050405020304" pitchFamily="18" charset="0"/>
                          <a:cs typeface="Times New Roman" panose="02020603050405020304" pitchFamily="18" charset="0"/>
                        </a:rPr>
                        <a:t>vọng, ý thức tự nguyện đánh giặc cứu nước, yêu nước tạo khả năng kì lạ.</a:t>
                      </a:r>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val="3729255052"/>
                  </a:ext>
                </a:extLst>
              </a:tr>
              <a:tr h="625963">
                <a:tc vMerge="1">
                  <a:txBody>
                    <a:bodyPr/>
                    <a:lstStyle/>
                    <a:p>
                      <a:endParaRPr lang="en-US"/>
                    </a:p>
                  </a:txBody>
                  <a:tcPr/>
                </a:tc>
                <a:tc>
                  <a:txBody>
                    <a:bodyPr/>
                    <a:lstStyle/>
                    <a:p>
                      <a:pPr marL="0" marR="0" algn="just">
                        <a:spcBef>
                          <a:spcPts val="0"/>
                        </a:spcBef>
                        <a:spcAft>
                          <a:spcPts val="0"/>
                        </a:spcAft>
                      </a:pPr>
                      <a:r>
                        <a:rPr lang="en-US" sz="2800" b="1" dirty="0" smtClean="0">
                          <a:solidFill>
                            <a:srgbClr val="7030A0"/>
                          </a:solidFill>
                          <a:latin typeface="Times New Roman" panose="02020603050405020304" pitchFamily="18" charset="0"/>
                          <a:cs typeface="Times New Roman" panose="02020603050405020304" pitchFamily="18" charset="0"/>
                        </a:rPr>
                        <a:t>+S</a:t>
                      </a:r>
                      <a:r>
                        <a:rPr lang="vi-VN" sz="2800" b="1" dirty="0">
                          <a:solidFill>
                            <a:srgbClr val="7030A0"/>
                          </a:solidFill>
                          <a:latin typeface="Times New Roman" panose="02020603050405020304" pitchFamily="18" charset="0"/>
                          <a:cs typeface="Times New Roman" panose="02020603050405020304" pitchFamily="18" charset="0"/>
                        </a:rPr>
                        <a:t>ức mạnh tự cường </a:t>
                      </a:r>
                      <a:r>
                        <a:rPr lang="en-US" sz="2800" b="1" dirty="0">
                          <a:solidFill>
                            <a:srgbClr val="7030A0"/>
                          </a:solidFill>
                          <a:latin typeface="Times New Roman" panose="02020603050405020304" pitchFamily="18" charset="0"/>
                          <a:cs typeface="Times New Roman" panose="02020603050405020304" pitchFamily="18" charset="0"/>
                        </a:rPr>
                        <a:t>và niềm</a:t>
                      </a:r>
                      <a:r>
                        <a:rPr lang="vi-VN" sz="2800" b="1" dirty="0">
                          <a:solidFill>
                            <a:srgbClr val="7030A0"/>
                          </a:solidFill>
                          <a:latin typeface="Times New Roman" panose="02020603050405020304" pitchFamily="18" charset="0"/>
                          <a:cs typeface="Times New Roman" panose="02020603050405020304" pitchFamily="18" charset="0"/>
                        </a:rPr>
                        <a:t> tin chiến thắng</a:t>
                      </a:r>
                      <a:r>
                        <a:rPr lang="en-US" sz="2800" b="1" dirty="0">
                          <a:solidFill>
                            <a:srgbClr val="7030A0"/>
                          </a:solidFill>
                          <a:latin typeface="Times New Roman" panose="02020603050405020304" pitchFamily="18" charset="0"/>
                          <a:cs typeface="Times New Roman" panose="02020603050405020304" pitchFamily="18" charset="0"/>
                        </a:rPr>
                        <a:t>.</a:t>
                      </a:r>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val="4187609779"/>
                  </a:ext>
                </a:extLst>
              </a:tr>
              <a:tr h="452999">
                <a:tc rowSpan="3">
                  <a:txBody>
                    <a:bodyPr/>
                    <a:lstStyle/>
                    <a:p>
                      <a:pPr marL="0" marR="0" indent="36195" algn="just">
                        <a:spcBef>
                          <a:spcPts val="0"/>
                        </a:spcBef>
                        <a:spcAft>
                          <a:spcPts val="0"/>
                        </a:spcAft>
                      </a:pPr>
                      <a:r>
                        <a:rPr lang="en-US" sz="3200" dirty="0">
                          <a:solidFill>
                            <a:srgbClr val="FF0000"/>
                          </a:solidFill>
                          <a:latin typeface="Times New Roman" panose="02020603050405020304" pitchFamily="18" charset="0"/>
                          <a:cs typeface="Times New Roman" panose="02020603050405020304" pitchFamily="18" charset="0"/>
                        </a:rPr>
                        <a:t>Gióng đòi roi sắt, ngựa sắt, giáp sắt</a:t>
                      </a:r>
                    </a:p>
                  </a:txBody>
                  <a:tcPr marL="45121" marR="45121" marT="45121" marB="45121"/>
                </a:tc>
                <a:tc>
                  <a:txBody>
                    <a:bodyPr/>
                    <a:lstStyle/>
                    <a:p>
                      <a:pPr marL="0" marR="0" algn="just">
                        <a:spcBef>
                          <a:spcPts val="0"/>
                        </a:spcBef>
                        <a:spcAft>
                          <a:spcPts val="0"/>
                        </a:spcAft>
                      </a:pPr>
                      <a:r>
                        <a:rPr lang="en-US" sz="2800" b="1" dirty="0">
                          <a:solidFill>
                            <a:srgbClr val="7030A0"/>
                          </a:solidFill>
                          <a:latin typeface="Times New Roman" panose="02020603050405020304" pitchFamily="18" charset="0"/>
                          <a:cs typeface="Times New Roman" panose="02020603050405020304" pitchFamily="18" charset="0"/>
                        </a:rPr>
                        <a:t>-&gt; Vũ khí hiện đại. </a:t>
                      </a:r>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val="3909090926"/>
                  </a:ext>
                </a:extLst>
              </a:tr>
              <a:tr h="383888">
                <a:tc vMerge="1">
                  <a:txBody>
                    <a:bodyPr/>
                    <a:lstStyle/>
                    <a:p>
                      <a:endParaRPr lang="en-US"/>
                    </a:p>
                  </a:txBody>
                  <a:tcPr/>
                </a:tc>
                <a:tc>
                  <a:txBody>
                    <a:bodyPr/>
                    <a:lstStyle/>
                    <a:p>
                      <a:pPr marL="0" marR="0" algn="just">
                        <a:spcBef>
                          <a:spcPts val="0"/>
                        </a:spcBef>
                        <a:spcAft>
                          <a:spcPts val="0"/>
                        </a:spcAft>
                      </a:pPr>
                      <a:r>
                        <a:rPr lang="en-US" sz="2800" b="1" dirty="0">
                          <a:solidFill>
                            <a:srgbClr val="7030A0"/>
                          </a:solidFill>
                          <a:latin typeface="Times New Roman" panose="02020603050405020304" pitchFamily="18" charset="0"/>
                          <a:cs typeface="Times New Roman" panose="02020603050405020304" pitchFamily="18" charset="0"/>
                        </a:rPr>
                        <a:t> </a:t>
                      </a:r>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val="322827141"/>
                  </a:ext>
                </a:extLst>
              </a:tr>
              <a:tr h="383888">
                <a:tc vMerge="1">
                  <a:txBody>
                    <a:bodyPr/>
                    <a:lstStyle/>
                    <a:p>
                      <a:endParaRPr lang="en-US"/>
                    </a:p>
                  </a:txBody>
                  <a:tcPr/>
                </a:tc>
                <a:tc>
                  <a:txBody>
                    <a:bodyPr/>
                    <a:lstStyle/>
                    <a:p>
                      <a:pPr marL="0" marR="0" algn="just">
                        <a:spcBef>
                          <a:spcPts val="0"/>
                        </a:spcBef>
                        <a:spcAft>
                          <a:spcPts val="0"/>
                        </a:spcAft>
                      </a:pPr>
                      <a:r>
                        <a:rPr lang="vi-VN" sz="2800" b="1" dirty="0">
                          <a:solidFill>
                            <a:srgbClr val="7030A0"/>
                          </a:solidFill>
                          <a:latin typeface="Times New Roman" panose="02020603050405020304" pitchFamily="18" charset="0"/>
                          <a:cs typeface="Times New Roman" panose="02020603050405020304" pitchFamily="18" charset="0"/>
                        </a:rPr>
                        <a:t> </a:t>
                      </a:r>
                      <a:endParaRPr lang="en-US" sz="2800" b="1" dirty="0">
                        <a:solidFill>
                          <a:srgbClr val="7030A0"/>
                        </a:solidFill>
                        <a:latin typeface="Times New Roman" panose="02020603050405020304" pitchFamily="18" charset="0"/>
                        <a:cs typeface="Times New Roman" panose="02020603050405020304" pitchFamily="18" charset="0"/>
                      </a:endParaRPr>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val="1904845674"/>
                  </a:ext>
                </a:extLst>
              </a:tr>
              <a:tr h="971891">
                <a:tc rowSpan="3">
                  <a:txBody>
                    <a:bodyPr/>
                    <a:lstStyle/>
                    <a:p>
                      <a:pPr marL="0" marR="0" indent="36195" algn="just">
                        <a:spcBef>
                          <a:spcPts val="0"/>
                        </a:spcBef>
                        <a:spcAft>
                          <a:spcPts val="0"/>
                        </a:spcAft>
                      </a:pPr>
                      <a:r>
                        <a:rPr lang="en-US" sz="3200" dirty="0">
                          <a:solidFill>
                            <a:srgbClr val="FF0000"/>
                          </a:solidFill>
                          <a:latin typeface="Times New Roman" panose="02020603050405020304" pitchFamily="18" charset="0"/>
                          <a:cs typeface="Times New Roman" panose="02020603050405020304" pitchFamily="18" charset="0"/>
                        </a:rPr>
                        <a:t>Bà con góp gạo nuôi Gióng</a:t>
                      </a:r>
                    </a:p>
                  </a:txBody>
                  <a:tcPr marL="45121" marR="45121" marT="45121" marB="45121"/>
                </a:tc>
                <a:tc>
                  <a:txBody>
                    <a:bodyPr/>
                    <a:lstStyle/>
                    <a:p>
                      <a:pPr marL="0" marR="0" algn="just">
                        <a:spcBef>
                          <a:spcPts val="0"/>
                        </a:spcBef>
                        <a:spcAft>
                          <a:spcPts val="0"/>
                        </a:spcAft>
                      </a:pPr>
                      <a:r>
                        <a:rPr lang="en-US" sz="2800" b="1" dirty="0" smtClean="0">
                          <a:solidFill>
                            <a:srgbClr val="7030A0"/>
                          </a:solidFill>
                          <a:latin typeface="Times New Roman" panose="02020603050405020304" pitchFamily="18" charset="0"/>
                          <a:cs typeface="Times New Roman" panose="02020603050405020304" pitchFamily="18" charset="0"/>
                        </a:rPr>
                        <a:t>-&gt;</a:t>
                      </a:r>
                      <a:r>
                        <a:rPr lang="en-US" sz="2800" b="1" dirty="0" err="1" smtClean="0">
                          <a:solidFill>
                            <a:srgbClr val="7030A0"/>
                          </a:solidFill>
                          <a:latin typeface="Times New Roman" panose="02020603050405020304" pitchFamily="18" charset="0"/>
                          <a:cs typeface="Times New Roman" panose="02020603050405020304" pitchFamily="18" charset="0"/>
                        </a:rPr>
                        <a:t>Tinh</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a:solidFill>
                            <a:srgbClr val="7030A0"/>
                          </a:solidFill>
                          <a:latin typeface="Times New Roman" panose="02020603050405020304" pitchFamily="18" charset="0"/>
                          <a:cs typeface="Times New Roman" panose="02020603050405020304" pitchFamily="18" charset="0"/>
                        </a:rPr>
                        <a:t>thần đoàn kết cộng đồng. Đánh giặc cứu nước là ý chí, sức mạnh toàn dân.</a:t>
                      </a:r>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val="4085775276"/>
                  </a:ext>
                </a:extLst>
              </a:tr>
              <a:tr h="383888">
                <a:tc vMerge="1">
                  <a:txBody>
                    <a:bodyPr/>
                    <a:lstStyle/>
                    <a:p>
                      <a:endParaRPr lang="en-US"/>
                    </a:p>
                  </a:txBody>
                  <a:tcPr/>
                </a:tc>
                <a:tc>
                  <a:txBody>
                    <a:bodyPr/>
                    <a:lstStyle/>
                    <a:p>
                      <a:pPr marL="0" marR="0" algn="just">
                        <a:spcBef>
                          <a:spcPts val="0"/>
                        </a:spcBef>
                        <a:spcAft>
                          <a:spcPts val="0"/>
                        </a:spcAft>
                      </a:pPr>
                      <a:r>
                        <a:rPr lang="vi-VN" dirty="0">
                          <a:solidFill>
                            <a:srgbClr val="7030A0"/>
                          </a:solidFill>
                        </a:rPr>
                        <a:t> </a:t>
                      </a:r>
                      <a:endParaRPr lang="en-US" dirty="0">
                        <a:solidFill>
                          <a:srgbClr val="7030A0"/>
                        </a:solidFill>
                      </a:endParaRPr>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val="1753114138"/>
                  </a:ext>
                </a:extLst>
              </a:tr>
              <a:tr h="427217">
                <a:tc vMerge="1">
                  <a:txBody>
                    <a:bodyPr/>
                    <a:lstStyle/>
                    <a:p>
                      <a:endParaRPr lang="en-US"/>
                    </a:p>
                  </a:txBody>
                  <a:tcPr/>
                </a:tc>
                <a:tc>
                  <a:txBody>
                    <a:bodyPr/>
                    <a:lstStyle/>
                    <a:p>
                      <a:pPr marL="0" marR="0">
                        <a:lnSpc>
                          <a:spcPct val="115000"/>
                        </a:lnSpc>
                        <a:spcBef>
                          <a:spcPts val="0"/>
                        </a:spcBef>
                        <a:spcAft>
                          <a:spcPts val="0"/>
                        </a:spcAft>
                      </a:pPr>
                      <a:r>
                        <a:rPr lang="vi-VN" dirty="0">
                          <a:solidFill>
                            <a:srgbClr val="7030A0"/>
                          </a:solidFill>
                        </a:rPr>
                        <a:t> </a:t>
                      </a:r>
                      <a:endParaRPr lang="en-US" dirty="0">
                        <a:solidFill>
                          <a:srgbClr val="7030A0"/>
                        </a:solidFill>
                      </a:endParaRPr>
                    </a:p>
                  </a:txBody>
                  <a:tcPr marL="45121" marR="45121" marT="45121" marB="45121"/>
                </a:tc>
                <a:tc vMerge="1">
                  <a:txBody>
                    <a:bodyPr/>
                    <a:lstStyle/>
                    <a:p>
                      <a:pPr marL="0" marR="0" indent="36195" algn="ctr">
                        <a:lnSpc>
                          <a:spcPct val="115000"/>
                        </a:lnSpc>
                        <a:spcBef>
                          <a:spcPts val="0"/>
                        </a:spcBef>
                        <a:spcAft>
                          <a:spcPts val="0"/>
                        </a:spcAft>
                      </a:pPr>
                      <a:endParaRPr lang="en-US" dirty="0">
                        <a:solidFill>
                          <a:srgbClr val="7030A0"/>
                        </a:solidFill>
                      </a:endParaRPr>
                    </a:p>
                  </a:txBody>
                  <a:tcPr marL="45121" marR="45121" marT="45121" marB="45121"/>
                </a:tc>
                <a:extLst>
                  <a:ext uri="{0D108BD9-81ED-4DB2-BD59-A6C34878D82A}">
                    <a16:rowId xmlns:a16="http://schemas.microsoft.com/office/drawing/2014/main" val="2463879694"/>
                  </a:ext>
                </a:extLst>
              </a:tr>
            </a:tbl>
          </a:graphicData>
        </a:graphic>
      </p:graphicFrame>
    </p:spTree>
    <p:extLst>
      <p:ext uri="{BB962C8B-B14F-4D97-AF65-F5344CB8AC3E}">
        <p14:creationId xmlns:p14="http://schemas.microsoft.com/office/powerpoint/2010/main" val="2520423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67583077"/>
              </p:ext>
            </p:extLst>
          </p:nvPr>
        </p:nvGraphicFramePr>
        <p:xfrm>
          <a:off x="1" y="1828800"/>
          <a:ext cx="12192000" cy="5264259"/>
        </p:xfrm>
        <a:graphic>
          <a:graphicData uri="http://schemas.openxmlformats.org/drawingml/2006/table">
            <a:tbl>
              <a:tblPr firstRow="1" firstCol="1" bandRow="1" bandCol="1">
                <a:tableStyleId>{5C22544A-7EE6-4342-B048-85BDC9FD1C3A}</a:tableStyleId>
              </a:tblPr>
              <a:tblGrid>
                <a:gridCol w="5029199">
                  <a:extLst>
                    <a:ext uri="{9D8B030D-6E8A-4147-A177-3AD203B41FA5}">
                      <a16:colId xmlns:a16="http://schemas.microsoft.com/office/drawing/2014/main" val="257451875"/>
                    </a:ext>
                  </a:extLst>
                </a:gridCol>
                <a:gridCol w="3733800">
                  <a:extLst>
                    <a:ext uri="{9D8B030D-6E8A-4147-A177-3AD203B41FA5}">
                      <a16:colId xmlns:a16="http://schemas.microsoft.com/office/drawing/2014/main" val="3321100041"/>
                    </a:ext>
                  </a:extLst>
                </a:gridCol>
                <a:gridCol w="3429001">
                  <a:extLst>
                    <a:ext uri="{9D8B030D-6E8A-4147-A177-3AD203B41FA5}">
                      <a16:colId xmlns:a16="http://schemas.microsoft.com/office/drawing/2014/main" val="1440061511"/>
                    </a:ext>
                  </a:extLst>
                </a:gridCol>
              </a:tblGrid>
              <a:tr h="1447088">
                <a:tc>
                  <a:txBody>
                    <a:bodyPr/>
                    <a:lstStyle/>
                    <a:p>
                      <a:pPr marL="0" marR="0" indent="36195" algn="ctr">
                        <a:lnSpc>
                          <a:spcPct val="115000"/>
                        </a:lnSpc>
                        <a:spcBef>
                          <a:spcPts val="0"/>
                        </a:spcBef>
                        <a:spcAft>
                          <a:spcPts val="0"/>
                        </a:spcAft>
                      </a:pPr>
                      <a:r>
                        <a:rPr lang="en-US" sz="2800" b="1" dirty="0">
                          <a:solidFill>
                            <a:srgbClr val="002060"/>
                          </a:solidFill>
                          <a:effectLst/>
                          <a:latin typeface="Times New Roman" panose="02020603050405020304" pitchFamily="18" charset="0"/>
                          <a:cs typeface="Times New Roman" panose="02020603050405020304" pitchFamily="18" charset="0"/>
                        </a:rPr>
                        <a:t>Chi tiết</a:t>
                      </a:r>
                      <a:endPar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a:txBody>
                    <a:bodyPr/>
                    <a:lstStyle/>
                    <a:p>
                      <a:pPr marL="0" marR="0" indent="36195" algn="l">
                        <a:lnSpc>
                          <a:spcPct val="115000"/>
                        </a:lnSpc>
                        <a:spcBef>
                          <a:spcPts val="0"/>
                        </a:spcBef>
                        <a:spcAft>
                          <a:spcPts val="0"/>
                        </a:spcAft>
                      </a:pPr>
                      <a:r>
                        <a:rPr lang="vi-VN" sz="2800" b="1" dirty="0">
                          <a:solidFill>
                            <a:srgbClr val="002060"/>
                          </a:solidFill>
                          <a:effectLst/>
                          <a:latin typeface="Times New Roman" panose="02020603050405020304" pitchFamily="18" charset="0"/>
                          <a:cs typeface="Times New Roman" panose="02020603050405020304" pitchFamily="18" charset="0"/>
                        </a:rPr>
                        <a:t>Cảm nhận về ý nghĩa </a:t>
                      </a:r>
                      <a:r>
                        <a:rPr lang="en-US" sz="2800" b="1" baseline="0" dirty="0" smtClean="0">
                          <a:solidFill>
                            <a:srgbClr val="002060"/>
                          </a:solidFill>
                          <a:effectLst/>
                          <a:latin typeface="Times New Roman" panose="02020603050405020304" pitchFamily="18" charset="0"/>
                          <a:cs typeface="Times New Roman" panose="02020603050405020304" pitchFamily="18" charset="0"/>
                        </a:rPr>
                        <a:t>     </a:t>
                      </a:r>
                      <a:r>
                        <a:rPr lang="vi-VN" sz="2800" b="1" dirty="0" smtClean="0">
                          <a:solidFill>
                            <a:srgbClr val="002060"/>
                          </a:solidFill>
                          <a:effectLst/>
                          <a:latin typeface="Times New Roman" panose="02020603050405020304" pitchFamily="18" charset="0"/>
                          <a:cs typeface="Times New Roman" panose="02020603050405020304" pitchFamily="18" charset="0"/>
                        </a:rPr>
                        <a:t>chi </a:t>
                      </a:r>
                      <a:r>
                        <a:rPr lang="vi-VN" sz="2800" b="1" dirty="0">
                          <a:solidFill>
                            <a:srgbClr val="002060"/>
                          </a:solidFill>
                          <a:effectLst/>
                          <a:latin typeface="Times New Roman" panose="02020603050405020304" pitchFamily="18" charset="0"/>
                          <a:cs typeface="Times New Roman" panose="02020603050405020304" pitchFamily="18" charset="0"/>
                        </a:rPr>
                        <a:t>tiết</a:t>
                      </a:r>
                      <a:endPar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Nghệ</a:t>
                      </a:r>
                      <a:r>
                        <a:rPr lang="en-US" sz="2800" b="1" baseline="0" dirty="0" smtClean="0">
                          <a:solidFill>
                            <a:srgbClr val="002060"/>
                          </a:solidFill>
                          <a:latin typeface="Times New Roman" panose="02020603050405020304" pitchFamily="18" charset="0"/>
                          <a:cs typeface="Times New Roman" panose="02020603050405020304" pitchFamily="18" charset="0"/>
                        </a:rPr>
                        <a:t>  </a:t>
                      </a:r>
                      <a:r>
                        <a:rPr lang="en-US" sz="2800" b="1" baseline="0" dirty="0" smtClean="0">
                          <a:solidFill>
                            <a:srgbClr val="002060"/>
                          </a:solidFill>
                          <a:latin typeface="Times New Roman" panose="02020603050405020304" pitchFamily="18" charset="0"/>
                          <a:cs typeface="Times New Roman" panose="02020603050405020304" pitchFamily="18" charset="0"/>
                        </a:rPr>
                        <a:t>thuật xây dựng</a:t>
                      </a:r>
                      <a:endParaRPr lang="en-US" sz="2800" b="1" dirty="0" smtClean="0">
                        <a:solidFill>
                          <a:srgbClr val="002060"/>
                        </a:solidFill>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568392815"/>
                  </a:ext>
                </a:extLst>
              </a:tr>
              <a:tr h="228286">
                <a:tc rowSpan="2">
                  <a:txBody>
                    <a:bodyPr/>
                    <a:lstStyle/>
                    <a:p>
                      <a:pPr marL="0" marR="0" algn="just">
                        <a:lnSpc>
                          <a:spcPct val="115000"/>
                        </a:lnSpc>
                        <a:spcBef>
                          <a:spcPts val="0"/>
                        </a:spcBef>
                        <a:spcAft>
                          <a:spcPts val="0"/>
                        </a:spcAft>
                      </a:pPr>
                      <a:r>
                        <a:rPr lang="en-US" sz="2800" dirty="0">
                          <a:solidFill>
                            <a:srgbClr val="FF0000"/>
                          </a:solidFill>
                          <a:effectLst/>
                          <a:latin typeface="Times New Roman" panose="02020603050405020304" pitchFamily="18" charset="0"/>
                          <a:cs typeface="Times New Roman" panose="02020603050405020304" pitchFamily="18" charset="0"/>
                        </a:rPr>
                        <a:t>Gióng vươn vai trở thành tráng sĩ</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a:txBody>
                    <a:bodyPr/>
                    <a:lstStyle/>
                    <a:p>
                      <a:pPr marL="0" marR="0" indent="36195" algn="just">
                        <a:lnSpc>
                          <a:spcPct val="115000"/>
                        </a:lnSpc>
                        <a:spcBef>
                          <a:spcPts val="0"/>
                        </a:spcBef>
                        <a:spcAft>
                          <a:spcPts val="0"/>
                        </a:spcAft>
                      </a:pPr>
                      <a:r>
                        <a:rPr lang="vi-VN" sz="700">
                          <a:effectLst/>
                        </a:rPr>
                        <a:t> </a:t>
                      </a:r>
                      <a:endParaRPr lang="en-US" sz="700">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960823589"/>
                  </a:ext>
                </a:extLst>
              </a:tr>
              <a:tr h="597382">
                <a:tc vMerge="1">
                  <a:txBody>
                    <a:bodyPr/>
                    <a:lstStyle/>
                    <a:p>
                      <a:endParaRPr lang="en-US"/>
                    </a:p>
                  </a:txBody>
                  <a:tcPr/>
                </a:tc>
                <a:tc>
                  <a:txBody>
                    <a:bodyPr/>
                    <a:lstStyle/>
                    <a:p>
                      <a:endParaRPr lang="en-US" dirty="0"/>
                    </a:p>
                  </a:txBody>
                  <a:tcPr marL="39635" marR="39635" marT="39635" marB="39635"/>
                </a:tc>
                <a:tc>
                  <a:txBody>
                    <a:bodyPr/>
                    <a:lstStyle/>
                    <a:p>
                      <a:pPr marL="0" marR="0">
                        <a:spcBef>
                          <a:spcPts val="0"/>
                        </a:spcBef>
                        <a:spcAft>
                          <a:spcPts val="0"/>
                        </a:spcAft>
                      </a:pPr>
                      <a:r>
                        <a:rPr lang="en-US" sz="700" dirty="0">
                          <a:effectLst/>
                        </a:rPr>
                        <a:t> </a:t>
                      </a:r>
                      <a:endParaRPr lang="en-US" sz="7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3744908993"/>
                  </a:ext>
                </a:extLst>
              </a:tr>
              <a:tr h="399697">
                <a:tc rowSpan="2">
                  <a:txBody>
                    <a:bodyPr/>
                    <a:lstStyle/>
                    <a:p>
                      <a:pPr marL="0" marR="0" indent="36195" algn="just">
                        <a:lnSpc>
                          <a:spcPct val="115000"/>
                        </a:lnSpc>
                        <a:spcBef>
                          <a:spcPts val="0"/>
                        </a:spcBef>
                        <a:spcAft>
                          <a:spcPts val="0"/>
                        </a:spcAft>
                      </a:pPr>
                      <a:r>
                        <a:rPr lang="en-US" sz="2800" dirty="0" err="1">
                          <a:solidFill>
                            <a:srgbClr val="FF0000"/>
                          </a:solidFill>
                          <a:effectLst/>
                          <a:latin typeface="Times New Roman" panose="02020603050405020304" pitchFamily="18" charset="0"/>
                          <a:cs typeface="Times New Roman" panose="02020603050405020304" pitchFamily="18" charset="0"/>
                        </a:rPr>
                        <a:t>Gióng</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nhổ</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tre</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bên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đường</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đánh</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giặc</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a:txBody>
                    <a:bodyPr/>
                    <a:lstStyle/>
                    <a:p>
                      <a:endParaRPr lang="en-US"/>
                    </a:p>
                  </a:txBody>
                  <a:tcPr marL="39635" marR="39635" marT="39635" marB="39635"/>
                </a:tc>
                <a:tc>
                  <a:txBody>
                    <a:bodyPr/>
                    <a:lstStyle/>
                    <a:p>
                      <a:pPr marL="0" marR="0">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3729285476"/>
                  </a:ext>
                </a:extLst>
              </a:tr>
              <a:tr h="871339">
                <a:tc vMerge="1">
                  <a:txBody>
                    <a:bodyPr/>
                    <a:lstStyle/>
                    <a:p>
                      <a:endParaRPr lang="en-US"/>
                    </a:p>
                  </a:txBody>
                  <a:tcPr/>
                </a:tc>
                <a:tc>
                  <a:txBody>
                    <a:bodyPr/>
                    <a:lstStyle/>
                    <a:p>
                      <a:endParaRPr lang="en-US" dirty="0"/>
                    </a:p>
                  </a:txBody>
                  <a:tcPr marL="39635" marR="39635" marT="39635" marB="39635"/>
                </a:tc>
                <a:tc>
                  <a:txBody>
                    <a:bodyPr/>
                    <a:lstStyle/>
                    <a:p>
                      <a:pPr marL="0" marR="0">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536221677"/>
                  </a:ext>
                </a:extLst>
              </a:tr>
              <a:tr h="1028837">
                <a:tc rowSpan="3">
                  <a:txBody>
                    <a:bodyPr/>
                    <a:lstStyle/>
                    <a:p>
                      <a:pPr marL="0" marR="0" indent="36195" algn="just">
                        <a:lnSpc>
                          <a:spcPct val="115000"/>
                        </a:lnSpc>
                        <a:spcBef>
                          <a:spcPts val="0"/>
                        </a:spcBef>
                        <a:spcAft>
                          <a:spcPts val="0"/>
                        </a:spcAft>
                      </a:pPr>
                      <a:r>
                        <a:rPr lang="en-US" sz="2800" dirty="0">
                          <a:solidFill>
                            <a:srgbClr val="FF0000"/>
                          </a:solidFill>
                          <a:effectLst/>
                          <a:latin typeface="Times New Roman" panose="02020603050405020304" pitchFamily="18" charset="0"/>
                          <a:cs typeface="Times New Roman" panose="02020603050405020304" pitchFamily="18" charset="0"/>
                        </a:rPr>
                        <a:t>Giặc tan, Gióng cởi bỏ giáp sắt rồi bay về trời</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a:txBody>
                    <a:bodyPr/>
                    <a:lstStyle/>
                    <a:p>
                      <a:endParaRPr lang="en-US" dirty="0"/>
                    </a:p>
                  </a:txBody>
                  <a:tcPr marL="39635" marR="39635" marT="39635" marB="39635"/>
                </a:tc>
                <a:tc>
                  <a:txBody>
                    <a:bodyPr/>
                    <a:lstStyle/>
                    <a:p>
                      <a:pPr marL="0" marR="0">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4196557739"/>
                  </a:ext>
                </a:extLst>
              </a:tr>
              <a:tr h="228286">
                <a:tc vMerge="1">
                  <a:txBody>
                    <a:bodyPr/>
                    <a:lstStyle/>
                    <a:p>
                      <a:endParaRPr lang="en-US"/>
                    </a:p>
                  </a:txBody>
                  <a:tcPr/>
                </a:tc>
                <a:tc>
                  <a:txBody>
                    <a:bodyPr/>
                    <a:lstStyle/>
                    <a:p>
                      <a:pPr marL="0" marR="0">
                        <a:lnSpc>
                          <a:spcPct val="115000"/>
                        </a:lnSpc>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36195" algn="ctr">
                        <a:lnSpc>
                          <a:spcPct val="115000"/>
                        </a:lnSpc>
                        <a:spcBef>
                          <a:spcPts val="0"/>
                        </a:spcBef>
                        <a:spcAft>
                          <a:spcPts val="0"/>
                        </a:spcAft>
                      </a:pPr>
                      <a:r>
                        <a:rPr lang="vi-VN" sz="700">
                          <a:effectLst/>
                        </a:rPr>
                        <a:t> </a:t>
                      </a:r>
                      <a:endParaRPr lang="en-US" sz="700">
                        <a:effectLst/>
                        <a:latin typeface="Times New Roman" panose="02020603050405020304" pitchFamily="18" charset="0"/>
                        <a:ea typeface="Times New Roman" panose="02020603050405020304" pitchFamily="18" charset="0"/>
                      </a:endParaRPr>
                    </a:p>
                  </a:txBody>
                  <a:tcPr marL="39635" marR="39635" marT="39635" marB="39635"/>
                </a:tc>
                <a:extLst>
                  <a:ext uri="{0D108BD9-81ED-4DB2-BD59-A6C34878D82A}">
                    <a16:rowId xmlns:a16="http://schemas.microsoft.com/office/drawing/2014/main" val="1212711431"/>
                  </a:ext>
                </a:extLst>
              </a:tr>
              <a:tr h="228286">
                <a:tc vMerge="1">
                  <a:txBody>
                    <a:bodyPr/>
                    <a:lstStyle/>
                    <a:p>
                      <a:endParaRPr lang="en-US"/>
                    </a:p>
                  </a:txBody>
                  <a:tcPr/>
                </a:tc>
                <a:tc>
                  <a:txBody>
                    <a:bodyPr/>
                    <a:lstStyle/>
                    <a:p>
                      <a:pPr marL="0" marR="0">
                        <a:lnSpc>
                          <a:spcPct val="115000"/>
                        </a:lnSpc>
                        <a:spcBef>
                          <a:spcPts val="0"/>
                        </a:spcBef>
                        <a:spcAft>
                          <a:spcPts val="0"/>
                        </a:spcAft>
                      </a:pPr>
                      <a:r>
                        <a:rPr lang="vi-VN" sz="700">
                          <a:effectLst/>
                        </a:rPr>
                        <a:t> </a:t>
                      </a:r>
                      <a:endParaRPr lang="en-US" sz="700">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36195" algn="ctr">
                        <a:lnSpc>
                          <a:spcPct val="115000"/>
                        </a:lnSpc>
                        <a:spcBef>
                          <a:spcPts val="0"/>
                        </a:spcBef>
                        <a:spcAft>
                          <a:spcPts val="0"/>
                        </a:spcAft>
                      </a:pPr>
                      <a:r>
                        <a:rPr lang="vi-VN" sz="700" dirty="0">
                          <a:effectLst/>
                        </a:rPr>
                        <a:t> </a:t>
                      </a:r>
                      <a:endParaRPr lang="en-US" sz="700" dirty="0">
                        <a:effectLst/>
                        <a:latin typeface="Times New Roman" panose="02020603050405020304" pitchFamily="18" charset="0"/>
                        <a:ea typeface="Times New Roman" panose="02020603050405020304" pitchFamily="18" charset="0"/>
                      </a:endParaRPr>
                    </a:p>
                  </a:txBody>
                  <a:tcPr marL="39635" marR="39635" marT="39635" marB="39635"/>
                </a:tc>
                <a:extLst>
                  <a:ext uri="{0D108BD9-81ED-4DB2-BD59-A6C34878D82A}">
                    <a16:rowId xmlns:a16="http://schemas.microsoft.com/office/drawing/2014/main" val="152145472"/>
                  </a:ext>
                </a:extLst>
              </a:tr>
            </a:tbl>
          </a:graphicData>
        </a:graphic>
      </p:graphicFrame>
      <p:sp>
        <p:nvSpPr>
          <p:cNvPr id="5" name="Title 1"/>
          <p:cNvSpPr>
            <a:spLocks noGrp="1"/>
          </p:cNvSpPr>
          <p:nvPr>
            <p:ph type="title"/>
          </p:nvPr>
        </p:nvSpPr>
        <p:spPr>
          <a:xfrm>
            <a:off x="2895600" y="143691"/>
            <a:ext cx="8974374" cy="898578"/>
          </a:xfrm>
        </p:spPr>
        <p:txBody>
          <a:bodyPr/>
          <a:lstStyle/>
          <a:p>
            <a:r>
              <a:rPr lang="en-US" sz="3600" b="1" dirty="0" smtClean="0">
                <a:solidFill>
                  <a:srgbClr val="C00000"/>
                </a:solidFill>
                <a:latin typeface="Times New Roman" panose="02020603050405020304" pitchFamily="18" charset="0"/>
                <a:cs typeface="Times New Roman" panose="02020603050405020304" pitchFamily="18" charset="0"/>
              </a:rPr>
              <a:t>Hoạt động nhóm (7 phút)- Phiếu học tập số 2</a:t>
            </a:r>
            <a:endParaRPr lang="en-US" sz="3600" b="1" dirty="0">
              <a:solidFill>
                <a:srgbClr val="C00000"/>
              </a:solidFill>
              <a:latin typeface="Times New Roman" panose="02020603050405020304" pitchFamily="18" charset="0"/>
              <a:cs typeface="Times New Roman" panose="02020603050405020304" pitchFamily="18" charset="0"/>
            </a:endParaRPr>
          </a:p>
        </p:txBody>
      </p:sp>
      <p:pic>
        <p:nvPicPr>
          <p:cNvPr id="6" name="图片 24">
            <a:extLst>
              <a:ext uri="{FF2B5EF4-FFF2-40B4-BE49-F238E27FC236}">
                <a16:creationId xmlns:a16="http://schemas.microsoft.com/office/drawing/2014/main" id="{232D064F-3ABE-5341-80D2-3802B9FF1B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83" y="152400"/>
            <a:ext cx="3187717" cy="1415623"/>
          </a:xfrm>
          <a:prstGeom prst="rect">
            <a:avLst/>
          </a:prstGeom>
          <a:noFill/>
          <a:ln w="9525">
            <a:noFill/>
          </a:ln>
        </p:spPr>
      </p:pic>
    </p:spTree>
    <p:extLst>
      <p:ext uri="{BB962C8B-B14F-4D97-AF65-F5344CB8AC3E}">
        <p14:creationId xmlns:p14="http://schemas.microsoft.com/office/powerpoint/2010/main" val="35666560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56606"/>
            <a:ext cx="12192000" cy="553998"/>
          </a:xfrm>
          <a:prstGeom prst="rect">
            <a:avLst/>
          </a:prstGeom>
          <a:solidFill>
            <a:srgbClr val="C00000"/>
          </a:solidFill>
        </p:spPr>
        <p:txBody>
          <a:bodyPr wrap="square" rtlCol="0">
            <a:spAutoFit/>
          </a:bodyPr>
          <a:lstStyle/>
          <a:p>
            <a:pPr algn="ctr"/>
            <a:r>
              <a:rPr lang="en-US" sz="3000" b="1" dirty="0" smtClean="0">
                <a:solidFill>
                  <a:srgbClr val="FFFF00"/>
                </a:solidFill>
                <a:latin typeface="Times New Roman" panose="02020603050405020304" pitchFamily="18" charset="0"/>
                <a:cs typeface="Times New Roman" panose="02020603050405020304" pitchFamily="18" charset="0"/>
              </a:rPr>
              <a:t> Sự thần kỳ của người anh hùng</a:t>
            </a:r>
            <a:endParaRPr lang="en-US" sz="3000" b="1" dirty="0">
              <a:solidFill>
                <a:srgbClr val="FFFF00"/>
              </a:solidFill>
              <a:latin typeface="Times New Roman" panose="02020603050405020304" pitchFamily="18" charset="0"/>
              <a:cs typeface="Times New Roman" panose="02020603050405020304" pitchFamily="18" charset="0"/>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278"/>
            <a:ext cx="12192000" cy="4192173"/>
          </a:xfrm>
          <a:prstGeom prst="rect">
            <a:avLst/>
          </a:prstGeom>
        </p:spPr>
      </p:pic>
      <p:sp>
        <p:nvSpPr>
          <p:cNvPr id="4" name="Up Arrow Callout 3"/>
          <p:cNvSpPr/>
          <p:nvPr/>
        </p:nvSpPr>
        <p:spPr>
          <a:xfrm>
            <a:off x="0" y="4728754"/>
            <a:ext cx="11811000" cy="1295400"/>
          </a:xfrm>
          <a:prstGeom prst="upArrowCallout">
            <a:avLst>
              <a:gd name="adj1" fmla="val 22044"/>
              <a:gd name="adj2" fmla="val 25000"/>
              <a:gd name="adj3" fmla="val 11700"/>
              <a:gd name="adj4" fmla="val 7827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100" b="1" dirty="0" err="1">
                <a:latin typeface="Times New Roman" panose="02020603050405020304" pitchFamily="18" charset="0"/>
                <a:cs typeface="Times New Roman" panose="02020603050405020304" pitchFamily="18" charset="0"/>
              </a:rPr>
              <a:t>Gióng</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vươn</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vai</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đứng</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dậy</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biến</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thành</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tráng</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sĩ</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mình</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cao</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hơn</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trượng</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oai</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phong</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lẫm</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liệt</a:t>
            </a:r>
            <a:endParaRPr lang="en-US" sz="3100" b="1" dirty="0">
              <a:latin typeface="Times New Roman" panose="02020603050405020304" pitchFamily="18" charset="0"/>
              <a:cs typeface="Times New Roman" panose="02020603050405020304" pitchFamily="18" charset="0"/>
            </a:endParaRPr>
          </a:p>
        </p:txBody>
      </p:sp>
      <p:pic>
        <p:nvPicPr>
          <p:cNvPr id="1028" name="Picture 4" descr="hÃ¬nh ná»n Äá»ng hoa lÃ¡ Äáº¹p 1 (1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90900" y="6052457"/>
            <a:ext cx="52578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630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7705"/>
            <a:ext cx="12192000" cy="553998"/>
          </a:xfrm>
          <a:prstGeom prst="rect">
            <a:avLst/>
          </a:prstGeom>
          <a:solidFill>
            <a:srgbClr val="C00000"/>
          </a:solidFill>
        </p:spPr>
        <p:txBody>
          <a:bodyPr wrap="square" rtlCol="0">
            <a:spAutoFit/>
          </a:bodyPr>
          <a:lstStyle/>
          <a:p>
            <a:pPr algn="ctr"/>
            <a:r>
              <a:rPr lang="en-US" sz="3000" b="1" dirty="0" smtClean="0">
                <a:solidFill>
                  <a:srgbClr val="FFFF00"/>
                </a:solidFill>
                <a:latin typeface="Times New Roman" panose="02020603050405020304" pitchFamily="18" charset="0"/>
                <a:cs typeface="Times New Roman" panose="02020603050405020304" pitchFamily="18" charset="0"/>
              </a:rPr>
              <a:t>Sức mạnh phi thường cây tre cũng là vũ khí</a:t>
            </a:r>
            <a:endParaRPr lang="en-US" sz="3000" b="1" dirty="0">
              <a:solidFill>
                <a:srgbClr val="FFFF00"/>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5729553" cy="359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508" y="765942"/>
            <a:ext cx="5848492" cy="35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http://www.gif.ovh/vietnamese-gif/M%C5%A9i%20t%C3%AAn%20Gif/M%C5%A9i%20t%C3%AAn%20Gif%20(9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59670" y="2276473"/>
            <a:ext cx="555898" cy="466726"/>
          </a:xfrm>
          <a:prstGeom prst="rect">
            <a:avLst/>
          </a:prstGeom>
          <a:noFill/>
          <a:extLst>
            <a:ext uri="{909E8E84-426E-40DD-AFC4-6F175D3DCCD1}">
              <a14:hiddenFill xmlns:a14="http://schemas.microsoft.com/office/drawing/2010/main">
                <a:solidFill>
                  <a:srgbClr val="FFFFFF"/>
                </a:solidFill>
              </a14:hiddenFill>
            </a:ext>
          </a:extLst>
        </p:spPr>
      </p:pic>
      <p:sp>
        <p:nvSpPr>
          <p:cNvPr id="5" name="Up Arrow Callout 4"/>
          <p:cNvSpPr/>
          <p:nvPr/>
        </p:nvSpPr>
        <p:spPr>
          <a:xfrm>
            <a:off x="6287265" y="4313801"/>
            <a:ext cx="5676135" cy="1389757"/>
          </a:xfrm>
          <a:prstGeom prst="upArrowCallout">
            <a:avLst>
              <a:gd name="adj1" fmla="val 25000"/>
              <a:gd name="adj2" fmla="val 25000"/>
              <a:gd name="adj3" fmla="val 16894"/>
              <a:gd name="adj4" fmla="val 77136"/>
            </a:avLst>
          </a:prstGeom>
          <a:solidFill>
            <a:srgbClr val="00B050"/>
          </a:solidFill>
        </p:spPr>
        <p:txBody>
          <a:bodyPr wrap="square">
            <a:spAutoFit/>
          </a:bodyPr>
          <a:lstStyle/>
          <a:p>
            <a:pPr algn="ctr"/>
            <a:r>
              <a:rPr lang="vi-VN" sz="3200" b="1" dirty="0">
                <a:solidFill>
                  <a:schemeClr val="bg1"/>
                </a:solidFill>
                <a:latin typeface="Times New Roman" panose="02020603050405020304" pitchFamily="18" charset="0"/>
                <a:cs typeface="Times New Roman" panose="02020603050405020304" pitchFamily="18" charset="0"/>
              </a:rPr>
              <a:t>Gậy sắt gãy, Gióng nhổ tre bên đường đánh giặc</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1" name="Up Arrow Callout 10"/>
          <p:cNvSpPr/>
          <p:nvPr/>
        </p:nvSpPr>
        <p:spPr>
          <a:xfrm>
            <a:off x="0" y="4337750"/>
            <a:ext cx="5812971" cy="1389757"/>
          </a:xfrm>
          <a:prstGeom prst="upArrowCallout">
            <a:avLst>
              <a:gd name="adj1" fmla="val 25000"/>
              <a:gd name="adj2" fmla="val 25000"/>
              <a:gd name="adj3" fmla="val 16894"/>
              <a:gd name="adj4" fmla="val 77136"/>
            </a:avLst>
          </a:prstGeom>
          <a:solidFill>
            <a:srgbClr val="00B050"/>
          </a:solidFill>
        </p:spPr>
        <p:txBody>
          <a:bodyPr wrap="square">
            <a:spAutoFit/>
          </a:bodyPr>
          <a:lstStyle/>
          <a:p>
            <a:pPr algn="ctr"/>
            <a:r>
              <a:rPr lang="en-US" sz="3200" b="1" dirty="0" err="1">
                <a:solidFill>
                  <a:schemeClr val="bg1"/>
                </a:solidFill>
                <a:latin typeface="Times New Roman" panose="02020603050405020304" pitchFamily="18" charset="0"/>
                <a:cs typeface="Times New Roman" panose="02020603050405020304" pitchFamily="18" charset="0"/>
              </a:rPr>
              <a:t>Xông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thẳng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vào</a:t>
            </a:r>
            <a:r>
              <a:rPr lang="en-US" sz="3200" b="1" dirty="0">
                <a:solidFill>
                  <a:schemeClr val="bg1"/>
                </a:solidFill>
                <a:latin typeface="Times New Roman" panose="02020603050405020304" pitchFamily="18" charset="0"/>
                <a:cs typeface="Times New Roman" panose="02020603050405020304" pitchFamily="18" charset="0"/>
              </a:rPr>
              <a:t> </a:t>
            </a:r>
          </a:p>
          <a:p>
            <a:pPr algn="ctr"/>
            <a:r>
              <a:rPr lang="en-US" sz="3200" b="1" dirty="0" err="1">
                <a:solidFill>
                  <a:schemeClr val="bg1"/>
                </a:solidFill>
                <a:latin typeface="Times New Roman" panose="02020603050405020304" pitchFamily="18" charset="0"/>
                <a:cs typeface="Times New Roman" panose="02020603050405020304" pitchFamily="18" charset="0"/>
              </a:rPr>
              <a:t>quân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giặc</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8" name="Chevron 17">
            <a:hlinkClick r:id="rId5" action="ppaction://hlinksldjump"/>
          </p:cNvPr>
          <p:cNvSpPr/>
          <p:nvPr/>
        </p:nvSpPr>
        <p:spPr>
          <a:xfrm>
            <a:off x="0" y="5791200"/>
            <a:ext cx="11963400" cy="914400"/>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Gióng</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đánh</a:t>
            </a:r>
            <a:r>
              <a:rPr lang="en-US" sz="3600" b="1" dirty="0">
                <a:solidFill>
                  <a:srgbClr val="FFFF00"/>
                </a:solidFill>
                <a:latin typeface="Times New Roman" panose="02020603050405020304" pitchFamily="18" charset="0"/>
                <a:cs typeface="Times New Roman" panose="02020603050405020304" pitchFamily="18" charset="0"/>
              </a:rPr>
              <a:t> tan </a:t>
            </a:r>
            <a:r>
              <a:rPr lang="en-US" sz="3600" b="1" dirty="0" err="1">
                <a:solidFill>
                  <a:srgbClr val="FFFF00"/>
                </a:solidFill>
                <a:latin typeface="Times New Roman" panose="02020603050405020304" pitchFamily="18" charset="0"/>
                <a:cs typeface="Times New Roman" panose="02020603050405020304" pitchFamily="18" charset="0"/>
              </a:rPr>
              <a:t>tác</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bọn</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giặc</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xâm</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lược</a:t>
            </a:r>
            <a:endParaRPr lang="en-US" sz="36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62438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07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fade">
                                      <p:cBhvr>
                                        <p:cTn id="20" dur="500"/>
                                        <p:tgtEl>
                                          <p:spTgt spid="307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0" y="-98746"/>
            <a:ext cx="9144000" cy="584775"/>
          </a:xfrm>
          <a:prstGeom prst="rect">
            <a:avLst/>
          </a:prstGeom>
          <a:solidFill>
            <a:srgbClr val="C00000"/>
          </a:solidFill>
        </p:spPr>
        <p:txBody>
          <a:bodyPr wrap="square" rtlCol="0">
            <a:spAutoFit/>
          </a:bodyPr>
          <a:lstStyle/>
          <a:p>
            <a:pPr algn="ctr"/>
            <a:r>
              <a:rPr lang="en-US" sz="3200" b="1" dirty="0" err="1">
                <a:solidFill>
                  <a:srgbClr val="FFFF00"/>
                </a:solidFill>
                <a:latin typeface="Times New Roman" panose="02020603050405020304" pitchFamily="18" charset="0"/>
                <a:cs typeface="Times New Roman" panose="02020603050405020304" pitchFamily="18" charset="0"/>
              </a:rPr>
              <a:t>Bức</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tranh</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miêu</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tả</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sự</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việc</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gì</a:t>
            </a:r>
            <a:r>
              <a:rPr lang="en-US" sz="3200" b="1" dirty="0">
                <a:solidFill>
                  <a:srgbClr val="FFFF00"/>
                </a:solidFill>
                <a:latin typeface="Times New Roman" panose="02020603050405020304" pitchFamily="18" charset="0"/>
                <a:cs typeface="Times New Roman" panose="02020603050405020304" pitchFamily="18" charset="0"/>
              </a:rPr>
              <a:t>?</a:t>
            </a:r>
          </a:p>
        </p:txBody>
      </p:sp>
      <p:sp>
        <p:nvSpPr>
          <p:cNvPr id="8" name="Cloud Callout 7"/>
          <p:cNvSpPr/>
          <p:nvPr/>
        </p:nvSpPr>
        <p:spPr>
          <a:xfrm>
            <a:off x="6629400" y="838200"/>
            <a:ext cx="3932242" cy="2133600"/>
          </a:xfrm>
          <a:prstGeom prst="cloudCallout">
            <a:avLst>
              <a:gd name="adj1" fmla="val -90353"/>
              <a:gd name="adj2" fmla="val 580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anose="02020603050405020304" pitchFamily="18" charset="0"/>
                <a:cs typeface="Times New Roman" panose="02020603050405020304" pitchFamily="18" charset="0"/>
              </a:rPr>
              <a:t>Gióng</a:t>
            </a:r>
            <a:r>
              <a:rPr lang="en-US" sz="3600" b="1" dirty="0">
                <a:solidFill>
                  <a:srgbClr val="FF0000"/>
                </a:solidFill>
                <a:latin typeface="Times New Roman" panose="02020603050405020304" pitchFamily="18" charset="0"/>
                <a:cs typeface="Times New Roman" panose="02020603050405020304" pitchFamily="18" charset="0"/>
              </a:rPr>
              <a:t> bay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trời</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0" name="Chevron 9">
            <a:hlinkClick r:id="rId2" action="ppaction://hlinksldjump"/>
          </p:cNvPr>
          <p:cNvSpPr/>
          <p:nvPr/>
        </p:nvSpPr>
        <p:spPr>
          <a:xfrm>
            <a:off x="914400" y="4419600"/>
            <a:ext cx="10439400" cy="205740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FF00"/>
                </a:solidFill>
                <a:latin typeface="Times New Roman" panose="02020603050405020304" pitchFamily="18" charset="0"/>
                <a:cs typeface="Times New Roman" panose="02020603050405020304" pitchFamily="18" charset="0"/>
              </a:rPr>
              <a:t>e. </a:t>
            </a:r>
            <a:r>
              <a:rPr lang="en-US" sz="3200" b="1" dirty="0" err="1" smtClean="0">
                <a:solidFill>
                  <a:srgbClr val="FFFF00"/>
                </a:solidFill>
                <a:latin typeface="Times New Roman" panose="02020603050405020304" pitchFamily="18" charset="0"/>
                <a:cs typeface="Times New Roman" panose="02020603050405020304" pitchFamily="18" charset="0"/>
              </a:rPr>
              <a:t>Gióng</a:t>
            </a:r>
            <a:r>
              <a:rPr lang="en-US" sz="3200" b="1" dirty="0" smtClean="0">
                <a:solidFill>
                  <a:srgbClr val="FFFF00"/>
                </a:solidFill>
                <a:latin typeface="Times New Roman" panose="02020603050405020304" pitchFamily="18" charset="0"/>
                <a:cs typeface="Times New Roman" panose="02020603050405020304" pitchFamily="18" charset="0"/>
              </a:rPr>
              <a:t> </a:t>
            </a:r>
            <a:r>
              <a:rPr lang="en-US" sz="3200" b="1" dirty="0" err="1" smtClean="0">
                <a:solidFill>
                  <a:srgbClr val="FFFF00"/>
                </a:solidFill>
                <a:latin typeface="Times New Roman" panose="02020603050405020304" pitchFamily="18" charset="0"/>
                <a:cs typeface="Times New Roman" panose="02020603050405020304" pitchFamily="18" charset="0"/>
              </a:rPr>
              <a:t>hoàn</a:t>
            </a:r>
            <a:r>
              <a:rPr lang="en-US" sz="3200" b="1" dirty="0" smtClean="0">
                <a:solidFill>
                  <a:srgbClr val="FFFF00"/>
                </a:solidFill>
                <a:latin typeface="Times New Roman" panose="02020603050405020304" pitchFamily="18" charset="0"/>
                <a:cs typeface="Times New Roman" panose="02020603050405020304" pitchFamily="18" charset="0"/>
              </a:rPr>
              <a:t> </a:t>
            </a:r>
            <a:r>
              <a:rPr lang="en-US" sz="3200" b="1" dirty="0" err="1" smtClean="0">
                <a:solidFill>
                  <a:srgbClr val="FFFF00"/>
                </a:solidFill>
                <a:latin typeface="Times New Roman" panose="02020603050405020304" pitchFamily="18" charset="0"/>
                <a:cs typeface="Times New Roman" panose="02020603050405020304" pitchFamily="18" charset="0"/>
              </a:rPr>
              <a:t>thành</a:t>
            </a:r>
            <a:r>
              <a:rPr lang="en-US" sz="3200" b="1" dirty="0" smtClean="0">
                <a:solidFill>
                  <a:srgbClr val="FFFF00"/>
                </a:solidFill>
                <a:latin typeface="Times New Roman" panose="02020603050405020304" pitchFamily="18" charset="0"/>
                <a:cs typeface="Times New Roman" panose="02020603050405020304" pitchFamily="18" charset="0"/>
              </a:rPr>
              <a:t> </a:t>
            </a:r>
            <a:r>
              <a:rPr lang="en-US" sz="3200" b="1" dirty="0" err="1" smtClean="0">
                <a:solidFill>
                  <a:srgbClr val="FFFF00"/>
                </a:solidFill>
                <a:latin typeface="Times New Roman" panose="02020603050405020304" pitchFamily="18" charset="0"/>
                <a:cs typeface="Times New Roman" panose="02020603050405020304" pitchFamily="18" charset="0"/>
              </a:rPr>
              <a:t>nhiệm</a:t>
            </a:r>
            <a:r>
              <a:rPr lang="en-US" sz="3200" b="1" dirty="0" smtClean="0">
                <a:solidFill>
                  <a:srgbClr val="FFFF00"/>
                </a:solidFill>
                <a:latin typeface="Times New Roman" panose="02020603050405020304" pitchFamily="18" charset="0"/>
                <a:cs typeface="Times New Roman" panose="02020603050405020304" pitchFamily="18" charset="0"/>
              </a:rPr>
              <a:t> </a:t>
            </a:r>
            <a:r>
              <a:rPr lang="en-US" sz="3200" b="1" dirty="0" err="1" smtClean="0">
                <a:solidFill>
                  <a:srgbClr val="FFFF00"/>
                </a:solidFill>
                <a:latin typeface="Times New Roman" panose="02020603050405020304" pitchFamily="18" charset="0"/>
                <a:cs typeface="Times New Roman" panose="02020603050405020304" pitchFamily="18" charset="0"/>
              </a:rPr>
              <a:t>vụ</a:t>
            </a:r>
            <a:r>
              <a:rPr lang="en-US" sz="3200" b="1" dirty="0" smtClean="0">
                <a:solidFill>
                  <a:srgbClr val="FFFF00"/>
                </a:solidFill>
                <a:latin typeface="Times New Roman" panose="02020603050405020304" pitchFamily="18" charset="0"/>
                <a:cs typeface="Times New Roman" panose="02020603050405020304" pitchFamily="18" charset="0"/>
              </a:rPr>
              <a:t> </a:t>
            </a:r>
            <a:r>
              <a:rPr lang="en-US" sz="3200" b="1" dirty="0" err="1" smtClean="0">
                <a:solidFill>
                  <a:srgbClr val="FFFF00"/>
                </a:solidFill>
                <a:latin typeface="Times New Roman" panose="02020603050405020304" pitchFamily="18" charset="0"/>
                <a:cs typeface="Times New Roman" panose="02020603050405020304" pitchFamily="18" charset="0"/>
              </a:rPr>
              <a:t>cao</a:t>
            </a:r>
            <a:r>
              <a:rPr lang="en-US" sz="3200" b="1" dirty="0" smtClean="0">
                <a:solidFill>
                  <a:srgbClr val="FFFF00"/>
                </a:solidFill>
                <a:latin typeface="Times New Roman" panose="02020603050405020304" pitchFamily="18" charset="0"/>
                <a:cs typeface="Times New Roman" panose="02020603050405020304" pitchFamily="18" charset="0"/>
              </a:rPr>
              <a:t> </a:t>
            </a:r>
            <a:r>
              <a:rPr lang="en-US" sz="3200" b="1" dirty="0" err="1" smtClean="0">
                <a:solidFill>
                  <a:srgbClr val="FFFF00"/>
                </a:solidFill>
                <a:latin typeface="Times New Roman" panose="02020603050405020304" pitchFamily="18" charset="0"/>
                <a:cs typeface="Times New Roman" panose="02020603050405020304" pitchFamily="18" charset="0"/>
              </a:rPr>
              <a:t>cả</a:t>
            </a:r>
            <a:r>
              <a:rPr lang="en-US" sz="3200" b="1" dirty="0" smtClean="0">
                <a:solidFill>
                  <a:srgbClr val="FFFF00"/>
                </a:solidFill>
                <a:latin typeface="Times New Roman" panose="02020603050405020304" pitchFamily="18" charset="0"/>
                <a:cs typeface="Times New Roman" panose="02020603050405020304" pitchFamily="18" charset="0"/>
              </a:rPr>
              <a:t> </a:t>
            </a:r>
            <a:r>
              <a:rPr lang="en-US" sz="3200" b="1" dirty="0" err="1" smtClean="0">
                <a:solidFill>
                  <a:srgbClr val="FFFF00"/>
                </a:solidFill>
                <a:latin typeface="Times New Roman" panose="02020603050405020304" pitchFamily="18" charset="0"/>
                <a:cs typeface="Times New Roman" panose="02020603050405020304" pitchFamily="18" charset="0"/>
              </a:rPr>
              <a:t>không</a:t>
            </a:r>
            <a:r>
              <a:rPr lang="en-US" sz="3200" b="1" dirty="0" smtClean="0">
                <a:solidFill>
                  <a:srgbClr val="FFFF00"/>
                </a:solidFill>
                <a:latin typeface="Times New Roman" panose="02020603050405020304" pitchFamily="18" charset="0"/>
                <a:cs typeface="Times New Roman" panose="02020603050405020304" pitchFamily="18" charset="0"/>
              </a:rPr>
              <a:t> </a:t>
            </a:r>
            <a:r>
              <a:rPr lang="en-US" sz="3200" b="1" dirty="0" err="1" smtClean="0">
                <a:solidFill>
                  <a:srgbClr val="FFFF00"/>
                </a:solidFill>
                <a:latin typeface="Times New Roman" panose="02020603050405020304" pitchFamily="18" charset="0"/>
                <a:cs typeface="Times New Roman" panose="02020603050405020304" pitchFamily="18" charset="0"/>
              </a:rPr>
              <a:t>đòi</a:t>
            </a:r>
            <a:r>
              <a:rPr lang="en-US" sz="3200" b="1" dirty="0" smtClean="0">
                <a:solidFill>
                  <a:srgbClr val="FFFF00"/>
                </a:solidFill>
                <a:latin typeface="Times New Roman" panose="02020603050405020304" pitchFamily="18" charset="0"/>
                <a:cs typeface="Times New Roman" panose="02020603050405020304" pitchFamily="18" charset="0"/>
              </a:rPr>
              <a:t> </a:t>
            </a:r>
            <a:r>
              <a:rPr lang="en-US" sz="3200" b="1" dirty="0" err="1" smtClean="0">
                <a:solidFill>
                  <a:srgbClr val="FFFF00"/>
                </a:solidFill>
                <a:latin typeface="Times New Roman" panose="02020603050405020304" pitchFamily="18" charset="0"/>
                <a:cs typeface="Times New Roman" panose="02020603050405020304" pitchFamily="18" charset="0"/>
              </a:rPr>
              <a:t>hỏi</a:t>
            </a:r>
            <a:r>
              <a:rPr lang="en-US" sz="3200" b="1" dirty="0" smtClean="0">
                <a:solidFill>
                  <a:srgbClr val="FFFF00"/>
                </a:solidFill>
                <a:latin typeface="Times New Roman" panose="02020603050405020304" pitchFamily="18" charset="0"/>
                <a:cs typeface="Times New Roman" panose="02020603050405020304" pitchFamily="18" charset="0"/>
              </a:rPr>
              <a:t> </a:t>
            </a:r>
            <a:r>
              <a:rPr lang="en-US" sz="3200" b="1" dirty="0" err="1" smtClean="0">
                <a:solidFill>
                  <a:srgbClr val="FFFF00"/>
                </a:solidFill>
                <a:latin typeface="Times New Roman" panose="02020603050405020304" pitchFamily="18" charset="0"/>
                <a:cs typeface="Times New Roman" panose="02020603050405020304" pitchFamily="18" charset="0"/>
              </a:rPr>
              <a:t>công</a:t>
            </a:r>
            <a:r>
              <a:rPr lang="en-US" sz="3200" b="1" dirty="0" smtClean="0">
                <a:solidFill>
                  <a:srgbClr val="FFFF00"/>
                </a:solidFill>
                <a:latin typeface="Times New Roman" panose="02020603050405020304" pitchFamily="18" charset="0"/>
                <a:cs typeface="Times New Roman" panose="02020603050405020304" pitchFamily="18" charset="0"/>
              </a:rPr>
              <a:t> </a:t>
            </a:r>
            <a:r>
              <a:rPr lang="en-US" sz="3200" b="1" dirty="0" err="1" smtClean="0">
                <a:solidFill>
                  <a:srgbClr val="FFFF00"/>
                </a:solidFill>
                <a:latin typeface="Times New Roman" panose="02020603050405020304" pitchFamily="18" charset="0"/>
                <a:cs typeface="Times New Roman" panose="02020603050405020304" pitchFamily="18" charset="0"/>
              </a:rPr>
              <a:t>danh</a:t>
            </a:r>
            <a:r>
              <a:rPr lang="en-US" sz="3200" b="1" dirty="0" smtClean="0">
                <a:solidFill>
                  <a:srgbClr val="FFFF00"/>
                </a:solidFill>
                <a:latin typeface="Times New Roman" panose="02020603050405020304" pitchFamily="18" charset="0"/>
                <a:cs typeface="Times New Roman" panose="02020603050405020304" pitchFamily="18" charset="0"/>
              </a:rPr>
              <a:t>. </a:t>
            </a:r>
          </a:p>
          <a:p>
            <a:r>
              <a:rPr lang="en-US" sz="3200" b="1" dirty="0" smtClean="0">
                <a:solidFill>
                  <a:srgbClr val="FFFF00"/>
                </a:solidFill>
                <a:latin typeface="Times New Roman" panose="02020603050405020304" pitchFamily="18" charset="0"/>
                <a:cs typeface="Times New Roman" panose="02020603050405020304" pitchFamily="18" charset="0"/>
              </a:rPr>
              <a:t>- </a:t>
            </a:r>
            <a:r>
              <a:rPr lang="en-US" sz="3200" b="1" dirty="0" err="1" smtClean="0">
                <a:solidFill>
                  <a:srgbClr val="FFFF00"/>
                </a:solidFill>
                <a:latin typeface="Times New Roman" panose="02020603050405020304" pitchFamily="18" charset="0"/>
                <a:cs typeface="Times New Roman" panose="02020603050405020304" pitchFamily="18" charset="0"/>
              </a:rPr>
              <a:t>Đánh</a:t>
            </a:r>
            <a:r>
              <a:rPr lang="en-US" sz="3200" b="1" dirty="0" smtClean="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giặc</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vì</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trách</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nhiệm</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và</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tự</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nguyện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nên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không</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màn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danh</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lợi</a:t>
            </a:r>
            <a:r>
              <a:rPr lang="en-US" sz="3200" b="1" dirty="0">
                <a:solidFill>
                  <a:srgbClr val="FFFF00"/>
                </a:solidFill>
                <a:latin typeface="Times New Roman" panose="02020603050405020304" pitchFamily="18" charset="0"/>
                <a:cs typeface="Times New Roman" panose="02020603050405020304" pitchFamily="18" charset="0"/>
              </a:rPr>
              <a:t> </a:t>
            </a:r>
          </a:p>
        </p:txBody>
      </p:sp>
      <p:pic>
        <p:nvPicPr>
          <p:cNvPr id="9" name="Picture 8" descr="Mẫu bài phân tích truyện thánh gióng chi tiết và hay nhất"/>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6019800" cy="3563471"/>
          </a:xfrm>
          <a:prstGeom prst="rect">
            <a:avLst/>
          </a:prstGeom>
          <a:noFill/>
          <a:ln>
            <a:noFill/>
          </a:ln>
        </p:spPr>
      </p:pic>
    </p:spTree>
    <p:extLst>
      <p:ext uri="{BB962C8B-B14F-4D97-AF65-F5344CB8AC3E}">
        <p14:creationId xmlns:p14="http://schemas.microsoft.com/office/powerpoint/2010/main" val="16262438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áº¿t quáº£ hÃ¬nh áº£nh cho truyen thanh giong bang hinh 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12192000" cy="5105400"/>
          </a:xfrm>
          <a:prstGeom prst="rect">
            <a:avLst/>
          </a:prstGeom>
          <a:noFill/>
          <a:extLst>
            <a:ext uri="{909E8E84-426E-40DD-AFC4-6F175D3DCCD1}">
              <a14:hiddenFill xmlns:a14="http://schemas.microsoft.com/office/drawing/2010/main">
                <a:solidFill>
                  <a:srgbClr val="FFFFFF"/>
                </a:solidFill>
              </a14:hiddenFill>
            </a:ext>
          </a:extLst>
        </p:spPr>
      </p:pic>
      <p:sp>
        <p:nvSpPr>
          <p:cNvPr id="2054" name="WordArt 6"/>
          <p:cNvSpPr>
            <a:spLocks noChangeArrowheads="1" noChangeShapeType="1" noTextEdit="1"/>
          </p:cNvSpPr>
          <p:nvPr/>
        </p:nvSpPr>
        <p:spPr bwMode="auto">
          <a:xfrm>
            <a:off x="2081048" y="0"/>
            <a:ext cx="7467600" cy="1752600"/>
          </a:xfrm>
          <a:prstGeom prst="rect">
            <a:avLst/>
          </a:prstGeom>
        </p:spPr>
        <p:txBody>
          <a:bodyPr wrap="none" fromWordArt="1">
            <a:prstTxWarp prst="textPlain">
              <a:avLst>
                <a:gd name="adj" fmla="val 50000"/>
              </a:avLst>
            </a:prstTxWarp>
          </a:bodyPr>
          <a:lstStyle/>
          <a:p>
            <a:pPr algn="ctr"/>
            <a:r>
              <a:rPr lang="en-US" sz="1600" kern="10" dirty="0" smtClean="0">
                <a:ln w="19050">
                  <a:solidFill>
                    <a:schemeClr val="tx1"/>
                  </a:solidFill>
                  <a:round/>
                  <a:headEnd/>
                  <a:tailEnd/>
                </a:ln>
                <a:latin typeface="Times New Roman" panose="02020603050405020304" pitchFamily="18" charset="0"/>
                <a:cs typeface="Times New Roman" panose="02020603050405020304" pitchFamily="18" charset="0"/>
              </a:rPr>
              <a:t>Bài 6 - Văn </a:t>
            </a:r>
            <a:r>
              <a:rPr lang="en-US" sz="1600" kern="10" dirty="0">
                <a:ln w="19050">
                  <a:solidFill>
                    <a:schemeClr val="tx1"/>
                  </a:solidFill>
                  <a:round/>
                  <a:headEnd/>
                  <a:tailEnd/>
                </a:ln>
                <a:latin typeface="Times New Roman" panose="02020603050405020304" pitchFamily="18" charset="0"/>
                <a:cs typeface="Times New Roman" panose="02020603050405020304" pitchFamily="18" charset="0"/>
              </a:rPr>
              <a:t>bản</a:t>
            </a:r>
          </a:p>
          <a:p>
            <a:pPr algn="ctr"/>
            <a:r>
              <a:rPr lang="en-US" sz="3600" kern="10" dirty="0">
                <a:ln w="19050">
                  <a:solidFill>
                    <a:srgbClr val="FF0000"/>
                  </a:solidFill>
                  <a:round/>
                  <a:headEnd/>
                  <a:tailEnd/>
                </a:ln>
                <a:solidFill>
                  <a:srgbClr val="FF0000"/>
                </a:solidFill>
                <a:latin typeface="Times New Roman" panose="02020603050405020304" pitchFamily="18" charset="0"/>
                <a:cs typeface="Times New Roman" panose="02020603050405020304" pitchFamily="18" charset="0"/>
              </a:rPr>
              <a:t>THÁNH GIÓNG</a:t>
            </a:r>
            <a:endParaRPr lang="en-US" sz="4800" kern="10" dirty="0">
              <a:ln w="19050">
                <a:solidFill>
                  <a:srgbClr val="FF0000"/>
                </a:solidFill>
                <a:round/>
                <a:headEnd/>
                <a:tailEnd/>
              </a:ln>
              <a:solidFill>
                <a:srgbClr val="FF0000"/>
              </a:solidFill>
              <a:latin typeface="Times New Roman" panose="02020603050405020304" pitchFamily="18" charset="0"/>
              <a:cs typeface="Times New Roman" panose="02020603050405020304" pitchFamily="18" charset="0"/>
            </a:endParaRPr>
          </a:p>
          <a:p>
            <a:pPr algn="ctr"/>
            <a:r>
              <a:rPr lang="en-US" i="1" kern="10" dirty="0" smtClean="0">
                <a:ln w="19050">
                  <a:solidFill>
                    <a:schemeClr val="tx1"/>
                  </a:solidFill>
                  <a:round/>
                  <a:headEnd/>
                  <a:tailEnd/>
                </a:ln>
                <a:latin typeface="Times New Roman" panose="02020603050405020304" pitchFamily="18" charset="0"/>
                <a:cs typeface="Times New Roman" panose="02020603050405020304" pitchFamily="18" charset="0"/>
              </a:rPr>
              <a:t>(</a:t>
            </a:r>
            <a:r>
              <a:rPr lang="en-US" i="1" kern="10" dirty="0" err="1" smtClean="0">
                <a:ln w="19050">
                  <a:solidFill>
                    <a:schemeClr val="tx1"/>
                  </a:solidFill>
                  <a:round/>
                  <a:headEnd/>
                  <a:tailEnd/>
                </a:ln>
                <a:latin typeface="Times New Roman" panose="02020603050405020304" pitchFamily="18" charset="0"/>
                <a:cs typeface="Times New Roman" panose="02020603050405020304" pitchFamily="18" charset="0"/>
              </a:rPr>
              <a:t>Truyền</a:t>
            </a:r>
            <a:r>
              <a:rPr lang="en-US" i="1" kern="10" dirty="0" smtClean="0">
                <a:ln w="19050">
                  <a:solidFill>
                    <a:schemeClr val="tx1"/>
                  </a:solidFill>
                  <a:round/>
                  <a:headEnd/>
                  <a:tailEnd/>
                </a:ln>
                <a:latin typeface="Times New Roman" panose="02020603050405020304" pitchFamily="18" charset="0"/>
                <a:cs typeface="Times New Roman" panose="02020603050405020304" pitchFamily="18" charset="0"/>
              </a:rPr>
              <a:t> </a:t>
            </a:r>
            <a:r>
              <a:rPr lang="en-US" i="1" kern="10" dirty="0" err="1" smtClean="0">
                <a:ln w="19050">
                  <a:solidFill>
                    <a:schemeClr val="tx1"/>
                  </a:solidFill>
                  <a:round/>
                  <a:headEnd/>
                  <a:tailEnd/>
                </a:ln>
                <a:latin typeface="Times New Roman" panose="02020603050405020304" pitchFamily="18" charset="0"/>
                <a:cs typeface="Times New Roman" panose="02020603050405020304" pitchFamily="18" charset="0"/>
              </a:rPr>
              <a:t>thuyết</a:t>
            </a:r>
            <a:r>
              <a:rPr lang="en-US" i="1" kern="10" dirty="0" smtClean="0">
                <a:ln w="19050">
                  <a:solidFill>
                    <a:schemeClr val="tx1"/>
                  </a:solidFill>
                  <a:round/>
                  <a:headEnd/>
                  <a:tailEnd/>
                </a:ln>
                <a:latin typeface="Times New Roman" panose="02020603050405020304" pitchFamily="18" charset="0"/>
                <a:cs typeface="Times New Roman" panose="02020603050405020304" pitchFamily="18" charset="0"/>
              </a:rPr>
              <a:t> </a:t>
            </a:r>
            <a:r>
              <a:rPr lang="en-US" i="1" kern="10" dirty="0" smtClean="0">
                <a:ln w="19050">
                  <a:solidFill>
                    <a:schemeClr val="tx1"/>
                  </a:solidFill>
                  <a:round/>
                  <a:headEnd/>
                  <a:tailEnd/>
                </a:ln>
                <a:latin typeface="+mj-lt"/>
                <a:cs typeface="Times New Roman"/>
              </a:rPr>
              <a:t>)</a:t>
            </a:r>
            <a:endParaRPr lang="en-US" sz="2000" i="1" kern="10" dirty="0">
              <a:ln w="19050">
                <a:solidFill>
                  <a:schemeClr val="tx1"/>
                </a:solidFill>
                <a:round/>
                <a:headEnd/>
                <a:tailEnd/>
              </a:ln>
              <a:latin typeface="+mj-lt"/>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03658478"/>
              </p:ext>
            </p:extLst>
          </p:nvPr>
        </p:nvGraphicFramePr>
        <p:xfrm>
          <a:off x="0" y="990598"/>
          <a:ext cx="12192000" cy="7918178"/>
        </p:xfrm>
        <a:graphic>
          <a:graphicData uri="http://schemas.openxmlformats.org/drawingml/2006/table">
            <a:tbl>
              <a:tblPr firstRow="1" firstCol="1" bandRow="1" bandCol="1">
                <a:tableStyleId>{5C22544A-7EE6-4342-B048-85BDC9FD1C3A}</a:tableStyleId>
              </a:tblPr>
              <a:tblGrid>
                <a:gridCol w="4092420">
                  <a:extLst>
                    <a:ext uri="{9D8B030D-6E8A-4147-A177-3AD203B41FA5}">
                      <a16:colId xmlns:a16="http://schemas.microsoft.com/office/drawing/2014/main" val="257451875"/>
                    </a:ext>
                  </a:extLst>
                </a:gridCol>
                <a:gridCol w="4953262">
                  <a:extLst>
                    <a:ext uri="{9D8B030D-6E8A-4147-A177-3AD203B41FA5}">
                      <a16:colId xmlns:a16="http://schemas.microsoft.com/office/drawing/2014/main" val="3321100041"/>
                    </a:ext>
                  </a:extLst>
                </a:gridCol>
                <a:gridCol w="3146318">
                  <a:extLst>
                    <a:ext uri="{9D8B030D-6E8A-4147-A177-3AD203B41FA5}">
                      <a16:colId xmlns:a16="http://schemas.microsoft.com/office/drawing/2014/main" val="1440061511"/>
                    </a:ext>
                  </a:extLst>
                </a:gridCol>
              </a:tblGrid>
              <a:tr h="642905">
                <a:tc>
                  <a:txBody>
                    <a:bodyPr/>
                    <a:lstStyle/>
                    <a:p>
                      <a:pPr marL="0" marR="0" indent="36195" algn="ctr">
                        <a:lnSpc>
                          <a:spcPct val="115000"/>
                        </a:lnSpc>
                        <a:spcBef>
                          <a:spcPts val="0"/>
                        </a:spcBef>
                        <a:spcAft>
                          <a:spcPts val="0"/>
                        </a:spcAft>
                      </a:pPr>
                      <a:r>
                        <a:rPr lang="en-US" sz="2000" dirty="0">
                          <a:solidFill>
                            <a:srgbClr val="FF0000"/>
                          </a:solidFill>
                          <a:effectLst/>
                        </a:rPr>
                        <a:t>Chi tiết</a:t>
                      </a:r>
                      <a:endParaRPr lang="en-US" sz="2000" dirty="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36195" algn="ctr">
                        <a:lnSpc>
                          <a:spcPct val="115000"/>
                        </a:lnSpc>
                        <a:spcBef>
                          <a:spcPts val="0"/>
                        </a:spcBef>
                        <a:spcAft>
                          <a:spcPts val="0"/>
                        </a:spcAft>
                      </a:pPr>
                      <a:r>
                        <a:rPr lang="vi-VN" sz="2000" dirty="0">
                          <a:solidFill>
                            <a:srgbClr val="FF0000"/>
                          </a:solidFill>
                          <a:effectLst/>
                        </a:rPr>
                        <a:t>Cảm nhận về ý nghĩa chi tiết</a:t>
                      </a:r>
                      <a:endParaRPr lang="en-US" sz="2000" dirty="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effectLst/>
                        </a:rPr>
                        <a:t> </a:t>
                      </a:r>
                      <a:r>
                        <a:rPr lang="en-US" sz="2000" dirty="0" smtClean="0">
                          <a:solidFill>
                            <a:srgbClr val="FF0000"/>
                          </a:solidFill>
                          <a:latin typeface="Times New Roman" panose="02020603050405020304" pitchFamily="18" charset="0"/>
                          <a:cs typeface="Times New Roman" panose="02020603050405020304" pitchFamily="18" charset="0"/>
                        </a:rPr>
                        <a:t>Nghệ</a:t>
                      </a:r>
                      <a:r>
                        <a:rPr lang="en-US" sz="2000" baseline="0" dirty="0" smtClean="0">
                          <a:solidFill>
                            <a:srgbClr val="FF0000"/>
                          </a:solidFill>
                          <a:latin typeface="Times New Roman" panose="02020603050405020304" pitchFamily="18" charset="0"/>
                          <a:cs typeface="Times New Roman" panose="02020603050405020304" pitchFamily="18" charset="0"/>
                        </a:rPr>
                        <a:t>  thuật xây dựng</a:t>
                      </a:r>
                      <a:endParaRPr lang="en-US" sz="2000" dirty="0" smtClean="0">
                        <a:solidFill>
                          <a:srgbClr val="FF0000"/>
                        </a:solidFill>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000" dirty="0">
                        <a:solidFill>
                          <a:srgbClr val="FF0000"/>
                        </a:solidFill>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3568392815"/>
                  </a:ext>
                </a:extLst>
              </a:tr>
              <a:tr h="245403">
                <a:tc rowSpan="2">
                  <a:txBody>
                    <a:bodyPr/>
                    <a:lstStyle/>
                    <a:p>
                      <a:pPr marL="0" marR="0" algn="just">
                        <a:lnSpc>
                          <a:spcPct val="115000"/>
                        </a:lnSpc>
                        <a:spcBef>
                          <a:spcPts val="0"/>
                        </a:spcBef>
                        <a:spcAft>
                          <a:spcPts val="0"/>
                        </a:spcAft>
                      </a:pPr>
                      <a:r>
                        <a:rPr lang="en-US" sz="2800" dirty="0">
                          <a:solidFill>
                            <a:srgbClr val="002060"/>
                          </a:solidFill>
                          <a:effectLst/>
                          <a:latin typeface="Times New Roman" panose="02020603050405020304" pitchFamily="18" charset="0"/>
                          <a:cs typeface="Times New Roman" panose="02020603050405020304" pitchFamily="18" charset="0"/>
                        </a:rPr>
                        <a:t>Gióng vươn vai trở thành tráng sĩ</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a:txBody>
                    <a:bodyPr/>
                    <a:lstStyle/>
                    <a:p>
                      <a:pPr marL="0" marR="0" indent="36195" algn="just">
                        <a:lnSpc>
                          <a:spcPct val="115000"/>
                        </a:lnSpc>
                        <a:spcBef>
                          <a:spcPts val="0"/>
                        </a:spcBef>
                        <a:spcAft>
                          <a:spcPts val="0"/>
                        </a:spcAft>
                      </a:pPr>
                      <a:r>
                        <a:rPr lang="vi-VN" sz="700">
                          <a:effectLst/>
                        </a:rPr>
                        <a:t> </a:t>
                      </a:r>
                      <a:endParaRPr lang="en-US" sz="700">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960823589"/>
                  </a:ext>
                </a:extLst>
              </a:tr>
              <a:tr h="973963">
                <a:tc vMerge="1">
                  <a:txBody>
                    <a:bodyPr/>
                    <a:lstStyle/>
                    <a:p>
                      <a:endParaRPr lang="en-US"/>
                    </a:p>
                  </a:txBody>
                  <a:tcPr/>
                </a:tc>
                <a:tc>
                  <a:txBody>
                    <a:bodyPr/>
                    <a:lstStyle/>
                    <a:p>
                      <a:pPr marL="0" marR="0" algn="just">
                        <a:lnSpc>
                          <a:spcPct val="115000"/>
                        </a:lnSpc>
                        <a:spcBef>
                          <a:spcPts val="0"/>
                        </a:spcBef>
                        <a:spcAft>
                          <a:spcPts val="0"/>
                        </a:spcAft>
                      </a:pPr>
                      <a:r>
                        <a:rPr lang="en-US" sz="2800" b="1" dirty="0">
                          <a:solidFill>
                            <a:srgbClr val="990033"/>
                          </a:solidFill>
                          <a:effectLst/>
                          <a:latin typeface="Times New Roman" panose="02020603050405020304" pitchFamily="18" charset="0"/>
                          <a:cs typeface="Times New Roman" panose="02020603050405020304" pitchFamily="18" charset="0"/>
                        </a:rPr>
                        <a:t>-&gt; sự lớn dậy phi thường về thể lực của Gióng để đáp ứng yêu cầu cứu nước.</a:t>
                      </a:r>
                      <a:endParaRPr lang="en-US" sz="2800" b="1" dirty="0">
                        <a:solidFill>
                          <a:srgbClr val="9900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rowSpan="5">
                  <a:txBody>
                    <a:bodyPr/>
                    <a:lstStyle/>
                    <a:p>
                      <a:pPr marL="0" marR="0">
                        <a:spcBef>
                          <a:spcPts val="0"/>
                        </a:spcBef>
                        <a:spcAft>
                          <a:spcPts val="0"/>
                        </a:spcAft>
                      </a:pPr>
                      <a:r>
                        <a:rPr lang="en-US" sz="700" dirty="0">
                          <a:effectLst/>
                        </a:rPr>
                        <a:t> </a:t>
                      </a:r>
                      <a:r>
                        <a:rPr lang="en-US" sz="800" dirty="0" smtClean="0">
                          <a:solidFill>
                            <a:srgbClr val="7030A0"/>
                          </a:solidFill>
                        </a:rPr>
                        <a:t> </a:t>
                      </a:r>
                      <a:r>
                        <a:rPr lang="en-US" sz="2800" b="1" dirty="0" smtClean="0">
                          <a:solidFill>
                            <a:srgbClr val="0070C0"/>
                          </a:solidFill>
                          <a:latin typeface="Times New Roman" panose="02020603050405020304" pitchFamily="18" charset="0"/>
                          <a:cs typeface="Times New Roman" panose="02020603050405020304" pitchFamily="18" charset="0"/>
                        </a:rPr>
                        <a:t>-&gt; Tưởng</a:t>
                      </a:r>
                      <a:r>
                        <a:rPr lang="en-US" sz="2800" b="1" baseline="0" dirty="0" smtClean="0">
                          <a:solidFill>
                            <a:srgbClr val="0070C0"/>
                          </a:solidFill>
                          <a:latin typeface="Times New Roman" panose="02020603050405020304" pitchFamily="18" charset="0"/>
                          <a:cs typeface="Times New Roman" panose="02020603050405020304" pitchFamily="18" charset="0"/>
                        </a:rPr>
                        <a:t> tưởng, kì ảo đan xen chi tiết đời thường.</a:t>
                      </a:r>
                      <a:endParaRPr lang="en-US" sz="2800" b="1" dirty="0" smtClean="0">
                        <a:solidFill>
                          <a:srgbClr val="0070C0"/>
                        </a:solidFill>
                        <a:latin typeface="Times New Roman" panose="02020603050405020304" pitchFamily="18" charset="0"/>
                        <a:cs typeface="Times New Roman" panose="02020603050405020304" pitchFamily="18" charset="0"/>
                      </a:endParaRPr>
                    </a:p>
                    <a:p>
                      <a:pPr marL="0" marR="0">
                        <a:spcBef>
                          <a:spcPts val="0"/>
                        </a:spcBef>
                        <a:spcAft>
                          <a:spcPts val="0"/>
                        </a:spcAft>
                      </a:pPr>
                      <a:r>
                        <a:rPr lang="en-US" sz="3200" b="1" dirty="0" smtClean="0">
                          <a:solidFill>
                            <a:srgbClr val="0070C0"/>
                          </a:solidFill>
                          <a:latin typeface="Times New Roman" panose="02020603050405020304" pitchFamily="18" charset="0"/>
                          <a:cs typeface="Times New Roman" panose="02020603050405020304" pitchFamily="18" charset="0"/>
                        </a:rPr>
                        <a:t> </a:t>
                      </a:r>
                    </a:p>
                    <a:p>
                      <a:pPr marL="0" marR="0">
                        <a:spcBef>
                          <a:spcPts val="0"/>
                        </a:spcBef>
                        <a:spcAft>
                          <a:spcPts val="0"/>
                        </a:spcAft>
                      </a:pPr>
                      <a:r>
                        <a:rPr lang="en-US" sz="800" dirty="0" smtClean="0">
                          <a:solidFill>
                            <a:schemeClr val="tx1"/>
                          </a:solidFill>
                          <a:latin typeface="Times New Roman" panose="02020603050405020304" pitchFamily="18" charset="0"/>
                          <a:cs typeface="Times New Roman" panose="02020603050405020304" pitchFamily="18" charset="0"/>
                        </a:rPr>
                        <a:t> </a:t>
                      </a:r>
                    </a:p>
                    <a:p>
                      <a:pPr marL="0" marR="0">
                        <a:spcBef>
                          <a:spcPts val="0"/>
                        </a:spcBef>
                        <a:spcAft>
                          <a:spcPts val="0"/>
                        </a:spcAft>
                      </a:pPr>
                      <a:r>
                        <a:rPr lang="en-US" sz="800" dirty="0" smtClean="0">
                          <a:solidFill>
                            <a:srgbClr val="7030A0"/>
                          </a:solidFill>
                        </a:rPr>
                        <a:t> </a:t>
                      </a:r>
                    </a:p>
                    <a:p>
                      <a:pPr marL="0" marR="0">
                        <a:spcBef>
                          <a:spcPts val="0"/>
                        </a:spcBef>
                        <a:spcAft>
                          <a:spcPts val="0"/>
                        </a:spcAft>
                      </a:pPr>
                      <a:r>
                        <a:rPr lang="en-US" sz="800" dirty="0" smtClean="0">
                          <a:solidFill>
                            <a:srgbClr val="7030A0"/>
                          </a:solidFill>
                        </a:rPr>
                        <a:t> </a:t>
                      </a:r>
                    </a:p>
                    <a:p>
                      <a:pPr marL="0" marR="0">
                        <a:spcBef>
                          <a:spcPts val="0"/>
                        </a:spcBef>
                        <a:spcAft>
                          <a:spcPts val="0"/>
                        </a:spcAft>
                      </a:pPr>
                      <a:r>
                        <a:rPr lang="en-US" sz="800" dirty="0" smtClean="0">
                          <a:solidFill>
                            <a:srgbClr val="7030A0"/>
                          </a:solidFill>
                        </a:rPr>
                        <a:t> </a:t>
                      </a:r>
                    </a:p>
                    <a:p>
                      <a:pPr marL="0" marR="0">
                        <a:spcBef>
                          <a:spcPts val="0"/>
                        </a:spcBef>
                        <a:spcAft>
                          <a:spcPts val="0"/>
                        </a:spcAft>
                      </a:pPr>
                      <a:r>
                        <a:rPr lang="en-US" sz="800" dirty="0" smtClean="0">
                          <a:solidFill>
                            <a:srgbClr val="7030A0"/>
                          </a:solidFill>
                        </a:rPr>
                        <a:t> </a:t>
                      </a:r>
                    </a:p>
                    <a:p>
                      <a:pPr marL="0" marR="0">
                        <a:spcBef>
                          <a:spcPts val="0"/>
                        </a:spcBef>
                        <a:spcAft>
                          <a:spcPts val="0"/>
                        </a:spcAft>
                      </a:pPr>
                      <a:r>
                        <a:rPr lang="en-US" sz="800" dirty="0" smtClean="0">
                          <a:solidFill>
                            <a:srgbClr val="7030A0"/>
                          </a:solidFill>
                        </a:rPr>
                        <a:t> </a:t>
                      </a:r>
                    </a:p>
                    <a:p>
                      <a:pPr marL="0" marR="0" indent="36195" algn="ctr">
                        <a:lnSpc>
                          <a:spcPct val="115000"/>
                        </a:lnSpc>
                        <a:spcBef>
                          <a:spcPts val="0"/>
                        </a:spcBef>
                        <a:spcAft>
                          <a:spcPts val="0"/>
                        </a:spcAft>
                      </a:pPr>
                      <a:r>
                        <a:rPr lang="vi-VN" sz="800" dirty="0" smtClean="0">
                          <a:solidFill>
                            <a:srgbClr val="7030A0"/>
                          </a:solidFill>
                        </a:rPr>
                        <a:t> </a:t>
                      </a:r>
                      <a:endParaRPr lang="en-US" sz="800" dirty="0" smtClean="0">
                        <a:solidFill>
                          <a:srgbClr val="7030A0"/>
                        </a:solidFill>
                      </a:endParaRPr>
                    </a:p>
                    <a:p>
                      <a:pPr marL="0" marR="0">
                        <a:spcBef>
                          <a:spcPts val="0"/>
                        </a:spcBef>
                        <a:spcAft>
                          <a:spcPts val="0"/>
                        </a:spcAft>
                      </a:pPr>
                      <a:endParaRPr lang="en-US" sz="7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700" dirty="0">
                          <a:effectLst/>
                        </a:rPr>
                        <a:t> </a:t>
                      </a:r>
                      <a:endParaRPr lang="en-US" sz="7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700" dirty="0">
                          <a:effectLst/>
                        </a:rPr>
                        <a:t> </a:t>
                      </a:r>
                      <a:endParaRPr lang="en-US" sz="7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700" dirty="0">
                          <a:effectLst/>
                        </a:rPr>
                        <a:t> </a:t>
                      </a:r>
                      <a:endParaRPr lang="en-US" sz="700" dirty="0">
                        <a:effectLst/>
                        <a:latin typeface="Times New Roman" panose="02020603050405020304" pitchFamily="18" charset="0"/>
                        <a:ea typeface="Times New Roman" panose="02020603050405020304" pitchFamily="18" charset="0"/>
                      </a:endParaRPr>
                    </a:p>
                    <a:p>
                      <a:pPr marL="0" marR="0" indent="36195" algn="ctr">
                        <a:lnSpc>
                          <a:spcPct val="115000"/>
                        </a:lnSpc>
                        <a:spcBef>
                          <a:spcPts val="0"/>
                        </a:spcBef>
                        <a:spcAft>
                          <a:spcPts val="0"/>
                        </a:spcAft>
                      </a:pPr>
                      <a:r>
                        <a:rPr lang="vi-VN" sz="700" dirty="0">
                          <a:effectLst/>
                        </a:rPr>
                        <a:t> </a:t>
                      </a:r>
                      <a:endParaRPr lang="en-US" sz="7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3744908993"/>
                  </a:ext>
                </a:extLst>
              </a:tr>
              <a:tr h="416304">
                <a:tc rowSpan="2">
                  <a:txBody>
                    <a:bodyPr/>
                    <a:lstStyle/>
                    <a:p>
                      <a:pPr marL="0" marR="0" indent="36195" algn="just">
                        <a:lnSpc>
                          <a:spcPct val="115000"/>
                        </a:lnSpc>
                        <a:spcBef>
                          <a:spcPts val="0"/>
                        </a:spcBef>
                        <a:spcAft>
                          <a:spcPts val="0"/>
                        </a:spcAft>
                      </a:pPr>
                      <a:r>
                        <a:rPr lang="en-US" sz="2800" dirty="0" err="1">
                          <a:solidFill>
                            <a:srgbClr val="002060"/>
                          </a:solidFill>
                          <a:effectLst/>
                          <a:latin typeface="Times New Roman" panose="02020603050405020304" pitchFamily="18" charset="0"/>
                          <a:cs typeface="Times New Roman" panose="02020603050405020304" pitchFamily="18" charset="0"/>
                        </a:rPr>
                        <a:t>Gióng</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nhổ</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tre</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bên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đường</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đánh</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giặc</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a:txBody>
                    <a:bodyPr/>
                    <a:lstStyle/>
                    <a:p>
                      <a:pPr marL="0" marR="0" indent="36195" algn="just">
                        <a:lnSpc>
                          <a:spcPct val="115000"/>
                        </a:lnSpc>
                        <a:spcBef>
                          <a:spcPts val="0"/>
                        </a:spcBef>
                        <a:spcAft>
                          <a:spcPts val="0"/>
                        </a:spcAft>
                      </a:pPr>
                      <a:r>
                        <a:rPr lang="vi-VN" sz="2800" b="1" dirty="0">
                          <a:solidFill>
                            <a:srgbClr val="990033"/>
                          </a:solidFill>
                          <a:effectLst/>
                          <a:latin typeface="Times New Roman" panose="02020603050405020304" pitchFamily="18" charset="0"/>
                          <a:cs typeface="Times New Roman" panose="02020603050405020304" pitchFamily="18" charset="0"/>
                        </a:rPr>
                        <a:t> </a:t>
                      </a:r>
                      <a:endParaRPr lang="en-US" sz="2800" b="1" dirty="0">
                        <a:solidFill>
                          <a:srgbClr val="9900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vMerge="1">
                  <a:txBody>
                    <a:bodyPr/>
                    <a:lstStyle/>
                    <a:p>
                      <a:pPr marL="0" marR="0">
                        <a:spcBef>
                          <a:spcPts val="0"/>
                        </a:spcBef>
                        <a:spcAft>
                          <a:spcPts val="0"/>
                        </a:spcAft>
                      </a:pPr>
                      <a:endParaRPr lang="en-US" sz="7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3729285476"/>
                  </a:ext>
                </a:extLst>
              </a:tr>
              <a:tr h="1420619">
                <a:tc vMerge="1">
                  <a:txBody>
                    <a:bodyPr/>
                    <a:lstStyle/>
                    <a:p>
                      <a:endParaRPr lang="en-US"/>
                    </a:p>
                  </a:txBody>
                  <a:tcPr/>
                </a:tc>
                <a:tc>
                  <a:txBody>
                    <a:bodyPr/>
                    <a:lstStyle/>
                    <a:p>
                      <a:pPr marL="0" marR="0" algn="just">
                        <a:lnSpc>
                          <a:spcPct val="115000"/>
                        </a:lnSpc>
                        <a:spcBef>
                          <a:spcPts val="0"/>
                        </a:spcBef>
                        <a:spcAft>
                          <a:spcPts val="0"/>
                        </a:spcAft>
                      </a:pPr>
                      <a:r>
                        <a:rPr lang="pt-BR" sz="2800" b="1" dirty="0">
                          <a:solidFill>
                            <a:srgbClr val="990033"/>
                          </a:solidFill>
                          <a:effectLst/>
                          <a:latin typeface="Times New Roman" panose="02020603050405020304" pitchFamily="18" charset="0"/>
                          <a:cs typeface="Times New Roman" panose="02020603050405020304" pitchFamily="18" charset="0"/>
                        </a:rPr>
                        <a:t>-&gt;</a:t>
                      </a:r>
                      <a:r>
                        <a:rPr lang="en-US" sz="2800" b="1" dirty="0" err="1">
                          <a:solidFill>
                            <a:srgbClr val="990033"/>
                          </a:solidFill>
                          <a:effectLst/>
                          <a:latin typeface="Times New Roman" panose="02020603050405020304" pitchFamily="18" charset="0"/>
                          <a:cs typeface="Times New Roman" panose="02020603050405020304" pitchFamily="18" charset="0"/>
                        </a:rPr>
                        <a:t>Gióng</a:t>
                      </a:r>
                      <a:r>
                        <a:rPr lang="en-US" sz="2800" b="1" dirty="0">
                          <a:solidFill>
                            <a:srgbClr val="990033"/>
                          </a:solidFill>
                          <a:effectLst/>
                          <a:latin typeface="Times New Roman" panose="02020603050405020304" pitchFamily="18" charset="0"/>
                          <a:cs typeface="Times New Roman" panose="02020603050405020304" pitchFamily="18" charset="0"/>
                        </a:rPr>
                        <a:t> </a:t>
                      </a:r>
                      <a:r>
                        <a:rPr lang="en-US" sz="2800" b="1" dirty="0" err="1">
                          <a:solidFill>
                            <a:srgbClr val="990033"/>
                          </a:solidFill>
                          <a:effectLst/>
                          <a:latin typeface="Times New Roman" panose="02020603050405020304" pitchFamily="18" charset="0"/>
                          <a:cs typeface="Times New Roman" panose="02020603050405020304" pitchFamily="18" charset="0"/>
                        </a:rPr>
                        <a:t>không</a:t>
                      </a:r>
                      <a:r>
                        <a:rPr lang="en-US" sz="2800" b="1" dirty="0">
                          <a:solidFill>
                            <a:srgbClr val="990033"/>
                          </a:solidFill>
                          <a:effectLst/>
                          <a:latin typeface="Times New Roman" panose="02020603050405020304" pitchFamily="18" charset="0"/>
                          <a:cs typeface="Times New Roman" panose="02020603050405020304" pitchFamily="18" charset="0"/>
                        </a:rPr>
                        <a:t> </a:t>
                      </a:r>
                      <a:r>
                        <a:rPr lang="en-US" sz="2800" b="1" dirty="0" err="1">
                          <a:solidFill>
                            <a:srgbClr val="990033"/>
                          </a:solidFill>
                          <a:effectLst/>
                          <a:latin typeface="Times New Roman" panose="02020603050405020304" pitchFamily="18" charset="0"/>
                          <a:cs typeface="Times New Roman" panose="02020603050405020304" pitchFamily="18" charset="0"/>
                        </a:rPr>
                        <a:t>chỉ</a:t>
                      </a:r>
                      <a:r>
                        <a:rPr lang="en-US" sz="2800" b="1" dirty="0">
                          <a:solidFill>
                            <a:srgbClr val="990033"/>
                          </a:solidFill>
                          <a:effectLst/>
                          <a:latin typeface="Times New Roman" panose="02020603050405020304" pitchFamily="18" charset="0"/>
                          <a:cs typeface="Times New Roman" panose="02020603050405020304" pitchFamily="18" charset="0"/>
                        </a:rPr>
                        <a:t> </a:t>
                      </a:r>
                      <a:r>
                        <a:rPr lang="en-US" sz="2800" b="1" dirty="0" err="1">
                          <a:solidFill>
                            <a:srgbClr val="990033"/>
                          </a:solidFill>
                          <a:effectLst/>
                          <a:latin typeface="Times New Roman" panose="02020603050405020304" pitchFamily="18" charset="0"/>
                          <a:cs typeface="Times New Roman" panose="02020603050405020304" pitchFamily="18" charset="0"/>
                        </a:rPr>
                        <a:t>đánh</a:t>
                      </a:r>
                      <a:r>
                        <a:rPr lang="en-US" sz="2800" b="1" dirty="0">
                          <a:solidFill>
                            <a:srgbClr val="990033"/>
                          </a:solidFill>
                          <a:effectLst/>
                          <a:latin typeface="Times New Roman" panose="02020603050405020304" pitchFamily="18" charset="0"/>
                          <a:cs typeface="Times New Roman" panose="02020603050405020304" pitchFamily="18" charset="0"/>
                        </a:rPr>
                        <a:t> </a:t>
                      </a:r>
                      <a:r>
                        <a:rPr lang="en-US" sz="2800" b="1" dirty="0" err="1">
                          <a:solidFill>
                            <a:srgbClr val="990033"/>
                          </a:solidFill>
                          <a:effectLst/>
                          <a:latin typeface="Times New Roman" panose="02020603050405020304" pitchFamily="18" charset="0"/>
                          <a:cs typeface="Times New Roman" panose="02020603050405020304" pitchFamily="18" charset="0"/>
                        </a:rPr>
                        <a:t>giặc</a:t>
                      </a:r>
                      <a:r>
                        <a:rPr lang="en-US" sz="2800" b="1" dirty="0">
                          <a:solidFill>
                            <a:srgbClr val="990033"/>
                          </a:solidFill>
                          <a:effectLst/>
                          <a:latin typeface="Times New Roman" panose="02020603050405020304" pitchFamily="18" charset="0"/>
                          <a:cs typeface="Times New Roman" panose="02020603050405020304" pitchFamily="18" charset="0"/>
                        </a:rPr>
                        <a:t> </a:t>
                      </a:r>
                      <a:r>
                        <a:rPr lang="en-US" sz="2800" b="1" dirty="0" err="1">
                          <a:solidFill>
                            <a:srgbClr val="990033"/>
                          </a:solidFill>
                          <a:effectLst/>
                          <a:latin typeface="Times New Roman" panose="02020603050405020304" pitchFamily="18" charset="0"/>
                          <a:cs typeface="Times New Roman" panose="02020603050405020304" pitchFamily="18" charset="0"/>
                        </a:rPr>
                        <a:t>bằng</a:t>
                      </a:r>
                      <a:r>
                        <a:rPr lang="en-US" sz="2800" b="1" dirty="0">
                          <a:solidFill>
                            <a:srgbClr val="990033"/>
                          </a:solidFill>
                          <a:effectLst/>
                          <a:latin typeface="Times New Roman" panose="02020603050405020304" pitchFamily="18" charset="0"/>
                          <a:cs typeface="Times New Roman" panose="02020603050405020304" pitchFamily="18" charset="0"/>
                        </a:rPr>
                        <a:t> </a:t>
                      </a:r>
                      <a:r>
                        <a:rPr lang="en-US" sz="2800" b="1" dirty="0" err="1">
                          <a:solidFill>
                            <a:srgbClr val="990033"/>
                          </a:solidFill>
                          <a:effectLst/>
                          <a:latin typeface="Times New Roman" panose="02020603050405020304" pitchFamily="18" charset="0"/>
                          <a:cs typeface="Times New Roman" panose="02020603050405020304" pitchFamily="18" charset="0"/>
                        </a:rPr>
                        <a:t>vũ</a:t>
                      </a:r>
                      <a:r>
                        <a:rPr lang="en-US" sz="2800" b="1" dirty="0">
                          <a:solidFill>
                            <a:srgbClr val="990033"/>
                          </a:solidFill>
                          <a:effectLst/>
                          <a:latin typeface="Times New Roman" panose="02020603050405020304" pitchFamily="18" charset="0"/>
                          <a:cs typeface="Times New Roman" panose="02020603050405020304" pitchFamily="18" charset="0"/>
                        </a:rPr>
                        <a:t> </a:t>
                      </a:r>
                      <a:r>
                        <a:rPr lang="en-US" sz="2800" b="1" dirty="0" err="1">
                          <a:solidFill>
                            <a:srgbClr val="990033"/>
                          </a:solidFill>
                          <a:effectLst/>
                          <a:latin typeface="Times New Roman" panose="02020603050405020304" pitchFamily="18" charset="0"/>
                          <a:cs typeface="Times New Roman" panose="02020603050405020304" pitchFamily="18" charset="0"/>
                        </a:rPr>
                        <a:t>khí</a:t>
                      </a:r>
                      <a:r>
                        <a:rPr lang="en-US" sz="2800" b="1" dirty="0">
                          <a:solidFill>
                            <a:srgbClr val="990033"/>
                          </a:solidFill>
                          <a:effectLst/>
                          <a:latin typeface="Times New Roman" panose="02020603050405020304" pitchFamily="18" charset="0"/>
                          <a:cs typeface="Times New Roman" panose="02020603050405020304" pitchFamily="18" charset="0"/>
                        </a:rPr>
                        <a:t> </a:t>
                      </a:r>
                      <a:r>
                        <a:rPr lang="en-US" sz="2800" b="1" dirty="0" err="1">
                          <a:solidFill>
                            <a:srgbClr val="990033"/>
                          </a:solidFill>
                          <a:effectLst/>
                          <a:latin typeface="Times New Roman" panose="02020603050405020304" pitchFamily="18" charset="0"/>
                          <a:cs typeface="Times New Roman" panose="02020603050405020304" pitchFamily="18" charset="0"/>
                        </a:rPr>
                        <a:t>hiện</a:t>
                      </a:r>
                      <a:r>
                        <a:rPr lang="en-US" sz="2800" b="1" dirty="0">
                          <a:solidFill>
                            <a:srgbClr val="990033"/>
                          </a:solidFill>
                          <a:effectLst/>
                          <a:latin typeface="Times New Roman" panose="02020603050405020304" pitchFamily="18" charset="0"/>
                          <a:cs typeface="Times New Roman" panose="02020603050405020304" pitchFamily="18" charset="0"/>
                        </a:rPr>
                        <a:t> </a:t>
                      </a:r>
                      <a:r>
                        <a:rPr lang="en-US" sz="2800" b="1" dirty="0" err="1">
                          <a:solidFill>
                            <a:srgbClr val="990033"/>
                          </a:solidFill>
                          <a:effectLst/>
                          <a:latin typeface="Times New Roman" panose="02020603050405020304" pitchFamily="18" charset="0"/>
                          <a:cs typeface="Times New Roman" panose="02020603050405020304" pitchFamily="18" charset="0"/>
                        </a:rPr>
                        <a:t>đại</a:t>
                      </a:r>
                      <a:r>
                        <a:rPr lang="en-US" sz="2800" b="1" dirty="0">
                          <a:solidFill>
                            <a:srgbClr val="990033"/>
                          </a:solidFill>
                          <a:effectLst/>
                          <a:latin typeface="Times New Roman" panose="02020603050405020304" pitchFamily="18" charset="0"/>
                          <a:cs typeface="Times New Roman" panose="02020603050405020304" pitchFamily="18" charset="0"/>
                        </a:rPr>
                        <a:t> (</a:t>
                      </a:r>
                      <a:r>
                        <a:rPr lang="en-US" sz="2800" b="1" dirty="0" err="1">
                          <a:solidFill>
                            <a:srgbClr val="990033"/>
                          </a:solidFill>
                          <a:effectLst/>
                          <a:latin typeface="Times New Roman" panose="02020603050405020304" pitchFamily="18" charset="0"/>
                          <a:cs typeface="Times New Roman" panose="02020603050405020304" pitchFamily="18" charset="0"/>
                        </a:rPr>
                        <a:t>sắt</a:t>
                      </a:r>
                      <a:r>
                        <a:rPr lang="en-US" sz="2800" b="1" dirty="0">
                          <a:solidFill>
                            <a:srgbClr val="990033"/>
                          </a:solidFill>
                          <a:effectLst/>
                          <a:latin typeface="Times New Roman" panose="02020603050405020304" pitchFamily="18" charset="0"/>
                          <a:cs typeface="Times New Roman" panose="02020603050405020304" pitchFamily="18" charset="0"/>
                        </a:rPr>
                        <a:t>)  </a:t>
                      </a:r>
                      <a:r>
                        <a:rPr lang="en-US" sz="2800" b="1" dirty="0" err="1">
                          <a:solidFill>
                            <a:srgbClr val="990033"/>
                          </a:solidFill>
                          <a:effectLst/>
                          <a:latin typeface="Times New Roman" panose="02020603050405020304" pitchFamily="18" charset="0"/>
                          <a:cs typeface="Times New Roman" panose="02020603050405020304" pitchFamily="18" charset="0"/>
                        </a:rPr>
                        <a:t>mà</a:t>
                      </a:r>
                      <a:r>
                        <a:rPr lang="en-US" sz="2800" b="1" dirty="0">
                          <a:solidFill>
                            <a:srgbClr val="990033"/>
                          </a:solidFill>
                          <a:effectLst/>
                          <a:latin typeface="Times New Roman" panose="02020603050405020304" pitchFamily="18" charset="0"/>
                          <a:cs typeface="Times New Roman" panose="02020603050405020304" pitchFamily="18" charset="0"/>
                        </a:rPr>
                        <a:t> </a:t>
                      </a:r>
                      <a:r>
                        <a:rPr lang="en-US" sz="2800" b="1" dirty="0" err="1">
                          <a:solidFill>
                            <a:srgbClr val="990033"/>
                          </a:solidFill>
                          <a:effectLst/>
                          <a:latin typeface="Times New Roman" panose="02020603050405020304" pitchFamily="18" charset="0"/>
                          <a:cs typeface="Times New Roman" panose="02020603050405020304" pitchFamily="18" charset="0"/>
                        </a:rPr>
                        <a:t>bằng</a:t>
                      </a:r>
                      <a:r>
                        <a:rPr lang="en-US" sz="2800" b="1" dirty="0">
                          <a:solidFill>
                            <a:srgbClr val="990033"/>
                          </a:solidFill>
                          <a:effectLst/>
                          <a:latin typeface="Times New Roman" panose="02020603050405020304" pitchFamily="18" charset="0"/>
                          <a:cs typeface="Times New Roman" panose="02020603050405020304" pitchFamily="18" charset="0"/>
                        </a:rPr>
                        <a:t> </a:t>
                      </a:r>
                      <a:r>
                        <a:rPr lang="en-US" sz="2800" b="1" dirty="0" err="1">
                          <a:solidFill>
                            <a:srgbClr val="990033"/>
                          </a:solidFill>
                          <a:effectLst/>
                          <a:latin typeface="Times New Roman" panose="02020603050405020304" pitchFamily="18" charset="0"/>
                          <a:cs typeface="Times New Roman" panose="02020603050405020304" pitchFamily="18" charset="0"/>
                        </a:rPr>
                        <a:t>cả</a:t>
                      </a:r>
                      <a:r>
                        <a:rPr lang="en-US" sz="2800" b="1" dirty="0">
                          <a:solidFill>
                            <a:srgbClr val="990033"/>
                          </a:solidFill>
                          <a:effectLst/>
                          <a:latin typeface="Times New Roman" panose="02020603050405020304" pitchFamily="18" charset="0"/>
                          <a:cs typeface="Times New Roman" panose="02020603050405020304" pitchFamily="18" charset="0"/>
                        </a:rPr>
                        <a:t> </a:t>
                      </a:r>
                      <a:r>
                        <a:rPr lang="en-US" sz="2800" b="1" dirty="0" err="1">
                          <a:solidFill>
                            <a:srgbClr val="990033"/>
                          </a:solidFill>
                          <a:effectLst/>
                          <a:latin typeface="Times New Roman" panose="02020603050405020304" pitchFamily="18" charset="0"/>
                          <a:cs typeface="Times New Roman" panose="02020603050405020304" pitchFamily="18" charset="0"/>
                        </a:rPr>
                        <a:t>vũ</a:t>
                      </a:r>
                      <a:r>
                        <a:rPr lang="en-US" sz="2800" b="1" dirty="0">
                          <a:solidFill>
                            <a:srgbClr val="990033"/>
                          </a:solidFill>
                          <a:effectLst/>
                          <a:latin typeface="Times New Roman" panose="02020603050405020304" pitchFamily="18" charset="0"/>
                          <a:cs typeface="Times New Roman" panose="02020603050405020304" pitchFamily="18" charset="0"/>
                        </a:rPr>
                        <a:t> </a:t>
                      </a:r>
                      <a:r>
                        <a:rPr lang="en-US" sz="2800" b="1" dirty="0" err="1">
                          <a:solidFill>
                            <a:srgbClr val="990033"/>
                          </a:solidFill>
                          <a:effectLst/>
                          <a:latin typeface="Times New Roman" panose="02020603050405020304" pitchFamily="18" charset="0"/>
                          <a:cs typeface="Times New Roman" panose="02020603050405020304" pitchFamily="18" charset="0"/>
                        </a:rPr>
                        <a:t>khí</a:t>
                      </a:r>
                      <a:r>
                        <a:rPr lang="en-US" sz="2800" b="1" dirty="0">
                          <a:solidFill>
                            <a:srgbClr val="990033"/>
                          </a:solidFill>
                          <a:effectLst/>
                          <a:latin typeface="Times New Roman" panose="02020603050405020304" pitchFamily="18" charset="0"/>
                          <a:cs typeface="Times New Roman" panose="02020603050405020304" pitchFamily="18" charset="0"/>
                        </a:rPr>
                        <a:t> </a:t>
                      </a:r>
                      <a:r>
                        <a:rPr lang="en-US" sz="2800" b="1" dirty="0" err="1">
                          <a:solidFill>
                            <a:srgbClr val="990033"/>
                          </a:solidFill>
                          <a:effectLst/>
                          <a:latin typeface="Times New Roman" panose="02020603050405020304" pitchFamily="18" charset="0"/>
                          <a:cs typeface="Times New Roman" panose="02020603050405020304" pitchFamily="18" charset="0"/>
                        </a:rPr>
                        <a:t>thô</a:t>
                      </a:r>
                      <a:r>
                        <a:rPr lang="en-US" sz="2800" b="1" dirty="0">
                          <a:solidFill>
                            <a:srgbClr val="990033"/>
                          </a:solidFill>
                          <a:effectLst/>
                          <a:latin typeface="Times New Roman" panose="02020603050405020304" pitchFamily="18" charset="0"/>
                          <a:cs typeface="Times New Roman" panose="02020603050405020304" pitchFamily="18" charset="0"/>
                        </a:rPr>
                        <a:t> </a:t>
                      </a:r>
                      <a:r>
                        <a:rPr lang="en-US" sz="2800" b="1" dirty="0" err="1">
                          <a:solidFill>
                            <a:srgbClr val="990033"/>
                          </a:solidFill>
                          <a:effectLst/>
                          <a:latin typeface="Times New Roman" panose="02020603050405020304" pitchFamily="18" charset="0"/>
                          <a:cs typeface="Times New Roman" panose="02020603050405020304" pitchFamily="18" charset="0"/>
                        </a:rPr>
                        <a:t>sơ</a:t>
                      </a:r>
                      <a:r>
                        <a:rPr lang="en-US" sz="2800" b="1" dirty="0">
                          <a:solidFill>
                            <a:srgbClr val="990033"/>
                          </a:solidFill>
                          <a:effectLst/>
                          <a:latin typeface="Times New Roman" panose="02020603050405020304" pitchFamily="18" charset="0"/>
                          <a:cs typeface="Times New Roman" panose="02020603050405020304" pitchFamily="18" charset="0"/>
                        </a:rPr>
                        <a:t>, </a:t>
                      </a:r>
                      <a:r>
                        <a:rPr lang="en-US" sz="2800" b="1" dirty="0" err="1">
                          <a:solidFill>
                            <a:srgbClr val="990033"/>
                          </a:solidFill>
                          <a:effectLst/>
                          <a:latin typeface="Times New Roman" panose="02020603050405020304" pitchFamily="18" charset="0"/>
                          <a:cs typeface="Times New Roman" panose="02020603050405020304" pitchFamily="18" charset="0"/>
                        </a:rPr>
                        <a:t>bằng</a:t>
                      </a:r>
                      <a:r>
                        <a:rPr lang="en-US" sz="2800" b="1" dirty="0">
                          <a:solidFill>
                            <a:srgbClr val="990033"/>
                          </a:solidFill>
                          <a:effectLst/>
                          <a:latin typeface="Times New Roman" panose="02020603050405020304" pitchFamily="18" charset="0"/>
                          <a:cs typeface="Times New Roman" panose="02020603050405020304" pitchFamily="18" charset="0"/>
                        </a:rPr>
                        <a:t> </a:t>
                      </a:r>
                      <a:r>
                        <a:rPr lang="en-US" sz="2800" b="1" dirty="0" err="1">
                          <a:solidFill>
                            <a:srgbClr val="990033"/>
                          </a:solidFill>
                          <a:effectLst/>
                          <a:latin typeface="Times New Roman" panose="02020603050405020304" pitchFamily="18" charset="0"/>
                          <a:cs typeface="Times New Roman" panose="02020603050405020304" pitchFamily="18" charset="0"/>
                        </a:rPr>
                        <a:t>cỏ</a:t>
                      </a:r>
                      <a:r>
                        <a:rPr lang="en-US" sz="2800" b="1" dirty="0">
                          <a:solidFill>
                            <a:srgbClr val="990033"/>
                          </a:solidFill>
                          <a:effectLst/>
                          <a:latin typeface="Times New Roman" panose="02020603050405020304" pitchFamily="18" charset="0"/>
                          <a:cs typeface="Times New Roman" panose="02020603050405020304" pitchFamily="18" charset="0"/>
                        </a:rPr>
                        <a:t> </a:t>
                      </a:r>
                      <a:r>
                        <a:rPr lang="en-US" sz="2800" b="1" dirty="0" err="1">
                          <a:solidFill>
                            <a:srgbClr val="990033"/>
                          </a:solidFill>
                          <a:effectLst/>
                          <a:latin typeface="Times New Roman" panose="02020603050405020304" pitchFamily="18" charset="0"/>
                          <a:cs typeface="Times New Roman" panose="02020603050405020304" pitchFamily="18" charset="0"/>
                        </a:rPr>
                        <a:t>cây</a:t>
                      </a:r>
                      <a:r>
                        <a:rPr lang="en-US" sz="2800" b="1" dirty="0">
                          <a:solidFill>
                            <a:srgbClr val="990033"/>
                          </a:solidFill>
                          <a:effectLst/>
                          <a:latin typeface="Times New Roman" panose="02020603050405020304" pitchFamily="18" charset="0"/>
                          <a:cs typeface="Times New Roman" panose="02020603050405020304" pitchFamily="18" charset="0"/>
                        </a:rPr>
                        <a:t>, </a:t>
                      </a:r>
                      <a:r>
                        <a:rPr lang="en-US" sz="2800" b="1" dirty="0" err="1">
                          <a:solidFill>
                            <a:srgbClr val="990033"/>
                          </a:solidFill>
                          <a:effectLst/>
                          <a:latin typeface="Times New Roman" panose="02020603050405020304" pitchFamily="18" charset="0"/>
                          <a:cs typeface="Times New Roman" panose="02020603050405020304" pitchFamily="18" charset="0"/>
                        </a:rPr>
                        <a:t>hoa</a:t>
                      </a:r>
                      <a:r>
                        <a:rPr lang="en-US" sz="2800" b="1" dirty="0">
                          <a:solidFill>
                            <a:srgbClr val="990033"/>
                          </a:solidFill>
                          <a:effectLst/>
                          <a:latin typeface="Times New Roman" panose="02020603050405020304" pitchFamily="18" charset="0"/>
                          <a:cs typeface="Times New Roman" panose="02020603050405020304" pitchFamily="18" charset="0"/>
                        </a:rPr>
                        <a:t> </a:t>
                      </a:r>
                      <a:r>
                        <a:rPr lang="en-US" sz="2800" b="1" dirty="0" err="1">
                          <a:solidFill>
                            <a:srgbClr val="990033"/>
                          </a:solidFill>
                          <a:effectLst/>
                          <a:latin typeface="Times New Roman" panose="02020603050405020304" pitchFamily="18" charset="0"/>
                          <a:cs typeface="Times New Roman" panose="02020603050405020304" pitchFamily="18" charset="0"/>
                        </a:rPr>
                        <a:t>lá</a:t>
                      </a:r>
                      <a:r>
                        <a:rPr lang="en-US" sz="2800" b="1" dirty="0">
                          <a:solidFill>
                            <a:srgbClr val="990033"/>
                          </a:solidFill>
                          <a:effectLst/>
                          <a:latin typeface="Times New Roman" panose="02020603050405020304" pitchFamily="18" charset="0"/>
                          <a:cs typeface="Times New Roman" panose="02020603050405020304" pitchFamily="18" charset="0"/>
                        </a:rPr>
                        <a:t> </a:t>
                      </a:r>
                      <a:r>
                        <a:rPr lang="en-US" sz="2800" b="1" dirty="0" err="1">
                          <a:solidFill>
                            <a:srgbClr val="990033"/>
                          </a:solidFill>
                          <a:effectLst/>
                          <a:latin typeface="Times New Roman" panose="02020603050405020304" pitchFamily="18" charset="0"/>
                          <a:cs typeface="Times New Roman" panose="02020603050405020304" pitchFamily="18" charset="0"/>
                        </a:rPr>
                        <a:t>của</a:t>
                      </a:r>
                      <a:r>
                        <a:rPr lang="en-US" sz="2800" b="1" dirty="0">
                          <a:solidFill>
                            <a:srgbClr val="990033"/>
                          </a:solidFill>
                          <a:effectLst/>
                          <a:latin typeface="Times New Roman" panose="02020603050405020304" pitchFamily="18" charset="0"/>
                          <a:cs typeface="Times New Roman" panose="02020603050405020304" pitchFamily="18" charset="0"/>
                        </a:rPr>
                        <a:t> </a:t>
                      </a:r>
                      <a:r>
                        <a:rPr lang="en-US" sz="2800" b="1" dirty="0" err="1">
                          <a:solidFill>
                            <a:srgbClr val="990033"/>
                          </a:solidFill>
                          <a:effectLst/>
                          <a:latin typeface="Times New Roman" panose="02020603050405020304" pitchFamily="18" charset="0"/>
                          <a:cs typeface="Times New Roman" panose="02020603050405020304" pitchFamily="18" charset="0"/>
                        </a:rPr>
                        <a:t>đất</a:t>
                      </a:r>
                      <a:r>
                        <a:rPr lang="en-US" sz="2800" b="1" dirty="0">
                          <a:solidFill>
                            <a:srgbClr val="990033"/>
                          </a:solidFill>
                          <a:effectLst/>
                          <a:latin typeface="Times New Roman" panose="02020603050405020304" pitchFamily="18" charset="0"/>
                          <a:cs typeface="Times New Roman" panose="02020603050405020304" pitchFamily="18" charset="0"/>
                        </a:rPr>
                        <a:t> </a:t>
                      </a:r>
                      <a:r>
                        <a:rPr lang="en-US" sz="2800" b="1" dirty="0" err="1">
                          <a:solidFill>
                            <a:srgbClr val="990033"/>
                          </a:solidFill>
                          <a:effectLst/>
                          <a:latin typeface="Times New Roman" panose="02020603050405020304" pitchFamily="18" charset="0"/>
                          <a:cs typeface="Times New Roman" panose="02020603050405020304" pitchFamily="18" charset="0"/>
                        </a:rPr>
                        <a:t>nước</a:t>
                      </a:r>
                      <a:r>
                        <a:rPr lang="en-US" sz="2800" b="1" dirty="0">
                          <a:solidFill>
                            <a:srgbClr val="990033"/>
                          </a:solidFill>
                          <a:effectLst/>
                          <a:latin typeface="Times New Roman" panose="02020603050405020304" pitchFamily="18" charset="0"/>
                          <a:cs typeface="Times New Roman" panose="02020603050405020304" pitchFamily="18" charset="0"/>
                        </a:rPr>
                        <a:t>. </a:t>
                      </a:r>
                      <a:endParaRPr lang="en-US" sz="2800" b="1" dirty="0">
                        <a:solidFill>
                          <a:srgbClr val="9900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vMerge="1">
                  <a:txBody>
                    <a:bodyPr/>
                    <a:lstStyle/>
                    <a:p>
                      <a:pPr marL="0" marR="0">
                        <a:spcBef>
                          <a:spcPts val="0"/>
                        </a:spcBef>
                        <a:spcAft>
                          <a:spcPts val="0"/>
                        </a:spcAft>
                      </a:pPr>
                      <a:endParaRPr lang="en-US" sz="7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536221677"/>
                  </a:ext>
                </a:extLst>
              </a:tr>
              <a:tr h="1677402">
                <a:tc rowSpan="3">
                  <a:txBody>
                    <a:bodyPr/>
                    <a:lstStyle/>
                    <a:p>
                      <a:pPr marL="0" marR="0" indent="36195" algn="just">
                        <a:lnSpc>
                          <a:spcPct val="115000"/>
                        </a:lnSpc>
                        <a:spcBef>
                          <a:spcPts val="0"/>
                        </a:spcBef>
                        <a:spcAft>
                          <a:spcPts val="0"/>
                        </a:spcAft>
                      </a:pPr>
                      <a:r>
                        <a:rPr lang="en-US" sz="2800" dirty="0">
                          <a:solidFill>
                            <a:srgbClr val="002060"/>
                          </a:solidFill>
                          <a:effectLst/>
                          <a:latin typeface="Times New Roman" panose="02020603050405020304" pitchFamily="18" charset="0"/>
                          <a:cs typeface="Times New Roman" panose="02020603050405020304" pitchFamily="18" charset="0"/>
                        </a:rPr>
                        <a:t>Giặc tan, Gióng cởi bỏ giáp sắt rồi bay về trời</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a:txBody>
                    <a:bodyPr/>
                    <a:lstStyle/>
                    <a:p>
                      <a:pPr marL="0" marR="0" algn="just">
                        <a:lnSpc>
                          <a:spcPct val="115000"/>
                        </a:lnSpc>
                        <a:spcBef>
                          <a:spcPts val="0"/>
                        </a:spcBef>
                        <a:spcAft>
                          <a:spcPts val="0"/>
                        </a:spcAft>
                      </a:pPr>
                      <a:r>
                        <a:rPr lang="pt-BR" sz="2800" b="1" dirty="0">
                          <a:solidFill>
                            <a:srgbClr val="990033"/>
                          </a:solidFill>
                          <a:effectLst/>
                          <a:latin typeface="Times New Roman" panose="02020603050405020304" pitchFamily="18" charset="0"/>
                          <a:cs typeface="Times New Roman" panose="02020603050405020304" pitchFamily="18" charset="0"/>
                        </a:rPr>
                        <a:t>-&gt; Người anh hùng vô tư, trong sáng, không màng địa vị, công danh.</a:t>
                      </a:r>
                      <a:endParaRPr lang="en-US" sz="2800" b="1" dirty="0">
                        <a:solidFill>
                          <a:srgbClr val="990033"/>
                        </a:solidFill>
                        <a:effectLst/>
                        <a:latin typeface="Times New Roman" panose="02020603050405020304" pitchFamily="18" charset="0"/>
                        <a:cs typeface="Times New Roman" panose="02020603050405020304" pitchFamily="18" charset="0"/>
                      </a:endParaRPr>
                    </a:p>
                    <a:p>
                      <a:pPr marL="0" marR="0" indent="36195" algn="just">
                        <a:lnSpc>
                          <a:spcPct val="115000"/>
                        </a:lnSpc>
                        <a:spcBef>
                          <a:spcPts val="0"/>
                        </a:spcBef>
                        <a:spcAft>
                          <a:spcPts val="0"/>
                        </a:spcAft>
                      </a:pPr>
                      <a:r>
                        <a:rPr lang="pt-BR" sz="2800" b="1" dirty="0">
                          <a:solidFill>
                            <a:srgbClr val="990033"/>
                          </a:solidFill>
                          <a:effectLst/>
                          <a:latin typeface="Times New Roman" panose="02020603050405020304" pitchFamily="18" charset="0"/>
                          <a:cs typeface="Times New Roman" panose="02020603050405020304" pitchFamily="18" charset="0"/>
                        </a:rPr>
                        <a:t>- Sự ra đi phi thường là ước muốn b</a:t>
                      </a:r>
                      <a:r>
                        <a:rPr lang="vi-VN" sz="2800" b="1" dirty="0">
                          <a:solidFill>
                            <a:srgbClr val="990033"/>
                          </a:solidFill>
                          <a:effectLst/>
                          <a:latin typeface="Times New Roman" panose="02020603050405020304" pitchFamily="18" charset="0"/>
                          <a:cs typeface="Times New Roman" panose="02020603050405020304" pitchFamily="18" charset="0"/>
                        </a:rPr>
                        <a:t>ất</a:t>
                      </a:r>
                      <a:r>
                        <a:rPr lang="pt-BR" sz="2800" b="1" dirty="0">
                          <a:solidFill>
                            <a:srgbClr val="990033"/>
                          </a:solidFill>
                          <a:effectLst/>
                          <a:latin typeface="Times New Roman" panose="02020603050405020304" pitchFamily="18" charset="0"/>
                          <a:cs typeface="Times New Roman" panose="02020603050405020304" pitchFamily="18" charset="0"/>
                        </a:rPr>
                        <a:t> tử ho</a:t>
                      </a:r>
                      <a:r>
                        <a:rPr lang="vi-VN" sz="2800" b="1" dirty="0">
                          <a:solidFill>
                            <a:srgbClr val="990033"/>
                          </a:solidFill>
                          <a:effectLst/>
                          <a:latin typeface="Times New Roman" panose="02020603050405020304" pitchFamily="18" charset="0"/>
                          <a:cs typeface="Times New Roman" panose="02020603050405020304" pitchFamily="18" charset="0"/>
                        </a:rPr>
                        <a:t>á</a:t>
                      </a:r>
                      <a:r>
                        <a:rPr lang="pt-BR" sz="2800" b="1" dirty="0">
                          <a:solidFill>
                            <a:srgbClr val="990033"/>
                          </a:solidFill>
                          <a:effectLst/>
                          <a:latin typeface="Times New Roman" panose="02020603050405020304" pitchFamily="18" charset="0"/>
                          <a:cs typeface="Times New Roman" panose="02020603050405020304" pitchFamily="18" charset="0"/>
                        </a:rPr>
                        <a:t> Th</a:t>
                      </a:r>
                      <a:r>
                        <a:rPr lang="vi-VN" sz="2800" b="1" dirty="0">
                          <a:solidFill>
                            <a:srgbClr val="990033"/>
                          </a:solidFill>
                          <a:effectLst/>
                          <a:latin typeface="Times New Roman" panose="02020603050405020304" pitchFamily="18" charset="0"/>
                          <a:cs typeface="Times New Roman" panose="02020603050405020304" pitchFamily="18" charset="0"/>
                        </a:rPr>
                        <a:t>ánh</a:t>
                      </a:r>
                      <a:r>
                        <a:rPr lang="pt-BR" sz="2800" b="1" dirty="0">
                          <a:solidFill>
                            <a:srgbClr val="990033"/>
                          </a:solidFill>
                          <a:effectLst/>
                          <a:latin typeface="Times New Roman" panose="02020603050405020304" pitchFamily="18" charset="0"/>
                          <a:cs typeface="Times New Roman" panose="02020603050405020304" pitchFamily="18" charset="0"/>
                        </a:rPr>
                        <a:t> Gi</a:t>
                      </a:r>
                      <a:r>
                        <a:rPr lang="vi-VN" sz="2800" b="1" dirty="0">
                          <a:solidFill>
                            <a:srgbClr val="990033"/>
                          </a:solidFill>
                          <a:effectLst/>
                          <a:latin typeface="Times New Roman" panose="02020603050405020304" pitchFamily="18" charset="0"/>
                          <a:cs typeface="Times New Roman" panose="02020603050405020304" pitchFamily="18" charset="0"/>
                        </a:rPr>
                        <a:t>óng</a:t>
                      </a:r>
                      <a:endParaRPr lang="en-US" sz="2800" b="1" dirty="0">
                        <a:solidFill>
                          <a:srgbClr val="9900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vMerge="1">
                  <a:txBody>
                    <a:bodyPr/>
                    <a:lstStyle/>
                    <a:p>
                      <a:pPr marL="0" marR="0">
                        <a:spcBef>
                          <a:spcPts val="0"/>
                        </a:spcBef>
                        <a:spcAft>
                          <a:spcPts val="0"/>
                        </a:spcAft>
                      </a:pPr>
                      <a:endParaRPr lang="en-US" sz="7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4196557739"/>
                  </a:ext>
                </a:extLst>
              </a:tr>
              <a:tr h="245403">
                <a:tc vMerge="1">
                  <a:txBody>
                    <a:bodyPr/>
                    <a:lstStyle/>
                    <a:p>
                      <a:endParaRPr lang="en-US"/>
                    </a:p>
                  </a:txBody>
                  <a:tcPr/>
                </a:tc>
                <a:tc>
                  <a:txBody>
                    <a:bodyPr/>
                    <a:lstStyle/>
                    <a:p>
                      <a:pPr marL="0" marR="0">
                        <a:lnSpc>
                          <a:spcPct val="115000"/>
                        </a:lnSpc>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39635" marR="39635" marT="39635" marB="39635"/>
                </a:tc>
                <a:tc vMerge="1">
                  <a:txBody>
                    <a:bodyPr/>
                    <a:lstStyle/>
                    <a:p>
                      <a:pPr marL="0" marR="0" indent="36195" algn="ctr">
                        <a:lnSpc>
                          <a:spcPct val="115000"/>
                        </a:lnSpc>
                        <a:spcBef>
                          <a:spcPts val="0"/>
                        </a:spcBef>
                        <a:spcAft>
                          <a:spcPts val="0"/>
                        </a:spcAft>
                      </a:pPr>
                      <a:endParaRPr lang="en-US" sz="700" dirty="0">
                        <a:effectLst/>
                        <a:latin typeface="Times New Roman" panose="02020603050405020304" pitchFamily="18" charset="0"/>
                        <a:ea typeface="Times New Roman" panose="02020603050405020304" pitchFamily="18" charset="0"/>
                      </a:endParaRPr>
                    </a:p>
                  </a:txBody>
                  <a:tcPr marL="39635" marR="39635" marT="39635" marB="39635"/>
                </a:tc>
                <a:extLst>
                  <a:ext uri="{0D108BD9-81ED-4DB2-BD59-A6C34878D82A}">
                    <a16:rowId xmlns:a16="http://schemas.microsoft.com/office/drawing/2014/main" val="1212711431"/>
                  </a:ext>
                </a:extLst>
              </a:tr>
              <a:tr h="245403">
                <a:tc vMerge="1">
                  <a:txBody>
                    <a:bodyPr/>
                    <a:lstStyle/>
                    <a:p>
                      <a:endParaRPr lang="en-US"/>
                    </a:p>
                  </a:txBody>
                  <a:tcPr/>
                </a:tc>
                <a:tc>
                  <a:txBody>
                    <a:bodyPr/>
                    <a:lstStyle/>
                    <a:p>
                      <a:pPr marL="0" marR="0">
                        <a:lnSpc>
                          <a:spcPct val="115000"/>
                        </a:lnSpc>
                        <a:spcBef>
                          <a:spcPts val="0"/>
                        </a:spcBef>
                        <a:spcAft>
                          <a:spcPts val="0"/>
                        </a:spcAft>
                      </a:pPr>
                      <a:r>
                        <a:rPr lang="vi-VN" sz="700">
                          <a:effectLst/>
                        </a:rPr>
                        <a:t> </a:t>
                      </a:r>
                      <a:endParaRPr lang="en-US" sz="700">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36195" algn="ctr">
                        <a:lnSpc>
                          <a:spcPct val="115000"/>
                        </a:lnSpc>
                        <a:spcBef>
                          <a:spcPts val="0"/>
                        </a:spcBef>
                        <a:spcAft>
                          <a:spcPts val="0"/>
                        </a:spcAft>
                      </a:pPr>
                      <a:r>
                        <a:rPr lang="vi-VN" sz="700" dirty="0">
                          <a:effectLst/>
                        </a:rPr>
                        <a:t> </a:t>
                      </a:r>
                      <a:endParaRPr lang="en-US" sz="700" dirty="0">
                        <a:effectLst/>
                        <a:latin typeface="Times New Roman" panose="02020603050405020304" pitchFamily="18" charset="0"/>
                        <a:ea typeface="Times New Roman" panose="02020603050405020304" pitchFamily="18" charset="0"/>
                      </a:endParaRPr>
                    </a:p>
                  </a:txBody>
                  <a:tcPr marL="39635" marR="39635" marT="39635" marB="39635"/>
                </a:tc>
                <a:extLst>
                  <a:ext uri="{0D108BD9-81ED-4DB2-BD59-A6C34878D82A}">
                    <a16:rowId xmlns:a16="http://schemas.microsoft.com/office/drawing/2014/main" val="152145472"/>
                  </a:ext>
                </a:extLst>
              </a:tr>
            </a:tbl>
          </a:graphicData>
        </a:graphic>
      </p:graphicFrame>
      <p:sp>
        <p:nvSpPr>
          <p:cNvPr id="5" name="Title 1"/>
          <p:cNvSpPr>
            <a:spLocks noGrp="1"/>
          </p:cNvSpPr>
          <p:nvPr>
            <p:ph type="title"/>
          </p:nvPr>
        </p:nvSpPr>
        <p:spPr>
          <a:xfrm>
            <a:off x="609600" y="274638"/>
            <a:ext cx="10972800" cy="639762"/>
          </a:xfrm>
        </p:spPr>
        <p:txBody>
          <a:bodyPr/>
          <a:lstStyle/>
          <a:p>
            <a:r>
              <a:rPr lang="en-US" b="1" dirty="0" smtClean="0">
                <a:solidFill>
                  <a:srgbClr val="C00000"/>
                </a:solidFill>
                <a:latin typeface="Times New Roman" panose="02020603050405020304" pitchFamily="18" charset="0"/>
                <a:cs typeface="Times New Roman" panose="02020603050405020304" pitchFamily="18" charset="0"/>
              </a:rPr>
              <a:t>Hoạt động nhóm (7 phút)- Phiếu học tập số 2</a:t>
            </a:r>
            <a:endParaRPr lang="en-US"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32547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2192000" cy="646331"/>
          </a:xfrm>
          <a:prstGeom prst="rect">
            <a:avLst/>
          </a:prstGeom>
          <a:solidFill>
            <a:srgbClr val="C00000"/>
          </a:solidFill>
        </p:spPr>
        <p:txBody>
          <a:bodyPr wrap="square" rtlCol="0">
            <a:spAutoFit/>
          </a:bodyPr>
          <a:lstStyle/>
          <a:p>
            <a:pPr algn="ctr"/>
            <a:r>
              <a:rPr lang="en-US" sz="3600" dirty="0" err="1">
                <a:solidFill>
                  <a:srgbClr val="FFFF00"/>
                </a:solidFill>
                <a:latin typeface="Times New Roman" panose="02020603050405020304" pitchFamily="18" charset="0"/>
                <a:cs typeface="Times New Roman" panose="02020603050405020304" pitchFamily="18" charset="0"/>
              </a:rPr>
              <a:t>Thánh</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Gióng</a:t>
            </a:r>
            <a:endParaRPr lang="en-US" sz="3600" dirty="0">
              <a:solidFill>
                <a:srgbClr val="FFFF00"/>
              </a:solidFill>
              <a:latin typeface="Times New Roman" panose="02020603050405020304" pitchFamily="18" charset="0"/>
              <a:cs typeface="Times New Roman" panose="02020603050405020304" pitchFamily="18" charset="0"/>
            </a:endParaRPr>
          </a:p>
        </p:txBody>
      </p:sp>
      <p:pic>
        <p:nvPicPr>
          <p:cNvPr id="5122" name="Picture 2" descr="https://upload.wikimedia.org/wikipedia/commons/3/3d/PhuDong_g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331"/>
            <a:ext cx="12115800" cy="62116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248400"/>
            <a:ext cx="12115800"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3200" dirty="0" err="1">
                <a:solidFill>
                  <a:srgbClr val="0070C0"/>
                </a:solidFill>
                <a:latin typeface="Times New Roman" panose="02020603050405020304" pitchFamily="18" charset="0"/>
                <a:cs typeface="Times New Roman" panose="02020603050405020304" pitchFamily="18" charset="0"/>
              </a:rPr>
              <a:t>Cổng</a:t>
            </a:r>
            <a:r>
              <a:rPr lang="en-US" sz="3200" dirty="0">
                <a:solidFill>
                  <a:srgbClr val="0070C0"/>
                </a:solidFill>
                <a:latin typeface="Times New Roman" panose="02020603050405020304" pitchFamily="18" charset="0"/>
                <a:cs typeface="Times New Roman" panose="02020603050405020304" pitchFamily="18" charset="0"/>
              </a:rPr>
              <a:t> tam </a:t>
            </a:r>
            <a:r>
              <a:rPr lang="en-US" sz="3200" dirty="0" err="1">
                <a:solidFill>
                  <a:srgbClr val="0070C0"/>
                </a:solidFill>
                <a:latin typeface="Times New Roman" panose="02020603050405020304" pitchFamily="18" charset="0"/>
                <a:cs typeface="Times New Roman" panose="02020603050405020304" pitchFamily="18" charset="0"/>
              </a:rPr>
              <a:t>quan</a:t>
            </a:r>
            <a:r>
              <a:rPr lang="vi-VN" sz="3200" dirty="0">
                <a:solidFill>
                  <a:srgbClr val="0070C0"/>
                </a:solidFill>
                <a:latin typeface="Times New Roman" panose="02020603050405020304" pitchFamily="18" charset="0"/>
                <a:cs typeface="Times New Roman" panose="02020603050405020304" pitchFamily="18" charset="0"/>
              </a:rPr>
              <a:t> đền </a:t>
            </a:r>
            <a:r>
              <a:rPr lang="vi-VN" sz="3200" b="1" dirty="0">
                <a:solidFill>
                  <a:srgbClr val="0070C0"/>
                </a:solidFill>
                <a:latin typeface="Times New Roman" panose="02020603050405020304" pitchFamily="18" charset="0"/>
                <a:cs typeface="Times New Roman" panose="02020603050405020304" pitchFamily="18" charset="0"/>
              </a:rPr>
              <a:t>Thánh Gióng</a:t>
            </a:r>
            <a:r>
              <a:rPr lang="en-US" sz="3200" b="1" dirty="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ở làng Phù Đổng.</a:t>
            </a:r>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98226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86380"/>
            <a:ext cx="12192000" cy="584775"/>
          </a:xfrm>
          <a:prstGeom prst="rect">
            <a:avLst/>
          </a:prstGeom>
          <a:solidFill>
            <a:srgbClr val="C00000"/>
          </a:solidFill>
        </p:spPr>
        <p:txBody>
          <a:bodyPr wrap="square" rtlCol="0">
            <a:spAutoFit/>
          </a:bodyPr>
          <a:lstStyle/>
          <a:p>
            <a:pPr algn="ctr"/>
            <a:r>
              <a:rPr lang="en-US" sz="3200" b="1" dirty="0" err="1">
                <a:solidFill>
                  <a:srgbClr val="FFFF00"/>
                </a:solidFill>
                <a:latin typeface="Times New Roman" panose="02020603050405020304" pitchFamily="18" charset="0"/>
                <a:cs typeface="Times New Roman" panose="02020603050405020304" pitchFamily="18" charset="0"/>
              </a:rPr>
              <a:t>Thánh</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Gióng</a:t>
            </a:r>
            <a:endParaRPr lang="en-US" sz="3200" b="1" dirty="0">
              <a:solidFill>
                <a:srgbClr val="FFFF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302" y="6172200"/>
            <a:ext cx="12087497"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vi-VN" sz="3200" b="1" dirty="0">
                <a:latin typeface="Times New Roman" panose="02020603050405020304" pitchFamily="18" charset="0"/>
                <a:cs typeface="Times New Roman" panose="02020603050405020304" pitchFamily="18" charset="0"/>
              </a:rPr>
              <a:t>Tượng Thánh Gióng trên đỉnh núi Sóc, Sóc Sơn, </a:t>
            </a:r>
            <a:r>
              <a:rPr lang="en-US" sz="3200" b="1" dirty="0" err="1">
                <a:latin typeface="Times New Roman" panose="02020603050405020304" pitchFamily="18" charset="0"/>
                <a:cs typeface="Times New Roman" panose="02020603050405020304" pitchFamily="18" charset="0"/>
              </a:rPr>
              <a:t>Hà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Nội</a:t>
            </a:r>
            <a:endParaRPr lang="en-US" sz="2800" b="1" dirty="0">
              <a:latin typeface="Times New Roman" panose="02020603050405020304" pitchFamily="18" charset="0"/>
              <a:cs typeface="Times New Roman" panose="02020603050405020304" pitchFamily="18" charset="0"/>
            </a:endParaRPr>
          </a:p>
        </p:txBody>
      </p:sp>
      <p:pic>
        <p:nvPicPr>
          <p:cNvPr id="6148" name="Picture 4" descr="Káº¿t quáº£ hÃ¬nh áº£nh cho vá» trÃ­ Äá»a lÃ­ lÃ ng chÃ¡y á» thanh hÃ³a trong truyen thÃ¡nh giÃ³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92443"/>
            <a:ext cx="12039600" cy="552735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9510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44463"/>
            <a:ext cx="11963400" cy="553998"/>
          </a:xfrm>
          <a:prstGeom prst="rect">
            <a:avLst/>
          </a:prstGeom>
          <a:solidFill>
            <a:srgbClr val="C00000"/>
          </a:solidFill>
        </p:spPr>
        <p:txBody>
          <a:bodyPr wrap="square" rtlCol="0">
            <a:spAutoFit/>
          </a:bodyPr>
          <a:lstStyle/>
          <a:p>
            <a:pPr algn="ctr"/>
            <a:r>
              <a:rPr lang="en-US" sz="3000" b="1" dirty="0" err="1">
                <a:solidFill>
                  <a:srgbClr val="FFFF00"/>
                </a:solidFill>
                <a:latin typeface="Times New Roman" panose="02020603050405020304" pitchFamily="18" charset="0"/>
                <a:cs typeface="Times New Roman" panose="02020603050405020304" pitchFamily="18" charset="0"/>
              </a:rPr>
              <a:t>Thánh</a:t>
            </a:r>
            <a:r>
              <a:rPr lang="en-US" sz="3000" b="1" dirty="0">
                <a:solidFill>
                  <a:srgbClr val="FFFF00"/>
                </a:solidFill>
                <a:latin typeface="Times New Roman" panose="02020603050405020304" pitchFamily="18" charset="0"/>
                <a:cs typeface="Times New Roman" panose="02020603050405020304" pitchFamily="18" charset="0"/>
              </a:rPr>
              <a:t> </a:t>
            </a:r>
            <a:r>
              <a:rPr lang="en-US" sz="3000" b="1" dirty="0" err="1">
                <a:solidFill>
                  <a:srgbClr val="FFFF00"/>
                </a:solidFill>
                <a:latin typeface="Times New Roman" panose="02020603050405020304" pitchFamily="18" charset="0"/>
                <a:cs typeface="Times New Roman" panose="02020603050405020304" pitchFamily="18" charset="0"/>
              </a:rPr>
              <a:t>Gióng</a:t>
            </a:r>
            <a:endParaRPr lang="en-US" sz="3000" b="1" dirty="0">
              <a:solidFill>
                <a:srgbClr val="FFFF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0" y="6019800"/>
            <a:ext cx="12192000"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3200" b="1" dirty="0">
                <a:latin typeface="Times New Roman" panose="02020603050405020304" pitchFamily="18" charset="0"/>
                <a:cs typeface="Times New Roman" panose="02020603050405020304" pitchFamily="18" charset="0"/>
              </a:rPr>
              <a:t>Lễ hội Gióng vào </a:t>
            </a:r>
            <a:r>
              <a:rPr lang="en-US" sz="3200" b="1" dirty="0" smtClean="0">
                <a:latin typeface="Times New Roman" panose="02020603050405020304" pitchFamily="18" charset="0"/>
                <a:cs typeface="Times New Roman" panose="02020603050405020304" pitchFamily="18" charset="0"/>
              </a:rPr>
              <a:t>mồng 9 tháng </a:t>
            </a:r>
            <a:r>
              <a:rPr lang="en-US" sz="3200" b="1" dirty="0">
                <a:latin typeface="Times New Roman" panose="02020603050405020304" pitchFamily="18" charset="0"/>
                <a:cs typeface="Times New Roman" panose="02020603050405020304" pitchFamily="18" charset="0"/>
              </a:rPr>
              <a:t>4 </a:t>
            </a:r>
            <a:r>
              <a:rPr lang="en-US" sz="3200" b="1" dirty="0" smtClean="0">
                <a:latin typeface="Times New Roman" panose="02020603050405020304" pitchFamily="18" charset="0"/>
                <a:cs typeface="Times New Roman" panose="02020603050405020304" pitchFamily="18" charset="0"/>
              </a:rPr>
              <a:t>Âm lịch</a:t>
            </a:r>
            <a:endParaRPr lang="en-US" sz="3200" b="1" dirty="0">
              <a:latin typeface="Times New Roman" panose="02020603050405020304" pitchFamily="18" charset="0"/>
              <a:cs typeface="Times New Roman" panose="02020603050405020304" pitchFamily="18" charset="0"/>
            </a:endParaRPr>
          </a:p>
        </p:txBody>
      </p:sp>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1" y="409535"/>
            <a:ext cx="5943599" cy="5467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3" descr="Káº¿t quáº£ hÃ¬nh áº£nh cho le hoi giong vao thang 4 am lá»ch"/>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5" descr="Káº¿t quáº£ hÃ¬nh áº£nh cho le hoi giong vao thang 4 am lá»ch"/>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5" name="Picture 7" descr="http://alodulich.vn/wp-content/uploads/2018/11/L%E1%BB%85-H%E1%BB%99i-Ph%C3%B9-%C4%90%E1%BB%95ng-h%C3%A0-n%E1%BB%99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86" y="331151"/>
            <a:ext cx="6172201" cy="554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864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2"/>
          <p:cNvSpPr>
            <a:spLocks noChangeShapeType="1"/>
          </p:cNvSpPr>
          <p:nvPr/>
        </p:nvSpPr>
        <p:spPr bwMode="auto">
          <a:xfrm>
            <a:off x="24221" y="0"/>
            <a:ext cx="0" cy="6858000"/>
          </a:xfrm>
          <a:prstGeom prst="line">
            <a:avLst/>
          </a:prstGeom>
          <a:noFill/>
          <a:ln w="38100" cmpd="dbl">
            <a:solidFill>
              <a:srgbClr val="0000FF"/>
            </a:solidFill>
            <a:prstDash val="lgDash"/>
            <a:round/>
            <a:headEnd/>
            <a:tailEnd/>
          </a:ln>
          <a:extLst>
            <a:ext uri="{909E8E84-426E-40DD-AFC4-6F175D3DCCD1}">
              <a14:hiddenFill xmlns:a14="http://schemas.microsoft.com/office/drawing/2010/main">
                <a:noFill/>
              </a14:hiddenFill>
            </a:ext>
          </a:extLst>
        </p:spPr>
        <p:txBody>
          <a:bodyPr/>
          <a:lstStyle/>
          <a:p>
            <a:pPr eaLnBrk="0" hangingPunct="0"/>
            <a:endParaRPr lang="en-US" sz="3200" b="1">
              <a:solidFill>
                <a:srgbClr val="000000"/>
              </a:solidFill>
              <a:latin typeface="Times New Roman" panose="02020603050405020304" pitchFamily="18" charset="0"/>
            </a:endParaRPr>
          </a:p>
        </p:txBody>
      </p:sp>
      <p:sp>
        <p:nvSpPr>
          <p:cNvPr id="6147" name="Line 3"/>
          <p:cNvSpPr>
            <a:spLocks noChangeShapeType="1"/>
          </p:cNvSpPr>
          <p:nvPr/>
        </p:nvSpPr>
        <p:spPr bwMode="auto">
          <a:xfrm>
            <a:off x="11887200" y="213632"/>
            <a:ext cx="0" cy="6858000"/>
          </a:xfrm>
          <a:prstGeom prst="line">
            <a:avLst/>
          </a:prstGeom>
          <a:noFill/>
          <a:ln w="38100" cmpd="dbl">
            <a:solidFill>
              <a:srgbClr val="0000FF"/>
            </a:solidFill>
            <a:prstDash val="lgDash"/>
            <a:round/>
            <a:headEnd/>
            <a:tailEnd/>
          </a:ln>
          <a:extLst>
            <a:ext uri="{909E8E84-426E-40DD-AFC4-6F175D3DCCD1}">
              <a14:hiddenFill xmlns:a14="http://schemas.microsoft.com/office/drawing/2010/main">
                <a:noFill/>
              </a14:hiddenFill>
            </a:ext>
          </a:extLst>
        </p:spPr>
        <p:txBody>
          <a:bodyPr/>
          <a:lstStyle/>
          <a:p>
            <a:pPr eaLnBrk="0" hangingPunct="0"/>
            <a:endParaRPr lang="en-US" sz="3200" b="1">
              <a:solidFill>
                <a:srgbClr val="000000"/>
              </a:solidFill>
              <a:latin typeface="Times New Roman" panose="02020603050405020304" pitchFamily="18" charset="0"/>
            </a:endParaRPr>
          </a:p>
        </p:txBody>
      </p:sp>
      <p:sp>
        <p:nvSpPr>
          <p:cNvPr id="6148" name="Line 4"/>
          <p:cNvSpPr>
            <a:spLocks noChangeShapeType="1"/>
          </p:cNvSpPr>
          <p:nvPr/>
        </p:nvSpPr>
        <p:spPr bwMode="auto">
          <a:xfrm>
            <a:off x="1524000" y="28575"/>
            <a:ext cx="9144000" cy="0"/>
          </a:xfrm>
          <a:prstGeom prst="line">
            <a:avLst/>
          </a:prstGeom>
          <a:noFill/>
          <a:ln w="38100" cmpd="dbl">
            <a:solidFill>
              <a:srgbClr val="0000FF"/>
            </a:solidFill>
            <a:prstDash val="lgDash"/>
            <a:round/>
            <a:headEnd/>
            <a:tailEnd/>
          </a:ln>
          <a:extLst>
            <a:ext uri="{909E8E84-426E-40DD-AFC4-6F175D3DCCD1}">
              <a14:hiddenFill xmlns:a14="http://schemas.microsoft.com/office/drawing/2010/main">
                <a:noFill/>
              </a14:hiddenFill>
            </a:ext>
          </a:extLst>
        </p:spPr>
        <p:txBody>
          <a:bodyPr/>
          <a:lstStyle/>
          <a:p>
            <a:pPr eaLnBrk="0" hangingPunct="0"/>
            <a:endParaRPr lang="en-US" sz="3200" b="1">
              <a:solidFill>
                <a:srgbClr val="000000"/>
              </a:solidFill>
              <a:latin typeface="Times New Roman" panose="02020603050405020304" pitchFamily="18" charset="0"/>
            </a:endParaRPr>
          </a:p>
        </p:txBody>
      </p:sp>
      <p:sp>
        <p:nvSpPr>
          <p:cNvPr id="6149" name="Line 5"/>
          <p:cNvSpPr>
            <a:spLocks noChangeShapeType="1"/>
          </p:cNvSpPr>
          <p:nvPr/>
        </p:nvSpPr>
        <p:spPr bwMode="auto">
          <a:xfrm>
            <a:off x="1524000" y="6829425"/>
            <a:ext cx="9144000" cy="0"/>
          </a:xfrm>
          <a:prstGeom prst="line">
            <a:avLst/>
          </a:prstGeom>
          <a:noFill/>
          <a:ln w="38100" cmpd="dbl">
            <a:solidFill>
              <a:srgbClr val="0000FF"/>
            </a:solidFill>
            <a:prstDash val="lgDash"/>
            <a:round/>
            <a:headEnd/>
            <a:tailEnd/>
          </a:ln>
          <a:extLst>
            <a:ext uri="{909E8E84-426E-40DD-AFC4-6F175D3DCCD1}">
              <a14:hiddenFill xmlns:a14="http://schemas.microsoft.com/office/drawing/2010/main">
                <a:noFill/>
              </a14:hiddenFill>
            </a:ext>
          </a:extLst>
        </p:spPr>
        <p:txBody>
          <a:bodyPr/>
          <a:lstStyle/>
          <a:p>
            <a:pPr eaLnBrk="0" hangingPunct="0"/>
            <a:endParaRPr lang="en-US" sz="3200" b="1">
              <a:solidFill>
                <a:srgbClr val="000000"/>
              </a:solidFill>
              <a:latin typeface="Times New Roman" panose="02020603050405020304" pitchFamily="18" charset="0"/>
            </a:endParaRPr>
          </a:p>
        </p:txBody>
      </p:sp>
      <p:pic>
        <p:nvPicPr>
          <p:cNvPr id="6150"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397047">
            <a:off x="311150" y="5054552"/>
            <a:ext cx="1668463"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8"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7987" y="5157379"/>
            <a:ext cx="18684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AutoShape 3"/>
          <p:cNvSpPr>
            <a:spLocks noChangeArrowheads="1"/>
          </p:cNvSpPr>
          <p:nvPr/>
        </p:nvSpPr>
        <p:spPr bwMode="auto">
          <a:xfrm>
            <a:off x="1524000" y="409575"/>
            <a:ext cx="9144000" cy="885825"/>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marL="0" indent="0" algn="ctr">
              <a:buNone/>
            </a:pPr>
            <a:r>
              <a:rPr lang="en-US" sz="6000" dirty="0">
                <a:solidFill>
                  <a:srgbClr val="C00000"/>
                </a:solidFill>
              </a:rPr>
              <a:t>Luyện tập</a:t>
            </a:r>
          </a:p>
        </p:txBody>
      </p:sp>
      <p:sp>
        <p:nvSpPr>
          <p:cNvPr id="6153" name="Rectangle 11"/>
          <p:cNvSpPr>
            <a:spLocks noChangeArrowheads="1"/>
          </p:cNvSpPr>
          <p:nvPr/>
        </p:nvSpPr>
        <p:spPr bwMode="auto">
          <a:xfrm>
            <a:off x="8077200" y="0"/>
            <a:ext cx="2438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algn="ctr" eaLnBrk="0" hangingPunct="0"/>
            <a:endParaRPr lang="en-US" altLang="en-US" sz="1800">
              <a:solidFill>
                <a:srgbClr val="333399"/>
              </a:solidFill>
            </a:endParaRPr>
          </a:p>
        </p:txBody>
      </p:sp>
      <p:pic>
        <p:nvPicPr>
          <p:cNvPr id="6154"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0011727" y="59645"/>
            <a:ext cx="1668463"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295" y="148363"/>
            <a:ext cx="1668463"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Rectangle 65"/>
          <p:cNvSpPr>
            <a:spLocks noChangeArrowheads="1"/>
          </p:cNvSpPr>
          <p:nvPr/>
        </p:nvSpPr>
        <p:spPr bwMode="auto">
          <a:xfrm>
            <a:off x="609600" y="1323975"/>
            <a:ext cx="10957589" cy="4591049"/>
          </a:xfrm>
          <a:prstGeom prst="rect">
            <a:avLst/>
          </a:prstGeom>
          <a:solidFill>
            <a:schemeClr val="accent1"/>
          </a:solidFill>
          <a:ln w="9525">
            <a:solidFill>
              <a:schemeClr val="tx1"/>
            </a:solidFill>
            <a:miter lim="800000"/>
            <a:headEnd/>
            <a:tailEnd/>
          </a:ln>
        </p:spPr>
        <p:txBody>
          <a:bodyPr wrap="none" anchor="ct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algn="ctr"/>
            <a:r>
              <a:rPr lang="pt-BR" sz="4000" i="1" dirty="0" smtClean="0"/>
              <a:t>Truyền </a:t>
            </a:r>
            <a:r>
              <a:rPr lang="pt-BR" sz="4000" i="1" dirty="0"/>
              <a:t>thuyết Thánh Gióng không </a:t>
            </a:r>
            <a:r>
              <a:rPr lang="pt-BR" sz="4000" i="1" dirty="0" smtClean="0"/>
              <a:t>nhằm</a:t>
            </a:r>
          </a:p>
          <a:p>
            <a:pPr algn="ctr"/>
            <a:r>
              <a:rPr lang="pt-BR" sz="4000" i="1" dirty="0" smtClean="0"/>
              <a:t> </a:t>
            </a:r>
            <a:r>
              <a:rPr lang="pt-BR" sz="4000" i="1" dirty="0"/>
              <a:t>giải thích hiện tượng nào sau đây?</a:t>
            </a:r>
            <a:endParaRPr lang="en-US" sz="4000" dirty="0"/>
          </a:p>
          <a:p>
            <a:pPr marL="0" indent="0">
              <a:buNone/>
            </a:pPr>
            <a:r>
              <a:rPr lang="pt-BR" sz="4000" dirty="0"/>
              <a:t>   </a:t>
            </a:r>
            <a:r>
              <a:rPr lang="pt-BR" sz="4000" dirty="0" smtClean="0"/>
              <a:t>    </a:t>
            </a:r>
            <a:r>
              <a:rPr lang="pt-BR" sz="4000" dirty="0"/>
              <a:t>A. Tre đàng ngà có màu vàng óng                </a:t>
            </a:r>
          </a:p>
          <a:p>
            <a:pPr marL="0" indent="0">
              <a:buNone/>
            </a:pPr>
            <a:r>
              <a:rPr lang="pt-BR" sz="4000" dirty="0"/>
              <a:t>    </a:t>
            </a:r>
            <a:r>
              <a:rPr lang="pt-BR" sz="4000" dirty="0" smtClean="0"/>
              <a:t>   B</a:t>
            </a:r>
            <a:r>
              <a:rPr lang="pt-BR" sz="4000" dirty="0"/>
              <a:t>. Có nhiều hồ ao để lại</a:t>
            </a:r>
            <a:endParaRPr lang="en-US" sz="4000" dirty="0"/>
          </a:p>
          <a:p>
            <a:pPr marL="0" indent="0">
              <a:buNone/>
            </a:pPr>
            <a:r>
              <a:rPr lang="pt-BR" sz="4000" dirty="0"/>
              <a:t>    </a:t>
            </a:r>
            <a:r>
              <a:rPr lang="pt-BR" sz="4000" dirty="0" smtClean="0"/>
              <a:t>   C</a:t>
            </a:r>
            <a:r>
              <a:rPr lang="pt-BR" sz="4000" dirty="0"/>
              <a:t>. Thánh Gióng bay về trời                           </a:t>
            </a:r>
          </a:p>
          <a:p>
            <a:pPr marL="0" indent="0">
              <a:buNone/>
            </a:pPr>
            <a:r>
              <a:rPr lang="pt-BR" sz="4000" dirty="0"/>
              <a:t>    </a:t>
            </a:r>
            <a:r>
              <a:rPr lang="pt-BR" sz="4000" dirty="0" smtClean="0"/>
              <a:t>   D</a:t>
            </a:r>
            <a:r>
              <a:rPr lang="pt-BR" sz="4000" dirty="0"/>
              <a:t>. Có một làng được gọi là làng </a:t>
            </a:r>
            <a:r>
              <a:rPr lang="pt-BR" sz="4000" dirty="0" smtClean="0"/>
              <a:t>Cháy</a:t>
            </a:r>
            <a:endParaRPr lang="pt-BR" sz="4000" dirty="0"/>
          </a:p>
        </p:txBody>
      </p:sp>
      <p:sp>
        <p:nvSpPr>
          <p:cNvPr id="13" name="Rectangle 65"/>
          <p:cNvSpPr>
            <a:spLocks noChangeArrowheads="1"/>
          </p:cNvSpPr>
          <p:nvPr/>
        </p:nvSpPr>
        <p:spPr bwMode="auto">
          <a:xfrm>
            <a:off x="4495800" y="6019800"/>
            <a:ext cx="2667000" cy="685800"/>
          </a:xfrm>
          <a:prstGeom prst="rect">
            <a:avLst/>
          </a:prstGeom>
          <a:solidFill>
            <a:schemeClr val="accent1"/>
          </a:solidFill>
          <a:ln w="9525">
            <a:solidFill>
              <a:schemeClr val="tx1"/>
            </a:solidFill>
            <a:miter lim="800000"/>
            <a:headEnd/>
            <a:tailEnd/>
          </a:ln>
        </p:spPr>
        <p:txBody>
          <a:bodyPr wrap="none" anchor="ct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algn="ctr" eaLnBrk="0" hangingPunct="0"/>
            <a:r>
              <a:rPr lang="en-US" altLang="en-US" sz="4000" dirty="0">
                <a:solidFill>
                  <a:srgbClr val="FF0000"/>
                </a:solidFill>
              </a:rPr>
              <a:t>Đáp án: C</a:t>
            </a:r>
          </a:p>
        </p:txBody>
      </p:sp>
    </p:spTree>
    <p:extLst>
      <p:ext uri="{BB962C8B-B14F-4D97-AF65-F5344CB8AC3E}">
        <p14:creationId xmlns:p14="http://schemas.microsoft.com/office/powerpoint/2010/main" val="244987914"/>
      </p:ext>
    </p:extLst>
  </p:cSld>
  <p:clrMapOvr>
    <a:masterClrMapping/>
  </p:clrMapOvr>
  <p:transition>
    <p:comb/>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arn(inHorizontal)">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1000"/>
                                        <p:tgtEl>
                                          <p:spTgt spid="4099">
                                            <p:txEl>
                                              <p:pRg st="0" end="0"/>
                                            </p:txEl>
                                          </p:spTgt>
                                        </p:tgtEl>
                                      </p:cBhvr>
                                    </p:animEffect>
                                    <p:anim calcmode="lin" valueType="num">
                                      <p:cBhvr>
                                        <p:cTn id="13"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156">
                                            <p:txEl>
                                              <p:pRg st="0" end="0"/>
                                            </p:txEl>
                                          </p:spTgt>
                                        </p:tgtEl>
                                        <p:attrNameLst>
                                          <p:attrName>style.visibility</p:attrName>
                                        </p:attrNameLst>
                                      </p:cBhvr>
                                      <p:to>
                                        <p:strVal val="visible"/>
                                      </p:to>
                                    </p:set>
                                    <p:animEffect transition="in" filter="fade">
                                      <p:cBhvr>
                                        <p:cTn id="19" dur="1000"/>
                                        <p:tgtEl>
                                          <p:spTgt spid="6156">
                                            <p:txEl>
                                              <p:pRg st="0" end="0"/>
                                            </p:txEl>
                                          </p:spTgt>
                                        </p:tgtEl>
                                      </p:cBhvr>
                                    </p:animEffect>
                                    <p:anim calcmode="lin" valueType="num">
                                      <p:cBhvr>
                                        <p:cTn id="20" dur="1000" fill="hold"/>
                                        <p:tgtEl>
                                          <p:spTgt spid="615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156">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156">
                                            <p:txEl>
                                              <p:pRg st="1" end="1"/>
                                            </p:txEl>
                                          </p:spTgt>
                                        </p:tgtEl>
                                        <p:attrNameLst>
                                          <p:attrName>style.visibility</p:attrName>
                                        </p:attrNameLst>
                                      </p:cBhvr>
                                      <p:to>
                                        <p:strVal val="visible"/>
                                      </p:to>
                                    </p:set>
                                    <p:animEffect transition="in" filter="fade">
                                      <p:cBhvr>
                                        <p:cTn id="24" dur="1000"/>
                                        <p:tgtEl>
                                          <p:spTgt spid="6156">
                                            <p:txEl>
                                              <p:pRg st="1" end="1"/>
                                            </p:txEl>
                                          </p:spTgt>
                                        </p:tgtEl>
                                      </p:cBhvr>
                                    </p:animEffect>
                                    <p:anim calcmode="lin" valueType="num">
                                      <p:cBhvr>
                                        <p:cTn id="25" dur="1000" fill="hold"/>
                                        <p:tgtEl>
                                          <p:spTgt spid="615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156">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156">
                                            <p:txEl>
                                              <p:pRg st="2" end="2"/>
                                            </p:txEl>
                                          </p:spTgt>
                                        </p:tgtEl>
                                        <p:attrNameLst>
                                          <p:attrName>style.visibility</p:attrName>
                                        </p:attrNameLst>
                                      </p:cBhvr>
                                      <p:to>
                                        <p:strVal val="visible"/>
                                      </p:to>
                                    </p:set>
                                    <p:animEffect transition="in" filter="fade">
                                      <p:cBhvr>
                                        <p:cTn id="29" dur="1000"/>
                                        <p:tgtEl>
                                          <p:spTgt spid="6156">
                                            <p:txEl>
                                              <p:pRg st="2" end="2"/>
                                            </p:txEl>
                                          </p:spTgt>
                                        </p:tgtEl>
                                      </p:cBhvr>
                                    </p:animEffect>
                                    <p:anim calcmode="lin" valueType="num">
                                      <p:cBhvr>
                                        <p:cTn id="30" dur="1000" fill="hold"/>
                                        <p:tgtEl>
                                          <p:spTgt spid="615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156">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156">
                                            <p:txEl>
                                              <p:pRg st="3" end="3"/>
                                            </p:txEl>
                                          </p:spTgt>
                                        </p:tgtEl>
                                        <p:attrNameLst>
                                          <p:attrName>style.visibility</p:attrName>
                                        </p:attrNameLst>
                                      </p:cBhvr>
                                      <p:to>
                                        <p:strVal val="visible"/>
                                      </p:to>
                                    </p:set>
                                    <p:animEffect transition="in" filter="fade">
                                      <p:cBhvr>
                                        <p:cTn id="34" dur="1000"/>
                                        <p:tgtEl>
                                          <p:spTgt spid="6156">
                                            <p:txEl>
                                              <p:pRg st="3" end="3"/>
                                            </p:txEl>
                                          </p:spTgt>
                                        </p:tgtEl>
                                      </p:cBhvr>
                                    </p:animEffect>
                                    <p:anim calcmode="lin" valueType="num">
                                      <p:cBhvr>
                                        <p:cTn id="35" dur="1000" fill="hold"/>
                                        <p:tgtEl>
                                          <p:spTgt spid="6156">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6156">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156">
                                            <p:txEl>
                                              <p:pRg st="4" end="4"/>
                                            </p:txEl>
                                          </p:spTgt>
                                        </p:tgtEl>
                                        <p:attrNameLst>
                                          <p:attrName>style.visibility</p:attrName>
                                        </p:attrNameLst>
                                      </p:cBhvr>
                                      <p:to>
                                        <p:strVal val="visible"/>
                                      </p:to>
                                    </p:set>
                                    <p:animEffect transition="in" filter="fade">
                                      <p:cBhvr>
                                        <p:cTn id="39" dur="1000"/>
                                        <p:tgtEl>
                                          <p:spTgt spid="6156">
                                            <p:txEl>
                                              <p:pRg st="4" end="4"/>
                                            </p:txEl>
                                          </p:spTgt>
                                        </p:tgtEl>
                                      </p:cBhvr>
                                    </p:animEffect>
                                    <p:anim calcmode="lin" valueType="num">
                                      <p:cBhvr>
                                        <p:cTn id="40" dur="1000" fill="hold"/>
                                        <p:tgtEl>
                                          <p:spTgt spid="6156">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6156">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156">
                                            <p:txEl>
                                              <p:pRg st="5" end="5"/>
                                            </p:txEl>
                                          </p:spTgt>
                                        </p:tgtEl>
                                        <p:attrNameLst>
                                          <p:attrName>style.visibility</p:attrName>
                                        </p:attrNameLst>
                                      </p:cBhvr>
                                      <p:to>
                                        <p:strVal val="visible"/>
                                      </p:to>
                                    </p:set>
                                    <p:animEffect transition="in" filter="fade">
                                      <p:cBhvr>
                                        <p:cTn id="44" dur="1000"/>
                                        <p:tgtEl>
                                          <p:spTgt spid="6156">
                                            <p:txEl>
                                              <p:pRg st="5" end="5"/>
                                            </p:txEl>
                                          </p:spTgt>
                                        </p:tgtEl>
                                      </p:cBhvr>
                                    </p:animEffect>
                                    <p:anim calcmode="lin" valueType="num">
                                      <p:cBhvr>
                                        <p:cTn id="45" dur="1000" fill="hold"/>
                                        <p:tgtEl>
                                          <p:spTgt spid="6156">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615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barn(inVertical)">
                                      <p:cBhvr>
                                        <p:cTn id="5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228600" y="0"/>
            <a:ext cx="11887200" cy="6858000"/>
          </a:xfrm>
          <a:prstGeom prst="rect">
            <a:avLst/>
          </a:prstGeom>
        </p:spPr>
      </p:pic>
      <p:sp>
        <p:nvSpPr>
          <p:cNvPr id="7" name="矩形 17">
            <a:extLst>
              <a:ext uri="{FF2B5EF4-FFF2-40B4-BE49-F238E27FC236}">
                <a16:creationId xmlns:a16="http://schemas.microsoft.com/office/drawing/2014/main" id="{DEBAC96A-A6D9-3246-9ABD-CBE8DAFD4C25}"/>
              </a:ext>
            </a:extLst>
          </p:cNvPr>
          <p:cNvSpPr/>
          <p:nvPr/>
        </p:nvSpPr>
        <p:spPr bwMode="auto">
          <a:xfrm>
            <a:off x="1819275" y="224694"/>
            <a:ext cx="8099426" cy="4347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pt-BR" sz="3200" b="1" i="1" dirty="0" smtClean="0"/>
              <a:t>2</a:t>
            </a:r>
            <a:r>
              <a:rPr lang="pt-BR" sz="3200" b="1" i="1" dirty="0">
                <a:solidFill>
                  <a:srgbClr val="C00000"/>
                </a:solidFill>
              </a:rPr>
              <a:t> </a:t>
            </a:r>
            <a:r>
              <a:rPr lang="pt-BR" sz="3200" b="1" i="1" dirty="0" smtClean="0">
                <a:solidFill>
                  <a:srgbClr val="C00000"/>
                </a:solidFill>
                <a:latin typeface="Times New Roman" panose="02020603050405020304" pitchFamily="18" charset="0"/>
                <a:cs typeface="Times New Roman" panose="02020603050405020304" pitchFamily="18" charset="0"/>
              </a:rPr>
              <a:t>Truyện </a:t>
            </a:r>
            <a:r>
              <a:rPr lang="pt-BR" sz="3200" b="1" i="1" dirty="0">
                <a:solidFill>
                  <a:srgbClr val="C00000"/>
                </a:solidFill>
                <a:latin typeface="Times New Roman" panose="02020603050405020304" pitchFamily="18" charset="0"/>
                <a:cs typeface="Times New Roman" panose="02020603050405020304" pitchFamily="18" charset="0"/>
              </a:rPr>
              <a:t>phản ánh rõ nhất quan niệm và ước mơ gì của nhân dân </a:t>
            </a:r>
            <a:r>
              <a:rPr lang="pt-BR" sz="3200" b="1" i="1" dirty="0" smtClean="0">
                <a:solidFill>
                  <a:srgbClr val="C00000"/>
                </a:solidFill>
                <a:latin typeface="Times New Roman" panose="02020603050405020304" pitchFamily="18" charset="0"/>
                <a:cs typeface="Times New Roman" panose="02020603050405020304" pitchFamily="18" charset="0"/>
              </a:rPr>
              <a:t>ta?</a:t>
            </a:r>
            <a:endParaRPr lang="en-US" sz="3200" dirty="0" smtClean="0">
              <a:solidFill>
                <a:srgbClr val="C00000"/>
              </a:solidFill>
              <a:latin typeface="Times New Roman" panose="02020603050405020304" pitchFamily="18" charset="0"/>
              <a:cs typeface="Times New Roman" panose="02020603050405020304" pitchFamily="18" charset="0"/>
            </a:endParaRPr>
          </a:p>
          <a:p>
            <a:r>
              <a:rPr lang="pt-BR" sz="3200" dirty="0" smtClean="0">
                <a:solidFill>
                  <a:srgbClr val="C00000"/>
                </a:solidFill>
                <a:latin typeface="Times New Roman" panose="02020603050405020304" pitchFamily="18" charset="0"/>
                <a:cs typeface="Times New Roman" panose="02020603050405020304" pitchFamily="18" charset="0"/>
              </a:rPr>
              <a:t>A</a:t>
            </a:r>
            <a:r>
              <a:rPr lang="pt-BR" sz="3200" dirty="0">
                <a:solidFill>
                  <a:srgbClr val="C00000"/>
                </a:solidFill>
                <a:latin typeface="Times New Roman" panose="02020603050405020304" pitchFamily="18" charset="0"/>
                <a:cs typeface="Times New Roman" panose="02020603050405020304" pitchFamily="18" charset="0"/>
              </a:rPr>
              <a:t>. Vũ khí hiện đại để giết giặc                    </a:t>
            </a:r>
            <a:r>
              <a:rPr lang="pt-BR" sz="3200" dirty="0" smtClean="0">
                <a:solidFill>
                  <a:srgbClr val="C00000"/>
                </a:solidFill>
                <a:latin typeface="Times New Roman" panose="02020603050405020304" pitchFamily="18" charset="0"/>
                <a:cs typeface="Times New Roman" panose="02020603050405020304" pitchFamily="18" charset="0"/>
              </a:rPr>
              <a:t>         B</a:t>
            </a:r>
            <a:r>
              <a:rPr lang="pt-BR" sz="3200" dirty="0">
                <a:solidFill>
                  <a:srgbClr val="C00000"/>
                </a:solidFill>
                <a:latin typeface="Times New Roman" panose="02020603050405020304" pitchFamily="18" charset="0"/>
                <a:cs typeface="Times New Roman" panose="02020603050405020304" pitchFamily="18" charset="0"/>
              </a:rPr>
              <a:t>. Người anh hùng đánh giặc cứu nước</a:t>
            </a:r>
            <a:endParaRPr lang="en-US" sz="3200" dirty="0">
              <a:solidFill>
                <a:srgbClr val="C00000"/>
              </a:solidFill>
              <a:latin typeface="Times New Roman" panose="02020603050405020304" pitchFamily="18" charset="0"/>
              <a:cs typeface="Times New Roman" panose="02020603050405020304" pitchFamily="18" charset="0"/>
            </a:endParaRPr>
          </a:p>
          <a:p>
            <a:r>
              <a:rPr lang="pt-BR" sz="3200" dirty="0">
                <a:solidFill>
                  <a:srgbClr val="C00000"/>
                </a:solidFill>
                <a:latin typeface="Times New Roman" panose="02020603050405020304" pitchFamily="18" charset="0"/>
                <a:cs typeface="Times New Roman" panose="02020603050405020304" pitchFamily="18" charset="0"/>
              </a:rPr>
              <a:t>C. Tinh thần đoàn kết chống ngoại xâm      </a:t>
            </a:r>
            <a:endParaRPr lang="pt-BR" sz="3200" dirty="0" smtClean="0">
              <a:solidFill>
                <a:srgbClr val="C00000"/>
              </a:solidFill>
              <a:latin typeface="Times New Roman" panose="02020603050405020304" pitchFamily="18" charset="0"/>
              <a:cs typeface="Times New Roman" panose="02020603050405020304" pitchFamily="18" charset="0"/>
            </a:endParaRPr>
          </a:p>
          <a:p>
            <a:r>
              <a:rPr lang="pt-BR" sz="3200" dirty="0" smtClean="0">
                <a:solidFill>
                  <a:srgbClr val="C00000"/>
                </a:solidFill>
                <a:latin typeface="Times New Roman" panose="02020603050405020304" pitchFamily="18" charset="0"/>
                <a:cs typeface="Times New Roman" panose="02020603050405020304" pitchFamily="18" charset="0"/>
              </a:rPr>
              <a:t>D</a:t>
            </a:r>
            <a:r>
              <a:rPr lang="pt-BR" sz="3200" dirty="0">
                <a:solidFill>
                  <a:srgbClr val="C00000"/>
                </a:solidFill>
                <a:latin typeface="Times New Roman" panose="02020603050405020304" pitchFamily="18" charset="0"/>
                <a:cs typeface="Times New Roman" panose="02020603050405020304" pitchFamily="18" charset="0"/>
              </a:rPr>
              <a:t>. </a:t>
            </a:r>
            <a:r>
              <a:rPr lang="pt-BR" sz="3200" dirty="0" smtClean="0">
                <a:solidFill>
                  <a:srgbClr val="C00000"/>
                </a:solidFill>
                <a:latin typeface="Times New Roman" panose="02020603050405020304" pitchFamily="18" charset="0"/>
                <a:cs typeface="Times New Roman" panose="02020603050405020304" pitchFamily="18" charset="0"/>
              </a:rPr>
              <a:t>Tình l</a:t>
            </a:r>
            <a:r>
              <a:rPr lang="pt-BR" sz="3200" dirty="0">
                <a:solidFill>
                  <a:srgbClr val="C00000"/>
                </a:solidFill>
                <a:latin typeface="Times New Roman" panose="02020603050405020304" pitchFamily="18" charset="0"/>
                <a:cs typeface="Times New Roman" panose="02020603050405020304" pitchFamily="18" charset="0"/>
              </a:rPr>
              <a:t>g</a:t>
            </a:r>
            <a:r>
              <a:rPr lang="pt-BR" sz="3200" dirty="0" smtClean="0">
                <a:solidFill>
                  <a:srgbClr val="C00000"/>
                </a:solidFill>
                <a:latin typeface="Times New Roman" panose="02020603050405020304" pitchFamily="18" charset="0"/>
                <a:cs typeface="Times New Roman" panose="02020603050405020304" pitchFamily="18" charset="0"/>
              </a:rPr>
              <a:t>àn </a:t>
            </a:r>
            <a:r>
              <a:rPr lang="pt-BR" sz="3200" dirty="0">
                <a:solidFill>
                  <a:srgbClr val="C00000"/>
                </a:solidFill>
                <a:latin typeface="Times New Roman" panose="02020603050405020304" pitchFamily="18" charset="0"/>
                <a:cs typeface="Times New Roman" panose="02020603050405020304" pitchFamily="18" charset="0"/>
              </a:rPr>
              <a:t>nghĩa </a:t>
            </a:r>
            <a:r>
              <a:rPr lang="pt-BR" sz="3200" dirty="0" smtClean="0">
                <a:solidFill>
                  <a:srgbClr val="C00000"/>
                </a:solidFill>
                <a:latin typeface="Times New Roman" panose="02020603050405020304" pitchFamily="18" charset="0"/>
                <a:cs typeface="Times New Roman" panose="02020603050405020304" pitchFamily="18" charset="0"/>
              </a:rPr>
              <a:t>xóm</a:t>
            </a:r>
            <a:r>
              <a:rPr lang="pt-BR" sz="3200" dirty="0" smtClean="0">
                <a:latin typeface="Times New Roman" panose="02020603050405020304" pitchFamily="18" charset="0"/>
                <a:cs typeface="Times New Roman" panose="02020603050405020304" pitchFamily="18" charset="0"/>
              </a:rPr>
              <a:t>làng </a:t>
            </a:r>
            <a:r>
              <a:rPr lang="pt-BR" sz="3200" dirty="0"/>
              <a:t>nghĩa xóm</a:t>
            </a:r>
            <a:endParaRPr lang="en-US" sz="3200" dirty="0"/>
          </a:p>
        </p:txBody>
      </p:sp>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09600" y="40522"/>
            <a:ext cx="1209675" cy="121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8">
            <a:extLst>
              <a:ext uri="{FF2B5EF4-FFF2-40B4-BE49-F238E27FC236}">
                <a16:creationId xmlns:a16="http://schemas.microsoft.com/office/drawing/2014/main" id="{C92734FC-9656-A345-BC7D-581EADDB74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287000" y="85371"/>
            <a:ext cx="1167166" cy="116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a:extLst>
              <a:ext uri="{FF2B5EF4-FFF2-40B4-BE49-F238E27FC236}">
                <a16:creationId xmlns:a16="http://schemas.microsoft.com/office/drawing/2014/main" id="{87C9579E-4A9F-E042-8628-EF0393B3FE7E}"/>
              </a:ext>
            </a:extLst>
          </p:cNvPr>
          <p:cNvSpPr/>
          <p:nvPr/>
        </p:nvSpPr>
        <p:spPr>
          <a:xfrm>
            <a:off x="1685925" y="4683072"/>
            <a:ext cx="8232775" cy="12346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b="1" dirty="0">
                <a:solidFill>
                  <a:srgbClr val="FF0000"/>
                </a:solidFill>
                <a:latin typeface="Times New Roman" panose="02020603050405020304" pitchFamily="18" charset="0"/>
                <a:cs typeface="Times New Roman" panose="02020603050405020304" pitchFamily="18" charset="0"/>
              </a:rPr>
              <a:t>Đáp án: B</a:t>
            </a:r>
          </a:p>
        </p:txBody>
      </p:sp>
      <p:pic>
        <p:nvPicPr>
          <p:cNvPr id="12" name="Picture 11">
            <a:extLst>
              <a:ext uri="{FF2B5EF4-FFF2-40B4-BE49-F238E27FC236}">
                <a16:creationId xmlns:a16="http://schemas.microsoft.com/office/drawing/2014/main" id="{312FC9BA-8C8E-264E-995F-9A9B284DAA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580919" y="3035437"/>
            <a:ext cx="4381037"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7B412AA-4260-C944-A875-DCFB9B6A02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9075814" y="2719367"/>
            <a:ext cx="4273399"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19555AA0-7E1B-F846-B4DA-D9E114BE0A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3938" y="6084888"/>
            <a:ext cx="77327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021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21"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par>
                                <p:cTn id="18" presetID="21" presetClass="entr" presetSubtype="1"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par>
                                <p:cTn id="21" presetID="21" presetClass="entr" presetSubtype="1"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heel(1)">
                                      <p:cBhvr>
                                        <p:cTn id="2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216694" y="85371"/>
            <a:ext cx="11887200" cy="6858000"/>
          </a:xfrm>
          <a:prstGeom prst="rect">
            <a:avLst/>
          </a:prstGeom>
        </p:spPr>
      </p:pic>
      <p:sp>
        <p:nvSpPr>
          <p:cNvPr id="7" name="矩形 17">
            <a:extLst>
              <a:ext uri="{FF2B5EF4-FFF2-40B4-BE49-F238E27FC236}">
                <a16:creationId xmlns:a16="http://schemas.microsoft.com/office/drawing/2014/main" id="{DEBAC96A-A6D9-3246-9ABD-CBE8DAFD4C25}"/>
              </a:ext>
            </a:extLst>
          </p:cNvPr>
          <p:cNvSpPr/>
          <p:nvPr/>
        </p:nvSpPr>
        <p:spPr bwMode="auto">
          <a:xfrm>
            <a:off x="1524000" y="224693"/>
            <a:ext cx="8394701" cy="2007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lgn="just">
              <a:buNone/>
            </a:pPr>
            <a:r>
              <a:rPr lang="pt-BR" sz="2800" b="1" dirty="0">
                <a:solidFill>
                  <a:srgbClr val="C00000"/>
                </a:solidFill>
                <a:latin typeface="Times New Roman" panose="02020603050405020304" pitchFamily="18" charset="0"/>
                <a:cs typeface="Times New Roman" panose="02020603050405020304" pitchFamily="18" charset="0"/>
              </a:rPr>
              <a:t> </a:t>
            </a:r>
            <a:r>
              <a:rPr lang="pt-BR" sz="2800" b="1" dirty="0" smtClean="0">
                <a:solidFill>
                  <a:srgbClr val="C00000"/>
                </a:solidFill>
                <a:latin typeface="Times New Roman" panose="02020603050405020304" pitchFamily="18" charset="0"/>
                <a:cs typeface="Times New Roman" panose="02020603050405020304" pitchFamily="18" charset="0"/>
              </a:rPr>
              <a:t>  (</a:t>
            </a:r>
            <a:r>
              <a:rPr lang="pt-BR" sz="2800" b="1" dirty="0">
                <a:solidFill>
                  <a:srgbClr val="C00000"/>
                </a:solidFill>
                <a:latin typeface="Times New Roman" panose="02020603050405020304" pitchFamily="18" charset="0"/>
                <a:cs typeface="Times New Roman" panose="02020603050405020304" pitchFamily="18" charset="0"/>
              </a:rPr>
              <a:t>1) Tại sao hội thi thể thao trong nhà trường mang tên “</a:t>
            </a:r>
            <a:r>
              <a:rPr lang="pt-BR" sz="2800" b="1" i="1" dirty="0">
                <a:solidFill>
                  <a:srgbClr val="C00000"/>
                </a:solidFill>
                <a:latin typeface="Times New Roman" panose="02020603050405020304" pitchFamily="18" charset="0"/>
                <a:cs typeface="Times New Roman" panose="02020603050405020304" pitchFamily="18" charset="0"/>
              </a:rPr>
              <a:t>Hội khỏe Phù Đổng”?</a:t>
            </a:r>
            <a:endParaRPr lang="en-US" sz="2800" b="1" dirty="0">
              <a:solidFill>
                <a:srgbClr val="C00000"/>
              </a:solidFill>
              <a:latin typeface="Times New Roman" panose="02020603050405020304" pitchFamily="18" charset="0"/>
              <a:cs typeface="Times New Roman" panose="02020603050405020304" pitchFamily="18" charset="0"/>
            </a:endParaRPr>
          </a:p>
          <a:p>
            <a:pPr marL="0" indent="0" algn="just">
              <a:buNone/>
            </a:pPr>
            <a:r>
              <a:rPr lang="en-US" sz="2800" b="1" dirty="0">
                <a:solidFill>
                  <a:srgbClr val="C00000"/>
                </a:solidFill>
                <a:latin typeface="Times New Roman" panose="02020603050405020304" pitchFamily="18" charset="0"/>
                <a:cs typeface="Times New Roman" panose="02020603050405020304" pitchFamily="18" charset="0"/>
              </a:rPr>
              <a:t>   (2) </a:t>
            </a:r>
            <a:r>
              <a:rPr lang="pt-BR" sz="2800" b="1" dirty="0">
                <a:solidFill>
                  <a:srgbClr val="C00000"/>
                </a:solidFill>
                <a:latin typeface="Times New Roman" panose="02020603050405020304" pitchFamily="18" charset="0"/>
                <a:cs typeface="Times New Roman" panose="02020603050405020304" pitchFamily="18" charset="0"/>
              </a:rPr>
              <a:t>Nếu đóng vai sứ giả kể ngắn gọn truyện Thánh Gióng thì em sẽ kể như thế nào?</a:t>
            </a:r>
            <a:endParaRPr lang="en-US" sz="2800" dirty="0"/>
          </a:p>
        </p:txBody>
      </p:sp>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28600" y="40522"/>
            <a:ext cx="1209675" cy="121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8">
            <a:extLst>
              <a:ext uri="{FF2B5EF4-FFF2-40B4-BE49-F238E27FC236}">
                <a16:creationId xmlns:a16="http://schemas.microsoft.com/office/drawing/2014/main" id="{C92734FC-9656-A345-BC7D-581EADDB74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287000" y="85371"/>
            <a:ext cx="1167166" cy="116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a:extLst>
              <a:ext uri="{FF2B5EF4-FFF2-40B4-BE49-F238E27FC236}">
                <a16:creationId xmlns:a16="http://schemas.microsoft.com/office/drawing/2014/main" id="{87C9579E-4A9F-E042-8628-EF0393B3FE7E}"/>
              </a:ext>
            </a:extLst>
          </p:cNvPr>
          <p:cNvSpPr/>
          <p:nvPr/>
        </p:nvSpPr>
        <p:spPr>
          <a:xfrm>
            <a:off x="1438276" y="2232073"/>
            <a:ext cx="8510905" cy="43211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buNone/>
            </a:pPr>
            <a:r>
              <a:rPr lang="pt-BR" sz="2000" dirty="0" smtClean="0">
                <a:solidFill>
                  <a:schemeClr val="tx1"/>
                </a:solidFill>
                <a:latin typeface="Times New Roman" panose="02020603050405020304" pitchFamily="18" charset="0"/>
                <a:cs typeface="Times New Roman" panose="02020603050405020304" pitchFamily="18" charset="0"/>
              </a:rPr>
              <a:t>   </a:t>
            </a:r>
            <a:r>
              <a:rPr lang="pt-BR" sz="2800" dirty="0" smtClean="0">
                <a:solidFill>
                  <a:schemeClr val="tx1"/>
                </a:solidFill>
                <a:latin typeface="Times New Roman" panose="02020603050405020304" pitchFamily="18" charset="0"/>
                <a:cs typeface="Times New Roman" panose="02020603050405020304" pitchFamily="18" charset="0"/>
              </a:rPr>
              <a:t>- Thi </a:t>
            </a:r>
            <a:r>
              <a:rPr lang="pt-BR" sz="2800" dirty="0">
                <a:solidFill>
                  <a:schemeClr val="tx1"/>
                </a:solidFill>
                <a:latin typeface="Times New Roman" panose="02020603050405020304" pitchFamily="18" charset="0"/>
                <a:cs typeface="Times New Roman" panose="02020603050405020304" pitchFamily="18" charset="0"/>
              </a:rPr>
              <a:t>những hoạt động thể thao nhằm nâng cao thể lực để học tập và lao động tốt.</a:t>
            </a:r>
            <a:endParaRPr lang="en-US" sz="2800" dirty="0">
              <a:solidFill>
                <a:schemeClr val="tx1"/>
              </a:solidFill>
              <a:latin typeface="Times New Roman" panose="02020603050405020304" pitchFamily="18" charset="0"/>
              <a:cs typeface="Times New Roman" panose="02020603050405020304" pitchFamily="18" charset="0"/>
            </a:endParaRPr>
          </a:p>
          <a:p>
            <a:pPr marL="0" indent="0">
              <a:buNone/>
            </a:pPr>
            <a:r>
              <a:rPr lang="pt-BR" sz="2800" dirty="0">
                <a:solidFill>
                  <a:schemeClr val="tx1"/>
                </a:solidFill>
                <a:latin typeface="Times New Roman" panose="02020603050405020304" pitchFamily="18" charset="0"/>
                <a:cs typeface="Times New Roman" panose="02020603050405020304" pitchFamily="18" charset="0"/>
              </a:rPr>
              <a:t> </a:t>
            </a:r>
            <a:r>
              <a:rPr lang="pt-BR" sz="2800" dirty="0" smtClean="0">
                <a:solidFill>
                  <a:schemeClr val="tx1"/>
                </a:solidFill>
                <a:latin typeface="Times New Roman" panose="02020603050405020304" pitchFamily="18" charset="0"/>
                <a:cs typeface="Times New Roman" panose="02020603050405020304" pitchFamily="18" charset="0"/>
              </a:rPr>
              <a:t>  + </a:t>
            </a:r>
            <a:r>
              <a:rPr lang="pt-BR" sz="2800" dirty="0">
                <a:solidFill>
                  <a:schemeClr val="tx1"/>
                </a:solidFill>
                <a:latin typeface="Times New Roman" panose="02020603050405020304" pitchFamily="18" charset="0"/>
                <a:cs typeface="Times New Roman" panose="02020603050405020304" pitchFamily="18" charset="0"/>
              </a:rPr>
              <a:t>Hoạt động thể thao dành cho tuổi học trò để khích lệ tinh thần rèn luyện, tác phong thi đấu, ươm những hạt giống tài năng thể chất  cho đất nước. </a:t>
            </a:r>
            <a:endParaRPr lang="en-US" sz="2800" dirty="0">
              <a:solidFill>
                <a:schemeClr val="tx1"/>
              </a:solidFill>
              <a:latin typeface="Times New Roman" panose="02020603050405020304" pitchFamily="18" charset="0"/>
              <a:cs typeface="Times New Roman" panose="02020603050405020304" pitchFamily="18" charset="0"/>
            </a:endParaRPr>
          </a:p>
          <a:p>
            <a:pPr marL="0" indent="0">
              <a:buNone/>
            </a:pPr>
            <a:r>
              <a:rPr lang="en-US" sz="2800" dirty="0">
                <a:solidFill>
                  <a:schemeClr val="tx1"/>
                </a:solidFill>
                <a:latin typeface="Times New Roman" panose="02020603050405020304" pitchFamily="18" charset="0"/>
                <a:cs typeface="Times New Roman" panose="02020603050405020304" pitchFamily="18" charset="0"/>
              </a:rPr>
              <a:t>  - Kể theo ngôi thứ nhất. Đảm bảo những sự việc chính.</a:t>
            </a:r>
          </a:p>
          <a:p>
            <a:pPr marL="0" indent="0">
              <a:buNone/>
            </a:pPr>
            <a:r>
              <a:rPr lang="en-US" sz="2800" dirty="0">
                <a:solidFill>
                  <a:schemeClr val="tx1"/>
                </a:solidFill>
                <a:latin typeface="Times New Roman" panose="02020603050405020304" pitchFamily="18" charset="0"/>
                <a:cs typeface="Times New Roman" panose="02020603050405020304" pitchFamily="18" charset="0"/>
              </a:rPr>
              <a:t>  + Giọng kể truyền cảm, thay đổi phù hợp</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312FC9BA-8C8E-264E-995F-9A9B284DAA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733319" y="3035435"/>
            <a:ext cx="4381037"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7B412AA-4260-C944-A875-DCFB9B6A02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9075814" y="2719367"/>
            <a:ext cx="4273399"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19555AA0-7E1B-F846-B4DA-D9E114BE0A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6469" y="6530104"/>
            <a:ext cx="77327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97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21"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par>
                                <p:cTn id="18" presetID="21" presetClass="entr" presetSubtype="1"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par>
                                <p:cTn id="21" presetID="21" presetClass="entr" presetSubtype="1"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heel(1)">
                                      <p:cBhvr>
                                        <p:cTn id="23" dur="2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Text Box 4"/>
          <p:cNvSpPr txBox="1">
            <a:spLocks noChangeArrowheads="1"/>
          </p:cNvSpPr>
          <p:nvPr/>
        </p:nvSpPr>
        <p:spPr bwMode="auto">
          <a:xfrm>
            <a:off x="1985554" y="838200"/>
            <a:ext cx="6553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3600" b="1" dirty="0">
                <a:solidFill>
                  <a:srgbClr val="FF0000"/>
                </a:solidFill>
                <a:cs typeface="Times New Roman" panose="02020603050405020304" pitchFamily="18" charset="0"/>
              </a:rPr>
              <a:t>Củng cố, mở rộng:</a:t>
            </a:r>
          </a:p>
        </p:txBody>
      </p:sp>
      <p:sp>
        <p:nvSpPr>
          <p:cNvPr id="5124" name="Text Box 5"/>
          <p:cNvSpPr txBox="1">
            <a:spLocks noChangeArrowheads="1"/>
          </p:cNvSpPr>
          <p:nvPr/>
        </p:nvSpPr>
        <p:spPr bwMode="auto">
          <a:xfrm>
            <a:off x="2514600" y="19812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a:solidFill>
                <a:srgbClr val="000000"/>
              </a:solidFill>
            </a:endParaRPr>
          </a:p>
        </p:txBody>
      </p:sp>
      <p:sp>
        <p:nvSpPr>
          <p:cNvPr id="8200" name="Text Box 8"/>
          <p:cNvSpPr txBox="1">
            <a:spLocks noChangeArrowheads="1"/>
          </p:cNvSpPr>
          <p:nvPr/>
        </p:nvSpPr>
        <p:spPr bwMode="auto">
          <a:xfrm>
            <a:off x="1447800" y="1752600"/>
            <a:ext cx="94488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buNone/>
            </a:pPr>
            <a:r>
              <a:rPr lang="en-US" altLang="en-US" dirty="0">
                <a:solidFill>
                  <a:srgbClr val="000000"/>
                </a:solidFill>
              </a:rPr>
              <a:t> </a:t>
            </a:r>
            <a:r>
              <a:rPr lang="en-US" altLang="en-US" dirty="0" smtClean="0">
                <a:solidFill>
                  <a:srgbClr val="000000"/>
                </a:solidFill>
              </a:rPr>
              <a:t> </a:t>
            </a:r>
            <a:r>
              <a:rPr lang="vi-VN" sz="2800" dirty="0" smtClean="0">
                <a:cs typeface="Times New Roman" panose="02020603050405020304" pitchFamily="18" charset="0"/>
              </a:rPr>
              <a:t>? </a:t>
            </a:r>
            <a:r>
              <a:rPr lang="vi-VN" sz="2800" dirty="0">
                <a:cs typeface="Times New Roman" panose="02020603050405020304" pitchFamily="18" charset="0"/>
              </a:rPr>
              <a:t>Hãy tìm ví dụ về một truyện </a:t>
            </a:r>
            <a:r>
              <a:rPr lang="en-US" sz="2800" dirty="0">
                <a:cs typeface="Times New Roman" panose="02020603050405020304" pitchFamily="18" charset="0"/>
              </a:rPr>
              <a:t>truyền thuyết</a:t>
            </a:r>
            <a:r>
              <a:rPr lang="vi-VN" sz="2800" dirty="0">
                <a:cs typeface="Times New Roman" panose="02020603050405020304" pitchFamily="18" charset="0"/>
              </a:rPr>
              <a:t> và chỉ ra các yếu tố của truyện </a:t>
            </a:r>
            <a:r>
              <a:rPr lang="en-US" sz="2800" dirty="0">
                <a:cs typeface="Times New Roman" panose="02020603050405020304" pitchFamily="18" charset="0"/>
              </a:rPr>
              <a:t>truyền thuyết </a:t>
            </a:r>
            <a:r>
              <a:rPr lang="vi-VN" sz="2800" dirty="0">
                <a:cs typeface="Times New Roman" panose="02020603050405020304" pitchFamily="18" charset="0"/>
              </a:rPr>
              <a:t>trong văn bản đó? </a:t>
            </a:r>
            <a:endParaRPr lang="en-US" sz="2800" dirty="0">
              <a:cs typeface="Times New Roman" panose="02020603050405020304" pitchFamily="18" charset="0"/>
            </a:endParaRPr>
          </a:p>
          <a:p>
            <a:pPr marL="0" indent="0">
              <a:buNone/>
            </a:pPr>
            <a:r>
              <a:rPr lang="en-US" sz="2800" dirty="0">
                <a:cs typeface="Times New Roman" panose="02020603050405020304" pitchFamily="18" charset="0"/>
              </a:rPr>
              <a:t>   ? Sưu tầm thêm các dị bản về truyền thuyết Thánh gióng?</a:t>
            </a:r>
          </a:p>
          <a:p>
            <a:pPr marL="0" indent="0">
              <a:buNone/>
            </a:pPr>
            <a:r>
              <a:rPr lang="en-US" sz="2800" dirty="0">
                <a:cs typeface="Times New Roman" panose="02020603050405020304" pitchFamily="18" charset="0"/>
              </a:rPr>
              <a:t>   ? Tìm hiểu về gương anh hùng trong cuộc sống đời thường? (gần đây)</a:t>
            </a:r>
          </a:p>
          <a:p>
            <a:pPr marL="0" indent="0">
              <a:buNone/>
            </a:pPr>
            <a:r>
              <a:rPr lang="en-US" sz="2800" dirty="0">
                <a:cs typeface="Times New Roman" panose="02020603050405020304" pitchFamily="18" charset="0"/>
              </a:rPr>
              <a:t>   </a:t>
            </a:r>
            <a:r>
              <a:rPr lang="pt-BR" sz="2800" dirty="0">
                <a:cs typeface="Times New Roman" panose="02020603050405020304" pitchFamily="18" charset="0"/>
              </a:rPr>
              <a:t>? Vẽ tranh minh hoạ cho truyện - Nhóm có thể tạo thành tập truyện tranh.</a:t>
            </a:r>
            <a:endParaRPr lang="en-US" sz="2800" dirty="0">
              <a:cs typeface="Times New Roman" panose="02020603050405020304" pitchFamily="18" charset="0"/>
            </a:endParaRPr>
          </a:p>
          <a:p>
            <a:pPr marL="0" indent="0">
              <a:buNone/>
            </a:pPr>
            <a:r>
              <a:rPr lang="en-US" sz="2800" b="1" dirty="0">
                <a:cs typeface="Times New Roman" panose="02020603050405020304" pitchFamily="18" charset="0"/>
              </a:rPr>
              <a:t>   </a:t>
            </a:r>
            <a:r>
              <a:rPr lang="vi-VN" sz="2800" b="1" dirty="0">
                <a:solidFill>
                  <a:srgbClr val="C00000"/>
                </a:solidFill>
                <a:cs typeface="Times New Roman" panose="02020603050405020304" pitchFamily="18" charset="0"/>
              </a:rPr>
              <a:t>- </a:t>
            </a:r>
            <a:r>
              <a:rPr lang="en-US" sz="2800" b="1" dirty="0">
                <a:solidFill>
                  <a:srgbClr val="C00000"/>
                </a:solidFill>
                <a:cs typeface="Times New Roman" panose="02020603050405020304" pitchFamily="18" charset="0"/>
              </a:rPr>
              <a:t>HS chọn 2 trong 4 nội dung trên làm và n</a:t>
            </a:r>
            <a:r>
              <a:rPr lang="vi-VN" sz="2800" b="1" dirty="0">
                <a:solidFill>
                  <a:srgbClr val="C00000"/>
                </a:solidFill>
                <a:cs typeface="Times New Roman" panose="02020603050405020304" pitchFamily="18" charset="0"/>
              </a:rPr>
              <a:t>ộp sản phẩm về </a:t>
            </a:r>
            <a:r>
              <a:rPr lang="en-US" sz="2800" b="1" dirty="0">
                <a:solidFill>
                  <a:srgbClr val="C00000"/>
                </a:solidFill>
                <a:cs typeface="Times New Roman" panose="02020603050405020304" pitchFamily="18" charset="0"/>
              </a:rPr>
              <a:t>gmail</a:t>
            </a:r>
            <a:r>
              <a:rPr lang="vi-VN" sz="2800" b="1" dirty="0">
                <a:solidFill>
                  <a:srgbClr val="C00000"/>
                </a:solidFill>
                <a:cs typeface="Times New Roman" panose="02020603050405020304" pitchFamily="18" charset="0"/>
              </a:rPr>
              <a:t> của GV hoặc chụp lại gửi qua zalo nhóm lớp.</a:t>
            </a:r>
            <a:endParaRPr lang="en-US" sz="2800" b="1" dirty="0">
              <a:solidFill>
                <a:srgbClr val="C00000"/>
              </a:solidFill>
              <a:cs typeface="Times New Roman" panose="02020603050405020304" pitchFamily="18" charset="0"/>
            </a:endParaRPr>
          </a:p>
          <a:p>
            <a:pPr marL="0" indent="0">
              <a:buNone/>
            </a:pPr>
            <a:endParaRPr lang="en-US" dirty="0">
              <a:cs typeface="Times New Roman" panose="02020603050405020304" pitchFamily="18" charset="0"/>
            </a:endParaRPr>
          </a:p>
        </p:txBody>
      </p:sp>
    </p:spTree>
    <p:extLst>
      <p:ext uri="{BB962C8B-B14F-4D97-AF65-F5344CB8AC3E}">
        <p14:creationId xmlns:p14="http://schemas.microsoft.com/office/powerpoint/2010/main" val="145237414"/>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 calcmode="lin" valueType="num">
                                      <p:cBhvr additive="base">
                                        <p:cTn id="7" dur="500" fill="hold"/>
                                        <p:tgtEl>
                                          <p:spTgt spid="8200"/>
                                        </p:tgtEl>
                                        <p:attrNameLst>
                                          <p:attrName>ppt_x</p:attrName>
                                        </p:attrNameLst>
                                      </p:cBhvr>
                                      <p:tavLst>
                                        <p:tav tm="0">
                                          <p:val>
                                            <p:strVal val="#ppt_x"/>
                                          </p:val>
                                        </p:tav>
                                        <p:tav tm="100000">
                                          <p:val>
                                            <p:strVal val="#ppt_x"/>
                                          </p:val>
                                        </p:tav>
                                      </p:tavLst>
                                    </p:anim>
                                    <p:anim calcmode="lin" valueType="num">
                                      <p:cBhvr additive="base">
                                        <p:cTn id="8"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3"/>
          <a:stretch>
            <a:fillRect/>
          </a:stretch>
        </p:blipFill>
        <p:spPr>
          <a:xfrm>
            <a:off x="0" y="0"/>
            <a:ext cx="11993417" cy="6858000"/>
          </a:xfrm>
          <a:prstGeom prst="rect">
            <a:avLst/>
          </a:prstGeom>
        </p:spPr>
      </p:pic>
      <p:pic>
        <p:nvPicPr>
          <p:cNvPr id="14" name="Picture 3">
            <a:extLst>
              <a:ext uri="{FF2B5EF4-FFF2-40B4-BE49-F238E27FC236}">
                <a16:creationId xmlns:a16="http://schemas.microsoft.com/office/drawing/2014/main" id="{E239F80A-D240-3F42-BA10-EB99F5723F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53" t="2155" r="6544" b="13266"/>
          <a:stretch>
            <a:fillRect/>
          </a:stretch>
        </p:blipFill>
        <p:spPr bwMode="auto">
          <a:xfrm>
            <a:off x="198583" y="-990600"/>
            <a:ext cx="10164617" cy="830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A_库_文本框 7">
            <a:extLst>
              <a:ext uri="{FF2B5EF4-FFF2-40B4-BE49-F238E27FC236}">
                <a16:creationId xmlns:a16="http://schemas.microsoft.com/office/drawing/2014/main" id="{8953F6E6-B987-164B-A7BA-525D200AC01E}"/>
              </a:ext>
            </a:extLst>
          </p:cNvPr>
          <p:cNvSpPr txBox="1"/>
          <p:nvPr>
            <p:custDataLst>
              <p:tags r:id="rId1"/>
            </p:custDataLst>
          </p:nvPr>
        </p:nvSpPr>
        <p:spPr>
          <a:xfrm>
            <a:off x="2545543" y="1526610"/>
            <a:ext cx="5745017" cy="2677656"/>
          </a:xfrm>
          <a:prstGeom prst="rect">
            <a:avLst/>
          </a:prstGeom>
          <a:noFill/>
          <a:effectLst>
            <a:glow rad="127000">
              <a:srgbClr val="0070C0"/>
            </a:glow>
            <a:outerShdw blurRad="50800" dist="38100" dir="10800000" algn="r" rotWithShape="0">
              <a:prstClr val="black">
                <a:alpha val="40000"/>
              </a:prstClr>
            </a:outerShdw>
          </a:effectLst>
          <a:scene3d>
            <a:camera prst="orthographicFront"/>
            <a:lightRig rig="threePt" dir="t"/>
          </a:scene3d>
          <a:sp3d extrusionH="76200">
            <a:bevelT w="165100" prst="coolSlant"/>
            <a:extrusionClr>
              <a:srgbClr val="0070C0"/>
            </a:extrusionClr>
          </a:sp3d>
        </p:spPr>
        <p:txBody>
          <a:bodyPr>
            <a:spAutoFit/>
          </a:bodyPr>
          <a:lstStyle/>
          <a:p>
            <a:pPr algn="ctr"/>
            <a:r>
              <a:rPr lang="en-US" sz="4000" dirty="0" smtClean="0">
                <a:solidFill>
                  <a:srgbClr val="FF0000"/>
                </a:solidFill>
                <a:latin typeface="Times New Roman" panose="02020603050405020304" pitchFamily="18" charset="0"/>
                <a:cs typeface="Times New Roman" panose="02020603050405020304" pitchFamily="18" charset="0"/>
              </a:rPr>
              <a:t>Dặn dò</a:t>
            </a:r>
          </a:p>
          <a:p>
            <a:r>
              <a:rPr lang="en-US" sz="3200" dirty="0" smtClean="0">
                <a:latin typeface="Times New Roman" panose="02020603050405020304" pitchFamily="18" charset="0"/>
                <a:cs typeface="Times New Roman" panose="02020603050405020304" pitchFamily="18" charset="0"/>
              </a:rPr>
              <a:t>- Học bài theo hướng dẫn;</a:t>
            </a:r>
            <a:endParaRPr lang="en-US" sz="3200" dirty="0">
              <a:latin typeface="Times New Roman" panose="02020603050405020304" pitchFamily="18" charset="0"/>
              <a:cs typeface="Times New Roman" panose="02020603050405020304" pitchFamily="18" charset="0"/>
            </a:endParaRPr>
          </a:p>
          <a:p>
            <a:pPr>
              <a:buFontTx/>
              <a:buChar char="-"/>
            </a:pPr>
            <a:r>
              <a:rPr lang="en-US" sz="3200" dirty="0" smtClean="0">
                <a:latin typeface="Times New Roman" panose="02020603050405020304" pitchFamily="18" charset="0"/>
                <a:cs typeface="Times New Roman" panose="02020603050405020304" pitchFamily="18" charset="0"/>
              </a:rPr>
              <a:t>Tìm </a:t>
            </a:r>
            <a:r>
              <a:rPr lang="en-US" sz="3200" dirty="0">
                <a:latin typeface="Times New Roman" panose="02020603050405020304" pitchFamily="18" charset="0"/>
                <a:cs typeface="Times New Roman" panose="02020603050405020304" pitchFamily="18" charset="0"/>
              </a:rPr>
              <a:t>hiểu thêm về lễ hội Thánh Gióng, thực hành Tiếng Việt</a:t>
            </a:r>
            <a:r>
              <a:rPr lang="en-US" sz="3200" dirty="0" smtClean="0">
                <a:latin typeface="Times New Roman" panose="02020603050405020304" pitchFamily="18" charset="0"/>
                <a:cs typeface="Times New Roman" panose="02020603050405020304" pitchFamily="18" charset="0"/>
              </a:rPr>
              <a:t>.</a:t>
            </a:r>
          </a:p>
          <a:p>
            <a:r>
              <a:rPr lang="en-US" sz="3200" dirty="0" smtClean="0">
                <a:latin typeface="Times New Roman" panose="02020603050405020304" pitchFamily="18" charset="0"/>
                <a:cs typeface="Times New Roman" panose="02020603050405020304" pitchFamily="18" charset="0"/>
              </a:rPr>
              <a:t>- Soạn bài tiếp theo.</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4042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53" presetClass="entr" presetSubtype="16" fill="hold" nodeType="withEffect">
                                  <p:stCondLst>
                                    <p:cond delay="15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par>
                                <p:cTn id="13" presetID="6" presetClass="emph" presetSubtype="0" accel="30000" decel="26000" autoRev="1" fill="hold" nodeType="withEffect">
                                  <p:stCondLst>
                                    <p:cond delay="1900"/>
                                  </p:stCondLst>
                                  <p:childTnLst>
                                    <p:animScale>
                                      <p:cBhvr>
                                        <p:cTn id="14" dur="500" fill="hold"/>
                                        <p:tgtEl>
                                          <p:spTgt spid="1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10972800" cy="1447800"/>
          </a:xfrm>
        </p:spPr>
        <p:txBody>
          <a:bodyPr/>
          <a:lstStyle/>
          <a:p>
            <a:r>
              <a:rPr lang="en-US" dirty="0" smtClean="0">
                <a:solidFill>
                  <a:srgbClr val="C00000"/>
                </a:solidFill>
                <a:latin typeface="Times New Roman" panose="02020603050405020304" pitchFamily="18" charset="0"/>
                <a:cs typeface="Times New Roman" panose="02020603050405020304" pitchFamily="18" charset="0"/>
              </a:rPr>
              <a:t>Xem video và chia sẻ ý kiến cá nhân</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sz="3600" i="1" dirty="0" smtClean="0">
                <a:latin typeface="Times New Roman" panose="02020603050405020304" pitchFamily="18" charset="0"/>
                <a:cs typeface="Times New Roman" panose="02020603050405020304" pitchFamily="18" charset="0"/>
              </a:rPr>
              <a:t>H: </a:t>
            </a:r>
            <a:r>
              <a:rPr lang="vi-VN" sz="3600" i="1" dirty="0">
                <a:latin typeface="Times New Roman" panose="02020603050405020304" pitchFamily="18" charset="0"/>
                <a:cs typeface="Times New Roman" panose="02020603050405020304" pitchFamily="18" charset="0"/>
              </a:rPr>
              <a:t>Cho biết nội dung của bài hát? Bài hát gợi cho em cảm xúc gì?</a:t>
            </a:r>
            <a:r>
              <a:rPr lang="en-US" sz="3600" i="1" dirty="0" smtClean="0">
                <a:latin typeface="Times New Roman" panose="02020603050405020304" pitchFamily="18" charset="0"/>
                <a:cs typeface="Times New Roman" panose="02020603050405020304" pitchFamily="18" charset="0"/>
              </a:rPr>
              <a:t>           </a:t>
            </a:r>
            <a:endParaRPr lang="en-US" sz="3600" i="1" dirty="0">
              <a:latin typeface="Times New Roman" panose="02020603050405020304" pitchFamily="18" charset="0"/>
              <a:cs typeface="Times New Roman" panose="02020603050405020304" pitchFamily="18" charset="0"/>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4082" y="2514600"/>
            <a:ext cx="11048999" cy="4316506"/>
          </a:xfrm>
          <a:prstGeom prst="rect">
            <a:avLst/>
          </a:prstGeom>
          <a:noFill/>
          <a:ln>
            <a:noFill/>
          </a:ln>
        </p:spPr>
      </p:pic>
      <p:pic>
        <p:nvPicPr>
          <p:cNvPr id="5" name="图片 3">
            <a:extLst>
              <a:ext uri="{FF2B5EF4-FFF2-40B4-BE49-F238E27FC236}">
                <a16:creationId xmlns:a16="http://schemas.microsoft.com/office/drawing/2014/main" id="{75FFF0AA-348B-CA43-BFD1-FB668AB69D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242" y="152401"/>
            <a:ext cx="1683757" cy="1371600"/>
          </a:xfrm>
          <a:prstGeom prst="rect">
            <a:avLst/>
          </a:prstGeom>
        </p:spPr>
      </p:pic>
    </p:spTree>
    <p:extLst>
      <p:ext uri="{BB962C8B-B14F-4D97-AF65-F5344CB8AC3E}">
        <p14:creationId xmlns:p14="http://schemas.microsoft.com/office/powerpoint/2010/main" val="500762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xit" presetSubtype="4" fill="hold"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ext Box 7"/>
          <p:cNvSpPr txBox="1">
            <a:spLocks noChangeArrowheads="1"/>
          </p:cNvSpPr>
          <p:nvPr/>
        </p:nvSpPr>
        <p:spPr bwMode="auto">
          <a:xfrm>
            <a:off x="1524000" y="2754540"/>
            <a:ext cx="34813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Nhân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vật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chính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p:txBody>
      </p:sp>
      <p:sp>
        <p:nvSpPr>
          <p:cNvPr id="37896" name="Text Box 8"/>
          <p:cNvSpPr txBox="1">
            <a:spLocks noChangeArrowheads="1"/>
          </p:cNvSpPr>
          <p:nvPr/>
        </p:nvSpPr>
        <p:spPr bwMode="auto">
          <a:xfrm>
            <a:off x="5298204" y="894962"/>
            <a:ext cx="5445997"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Thời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Hùng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Vương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thứ</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6</a:t>
            </a:r>
          </a:p>
        </p:txBody>
      </p:sp>
      <p:sp>
        <p:nvSpPr>
          <p:cNvPr id="37897" name="Text Box 9"/>
          <p:cNvSpPr txBox="1">
            <a:spLocks noChangeArrowheads="1"/>
          </p:cNvSpPr>
          <p:nvPr/>
        </p:nvSpPr>
        <p:spPr bwMode="auto">
          <a:xfrm>
            <a:off x="3310759" y="1753689"/>
            <a:ext cx="61722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lang="en-US" sz="3400" dirty="0" err="1">
                <a:solidFill>
                  <a:srgbClr val="000000"/>
                </a:solidFill>
                <a:latin typeface="Times New Roman" panose="02020603050405020304" pitchFamily="18" charset="0"/>
                <a:cs typeface="Times New Roman" panose="02020603050405020304" pitchFamily="18" charset="0"/>
              </a:rPr>
              <a:t>C</a:t>
            </a:r>
            <a:r>
              <a:rPr kumimoji="0" lang="en-US" sz="3400" b="0" i="0" u="none" strike="noStrike" kern="120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hống</a:t>
            </a:r>
            <a:r>
              <a:rPr kumimoji="0" lang="en-US" sz="34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giặc</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ngoại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xâm</a:t>
            </a:r>
            <a:endPar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7898" name="Text Box 10"/>
          <p:cNvSpPr txBox="1">
            <a:spLocks noChangeArrowheads="1"/>
          </p:cNvSpPr>
          <p:nvPr/>
        </p:nvSpPr>
        <p:spPr bwMode="auto">
          <a:xfrm>
            <a:off x="5005389" y="2723762"/>
            <a:ext cx="333057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Thánh</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Gióng</a:t>
            </a:r>
            <a:endPar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6151" name="Picture 24" descr="ỷttetẻye"/>
          <p:cNvPicPr>
            <a:picLocks noChangeAspect="1" noChangeArrowheads="1"/>
          </p:cNvPicPr>
          <p:nvPr/>
        </p:nvPicPr>
        <p:blipFill>
          <a:blip r:embed="rId3">
            <a:clrChange>
              <a:clrFrom>
                <a:srgbClr val="FE0000"/>
              </a:clrFrom>
              <a:clrTo>
                <a:srgbClr val="FE0000">
                  <a:alpha val="0"/>
                </a:srgbClr>
              </a:clrTo>
            </a:clrChange>
            <a:extLst>
              <a:ext uri="{28A0092B-C50C-407E-A947-70E740481C1C}">
                <a14:useLocalDpi xmlns:a14="http://schemas.microsoft.com/office/drawing/2010/main" val="0"/>
              </a:ext>
            </a:extLst>
          </a:blip>
          <a:srcRect l="3404" t="1842" r="2979" b="50253"/>
          <a:stretch>
            <a:fillRect/>
          </a:stretch>
        </p:blipFill>
        <p:spPr bwMode="auto">
          <a:xfrm>
            <a:off x="7467600" y="1630258"/>
            <a:ext cx="4591594" cy="520814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537138" y="900915"/>
            <a:ext cx="3412088" cy="5847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Thời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gian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ra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đời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p:txBody>
      </p:sp>
      <p:sp>
        <p:nvSpPr>
          <p:cNvPr id="3" name="Rectangle 2"/>
          <p:cNvSpPr/>
          <p:nvPr/>
        </p:nvSpPr>
        <p:spPr>
          <a:xfrm>
            <a:off x="1589920" y="1815315"/>
            <a:ext cx="1596912" cy="5847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Đề</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tài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p:txBody>
      </p:sp>
      <p:sp>
        <p:nvSpPr>
          <p:cNvPr id="4" name="TextBox 3"/>
          <p:cNvSpPr txBox="1"/>
          <p:nvPr/>
        </p:nvSpPr>
        <p:spPr>
          <a:xfrm>
            <a:off x="304800" y="3757948"/>
            <a:ext cx="8610600" cy="61555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400" b="1" i="1" u="none" strike="noStrike" kern="1200" cap="none" spc="0" normalizeH="0" baseline="0" noProof="0" dirty="0">
                <a:ln>
                  <a:noFill/>
                </a:ln>
                <a:solidFill>
                  <a:srgbClr val="333399"/>
                </a:solidFill>
                <a:effectLst/>
                <a:uLnTx/>
                <a:uFillTx/>
                <a:latin typeface="Times New Roman" panose="02020603050405020304" pitchFamily="18" charset="0"/>
                <a:cs typeface="Times New Roman" panose="02020603050405020304" pitchFamily="18" charset="0"/>
              </a:rPr>
              <a:t>=&gt; </a:t>
            </a:r>
            <a:r>
              <a:rPr kumimoji="0" lang="en-US" sz="3400" b="1" i="1" u="none" strike="noStrike" kern="1200" cap="none" spc="0" normalizeH="0" baseline="0" noProof="0" dirty="0" err="1">
                <a:ln>
                  <a:noFill/>
                </a:ln>
                <a:solidFill>
                  <a:srgbClr val="333399"/>
                </a:solidFill>
                <a:effectLst/>
                <a:uLnTx/>
                <a:uFillTx/>
                <a:latin typeface="Times New Roman" panose="02020603050405020304" pitchFamily="18" charset="0"/>
                <a:cs typeface="Times New Roman" panose="02020603050405020304" pitchFamily="18" charset="0"/>
              </a:rPr>
              <a:t>Người</a:t>
            </a:r>
            <a:r>
              <a:rPr kumimoji="0" lang="en-US" sz="3400" b="1" i="1" u="none" strike="noStrike" kern="1200" cap="none" spc="0" normalizeH="0" baseline="0" noProof="0" dirty="0">
                <a:ln>
                  <a:noFill/>
                </a:ln>
                <a:solidFill>
                  <a:srgbClr val="333399"/>
                </a:solidFill>
                <a:effectLst/>
                <a:uLnTx/>
                <a:uFillTx/>
                <a:latin typeface="Times New Roman" panose="02020603050405020304" pitchFamily="18" charset="0"/>
                <a:cs typeface="Times New Roman" panose="02020603050405020304" pitchFamily="18" charset="0"/>
              </a:rPr>
              <a:t> </a:t>
            </a:r>
            <a:r>
              <a:rPr kumimoji="0" lang="en-US" sz="3400" b="1" i="1" u="none" strike="noStrike" kern="1200" cap="none" spc="0" normalizeH="0" baseline="0" noProof="0" dirty="0" err="1">
                <a:ln>
                  <a:noFill/>
                </a:ln>
                <a:solidFill>
                  <a:srgbClr val="333399"/>
                </a:solidFill>
                <a:effectLst/>
                <a:uLnTx/>
                <a:uFillTx/>
                <a:latin typeface="Times New Roman" panose="02020603050405020304" pitchFamily="18" charset="0"/>
                <a:cs typeface="Times New Roman" panose="02020603050405020304" pitchFamily="18" charset="0"/>
              </a:rPr>
              <a:t>anh</a:t>
            </a:r>
            <a:r>
              <a:rPr kumimoji="0" lang="en-US" sz="3400" b="1" i="1" u="none" strike="noStrike" kern="1200" cap="none" spc="0" normalizeH="0" baseline="0" noProof="0" dirty="0">
                <a:ln>
                  <a:noFill/>
                </a:ln>
                <a:solidFill>
                  <a:srgbClr val="333399"/>
                </a:solidFill>
                <a:effectLst/>
                <a:uLnTx/>
                <a:uFillTx/>
                <a:latin typeface="Times New Roman" panose="02020603050405020304" pitchFamily="18" charset="0"/>
                <a:cs typeface="Times New Roman" panose="02020603050405020304" pitchFamily="18" charset="0"/>
              </a:rPr>
              <a:t> </a:t>
            </a:r>
            <a:r>
              <a:rPr kumimoji="0" lang="en-US" sz="3400" b="1" i="1" u="none" strike="noStrike" kern="1200" cap="none" spc="0" normalizeH="0" baseline="0" noProof="0" dirty="0" err="1">
                <a:ln>
                  <a:noFill/>
                </a:ln>
                <a:solidFill>
                  <a:srgbClr val="333399"/>
                </a:solidFill>
                <a:effectLst/>
                <a:uLnTx/>
                <a:uFillTx/>
                <a:latin typeface="Times New Roman" panose="02020603050405020304" pitchFamily="18" charset="0"/>
                <a:cs typeface="Times New Roman" panose="02020603050405020304" pitchFamily="18" charset="0"/>
              </a:rPr>
              <a:t>hùng</a:t>
            </a:r>
            <a:r>
              <a:rPr kumimoji="0" lang="en-US" sz="3400" b="1" i="1" u="none" strike="noStrike" kern="1200" cap="none" spc="0" normalizeH="0" baseline="0" noProof="0" dirty="0">
                <a:ln>
                  <a:noFill/>
                </a:ln>
                <a:solidFill>
                  <a:srgbClr val="333399"/>
                </a:solidFill>
                <a:effectLst/>
                <a:uLnTx/>
                <a:uFillTx/>
                <a:latin typeface="Times New Roman" panose="02020603050405020304" pitchFamily="18" charset="0"/>
                <a:cs typeface="Times New Roman" panose="02020603050405020304" pitchFamily="18" charset="0"/>
              </a:rPr>
              <a:t> </a:t>
            </a:r>
            <a:r>
              <a:rPr kumimoji="0" lang="en-US" sz="3400" b="1" i="1" u="none" strike="noStrike" kern="1200" cap="none" spc="0" normalizeH="0" baseline="0" noProof="0" dirty="0" err="1">
                <a:ln>
                  <a:noFill/>
                </a:ln>
                <a:solidFill>
                  <a:srgbClr val="333399"/>
                </a:solidFill>
                <a:effectLst/>
                <a:uLnTx/>
                <a:uFillTx/>
                <a:latin typeface="Times New Roman" panose="02020603050405020304" pitchFamily="18" charset="0"/>
                <a:cs typeface="Times New Roman" panose="02020603050405020304" pitchFamily="18" charset="0"/>
              </a:rPr>
              <a:t>đánh</a:t>
            </a:r>
            <a:r>
              <a:rPr kumimoji="0" lang="en-US" sz="3400" b="1" i="1" u="none" strike="noStrike" kern="1200" cap="none" spc="0" normalizeH="0" baseline="0" noProof="0" dirty="0">
                <a:ln>
                  <a:noFill/>
                </a:ln>
                <a:solidFill>
                  <a:srgbClr val="333399"/>
                </a:solidFill>
                <a:effectLst/>
                <a:uLnTx/>
                <a:uFillTx/>
                <a:latin typeface="Times New Roman" panose="02020603050405020304" pitchFamily="18" charset="0"/>
                <a:cs typeface="Times New Roman" panose="02020603050405020304" pitchFamily="18" charset="0"/>
              </a:rPr>
              <a:t> </a:t>
            </a:r>
            <a:r>
              <a:rPr kumimoji="0" lang="en-US" sz="3400" b="1" i="1" u="none" strike="noStrike" kern="1200" cap="none" spc="0" normalizeH="0" baseline="0" noProof="0" dirty="0" err="1">
                <a:ln>
                  <a:noFill/>
                </a:ln>
                <a:solidFill>
                  <a:srgbClr val="333399"/>
                </a:solidFill>
                <a:effectLst/>
                <a:uLnTx/>
                <a:uFillTx/>
                <a:latin typeface="Times New Roman" panose="02020603050405020304" pitchFamily="18" charset="0"/>
                <a:cs typeface="Times New Roman" panose="02020603050405020304" pitchFamily="18" charset="0"/>
              </a:rPr>
              <a:t>giặc</a:t>
            </a:r>
            <a:r>
              <a:rPr kumimoji="0" lang="en-US" sz="3400" b="1" i="1" u="none" strike="noStrike" kern="1200" cap="none" spc="0" normalizeH="0" baseline="0" noProof="0" dirty="0">
                <a:ln>
                  <a:noFill/>
                </a:ln>
                <a:solidFill>
                  <a:srgbClr val="333399"/>
                </a:solidFill>
                <a:effectLst/>
                <a:uLnTx/>
                <a:uFillTx/>
                <a:latin typeface="Times New Roman" panose="02020603050405020304" pitchFamily="18" charset="0"/>
                <a:cs typeface="Times New Roman" panose="02020603050405020304" pitchFamily="18" charset="0"/>
              </a:rPr>
              <a:t> </a:t>
            </a:r>
            <a:r>
              <a:rPr kumimoji="0" lang="en-US" sz="3400" b="1" i="1" u="none" strike="noStrike" kern="1200" cap="none" spc="0" normalizeH="0" baseline="0" noProof="0" dirty="0" err="1">
                <a:ln>
                  <a:noFill/>
                </a:ln>
                <a:solidFill>
                  <a:srgbClr val="333399"/>
                </a:solidFill>
                <a:effectLst/>
                <a:uLnTx/>
                <a:uFillTx/>
                <a:latin typeface="Times New Roman" panose="02020603050405020304" pitchFamily="18" charset="0"/>
                <a:cs typeface="Times New Roman" panose="02020603050405020304" pitchFamily="18" charset="0"/>
              </a:rPr>
              <a:t>giữ</a:t>
            </a:r>
            <a:r>
              <a:rPr kumimoji="0" lang="en-US" sz="3400" b="1" i="1" u="none" strike="noStrike" kern="1200" cap="none" spc="0" normalizeH="0" baseline="0" noProof="0" dirty="0">
                <a:ln>
                  <a:noFill/>
                </a:ln>
                <a:solidFill>
                  <a:srgbClr val="333399"/>
                </a:solidFill>
                <a:effectLst/>
                <a:uLnTx/>
                <a:uFillTx/>
                <a:latin typeface="Times New Roman" panose="02020603050405020304" pitchFamily="18" charset="0"/>
                <a:cs typeface="Times New Roman" panose="02020603050405020304" pitchFamily="18" charset="0"/>
              </a:rPr>
              <a:t> </a:t>
            </a:r>
            <a:r>
              <a:rPr kumimoji="0" lang="en-US" sz="3400" b="1" i="1" u="none" strike="noStrike" kern="1200" cap="none" spc="0" normalizeH="0" baseline="0" noProof="0" dirty="0" err="1">
                <a:ln>
                  <a:noFill/>
                </a:ln>
                <a:solidFill>
                  <a:srgbClr val="333399"/>
                </a:solidFill>
                <a:effectLst/>
                <a:uLnTx/>
                <a:uFillTx/>
                <a:latin typeface="Times New Roman" panose="02020603050405020304" pitchFamily="18" charset="0"/>
                <a:cs typeface="Times New Roman" panose="02020603050405020304" pitchFamily="18" charset="0"/>
              </a:rPr>
              <a:t>nước</a:t>
            </a:r>
            <a:endParaRPr kumimoji="0" lang="en-US" sz="3400" b="1" i="1" u="none" strike="noStrike" kern="1200" cap="none" spc="0" normalizeH="0" baseline="0" noProof="0" dirty="0">
              <a:ln>
                <a:noFill/>
              </a:ln>
              <a:solidFill>
                <a:srgbClr val="33339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587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6"/>
                                        </p:tgtEl>
                                        <p:attrNameLst>
                                          <p:attrName>style.visibility</p:attrName>
                                        </p:attrNameLst>
                                      </p:cBhvr>
                                      <p:to>
                                        <p:strVal val="visible"/>
                                      </p:to>
                                    </p:set>
                                    <p:animEffect transition="in" filter="fade">
                                      <p:cBhvr>
                                        <p:cTn id="12" dur="500"/>
                                        <p:tgtEl>
                                          <p:spTgt spid="3789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897"/>
                                        </p:tgtEl>
                                        <p:attrNameLst>
                                          <p:attrName>style.visibility</p:attrName>
                                        </p:attrNameLst>
                                      </p:cBhvr>
                                      <p:to>
                                        <p:strVal val="visible"/>
                                      </p:to>
                                    </p:set>
                                    <p:animEffect transition="in" filter="fade">
                                      <p:cBhvr>
                                        <p:cTn id="22" dur="500"/>
                                        <p:tgtEl>
                                          <p:spTgt spid="3789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147"/>
                                        </p:tgtEl>
                                        <p:attrNameLst>
                                          <p:attrName>style.visibility</p:attrName>
                                        </p:attrNameLst>
                                      </p:cBhvr>
                                      <p:to>
                                        <p:strVal val="visible"/>
                                      </p:to>
                                    </p:set>
                                    <p:animEffect transition="in" filter="barn(inVertical)">
                                      <p:cBhvr>
                                        <p:cTn id="27" dur="500"/>
                                        <p:tgtEl>
                                          <p:spTgt spid="614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7898"/>
                                        </p:tgtEl>
                                        <p:attrNameLst>
                                          <p:attrName>style.visibility</p:attrName>
                                        </p:attrNameLst>
                                      </p:cBhvr>
                                      <p:to>
                                        <p:strVal val="visible"/>
                                      </p:to>
                                    </p:set>
                                    <p:animEffect transition="in" filter="fade">
                                      <p:cBhvr>
                                        <p:cTn id="32" dur="1000"/>
                                        <p:tgtEl>
                                          <p:spTgt spid="37898"/>
                                        </p:tgtEl>
                                      </p:cBhvr>
                                    </p:animEffect>
                                    <p:anim calcmode="lin" valueType="num">
                                      <p:cBhvr>
                                        <p:cTn id="33" dur="1000" fill="hold"/>
                                        <p:tgtEl>
                                          <p:spTgt spid="37898"/>
                                        </p:tgtEl>
                                        <p:attrNameLst>
                                          <p:attrName>ppt_x</p:attrName>
                                        </p:attrNameLst>
                                      </p:cBhvr>
                                      <p:tavLst>
                                        <p:tav tm="0">
                                          <p:val>
                                            <p:strVal val="#ppt_x"/>
                                          </p:val>
                                        </p:tav>
                                        <p:tav tm="100000">
                                          <p:val>
                                            <p:strVal val="#ppt_x"/>
                                          </p:val>
                                        </p:tav>
                                      </p:tavLst>
                                    </p:anim>
                                    <p:anim calcmode="lin" valueType="num">
                                      <p:cBhvr>
                                        <p:cTn id="34" dur="1000" fill="hold"/>
                                        <p:tgtEl>
                                          <p:spTgt spid="3789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37896" grpId="0"/>
      <p:bldP spid="37897" grpId="0"/>
      <p:bldP spid="37898" grpId="0"/>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4"/>
          <p:cNvGrpSpPr>
            <a:grpSpLocks/>
          </p:cNvGrpSpPr>
          <p:nvPr/>
        </p:nvGrpSpPr>
        <p:grpSpPr bwMode="auto">
          <a:xfrm>
            <a:off x="2965076" y="4348280"/>
            <a:ext cx="9109598" cy="2585323"/>
            <a:chOff x="4946994" y="1235657"/>
            <a:chExt cx="3019081" cy="2580508"/>
          </a:xfrm>
        </p:grpSpPr>
        <p:pic>
          <p:nvPicPr>
            <p:cNvPr id="6164" name="Picture 25" descr="D:\VĂN 6( 18-19)\Thánh Gióng\Thánh Gióng\Truyện tranh thánh gión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489356"/>
              <a:ext cx="2936875" cy="220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5" name="TextBox 26"/>
            <p:cNvSpPr txBox="1">
              <a:spLocks noChangeArrowheads="1"/>
            </p:cNvSpPr>
            <p:nvPr/>
          </p:nvSpPr>
          <p:spPr bwMode="auto">
            <a:xfrm>
              <a:off x="4946994" y="1235657"/>
              <a:ext cx="1303137" cy="25805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grpSp>
      <p:grpSp>
        <p:nvGrpSpPr>
          <p:cNvPr id="6147" name="Group 21"/>
          <p:cNvGrpSpPr>
            <a:grpSpLocks/>
          </p:cNvGrpSpPr>
          <p:nvPr/>
        </p:nvGrpSpPr>
        <p:grpSpPr bwMode="auto">
          <a:xfrm>
            <a:off x="152400" y="2119093"/>
            <a:ext cx="7162800" cy="2585323"/>
            <a:chOff x="609600" y="1072277"/>
            <a:chExt cx="2971800" cy="2436532"/>
          </a:xfrm>
        </p:grpSpPr>
        <p:pic>
          <p:nvPicPr>
            <p:cNvPr id="6162" name="Picture 2" descr="D:\VĂN 6( 18-19)\Thánh Gióng\Thánh Gióng\Truyện tranh thánh gión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168902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3" name="TextBox 23"/>
            <p:cNvSpPr txBox="1">
              <a:spLocks noChangeArrowheads="1"/>
            </p:cNvSpPr>
            <p:nvPr/>
          </p:nvSpPr>
          <p:spPr bwMode="auto">
            <a:xfrm>
              <a:off x="2230102" y="1072277"/>
              <a:ext cx="1351298" cy="24365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grpSp>
      <p:pic>
        <p:nvPicPr>
          <p:cNvPr id="61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8194" y="-12853"/>
            <a:ext cx="347359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88326" y="2292448"/>
            <a:ext cx="408634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32367" y="2286000"/>
            <a:ext cx="36994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3" descr="D:\VĂN 6( 18-19)\Thánh Gióng\Thánh Gióng\Truyện tranh thánh gióng\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798722"/>
            <a:ext cx="6324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91476" y="32657"/>
            <a:ext cx="408319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0"/>
            <a:ext cx="4224338"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3686176" y="1638634"/>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rPr>
              <a:t>1</a:t>
            </a:r>
          </a:p>
        </p:txBody>
      </p:sp>
      <p:sp>
        <p:nvSpPr>
          <p:cNvPr id="13" name="Rounded Rectangle 12"/>
          <p:cNvSpPr/>
          <p:nvPr/>
        </p:nvSpPr>
        <p:spPr>
          <a:xfrm>
            <a:off x="7327270" y="1638634"/>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rPr>
              <a:t>2</a:t>
            </a:r>
          </a:p>
        </p:txBody>
      </p:sp>
      <p:sp>
        <p:nvSpPr>
          <p:cNvPr id="14" name="Rounded Rectangle 13"/>
          <p:cNvSpPr/>
          <p:nvPr/>
        </p:nvSpPr>
        <p:spPr>
          <a:xfrm>
            <a:off x="11465074" y="1656861"/>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rPr>
              <a:t>3</a:t>
            </a:r>
          </a:p>
        </p:txBody>
      </p:sp>
      <p:sp>
        <p:nvSpPr>
          <p:cNvPr id="15" name="Rounded Rectangle 14"/>
          <p:cNvSpPr/>
          <p:nvPr/>
        </p:nvSpPr>
        <p:spPr>
          <a:xfrm>
            <a:off x="3463456" y="4192985"/>
            <a:ext cx="609600" cy="457200"/>
          </a:xfrm>
          <a:prstGeom prst="roundRect">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rPr>
              <a:t>4</a:t>
            </a:r>
          </a:p>
        </p:txBody>
      </p:sp>
      <p:sp>
        <p:nvSpPr>
          <p:cNvPr id="16" name="Rounded Rectangle 15"/>
          <p:cNvSpPr/>
          <p:nvPr/>
        </p:nvSpPr>
        <p:spPr>
          <a:xfrm>
            <a:off x="7327081" y="4101545"/>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rPr>
              <a:t>5</a:t>
            </a:r>
          </a:p>
        </p:txBody>
      </p:sp>
      <p:sp>
        <p:nvSpPr>
          <p:cNvPr id="17" name="Rounded Rectangle 16"/>
          <p:cNvSpPr/>
          <p:nvPr/>
        </p:nvSpPr>
        <p:spPr>
          <a:xfrm>
            <a:off x="11517086" y="4083776"/>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rPr>
              <a:t>6</a:t>
            </a:r>
          </a:p>
        </p:txBody>
      </p:sp>
      <p:sp>
        <p:nvSpPr>
          <p:cNvPr id="18" name="Rounded Rectangle 17"/>
          <p:cNvSpPr/>
          <p:nvPr/>
        </p:nvSpPr>
        <p:spPr>
          <a:xfrm>
            <a:off x="6259234" y="6282346"/>
            <a:ext cx="361406" cy="518841"/>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rPr>
              <a:t>7</a:t>
            </a:r>
          </a:p>
        </p:txBody>
      </p:sp>
      <p:sp>
        <p:nvSpPr>
          <p:cNvPr id="28" name="Rounded Rectangle 27"/>
          <p:cNvSpPr/>
          <p:nvPr/>
        </p:nvSpPr>
        <p:spPr>
          <a:xfrm>
            <a:off x="11517086" y="6467694"/>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rPr>
              <a:t>8</a:t>
            </a:r>
          </a:p>
        </p:txBody>
      </p:sp>
    </p:spTree>
    <p:extLst>
      <p:ext uri="{BB962C8B-B14F-4D97-AF65-F5344CB8AC3E}">
        <p14:creationId xmlns:p14="http://schemas.microsoft.com/office/powerpoint/2010/main" val="5872387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6" name="Picture 33" descr="D:\VĂN 6( 18-19)\Thánh Gióng\Thánh Gióng\Truyện tranh thánh gión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42" y="4939800"/>
            <a:ext cx="4822208" cy="14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1" name="Group 29"/>
          <p:cNvGrpSpPr>
            <a:grpSpLocks/>
          </p:cNvGrpSpPr>
          <p:nvPr/>
        </p:nvGrpSpPr>
        <p:grpSpPr bwMode="auto">
          <a:xfrm>
            <a:off x="7786688" y="-96209"/>
            <a:ext cx="4252912" cy="4295648"/>
            <a:chOff x="1379534" y="1072277"/>
            <a:chExt cx="2659066" cy="5090635"/>
          </a:xfrm>
        </p:grpSpPr>
        <p:pic>
          <p:nvPicPr>
            <p:cNvPr id="7194" name="Picture 2" descr="D:\VĂN 6( 18-19)\Thánh Gióng\Thánh Gióng\Truyện tranh thánh gión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534" y="4246311"/>
              <a:ext cx="2354254" cy="191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5" name="TextBox 31"/>
            <p:cNvSpPr txBox="1">
              <a:spLocks noChangeArrowheads="1"/>
            </p:cNvSpPr>
            <p:nvPr/>
          </p:nvSpPr>
          <p:spPr bwMode="auto">
            <a:xfrm>
              <a:off x="2057400" y="1072277"/>
              <a:ext cx="1981200" cy="25263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1600">
                <a:latin typeface="Arail"/>
              </a:endParaRPr>
            </a:p>
            <a:p>
              <a:pPr eaLnBrk="1" hangingPunct="1"/>
              <a:endParaRPr lang="en-US" altLang="en-US" sz="1600">
                <a:latin typeface="Arail"/>
              </a:endParaRPr>
            </a:p>
            <a:p>
              <a:pPr eaLnBrk="1" hangingPunct="1"/>
              <a:endParaRPr lang="en-US" altLang="en-US" sz="1600">
                <a:latin typeface="Arail"/>
              </a:endParaRPr>
            </a:p>
            <a:p>
              <a:pPr eaLnBrk="1" hangingPunct="1"/>
              <a:endParaRPr lang="en-US" altLang="en-US" sz="1600">
                <a:latin typeface="Arail"/>
              </a:endParaRPr>
            </a:p>
            <a:p>
              <a:pPr eaLnBrk="1" hangingPunct="1"/>
              <a:endParaRPr lang="en-US" altLang="en-US" sz="1600">
                <a:latin typeface="Arail"/>
              </a:endParaRPr>
            </a:p>
            <a:p>
              <a:pPr eaLnBrk="1" hangingPunct="1"/>
              <a:endParaRPr lang="en-US" altLang="en-US" sz="1600">
                <a:latin typeface="Arail"/>
              </a:endParaRPr>
            </a:p>
            <a:p>
              <a:pPr eaLnBrk="1" hangingPunct="1"/>
              <a:endParaRPr lang="en-US" altLang="en-US" sz="1600">
                <a:latin typeface="Arail"/>
              </a:endParaRPr>
            </a:p>
            <a:p>
              <a:pPr eaLnBrk="1" hangingPunct="1"/>
              <a:endParaRPr lang="en-US" altLang="en-US" sz="1600">
                <a:latin typeface="Arail"/>
              </a:endParaRPr>
            </a:p>
            <a:p>
              <a:pPr eaLnBrk="1" hangingPunct="1"/>
              <a:endParaRPr lang="en-US" altLang="en-US" sz="1600">
                <a:latin typeface="Arail"/>
              </a:endParaRPr>
            </a:p>
          </p:txBody>
        </p:sp>
      </p:grpSp>
      <p:pic>
        <p:nvPicPr>
          <p:cNvPr id="71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953000"/>
            <a:ext cx="2590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348925"/>
            <a:ext cx="359854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10049" y="2387025"/>
            <a:ext cx="3314664"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3" descr="D:\VĂN 6( 18-19)\Thánh Gióng\Thánh Gióng\Truyện tranh thánh gióng\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5564" y="0"/>
            <a:ext cx="4364036"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0"/>
            <a:ext cx="2971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4149"/>
            <a:ext cx="449542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7224713" y="6172200"/>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rPr>
              <a:t>2</a:t>
            </a:r>
          </a:p>
        </p:txBody>
      </p:sp>
      <p:sp>
        <p:nvSpPr>
          <p:cNvPr id="19" name="Rounded Rectangle 18"/>
          <p:cNvSpPr/>
          <p:nvPr/>
        </p:nvSpPr>
        <p:spPr>
          <a:xfrm>
            <a:off x="10058400" y="1447800"/>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rPr>
              <a:t>7</a:t>
            </a:r>
          </a:p>
        </p:txBody>
      </p:sp>
      <p:sp>
        <p:nvSpPr>
          <p:cNvPr id="20" name="Rounded Rectangle 19"/>
          <p:cNvSpPr/>
          <p:nvPr/>
        </p:nvSpPr>
        <p:spPr>
          <a:xfrm>
            <a:off x="6858000" y="3911025"/>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rPr>
              <a:t>5</a:t>
            </a:r>
          </a:p>
        </p:txBody>
      </p:sp>
      <p:sp>
        <p:nvSpPr>
          <p:cNvPr id="21" name="Rounded Rectangle 20"/>
          <p:cNvSpPr/>
          <p:nvPr/>
        </p:nvSpPr>
        <p:spPr>
          <a:xfrm>
            <a:off x="10942483" y="3682425"/>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rPr>
              <a:t>4</a:t>
            </a:r>
          </a:p>
        </p:txBody>
      </p:sp>
      <p:sp>
        <p:nvSpPr>
          <p:cNvPr id="22" name="Rounded Rectangle 21"/>
          <p:cNvSpPr/>
          <p:nvPr/>
        </p:nvSpPr>
        <p:spPr>
          <a:xfrm>
            <a:off x="6934200" y="1447800"/>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rPr>
              <a:t>3</a:t>
            </a:r>
          </a:p>
        </p:txBody>
      </p:sp>
      <p:sp>
        <p:nvSpPr>
          <p:cNvPr id="23" name="Rounded Rectangle 22"/>
          <p:cNvSpPr/>
          <p:nvPr/>
        </p:nvSpPr>
        <p:spPr>
          <a:xfrm>
            <a:off x="3962400" y="1447800"/>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rPr>
              <a:t>1</a:t>
            </a:r>
          </a:p>
        </p:txBody>
      </p:sp>
      <p:sp>
        <p:nvSpPr>
          <p:cNvPr id="25" name="Rounded Rectangle 24"/>
          <p:cNvSpPr/>
          <p:nvPr/>
        </p:nvSpPr>
        <p:spPr>
          <a:xfrm>
            <a:off x="3141347" y="3857237"/>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rPr>
              <a:t>6</a:t>
            </a:r>
          </a:p>
        </p:txBody>
      </p:sp>
      <p:sp>
        <p:nvSpPr>
          <p:cNvPr id="7185" name="Rectangle 15"/>
          <p:cNvSpPr>
            <a:spLocks noChangeArrowheads="1"/>
          </p:cNvSpPr>
          <p:nvPr/>
        </p:nvSpPr>
        <p:spPr bwMode="auto">
          <a:xfrm>
            <a:off x="1126263" y="1934502"/>
            <a:ext cx="24128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b="1" dirty="0" err="1">
                <a:latin typeface="Arail"/>
                <a:cs typeface="Times New Roman" pitchFamily="18" charset="0"/>
              </a:rPr>
              <a:t>Sự</a:t>
            </a:r>
            <a:r>
              <a:rPr lang="en-US" altLang="en-US" b="1" dirty="0">
                <a:latin typeface="Arail"/>
                <a:cs typeface="Times New Roman" pitchFamily="18" charset="0"/>
              </a:rPr>
              <a:t> </a:t>
            </a:r>
            <a:r>
              <a:rPr lang="en-US" altLang="en-US" b="1" dirty="0" err="1">
                <a:latin typeface="Arail"/>
                <a:cs typeface="Times New Roman" pitchFamily="18" charset="0"/>
              </a:rPr>
              <a:t>ra</a:t>
            </a:r>
            <a:r>
              <a:rPr lang="en-US" altLang="en-US" b="1" dirty="0">
                <a:latin typeface="Arail"/>
                <a:cs typeface="Times New Roman" pitchFamily="18" charset="0"/>
              </a:rPr>
              <a:t> </a:t>
            </a:r>
            <a:r>
              <a:rPr lang="en-US" altLang="en-US" b="1" dirty="0" err="1">
                <a:latin typeface="Arail"/>
                <a:cs typeface="Times New Roman" pitchFamily="18" charset="0"/>
              </a:rPr>
              <a:t>đời</a:t>
            </a:r>
            <a:r>
              <a:rPr lang="en-US" altLang="en-US" b="1" dirty="0">
                <a:latin typeface="Arail"/>
                <a:cs typeface="Times New Roman" pitchFamily="18" charset="0"/>
              </a:rPr>
              <a:t> </a:t>
            </a:r>
            <a:r>
              <a:rPr lang="en-US" altLang="en-US" b="1" dirty="0" err="1">
                <a:latin typeface="Arail"/>
                <a:cs typeface="Times New Roman" pitchFamily="18" charset="0"/>
              </a:rPr>
              <a:t>của</a:t>
            </a:r>
            <a:r>
              <a:rPr lang="en-US" altLang="en-US" b="1" dirty="0">
                <a:latin typeface="Arail"/>
                <a:cs typeface="Times New Roman" pitchFamily="18" charset="0"/>
              </a:rPr>
              <a:t> </a:t>
            </a:r>
            <a:r>
              <a:rPr lang="en-US" altLang="en-US" b="1" dirty="0" err="1">
                <a:latin typeface="Arail"/>
                <a:cs typeface="Times New Roman" pitchFamily="18" charset="0"/>
              </a:rPr>
              <a:t>Gióng</a:t>
            </a:r>
            <a:endParaRPr lang="en-US" altLang="en-US" dirty="0">
              <a:latin typeface="Arail"/>
            </a:endParaRPr>
          </a:p>
        </p:txBody>
      </p:sp>
      <p:sp>
        <p:nvSpPr>
          <p:cNvPr id="7186" name="Rectangle 16"/>
          <p:cNvSpPr>
            <a:spLocks noChangeArrowheads="1"/>
          </p:cNvSpPr>
          <p:nvPr/>
        </p:nvSpPr>
        <p:spPr bwMode="auto">
          <a:xfrm>
            <a:off x="4629943" y="1853625"/>
            <a:ext cx="2932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1600" b="1" dirty="0" err="1">
                <a:latin typeface="Arail"/>
                <a:cs typeface="Times New Roman" pitchFamily="18" charset="0"/>
              </a:rPr>
              <a:t>Gióng</a:t>
            </a:r>
            <a:r>
              <a:rPr lang="en-US" altLang="en-US" sz="1600" b="1" dirty="0">
                <a:latin typeface="Arail"/>
                <a:cs typeface="Times New Roman" pitchFamily="18" charset="0"/>
              </a:rPr>
              <a:t> </a:t>
            </a:r>
            <a:r>
              <a:rPr lang="en-US" altLang="en-US" sz="1600" b="1" dirty="0" err="1">
                <a:latin typeface="Arail"/>
                <a:cs typeface="Times New Roman" pitchFamily="18" charset="0"/>
              </a:rPr>
              <a:t>biết</a:t>
            </a:r>
            <a:r>
              <a:rPr lang="en-US" altLang="en-US" sz="1600" b="1" dirty="0">
                <a:latin typeface="Arail"/>
                <a:cs typeface="Times New Roman" pitchFamily="18" charset="0"/>
              </a:rPr>
              <a:t> </a:t>
            </a:r>
            <a:r>
              <a:rPr lang="en-US" altLang="en-US" sz="1600" b="1" dirty="0" err="1">
                <a:latin typeface="Arail"/>
                <a:cs typeface="Times New Roman" pitchFamily="18" charset="0"/>
              </a:rPr>
              <a:t>nói</a:t>
            </a:r>
            <a:r>
              <a:rPr lang="en-US" altLang="en-US" sz="1600" b="1" dirty="0">
                <a:latin typeface="Arail"/>
                <a:cs typeface="Times New Roman" pitchFamily="18" charset="0"/>
              </a:rPr>
              <a:t> </a:t>
            </a:r>
            <a:r>
              <a:rPr lang="en-US" altLang="en-US" sz="1600" b="1" dirty="0" err="1">
                <a:latin typeface="Arail"/>
                <a:cs typeface="Times New Roman" pitchFamily="18" charset="0"/>
              </a:rPr>
              <a:t>và</a:t>
            </a:r>
            <a:r>
              <a:rPr lang="en-US" altLang="en-US" sz="1600" b="1" dirty="0">
                <a:latin typeface="Arail"/>
                <a:cs typeface="Times New Roman" pitchFamily="18" charset="0"/>
              </a:rPr>
              <a:t> </a:t>
            </a:r>
            <a:r>
              <a:rPr lang="en-US" altLang="en-US" sz="1600" b="1" dirty="0" err="1">
                <a:latin typeface="Arail"/>
                <a:cs typeface="Times New Roman" pitchFamily="18" charset="0"/>
              </a:rPr>
              <a:t>đòi</a:t>
            </a:r>
            <a:r>
              <a:rPr lang="en-US" altLang="en-US" sz="1600" b="1" dirty="0">
                <a:latin typeface="Arail"/>
                <a:cs typeface="Times New Roman" pitchFamily="18" charset="0"/>
              </a:rPr>
              <a:t> </a:t>
            </a:r>
            <a:r>
              <a:rPr lang="en-US" altLang="en-US" sz="1600" b="1" dirty="0" err="1">
                <a:latin typeface="Arail"/>
                <a:cs typeface="Times New Roman" pitchFamily="18" charset="0"/>
              </a:rPr>
              <a:t>đi</a:t>
            </a:r>
            <a:r>
              <a:rPr lang="en-US" altLang="en-US" sz="1600" b="1" dirty="0">
                <a:latin typeface="Arail"/>
                <a:cs typeface="Times New Roman" pitchFamily="18" charset="0"/>
              </a:rPr>
              <a:t> </a:t>
            </a:r>
            <a:r>
              <a:rPr lang="en-US" altLang="en-US" sz="1600" b="1" dirty="0" err="1">
                <a:latin typeface="Arail"/>
                <a:cs typeface="Times New Roman" pitchFamily="18" charset="0"/>
              </a:rPr>
              <a:t>đánh</a:t>
            </a:r>
            <a:r>
              <a:rPr lang="en-US" altLang="en-US" sz="1600" b="1" dirty="0">
                <a:latin typeface="Arail"/>
                <a:cs typeface="Times New Roman" pitchFamily="18" charset="0"/>
              </a:rPr>
              <a:t> </a:t>
            </a:r>
            <a:r>
              <a:rPr lang="en-US" altLang="en-US" sz="1600" b="1" dirty="0" err="1">
                <a:latin typeface="Arail"/>
                <a:cs typeface="Times New Roman" pitchFamily="18" charset="0"/>
              </a:rPr>
              <a:t>giặc</a:t>
            </a:r>
            <a:endParaRPr lang="en-US" altLang="en-US" sz="1600" dirty="0">
              <a:latin typeface="Arail"/>
            </a:endParaRPr>
          </a:p>
        </p:txBody>
      </p:sp>
      <p:sp>
        <p:nvSpPr>
          <p:cNvPr id="7187" name="Rectangle 23"/>
          <p:cNvSpPr>
            <a:spLocks noChangeArrowheads="1"/>
          </p:cNvSpPr>
          <p:nvPr/>
        </p:nvSpPr>
        <p:spPr bwMode="auto">
          <a:xfrm>
            <a:off x="7786688" y="1884363"/>
            <a:ext cx="29102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1600" b="1" dirty="0" err="1">
                <a:latin typeface="Arail"/>
                <a:cs typeface="Times New Roman" pitchFamily="18" charset="0"/>
              </a:rPr>
              <a:t>Gióng</a:t>
            </a:r>
            <a:r>
              <a:rPr lang="en-US" altLang="en-US" sz="1600" b="1" dirty="0">
                <a:latin typeface="Arail"/>
                <a:cs typeface="Times New Roman" pitchFamily="18" charset="0"/>
              </a:rPr>
              <a:t> </a:t>
            </a:r>
            <a:r>
              <a:rPr lang="en-US" altLang="en-US" sz="1600" b="1" dirty="0" err="1">
                <a:latin typeface="Arail"/>
                <a:cs typeface="Times New Roman" pitchFamily="18" charset="0"/>
              </a:rPr>
              <a:t>lớn</a:t>
            </a:r>
            <a:r>
              <a:rPr lang="en-US" altLang="en-US" sz="1600" b="1" dirty="0">
                <a:latin typeface="Arail"/>
                <a:cs typeface="Times New Roman" pitchFamily="18" charset="0"/>
              </a:rPr>
              <a:t> </a:t>
            </a:r>
            <a:r>
              <a:rPr lang="en-US" altLang="en-US" sz="1600" b="1" dirty="0" err="1">
                <a:latin typeface="Arail"/>
                <a:cs typeface="Times New Roman" pitchFamily="18" charset="0"/>
              </a:rPr>
              <a:t>nhanh</a:t>
            </a:r>
            <a:r>
              <a:rPr lang="en-US" altLang="en-US" sz="1600" b="1" dirty="0">
                <a:latin typeface="Arail"/>
                <a:cs typeface="Times New Roman" pitchFamily="18" charset="0"/>
              </a:rPr>
              <a:t> </a:t>
            </a:r>
            <a:r>
              <a:rPr lang="en-US" altLang="en-US" sz="1600" b="1" dirty="0" err="1">
                <a:latin typeface="Arail"/>
                <a:cs typeface="Times New Roman" pitchFamily="18" charset="0"/>
              </a:rPr>
              <a:t>như</a:t>
            </a:r>
            <a:r>
              <a:rPr lang="en-US" altLang="en-US" sz="1600" b="1" dirty="0">
                <a:latin typeface="Arail"/>
                <a:cs typeface="Times New Roman" pitchFamily="18" charset="0"/>
              </a:rPr>
              <a:t> </a:t>
            </a:r>
            <a:r>
              <a:rPr lang="en-US" altLang="en-US" sz="1600" b="1" dirty="0" err="1">
                <a:latin typeface="Arail"/>
                <a:cs typeface="Times New Roman" pitchFamily="18" charset="0"/>
              </a:rPr>
              <a:t>thổi</a:t>
            </a:r>
            <a:r>
              <a:rPr lang="en-US" altLang="en-US" sz="1600" b="1">
                <a:latin typeface="Arail"/>
                <a:cs typeface="Times New Roman" pitchFamily="18" charset="0"/>
              </a:rPr>
              <a:t>, </a:t>
            </a:r>
            <a:endParaRPr lang="en-US" altLang="en-US" sz="1600" dirty="0">
              <a:latin typeface="Arail"/>
            </a:endParaRPr>
          </a:p>
        </p:txBody>
      </p:sp>
      <p:sp>
        <p:nvSpPr>
          <p:cNvPr id="7188" name="Rectangle 26"/>
          <p:cNvSpPr>
            <a:spLocks noChangeArrowheads="1"/>
          </p:cNvSpPr>
          <p:nvPr/>
        </p:nvSpPr>
        <p:spPr bwMode="auto">
          <a:xfrm>
            <a:off x="4631053" y="4368226"/>
            <a:ext cx="28664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1600" b="1">
                <a:latin typeface="Arail"/>
                <a:cs typeface="Times New Roman" pitchFamily="18" charset="0"/>
              </a:rPr>
              <a:t>Gióng nhổ bụi tre, đánh tan</a:t>
            </a:r>
          </a:p>
          <a:p>
            <a:pPr eaLnBrk="1" hangingPunct="1"/>
            <a:r>
              <a:rPr lang="en-US" altLang="en-US" sz="1600" b="1">
                <a:latin typeface="Arail"/>
                <a:cs typeface="Times New Roman" pitchFamily="18" charset="0"/>
              </a:rPr>
              <a:t> quân giặc.</a:t>
            </a:r>
            <a:endParaRPr lang="en-US" altLang="en-US" sz="1600" dirty="0">
              <a:latin typeface="Arail"/>
            </a:endParaRPr>
          </a:p>
        </p:txBody>
      </p:sp>
      <p:sp>
        <p:nvSpPr>
          <p:cNvPr id="7189" name="Rectangle 25"/>
          <p:cNvSpPr>
            <a:spLocks noChangeArrowheads="1"/>
          </p:cNvSpPr>
          <p:nvPr/>
        </p:nvSpPr>
        <p:spPr bwMode="auto">
          <a:xfrm>
            <a:off x="1524000" y="4368226"/>
            <a:ext cx="304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1600" b="1">
                <a:latin typeface="Arail"/>
                <a:cs typeface="Times New Roman" pitchFamily="18" charset="0"/>
              </a:rPr>
              <a:t>Gióng vươn vai thành tráng sĩ  và đi </a:t>
            </a:r>
            <a:r>
              <a:rPr lang="en-US" altLang="en-US" sz="1600" b="1" dirty="0" err="1">
                <a:latin typeface="Arail"/>
                <a:cs typeface="Times New Roman" pitchFamily="18" charset="0"/>
              </a:rPr>
              <a:t>đánh</a:t>
            </a:r>
            <a:r>
              <a:rPr lang="en-US" altLang="en-US" sz="1600" b="1" dirty="0">
                <a:latin typeface="Arail"/>
                <a:cs typeface="Times New Roman" pitchFamily="18" charset="0"/>
              </a:rPr>
              <a:t> </a:t>
            </a:r>
            <a:r>
              <a:rPr lang="en-US" altLang="en-US" sz="1600" b="1" dirty="0" err="1">
                <a:latin typeface="Arail"/>
                <a:cs typeface="Times New Roman" pitchFamily="18" charset="0"/>
              </a:rPr>
              <a:t>giặc</a:t>
            </a:r>
            <a:r>
              <a:rPr lang="en-US" altLang="en-US" sz="1600" b="1" dirty="0">
                <a:latin typeface="Arail"/>
                <a:cs typeface="Times New Roman" pitchFamily="18" charset="0"/>
              </a:rPr>
              <a:t>.</a:t>
            </a:r>
            <a:endParaRPr lang="en-US" altLang="en-US" sz="1600" dirty="0">
              <a:latin typeface="Arail"/>
            </a:endParaRPr>
          </a:p>
        </p:txBody>
      </p:sp>
      <p:sp>
        <p:nvSpPr>
          <p:cNvPr id="7190" name="Rectangle 27"/>
          <p:cNvSpPr>
            <a:spLocks noChangeArrowheads="1"/>
          </p:cNvSpPr>
          <p:nvPr/>
        </p:nvSpPr>
        <p:spPr bwMode="auto">
          <a:xfrm>
            <a:off x="8261203" y="4415135"/>
            <a:ext cx="2743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1600" b="1">
                <a:latin typeface="Arail"/>
                <a:cs typeface="Times New Roman" pitchFamily="18" charset="0"/>
              </a:rPr>
              <a:t>Gióng đánh thắng giặc, bay về trời.</a:t>
            </a:r>
            <a:endParaRPr lang="en-US" altLang="en-US" sz="1600" b="1" dirty="0">
              <a:latin typeface="Arail"/>
            </a:endParaRPr>
          </a:p>
        </p:txBody>
      </p:sp>
      <p:sp>
        <p:nvSpPr>
          <p:cNvPr id="7191" name="Rectangle 28"/>
          <p:cNvSpPr>
            <a:spLocks noChangeArrowheads="1"/>
          </p:cNvSpPr>
          <p:nvPr/>
        </p:nvSpPr>
        <p:spPr bwMode="auto">
          <a:xfrm>
            <a:off x="5686058" y="6460123"/>
            <a:ext cx="24673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1600" b="1" dirty="0" err="1">
                <a:latin typeface="Arail"/>
                <a:cs typeface="Times New Roman" pitchFamily="18" charset="0"/>
              </a:rPr>
              <a:t>Những</a:t>
            </a:r>
            <a:r>
              <a:rPr lang="en-US" altLang="en-US" sz="1600" b="1" dirty="0">
                <a:latin typeface="Arail"/>
                <a:cs typeface="Times New Roman" pitchFamily="18" charset="0"/>
              </a:rPr>
              <a:t> </a:t>
            </a:r>
            <a:r>
              <a:rPr lang="en-US" altLang="en-US" sz="1600" b="1" dirty="0" err="1">
                <a:latin typeface="Arail"/>
                <a:cs typeface="Times New Roman" pitchFamily="18" charset="0"/>
              </a:rPr>
              <a:t>dấu</a:t>
            </a:r>
            <a:r>
              <a:rPr lang="en-US" altLang="en-US" sz="1600" b="1" dirty="0">
                <a:latin typeface="Arail"/>
                <a:cs typeface="Times New Roman" pitchFamily="18" charset="0"/>
              </a:rPr>
              <a:t> </a:t>
            </a:r>
            <a:r>
              <a:rPr lang="en-US" altLang="en-US" sz="1600" b="1" dirty="0" err="1">
                <a:latin typeface="Arail"/>
                <a:cs typeface="Times New Roman" pitchFamily="18" charset="0"/>
              </a:rPr>
              <a:t>tích</a:t>
            </a:r>
            <a:r>
              <a:rPr lang="en-US" altLang="en-US" sz="1600" b="1" dirty="0">
                <a:latin typeface="Arail"/>
                <a:cs typeface="Times New Roman" pitchFamily="18" charset="0"/>
              </a:rPr>
              <a:t> </a:t>
            </a:r>
            <a:r>
              <a:rPr lang="en-US" altLang="en-US" sz="1600" b="1" dirty="0" err="1">
                <a:latin typeface="Arail"/>
                <a:cs typeface="Times New Roman" pitchFamily="18" charset="0"/>
              </a:rPr>
              <a:t>còn</a:t>
            </a:r>
            <a:r>
              <a:rPr lang="en-US" altLang="en-US" sz="1600" b="1" dirty="0">
                <a:latin typeface="Arail"/>
                <a:cs typeface="Times New Roman" pitchFamily="18" charset="0"/>
              </a:rPr>
              <a:t> </a:t>
            </a:r>
            <a:r>
              <a:rPr lang="en-US" altLang="en-US" sz="1600" b="1" dirty="0" err="1">
                <a:latin typeface="Arail"/>
                <a:cs typeface="Times New Roman" pitchFamily="18" charset="0"/>
              </a:rPr>
              <a:t>lại</a:t>
            </a:r>
            <a:r>
              <a:rPr lang="en-US" altLang="en-US" sz="1600" b="1" dirty="0">
                <a:latin typeface="Arail"/>
                <a:cs typeface="Times New Roman" pitchFamily="18" charset="0"/>
              </a:rPr>
              <a:t>.</a:t>
            </a:r>
            <a:endParaRPr lang="en-US" altLang="en-US" sz="1600" dirty="0">
              <a:latin typeface="Arail"/>
            </a:endParaRPr>
          </a:p>
        </p:txBody>
      </p:sp>
      <p:sp>
        <p:nvSpPr>
          <p:cNvPr id="7192" name="Rectangle 35"/>
          <p:cNvSpPr>
            <a:spLocks noChangeArrowheads="1"/>
          </p:cNvSpPr>
          <p:nvPr/>
        </p:nvSpPr>
        <p:spPr bwMode="auto">
          <a:xfrm>
            <a:off x="1492251" y="6443246"/>
            <a:ext cx="37732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1600" b="1" dirty="0" err="1">
                <a:latin typeface="Arail"/>
                <a:cs typeface="Times New Roman" pitchFamily="18" charset="0"/>
              </a:rPr>
              <a:t>Vua</a:t>
            </a:r>
            <a:r>
              <a:rPr lang="en-US" altLang="en-US" sz="1600" b="1" dirty="0">
                <a:latin typeface="Arail"/>
                <a:cs typeface="Times New Roman" pitchFamily="18" charset="0"/>
              </a:rPr>
              <a:t> </a:t>
            </a:r>
            <a:r>
              <a:rPr lang="en-US" altLang="en-US" sz="1600" b="1" dirty="0" err="1">
                <a:latin typeface="Arail"/>
                <a:cs typeface="Times New Roman" pitchFamily="18" charset="0"/>
              </a:rPr>
              <a:t>phong</a:t>
            </a:r>
            <a:r>
              <a:rPr lang="en-US" altLang="en-US" sz="1600" b="1" dirty="0">
                <a:latin typeface="Arail"/>
                <a:cs typeface="Times New Roman" pitchFamily="18" charset="0"/>
              </a:rPr>
              <a:t> </a:t>
            </a:r>
            <a:r>
              <a:rPr lang="en-US" altLang="en-US" sz="1600" b="1" dirty="0" err="1">
                <a:latin typeface="Arail"/>
                <a:cs typeface="Times New Roman" pitchFamily="18" charset="0"/>
              </a:rPr>
              <a:t>danh</a:t>
            </a:r>
            <a:r>
              <a:rPr lang="en-US" altLang="en-US" sz="1600" b="1" dirty="0">
                <a:latin typeface="Arail"/>
                <a:cs typeface="Times New Roman" pitchFamily="18" charset="0"/>
              </a:rPr>
              <a:t> </a:t>
            </a:r>
            <a:r>
              <a:rPr lang="en-US" altLang="en-US" sz="1600" b="1" dirty="0" err="1">
                <a:latin typeface="Arail"/>
                <a:cs typeface="Times New Roman" pitchFamily="18" charset="0"/>
              </a:rPr>
              <a:t>hiệu</a:t>
            </a:r>
            <a:r>
              <a:rPr lang="en-US" altLang="en-US" sz="1600" b="1" dirty="0">
                <a:latin typeface="Arail"/>
                <a:cs typeface="Times New Roman" pitchFamily="18" charset="0"/>
              </a:rPr>
              <a:t> </a:t>
            </a:r>
            <a:r>
              <a:rPr lang="en-US" altLang="en-US" sz="1600" b="1" dirty="0" err="1">
                <a:latin typeface="Arail"/>
                <a:cs typeface="Times New Roman" pitchFamily="18" charset="0"/>
              </a:rPr>
              <a:t>và</a:t>
            </a:r>
            <a:r>
              <a:rPr lang="en-US" altLang="en-US" sz="1600" b="1" dirty="0">
                <a:latin typeface="Arail"/>
                <a:cs typeface="Times New Roman" pitchFamily="18" charset="0"/>
              </a:rPr>
              <a:t> </a:t>
            </a:r>
            <a:r>
              <a:rPr lang="en-US" altLang="en-US" sz="1600" b="1" dirty="0" err="1">
                <a:latin typeface="Arail"/>
                <a:cs typeface="Times New Roman" pitchFamily="18" charset="0"/>
              </a:rPr>
              <a:t>lập</a:t>
            </a:r>
            <a:r>
              <a:rPr lang="en-US" altLang="en-US" sz="1600" b="1" dirty="0">
                <a:latin typeface="Arail"/>
                <a:cs typeface="Times New Roman" pitchFamily="18" charset="0"/>
              </a:rPr>
              <a:t> </a:t>
            </a:r>
            <a:r>
              <a:rPr lang="en-US" altLang="en-US" sz="1600" b="1" dirty="0" err="1">
                <a:latin typeface="Arail"/>
                <a:cs typeface="Times New Roman" pitchFamily="18" charset="0"/>
              </a:rPr>
              <a:t>đền</a:t>
            </a:r>
            <a:r>
              <a:rPr lang="en-US" altLang="en-US" sz="1600" b="1" dirty="0">
                <a:latin typeface="Arail"/>
                <a:cs typeface="Times New Roman" pitchFamily="18" charset="0"/>
              </a:rPr>
              <a:t> </a:t>
            </a:r>
            <a:r>
              <a:rPr lang="en-US" altLang="en-US" sz="1600" b="1" dirty="0" err="1">
                <a:latin typeface="Arail"/>
                <a:cs typeface="Times New Roman" pitchFamily="18" charset="0"/>
              </a:rPr>
              <a:t>thờ</a:t>
            </a:r>
            <a:r>
              <a:rPr lang="en-US" altLang="en-US" sz="1600" b="1" dirty="0">
                <a:latin typeface="Arail"/>
                <a:cs typeface="Times New Roman" pitchFamily="18" charset="0"/>
              </a:rPr>
              <a:t> </a:t>
            </a:r>
            <a:endParaRPr lang="en-US" altLang="en-US" sz="1600" dirty="0">
              <a:latin typeface="Arail"/>
            </a:endParaRPr>
          </a:p>
        </p:txBody>
      </p:sp>
      <p:sp>
        <p:nvSpPr>
          <p:cNvPr id="37" name="Rounded Rectangle 36"/>
          <p:cNvSpPr/>
          <p:nvPr/>
        </p:nvSpPr>
        <p:spPr>
          <a:xfrm>
            <a:off x="3429000" y="5943600"/>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itchFamily="18" charset="0"/>
                <a:cs typeface="Times New Roman" pitchFamily="18" charset="0"/>
              </a:rPr>
              <a:t>8</a:t>
            </a:r>
          </a:p>
        </p:txBody>
      </p:sp>
    </p:spTree>
    <p:extLst>
      <p:ext uri="{BB962C8B-B14F-4D97-AF65-F5344CB8AC3E}">
        <p14:creationId xmlns:p14="http://schemas.microsoft.com/office/powerpoint/2010/main" val="2323116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185"/>
                                        </p:tgtEl>
                                        <p:attrNameLst>
                                          <p:attrName>style.visibility</p:attrName>
                                        </p:attrNameLst>
                                      </p:cBhvr>
                                      <p:to>
                                        <p:strVal val="visible"/>
                                      </p:to>
                                    </p:set>
                                    <p:animEffect transition="in" filter="fade">
                                      <p:cBhvr>
                                        <p:cTn id="13" dur="500"/>
                                        <p:tgtEl>
                                          <p:spTgt spid="718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176"/>
                                        </p:tgtEl>
                                        <p:attrNameLst>
                                          <p:attrName>style.visibility</p:attrName>
                                        </p:attrNameLst>
                                      </p:cBhvr>
                                      <p:to>
                                        <p:strVal val="visible"/>
                                      </p:to>
                                    </p:set>
                                    <p:animEffect transition="in" filter="fade">
                                      <p:cBhvr>
                                        <p:cTn id="18" dur="500"/>
                                        <p:tgtEl>
                                          <p:spTgt spid="717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186"/>
                                        </p:tgtEl>
                                        <p:attrNameLst>
                                          <p:attrName>style.visibility</p:attrName>
                                        </p:attrNameLst>
                                      </p:cBhvr>
                                      <p:to>
                                        <p:strVal val="visible"/>
                                      </p:to>
                                    </p:set>
                                    <p:animEffect transition="in" filter="barn(inVertical)">
                                      <p:cBhvr>
                                        <p:cTn id="26" dur="500"/>
                                        <p:tgtEl>
                                          <p:spTgt spid="718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175"/>
                                        </p:tgtEl>
                                        <p:attrNameLst>
                                          <p:attrName>style.visibility</p:attrName>
                                        </p:attrNameLst>
                                      </p:cBhvr>
                                      <p:to>
                                        <p:strVal val="visible"/>
                                      </p:to>
                                    </p:set>
                                    <p:animEffect transition="in" filter="fade">
                                      <p:cBhvr>
                                        <p:cTn id="31" dur="500"/>
                                        <p:tgtEl>
                                          <p:spTgt spid="717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187"/>
                                        </p:tgtEl>
                                        <p:attrNameLst>
                                          <p:attrName>style.visibility</p:attrName>
                                        </p:attrNameLst>
                                      </p:cBhvr>
                                      <p:to>
                                        <p:strVal val="visible"/>
                                      </p:to>
                                    </p:set>
                                    <p:animEffect transition="in" filter="barn(inVertical)">
                                      <p:cBhvr>
                                        <p:cTn id="39" dur="500"/>
                                        <p:tgtEl>
                                          <p:spTgt spid="718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173"/>
                                        </p:tgtEl>
                                        <p:attrNameLst>
                                          <p:attrName>style.visibility</p:attrName>
                                        </p:attrNameLst>
                                      </p:cBhvr>
                                      <p:to>
                                        <p:strVal val="visible"/>
                                      </p:to>
                                    </p:set>
                                    <p:animEffect transition="in" filter="fade">
                                      <p:cBhvr>
                                        <p:cTn id="44" dur="500"/>
                                        <p:tgtEl>
                                          <p:spTgt spid="717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189"/>
                                        </p:tgtEl>
                                        <p:attrNameLst>
                                          <p:attrName>style.visibility</p:attrName>
                                        </p:attrNameLst>
                                      </p:cBhvr>
                                      <p:to>
                                        <p:strVal val="visible"/>
                                      </p:to>
                                    </p:set>
                                    <p:animEffect transition="in" filter="barn(inVertical)">
                                      <p:cBhvr>
                                        <p:cTn id="52" dur="500"/>
                                        <p:tgtEl>
                                          <p:spTgt spid="718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4"/>
                                        </p:tgtEl>
                                        <p:attrNameLst>
                                          <p:attrName>style.visibility</p:attrName>
                                        </p:attrNameLst>
                                      </p:cBhvr>
                                      <p:to>
                                        <p:strVal val="visible"/>
                                      </p:to>
                                    </p:set>
                                    <p:animEffect transition="in" filter="fade">
                                      <p:cBhvr>
                                        <p:cTn id="57" dur="500"/>
                                        <p:tgtEl>
                                          <p:spTgt spid="717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7188"/>
                                        </p:tgtEl>
                                        <p:attrNameLst>
                                          <p:attrName>style.visibility</p:attrName>
                                        </p:attrNameLst>
                                      </p:cBhvr>
                                      <p:to>
                                        <p:strVal val="visible"/>
                                      </p:to>
                                    </p:set>
                                    <p:animEffect transition="in" filter="barn(inVertical)">
                                      <p:cBhvr>
                                        <p:cTn id="65" dur="500"/>
                                        <p:tgtEl>
                                          <p:spTgt spid="718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7171"/>
                                        </p:tgtEl>
                                        <p:attrNameLst>
                                          <p:attrName>style.visibility</p:attrName>
                                        </p:attrNameLst>
                                      </p:cBhvr>
                                      <p:to>
                                        <p:strVal val="visible"/>
                                      </p:to>
                                    </p:set>
                                    <p:animEffect transition="in" filter="fade">
                                      <p:cBhvr>
                                        <p:cTn id="70" dur="500"/>
                                        <p:tgtEl>
                                          <p:spTgt spid="717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7190"/>
                                        </p:tgtEl>
                                        <p:attrNameLst>
                                          <p:attrName>style.visibility</p:attrName>
                                        </p:attrNameLst>
                                      </p:cBhvr>
                                      <p:to>
                                        <p:strVal val="visible"/>
                                      </p:to>
                                    </p:set>
                                    <p:animEffect transition="in" filter="barn(inVertical)">
                                      <p:cBhvr>
                                        <p:cTn id="78" dur="500"/>
                                        <p:tgtEl>
                                          <p:spTgt spid="719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500"/>
                                        <p:tgtEl>
                                          <p:spTgt spid="37"/>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7192"/>
                                        </p:tgtEl>
                                        <p:attrNameLst>
                                          <p:attrName>style.visibility</p:attrName>
                                        </p:attrNameLst>
                                      </p:cBhvr>
                                      <p:to>
                                        <p:strVal val="visible"/>
                                      </p:to>
                                    </p:set>
                                    <p:animEffect transition="in" filter="barn(inVertical)">
                                      <p:cBhvr>
                                        <p:cTn id="86" dur="500"/>
                                        <p:tgtEl>
                                          <p:spTgt spid="719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7172"/>
                                        </p:tgtEl>
                                        <p:attrNameLst>
                                          <p:attrName>style.visibility</p:attrName>
                                        </p:attrNameLst>
                                      </p:cBhvr>
                                      <p:to>
                                        <p:strVal val="visible"/>
                                      </p:to>
                                    </p:set>
                                    <p:animEffect transition="in" filter="fade">
                                      <p:cBhvr>
                                        <p:cTn id="91" dur="500"/>
                                        <p:tgtEl>
                                          <p:spTgt spid="717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500"/>
                                        <p:tgtEl>
                                          <p:spTgt spid="18"/>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7191"/>
                                        </p:tgtEl>
                                        <p:attrNameLst>
                                          <p:attrName>style.visibility</p:attrName>
                                        </p:attrNameLst>
                                      </p:cBhvr>
                                      <p:to>
                                        <p:strVal val="visible"/>
                                      </p:to>
                                    </p:set>
                                    <p:animEffect transition="in" filter="barn(inVertical)">
                                      <p:cBhvr>
                                        <p:cTn id="99" dur="500"/>
                                        <p:tgtEl>
                                          <p:spTgt spid="7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5" grpId="0" animBg="1"/>
      <p:bldP spid="7185" grpId="0"/>
      <p:bldP spid="7186" grpId="0"/>
      <p:bldP spid="7187" grpId="0"/>
      <p:bldP spid="7188" grpId="0"/>
      <p:bldP spid="7189" grpId="0"/>
      <p:bldP spid="7190" grpId="0"/>
      <p:bldP spid="7191" grpId="0"/>
      <p:bldP spid="7192" grpId="0"/>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2217"/>
            <a:ext cx="9144000" cy="6825783"/>
          </a:xfrm>
          <a:prstGeom prst="rect">
            <a:avLst/>
          </a:prstGeom>
        </p:spPr>
      </p:pic>
      <p:pic>
        <p:nvPicPr>
          <p:cNvPr id="54279" name="Picture 7"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960" y="2819401"/>
            <a:ext cx="8318006" cy="342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8"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2364" y="2819400"/>
            <a:ext cx="8077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9"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2363" y="1832646"/>
            <a:ext cx="8077200" cy="212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Picture 10"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1" y="228600"/>
            <a:ext cx="79111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11"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2286000"/>
            <a:ext cx="204470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5" name="Text Box 13"/>
          <p:cNvSpPr txBox="1">
            <a:spLocks noChangeArrowheads="1"/>
          </p:cNvSpPr>
          <p:nvPr/>
        </p:nvSpPr>
        <p:spPr bwMode="auto">
          <a:xfrm>
            <a:off x="1981200" y="3505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dirty="0">
                <a:solidFill>
                  <a:srgbClr val="FF0000"/>
                </a:solidFill>
                <a:latin typeface="Times New Roman" pitchFamily="18" charset="0"/>
              </a:rPr>
              <a:t>4 </a:t>
            </a:r>
            <a:r>
              <a:rPr lang="en-US" altLang="en-US" sz="2400" b="1" dirty="0" err="1">
                <a:solidFill>
                  <a:srgbClr val="FF0000"/>
                </a:solidFill>
                <a:latin typeface="Times New Roman" pitchFamily="18" charset="0"/>
              </a:rPr>
              <a:t>phần</a:t>
            </a:r>
            <a:endParaRPr lang="en-US" altLang="en-US" sz="2400" b="1" dirty="0">
              <a:solidFill>
                <a:srgbClr val="FF0000"/>
              </a:solidFill>
              <a:latin typeface="Times New Roman" pitchFamily="18" charset="0"/>
            </a:endParaRPr>
          </a:p>
        </p:txBody>
      </p:sp>
    </p:spTree>
    <p:extLst>
      <p:ext uri="{BB962C8B-B14F-4D97-AF65-F5344CB8AC3E}">
        <p14:creationId xmlns:p14="http://schemas.microsoft.com/office/powerpoint/2010/main" val="1474333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4283"/>
                                        </p:tgtEl>
                                        <p:attrNameLst>
                                          <p:attrName>style.visibility</p:attrName>
                                        </p:attrNameLst>
                                      </p:cBhvr>
                                      <p:to>
                                        <p:strVal val="visible"/>
                                      </p:to>
                                    </p:set>
                                    <p:animEffect transition="in" filter="box(out)">
                                      <p:cBhvr>
                                        <p:cTn id="7" dur="500"/>
                                        <p:tgtEl>
                                          <p:spTgt spid="5428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4285"/>
                                        </p:tgtEl>
                                        <p:attrNameLst>
                                          <p:attrName>style.visibility</p:attrName>
                                        </p:attrNameLst>
                                      </p:cBhvr>
                                      <p:to>
                                        <p:strVal val="visible"/>
                                      </p:to>
                                    </p:set>
                                    <p:animEffect transition="in" filter="barn(inVertical)">
                                      <p:cBhvr>
                                        <p:cTn id="12" dur="500"/>
                                        <p:tgtEl>
                                          <p:spTgt spid="542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4282"/>
                                        </p:tgtEl>
                                        <p:attrNameLst>
                                          <p:attrName>style.visibility</p:attrName>
                                        </p:attrNameLst>
                                      </p:cBhvr>
                                      <p:to>
                                        <p:strVal val="visible"/>
                                      </p:to>
                                    </p:set>
                                    <p:animEffect transition="in" filter="wipe(left)">
                                      <p:cBhvr>
                                        <p:cTn id="17" dur="500"/>
                                        <p:tgtEl>
                                          <p:spTgt spid="542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4281"/>
                                        </p:tgtEl>
                                        <p:attrNameLst>
                                          <p:attrName>style.visibility</p:attrName>
                                        </p:attrNameLst>
                                      </p:cBhvr>
                                      <p:to>
                                        <p:strVal val="visible"/>
                                      </p:to>
                                    </p:set>
                                    <p:animEffect transition="in" filter="wipe(left)">
                                      <p:cBhvr>
                                        <p:cTn id="22" dur="500"/>
                                        <p:tgtEl>
                                          <p:spTgt spid="5428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4280"/>
                                        </p:tgtEl>
                                        <p:attrNameLst>
                                          <p:attrName>style.visibility</p:attrName>
                                        </p:attrNameLst>
                                      </p:cBhvr>
                                      <p:to>
                                        <p:strVal val="visible"/>
                                      </p:to>
                                    </p:set>
                                    <p:animEffect transition="in" filter="wipe(left)">
                                      <p:cBhvr>
                                        <p:cTn id="27" dur="500"/>
                                        <p:tgtEl>
                                          <p:spTgt spid="5428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4279"/>
                                        </p:tgtEl>
                                        <p:attrNameLst>
                                          <p:attrName>style.visibility</p:attrName>
                                        </p:attrNameLst>
                                      </p:cBhvr>
                                      <p:to>
                                        <p:strVal val="visible"/>
                                      </p:to>
                                    </p:set>
                                    <p:animEffect transition="in" filter="wipe(left)">
                                      <p:cBhvr>
                                        <p:cTn id="32" dur="500"/>
                                        <p:tgtEl>
                                          <p:spTgt spid="54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Káº¿t quáº£ hÃ¬nh áº£nh cho giÃ³ng ÄÃ¡nh giáº¡c bay ve tr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4468" y="3429000"/>
            <a:ext cx="4641632" cy="35147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124200"/>
            <a:ext cx="4540468" cy="3733800"/>
          </a:xfrm>
          <a:prstGeom prst="rect">
            <a:avLst/>
          </a:prstGeom>
          <a:ln w="28575">
            <a:solidFill>
              <a:schemeClr val="tx1"/>
            </a:solidFill>
          </a:ln>
        </p:spPr>
      </p:pic>
      <p:sp>
        <p:nvSpPr>
          <p:cNvPr id="16" name="TextBox 15">
            <a:hlinkClick r:id="rId4" action="ppaction://hlinksldjump"/>
          </p:cNvPr>
          <p:cNvSpPr txBox="1"/>
          <p:nvPr/>
        </p:nvSpPr>
        <p:spPr>
          <a:xfrm>
            <a:off x="1524001" y="6324601"/>
            <a:ext cx="4403833" cy="538609"/>
          </a:xfrm>
          <a:prstGeom prst="rect">
            <a:avLst/>
          </a:prstGeom>
          <a:solidFill>
            <a:srgbClr val="7030A0"/>
          </a:solidFill>
          <a:ln w="28575">
            <a:solidFill>
              <a:schemeClr val="bg1"/>
            </a:solidFill>
          </a:ln>
        </p:spPr>
        <p:txBody>
          <a:bodyPr wrap="square" rtlCol="0">
            <a:spAutoFit/>
          </a:bodyPr>
          <a:lstStyle/>
          <a:p>
            <a:pPr algn="ctr"/>
            <a:r>
              <a:rPr lang="en-US" sz="2900" dirty="0" err="1">
                <a:solidFill>
                  <a:srgbClr val="FFFF00"/>
                </a:solidFill>
              </a:rPr>
              <a:t>Gióng</a:t>
            </a:r>
            <a:r>
              <a:rPr lang="en-US" sz="2900" dirty="0">
                <a:solidFill>
                  <a:srgbClr val="FFFF00"/>
                </a:solidFill>
              </a:rPr>
              <a:t> </a:t>
            </a:r>
            <a:r>
              <a:rPr lang="en-US" sz="2900" dirty="0" err="1">
                <a:solidFill>
                  <a:srgbClr val="FFFF00"/>
                </a:solidFill>
              </a:rPr>
              <a:t>được</a:t>
            </a:r>
            <a:r>
              <a:rPr lang="en-US" sz="2900" dirty="0">
                <a:solidFill>
                  <a:srgbClr val="FFFF00"/>
                </a:solidFill>
              </a:rPr>
              <a:t> </a:t>
            </a:r>
            <a:r>
              <a:rPr lang="en-US" sz="2900" dirty="0" err="1">
                <a:solidFill>
                  <a:srgbClr val="FFFF00"/>
                </a:solidFill>
              </a:rPr>
              <a:t>nuôi</a:t>
            </a:r>
            <a:r>
              <a:rPr lang="en-US" sz="2900" dirty="0">
                <a:solidFill>
                  <a:srgbClr val="FFFF00"/>
                </a:solidFill>
              </a:rPr>
              <a:t> </a:t>
            </a:r>
            <a:r>
              <a:rPr lang="en-US" sz="2900" dirty="0" err="1">
                <a:solidFill>
                  <a:srgbClr val="FFFF00"/>
                </a:solidFill>
              </a:rPr>
              <a:t>lớn</a:t>
            </a:r>
            <a:endParaRPr lang="en-US" sz="2900" dirty="0">
              <a:solidFill>
                <a:srgbClr val="FFFF00"/>
              </a:solidFill>
            </a:endParaRPr>
          </a:p>
        </p:txBody>
      </p:sp>
      <p:pic>
        <p:nvPicPr>
          <p:cNvPr id="10" name="Content Placeholder 3" descr="C:\Users\Administrator\Desktop\Anh thanh giong\20160921_101739.jpg"/>
          <p:cNvPicPr>
            <a:picLocks/>
          </p:cNvPicPr>
          <p:nvPr/>
        </p:nvPicPr>
        <p:blipFill>
          <a:blip r:embed="rId5" cstate="print">
            <a:extLst>
              <a:ext uri="{28A0092B-C50C-407E-A947-70E740481C1C}">
                <a14:useLocalDpi xmlns:a14="http://schemas.microsoft.com/office/drawing/2010/main" val="0"/>
              </a:ext>
            </a:extLst>
          </a:blip>
          <a:srcRect/>
          <a:stretch>
            <a:fillRect/>
          </a:stretch>
        </p:blipFill>
        <p:spPr>
          <a:xfrm>
            <a:off x="1524000" y="-5209"/>
            <a:ext cx="4572000" cy="3429000"/>
          </a:xfrm>
          <a:prstGeom prst="rect">
            <a:avLst/>
          </a:prstGeom>
        </p:spPr>
      </p:pic>
      <p:sp>
        <p:nvSpPr>
          <p:cNvPr id="13" name="TextBox 12">
            <a:hlinkClick r:id="rId6" action="ppaction://hlinksldjump"/>
          </p:cNvPr>
          <p:cNvSpPr txBox="1"/>
          <p:nvPr/>
        </p:nvSpPr>
        <p:spPr>
          <a:xfrm>
            <a:off x="1592318" y="3042792"/>
            <a:ext cx="4403833" cy="538609"/>
          </a:xfrm>
          <a:prstGeom prst="rect">
            <a:avLst/>
          </a:prstGeom>
          <a:solidFill>
            <a:schemeClr val="accent2"/>
          </a:solidFill>
          <a:ln w="28575">
            <a:solidFill>
              <a:schemeClr val="bg2">
                <a:lumMod val="20000"/>
                <a:lumOff val="80000"/>
              </a:schemeClr>
            </a:solidFill>
          </a:ln>
        </p:spPr>
        <p:txBody>
          <a:bodyPr wrap="square" rtlCol="0">
            <a:spAutoFit/>
          </a:bodyPr>
          <a:lstStyle/>
          <a:p>
            <a:pPr algn="ctr"/>
            <a:r>
              <a:rPr lang="en-US" sz="2900" dirty="0" err="1">
                <a:solidFill>
                  <a:srgbClr val="FFFF00"/>
                </a:solidFill>
              </a:rPr>
              <a:t>Sự</a:t>
            </a:r>
            <a:r>
              <a:rPr lang="en-US" sz="2900" dirty="0">
                <a:solidFill>
                  <a:srgbClr val="FFFF00"/>
                </a:solidFill>
              </a:rPr>
              <a:t> </a:t>
            </a:r>
            <a:r>
              <a:rPr lang="en-US" sz="2900" dirty="0" err="1">
                <a:solidFill>
                  <a:srgbClr val="FFFF00"/>
                </a:solidFill>
              </a:rPr>
              <a:t>ra</a:t>
            </a:r>
            <a:r>
              <a:rPr lang="en-US" sz="2900" dirty="0">
                <a:solidFill>
                  <a:srgbClr val="FFFF00"/>
                </a:solidFill>
              </a:rPr>
              <a:t> </a:t>
            </a:r>
            <a:r>
              <a:rPr lang="en-US" sz="2900" dirty="0" err="1">
                <a:solidFill>
                  <a:srgbClr val="FFFF00"/>
                </a:solidFill>
              </a:rPr>
              <a:t>đời</a:t>
            </a:r>
            <a:r>
              <a:rPr lang="en-US" sz="2900" dirty="0">
                <a:solidFill>
                  <a:srgbClr val="FFFF00"/>
                </a:solidFill>
              </a:rPr>
              <a:t> </a:t>
            </a:r>
            <a:r>
              <a:rPr lang="en-US" sz="2900" dirty="0" err="1">
                <a:solidFill>
                  <a:srgbClr val="FFFF00"/>
                </a:solidFill>
              </a:rPr>
              <a:t>của</a:t>
            </a:r>
            <a:r>
              <a:rPr lang="en-US" sz="2900" dirty="0">
                <a:solidFill>
                  <a:srgbClr val="FFFF00"/>
                </a:solidFill>
              </a:rPr>
              <a:t> </a:t>
            </a:r>
            <a:r>
              <a:rPr lang="en-US" sz="2900" dirty="0" err="1">
                <a:solidFill>
                  <a:srgbClr val="FFFF00"/>
                </a:solidFill>
              </a:rPr>
              <a:t>Gióng</a:t>
            </a:r>
            <a:endParaRPr lang="en-US" sz="2900" dirty="0">
              <a:solidFill>
                <a:srgbClr val="FFFF00"/>
              </a:solidFill>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457200"/>
            <a:ext cx="4572000" cy="2971800"/>
          </a:xfrm>
          <a:prstGeom prst="rect">
            <a:avLst/>
          </a:prstGeom>
          <a:ln w="28575">
            <a:solidFill>
              <a:schemeClr val="tx1"/>
            </a:solidFill>
          </a:ln>
        </p:spPr>
      </p:pic>
      <p:sp>
        <p:nvSpPr>
          <p:cNvPr id="15" name="TextBox 14">
            <a:hlinkClick r:id="rId8" action="ppaction://hlinksldjump"/>
          </p:cNvPr>
          <p:cNvSpPr txBox="1"/>
          <p:nvPr/>
        </p:nvSpPr>
        <p:spPr>
          <a:xfrm>
            <a:off x="6261540" y="3042792"/>
            <a:ext cx="4403833" cy="538609"/>
          </a:xfrm>
          <a:prstGeom prst="rect">
            <a:avLst/>
          </a:prstGeom>
          <a:solidFill>
            <a:srgbClr val="C00000"/>
          </a:solidFill>
          <a:ln w="28575">
            <a:solidFill>
              <a:schemeClr val="bg1"/>
            </a:solidFill>
          </a:ln>
        </p:spPr>
        <p:txBody>
          <a:bodyPr wrap="square" rtlCol="0">
            <a:spAutoFit/>
          </a:bodyPr>
          <a:lstStyle/>
          <a:p>
            <a:pPr algn="ctr"/>
            <a:r>
              <a:rPr lang="en-US" sz="2900" dirty="0" err="1">
                <a:solidFill>
                  <a:srgbClr val="FFFF00"/>
                </a:solidFill>
              </a:rPr>
              <a:t>Gióng</a:t>
            </a:r>
            <a:r>
              <a:rPr lang="en-US" sz="2900" dirty="0">
                <a:solidFill>
                  <a:srgbClr val="FFFF00"/>
                </a:solidFill>
              </a:rPr>
              <a:t> </a:t>
            </a:r>
            <a:r>
              <a:rPr lang="en-US" sz="2900" dirty="0" err="1">
                <a:solidFill>
                  <a:srgbClr val="FFFF00"/>
                </a:solidFill>
              </a:rPr>
              <a:t>đòi</a:t>
            </a:r>
            <a:r>
              <a:rPr lang="en-US" sz="2900" dirty="0">
                <a:solidFill>
                  <a:srgbClr val="FFFF00"/>
                </a:solidFill>
              </a:rPr>
              <a:t> </a:t>
            </a:r>
            <a:r>
              <a:rPr lang="en-US" sz="2900" dirty="0" err="1">
                <a:solidFill>
                  <a:srgbClr val="FFFF00"/>
                </a:solidFill>
              </a:rPr>
              <a:t>đi</a:t>
            </a:r>
            <a:r>
              <a:rPr lang="en-US" sz="2900" dirty="0">
                <a:solidFill>
                  <a:srgbClr val="FFFF00"/>
                </a:solidFill>
              </a:rPr>
              <a:t> </a:t>
            </a:r>
            <a:r>
              <a:rPr lang="en-US" sz="2900" dirty="0" err="1">
                <a:solidFill>
                  <a:srgbClr val="FFFF00"/>
                </a:solidFill>
              </a:rPr>
              <a:t>đánh</a:t>
            </a:r>
            <a:r>
              <a:rPr lang="en-US" sz="2900" dirty="0">
                <a:solidFill>
                  <a:srgbClr val="FFFF00"/>
                </a:solidFill>
              </a:rPr>
              <a:t> </a:t>
            </a:r>
            <a:r>
              <a:rPr lang="en-US" sz="2900" dirty="0" err="1">
                <a:solidFill>
                  <a:srgbClr val="FFFF00"/>
                </a:solidFill>
              </a:rPr>
              <a:t>giặc</a:t>
            </a:r>
            <a:endParaRPr lang="en-US" sz="2900" dirty="0">
              <a:solidFill>
                <a:srgbClr val="FFFF00"/>
              </a:solidFill>
            </a:endParaRPr>
          </a:p>
        </p:txBody>
      </p:sp>
      <p:sp>
        <p:nvSpPr>
          <p:cNvPr id="17" name="TextBox 16">
            <a:hlinkClick r:id="rId9" action="ppaction://hlinksldjump"/>
          </p:cNvPr>
          <p:cNvSpPr txBox="1"/>
          <p:nvPr/>
        </p:nvSpPr>
        <p:spPr>
          <a:xfrm>
            <a:off x="6183368" y="6324601"/>
            <a:ext cx="4403833" cy="546303"/>
          </a:xfrm>
          <a:prstGeom prst="rect">
            <a:avLst/>
          </a:prstGeom>
          <a:solidFill>
            <a:srgbClr val="00B050"/>
          </a:solidFill>
          <a:ln w="28575">
            <a:solidFill>
              <a:schemeClr val="bg1"/>
            </a:solidFill>
          </a:ln>
        </p:spPr>
        <p:txBody>
          <a:bodyPr wrap="square" rtlCol="0">
            <a:spAutoFit/>
          </a:bodyPr>
          <a:lstStyle/>
          <a:p>
            <a:pPr algn="ctr"/>
            <a:r>
              <a:rPr lang="en-US" sz="2900" dirty="0" err="1">
                <a:solidFill>
                  <a:srgbClr val="FFFF00"/>
                </a:solidFill>
              </a:rPr>
              <a:t>Gióng</a:t>
            </a:r>
            <a:r>
              <a:rPr lang="en-US" sz="2900" dirty="0">
                <a:solidFill>
                  <a:srgbClr val="FFFF00"/>
                </a:solidFill>
              </a:rPr>
              <a:t> </a:t>
            </a:r>
            <a:r>
              <a:rPr lang="en-US" sz="2900" dirty="0" err="1">
                <a:solidFill>
                  <a:srgbClr val="FFFF00"/>
                </a:solidFill>
              </a:rPr>
              <a:t>đánh</a:t>
            </a:r>
            <a:r>
              <a:rPr lang="en-US" sz="2900" dirty="0">
                <a:solidFill>
                  <a:srgbClr val="FFFF00"/>
                </a:solidFill>
              </a:rPr>
              <a:t> </a:t>
            </a:r>
            <a:r>
              <a:rPr lang="en-US" sz="2900" dirty="0" err="1">
                <a:solidFill>
                  <a:srgbClr val="FFFF00"/>
                </a:solidFill>
              </a:rPr>
              <a:t>giặc</a:t>
            </a:r>
            <a:r>
              <a:rPr lang="en-US" sz="2900" dirty="0">
                <a:solidFill>
                  <a:srgbClr val="FFFF00"/>
                </a:solidFill>
              </a:rPr>
              <a:t>, </a:t>
            </a:r>
            <a:r>
              <a:rPr lang="en-US" sz="2900" dirty="0" err="1">
                <a:solidFill>
                  <a:srgbClr val="FFFF00"/>
                </a:solidFill>
              </a:rPr>
              <a:t>về</a:t>
            </a:r>
            <a:r>
              <a:rPr lang="en-US" sz="2900" dirty="0">
                <a:solidFill>
                  <a:srgbClr val="FFFF00"/>
                </a:solidFill>
              </a:rPr>
              <a:t> </a:t>
            </a:r>
            <a:r>
              <a:rPr lang="en-US" sz="2900" dirty="0" err="1">
                <a:solidFill>
                  <a:srgbClr val="FFFF00"/>
                </a:solidFill>
              </a:rPr>
              <a:t>trời</a:t>
            </a:r>
            <a:endParaRPr lang="en-US" sz="2900" dirty="0">
              <a:solidFill>
                <a:srgbClr val="FFFF00"/>
              </a:solidFill>
            </a:endParaRPr>
          </a:p>
        </p:txBody>
      </p:sp>
      <p:sp>
        <p:nvSpPr>
          <p:cNvPr id="2" name="TextBox 1"/>
          <p:cNvSpPr txBox="1"/>
          <p:nvPr/>
        </p:nvSpPr>
        <p:spPr>
          <a:xfrm>
            <a:off x="1524000" y="-76200"/>
            <a:ext cx="9144000" cy="553998"/>
          </a:xfrm>
          <a:prstGeom prst="rect">
            <a:avLst/>
          </a:prstGeom>
          <a:solidFill>
            <a:srgbClr val="C00000"/>
          </a:solidFill>
        </p:spPr>
        <p:txBody>
          <a:bodyPr wrap="square" rtlCol="0">
            <a:spAutoFit/>
          </a:bodyPr>
          <a:lstStyle/>
          <a:p>
            <a:pPr algn="ctr"/>
            <a:r>
              <a:rPr lang="en-US" sz="3000" dirty="0" err="1">
                <a:solidFill>
                  <a:srgbClr val="FFFF00"/>
                </a:solidFill>
              </a:rPr>
              <a:t>Tìm</a:t>
            </a:r>
            <a:r>
              <a:rPr lang="en-US" sz="3000" dirty="0">
                <a:solidFill>
                  <a:srgbClr val="FFFF00"/>
                </a:solidFill>
              </a:rPr>
              <a:t> </a:t>
            </a:r>
            <a:r>
              <a:rPr lang="en-US" sz="3000" dirty="0" err="1">
                <a:solidFill>
                  <a:srgbClr val="FFFF00"/>
                </a:solidFill>
              </a:rPr>
              <a:t>những</a:t>
            </a:r>
            <a:r>
              <a:rPr lang="en-US" sz="3000" dirty="0">
                <a:solidFill>
                  <a:srgbClr val="FFFF00"/>
                </a:solidFill>
              </a:rPr>
              <a:t> chi </a:t>
            </a:r>
            <a:r>
              <a:rPr lang="en-US" sz="3000" dirty="0" err="1">
                <a:solidFill>
                  <a:srgbClr val="FFFF00"/>
                </a:solidFill>
              </a:rPr>
              <a:t>tiết</a:t>
            </a:r>
            <a:r>
              <a:rPr lang="en-US" sz="3000" dirty="0">
                <a:solidFill>
                  <a:srgbClr val="FFFF00"/>
                </a:solidFill>
              </a:rPr>
              <a:t> </a:t>
            </a:r>
            <a:r>
              <a:rPr lang="en-US" sz="3000" dirty="0" err="1">
                <a:solidFill>
                  <a:srgbClr val="FFFF00"/>
                </a:solidFill>
              </a:rPr>
              <a:t>tưởng</a:t>
            </a:r>
            <a:r>
              <a:rPr lang="en-US" sz="3000" dirty="0">
                <a:solidFill>
                  <a:srgbClr val="FFFF00"/>
                </a:solidFill>
              </a:rPr>
              <a:t> </a:t>
            </a:r>
            <a:r>
              <a:rPr lang="en-US" sz="3000" dirty="0" err="1">
                <a:solidFill>
                  <a:srgbClr val="FFFF00"/>
                </a:solidFill>
              </a:rPr>
              <a:t>tượng</a:t>
            </a:r>
            <a:r>
              <a:rPr lang="en-US" sz="3000" dirty="0">
                <a:solidFill>
                  <a:srgbClr val="FFFF00"/>
                </a:solidFill>
              </a:rPr>
              <a:t> </a:t>
            </a:r>
            <a:r>
              <a:rPr lang="en-US" sz="3000" dirty="0" err="1">
                <a:solidFill>
                  <a:srgbClr val="FFFF00"/>
                </a:solidFill>
              </a:rPr>
              <a:t>kì</a:t>
            </a:r>
            <a:r>
              <a:rPr lang="en-US" sz="3000" dirty="0">
                <a:solidFill>
                  <a:srgbClr val="FFFF00"/>
                </a:solidFill>
              </a:rPr>
              <a:t> </a:t>
            </a:r>
            <a:r>
              <a:rPr lang="en-US" sz="3000" dirty="0" err="1">
                <a:solidFill>
                  <a:srgbClr val="FFFF00"/>
                </a:solidFill>
              </a:rPr>
              <a:t>ảo</a:t>
            </a:r>
            <a:r>
              <a:rPr lang="en-US" sz="3000" dirty="0">
                <a:solidFill>
                  <a:srgbClr val="FFFF00"/>
                </a:solidFill>
              </a:rPr>
              <a:t> qua </a:t>
            </a:r>
            <a:r>
              <a:rPr lang="en-US" sz="3000" dirty="0" err="1">
                <a:solidFill>
                  <a:srgbClr val="FFFF00"/>
                </a:solidFill>
              </a:rPr>
              <a:t>các</a:t>
            </a:r>
            <a:r>
              <a:rPr lang="en-US" sz="3000" dirty="0">
                <a:solidFill>
                  <a:srgbClr val="FFFF00"/>
                </a:solidFill>
              </a:rPr>
              <a:t> </a:t>
            </a:r>
            <a:r>
              <a:rPr lang="en-US" sz="3000" dirty="0" err="1">
                <a:solidFill>
                  <a:srgbClr val="FFFF00"/>
                </a:solidFill>
              </a:rPr>
              <a:t>phần</a:t>
            </a:r>
            <a:r>
              <a:rPr lang="en-US" sz="3000" dirty="0">
                <a:solidFill>
                  <a:srgbClr val="FFFF00"/>
                </a:solidFill>
              </a:rPr>
              <a:t>?</a:t>
            </a:r>
          </a:p>
        </p:txBody>
      </p:sp>
    </p:spTree>
    <p:extLst>
      <p:ext uri="{BB962C8B-B14F-4D97-AF65-F5344CB8AC3E}">
        <p14:creationId xmlns:p14="http://schemas.microsoft.com/office/powerpoint/2010/main" val="1403468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15"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352" y="3276600"/>
            <a:ext cx="4443249" cy="2895600"/>
          </a:xfrm>
          <a:prstGeom prst="rect">
            <a:avLst/>
          </a:prstGeom>
        </p:spPr>
      </p:pic>
      <p:sp>
        <p:nvSpPr>
          <p:cNvPr id="8" name="Rectangle 7"/>
          <p:cNvSpPr/>
          <p:nvPr/>
        </p:nvSpPr>
        <p:spPr>
          <a:xfrm>
            <a:off x="6096000" y="2971800"/>
            <a:ext cx="4572000" cy="523220"/>
          </a:xfrm>
          <a:prstGeom prst="rect">
            <a:avLst/>
          </a:prstGeom>
          <a:ln w="28575">
            <a:solidFill>
              <a:schemeClr val="tx1"/>
            </a:solidFill>
          </a:ln>
        </p:spPr>
        <p:txBody>
          <a:bodyPr wrap="square">
            <a:spAutoFit/>
          </a:bodyPr>
          <a:lstStyle/>
          <a:p>
            <a:pPr algn="ctr"/>
            <a:r>
              <a:rPr lang="en-US" sz="2700" dirty="0" err="1"/>
              <a:t>Mang</a:t>
            </a:r>
            <a:r>
              <a:rPr lang="en-US" sz="2700" dirty="0"/>
              <a:t> </a:t>
            </a:r>
            <a:r>
              <a:rPr lang="en-US" sz="2700" dirty="0" err="1"/>
              <a:t>thai</a:t>
            </a:r>
            <a:r>
              <a:rPr lang="en-US" sz="2700" dirty="0"/>
              <a:t> 12 </a:t>
            </a:r>
            <a:r>
              <a:rPr lang="en-US" sz="2700" dirty="0" err="1"/>
              <a:t>tháng</a:t>
            </a:r>
            <a:r>
              <a:rPr lang="en-US" sz="2700" dirty="0"/>
              <a:t> </a:t>
            </a:r>
            <a:r>
              <a:rPr lang="en-US" sz="2700" dirty="0" err="1"/>
              <a:t>mới</a:t>
            </a:r>
            <a:r>
              <a:rPr lang="en-US" sz="2700" dirty="0"/>
              <a:t> </a:t>
            </a:r>
            <a:r>
              <a:rPr lang="en-US" sz="2700" dirty="0" err="1"/>
              <a:t>sinh</a:t>
            </a:r>
            <a:endParaRPr lang="en-US" sz="2700" dirty="0"/>
          </a:p>
        </p:txBody>
      </p:sp>
      <p:sp>
        <p:nvSpPr>
          <p:cNvPr id="4" name="Rectangle 3"/>
          <p:cNvSpPr/>
          <p:nvPr/>
        </p:nvSpPr>
        <p:spPr>
          <a:xfrm>
            <a:off x="1524001" y="2971800"/>
            <a:ext cx="4456669" cy="523220"/>
          </a:xfrm>
          <a:prstGeom prst="rect">
            <a:avLst/>
          </a:prstGeom>
          <a:solidFill>
            <a:schemeClr val="bg1"/>
          </a:solidFill>
          <a:ln w="28575">
            <a:solidFill>
              <a:schemeClr val="tx1"/>
            </a:solidFill>
          </a:ln>
        </p:spPr>
        <p:txBody>
          <a:bodyPr wrap="none">
            <a:spAutoFit/>
          </a:bodyPr>
          <a:lstStyle/>
          <a:p>
            <a:pPr algn="ctr"/>
            <a:r>
              <a:rPr lang="en-US" sz="2800" dirty="0" err="1"/>
              <a:t>Bà</a:t>
            </a:r>
            <a:r>
              <a:rPr lang="en-US" sz="2800" dirty="0"/>
              <a:t> </a:t>
            </a:r>
            <a:r>
              <a:rPr lang="en-US" sz="2800" dirty="0" err="1"/>
              <a:t>mẹ</a:t>
            </a:r>
            <a:r>
              <a:rPr lang="en-US" sz="2800" dirty="0"/>
              <a:t> </a:t>
            </a:r>
            <a:r>
              <a:rPr lang="en-US" sz="2800" dirty="0" err="1"/>
              <a:t>ướm</a:t>
            </a:r>
            <a:r>
              <a:rPr lang="en-US" sz="2800" dirty="0"/>
              <a:t> </a:t>
            </a:r>
            <a:r>
              <a:rPr lang="en-US" sz="2800" dirty="0" err="1"/>
              <a:t>chân</a:t>
            </a:r>
            <a:r>
              <a:rPr lang="en-US" sz="2800" dirty="0"/>
              <a:t>, </a:t>
            </a:r>
            <a:r>
              <a:rPr lang="en-US" sz="2800" dirty="0" err="1"/>
              <a:t>thụ</a:t>
            </a:r>
            <a:r>
              <a:rPr lang="en-US" sz="2800" dirty="0"/>
              <a:t> </a:t>
            </a:r>
            <a:r>
              <a:rPr lang="en-US" sz="2800" dirty="0" err="1"/>
              <a:t>thai</a:t>
            </a:r>
            <a:r>
              <a:rPr lang="en-US" sz="2800" dirty="0"/>
              <a:t> </a:t>
            </a:r>
          </a:p>
        </p:txBody>
      </p:sp>
      <p:sp>
        <p:nvSpPr>
          <p:cNvPr id="2" name="TextBox 1"/>
          <p:cNvSpPr txBox="1"/>
          <p:nvPr/>
        </p:nvSpPr>
        <p:spPr>
          <a:xfrm>
            <a:off x="1524000" y="-76200"/>
            <a:ext cx="9144000" cy="584775"/>
          </a:xfrm>
          <a:prstGeom prst="rect">
            <a:avLst/>
          </a:prstGeom>
          <a:solidFill>
            <a:srgbClr val="C00000"/>
          </a:solidFill>
        </p:spPr>
        <p:txBody>
          <a:bodyPr wrap="square" rtlCol="0">
            <a:spAutoFit/>
          </a:bodyPr>
          <a:lstStyle/>
          <a:p>
            <a:pPr algn="ctr"/>
            <a:r>
              <a:rPr lang="en-US" sz="3100" dirty="0" err="1">
                <a:solidFill>
                  <a:srgbClr val="FFFF00"/>
                </a:solidFill>
              </a:rPr>
              <a:t>Sự</a:t>
            </a:r>
            <a:r>
              <a:rPr lang="en-US" sz="3100" dirty="0">
                <a:solidFill>
                  <a:srgbClr val="FFFF00"/>
                </a:solidFill>
              </a:rPr>
              <a:t> </a:t>
            </a:r>
            <a:r>
              <a:rPr lang="en-US" sz="3100" dirty="0" err="1">
                <a:solidFill>
                  <a:srgbClr val="FFFF00"/>
                </a:solidFill>
              </a:rPr>
              <a:t>ra</a:t>
            </a:r>
            <a:r>
              <a:rPr lang="en-US" sz="3100" dirty="0">
                <a:solidFill>
                  <a:srgbClr val="FFFF00"/>
                </a:solidFill>
              </a:rPr>
              <a:t> </a:t>
            </a:r>
            <a:r>
              <a:rPr lang="en-US" sz="3100" dirty="0" err="1">
                <a:solidFill>
                  <a:srgbClr val="FFFF00"/>
                </a:solidFill>
              </a:rPr>
              <a:t>đời</a:t>
            </a:r>
            <a:r>
              <a:rPr lang="en-US" sz="3100" dirty="0">
                <a:solidFill>
                  <a:srgbClr val="FFFF00"/>
                </a:solidFill>
              </a:rPr>
              <a:t> </a:t>
            </a:r>
            <a:r>
              <a:rPr lang="en-US" sz="3100" dirty="0" err="1">
                <a:solidFill>
                  <a:srgbClr val="FFFF00"/>
                </a:solidFill>
              </a:rPr>
              <a:t>của</a:t>
            </a:r>
            <a:r>
              <a:rPr lang="en-US" sz="3100" dirty="0">
                <a:solidFill>
                  <a:srgbClr val="FFFF00"/>
                </a:solidFill>
              </a:rPr>
              <a:t> </a:t>
            </a:r>
            <a:r>
              <a:rPr lang="en-US" sz="3100" dirty="0" err="1">
                <a:solidFill>
                  <a:srgbClr val="FFFF00"/>
                </a:solidFill>
              </a:rPr>
              <a:t>Gióng</a:t>
            </a:r>
            <a:endParaRPr lang="en-US" sz="3100" dirty="0">
              <a:solidFill>
                <a:srgbClr val="FFFF00"/>
              </a:solidFill>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08576"/>
            <a:ext cx="4572000" cy="2539425"/>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508576"/>
            <a:ext cx="4419601" cy="2539425"/>
          </a:xfrm>
          <a:prstGeom prst="rect">
            <a:avLst/>
          </a:prstGeom>
        </p:spPr>
      </p:pic>
      <p:sp>
        <p:nvSpPr>
          <p:cNvPr id="10" name="Rectangle 9"/>
          <p:cNvSpPr/>
          <p:nvPr/>
        </p:nvSpPr>
        <p:spPr>
          <a:xfrm>
            <a:off x="1523999" y="6019800"/>
            <a:ext cx="4456670" cy="892552"/>
          </a:xfrm>
          <a:prstGeom prst="rect">
            <a:avLst/>
          </a:prstGeom>
          <a:solidFill>
            <a:schemeClr val="bg1"/>
          </a:solidFill>
          <a:ln w="28575">
            <a:solidFill>
              <a:schemeClr val="tx1"/>
            </a:solidFill>
          </a:ln>
        </p:spPr>
        <p:txBody>
          <a:bodyPr wrap="square">
            <a:spAutoFit/>
          </a:bodyPr>
          <a:lstStyle/>
          <a:p>
            <a:pPr algn="ctr"/>
            <a:r>
              <a:rPr lang="en-US" sz="2500" dirty="0" err="1"/>
              <a:t>Lên</a:t>
            </a:r>
            <a:r>
              <a:rPr lang="en-US" sz="2500" dirty="0"/>
              <a:t> 3 </a:t>
            </a:r>
            <a:r>
              <a:rPr lang="en-US" sz="2500" dirty="0" err="1"/>
              <a:t>không</a:t>
            </a:r>
            <a:r>
              <a:rPr lang="en-US" sz="2500" dirty="0"/>
              <a:t> </a:t>
            </a:r>
            <a:r>
              <a:rPr lang="en-US" sz="2500" dirty="0" err="1"/>
              <a:t>nói,cười</a:t>
            </a:r>
            <a:r>
              <a:rPr lang="en-US" sz="2500" dirty="0"/>
              <a:t>,            </a:t>
            </a:r>
            <a:r>
              <a:rPr lang="en-US" sz="2500" dirty="0" err="1"/>
              <a:t>đặt</a:t>
            </a:r>
            <a:r>
              <a:rPr lang="en-US" sz="2500" dirty="0"/>
              <a:t> </a:t>
            </a:r>
            <a:r>
              <a:rPr lang="en-US" sz="2500" dirty="0" err="1"/>
              <a:t>đâu</a:t>
            </a:r>
            <a:r>
              <a:rPr lang="en-US" sz="2500" dirty="0"/>
              <a:t> </a:t>
            </a:r>
            <a:r>
              <a:rPr lang="en-US" sz="2500" dirty="0" err="1"/>
              <a:t>nằm</a:t>
            </a:r>
            <a:r>
              <a:rPr lang="en-US" sz="2500" dirty="0"/>
              <a:t> </a:t>
            </a:r>
            <a:r>
              <a:rPr lang="en-US" sz="2500" dirty="0" err="1"/>
              <a:t>đó</a:t>
            </a:r>
            <a:endParaRPr lang="en-US" sz="2500" dirty="0"/>
          </a:p>
        </p:txBody>
      </p:sp>
      <p:sp>
        <p:nvSpPr>
          <p:cNvPr id="14" name="Oval Callout 13">
            <a:hlinkClick r:id="rId5" action="ppaction://hlinksldjump"/>
          </p:cNvPr>
          <p:cNvSpPr/>
          <p:nvPr/>
        </p:nvSpPr>
        <p:spPr>
          <a:xfrm>
            <a:off x="6248400" y="4099034"/>
            <a:ext cx="4419600" cy="1066800"/>
          </a:xfrm>
          <a:prstGeom prst="wedgeEllipseCallout">
            <a:avLst>
              <a:gd name="adj1" fmla="val -54115"/>
              <a:gd name="adj2" fmla="val -9858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=&gt;Ra </a:t>
            </a:r>
            <a:r>
              <a:rPr lang="en-US" sz="3000" b="1" dirty="0" err="1">
                <a:solidFill>
                  <a:schemeClr val="bg1"/>
                </a:solidFill>
              </a:rPr>
              <a:t>đời</a:t>
            </a:r>
            <a:r>
              <a:rPr lang="en-US" sz="3000" b="1" dirty="0">
                <a:solidFill>
                  <a:schemeClr val="bg1"/>
                </a:solidFill>
              </a:rPr>
              <a:t> </a:t>
            </a:r>
            <a:r>
              <a:rPr lang="en-US" sz="3000" b="1" dirty="0" err="1">
                <a:solidFill>
                  <a:schemeClr val="bg1"/>
                </a:solidFill>
              </a:rPr>
              <a:t>kì</a:t>
            </a:r>
            <a:r>
              <a:rPr lang="en-US" sz="3000" b="1" dirty="0">
                <a:solidFill>
                  <a:schemeClr val="bg1"/>
                </a:solidFill>
              </a:rPr>
              <a:t> </a:t>
            </a:r>
            <a:r>
              <a:rPr lang="en-US" sz="3000" b="1" dirty="0" err="1">
                <a:solidFill>
                  <a:schemeClr val="bg1"/>
                </a:solidFill>
              </a:rPr>
              <a:t>lạ</a:t>
            </a:r>
            <a:r>
              <a:rPr lang="en-US" sz="3000" b="1" dirty="0">
                <a:solidFill>
                  <a:schemeClr val="bg1"/>
                </a:solidFill>
              </a:rPr>
              <a:t>, </a:t>
            </a:r>
            <a:r>
              <a:rPr lang="en-US" sz="3000" b="1" dirty="0" err="1">
                <a:solidFill>
                  <a:schemeClr val="bg1"/>
                </a:solidFill>
              </a:rPr>
              <a:t>khác</a:t>
            </a:r>
            <a:r>
              <a:rPr lang="en-US" sz="3000" b="1" dirty="0">
                <a:solidFill>
                  <a:schemeClr val="bg1"/>
                </a:solidFill>
              </a:rPr>
              <a:t> </a:t>
            </a:r>
            <a:r>
              <a:rPr lang="en-US" sz="3000" b="1" dirty="0" err="1">
                <a:solidFill>
                  <a:schemeClr val="bg1"/>
                </a:solidFill>
              </a:rPr>
              <a:t>thường</a:t>
            </a:r>
            <a:endParaRPr lang="en-US" sz="3000" b="1" dirty="0">
              <a:solidFill>
                <a:schemeClr val="bg1"/>
              </a:solidFill>
            </a:endParaRPr>
          </a:p>
        </p:txBody>
      </p:sp>
    </p:spTree>
    <p:extLst>
      <p:ext uri="{BB962C8B-B14F-4D97-AF65-F5344CB8AC3E}">
        <p14:creationId xmlns:p14="http://schemas.microsoft.com/office/powerpoint/2010/main" val="27515281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10"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260&quot;&gt;&lt;object type=&quot;3&quot; unique_id=&quot;10261&quot;&gt;&lt;property id=&quot;20148&quot; value=&quot;5&quot;/&gt;&lt;property id=&quot;20300&quot; value=&quot;Slide 1&quot;/&gt;&lt;property id=&quot;20307&quot; value=&quot;256&quot;/&gt;&lt;/object&gt;&lt;object type=&quot;3&quot; unique_id=&quot;10262&quot;&gt;&lt;property id=&quot;20148&quot; value=&quot;5&quot;/&gt;&lt;property id=&quot;20300&quot; value=&quot;Slide 2 - &amp;quot;Xem video và chia sẻ ý kiến cá nhân H: Cho biết nội dung của bài hát? Bài hát gợi cho em cảm xúc gì?           &amp;quot;&quot;/&gt;&lt;property id=&quot;20307&quot; value=&quot;324&quot;/&gt;&lt;/object&gt;&lt;object type=&quot;3&quot; unique_id=&quot;10263&quot;&gt;&lt;property id=&quot;20148&quot; value=&quot;5&quot;/&gt;&lt;property id=&quot;20300&quot; value=&quot;Slide 3&quot;/&gt;&lt;property id=&quot;20307&quot; value=&quot;343&quot;/&gt;&lt;/object&gt;&lt;object type=&quot;3&quot; unique_id=&quot;10264&quot;&gt;&lt;property id=&quot;20148&quot; value=&quot;5&quot;/&gt;&lt;property id=&quot;20300&quot; value=&quot;Slide 4&quot;/&gt;&lt;property id=&quot;20307&quot; value=&quot;297&quot;/&gt;&lt;/object&gt;&lt;object type=&quot;3&quot; unique_id=&quot;10265&quot;&gt;&lt;property id=&quot;20148&quot; value=&quot;5&quot;/&gt;&lt;property id=&quot;20300&quot; value=&quot;Slide 5&quot;/&gt;&lt;property id=&quot;20307&quot; value=&quot;298&quot;/&gt;&lt;/object&gt;&lt;object type=&quot;3&quot; unique_id=&quot;10266&quot;&gt;&lt;property id=&quot;20148&quot; value=&quot;5&quot;/&gt;&lt;property id=&quot;20300&quot; value=&quot;Slide 6&quot;/&gt;&lt;property id=&quot;20307&quot; value=&quot;293&quot;/&gt;&lt;/object&gt;&lt;object type=&quot;3&quot; unique_id=&quot;10267&quot;&gt;&lt;property id=&quot;20148&quot; value=&quot;5&quot;/&gt;&lt;property id=&quot;20300&quot; value=&quot;Slide 7&quot;/&gt;&lt;property id=&quot;20307&quot; value=&quot;302&quot;/&gt;&lt;/object&gt;&lt;object type=&quot;3&quot; unique_id=&quot;10268&quot;&gt;&lt;property id=&quot;20148&quot; value=&quot;5&quot;/&gt;&lt;property id=&quot;20300&quot; value=&quot;Slide 8&quot;/&gt;&lt;property id=&quot;20307&quot; value=&quot;303&quot;/&gt;&lt;/object&gt;&lt;object type=&quot;3&quot; unique_id=&quot;10269&quot;&gt;&lt;property id=&quot;20148&quot; value=&quot;5&quot;/&gt;&lt;property id=&quot;20300&quot; value=&quot;Slide 9&quot;/&gt;&lt;property id=&quot;20307&quot; value=&quot;344&quot;/&gt;&lt;/object&gt;&lt;object type=&quot;3&quot; unique_id=&quot;10270&quot;&gt;&lt;property id=&quot;20148&quot; value=&quot;5&quot;/&gt;&lt;property id=&quot;20300&quot; value=&quot;Slide 10 - &amp;quot;Hoạt động nhóm (7 phút)- Phiếu học tập số 1&amp;quot;&quot;/&gt;&lt;property id=&quot;20307&quot; value=&quot;326&quot;/&gt;&lt;/object&gt;&lt;object type=&quot;3&quot; unique_id=&quot;10271&quot;&gt;&lt;property id=&quot;20148&quot; value=&quot;5&quot;/&gt;&lt;property id=&quot;20300&quot; value=&quot;Slide 11&quot;/&gt;&lt;property id=&quot;20307&quot; value=&quot;304&quot;/&gt;&lt;/object&gt;&lt;object type=&quot;3&quot; unique_id=&quot;10272&quot;&gt;&lt;property id=&quot;20148&quot; value=&quot;5&quot;/&gt;&lt;property id=&quot;20300&quot; value=&quot;Slide 12&quot;/&gt;&lt;property id=&quot;20307&quot; value=&quot;317&quot;/&gt;&lt;/object&gt;&lt;object type=&quot;3&quot; unique_id=&quot;10273&quot;&gt;&lt;property id=&quot;20148&quot; value=&quot;5&quot;/&gt;&lt;property id=&quot;20300&quot; value=&quot;Slide 13&quot;/&gt;&lt;property id=&quot;20307&quot; value=&quot;305&quot;/&gt;&lt;/object&gt;&lt;object type=&quot;3&quot; unique_id=&quot;10274&quot;&gt;&lt;property id=&quot;20148&quot; value=&quot;5&quot;/&gt;&lt;property id=&quot;20300&quot; value=&quot;Slide 14 - &amp;quot;Hoạt động nhóm (7 phút)- Phiếu học tập số 1&amp;quot;&quot;/&gt;&lt;property id=&quot;20307&quot; value=&quot;327&quot;/&gt;&lt;/object&gt;&lt;object type=&quot;3&quot; unique_id=&quot;10275&quot;&gt;&lt;property id=&quot;20148&quot; value=&quot;5&quot;/&gt;&lt;property id=&quot;20300&quot; value=&quot;Slide 15 - &amp;quot;Hoạt động nhóm (7 phút)- Phiếu học tập số 2&amp;quot;&quot;/&gt;&lt;property id=&quot;20307&quot; value=&quot;328&quot;/&gt;&lt;/object&gt;&lt;object type=&quot;3&quot; unique_id=&quot;10276&quot;&gt;&lt;property id=&quot;20148&quot; value=&quot;5&quot;/&gt;&lt;property id=&quot;20300&quot; value=&quot;Slide 16&quot;/&gt;&lt;property id=&quot;20307&quot; value=&quot;276&quot;/&gt;&lt;/object&gt;&lt;object type=&quot;3&quot; unique_id=&quot;10277&quot;&gt;&lt;property id=&quot;20148&quot; value=&quot;5&quot;/&gt;&lt;property id=&quot;20300&quot; value=&quot;Slide 17&quot;/&gt;&lt;property id=&quot;20307&quot; value=&quot;309&quot;/&gt;&lt;/object&gt;&lt;object type=&quot;3&quot; unique_id=&quot;10278&quot;&gt;&lt;property id=&quot;20148&quot; value=&quot;5&quot;/&gt;&lt;property id=&quot;20300&quot; value=&quot;Slide 18&quot;/&gt;&lt;property id=&quot;20307&quot; value=&quot;310&quot;/&gt;&lt;/object&gt;&lt;object type=&quot;3&quot; unique_id=&quot;10279&quot;&gt;&lt;property id=&quot;20148&quot; value=&quot;5&quot;/&gt;&lt;property id=&quot;20300&quot; value=&quot;Slide 19 - &amp;quot;Hoạt động nhóm (7 phút)- Phiếu học tập số 2&amp;quot;&quot;/&gt;&lt;property id=&quot;20307&quot; value=&quot;329&quot;/&gt;&lt;/object&gt;&lt;object type=&quot;3&quot; unique_id=&quot;10280&quot;&gt;&lt;property id=&quot;20148&quot; value=&quot;5&quot;/&gt;&lt;property id=&quot;20300&quot; value=&quot;Slide 20&quot;/&gt;&lt;property id=&quot;20307&quot; value=&quot;312&quot;/&gt;&lt;/object&gt;&lt;object type=&quot;3&quot; unique_id=&quot;10281&quot;&gt;&lt;property id=&quot;20148&quot; value=&quot;5&quot;/&gt;&lt;property id=&quot;20300&quot; value=&quot;Slide 21&quot;/&gt;&lt;property id=&quot;20307&quot; value=&quot;313&quot;/&gt;&lt;/object&gt;&lt;object type=&quot;3&quot; unique_id=&quot;10282&quot;&gt;&lt;property id=&quot;20148&quot; value=&quot;5&quot;/&gt;&lt;property id=&quot;20300&quot; value=&quot;Slide 22&quot;/&gt;&lt;property id=&quot;20307&quot; value=&quot;315&quot;/&gt;&lt;/object&gt;&lt;object type=&quot;3&quot; unique_id=&quot;10283&quot;&gt;&lt;property id=&quot;20148&quot; value=&quot;5&quot;/&gt;&lt;property id=&quot;20300&quot; value=&quot;Slide 23 - &amp;quot;Bài tập 1/SGK/Tr 9 – Hoạt động cặp đôi&amp;quot;&quot;/&gt;&lt;property id=&quot;20307&quot; value=&quot;330&quot;/&gt;&lt;/object&gt;&lt;object type=&quot;3&quot; unique_id=&quot;10284&quot;&gt;&lt;property id=&quot;20148&quot; value=&quot;5&quot;/&gt;&lt;property id=&quot;20300&quot; value=&quot;Slide 24&quot;/&gt;&lt;property id=&quot;20307&quot; value=&quot;341&quot;/&gt;&lt;/object&gt;&lt;object type=&quot;3&quot; unique_id=&quot;10285&quot;&gt;&lt;property id=&quot;20148&quot; value=&quot;5&quot;/&gt;&lt;property id=&quot;20300&quot; value=&quot;Slide 25&quot;/&gt;&lt;property id=&quot;20307&quot; value=&quot;334&quot;/&gt;&lt;/object&gt;&lt;object type=&quot;3&quot; unique_id=&quot;10286&quot;&gt;&lt;property id=&quot;20148&quot; value=&quot;5&quot;/&gt;&lt;property id=&quot;20300&quot; value=&quot;Slide 26&quot;/&gt;&lt;property id=&quot;20307&quot; value=&quot;336&quot;/&gt;&lt;/object&gt;&lt;object type=&quot;3&quot; unique_id=&quot;10287&quot;&gt;&lt;property id=&quot;20148&quot; value=&quot;5&quot;/&gt;&lt;property id=&quot;20300&quot; value=&quot;Slide 27&quot;/&gt;&lt;property id=&quot;20307&quot; value=&quot;340&quot;/&gt;&lt;/object&gt;&lt;object type=&quot;3&quot; unique_id=&quot;10288&quot;&gt;&lt;property id=&quot;20148&quot; value=&quot;5&quot;/&gt;&lt;property id=&quot;20300&quot; value=&quot;Slide 28&quot;/&gt;&lt;property id=&quot;20307&quot; value=&quot;337&quot;/&gt;&lt;/object&gt;&lt;/object&gt;&lt;object type=&quot;8&quot; unique_id=&quot;10318&quot;&gt;&lt;/object&gt;&lt;/object&gt;&lt;/database&gt;"/>
  <p:tag name="MMPROD_NEXTUNIQUEID" val="10012"/>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1532</TotalTime>
  <Words>1357</Words>
  <Application>Microsoft Office PowerPoint</Application>
  <PresentationFormat>Widescreen</PresentationFormat>
  <Paragraphs>238</Paragraphs>
  <Slides>28</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28</vt:i4>
      </vt:variant>
    </vt:vector>
  </HeadingPairs>
  <TitlesOfParts>
    <vt:vector size="39" baseType="lpstr">
      <vt:lpstr>.VnAristoteH</vt:lpstr>
      <vt:lpstr>.VnBahamasBH</vt:lpstr>
      <vt:lpstr>.VnTime</vt:lpstr>
      <vt:lpstr>.VnVogueH</vt:lpstr>
      <vt:lpstr>Arail</vt:lpstr>
      <vt:lpstr>Arial</vt:lpstr>
      <vt:lpstr>Times New Roman</vt:lpstr>
      <vt:lpstr>Wingdings</vt:lpstr>
      <vt:lpstr>Default Design</vt:lpstr>
      <vt:lpstr>1_Default Design</vt:lpstr>
      <vt:lpstr>2_Default Design</vt:lpstr>
      <vt:lpstr>PowerPoint Presentation</vt:lpstr>
      <vt:lpstr>PowerPoint Presentation</vt:lpstr>
      <vt:lpstr>Xem video và chia sẻ ý kiến cá nhân H: Cho biết nội dung của bài hát? Bài hát gợi cho em cảm xúc gì?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nhóm (7 phút)- Phiếu học tập số 1</vt:lpstr>
      <vt:lpstr>PowerPoint Presentation</vt:lpstr>
      <vt:lpstr>PowerPoint Presentation</vt:lpstr>
      <vt:lpstr>PowerPoint Presentation</vt:lpstr>
      <vt:lpstr>Hoạt động nhóm (7 phút)- Phiếu học tập số 1</vt:lpstr>
      <vt:lpstr>Hoạt động nhóm (7 phút)- Phiếu học tập số 2</vt:lpstr>
      <vt:lpstr>PowerPoint Presentation</vt:lpstr>
      <vt:lpstr>PowerPoint Presentation</vt:lpstr>
      <vt:lpstr>PowerPoint Presentation</vt:lpstr>
      <vt:lpstr>Hoạt động nhóm (7 phút)- Phiếu học tập số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QUOC KHOI</dc:creator>
  <cp:lastModifiedBy>TCH</cp:lastModifiedBy>
  <cp:revision>217</cp:revision>
  <dcterms:created xsi:type="dcterms:W3CDTF">2011-07-24T03:56:32Z</dcterms:created>
  <dcterms:modified xsi:type="dcterms:W3CDTF">2025-04-03T15:30:23Z</dcterms:modified>
</cp:coreProperties>
</file>