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9" r:id="rId4"/>
    <p:sldId id="270" r:id="rId5"/>
    <p:sldId id="271" r:id="rId6"/>
    <p:sldId id="272" r:id="rId7"/>
    <p:sldId id="275" r:id="rId8"/>
    <p:sldId id="274" r:id="rId9"/>
    <p:sldId id="276" r:id="rId10"/>
    <p:sldId id="278" r:id="rId11"/>
    <p:sldId id="259" r:id="rId12"/>
    <p:sldId id="280" r:id="rId13"/>
    <p:sldId id="281" r:id="rId14"/>
    <p:sldId id="296" r:id="rId15"/>
    <p:sldId id="294" r:id="rId16"/>
    <p:sldId id="295" r:id="rId17"/>
    <p:sldId id="283" r:id="rId18"/>
    <p:sldId id="286" r:id="rId19"/>
    <p:sldId id="285" r:id="rId20"/>
    <p:sldId id="287" r:id="rId21"/>
    <p:sldId id="284" r:id="rId22"/>
    <p:sldId id="266" r:id="rId23"/>
    <p:sldId id="262" r:id="rId24"/>
    <p:sldId id="288" r:id="rId25"/>
    <p:sldId id="289" r:id="rId26"/>
    <p:sldId id="292" r:id="rId27"/>
    <p:sldId id="293" r:id="rId28"/>
  </p:sldIdLst>
  <p:sldSz cx="18288000" cy="10287000"/>
  <p:notesSz cx="6858000" cy="9144000"/>
  <p:embeddedFontLst>
    <p:embeddedFont>
      <p:font typeface="Segoe UI" pitchFamily="34" charset="0"/>
      <p:regular r:id="rId29"/>
      <p:bold r:id="rId30"/>
      <p:italic r:id="rId31"/>
      <p:boldItalic r:id="rId32"/>
    </p:embeddedFont>
    <p:embeddedFont>
      <p:font typeface="Calibri" pitchFamily="34" charset="0"/>
      <p:regular r:id="rId33"/>
      <p:bold r:id="rId34"/>
      <p:italic r:id="rId35"/>
      <p:boldItalic r:id="rId36"/>
    </p:embeddedFont>
    <p:embeddedFont>
      <p:font typeface="Dosis Semi-Bold"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3F3F3"/>
    <a:srgbClr val="EBEBEB"/>
    <a:srgbClr val="FF6600"/>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7" autoAdjust="0"/>
    <p:restoredTop sz="94622" autoAdjust="0"/>
  </p:normalViewPr>
  <p:slideViewPr>
    <p:cSldViewPr>
      <p:cViewPr>
        <p:scale>
          <a:sx n="53" d="100"/>
          <a:sy n="53" d="100"/>
        </p:scale>
        <p:origin x="-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BCB6-56FA-4FF3-8230-0C0DB2F9F3DB}"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vi-VN"/>
        </a:p>
      </dgm:t>
    </dgm:pt>
    <dgm:pt modelId="{2EBFF2EC-7D24-45BF-8C29-A61EE15670A2}">
      <dgm:prSet phldrT="[Text]"/>
      <dgm:spPr/>
      <dgm:t>
        <a:bodyPr/>
        <a:lstStyle/>
        <a:p>
          <a:r>
            <a:rPr lang="vi-VN" b="1"/>
            <a:t>Hợp chất hữu cơ</a:t>
          </a:r>
        </a:p>
      </dgm:t>
    </dgm:pt>
    <dgm:pt modelId="{CB3B912C-B528-4D27-89BF-427A70FF0300}" type="parTrans" cxnId="{0CAB34B3-9DEF-4416-A0B8-D1DA60D26EF7}">
      <dgm:prSet/>
      <dgm:spPr/>
      <dgm:t>
        <a:bodyPr/>
        <a:lstStyle/>
        <a:p>
          <a:endParaRPr lang="vi-VN"/>
        </a:p>
      </dgm:t>
    </dgm:pt>
    <dgm:pt modelId="{BDE7966B-EB37-4A13-8B31-CC5F97C54F15}" type="sibTrans" cxnId="{0CAB34B3-9DEF-4416-A0B8-D1DA60D26EF7}">
      <dgm:prSet/>
      <dgm:spPr/>
      <dgm:t>
        <a:bodyPr/>
        <a:lstStyle/>
        <a:p>
          <a:endParaRPr lang="vi-VN"/>
        </a:p>
      </dgm:t>
    </dgm:pt>
    <dgm:pt modelId="{84A0C536-6675-42D6-A875-32B02E0B689B}">
      <dgm:prSet phldrT="[Text]"/>
      <dgm:spPr/>
      <dgm:t>
        <a:bodyPr/>
        <a:lstStyle/>
        <a:p>
          <a:r>
            <a:rPr lang="vi-VN"/>
            <a:t>Hydrocarbon</a:t>
          </a:r>
        </a:p>
      </dgm:t>
    </dgm:pt>
    <dgm:pt modelId="{6B545B40-B7B8-408C-8187-044579F4E344}" type="parTrans" cxnId="{124CB5D4-84DC-41C7-93A0-ECCFDE80D8F4}">
      <dgm:prSet/>
      <dgm:spPr/>
      <dgm:t>
        <a:bodyPr/>
        <a:lstStyle/>
        <a:p>
          <a:endParaRPr lang="vi-VN"/>
        </a:p>
      </dgm:t>
    </dgm:pt>
    <dgm:pt modelId="{FCA89966-D475-4CC4-9658-29C62F898BB3}" type="sibTrans" cxnId="{124CB5D4-84DC-41C7-93A0-ECCFDE80D8F4}">
      <dgm:prSet/>
      <dgm:spPr/>
      <dgm:t>
        <a:bodyPr/>
        <a:lstStyle/>
        <a:p>
          <a:endParaRPr lang="vi-VN"/>
        </a:p>
      </dgm:t>
    </dgm:pt>
    <dgm:pt modelId="{5D4E253A-19EC-43DB-93C0-EBD30F9333F7}">
      <dgm:prSet phldrT="[Text]"/>
      <dgm:spPr/>
      <dgm:t>
        <a:bodyPr/>
        <a:lstStyle/>
        <a:p>
          <a:r>
            <a:rPr lang="vi-VN"/>
            <a:t>Dẫn xuất của hydrocarbon</a:t>
          </a:r>
        </a:p>
      </dgm:t>
    </dgm:pt>
    <dgm:pt modelId="{248EAA14-0392-4DC4-833C-17261F9261D0}" type="parTrans" cxnId="{C6E7C700-0DDC-45F6-AFD3-3806ECC1D9AA}">
      <dgm:prSet/>
      <dgm:spPr/>
      <dgm:t>
        <a:bodyPr/>
        <a:lstStyle/>
        <a:p>
          <a:endParaRPr lang="vi-VN"/>
        </a:p>
      </dgm:t>
    </dgm:pt>
    <dgm:pt modelId="{F042D565-2790-45A1-8238-44992CDE3BCB}" type="sibTrans" cxnId="{C6E7C700-0DDC-45F6-AFD3-3806ECC1D9AA}">
      <dgm:prSet/>
      <dgm:spPr/>
      <dgm:t>
        <a:bodyPr/>
        <a:lstStyle/>
        <a:p>
          <a:endParaRPr lang="vi-VN"/>
        </a:p>
      </dgm:t>
    </dgm:pt>
    <dgm:pt modelId="{095D613E-A977-4F4C-8C6F-9D5D3AB86F57}">
      <dgm:prSet/>
      <dgm:spPr/>
      <dgm:t>
        <a:bodyPr/>
        <a:lstStyle/>
        <a:p>
          <a:r>
            <a:rPr lang="vi-VN"/>
            <a:t>Alkane</a:t>
          </a:r>
        </a:p>
      </dgm:t>
    </dgm:pt>
    <dgm:pt modelId="{2F4AE88C-EAAA-4271-8476-BDE32F7E7CDB}" type="parTrans" cxnId="{F722AB35-61D2-422F-B3AD-D422E674703A}">
      <dgm:prSet/>
      <dgm:spPr/>
      <dgm:t>
        <a:bodyPr/>
        <a:lstStyle/>
        <a:p>
          <a:endParaRPr lang="vi-VN"/>
        </a:p>
      </dgm:t>
    </dgm:pt>
    <dgm:pt modelId="{E549D9CF-F5A4-44C5-AB4B-994FE7476950}" type="sibTrans" cxnId="{F722AB35-61D2-422F-B3AD-D422E674703A}">
      <dgm:prSet/>
      <dgm:spPr/>
      <dgm:t>
        <a:bodyPr/>
        <a:lstStyle/>
        <a:p>
          <a:endParaRPr lang="vi-VN"/>
        </a:p>
      </dgm:t>
    </dgm:pt>
    <dgm:pt modelId="{E9ECF5B5-DFEB-40F1-A7F0-DAE4F7B62E11}">
      <dgm:prSet/>
      <dgm:spPr/>
      <dgm:t>
        <a:bodyPr/>
        <a:lstStyle/>
        <a:p>
          <a:r>
            <a:rPr lang="vi-VN"/>
            <a:t>Alkene</a:t>
          </a:r>
        </a:p>
      </dgm:t>
    </dgm:pt>
    <dgm:pt modelId="{F8E82180-5F5F-4BBF-8ADF-E037B3D6FF24}" type="parTrans" cxnId="{B6699631-9A3D-4C98-9DBD-4529B609E253}">
      <dgm:prSet/>
      <dgm:spPr/>
      <dgm:t>
        <a:bodyPr/>
        <a:lstStyle/>
        <a:p>
          <a:endParaRPr lang="vi-VN"/>
        </a:p>
      </dgm:t>
    </dgm:pt>
    <dgm:pt modelId="{20E01D4B-9EDA-49BD-9178-50EAF152D0FB}" type="sibTrans" cxnId="{B6699631-9A3D-4C98-9DBD-4529B609E253}">
      <dgm:prSet/>
      <dgm:spPr/>
      <dgm:t>
        <a:bodyPr/>
        <a:lstStyle/>
        <a:p>
          <a:endParaRPr lang="vi-VN"/>
        </a:p>
      </dgm:t>
    </dgm:pt>
    <dgm:pt modelId="{EC61A006-FF7F-4536-8695-2BF2CC61381C}" type="pres">
      <dgm:prSet presAssocID="{F1BBBCB6-56FA-4FF3-8230-0C0DB2F9F3DB}" presName="hierChild1" presStyleCnt="0">
        <dgm:presLayoutVars>
          <dgm:orgChart val="1"/>
          <dgm:chPref val="1"/>
          <dgm:dir/>
          <dgm:animOne val="branch"/>
          <dgm:animLvl val="lvl"/>
          <dgm:resizeHandles/>
        </dgm:presLayoutVars>
      </dgm:prSet>
      <dgm:spPr/>
      <dgm:t>
        <a:bodyPr/>
        <a:lstStyle/>
        <a:p>
          <a:endParaRPr lang="en-US"/>
        </a:p>
      </dgm:t>
    </dgm:pt>
    <dgm:pt modelId="{7FE8F33A-0FAB-48F0-BCEA-F003CC0B3CB7}" type="pres">
      <dgm:prSet presAssocID="{2EBFF2EC-7D24-45BF-8C29-A61EE15670A2}" presName="hierRoot1" presStyleCnt="0">
        <dgm:presLayoutVars>
          <dgm:hierBranch val="init"/>
        </dgm:presLayoutVars>
      </dgm:prSet>
      <dgm:spPr/>
    </dgm:pt>
    <dgm:pt modelId="{3DC583EC-CA35-4706-89CB-115B67777C9C}" type="pres">
      <dgm:prSet presAssocID="{2EBFF2EC-7D24-45BF-8C29-A61EE15670A2}" presName="rootComposite1" presStyleCnt="0"/>
      <dgm:spPr/>
    </dgm:pt>
    <dgm:pt modelId="{CDABEFB7-4138-4123-922B-55F3E982E327}" type="pres">
      <dgm:prSet presAssocID="{2EBFF2EC-7D24-45BF-8C29-A61EE15670A2}" presName="rootText1" presStyleLbl="node0" presStyleIdx="0" presStyleCnt="1">
        <dgm:presLayoutVars>
          <dgm:chPref val="3"/>
        </dgm:presLayoutVars>
      </dgm:prSet>
      <dgm:spPr/>
      <dgm:t>
        <a:bodyPr/>
        <a:lstStyle/>
        <a:p>
          <a:endParaRPr lang="en-US"/>
        </a:p>
      </dgm:t>
    </dgm:pt>
    <dgm:pt modelId="{74E55A8B-A7F2-41DC-9829-957ED434F082}" type="pres">
      <dgm:prSet presAssocID="{2EBFF2EC-7D24-45BF-8C29-A61EE15670A2}" presName="rootConnector1" presStyleLbl="node1" presStyleIdx="0" presStyleCnt="0"/>
      <dgm:spPr/>
      <dgm:t>
        <a:bodyPr/>
        <a:lstStyle/>
        <a:p>
          <a:endParaRPr lang="en-US"/>
        </a:p>
      </dgm:t>
    </dgm:pt>
    <dgm:pt modelId="{B23BDF81-A76F-42BA-96AB-B5FBE1B5BAB7}" type="pres">
      <dgm:prSet presAssocID="{2EBFF2EC-7D24-45BF-8C29-A61EE15670A2}" presName="hierChild2" presStyleCnt="0"/>
      <dgm:spPr/>
    </dgm:pt>
    <dgm:pt modelId="{CE630981-4D9F-4097-99E5-749CA19D638E}" type="pres">
      <dgm:prSet presAssocID="{6B545B40-B7B8-408C-8187-044579F4E344}" presName="Name37" presStyleLbl="parChTrans1D2" presStyleIdx="0" presStyleCnt="2"/>
      <dgm:spPr/>
      <dgm:t>
        <a:bodyPr/>
        <a:lstStyle/>
        <a:p>
          <a:endParaRPr lang="en-US"/>
        </a:p>
      </dgm:t>
    </dgm:pt>
    <dgm:pt modelId="{98075892-2180-454B-8271-0EC73682BC4A}" type="pres">
      <dgm:prSet presAssocID="{84A0C536-6675-42D6-A875-32B02E0B689B}" presName="hierRoot2" presStyleCnt="0">
        <dgm:presLayoutVars>
          <dgm:hierBranch val="init"/>
        </dgm:presLayoutVars>
      </dgm:prSet>
      <dgm:spPr/>
    </dgm:pt>
    <dgm:pt modelId="{6E561E92-5551-4056-A768-2D7816198B82}" type="pres">
      <dgm:prSet presAssocID="{84A0C536-6675-42D6-A875-32B02E0B689B}" presName="rootComposite" presStyleCnt="0"/>
      <dgm:spPr/>
    </dgm:pt>
    <dgm:pt modelId="{337F6FDF-E03B-4018-92D4-E173583B70ED}" type="pres">
      <dgm:prSet presAssocID="{84A0C536-6675-42D6-A875-32B02E0B689B}" presName="rootText" presStyleLbl="node2" presStyleIdx="0" presStyleCnt="2">
        <dgm:presLayoutVars>
          <dgm:chPref val="3"/>
        </dgm:presLayoutVars>
      </dgm:prSet>
      <dgm:spPr/>
      <dgm:t>
        <a:bodyPr/>
        <a:lstStyle/>
        <a:p>
          <a:endParaRPr lang="en-US"/>
        </a:p>
      </dgm:t>
    </dgm:pt>
    <dgm:pt modelId="{9A42A828-9916-4A28-B6D0-DB86A72996D1}" type="pres">
      <dgm:prSet presAssocID="{84A0C536-6675-42D6-A875-32B02E0B689B}" presName="rootConnector" presStyleLbl="node2" presStyleIdx="0" presStyleCnt="2"/>
      <dgm:spPr/>
      <dgm:t>
        <a:bodyPr/>
        <a:lstStyle/>
        <a:p>
          <a:endParaRPr lang="en-US"/>
        </a:p>
      </dgm:t>
    </dgm:pt>
    <dgm:pt modelId="{AE5390D7-D46F-4E2C-8611-9B87FF04E8E9}" type="pres">
      <dgm:prSet presAssocID="{84A0C536-6675-42D6-A875-32B02E0B689B}" presName="hierChild4" presStyleCnt="0"/>
      <dgm:spPr/>
    </dgm:pt>
    <dgm:pt modelId="{53EEB8A4-1307-43BF-BF05-12180A053621}" type="pres">
      <dgm:prSet presAssocID="{2F4AE88C-EAAA-4271-8476-BDE32F7E7CDB}" presName="Name37" presStyleLbl="parChTrans1D3" presStyleIdx="0" presStyleCnt="2"/>
      <dgm:spPr/>
      <dgm:t>
        <a:bodyPr/>
        <a:lstStyle/>
        <a:p>
          <a:endParaRPr lang="en-US"/>
        </a:p>
      </dgm:t>
    </dgm:pt>
    <dgm:pt modelId="{47F7B0FB-1B09-4CFC-AAC3-4454CE20B638}" type="pres">
      <dgm:prSet presAssocID="{095D613E-A977-4F4C-8C6F-9D5D3AB86F57}" presName="hierRoot2" presStyleCnt="0">
        <dgm:presLayoutVars>
          <dgm:hierBranch val="init"/>
        </dgm:presLayoutVars>
      </dgm:prSet>
      <dgm:spPr/>
    </dgm:pt>
    <dgm:pt modelId="{B7080B1A-E708-4432-9886-C73A8D14C9A2}" type="pres">
      <dgm:prSet presAssocID="{095D613E-A977-4F4C-8C6F-9D5D3AB86F57}" presName="rootComposite" presStyleCnt="0"/>
      <dgm:spPr/>
    </dgm:pt>
    <dgm:pt modelId="{B3C20D42-D7E3-44C0-BC20-9BA602DEC409}" type="pres">
      <dgm:prSet presAssocID="{095D613E-A977-4F4C-8C6F-9D5D3AB86F57}" presName="rootText" presStyleLbl="node3" presStyleIdx="0" presStyleCnt="2" custLinFactX="-58482" custLinFactNeighborX="-100000" custLinFactNeighborY="47160">
        <dgm:presLayoutVars>
          <dgm:chPref val="3"/>
        </dgm:presLayoutVars>
      </dgm:prSet>
      <dgm:spPr/>
      <dgm:t>
        <a:bodyPr/>
        <a:lstStyle/>
        <a:p>
          <a:endParaRPr lang="en-US"/>
        </a:p>
      </dgm:t>
    </dgm:pt>
    <dgm:pt modelId="{C5EE0BB8-DBF1-446D-90E4-206F8B684CAA}" type="pres">
      <dgm:prSet presAssocID="{095D613E-A977-4F4C-8C6F-9D5D3AB86F57}" presName="rootConnector" presStyleLbl="node3" presStyleIdx="0" presStyleCnt="2"/>
      <dgm:spPr/>
      <dgm:t>
        <a:bodyPr/>
        <a:lstStyle/>
        <a:p>
          <a:endParaRPr lang="en-US"/>
        </a:p>
      </dgm:t>
    </dgm:pt>
    <dgm:pt modelId="{25A89AF5-23D3-4081-A32A-B690C2885543}" type="pres">
      <dgm:prSet presAssocID="{095D613E-A977-4F4C-8C6F-9D5D3AB86F57}" presName="hierChild4" presStyleCnt="0"/>
      <dgm:spPr/>
    </dgm:pt>
    <dgm:pt modelId="{4889FFA9-A921-4795-9F86-046695CB6A21}" type="pres">
      <dgm:prSet presAssocID="{095D613E-A977-4F4C-8C6F-9D5D3AB86F57}" presName="hierChild5" presStyleCnt="0"/>
      <dgm:spPr/>
    </dgm:pt>
    <dgm:pt modelId="{A8A8FBC3-40D0-4336-8D32-C340D4710B67}" type="pres">
      <dgm:prSet presAssocID="{F8E82180-5F5F-4BBF-8ADF-E037B3D6FF24}" presName="Name37" presStyleLbl="parChTrans1D3" presStyleIdx="1" presStyleCnt="2"/>
      <dgm:spPr/>
      <dgm:t>
        <a:bodyPr/>
        <a:lstStyle/>
        <a:p>
          <a:endParaRPr lang="en-US"/>
        </a:p>
      </dgm:t>
    </dgm:pt>
    <dgm:pt modelId="{2E26C023-F775-499E-B857-60D5230B72E0}" type="pres">
      <dgm:prSet presAssocID="{E9ECF5B5-DFEB-40F1-A7F0-DAE4F7B62E11}" presName="hierRoot2" presStyleCnt="0">
        <dgm:presLayoutVars>
          <dgm:hierBranch val="init"/>
        </dgm:presLayoutVars>
      </dgm:prSet>
      <dgm:spPr/>
    </dgm:pt>
    <dgm:pt modelId="{E85B62C1-E82C-44EE-BCC4-6CE62369D4C4}" type="pres">
      <dgm:prSet presAssocID="{E9ECF5B5-DFEB-40F1-A7F0-DAE4F7B62E11}" presName="rootComposite" presStyleCnt="0"/>
      <dgm:spPr/>
    </dgm:pt>
    <dgm:pt modelId="{A894BA69-01CC-491E-B9CD-226825DF6313}" type="pres">
      <dgm:prSet presAssocID="{E9ECF5B5-DFEB-40F1-A7F0-DAE4F7B62E11}" presName="rootText" presStyleLbl="node3" presStyleIdx="1" presStyleCnt="2" custLinFactNeighborX="33176" custLinFactNeighborY="-94840">
        <dgm:presLayoutVars>
          <dgm:chPref val="3"/>
        </dgm:presLayoutVars>
      </dgm:prSet>
      <dgm:spPr/>
      <dgm:t>
        <a:bodyPr/>
        <a:lstStyle/>
        <a:p>
          <a:endParaRPr lang="en-US"/>
        </a:p>
      </dgm:t>
    </dgm:pt>
    <dgm:pt modelId="{0A793F8C-3FA8-4F8C-862B-F41C7EC35BA0}" type="pres">
      <dgm:prSet presAssocID="{E9ECF5B5-DFEB-40F1-A7F0-DAE4F7B62E11}" presName="rootConnector" presStyleLbl="node3" presStyleIdx="1" presStyleCnt="2"/>
      <dgm:spPr/>
      <dgm:t>
        <a:bodyPr/>
        <a:lstStyle/>
        <a:p>
          <a:endParaRPr lang="en-US"/>
        </a:p>
      </dgm:t>
    </dgm:pt>
    <dgm:pt modelId="{DD1C2934-BC13-4E9B-85C5-23F3B86F70C0}" type="pres">
      <dgm:prSet presAssocID="{E9ECF5B5-DFEB-40F1-A7F0-DAE4F7B62E11}" presName="hierChild4" presStyleCnt="0"/>
      <dgm:spPr/>
    </dgm:pt>
    <dgm:pt modelId="{E139E1F4-CBC9-426A-8C41-20D9091D888D}" type="pres">
      <dgm:prSet presAssocID="{E9ECF5B5-DFEB-40F1-A7F0-DAE4F7B62E11}" presName="hierChild5" presStyleCnt="0"/>
      <dgm:spPr/>
    </dgm:pt>
    <dgm:pt modelId="{D251BCD7-CB1A-4890-8E9E-2F8CD50D495F}" type="pres">
      <dgm:prSet presAssocID="{84A0C536-6675-42D6-A875-32B02E0B689B}" presName="hierChild5" presStyleCnt="0"/>
      <dgm:spPr/>
    </dgm:pt>
    <dgm:pt modelId="{037DBF5C-45DE-49B9-8D60-E37C3C2F787B}" type="pres">
      <dgm:prSet presAssocID="{248EAA14-0392-4DC4-833C-17261F9261D0}" presName="Name37" presStyleLbl="parChTrans1D2" presStyleIdx="1" presStyleCnt="2"/>
      <dgm:spPr/>
      <dgm:t>
        <a:bodyPr/>
        <a:lstStyle/>
        <a:p>
          <a:endParaRPr lang="en-US"/>
        </a:p>
      </dgm:t>
    </dgm:pt>
    <dgm:pt modelId="{8AC8E47A-5B5D-4903-ABD0-9C6A004FA200}" type="pres">
      <dgm:prSet presAssocID="{5D4E253A-19EC-43DB-93C0-EBD30F9333F7}" presName="hierRoot2" presStyleCnt="0">
        <dgm:presLayoutVars>
          <dgm:hierBranch val="init"/>
        </dgm:presLayoutVars>
      </dgm:prSet>
      <dgm:spPr/>
    </dgm:pt>
    <dgm:pt modelId="{6BDCB412-EED5-4089-BC37-B2CCDC4DA0E8}" type="pres">
      <dgm:prSet presAssocID="{5D4E253A-19EC-43DB-93C0-EBD30F9333F7}" presName="rootComposite" presStyleCnt="0"/>
      <dgm:spPr/>
    </dgm:pt>
    <dgm:pt modelId="{F5A9D219-A125-4813-888B-3675514903FD}" type="pres">
      <dgm:prSet presAssocID="{5D4E253A-19EC-43DB-93C0-EBD30F9333F7}" presName="rootText" presStyleLbl="node2" presStyleIdx="1" presStyleCnt="2" custScaleX="129953">
        <dgm:presLayoutVars>
          <dgm:chPref val="3"/>
        </dgm:presLayoutVars>
      </dgm:prSet>
      <dgm:spPr/>
      <dgm:t>
        <a:bodyPr/>
        <a:lstStyle/>
        <a:p>
          <a:endParaRPr lang="en-US"/>
        </a:p>
      </dgm:t>
    </dgm:pt>
    <dgm:pt modelId="{416F7AC8-117C-47C9-B321-E8F5C42DF079}" type="pres">
      <dgm:prSet presAssocID="{5D4E253A-19EC-43DB-93C0-EBD30F9333F7}" presName="rootConnector" presStyleLbl="node2" presStyleIdx="1" presStyleCnt="2"/>
      <dgm:spPr/>
      <dgm:t>
        <a:bodyPr/>
        <a:lstStyle/>
        <a:p>
          <a:endParaRPr lang="en-US"/>
        </a:p>
      </dgm:t>
    </dgm:pt>
    <dgm:pt modelId="{D67A092D-3DF3-41CB-8D7E-E63722DAB087}" type="pres">
      <dgm:prSet presAssocID="{5D4E253A-19EC-43DB-93C0-EBD30F9333F7}" presName="hierChild4" presStyleCnt="0"/>
      <dgm:spPr/>
    </dgm:pt>
    <dgm:pt modelId="{693B9BB6-B179-49FE-B6BB-25606AB49946}" type="pres">
      <dgm:prSet presAssocID="{5D4E253A-19EC-43DB-93C0-EBD30F9333F7}" presName="hierChild5" presStyleCnt="0"/>
      <dgm:spPr/>
    </dgm:pt>
    <dgm:pt modelId="{919F4E23-3C03-4526-8F45-812F2CDE036B}" type="pres">
      <dgm:prSet presAssocID="{2EBFF2EC-7D24-45BF-8C29-A61EE15670A2}" presName="hierChild3" presStyleCnt="0"/>
      <dgm:spPr/>
    </dgm:pt>
  </dgm:ptLst>
  <dgm:cxnLst>
    <dgm:cxn modelId="{6530032E-ED2F-408C-8808-2B4252D39C3A}" type="presOf" srcId="{5D4E253A-19EC-43DB-93C0-EBD30F9333F7}" destId="{416F7AC8-117C-47C9-B321-E8F5C42DF079}" srcOrd="1" destOrd="0" presId="urn:microsoft.com/office/officeart/2005/8/layout/orgChart1"/>
    <dgm:cxn modelId="{7312AFA5-8797-4304-B6A1-6BDE81BF0B2B}" type="presOf" srcId="{095D613E-A977-4F4C-8C6F-9D5D3AB86F57}" destId="{C5EE0BB8-DBF1-446D-90E4-206F8B684CAA}" srcOrd="1" destOrd="0" presId="urn:microsoft.com/office/officeart/2005/8/layout/orgChart1"/>
    <dgm:cxn modelId="{C6E7C700-0DDC-45F6-AFD3-3806ECC1D9AA}" srcId="{2EBFF2EC-7D24-45BF-8C29-A61EE15670A2}" destId="{5D4E253A-19EC-43DB-93C0-EBD30F9333F7}" srcOrd="1" destOrd="0" parTransId="{248EAA14-0392-4DC4-833C-17261F9261D0}" sibTransId="{F042D565-2790-45A1-8238-44992CDE3BCB}"/>
    <dgm:cxn modelId="{0CAB34B3-9DEF-4416-A0B8-D1DA60D26EF7}" srcId="{F1BBBCB6-56FA-4FF3-8230-0C0DB2F9F3DB}" destId="{2EBFF2EC-7D24-45BF-8C29-A61EE15670A2}" srcOrd="0" destOrd="0" parTransId="{CB3B912C-B528-4D27-89BF-427A70FF0300}" sibTransId="{BDE7966B-EB37-4A13-8B31-CC5F97C54F15}"/>
    <dgm:cxn modelId="{A766CD0F-4AF0-4C23-9256-973DD124BA89}" type="presOf" srcId="{2EBFF2EC-7D24-45BF-8C29-A61EE15670A2}" destId="{CDABEFB7-4138-4123-922B-55F3E982E327}" srcOrd="0" destOrd="0" presId="urn:microsoft.com/office/officeart/2005/8/layout/orgChart1"/>
    <dgm:cxn modelId="{2E6D1E36-DE1B-480E-AEF3-AC4E692DCA35}" type="presOf" srcId="{095D613E-A977-4F4C-8C6F-9D5D3AB86F57}" destId="{B3C20D42-D7E3-44C0-BC20-9BA602DEC409}" srcOrd="0" destOrd="0" presId="urn:microsoft.com/office/officeart/2005/8/layout/orgChart1"/>
    <dgm:cxn modelId="{54456B3B-7C60-402B-B314-FB4F6CCC6267}" type="presOf" srcId="{84A0C536-6675-42D6-A875-32B02E0B689B}" destId="{337F6FDF-E03B-4018-92D4-E173583B70ED}" srcOrd="0" destOrd="0" presId="urn:microsoft.com/office/officeart/2005/8/layout/orgChart1"/>
    <dgm:cxn modelId="{6E84C7ED-26B1-441A-95B8-FC338B3D6215}" type="presOf" srcId="{5D4E253A-19EC-43DB-93C0-EBD30F9333F7}" destId="{F5A9D219-A125-4813-888B-3675514903FD}" srcOrd="0" destOrd="0" presId="urn:microsoft.com/office/officeart/2005/8/layout/orgChart1"/>
    <dgm:cxn modelId="{664AD116-781B-469E-B94A-3DEB75112085}" type="presOf" srcId="{84A0C536-6675-42D6-A875-32B02E0B689B}" destId="{9A42A828-9916-4A28-B6D0-DB86A72996D1}" srcOrd="1" destOrd="0" presId="urn:microsoft.com/office/officeart/2005/8/layout/orgChart1"/>
    <dgm:cxn modelId="{8A389D0C-C497-45CB-9166-30B31085D2E3}" type="presOf" srcId="{2F4AE88C-EAAA-4271-8476-BDE32F7E7CDB}" destId="{53EEB8A4-1307-43BF-BF05-12180A053621}" srcOrd="0" destOrd="0" presId="urn:microsoft.com/office/officeart/2005/8/layout/orgChart1"/>
    <dgm:cxn modelId="{4ED75D10-642B-44EF-A8F1-09BCC8E04D10}" type="presOf" srcId="{E9ECF5B5-DFEB-40F1-A7F0-DAE4F7B62E11}" destId="{A894BA69-01CC-491E-B9CD-226825DF6313}" srcOrd="0" destOrd="0" presId="urn:microsoft.com/office/officeart/2005/8/layout/orgChart1"/>
    <dgm:cxn modelId="{D9C91BED-A389-472F-BAB2-0F0980B6019B}" type="presOf" srcId="{F8E82180-5F5F-4BBF-8ADF-E037B3D6FF24}" destId="{A8A8FBC3-40D0-4336-8D32-C340D4710B67}" srcOrd="0" destOrd="0" presId="urn:microsoft.com/office/officeart/2005/8/layout/orgChart1"/>
    <dgm:cxn modelId="{124CB5D4-84DC-41C7-93A0-ECCFDE80D8F4}" srcId="{2EBFF2EC-7D24-45BF-8C29-A61EE15670A2}" destId="{84A0C536-6675-42D6-A875-32B02E0B689B}" srcOrd="0" destOrd="0" parTransId="{6B545B40-B7B8-408C-8187-044579F4E344}" sibTransId="{FCA89966-D475-4CC4-9658-29C62F898BB3}"/>
    <dgm:cxn modelId="{9EFFA3D2-D045-4BF6-A69A-435B796F004A}" type="presOf" srcId="{F1BBBCB6-56FA-4FF3-8230-0C0DB2F9F3DB}" destId="{EC61A006-FF7F-4536-8695-2BF2CC61381C}" srcOrd="0" destOrd="0" presId="urn:microsoft.com/office/officeart/2005/8/layout/orgChart1"/>
    <dgm:cxn modelId="{3477988B-8802-426B-80E8-94B9DDA01A3D}" type="presOf" srcId="{E9ECF5B5-DFEB-40F1-A7F0-DAE4F7B62E11}" destId="{0A793F8C-3FA8-4F8C-862B-F41C7EC35BA0}" srcOrd="1" destOrd="0" presId="urn:microsoft.com/office/officeart/2005/8/layout/orgChart1"/>
    <dgm:cxn modelId="{F722AB35-61D2-422F-B3AD-D422E674703A}" srcId="{84A0C536-6675-42D6-A875-32B02E0B689B}" destId="{095D613E-A977-4F4C-8C6F-9D5D3AB86F57}" srcOrd="0" destOrd="0" parTransId="{2F4AE88C-EAAA-4271-8476-BDE32F7E7CDB}" sibTransId="{E549D9CF-F5A4-44C5-AB4B-994FE7476950}"/>
    <dgm:cxn modelId="{B6699631-9A3D-4C98-9DBD-4529B609E253}" srcId="{84A0C536-6675-42D6-A875-32B02E0B689B}" destId="{E9ECF5B5-DFEB-40F1-A7F0-DAE4F7B62E11}" srcOrd="1" destOrd="0" parTransId="{F8E82180-5F5F-4BBF-8ADF-E037B3D6FF24}" sibTransId="{20E01D4B-9EDA-49BD-9178-50EAF152D0FB}"/>
    <dgm:cxn modelId="{885D3AB5-2802-4A2C-AF1C-667077DD060E}" type="presOf" srcId="{2EBFF2EC-7D24-45BF-8C29-A61EE15670A2}" destId="{74E55A8B-A7F2-41DC-9829-957ED434F082}" srcOrd="1" destOrd="0" presId="urn:microsoft.com/office/officeart/2005/8/layout/orgChart1"/>
    <dgm:cxn modelId="{75E8BA40-DC96-40AF-B444-3822FD16EDC8}" type="presOf" srcId="{248EAA14-0392-4DC4-833C-17261F9261D0}" destId="{037DBF5C-45DE-49B9-8D60-E37C3C2F787B}" srcOrd="0" destOrd="0" presId="urn:microsoft.com/office/officeart/2005/8/layout/orgChart1"/>
    <dgm:cxn modelId="{24919C43-278A-4438-A017-BC11700E329B}" type="presOf" srcId="{6B545B40-B7B8-408C-8187-044579F4E344}" destId="{CE630981-4D9F-4097-99E5-749CA19D638E}" srcOrd="0" destOrd="0" presId="urn:microsoft.com/office/officeart/2005/8/layout/orgChart1"/>
    <dgm:cxn modelId="{63D69A17-5843-475B-B099-197128764D02}" type="presParOf" srcId="{EC61A006-FF7F-4536-8695-2BF2CC61381C}" destId="{7FE8F33A-0FAB-48F0-BCEA-F003CC0B3CB7}" srcOrd="0" destOrd="0" presId="urn:microsoft.com/office/officeart/2005/8/layout/orgChart1"/>
    <dgm:cxn modelId="{628321A4-E779-405F-9DE4-D876F424F5A8}" type="presParOf" srcId="{7FE8F33A-0FAB-48F0-BCEA-F003CC0B3CB7}" destId="{3DC583EC-CA35-4706-89CB-115B67777C9C}" srcOrd="0" destOrd="0" presId="urn:microsoft.com/office/officeart/2005/8/layout/orgChart1"/>
    <dgm:cxn modelId="{0ECE0E5C-D056-4CC4-9B4D-F2D8D435F2BF}" type="presParOf" srcId="{3DC583EC-CA35-4706-89CB-115B67777C9C}" destId="{CDABEFB7-4138-4123-922B-55F3E982E327}" srcOrd="0" destOrd="0" presId="urn:microsoft.com/office/officeart/2005/8/layout/orgChart1"/>
    <dgm:cxn modelId="{A5337236-78CC-409F-9CD0-0CE10111A1CF}" type="presParOf" srcId="{3DC583EC-CA35-4706-89CB-115B67777C9C}" destId="{74E55A8B-A7F2-41DC-9829-957ED434F082}" srcOrd="1" destOrd="0" presId="urn:microsoft.com/office/officeart/2005/8/layout/orgChart1"/>
    <dgm:cxn modelId="{EB398573-24BA-4653-8358-3164EDDE0804}" type="presParOf" srcId="{7FE8F33A-0FAB-48F0-BCEA-F003CC0B3CB7}" destId="{B23BDF81-A76F-42BA-96AB-B5FBE1B5BAB7}" srcOrd="1" destOrd="0" presId="urn:microsoft.com/office/officeart/2005/8/layout/orgChart1"/>
    <dgm:cxn modelId="{3F5DFB3A-10F9-48E0-AA8C-08C9BC56786C}" type="presParOf" srcId="{B23BDF81-A76F-42BA-96AB-B5FBE1B5BAB7}" destId="{CE630981-4D9F-4097-99E5-749CA19D638E}" srcOrd="0" destOrd="0" presId="urn:microsoft.com/office/officeart/2005/8/layout/orgChart1"/>
    <dgm:cxn modelId="{535F49FB-43F6-4649-92F3-5AA6D83491A2}" type="presParOf" srcId="{B23BDF81-A76F-42BA-96AB-B5FBE1B5BAB7}" destId="{98075892-2180-454B-8271-0EC73682BC4A}" srcOrd="1" destOrd="0" presId="urn:microsoft.com/office/officeart/2005/8/layout/orgChart1"/>
    <dgm:cxn modelId="{B60711E9-357B-4775-AF79-777399DD626D}" type="presParOf" srcId="{98075892-2180-454B-8271-0EC73682BC4A}" destId="{6E561E92-5551-4056-A768-2D7816198B82}" srcOrd="0" destOrd="0" presId="urn:microsoft.com/office/officeart/2005/8/layout/orgChart1"/>
    <dgm:cxn modelId="{6EBE0037-67EF-47E7-BBBC-E19871BE9195}" type="presParOf" srcId="{6E561E92-5551-4056-A768-2D7816198B82}" destId="{337F6FDF-E03B-4018-92D4-E173583B70ED}" srcOrd="0" destOrd="0" presId="urn:microsoft.com/office/officeart/2005/8/layout/orgChart1"/>
    <dgm:cxn modelId="{930EE005-EA0D-4953-9502-283E0792A973}" type="presParOf" srcId="{6E561E92-5551-4056-A768-2D7816198B82}" destId="{9A42A828-9916-4A28-B6D0-DB86A72996D1}" srcOrd="1" destOrd="0" presId="urn:microsoft.com/office/officeart/2005/8/layout/orgChart1"/>
    <dgm:cxn modelId="{0947C6E0-3826-4D5A-9AF2-D44D664D4A6B}" type="presParOf" srcId="{98075892-2180-454B-8271-0EC73682BC4A}" destId="{AE5390D7-D46F-4E2C-8611-9B87FF04E8E9}" srcOrd="1" destOrd="0" presId="urn:microsoft.com/office/officeart/2005/8/layout/orgChart1"/>
    <dgm:cxn modelId="{A3953C15-426E-4DC8-9715-876D50F533D5}" type="presParOf" srcId="{AE5390D7-D46F-4E2C-8611-9B87FF04E8E9}" destId="{53EEB8A4-1307-43BF-BF05-12180A053621}" srcOrd="0" destOrd="0" presId="urn:microsoft.com/office/officeart/2005/8/layout/orgChart1"/>
    <dgm:cxn modelId="{D9ED1F47-2997-4545-925C-9DF0F22C66F1}" type="presParOf" srcId="{AE5390D7-D46F-4E2C-8611-9B87FF04E8E9}" destId="{47F7B0FB-1B09-4CFC-AAC3-4454CE20B638}" srcOrd="1" destOrd="0" presId="urn:microsoft.com/office/officeart/2005/8/layout/orgChart1"/>
    <dgm:cxn modelId="{9DDF42B5-D6D5-49C6-B278-E4D02A53CFF3}" type="presParOf" srcId="{47F7B0FB-1B09-4CFC-AAC3-4454CE20B638}" destId="{B7080B1A-E708-4432-9886-C73A8D14C9A2}" srcOrd="0" destOrd="0" presId="urn:microsoft.com/office/officeart/2005/8/layout/orgChart1"/>
    <dgm:cxn modelId="{11B5D9E2-B968-4C42-9343-61D30227169A}" type="presParOf" srcId="{B7080B1A-E708-4432-9886-C73A8D14C9A2}" destId="{B3C20D42-D7E3-44C0-BC20-9BA602DEC409}" srcOrd="0" destOrd="0" presId="urn:microsoft.com/office/officeart/2005/8/layout/orgChart1"/>
    <dgm:cxn modelId="{9B32A8B9-8888-4A83-B899-DCA843275FD7}" type="presParOf" srcId="{B7080B1A-E708-4432-9886-C73A8D14C9A2}" destId="{C5EE0BB8-DBF1-446D-90E4-206F8B684CAA}" srcOrd="1" destOrd="0" presId="urn:microsoft.com/office/officeart/2005/8/layout/orgChart1"/>
    <dgm:cxn modelId="{B7A117D2-36CF-42EA-BD56-DB5911BAD75F}" type="presParOf" srcId="{47F7B0FB-1B09-4CFC-AAC3-4454CE20B638}" destId="{25A89AF5-23D3-4081-A32A-B690C2885543}" srcOrd="1" destOrd="0" presId="urn:microsoft.com/office/officeart/2005/8/layout/orgChart1"/>
    <dgm:cxn modelId="{BC3A3C60-891F-4510-B7A4-CA9D6F8DE76F}" type="presParOf" srcId="{47F7B0FB-1B09-4CFC-AAC3-4454CE20B638}" destId="{4889FFA9-A921-4795-9F86-046695CB6A21}" srcOrd="2" destOrd="0" presId="urn:microsoft.com/office/officeart/2005/8/layout/orgChart1"/>
    <dgm:cxn modelId="{606933BB-EDD4-44E2-A8B1-83878FB5B1EE}" type="presParOf" srcId="{AE5390D7-D46F-4E2C-8611-9B87FF04E8E9}" destId="{A8A8FBC3-40D0-4336-8D32-C340D4710B67}" srcOrd="2" destOrd="0" presId="urn:microsoft.com/office/officeart/2005/8/layout/orgChart1"/>
    <dgm:cxn modelId="{A96AE0A4-CA92-4B27-BB40-6DF95154CEA0}" type="presParOf" srcId="{AE5390D7-D46F-4E2C-8611-9B87FF04E8E9}" destId="{2E26C023-F775-499E-B857-60D5230B72E0}" srcOrd="3" destOrd="0" presId="urn:microsoft.com/office/officeart/2005/8/layout/orgChart1"/>
    <dgm:cxn modelId="{ED8D84F5-49C1-4055-844D-17AC50278FAD}" type="presParOf" srcId="{2E26C023-F775-499E-B857-60D5230B72E0}" destId="{E85B62C1-E82C-44EE-BCC4-6CE62369D4C4}" srcOrd="0" destOrd="0" presId="urn:microsoft.com/office/officeart/2005/8/layout/orgChart1"/>
    <dgm:cxn modelId="{E1625722-C2CB-4332-8452-0C52BBEEBCBE}" type="presParOf" srcId="{E85B62C1-E82C-44EE-BCC4-6CE62369D4C4}" destId="{A894BA69-01CC-491E-B9CD-226825DF6313}" srcOrd="0" destOrd="0" presId="urn:microsoft.com/office/officeart/2005/8/layout/orgChart1"/>
    <dgm:cxn modelId="{577C9939-C94B-4D44-8905-1EDD80992D4F}" type="presParOf" srcId="{E85B62C1-E82C-44EE-BCC4-6CE62369D4C4}" destId="{0A793F8C-3FA8-4F8C-862B-F41C7EC35BA0}" srcOrd="1" destOrd="0" presId="urn:microsoft.com/office/officeart/2005/8/layout/orgChart1"/>
    <dgm:cxn modelId="{39B7EC84-DF75-4233-9F6C-36B5DB709C61}" type="presParOf" srcId="{2E26C023-F775-499E-B857-60D5230B72E0}" destId="{DD1C2934-BC13-4E9B-85C5-23F3B86F70C0}" srcOrd="1" destOrd="0" presId="urn:microsoft.com/office/officeart/2005/8/layout/orgChart1"/>
    <dgm:cxn modelId="{ED047C55-AD16-4A07-80CF-F04E215E0451}" type="presParOf" srcId="{2E26C023-F775-499E-B857-60D5230B72E0}" destId="{E139E1F4-CBC9-426A-8C41-20D9091D888D}" srcOrd="2" destOrd="0" presId="urn:microsoft.com/office/officeart/2005/8/layout/orgChart1"/>
    <dgm:cxn modelId="{018359B4-67DF-4F33-918D-568C3F86BCE7}" type="presParOf" srcId="{98075892-2180-454B-8271-0EC73682BC4A}" destId="{D251BCD7-CB1A-4890-8E9E-2F8CD50D495F}" srcOrd="2" destOrd="0" presId="urn:microsoft.com/office/officeart/2005/8/layout/orgChart1"/>
    <dgm:cxn modelId="{79A751C9-D9D2-4411-99D8-AB082BFA63CE}" type="presParOf" srcId="{B23BDF81-A76F-42BA-96AB-B5FBE1B5BAB7}" destId="{037DBF5C-45DE-49B9-8D60-E37C3C2F787B}" srcOrd="2" destOrd="0" presId="urn:microsoft.com/office/officeart/2005/8/layout/orgChart1"/>
    <dgm:cxn modelId="{12B2B045-B9AD-4E44-A5C7-4D568E927DC0}" type="presParOf" srcId="{B23BDF81-A76F-42BA-96AB-B5FBE1B5BAB7}" destId="{8AC8E47A-5B5D-4903-ABD0-9C6A004FA200}" srcOrd="3" destOrd="0" presId="urn:microsoft.com/office/officeart/2005/8/layout/orgChart1"/>
    <dgm:cxn modelId="{187F7438-3F53-4760-AF8C-E5FEF2D38B16}" type="presParOf" srcId="{8AC8E47A-5B5D-4903-ABD0-9C6A004FA200}" destId="{6BDCB412-EED5-4089-BC37-B2CCDC4DA0E8}" srcOrd="0" destOrd="0" presId="urn:microsoft.com/office/officeart/2005/8/layout/orgChart1"/>
    <dgm:cxn modelId="{13A64B0D-DF4D-4D6A-B371-669F8FC9BC1B}" type="presParOf" srcId="{6BDCB412-EED5-4089-BC37-B2CCDC4DA0E8}" destId="{F5A9D219-A125-4813-888B-3675514903FD}" srcOrd="0" destOrd="0" presId="urn:microsoft.com/office/officeart/2005/8/layout/orgChart1"/>
    <dgm:cxn modelId="{64BA3CB5-DBFD-4B40-AA86-E5C6861A5C2E}" type="presParOf" srcId="{6BDCB412-EED5-4089-BC37-B2CCDC4DA0E8}" destId="{416F7AC8-117C-47C9-B321-E8F5C42DF079}" srcOrd="1" destOrd="0" presId="urn:microsoft.com/office/officeart/2005/8/layout/orgChart1"/>
    <dgm:cxn modelId="{28DC1CD3-23BF-4989-9153-A2F6034DDD1E}" type="presParOf" srcId="{8AC8E47A-5B5D-4903-ABD0-9C6A004FA200}" destId="{D67A092D-3DF3-41CB-8D7E-E63722DAB087}" srcOrd="1" destOrd="0" presId="urn:microsoft.com/office/officeart/2005/8/layout/orgChart1"/>
    <dgm:cxn modelId="{98483648-72DB-4ECB-8558-AD723DCA5D69}" type="presParOf" srcId="{8AC8E47A-5B5D-4903-ABD0-9C6A004FA200}" destId="{693B9BB6-B179-49FE-B6BB-25606AB49946}" srcOrd="2" destOrd="0" presId="urn:microsoft.com/office/officeart/2005/8/layout/orgChart1"/>
    <dgm:cxn modelId="{7089C800-D53C-406B-99AA-F5709DD22A60}" type="presParOf" srcId="{7FE8F33A-0FAB-48F0-BCEA-F003CC0B3CB7}" destId="{919F4E23-3C03-4526-8F45-812F2CDE036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DBF5C-45DE-49B9-8D60-E37C3C2F787B}">
      <dsp:nvSpPr>
        <dsp:cNvPr id="0" name=""/>
        <dsp:cNvSpPr/>
      </dsp:nvSpPr>
      <dsp:spPr>
        <a:xfrm>
          <a:off x="8382000" y="1645342"/>
          <a:ext cx="1983997" cy="688660"/>
        </a:xfrm>
        <a:custGeom>
          <a:avLst/>
          <a:gdLst/>
          <a:ahLst/>
          <a:cxnLst/>
          <a:rect l="0" t="0" r="0" b="0"/>
          <a:pathLst>
            <a:path>
              <a:moveTo>
                <a:pt x="0" y="0"/>
              </a:moveTo>
              <a:lnTo>
                <a:pt x="0" y="344330"/>
              </a:lnTo>
              <a:lnTo>
                <a:pt x="1983997" y="344330"/>
              </a:lnTo>
              <a:lnTo>
                <a:pt x="1983997" y="6886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8FBC3-40D0-4336-8D32-C340D4710B67}">
      <dsp:nvSpPr>
        <dsp:cNvPr id="0" name=""/>
        <dsp:cNvSpPr/>
      </dsp:nvSpPr>
      <dsp:spPr>
        <a:xfrm>
          <a:off x="4595139" y="3973669"/>
          <a:ext cx="1579852" cy="2281761"/>
        </a:xfrm>
        <a:custGeom>
          <a:avLst/>
          <a:gdLst/>
          <a:ahLst/>
          <a:cxnLst/>
          <a:rect l="0" t="0" r="0" b="0"/>
          <a:pathLst>
            <a:path>
              <a:moveTo>
                <a:pt x="0" y="0"/>
              </a:moveTo>
              <a:lnTo>
                <a:pt x="0" y="2281761"/>
              </a:lnTo>
              <a:lnTo>
                <a:pt x="1579852" y="228176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EB8A4-1307-43BF-BF05-12180A053621}">
      <dsp:nvSpPr>
        <dsp:cNvPr id="0" name=""/>
        <dsp:cNvSpPr/>
      </dsp:nvSpPr>
      <dsp:spPr>
        <a:xfrm>
          <a:off x="3279334" y="3973669"/>
          <a:ext cx="1315804" cy="2281761"/>
        </a:xfrm>
        <a:custGeom>
          <a:avLst/>
          <a:gdLst/>
          <a:ahLst/>
          <a:cxnLst/>
          <a:rect l="0" t="0" r="0" b="0"/>
          <a:pathLst>
            <a:path>
              <a:moveTo>
                <a:pt x="1315804" y="0"/>
              </a:moveTo>
              <a:lnTo>
                <a:pt x="1315804" y="2281761"/>
              </a:lnTo>
              <a:lnTo>
                <a:pt x="0" y="228176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30981-4D9F-4097-99E5-749CA19D638E}">
      <dsp:nvSpPr>
        <dsp:cNvPr id="0" name=""/>
        <dsp:cNvSpPr/>
      </dsp:nvSpPr>
      <dsp:spPr>
        <a:xfrm>
          <a:off x="5906872" y="1645342"/>
          <a:ext cx="2475127" cy="688660"/>
        </a:xfrm>
        <a:custGeom>
          <a:avLst/>
          <a:gdLst/>
          <a:ahLst/>
          <a:cxnLst/>
          <a:rect l="0" t="0" r="0" b="0"/>
          <a:pathLst>
            <a:path>
              <a:moveTo>
                <a:pt x="2475127" y="0"/>
              </a:moveTo>
              <a:lnTo>
                <a:pt x="2475127" y="344330"/>
              </a:lnTo>
              <a:lnTo>
                <a:pt x="0" y="344330"/>
              </a:lnTo>
              <a:lnTo>
                <a:pt x="0" y="6886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ABEFB7-4138-4123-922B-55F3E982E327}">
      <dsp:nvSpPr>
        <dsp:cNvPr id="0" name=""/>
        <dsp:cNvSpPr/>
      </dsp:nvSpPr>
      <dsp:spPr>
        <a:xfrm>
          <a:off x="6742332" y="5674"/>
          <a:ext cx="3279334" cy="16396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vi-VN" sz="4400" b="1" kern="1200"/>
            <a:t>Hợp chất hữu cơ</a:t>
          </a:r>
        </a:p>
      </dsp:txBody>
      <dsp:txXfrm>
        <a:off x="6742332" y="5674"/>
        <a:ext cx="3279334" cy="1639667"/>
      </dsp:txXfrm>
    </dsp:sp>
    <dsp:sp modelId="{337F6FDF-E03B-4018-92D4-E173583B70ED}">
      <dsp:nvSpPr>
        <dsp:cNvPr id="0" name=""/>
        <dsp:cNvSpPr/>
      </dsp:nvSpPr>
      <dsp:spPr>
        <a:xfrm>
          <a:off x="4267205" y="2334002"/>
          <a:ext cx="3279334" cy="163966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vi-VN" sz="4400" kern="1200"/>
            <a:t>Hydrocarbon</a:t>
          </a:r>
        </a:p>
      </dsp:txBody>
      <dsp:txXfrm>
        <a:off x="4267205" y="2334002"/>
        <a:ext cx="3279334" cy="1639667"/>
      </dsp:txXfrm>
    </dsp:sp>
    <dsp:sp modelId="{B3C20D42-D7E3-44C0-BC20-9BA602DEC409}">
      <dsp:nvSpPr>
        <dsp:cNvPr id="0" name=""/>
        <dsp:cNvSpPr/>
      </dsp:nvSpPr>
      <dsp:spPr>
        <a:xfrm>
          <a:off x="0" y="5435597"/>
          <a:ext cx="3279334" cy="16396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vi-VN" sz="4400" kern="1200"/>
            <a:t>Alkane</a:t>
          </a:r>
        </a:p>
      </dsp:txBody>
      <dsp:txXfrm>
        <a:off x="0" y="5435597"/>
        <a:ext cx="3279334" cy="1639667"/>
      </dsp:txXfrm>
    </dsp:sp>
    <dsp:sp modelId="{A894BA69-01CC-491E-B9CD-226825DF6313}">
      <dsp:nvSpPr>
        <dsp:cNvPr id="0" name=""/>
        <dsp:cNvSpPr/>
      </dsp:nvSpPr>
      <dsp:spPr>
        <a:xfrm>
          <a:off x="6174991" y="5435597"/>
          <a:ext cx="3279334" cy="16396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vi-VN" sz="4400" kern="1200"/>
            <a:t>Alkene</a:t>
          </a:r>
        </a:p>
      </dsp:txBody>
      <dsp:txXfrm>
        <a:off x="6174991" y="5435597"/>
        <a:ext cx="3279334" cy="1639667"/>
      </dsp:txXfrm>
    </dsp:sp>
    <dsp:sp modelId="{F5A9D219-A125-4813-888B-3675514903FD}">
      <dsp:nvSpPr>
        <dsp:cNvPr id="0" name=""/>
        <dsp:cNvSpPr/>
      </dsp:nvSpPr>
      <dsp:spPr>
        <a:xfrm>
          <a:off x="8235200" y="2334002"/>
          <a:ext cx="4261593" cy="163966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vi-VN" sz="4400" kern="1200"/>
            <a:t>Dẫn xuất của hydrocarbon</a:t>
          </a:r>
        </a:p>
      </dsp:txBody>
      <dsp:txXfrm>
        <a:off x="8235200" y="2334002"/>
        <a:ext cx="4261593" cy="16396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371600" y="2050468"/>
            <a:ext cx="14035941" cy="5120056"/>
          </a:xfrm>
          <a:prstGeom prst="rect">
            <a:avLst/>
          </a:prstGeom>
        </p:spPr>
        <p:txBody>
          <a:bodyPr lIns="0" tIns="0" rIns="0" bIns="0" rtlCol="0" anchor="t">
            <a:spAutoFit/>
          </a:bodyPr>
          <a:lstStyle/>
          <a:p>
            <a:pPr algn="ctr">
              <a:lnSpc>
                <a:spcPts val="21107"/>
              </a:lnSpc>
            </a:pPr>
            <a:r>
              <a:rPr lang="en-US" sz="12800" b="1" spc="-1333" dirty="0" smtClean="0">
                <a:solidFill>
                  <a:srgbClr val="FF0000"/>
                </a:solidFill>
                <a:latin typeface="Times New Roman" pitchFamily="18" charset="0"/>
              </a:rPr>
              <a:t>ALKANE</a:t>
            </a:r>
          </a:p>
          <a:p>
            <a:pPr algn="ctr">
              <a:lnSpc>
                <a:spcPts val="21107"/>
              </a:lnSpc>
            </a:pPr>
            <a:endParaRPr lang="en-US" sz="12800" b="1" spc="-1333" dirty="0">
              <a:solidFill>
                <a:srgbClr val="FF0000"/>
              </a:solidFill>
              <a:latin typeface="Times New Roman" pitchFamily="18" charset="0"/>
            </a:endParaRPr>
          </a:p>
        </p:txBody>
      </p:sp>
      <p:sp>
        <p:nvSpPr>
          <p:cNvPr id="7" name="TextBox 7"/>
          <p:cNvSpPr txBox="1"/>
          <p:nvPr/>
        </p:nvSpPr>
        <p:spPr>
          <a:xfrm>
            <a:off x="2726053" y="569905"/>
            <a:ext cx="10934001" cy="1090042"/>
          </a:xfrm>
          <a:prstGeom prst="rect">
            <a:avLst/>
          </a:prstGeom>
        </p:spPr>
        <p:txBody>
          <a:bodyPr lIns="0" tIns="0" rIns="0" bIns="0" rtlCol="0" anchor="t">
            <a:spAutoFit/>
          </a:bodyPr>
          <a:lstStyle/>
          <a:p>
            <a:pPr algn="ctr">
              <a:lnSpc>
                <a:spcPts val="8497"/>
              </a:lnSpc>
            </a:pPr>
            <a:r>
              <a:rPr lang="en-US" sz="8000" b="1" spc="-554" dirty="0" err="1">
                <a:solidFill>
                  <a:srgbClr val="FF0000"/>
                </a:solidFill>
                <a:latin typeface="Times New Roman" pitchFamily="18" charset="0"/>
              </a:rPr>
              <a:t>Bài</a:t>
            </a:r>
            <a:r>
              <a:rPr lang="en-US" sz="8000" b="1" spc="-554" dirty="0">
                <a:solidFill>
                  <a:srgbClr val="FF0000"/>
                </a:solidFill>
                <a:latin typeface="Times New Roman" pitchFamily="18" charset="0"/>
              </a:rPr>
              <a:t> </a:t>
            </a:r>
            <a:r>
              <a:rPr lang="en-US" sz="8000" b="1" spc="-554" dirty="0" smtClean="0">
                <a:solidFill>
                  <a:srgbClr val="FF0000"/>
                </a:solidFill>
                <a:latin typeface="Times New Roman" pitchFamily="18" charset="0"/>
              </a:rPr>
              <a:t>23</a:t>
            </a:r>
            <a:endParaRPr lang="en-US" sz="8000" b="1" spc="-554" dirty="0">
              <a:solidFill>
                <a:srgbClr val="FF0000"/>
              </a:solidFill>
              <a:latin typeface="Times New Roman" pitchFamily="18" charset="0"/>
            </a:endParaRPr>
          </a:p>
        </p:txBody>
      </p:sp>
      <p:sp>
        <p:nvSpPr>
          <p:cNvPr id="15" name="Freeform 15"/>
          <p:cNvSpPr/>
          <p:nvPr/>
        </p:nvSpPr>
        <p:spPr>
          <a:xfrm rot="-1051246">
            <a:off x="15805535" y="8247789"/>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8" name="TextBox 8"/>
          <p:cNvSpPr txBox="1"/>
          <p:nvPr/>
        </p:nvSpPr>
        <p:spPr>
          <a:xfrm>
            <a:off x="7611528" y="4610496"/>
            <a:ext cx="9729268" cy="3505992"/>
          </a:xfrm>
          <a:prstGeom prst="rect">
            <a:avLst/>
          </a:prstGeom>
        </p:spPr>
        <p:txBody>
          <a:bodyPr lIns="0" tIns="0" rIns="0" bIns="0" rtlCol="0" anchor="t">
            <a:spAutoFit/>
          </a:bodyPr>
          <a:lstStyle/>
          <a:p>
            <a:pPr marL="1459812" lvl="1" indent="-729906" algn="ctr">
              <a:lnSpc>
                <a:spcPts val="8857"/>
              </a:lnSpc>
              <a:buFont typeface="Arial"/>
              <a:buChar char="•"/>
            </a:pPr>
            <a:r>
              <a:rPr lang="en-US" sz="6761" dirty="0" err="1">
                <a:solidFill>
                  <a:srgbClr val="000000"/>
                </a:solidFill>
                <a:latin typeface="Times New Roman" pitchFamily="18" charset="0"/>
              </a:rPr>
              <a:t>Khái</a:t>
            </a:r>
            <a:r>
              <a:rPr lang="en-US" sz="6761" dirty="0">
                <a:solidFill>
                  <a:srgbClr val="000000"/>
                </a:solidFill>
                <a:latin typeface="Times New Roman" pitchFamily="18" charset="0"/>
              </a:rPr>
              <a:t> </a:t>
            </a:r>
            <a:r>
              <a:rPr lang="en-US" sz="6761" dirty="0" err="1">
                <a:solidFill>
                  <a:srgbClr val="000000"/>
                </a:solidFill>
                <a:latin typeface="Times New Roman" pitchFamily="18" charset="0"/>
              </a:rPr>
              <a:t>niệm</a:t>
            </a:r>
            <a:endParaRPr lang="en-US" sz="6761" dirty="0">
              <a:solidFill>
                <a:srgbClr val="000000"/>
              </a:solidFill>
              <a:latin typeface="Times New Roman" pitchFamily="18" charset="0"/>
            </a:endParaRPr>
          </a:p>
          <a:p>
            <a:pPr marL="1459812" lvl="1" indent="-729906" algn="ctr">
              <a:lnSpc>
                <a:spcPts val="8857"/>
              </a:lnSpc>
              <a:buFont typeface="Arial"/>
              <a:buChar char="•"/>
            </a:pPr>
            <a:r>
              <a:rPr lang="en-US" sz="6761" dirty="0" err="1">
                <a:solidFill>
                  <a:srgbClr val="000000"/>
                </a:solidFill>
                <a:latin typeface="Times New Roman" pitchFamily="18" charset="0"/>
              </a:rPr>
              <a:t>Tính</a:t>
            </a:r>
            <a:r>
              <a:rPr lang="en-US" sz="6761" dirty="0">
                <a:solidFill>
                  <a:srgbClr val="000000"/>
                </a:solidFill>
                <a:latin typeface="Times New Roman" pitchFamily="18" charset="0"/>
              </a:rPr>
              <a:t> </a:t>
            </a:r>
            <a:r>
              <a:rPr lang="en-US" sz="6761" dirty="0" err="1">
                <a:solidFill>
                  <a:srgbClr val="000000"/>
                </a:solidFill>
                <a:latin typeface="Times New Roman" pitchFamily="18" charset="0"/>
              </a:rPr>
              <a:t>chất</a:t>
            </a:r>
            <a:endParaRPr lang="en-US" sz="6761" dirty="0">
              <a:solidFill>
                <a:srgbClr val="000000"/>
              </a:solidFill>
              <a:latin typeface="Times New Roman" pitchFamily="18" charset="0"/>
            </a:endParaRPr>
          </a:p>
          <a:p>
            <a:pPr marL="1459812" lvl="1" indent="-729906" algn="ctr">
              <a:lnSpc>
                <a:spcPts val="8857"/>
              </a:lnSpc>
              <a:buFont typeface="Arial"/>
              <a:buChar char="•"/>
            </a:pPr>
            <a:r>
              <a:rPr lang="en-US" sz="6761" dirty="0" err="1">
                <a:solidFill>
                  <a:srgbClr val="000000"/>
                </a:solidFill>
                <a:latin typeface="Times New Roman" pitchFamily="18" charset="0"/>
              </a:rPr>
              <a:t>Ứng</a:t>
            </a:r>
            <a:r>
              <a:rPr lang="en-US" sz="6761" dirty="0">
                <a:solidFill>
                  <a:srgbClr val="000000"/>
                </a:solidFill>
                <a:latin typeface="Times New Roman" pitchFamily="18" charset="0"/>
              </a:rPr>
              <a:t> </a:t>
            </a:r>
            <a:r>
              <a:rPr lang="en-US" sz="6761" dirty="0" err="1">
                <a:solidFill>
                  <a:srgbClr val="000000"/>
                </a:solidFill>
                <a:latin typeface="Times New Roman" pitchFamily="18" charset="0"/>
              </a:rPr>
              <a:t>dụng</a:t>
            </a:r>
            <a:endParaRPr lang="en-US" sz="676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74FA1D-259F-A571-CD37-C650275AB09E}"/>
              </a:ext>
            </a:extLst>
          </p:cNvPr>
          <p:cNvSpPr txBox="1"/>
          <p:nvPr/>
        </p:nvSpPr>
        <p:spPr>
          <a:xfrm>
            <a:off x="5410200" y="413625"/>
            <a:ext cx="8458200" cy="830997"/>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a:ln>
                  <a:noFill/>
                </a:ln>
                <a:solidFill>
                  <a:prstClr val="black"/>
                </a:solidFill>
                <a:effectLst/>
                <a:uLnTx/>
                <a:uFillTx/>
                <a:latin typeface="Arial" panose="020B0604020202020204" pitchFamily="34" charset="0"/>
                <a:ea typeface="+mn-ea"/>
                <a:cs typeface="+mn-cs"/>
              </a:rPr>
              <a:t>BÀI TẬP</a:t>
            </a:r>
          </a:p>
        </p:txBody>
      </p:sp>
      <p:graphicFrame>
        <p:nvGraphicFramePr>
          <p:cNvPr id="4" name="Table 3">
            <a:extLst>
              <a:ext uri="{FF2B5EF4-FFF2-40B4-BE49-F238E27FC236}">
                <a16:creationId xmlns:a16="http://schemas.microsoft.com/office/drawing/2014/main" xmlns="" id="{98460C1A-147D-E074-D166-B149F6FBCB1C}"/>
              </a:ext>
            </a:extLst>
          </p:cNvPr>
          <p:cNvGraphicFramePr>
            <a:graphicFrameLocks noGrp="1"/>
          </p:cNvGraphicFramePr>
          <p:nvPr>
            <p:extLst>
              <p:ext uri="{D42A27DB-BD31-4B8C-83A1-F6EECF244321}">
                <p14:modId xmlns:p14="http://schemas.microsoft.com/office/powerpoint/2010/main" val="237523922"/>
              </p:ext>
            </p:extLst>
          </p:nvPr>
        </p:nvGraphicFramePr>
        <p:xfrm>
          <a:off x="3048000" y="1530649"/>
          <a:ext cx="13182600" cy="8321040"/>
        </p:xfrm>
        <a:graphic>
          <a:graphicData uri="http://schemas.openxmlformats.org/drawingml/2006/table">
            <a:tbl>
              <a:tblPr firstRow="1" bandRow="1">
                <a:tableStyleId>{5940675A-B579-460E-94D1-54222C63F5DA}</a:tableStyleId>
              </a:tblPr>
              <a:tblGrid>
                <a:gridCol w="6591300">
                  <a:extLst>
                    <a:ext uri="{9D8B030D-6E8A-4147-A177-3AD203B41FA5}">
                      <a16:colId xmlns:a16="http://schemas.microsoft.com/office/drawing/2014/main" xmlns="" val="3692572771"/>
                    </a:ext>
                  </a:extLst>
                </a:gridCol>
                <a:gridCol w="6591300">
                  <a:extLst>
                    <a:ext uri="{9D8B030D-6E8A-4147-A177-3AD203B41FA5}">
                      <a16:colId xmlns:a16="http://schemas.microsoft.com/office/drawing/2014/main" xmlns="" val="1519968499"/>
                    </a:ext>
                  </a:extLst>
                </a:gridCol>
              </a:tblGrid>
              <a:tr h="370840">
                <a:tc>
                  <a:txBody>
                    <a:bodyPr/>
                    <a:lstStyle/>
                    <a:p>
                      <a:pPr algn="ctr"/>
                      <a:r>
                        <a:rPr lang="vi-VN" sz="3200" b="1"/>
                        <a:t>Hydrocarbon</a:t>
                      </a:r>
                    </a:p>
                  </a:txBody>
                  <a:tcPr>
                    <a:solidFill>
                      <a:schemeClr val="bg2">
                        <a:lumMod val="75000"/>
                      </a:schemeClr>
                    </a:solidFill>
                  </a:tcPr>
                </a:tc>
                <a:tc>
                  <a:txBody>
                    <a:bodyPr/>
                    <a:lstStyle/>
                    <a:p>
                      <a:pPr algn="ctr"/>
                      <a:r>
                        <a:rPr lang="vi-VN" sz="3200" b="1"/>
                        <a:t>Alkane</a:t>
                      </a:r>
                    </a:p>
                  </a:txBody>
                  <a:tcPr>
                    <a:solidFill>
                      <a:schemeClr val="bg2">
                        <a:lumMod val="75000"/>
                      </a:schemeClr>
                    </a:solidFill>
                  </a:tcPr>
                </a:tc>
                <a:extLst>
                  <a:ext uri="{0D108BD9-81ED-4DB2-BD59-A6C34878D82A}">
                    <a16:rowId xmlns:a16="http://schemas.microsoft.com/office/drawing/2014/main" xmlns="" val="1060231397"/>
                  </a:ext>
                </a:extLst>
              </a:tr>
              <a:tr h="3337560">
                <a:tc>
                  <a:txBody>
                    <a:bodyPr/>
                    <a:lstStyle/>
                    <a:p>
                      <a:pPr marL="514350" indent="-514350">
                        <a:buAutoNum type="alphaUcParenBoth"/>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CH</a:t>
                      </a:r>
                      <a:r>
                        <a:rPr kumimoji="0" lang="vi-VN" sz="3200" b="0" i="0" u="none" strike="noStrike" kern="1200" cap="none"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a:t>
                      </a:r>
                      <a:r>
                        <a:rPr kumimoji="0" lang="vi-VN" sz="3200" b="0" i="0" u="none" strike="noStrike" kern="1200" cap="none"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indent="0">
                        <a:buNone/>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vi-VN" sz="32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a:t>
                      </a:r>
                      <a:r>
                        <a:rPr kumimoji="0" lang="vi-VN" sz="3200" b="0" i="0" u="none" strike="noStrike" kern="1200" cap="small"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32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=CH-CH</a:t>
                      </a:r>
                      <a:r>
                        <a:rPr kumimoji="0" lang="vi-VN" sz="3200" b="0" i="0" u="none" strike="noStrike" kern="1200" cap="small"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32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indent="0">
                        <a:buNone/>
                      </a:pPr>
                      <a:endParaRPr kumimoji="0" lang="vi-VN" sz="32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indent="0">
                        <a:buNone/>
                      </a:pPr>
                      <a:endParaRPr kumimoji="0" lang="vi-VN" sz="32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indent="0">
                        <a:buNone/>
                      </a:pPr>
                      <a:endParaRPr kumimoji="0" lang="vi-VN" sz="32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indent="0">
                        <a:buNone/>
                      </a:pPr>
                      <a:endParaRPr lang="vi-VN" sz="3200"/>
                    </a:p>
                    <a:p>
                      <a:pPr marL="0" indent="0">
                        <a:buNone/>
                      </a:pPr>
                      <a:endParaRPr lang="vi-VN" sz="3200"/>
                    </a:p>
                    <a:p>
                      <a:pPr marL="0" indent="0">
                        <a:buNone/>
                      </a:pPr>
                      <a:endParaRPr lang="vi-VN" sz="3200"/>
                    </a:p>
                    <a:p>
                      <a:pPr marL="0" indent="0">
                        <a:buNone/>
                      </a:pPr>
                      <a:endParaRPr lang="vi-VN" sz="3200"/>
                    </a:p>
                    <a:p>
                      <a:pPr marL="0" indent="0">
                        <a:buNone/>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(H) </a:t>
                      </a:r>
                      <a:r>
                        <a:rPr kumimoji="0" lang="vi-VN" sz="40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a:t>
                      </a:r>
                      <a:r>
                        <a:rPr kumimoji="0" lang="vi-VN" sz="4000" b="0" i="0" u="none" strike="noStrike" kern="1200" cap="small"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40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=ch-ch=ch</a:t>
                      </a:r>
                      <a:r>
                        <a:rPr kumimoji="0" lang="vi-VN" sz="4000" b="0" i="0" u="none" strike="noStrike" kern="1200" cap="small"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40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4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indent="0">
                        <a:buNone/>
                      </a:pPr>
                      <a:endParaRPr lang="vi-VN" sz="3200"/>
                    </a:p>
                    <a:p>
                      <a:pPr marL="0" indent="0">
                        <a:buNone/>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(I)</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40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a:t>
                      </a:r>
                      <a:r>
                        <a:rPr kumimoji="0" lang="vi-VN" sz="4000" b="0" i="0" u="none" strike="noStrike" kern="1200" cap="small"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4</a:t>
                      </a:r>
                      <a:r>
                        <a:rPr kumimoji="0" lang="vi-VN" sz="40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lang="vi-VN" sz="3200"/>
                    </a:p>
                    <a:p>
                      <a:pPr marL="0" indent="0">
                        <a:buNone/>
                      </a:pPr>
                      <a:endParaRPr lang="vi-VN" sz="3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a:t>
                      </a:r>
                      <a:r>
                        <a:rPr kumimoji="0" lang="vi-VN" sz="3200" b="0" i="0" u="none" strike="noStrike" kern="1200" cap="none"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a:t>
                      </a:r>
                      <a:r>
                        <a:rPr kumimoji="0" lang="vi-VN" sz="3200" b="0" i="0" u="none" strike="noStrike" kern="1200" cap="none"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endParaRPr lang="vi-VN" sz="3200"/>
                    </a:p>
                    <a:p>
                      <a:endParaRPr lang="vi-VN" sz="3200"/>
                    </a:p>
                    <a:p>
                      <a:endParaRPr lang="vi-VN" sz="3200"/>
                    </a:p>
                    <a:p>
                      <a:endParaRPr lang="vi-VN" sz="320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(I)</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40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ch</a:t>
                      </a:r>
                      <a:r>
                        <a:rPr kumimoji="0" lang="vi-VN" sz="4000" b="0" i="0" u="none" strike="noStrike" kern="1200" cap="small" spc="0" normalizeH="0" baseline="-25000" noProof="0">
                          <a:ln>
                            <a:noFill/>
                          </a:ln>
                          <a:solidFill>
                            <a:prstClr val="black"/>
                          </a:solidFill>
                          <a:effectLst/>
                          <a:uLnTx/>
                          <a:uFillTx/>
                          <a:latin typeface="Times New Roman" panose="02020603050405020304" pitchFamily="18" charset="0"/>
                          <a:ea typeface="Times New Roman" panose="02020603050405020304" pitchFamily="18" charset="0"/>
                          <a:cs typeface="+mn-cs"/>
                        </a:rPr>
                        <a:t>4</a:t>
                      </a:r>
                      <a:r>
                        <a:rPr kumimoji="0" lang="vi-VN" sz="4000" b="0" i="0" u="none" strike="noStrike" kern="1200" cap="small"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lang="vi-VN" sz="3200"/>
                    </a:p>
                    <a:p>
                      <a:endParaRPr lang="vi-VN" sz="3200"/>
                    </a:p>
                  </a:txBody>
                  <a:tcPr/>
                </a:tc>
                <a:extLst>
                  <a:ext uri="{0D108BD9-81ED-4DB2-BD59-A6C34878D82A}">
                    <a16:rowId xmlns:a16="http://schemas.microsoft.com/office/drawing/2014/main" xmlns="" val="62493032"/>
                  </a:ext>
                </a:extLst>
              </a:tr>
              <a:tr h="746760">
                <a:tc>
                  <a:txBody>
                    <a:bodyPr/>
                    <a:lstStyle/>
                    <a:p>
                      <a:pPr marL="0" indent="0">
                        <a:buNone/>
                      </a:pPr>
                      <a:r>
                        <a:rPr lang="vi-VN" sz="3200" b="1"/>
                        <a:t>Do thành phần chỉ gồm C và H</a:t>
                      </a:r>
                    </a:p>
                  </a:txBody>
                  <a:tcPr/>
                </a:tc>
                <a:tc>
                  <a:txBody>
                    <a:bodyPr/>
                    <a:lstStyle/>
                    <a:p>
                      <a:r>
                        <a:rPr lang="vi-VN" sz="3200" b="1"/>
                        <a:t>- CTCT là mạch hở, và gồm toàn liên kết đơn</a:t>
                      </a:r>
                    </a:p>
                  </a:txBody>
                  <a:tcPr/>
                </a:tc>
                <a:extLst>
                  <a:ext uri="{0D108BD9-81ED-4DB2-BD59-A6C34878D82A}">
                    <a16:rowId xmlns:a16="http://schemas.microsoft.com/office/drawing/2014/main" xmlns="" val="317393629"/>
                  </a:ext>
                </a:extLst>
              </a:tr>
            </a:tbl>
          </a:graphicData>
        </a:graphic>
      </p:graphicFrame>
      <p:pic>
        <p:nvPicPr>
          <p:cNvPr id="7" name="Picture 6">
            <a:extLst>
              <a:ext uri="{FF2B5EF4-FFF2-40B4-BE49-F238E27FC236}">
                <a16:creationId xmlns:a16="http://schemas.microsoft.com/office/drawing/2014/main" xmlns="" id="{8101BA60-14A1-EF0D-D26C-E04F3E8C30D8}"/>
              </a:ext>
            </a:extLst>
          </p:cNvPr>
          <p:cNvPicPr>
            <a:picLocks noChangeAspect="1"/>
          </p:cNvPicPr>
          <p:nvPr/>
        </p:nvPicPr>
        <p:blipFill>
          <a:blip r:embed="rId2"/>
          <a:stretch>
            <a:fillRect/>
          </a:stretch>
        </p:blipFill>
        <p:spPr>
          <a:xfrm>
            <a:off x="3063949" y="3360419"/>
            <a:ext cx="3271284" cy="1583989"/>
          </a:xfrm>
          <a:prstGeom prst="rect">
            <a:avLst/>
          </a:prstGeom>
        </p:spPr>
      </p:pic>
      <p:pic>
        <p:nvPicPr>
          <p:cNvPr id="8" name="Picture 7">
            <a:extLst>
              <a:ext uri="{FF2B5EF4-FFF2-40B4-BE49-F238E27FC236}">
                <a16:creationId xmlns:a16="http://schemas.microsoft.com/office/drawing/2014/main" xmlns="" id="{9552C31D-6352-D2F0-6DA8-C3625D5641E4}"/>
              </a:ext>
            </a:extLst>
          </p:cNvPr>
          <p:cNvPicPr>
            <a:picLocks noChangeAspect="1"/>
          </p:cNvPicPr>
          <p:nvPr/>
        </p:nvPicPr>
        <p:blipFill>
          <a:blip r:embed="rId3"/>
          <a:stretch>
            <a:fillRect/>
          </a:stretch>
        </p:blipFill>
        <p:spPr>
          <a:xfrm>
            <a:off x="3058633" y="4905405"/>
            <a:ext cx="4151147" cy="1583989"/>
          </a:xfrm>
          <a:prstGeom prst="rect">
            <a:avLst/>
          </a:prstGeom>
        </p:spPr>
      </p:pic>
      <p:pic>
        <p:nvPicPr>
          <p:cNvPr id="11" name="Picture 10">
            <a:extLst>
              <a:ext uri="{FF2B5EF4-FFF2-40B4-BE49-F238E27FC236}">
                <a16:creationId xmlns:a16="http://schemas.microsoft.com/office/drawing/2014/main" xmlns="" id="{6FECE1A1-B41E-84D5-6FEF-346B83FEC89F}"/>
              </a:ext>
            </a:extLst>
          </p:cNvPr>
          <p:cNvPicPr>
            <a:picLocks noChangeAspect="1"/>
          </p:cNvPicPr>
          <p:nvPr/>
        </p:nvPicPr>
        <p:blipFill>
          <a:blip r:embed="rId3"/>
          <a:stretch>
            <a:fillRect/>
          </a:stretch>
        </p:blipFill>
        <p:spPr>
          <a:xfrm>
            <a:off x="9639300" y="2933700"/>
            <a:ext cx="4151147" cy="1583989"/>
          </a:xfrm>
          <a:prstGeom prst="rect">
            <a:avLst/>
          </a:prstGeom>
        </p:spPr>
      </p:pic>
    </p:spTree>
    <p:extLst>
      <p:ext uri="{BB962C8B-B14F-4D97-AF65-F5344CB8AC3E}">
        <p14:creationId xmlns:p14="http://schemas.microsoft.com/office/powerpoint/2010/main" val="909425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295400" y="495300"/>
            <a:ext cx="15697200" cy="923330"/>
          </a:xfrm>
          <a:prstGeom prst="rect">
            <a:avLst/>
          </a:prstGeom>
        </p:spPr>
        <p:txBody>
          <a:bodyPr wrap="square" lIns="0" tIns="0" rIns="0" bIns="0" rtlCol="0" anchor="t">
            <a:spAutoFit/>
          </a:bodyPr>
          <a:lstStyle/>
          <a:p>
            <a:pPr marL="342900" lvl="0" indent="-342900">
              <a:spcAft>
                <a:spcPts val="200"/>
              </a:spcAft>
              <a:buClr>
                <a:srgbClr val="1D8091"/>
              </a:buClr>
              <a:buSzPts val="1500"/>
              <a:buFont typeface="+mj-lt"/>
              <a:buAutoNum type="romanUcPeriod"/>
              <a:tabLst>
                <a:tab pos="215265" algn="l"/>
              </a:tabLst>
            </a:pPr>
            <a:r>
              <a:rPr lang="vi-VN" sz="6000" b="1" u="none" strike="noStrike" spc="0">
                <a:solidFill>
                  <a:schemeClr val="accent6">
                    <a:lumMod val="75000"/>
                  </a:schemeClr>
                </a:solidFill>
                <a:effectLst/>
                <a:highlight>
                  <a:srgbClr val="FFFFFF"/>
                </a:highlight>
                <a:latin typeface="Times New Roman" pitchFamily="18" charset="0"/>
                <a:ea typeface="Segoe UI" panose="020B0502040204020203" pitchFamily="34" charset="0"/>
                <a:cs typeface="Times New Roman" pitchFamily="18" charset="0"/>
              </a:rPr>
              <a:t>II. Cấu tạo phân tử và danh pháp của alkane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3A9F883-7152-8DAF-E900-C91C5C53FDA5}"/>
              </a:ext>
            </a:extLst>
          </p:cNvPr>
          <p:cNvGraphicFramePr>
            <a:graphicFrameLocks noGrp="1"/>
          </p:cNvGraphicFramePr>
          <p:nvPr>
            <p:extLst>
              <p:ext uri="{D42A27DB-BD31-4B8C-83A1-F6EECF244321}">
                <p14:modId xmlns:p14="http://schemas.microsoft.com/office/powerpoint/2010/main" val="3151159519"/>
              </p:ext>
            </p:extLst>
          </p:nvPr>
        </p:nvGraphicFramePr>
        <p:xfrm>
          <a:off x="533400" y="97026"/>
          <a:ext cx="17449800" cy="9799530"/>
        </p:xfrm>
        <a:graphic>
          <a:graphicData uri="http://schemas.openxmlformats.org/drawingml/2006/table">
            <a:tbl>
              <a:tblPr>
                <a:tableStyleId>{5940675A-B579-460E-94D1-54222C63F5DA}</a:tableStyleId>
              </a:tblPr>
              <a:tblGrid>
                <a:gridCol w="2439846">
                  <a:extLst>
                    <a:ext uri="{9D8B030D-6E8A-4147-A177-3AD203B41FA5}">
                      <a16:colId xmlns:a16="http://schemas.microsoft.com/office/drawing/2014/main" xmlns="" val="1042666452"/>
                    </a:ext>
                  </a:extLst>
                </a:gridCol>
                <a:gridCol w="5521660">
                  <a:extLst>
                    <a:ext uri="{9D8B030D-6E8A-4147-A177-3AD203B41FA5}">
                      <a16:colId xmlns:a16="http://schemas.microsoft.com/office/drawing/2014/main" xmlns="" val="674781351"/>
                    </a:ext>
                  </a:extLst>
                </a:gridCol>
                <a:gridCol w="5674150">
                  <a:extLst>
                    <a:ext uri="{9D8B030D-6E8A-4147-A177-3AD203B41FA5}">
                      <a16:colId xmlns:a16="http://schemas.microsoft.com/office/drawing/2014/main" xmlns="" val="2667601089"/>
                    </a:ext>
                  </a:extLst>
                </a:gridCol>
                <a:gridCol w="3814144">
                  <a:extLst>
                    <a:ext uri="{9D8B030D-6E8A-4147-A177-3AD203B41FA5}">
                      <a16:colId xmlns:a16="http://schemas.microsoft.com/office/drawing/2014/main" xmlns="" val="1434843867"/>
                    </a:ext>
                  </a:extLst>
                </a:gridCol>
              </a:tblGrid>
              <a:tr h="1016299">
                <a:tc>
                  <a:txBody>
                    <a:bodyPr/>
                    <a:lstStyle/>
                    <a:p>
                      <a:pPr algn="ctr">
                        <a:lnSpc>
                          <a:spcPct val="107000"/>
                        </a:lnSpc>
                        <a:spcAft>
                          <a:spcPts val="300"/>
                        </a:spcAft>
                      </a:pPr>
                      <a:r>
                        <a:rPr lang="vi-VN" sz="3600">
                          <a:effectLst/>
                          <a:highlight>
                            <a:srgbClr val="DAE2C2"/>
                          </a:highlight>
                        </a:rPr>
                        <a:t>Công thức phân tử</a:t>
                      </a:r>
                      <a:endParaRPr lang="vi-VN" sz="3600">
                        <a:effectLst/>
                        <a:highlight>
                          <a:srgbClr val="DAE2C2"/>
                        </a:highlight>
                        <a:latin typeface="Times New Roman" panose="02020603050405020304" pitchFamily="18" charset="0"/>
                        <a:ea typeface="Times New Roman" panose="02020603050405020304" pitchFamily="18" charset="0"/>
                      </a:endParaRPr>
                    </a:p>
                  </a:txBody>
                  <a:tcPr marL="6350" marR="6350" marT="0" marB="0" anchor="ctr">
                    <a:solidFill>
                      <a:srgbClr val="92D050"/>
                    </a:solidFill>
                  </a:tcPr>
                </a:tc>
                <a:tc>
                  <a:txBody>
                    <a:bodyPr/>
                    <a:lstStyle/>
                    <a:p>
                      <a:pPr algn="ctr">
                        <a:lnSpc>
                          <a:spcPct val="135000"/>
                        </a:lnSpc>
                        <a:spcAft>
                          <a:spcPts val="300"/>
                        </a:spcAft>
                      </a:pPr>
                      <a:r>
                        <a:rPr lang="vi-VN" sz="3600">
                          <a:effectLst/>
                          <a:highlight>
                            <a:srgbClr val="DAE2C2"/>
                          </a:highlight>
                        </a:rPr>
                        <a:t>Công thức cấu tạo </a:t>
                      </a:r>
                    </a:p>
                    <a:p>
                      <a:pPr algn="ctr">
                        <a:lnSpc>
                          <a:spcPct val="135000"/>
                        </a:lnSpc>
                        <a:spcAft>
                          <a:spcPts val="300"/>
                        </a:spcAft>
                      </a:pPr>
                      <a:r>
                        <a:rPr lang="vi-VN" sz="3600">
                          <a:effectLst/>
                          <a:highlight>
                            <a:srgbClr val="DAE2C2"/>
                          </a:highlight>
                        </a:rPr>
                        <a:t>dạng đầy đủ</a:t>
                      </a:r>
                      <a:endParaRPr lang="vi-VN" sz="3600">
                        <a:effectLst/>
                        <a:highlight>
                          <a:srgbClr val="DAE2C2"/>
                        </a:highlight>
                        <a:latin typeface="Times New Roman" panose="02020603050405020304" pitchFamily="18" charset="0"/>
                        <a:ea typeface="Times New Roman" panose="02020603050405020304" pitchFamily="18" charset="0"/>
                      </a:endParaRPr>
                    </a:p>
                  </a:txBody>
                  <a:tcPr marL="6350" marR="6350" marT="0" marB="0" anchor="ctr">
                    <a:solidFill>
                      <a:srgbClr val="92D050"/>
                    </a:solidFill>
                  </a:tcPr>
                </a:tc>
                <a:tc>
                  <a:txBody>
                    <a:bodyPr/>
                    <a:lstStyle/>
                    <a:p>
                      <a:pPr algn="ctr">
                        <a:lnSpc>
                          <a:spcPct val="135000"/>
                        </a:lnSpc>
                        <a:spcAft>
                          <a:spcPts val="300"/>
                        </a:spcAft>
                      </a:pPr>
                      <a:r>
                        <a:rPr lang="vi-VN" sz="3600">
                          <a:effectLst/>
                          <a:highlight>
                            <a:srgbClr val="DAE2C2"/>
                          </a:highlight>
                        </a:rPr>
                        <a:t>Công thức cấu tạo </a:t>
                      </a:r>
                    </a:p>
                    <a:p>
                      <a:pPr algn="ctr">
                        <a:lnSpc>
                          <a:spcPct val="135000"/>
                        </a:lnSpc>
                        <a:spcAft>
                          <a:spcPts val="300"/>
                        </a:spcAft>
                      </a:pPr>
                      <a:r>
                        <a:rPr lang="vi-VN" sz="3600">
                          <a:effectLst/>
                          <a:highlight>
                            <a:srgbClr val="DAE2C2"/>
                          </a:highlight>
                        </a:rPr>
                        <a:t>dạng thu gọn</a:t>
                      </a:r>
                      <a:endParaRPr lang="vi-VN" sz="3600">
                        <a:effectLst/>
                        <a:highlight>
                          <a:srgbClr val="DAE2C2"/>
                        </a:highlight>
                        <a:latin typeface="Times New Roman" panose="02020603050405020304" pitchFamily="18" charset="0"/>
                        <a:ea typeface="Times New Roman" panose="02020603050405020304" pitchFamily="18" charset="0"/>
                      </a:endParaRPr>
                    </a:p>
                  </a:txBody>
                  <a:tcPr marL="6350" marR="6350" marT="0" marB="0" anchor="ctr">
                    <a:solidFill>
                      <a:srgbClr val="92D050"/>
                    </a:solidFill>
                  </a:tcPr>
                </a:tc>
                <a:tc>
                  <a:txBody>
                    <a:bodyPr/>
                    <a:lstStyle/>
                    <a:p>
                      <a:pPr algn="ctr">
                        <a:lnSpc>
                          <a:spcPct val="135000"/>
                        </a:lnSpc>
                        <a:spcAft>
                          <a:spcPts val="300"/>
                        </a:spcAft>
                      </a:pPr>
                      <a:r>
                        <a:rPr lang="vi-VN" sz="3600">
                          <a:effectLst/>
                          <a:highlight>
                            <a:srgbClr val="DAE2C2"/>
                          </a:highlight>
                        </a:rPr>
                        <a:t>Tên gọi</a:t>
                      </a:r>
                      <a:endParaRPr lang="vi-VN" sz="3600">
                        <a:effectLst/>
                        <a:highlight>
                          <a:srgbClr val="DAE2C2"/>
                        </a:highlight>
                        <a:latin typeface="Times New Roman" panose="02020603050405020304" pitchFamily="18" charset="0"/>
                        <a:ea typeface="Times New Roman" panose="02020603050405020304" pitchFamily="18" charset="0"/>
                      </a:endParaRPr>
                    </a:p>
                  </a:txBody>
                  <a:tcPr marL="6350" marR="6350" marT="0" marB="0" anchor="ctr">
                    <a:solidFill>
                      <a:srgbClr val="92D050"/>
                    </a:solidFill>
                  </a:tcPr>
                </a:tc>
                <a:extLst>
                  <a:ext uri="{0D108BD9-81ED-4DB2-BD59-A6C34878D82A}">
                    <a16:rowId xmlns:a16="http://schemas.microsoft.com/office/drawing/2014/main" xmlns="" val="2525646635"/>
                  </a:ext>
                </a:extLst>
              </a:tr>
              <a:tr h="2119509">
                <a:tc>
                  <a:txBody>
                    <a:bodyPr/>
                    <a:lstStyle/>
                    <a:p>
                      <a:pPr algn="ctr">
                        <a:lnSpc>
                          <a:spcPct val="135000"/>
                        </a:lnSpc>
                        <a:spcAft>
                          <a:spcPts val="300"/>
                        </a:spcAft>
                      </a:pPr>
                      <a:r>
                        <a:rPr lang="vi-VN" sz="4000" cap="small">
                          <a:effectLst/>
                          <a:highlight>
                            <a:srgbClr val="FFFFFF"/>
                          </a:highlight>
                        </a:rPr>
                        <a:t>ch</a:t>
                      </a:r>
                      <a:r>
                        <a:rPr lang="vi-VN" sz="4000" cap="small" baseline="-25000">
                          <a:effectLst/>
                          <a:highlight>
                            <a:srgbClr val="FFFFFF"/>
                          </a:highlight>
                        </a:rPr>
                        <a:t>4</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endParaRPr lang="vi-VN" sz="28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r>
                        <a:rPr lang="vi-VN" sz="4000" cap="small">
                          <a:effectLst/>
                          <a:highlight>
                            <a:srgbClr val="FFFFFF"/>
                          </a:highlight>
                        </a:rPr>
                        <a:t>ch</a:t>
                      </a:r>
                      <a:r>
                        <a:rPr lang="vi-VN" sz="4000" cap="small" baseline="-25000">
                          <a:effectLst/>
                          <a:highlight>
                            <a:srgbClr val="FFFFFF"/>
                          </a:highlight>
                        </a:rPr>
                        <a:t>4</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r>
                        <a:rPr lang="vi-VN" sz="4000">
                          <a:effectLst/>
                          <a:highlight>
                            <a:srgbClr val="FFFFFF"/>
                          </a:highlight>
                        </a:rPr>
                        <a:t>Methane</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xmlns="" val="2053274371"/>
                  </a:ext>
                </a:extLst>
              </a:tr>
              <a:tr h="2025589">
                <a:tc>
                  <a:txBody>
                    <a:bodyPr/>
                    <a:lstStyle/>
                    <a:p>
                      <a:pPr algn="ctr">
                        <a:lnSpc>
                          <a:spcPct val="135000"/>
                        </a:lnSpc>
                        <a:spcAft>
                          <a:spcPts val="300"/>
                        </a:spcAft>
                      </a:pPr>
                      <a:r>
                        <a:rPr lang="vi-VN" sz="4000" cap="small">
                          <a:effectLst/>
                          <a:highlight>
                            <a:srgbClr val="FFFFFF"/>
                          </a:highlight>
                        </a:rPr>
                        <a:t>c</a:t>
                      </a:r>
                      <a:r>
                        <a:rPr lang="vi-VN" sz="4000" cap="small" baseline="-25000">
                          <a:effectLst/>
                          <a:highlight>
                            <a:srgbClr val="FFFFFF"/>
                          </a:highlight>
                        </a:rPr>
                        <a:t>2</a:t>
                      </a:r>
                      <a:r>
                        <a:rPr lang="vi-VN" sz="4000" cap="small">
                          <a:effectLst/>
                          <a:highlight>
                            <a:srgbClr val="FFFFFF"/>
                          </a:highlight>
                        </a:rPr>
                        <a:t>h</a:t>
                      </a:r>
                      <a:r>
                        <a:rPr lang="vi-VN" sz="4000" cap="small" baseline="-25000">
                          <a:effectLst/>
                          <a:highlight>
                            <a:srgbClr val="FFFFFF"/>
                          </a:highlight>
                        </a:rPr>
                        <a:t>6</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94000"/>
                        </a:lnSpc>
                        <a:spcAft>
                          <a:spcPts val="300"/>
                        </a:spcAft>
                      </a:pPr>
                      <a:endParaRPr lang="vi-VN" sz="28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r>
                        <a:rPr lang="vi-VN" sz="4000" cap="small">
                          <a:effectLst/>
                          <a:highlight>
                            <a:srgbClr val="FFFFFF"/>
                          </a:highlight>
                        </a:rPr>
                        <a:t>ch</a:t>
                      </a:r>
                      <a:r>
                        <a:rPr lang="vi-VN" sz="4000" cap="small" baseline="-25000">
                          <a:effectLst/>
                          <a:highlight>
                            <a:srgbClr val="FFFFFF"/>
                          </a:highlight>
                        </a:rPr>
                        <a:t>3</a:t>
                      </a:r>
                      <a:r>
                        <a:rPr lang="vi-VN" sz="4000" cap="small">
                          <a:effectLst/>
                          <a:highlight>
                            <a:srgbClr val="FFFFFF"/>
                          </a:highlight>
                        </a:rPr>
                        <a:t>-ch</a:t>
                      </a:r>
                      <a:r>
                        <a:rPr lang="vi-VN" sz="4000" cap="small" baseline="-25000">
                          <a:effectLst/>
                          <a:highlight>
                            <a:srgbClr val="FFFFFF"/>
                          </a:highlight>
                        </a:rPr>
                        <a:t>3</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r>
                        <a:rPr lang="vi-VN" sz="4000">
                          <a:effectLst/>
                          <a:highlight>
                            <a:srgbClr val="FFFFFF"/>
                          </a:highlight>
                        </a:rPr>
                        <a:t>Ethane</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xmlns="" val="333948040"/>
                  </a:ext>
                </a:extLst>
              </a:tr>
              <a:tr h="1958303">
                <a:tc>
                  <a:txBody>
                    <a:bodyPr/>
                    <a:lstStyle/>
                    <a:p>
                      <a:pPr algn="ctr">
                        <a:lnSpc>
                          <a:spcPct val="135000"/>
                        </a:lnSpc>
                        <a:spcAft>
                          <a:spcPts val="300"/>
                        </a:spcAft>
                      </a:pPr>
                      <a:r>
                        <a:rPr lang="vi-VN" sz="4000" cap="small">
                          <a:effectLst/>
                          <a:highlight>
                            <a:srgbClr val="FFFFFF"/>
                          </a:highlight>
                        </a:rPr>
                        <a:t>c</a:t>
                      </a:r>
                      <a:r>
                        <a:rPr lang="vi-VN" sz="4000" cap="small" baseline="-25000">
                          <a:effectLst/>
                          <a:highlight>
                            <a:srgbClr val="FFFFFF"/>
                          </a:highlight>
                        </a:rPr>
                        <a:t>3</a:t>
                      </a:r>
                      <a:r>
                        <a:rPr lang="vi-VN" sz="4000" cap="small">
                          <a:effectLst/>
                          <a:highlight>
                            <a:srgbClr val="FFFFFF"/>
                          </a:highlight>
                        </a:rPr>
                        <a:t>h</a:t>
                      </a:r>
                      <a:r>
                        <a:rPr lang="vi-VN" sz="4000" cap="small" baseline="-25000">
                          <a:effectLst/>
                          <a:highlight>
                            <a:srgbClr val="FFFFFF"/>
                          </a:highlight>
                        </a:rPr>
                        <a:t>8</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endParaRPr lang="vi-VN" sz="28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r>
                        <a:rPr lang="vi-VN" sz="4000" cap="small">
                          <a:effectLst/>
                          <a:highlight>
                            <a:srgbClr val="FFFFFF"/>
                          </a:highlight>
                        </a:rPr>
                        <a:t>ch</a:t>
                      </a:r>
                      <a:r>
                        <a:rPr lang="vi-VN" sz="4000" cap="small" baseline="-25000">
                          <a:effectLst/>
                          <a:highlight>
                            <a:srgbClr val="FFFFFF"/>
                          </a:highlight>
                        </a:rPr>
                        <a:t>3</a:t>
                      </a:r>
                      <a:r>
                        <a:rPr lang="vi-VN" sz="4000" cap="small">
                          <a:effectLst/>
                          <a:highlight>
                            <a:srgbClr val="FFFFFF"/>
                          </a:highlight>
                        </a:rPr>
                        <a:t>-ch</a:t>
                      </a:r>
                      <a:r>
                        <a:rPr lang="vi-VN" sz="4000" cap="small" baseline="-25000">
                          <a:effectLst/>
                          <a:highlight>
                            <a:srgbClr val="FFFFFF"/>
                          </a:highlight>
                        </a:rPr>
                        <a:t>2</a:t>
                      </a:r>
                      <a:r>
                        <a:rPr lang="vi-VN" sz="4000" cap="small">
                          <a:effectLst/>
                          <a:highlight>
                            <a:srgbClr val="FFFFFF"/>
                          </a:highlight>
                        </a:rPr>
                        <a:t>-ch</a:t>
                      </a:r>
                      <a:r>
                        <a:rPr lang="vi-VN" sz="4000" cap="small" baseline="-25000">
                          <a:effectLst/>
                          <a:highlight>
                            <a:srgbClr val="FFFFFF"/>
                          </a:highlight>
                        </a:rPr>
                        <a:t>3</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r>
                        <a:rPr lang="vi-VN" sz="4000">
                          <a:effectLst/>
                          <a:highlight>
                            <a:srgbClr val="FFFFFF"/>
                          </a:highlight>
                        </a:rPr>
                        <a:t>Propane</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xmlns="" val="599033626"/>
                  </a:ext>
                </a:extLst>
              </a:tr>
              <a:tr h="2176701">
                <a:tc>
                  <a:txBody>
                    <a:bodyPr/>
                    <a:lstStyle/>
                    <a:p>
                      <a:pPr algn="ctr">
                        <a:lnSpc>
                          <a:spcPct val="135000"/>
                        </a:lnSpc>
                        <a:spcAft>
                          <a:spcPts val="300"/>
                        </a:spcAft>
                      </a:pPr>
                      <a:r>
                        <a:rPr lang="vi-VN" sz="4000" cap="small">
                          <a:effectLst/>
                          <a:highlight>
                            <a:srgbClr val="FFFFFF"/>
                          </a:highlight>
                        </a:rPr>
                        <a:t>c</a:t>
                      </a:r>
                      <a:r>
                        <a:rPr lang="vi-VN" sz="4000" cap="small" baseline="-25000">
                          <a:effectLst/>
                          <a:highlight>
                            <a:srgbClr val="FFFFFF"/>
                          </a:highlight>
                        </a:rPr>
                        <a:t>4</a:t>
                      </a:r>
                      <a:r>
                        <a:rPr lang="vi-VN" sz="4000" cap="small">
                          <a:effectLst/>
                          <a:highlight>
                            <a:srgbClr val="FFFFFF"/>
                          </a:highlight>
                        </a:rPr>
                        <a:t>h</a:t>
                      </a:r>
                      <a:r>
                        <a:rPr lang="vi-VN" sz="4000" cap="small" baseline="-25000">
                          <a:effectLst/>
                          <a:highlight>
                            <a:srgbClr val="FFFFFF"/>
                          </a:highlight>
                        </a:rPr>
                        <a:t>10</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endParaRPr lang="vi-VN" sz="28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r>
                        <a:rPr lang="vi-VN" sz="4000" cap="small">
                          <a:effectLst/>
                          <a:highlight>
                            <a:srgbClr val="FFFFFF"/>
                          </a:highlight>
                        </a:rPr>
                        <a:t>ch</a:t>
                      </a:r>
                      <a:r>
                        <a:rPr lang="vi-VN" sz="4000" cap="small" baseline="-25000">
                          <a:effectLst/>
                          <a:highlight>
                            <a:srgbClr val="FFFFFF"/>
                          </a:highlight>
                        </a:rPr>
                        <a:t>3</a:t>
                      </a:r>
                      <a:r>
                        <a:rPr lang="vi-VN" sz="4000" cap="small">
                          <a:effectLst/>
                          <a:highlight>
                            <a:srgbClr val="FFFFFF"/>
                          </a:highlight>
                        </a:rPr>
                        <a:t>-ch</a:t>
                      </a:r>
                      <a:r>
                        <a:rPr lang="vi-VN" sz="4000" cap="small" baseline="-25000">
                          <a:effectLst/>
                          <a:highlight>
                            <a:srgbClr val="FFFFFF"/>
                          </a:highlight>
                        </a:rPr>
                        <a:t>2</a:t>
                      </a:r>
                      <a:r>
                        <a:rPr lang="vi-VN" sz="4000" cap="small">
                          <a:effectLst/>
                          <a:highlight>
                            <a:srgbClr val="FFFFFF"/>
                          </a:highlight>
                        </a:rPr>
                        <a:t>-ch</a:t>
                      </a:r>
                      <a:r>
                        <a:rPr lang="vi-VN" sz="4000" cap="small" baseline="-25000">
                          <a:effectLst/>
                          <a:highlight>
                            <a:srgbClr val="FFFFFF"/>
                          </a:highlight>
                        </a:rPr>
                        <a:t>2</a:t>
                      </a:r>
                      <a:r>
                        <a:rPr lang="vi-VN" sz="4000" cap="small">
                          <a:effectLst/>
                          <a:highlight>
                            <a:srgbClr val="FFFFFF"/>
                          </a:highlight>
                        </a:rPr>
                        <a:t>-ch</a:t>
                      </a:r>
                      <a:r>
                        <a:rPr lang="vi-VN" sz="4000" cap="small" baseline="-25000">
                          <a:effectLst/>
                          <a:highlight>
                            <a:srgbClr val="FFFFFF"/>
                          </a:highlight>
                        </a:rPr>
                        <a:t>3</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35000"/>
                        </a:lnSpc>
                        <a:spcAft>
                          <a:spcPts val="300"/>
                        </a:spcAft>
                      </a:pPr>
                      <a:r>
                        <a:rPr lang="vi-VN" sz="4000">
                          <a:effectLst/>
                          <a:highlight>
                            <a:srgbClr val="FFFFFF"/>
                          </a:highlight>
                        </a:rPr>
                        <a:t>Butane</a:t>
                      </a:r>
                      <a:endParaRPr lang="vi-VN" sz="4000">
                        <a:effectLst/>
                        <a:highlight>
                          <a:srgbClr val="FFFFFF"/>
                        </a:highligh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xmlns="" val="2782521566"/>
                  </a:ext>
                </a:extLst>
              </a:tr>
            </a:tbl>
          </a:graphicData>
        </a:graphic>
      </p:graphicFrame>
      <p:pic>
        <p:nvPicPr>
          <p:cNvPr id="3" name="Picture 2">
            <a:extLst>
              <a:ext uri="{FF2B5EF4-FFF2-40B4-BE49-F238E27FC236}">
                <a16:creationId xmlns:a16="http://schemas.microsoft.com/office/drawing/2014/main" xmlns="" id="{09F33951-2A15-7C2D-7690-BEE4E9F57DD7}"/>
              </a:ext>
            </a:extLst>
          </p:cNvPr>
          <p:cNvPicPr>
            <a:picLocks noChangeAspect="1"/>
          </p:cNvPicPr>
          <p:nvPr/>
        </p:nvPicPr>
        <p:blipFill>
          <a:blip r:embed="rId2"/>
          <a:stretch>
            <a:fillRect/>
          </a:stretch>
        </p:blipFill>
        <p:spPr>
          <a:xfrm>
            <a:off x="4876800" y="1943100"/>
            <a:ext cx="1643065" cy="1643065"/>
          </a:xfrm>
          <a:prstGeom prst="rect">
            <a:avLst/>
          </a:prstGeom>
        </p:spPr>
      </p:pic>
      <p:pic>
        <p:nvPicPr>
          <p:cNvPr id="4" name="Picture 3">
            <a:extLst>
              <a:ext uri="{FF2B5EF4-FFF2-40B4-BE49-F238E27FC236}">
                <a16:creationId xmlns:a16="http://schemas.microsoft.com/office/drawing/2014/main" xmlns="" id="{96ECDFFA-C138-16A5-0188-4A91A99777E7}"/>
              </a:ext>
            </a:extLst>
          </p:cNvPr>
          <p:cNvPicPr>
            <a:picLocks noChangeAspect="1"/>
          </p:cNvPicPr>
          <p:nvPr/>
        </p:nvPicPr>
        <p:blipFill>
          <a:blip r:embed="rId3"/>
          <a:stretch>
            <a:fillRect/>
          </a:stretch>
        </p:blipFill>
        <p:spPr>
          <a:xfrm>
            <a:off x="4169569" y="5953123"/>
            <a:ext cx="3057525" cy="1495425"/>
          </a:xfrm>
          <a:prstGeom prst="rect">
            <a:avLst/>
          </a:prstGeom>
        </p:spPr>
      </p:pic>
      <p:pic>
        <p:nvPicPr>
          <p:cNvPr id="6" name="Picture 5">
            <a:extLst>
              <a:ext uri="{FF2B5EF4-FFF2-40B4-BE49-F238E27FC236}">
                <a16:creationId xmlns:a16="http://schemas.microsoft.com/office/drawing/2014/main" xmlns="" id="{B86D3C9B-F006-39CC-2409-DEAD2972EAE7}"/>
              </a:ext>
            </a:extLst>
          </p:cNvPr>
          <p:cNvPicPr>
            <a:picLocks noChangeAspect="1"/>
          </p:cNvPicPr>
          <p:nvPr/>
        </p:nvPicPr>
        <p:blipFill>
          <a:blip r:embed="rId4"/>
          <a:stretch>
            <a:fillRect/>
          </a:stretch>
        </p:blipFill>
        <p:spPr>
          <a:xfrm>
            <a:off x="4464843" y="3840957"/>
            <a:ext cx="2240757" cy="1687056"/>
          </a:xfrm>
          <a:prstGeom prst="rect">
            <a:avLst/>
          </a:prstGeom>
        </p:spPr>
      </p:pic>
      <p:pic>
        <p:nvPicPr>
          <p:cNvPr id="8" name="Picture 7">
            <a:extLst>
              <a:ext uri="{FF2B5EF4-FFF2-40B4-BE49-F238E27FC236}">
                <a16:creationId xmlns:a16="http://schemas.microsoft.com/office/drawing/2014/main" xmlns="" id="{044D2832-2391-752E-D886-C5A2B3A843A8}"/>
              </a:ext>
            </a:extLst>
          </p:cNvPr>
          <p:cNvPicPr>
            <a:picLocks noChangeAspect="1"/>
          </p:cNvPicPr>
          <p:nvPr/>
        </p:nvPicPr>
        <p:blipFill>
          <a:blip r:embed="rId5"/>
          <a:stretch>
            <a:fillRect/>
          </a:stretch>
        </p:blipFill>
        <p:spPr>
          <a:xfrm>
            <a:off x="4169569" y="7899353"/>
            <a:ext cx="3329322" cy="1682821"/>
          </a:xfrm>
          <a:prstGeom prst="rect">
            <a:avLst/>
          </a:prstGeom>
        </p:spPr>
      </p:pic>
    </p:spTree>
    <p:extLst>
      <p:ext uri="{BB962C8B-B14F-4D97-AF65-F5344CB8AC3E}">
        <p14:creationId xmlns:p14="http://schemas.microsoft.com/office/powerpoint/2010/main" val="4208883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8E61FA7-FAC1-B042-FA02-44E9B64390B4}"/>
              </a:ext>
            </a:extLst>
          </p:cNvPr>
          <p:cNvGraphicFramePr>
            <a:graphicFrameLocks noGrp="1"/>
          </p:cNvGraphicFramePr>
          <p:nvPr>
            <p:extLst>
              <p:ext uri="{D42A27DB-BD31-4B8C-83A1-F6EECF244321}">
                <p14:modId xmlns:p14="http://schemas.microsoft.com/office/powerpoint/2010/main" val="2087703139"/>
              </p:ext>
            </p:extLst>
          </p:nvPr>
        </p:nvGraphicFramePr>
        <p:xfrm>
          <a:off x="685800" y="2095500"/>
          <a:ext cx="16840200" cy="6858000"/>
        </p:xfrm>
        <a:graphic>
          <a:graphicData uri="http://schemas.openxmlformats.org/drawingml/2006/table">
            <a:tbl>
              <a:tblPr>
                <a:tableStyleId>{5940675A-B579-460E-94D1-54222C63F5DA}</a:tableStyleId>
              </a:tblPr>
              <a:tblGrid>
                <a:gridCol w="9982200">
                  <a:extLst>
                    <a:ext uri="{9D8B030D-6E8A-4147-A177-3AD203B41FA5}">
                      <a16:colId xmlns:a16="http://schemas.microsoft.com/office/drawing/2014/main" xmlns="" val="1249580551"/>
                    </a:ext>
                  </a:extLst>
                </a:gridCol>
                <a:gridCol w="6858000">
                  <a:extLst>
                    <a:ext uri="{9D8B030D-6E8A-4147-A177-3AD203B41FA5}">
                      <a16:colId xmlns:a16="http://schemas.microsoft.com/office/drawing/2014/main" xmlns="" val="2128247777"/>
                    </a:ext>
                  </a:extLst>
                </a:gridCol>
              </a:tblGrid>
              <a:tr h="3496123">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505391046"/>
                  </a:ext>
                </a:extLst>
              </a:tr>
              <a:tr h="3361877">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2908659640"/>
                  </a:ext>
                </a:extLst>
              </a:tr>
            </a:tbl>
          </a:graphicData>
        </a:graphic>
      </p:graphicFrame>
      <p:sp>
        <p:nvSpPr>
          <p:cNvPr id="3" name="TextBox 2">
            <a:extLst>
              <a:ext uri="{FF2B5EF4-FFF2-40B4-BE49-F238E27FC236}">
                <a16:creationId xmlns:a16="http://schemas.microsoft.com/office/drawing/2014/main" xmlns="" id="{B3B5E72B-A3D8-A225-372C-42384B88D2B2}"/>
              </a:ext>
            </a:extLst>
          </p:cNvPr>
          <p:cNvSpPr txBox="1"/>
          <p:nvPr/>
        </p:nvSpPr>
        <p:spPr>
          <a:xfrm>
            <a:off x="3393280" y="151536"/>
            <a:ext cx="1199912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a:ln>
                  <a:noFill/>
                </a:ln>
                <a:solidFill>
                  <a:srgbClr val="9BBB59">
                    <a:lumMod val="50000"/>
                  </a:srgbClr>
                </a:solidFill>
                <a:effectLst/>
                <a:uLnTx/>
                <a:uFillTx/>
                <a:latin typeface="Calibri"/>
                <a:ea typeface="+mn-ea"/>
                <a:cs typeface="+mn-cs"/>
              </a:rPr>
              <a:t>PHIẾU HỌC TẬP SỐ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Hãy quan sát bảng 23.1 và hoàn thành các câu hỏi sau:</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A4691882-F0EA-59D7-6F28-682D070E0903}"/>
              </a:ext>
            </a:extLst>
          </p:cNvPr>
          <p:cNvSpPr txBox="1"/>
          <p:nvPr/>
        </p:nvSpPr>
        <p:spPr>
          <a:xfrm>
            <a:off x="990600" y="2171700"/>
            <a:ext cx="9372600" cy="4285789"/>
          </a:xfrm>
          <a:prstGeom prst="rect">
            <a:avLst/>
          </a:prstGeom>
          <a:noFill/>
        </p:spPr>
        <p:txBody>
          <a:bodyPr wrap="square" rtlCol="0">
            <a:spAutoFit/>
          </a:bodyPr>
          <a:lstStyle/>
          <a:p>
            <a:pPr algn="just">
              <a:lnSpc>
                <a:spcPct val="135000"/>
              </a:lnSpc>
              <a:spcAft>
                <a:spcPts val="300"/>
              </a:spcAft>
            </a:pPr>
            <a:r>
              <a:rPr lang="vi-VN" sz="4000" b="1">
                <a:effectLst/>
                <a:latin typeface="Times New Roman" panose="02020603050405020304" pitchFamily="18" charset="0"/>
                <a:ea typeface="Times New Roman" panose="02020603050405020304" pitchFamily="18" charset="0"/>
              </a:rPr>
              <a:t>1. Trong công thức phân tử của alkane, khi tăng thêm một nguyên tử carbon thì số nguyên tử hydrogen tăng thêm là bao nhiêu?</a:t>
            </a:r>
          </a:p>
          <a:p>
            <a:pPr algn="just">
              <a:lnSpc>
                <a:spcPct val="135000"/>
              </a:lnSpc>
              <a:spcAft>
                <a:spcPts val="300"/>
              </a:spcAft>
            </a:pPr>
            <a:endParaRPr lang="vi-VN" sz="4000" b="1">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3D7B7A2A-8D27-95AB-6221-304A8B1E7855}"/>
              </a:ext>
            </a:extLst>
          </p:cNvPr>
          <p:cNvSpPr txBox="1"/>
          <p:nvPr/>
        </p:nvSpPr>
        <p:spPr>
          <a:xfrm>
            <a:off x="781050" y="5872135"/>
            <a:ext cx="9429750" cy="2585323"/>
          </a:xfrm>
          <a:prstGeom prst="rect">
            <a:avLst/>
          </a:prstGeom>
          <a:noFill/>
        </p:spPr>
        <p:txBody>
          <a:bodyPr wrap="square" rtlCol="0">
            <a:spAutoFit/>
          </a:bodyPr>
          <a:lstStyle/>
          <a:p>
            <a:pPr indent="177800" algn="just">
              <a:lnSpc>
                <a:spcPct val="135000"/>
              </a:lnSpc>
              <a:spcAft>
                <a:spcPts val="200"/>
              </a:spcAft>
            </a:pPr>
            <a:r>
              <a:rPr lang="vi-VN" sz="4000" b="1">
                <a:effectLst/>
                <a:latin typeface="Times New Roman" panose="02020603050405020304" pitchFamily="18" charset="0"/>
                <a:ea typeface="Times New Roman" panose="02020603050405020304" pitchFamily="18" charset="0"/>
              </a:rPr>
              <a:t>2. Hãy cho biết tên gọi của các alkane trong Bảng 23.1 có đặc điểm gì giống nhau và khác nhau.</a:t>
            </a:r>
          </a:p>
        </p:txBody>
      </p:sp>
    </p:spTree>
    <p:extLst>
      <p:ext uri="{BB962C8B-B14F-4D97-AF65-F5344CB8AC3E}">
        <p14:creationId xmlns:p14="http://schemas.microsoft.com/office/powerpoint/2010/main" val="1790459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8E61FA7-FAC1-B042-FA02-44E9B64390B4}"/>
              </a:ext>
            </a:extLst>
          </p:cNvPr>
          <p:cNvGraphicFramePr>
            <a:graphicFrameLocks noGrp="1"/>
          </p:cNvGraphicFramePr>
          <p:nvPr>
            <p:extLst>
              <p:ext uri="{D42A27DB-BD31-4B8C-83A1-F6EECF244321}">
                <p14:modId xmlns:p14="http://schemas.microsoft.com/office/powerpoint/2010/main" val="868164050"/>
              </p:ext>
            </p:extLst>
          </p:nvPr>
        </p:nvGraphicFramePr>
        <p:xfrm>
          <a:off x="685800" y="2095500"/>
          <a:ext cx="16840200" cy="6858000"/>
        </p:xfrm>
        <a:graphic>
          <a:graphicData uri="http://schemas.openxmlformats.org/drawingml/2006/table">
            <a:tbl>
              <a:tblPr>
                <a:tableStyleId>{5940675A-B579-460E-94D1-54222C63F5DA}</a:tableStyleId>
              </a:tblPr>
              <a:tblGrid>
                <a:gridCol w="9982200">
                  <a:extLst>
                    <a:ext uri="{9D8B030D-6E8A-4147-A177-3AD203B41FA5}">
                      <a16:colId xmlns:a16="http://schemas.microsoft.com/office/drawing/2014/main" xmlns="" val="1249580551"/>
                    </a:ext>
                  </a:extLst>
                </a:gridCol>
                <a:gridCol w="6858000">
                  <a:extLst>
                    <a:ext uri="{9D8B030D-6E8A-4147-A177-3AD203B41FA5}">
                      <a16:colId xmlns:a16="http://schemas.microsoft.com/office/drawing/2014/main" xmlns="" val="2128247777"/>
                    </a:ext>
                  </a:extLst>
                </a:gridCol>
              </a:tblGrid>
              <a:tr h="3496123">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505391046"/>
                  </a:ext>
                </a:extLst>
              </a:tr>
              <a:tr h="3361877">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2908659640"/>
                  </a:ext>
                </a:extLst>
              </a:tr>
            </a:tbl>
          </a:graphicData>
        </a:graphic>
      </p:graphicFrame>
      <p:sp>
        <p:nvSpPr>
          <p:cNvPr id="3" name="TextBox 2">
            <a:extLst>
              <a:ext uri="{FF2B5EF4-FFF2-40B4-BE49-F238E27FC236}">
                <a16:creationId xmlns:a16="http://schemas.microsoft.com/office/drawing/2014/main" xmlns="" id="{B3B5E72B-A3D8-A225-372C-42384B88D2B2}"/>
              </a:ext>
            </a:extLst>
          </p:cNvPr>
          <p:cNvSpPr txBox="1"/>
          <p:nvPr/>
        </p:nvSpPr>
        <p:spPr>
          <a:xfrm>
            <a:off x="3393280" y="151536"/>
            <a:ext cx="1199912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a:ln>
                  <a:noFill/>
                </a:ln>
                <a:solidFill>
                  <a:srgbClr val="9BBB59">
                    <a:lumMod val="50000"/>
                  </a:srgbClr>
                </a:solidFill>
                <a:effectLst/>
                <a:uLnTx/>
                <a:uFillTx/>
                <a:latin typeface="Calibri"/>
                <a:ea typeface="+mn-ea"/>
                <a:cs typeface="+mn-cs"/>
              </a:rPr>
              <a:t>PHIẾU HỌC TẬP SỐ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Hãy quan sát bảng 23.1 và hoàn thành các câu hỏi sau:</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A4691882-F0EA-59D7-6F28-682D070E0903}"/>
              </a:ext>
            </a:extLst>
          </p:cNvPr>
          <p:cNvSpPr txBox="1"/>
          <p:nvPr/>
        </p:nvSpPr>
        <p:spPr>
          <a:xfrm>
            <a:off x="990600" y="2171700"/>
            <a:ext cx="9372600" cy="4285789"/>
          </a:xfrm>
          <a:prstGeom prst="rect">
            <a:avLst/>
          </a:prstGeom>
          <a:noFill/>
        </p:spPr>
        <p:txBody>
          <a:bodyPr wrap="square" rtlCol="0">
            <a:spAutoFit/>
          </a:bodyPr>
          <a:lstStyle/>
          <a:p>
            <a:pPr algn="just">
              <a:lnSpc>
                <a:spcPct val="135000"/>
              </a:lnSpc>
              <a:spcAft>
                <a:spcPts val="300"/>
              </a:spcAft>
            </a:pPr>
            <a:r>
              <a:rPr lang="vi-VN" sz="4000" b="1">
                <a:effectLst/>
                <a:latin typeface="Times New Roman" panose="02020603050405020304" pitchFamily="18" charset="0"/>
                <a:ea typeface="Times New Roman" panose="02020603050405020304" pitchFamily="18" charset="0"/>
              </a:rPr>
              <a:t>1. Trong công thức phân tử của alkane, khi tăng thêm một nguyên tử carbon thì số nguyên tử hydrogen tăng thêm là bao nhiêu?</a:t>
            </a:r>
          </a:p>
          <a:p>
            <a:pPr algn="just">
              <a:lnSpc>
                <a:spcPct val="135000"/>
              </a:lnSpc>
              <a:spcAft>
                <a:spcPts val="300"/>
              </a:spcAft>
            </a:pPr>
            <a:endParaRPr lang="vi-VN" sz="4000" b="1">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3D7B7A2A-8D27-95AB-6221-304A8B1E7855}"/>
              </a:ext>
            </a:extLst>
          </p:cNvPr>
          <p:cNvSpPr txBox="1"/>
          <p:nvPr/>
        </p:nvSpPr>
        <p:spPr>
          <a:xfrm>
            <a:off x="781050" y="5872135"/>
            <a:ext cx="9429750" cy="2585323"/>
          </a:xfrm>
          <a:prstGeom prst="rect">
            <a:avLst/>
          </a:prstGeom>
          <a:noFill/>
        </p:spPr>
        <p:txBody>
          <a:bodyPr wrap="square" rtlCol="0">
            <a:spAutoFit/>
          </a:bodyPr>
          <a:lstStyle/>
          <a:p>
            <a:pPr indent="177800" algn="just">
              <a:lnSpc>
                <a:spcPct val="135000"/>
              </a:lnSpc>
              <a:spcAft>
                <a:spcPts val="200"/>
              </a:spcAft>
            </a:pPr>
            <a:r>
              <a:rPr lang="vi-VN" sz="4000" b="1">
                <a:effectLst/>
                <a:latin typeface="Times New Roman" panose="02020603050405020304" pitchFamily="18" charset="0"/>
                <a:ea typeface="Times New Roman" panose="02020603050405020304" pitchFamily="18" charset="0"/>
              </a:rPr>
              <a:t>2. Hãy cho biết tên gọi của các alkane trong Bảng 23.1 có đặc điểm gì giống nhau và khác nhau.</a:t>
            </a:r>
          </a:p>
        </p:txBody>
      </p:sp>
      <p:sp>
        <p:nvSpPr>
          <p:cNvPr id="8" name="TextBox 7">
            <a:extLst>
              <a:ext uri="{FF2B5EF4-FFF2-40B4-BE49-F238E27FC236}">
                <a16:creationId xmlns:a16="http://schemas.microsoft.com/office/drawing/2014/main" xmlns="" id="{AEBE8297-CB3B-2FFE-95F4-A94C12D55C38}"/>
              </a:ext>
            </a:extLst>
          </p:cNvPr>
          <p:cNvSpPr txBox="1"/>
          <p:nvPr/>
        </p:nvSpPr>
        <p:spPr>
          <a:xfrm>
            <a:off x="12649200" y="3086100"/>
            <a:ext cx="1600200" cy="923330"/>
          </a:xfrm>
          <a:prstGeom prst="rect">
            <a:avLst/>
          </a:prstGeom>
          <a:noFill/>
        </p:spPr>
        <p:txBody>
          <a:bodyPr wrap="square" rtlCol="0">
            <a:spAutoFit/>
          </a:bodyPr>
          <a:lstStyle/>
          <a:p>
            <a:r>
              <a:rPr lang="vi-VN" sz="5400" b="1"/>
              <a:t>2H</a:t>
            </a:r>
          </a:p>
        </p:txBody>
      </p:sp>
      <p:sp>
        <p:nvSpPr>
          <p:cNvPr id="9" name="TextBox 8">
            <a:extLst>
              <a:ext uri="{FF2B5EF4-FFF2-40B4-BE49-F238E27FC236}">
                <a16:creationId xmlns:a16="http://schemas.microsoft.com/office/drawing/2014/main" xmlns="" id="{D0CF9261-B6BC-89F8-6DED-B43C23486A6F}"/>
              </a:ext>
            </a:extLst>
          </p:cNvPr>
          <p:cNvSpPr txBox="1"/>
          <p:nvPr/>
        </p:nvSpPr>
        <p:spPr>
          <a:xfrm>
            <a:off x="10820400" y="6362700"/>
            <a:ext cx="6477000" cy="923330"/>
          </a:xfrm>
          <a:prstGeom prst="rect">
            <a:avLst/>
          </a:prstGeom>
          <a:noFill/>
        </p:spPr>
        <p:txBody>
          <a:bodyPr wrap="square" rtlCol="0">
            <a:spAutoFit/>
          </a:bodyPr>
          <a:lstStyle/>
          <a:p>
            <a:r>
              <a:rPr lang="vi-VN" sz="5400" b="1"/>
              <a:t>Có chung đuôi </a:t>
            </a:r>
            <a:r>
              <a:rPr lang="vi-VN" sz="5400" b="1">
                <a:solidFill>
                  <a:schemeClr val="accent6">
                    <a:lumMod val="75000"/>
                  </a:schemeClr>
                </a:solidFill>
              </a:rPr>
              <a:t>ane</a:t>
            </a:r>
          </a:p>
        </p:txBody>
      </p:sp>
    </p:spTree>
    <p:extLst>
      <p:ext uri="{BB962C8B-B14F-4D97-AF65-F5344CB8AC3E}">
        <p14:creationId xmlns:p14="http://schemas.microsoft.com/office/powerpoint/2010/main" val="25500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38200" y="495300"/>
            <a:ext cx="16611600" cy="738664"/>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200"/>
              </a:spcAft>
              <a:buClr>
                <a:srgbClr val="1D8091"/>
              </a:buClr>
              <a:buSzPts val="1500"/>
              <a:tabLst>
                <a:tab pos="215265" algn="l"/>
              </a:tabLst>
              <a:defRPr/>
            </a:pPr>
            <a:r>
              <a:rPr kumimoji="0" lang="vi-VN" sz="4800" b="1" i="0" u="none" strike="noStrike" kern="1200" cap="none" spc="0" normalizeH="0" baseline="0" noProof="0">
                <a:ln>
                  <a:noFill/>
                </a:ln>
                <a:solidFill>
                  <a:srgbClr val="F79646">
                    <a:lumMod val="75000"/>
                  </a:srgbClr>
                </a:solidFill>
                <a:effectLst/>
                <a:highlight>
                  <a:srgbClr val="FFFFFF"/>
                </a:highlight>
                <a:uLnTx/>
                <a:uFillTx/>
                <a:latin typeface="Times New Roman" pitchFamily="18" charset="0"/>
                <a:ea typeface="Segoe UI" panose="020B0502040204020203" pitchFamily="34" charset="0"/>
                <a:cs typeface="Times New Roman" pitchFamily="18" charset="0"/>
              </a:rPr>
              <a:t>II. Cấu tạo phân tử và danh pháp của alkane</a:t>
            </a:r>
          </a:p>
        </p:txBody>
      </p:sp>
      <p:sp>
        <p:nvSpPr>
          <p:cNvPr id="17" name="TextBox 16">
            <a:extLst>
              <a:ext uri="{FF2B5EF4-FFF2-40B4-BE49-F238E27FC236}">
                <a16:creationId xmlns:a16="http://schemas.microsoft.com/office/drawing/2014/main" xmlns="" id="{5CCA3127-3797-5859-4073-47BE71818574}"/>
              </a:ext>
            </a:extLst>
          </p:cNvPr>
          <p:cNvSpPr txBox="1"/>
          <p:nvPr/>
        </p:nvSpPr>
        <p:spPr>
          <a:xfrm>
            <a:off x="1676400" y="1638300"/>
            <a:ext cx="15087600" cy="1938992"/>
          </a:xfrm>
          <a:prstGeom prst="rect">
            <a:avLst/>
          </a:prstGeom>
          <a:solidFill>
            <a:srgbClr val="F0F0F0"/>
          </a:solidFill>
        </p:spPr>
        <p:txBody>
          <a:bodyPr wrap="square">
            <a:spAutoFit/>
          </a:bodyPr>
          <a:lstStyle/>
          <a:p>
            <a:pPr algn="just"/>
            <a:r>
              <a:rPr lang="vi-VN" sz="6000" b="1">
                <a:solidFill>
                  <a:srgbClr val="000000"/>
                </a:solidFill>
                <a:effectLst/>
                <a:latin typeface="Times New Roman" pitchFamily="18" charset="0"/>
                <a:ea typeface="Courier New" panose="02070309020205020404" pitchFamily="49" charset="0"/>
                <a:cs typeface="Times New Roman" pitchFamily="18" charset="0"/>
              </a:rPr>
              <a:t>Alkane có công thức chung là C</a:t>
            </a:r>
            <a:r>
              <a:rPr lang="vi-VN" sz="6000" b="1" baseline="-25000">
                <a:solidFill>
                  <a:srgbClr val="000000"/>
                </a:solidFill>
                <a:effectLst/>
                <a:latin typeface="Times New Roman" pitchFamily="18" charset="0"/>
                <a:ea typeface="Courier New" panose="02070309020205020404" pitchFamily="49" charset="0"/>
                <a:cs typeface="Times New Roman" pitchFamily="18" charset="0"/>
              </a:rPr>
              <a:t>n</a:t>
            </a:r>
            <a:r>
              <a:rPr lang="vi-VN" sz="6000" b="1">
                <a:solidFill>
                  <a:srgbClr val="000000"/>
                </a:solidFill>
                <a:effectLst/>
                <a:latin typeface="Times New Roman" pitchFamily="18" charset="0"/>
                <a:ea typeface="Courier New" panose="02070309020205020404" pitchFamily="49" charset="0"/>
                <a:cs typeface="Times New Roman" pitchFamily="18" charset="0"/>
              </a:rPr>
              <a:t>H</a:t>
            </a:r>
            <a:r>
              <a:rPr lang="vi-VN" sz="6000" b="1" baseline="-25000">
                <a:solidFill>
                  <a:srgbClr val="000000"/>
                </a:solidFill>
                <a:effectLst/>
                <a:latin typeface="Times New Roman" pitchFamily="18" charset="0"/>
                <a:ea typeface="Courier New" panose="02070309020205020404" pitchFamily="49" charset="0"/>
                <a:cs typeface="Times New Roman" pitchFamily="18" charset="0"/>
              </a:rPr>
              <a:t>2n+2</a:t>
            </a:r>
            <a:r>
              <a:rPr lang="vi-VN" sz="6000" b="1">
                <a:solidFill>
                  <a:srgbClr val="000000"/>
                </a:solidFill>
                <a:effectLst/>
                <a:latin typeface="Times New Roman" pitchFamily="18" charset="0"/>
                <a:ea typeface="Courier New" panose="02070309020205020404" pitchFamily="49" charset="0"/>
                <a:cs typeface="Times New Roman" pitchFamily="18" charset="0"/>
              </a:rPr>
              <a:t> (n&gt;l, n là số nguyên, dương).</a:t>
            </a:r>
            <a:endParaRPr lang="vi-VN" sz="6000" b="1">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xmlns="" id="{48AA4382-1BF8-E09F-73CE-3974204BACB9}"/>
              </a:ext>
            </a:extLst>
          </p:cNvPr>
          <p:cNvSpPr txBox="1"/>
          <p:nvPr/>
        </p:nvSpPr>
        <p:spPr>
          <a:xfrm>
            <a:off x="2209800" y="4838700"/>
            <a:ext cx="14706600" cy="1015663"/>
          </a:xfrm>
          <a:prstGeom prst="rect">
            <a:avLst/>
          </a:prstGeom>
          <a:solidFill>
            <a:srgbClr val="F0F0F0"/>
          </a:solidFill>
        </p:spPr>
        <p:txBody>
          <a:bodyPr wrap="square">
            <a:spAutoFit/>
          </a:bodyPr>
          <a:lstStyle/>
          <a:p>
            <a:pPr algn="just"/>
            <a:r>
              <a:rPr lang="vi-VN" sz="6000" b="1">
                <a:solidFill>
                  <a:srgbClr val="000000"/>
                </a:solidFill>
                <a:effectLst/>
                <a:latin typeface="Times New Roman" pitchFamily="18" charset="0"/>
                <a:ea typeface="Courier New" panose="02070309020205020404" pitchFamily="49" charset="0"/>
                <a:cs typeface="Times New Roman" pitchFamily="18" charset="0"/>
              </a:rPr>
              <a:t>Tên gọi alkane: </a:t>
            </a:r>
            <a:r>
              <a:rPr lang="vi-VN" sz="6000" b="1">
                <a:solidFill>
                  <a:srgbClr val="FF0000"/>
                </a:solidFill>
                <a:effectLst/>
                <a:latin typeface="Times New Roman" pitchFamily="18" charset="0"/>
                <a:ea typeface="Courier New" panose="02070309020205020404" pitchFamily="49" charset="0"/>
                <a:cs typeface="Times New Roman" pitchFamily="18" charset="0"/>
              </a:rPr>
              <a:t>Từ gốc + ane</a:t>
            </a:r>
            <a:endParaRPr lang="vi-VN" sz="6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667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ý thuyết Hóa học 11 Kết nối tri thức Bài 15: Alkane">
            <a:extLst>
              <a:ext uri="{FF2B5EF4-FFF2-40B4-BE49-F238E27FC236}">
                <a16:creationId xmlns:a16="http://schemas.microsoft.com/office/drawing/2014/main" xmlns="" id="{87139619-8433-075E-4F09-3E64BEC16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35" y="266700"/>
            <a:ext cx="17245365" cy="940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6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676400" y="800100"/>
            <a:ext cx="13258800" cy="923330"/>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200"/>
              </a:spcAft>
              <a:buClr>
                <a:srgbClr val="1D8091"/>
              </a:buClr>
              <a:buSzPts val="1500"/>
              <a:tabLst>
                <a:tab pos="215265" algn="l"/>
              </a:tabLst>
              <a:defRPr/>
            </a:pPr>
            <a:r>
              <a:rPr kumimoji="0" lang="vi-VN" sz="6000" b="1" i="0" u="none" strike="noStrike" kern="1200" cap="none" spc="0" normalizeH="0" baseline="0" noProof="0" dirty="0">
                <a:ln>
                  <a:noFill/>
                </a:ln>
                <a:solidFill>
                  <a:srgbClr val="F79646">
                    <a:lumMod val="75000"/>
                  </a:srgbClr>
                </a:solidFill>
                <a:effectLst/>
                <a:highlight>
                  <a:srgbClr val="FFFFFF"/>
                </a:highlight>
                <a:uLnTx/>
                <a:uFillTx/>
                <a:latin typeface="Times New Roman" pitchFamily="18" charset="0"/>
                <a:ea typeface="Segoe UI" panose="020B0502040204020203" pitchFamily="34" charset="0"/>
                <a:cs typeface="Times New Roman" pitchFamily="18" charset="0"/>
              </a:rPr>
              <a:t>III. Phản ứng cháy của alkane</a:t>
            </a:r>
          </a:p>
        </p:txBody>
      </p:sp>
    </p:spTree>
    <p:extLst>
      <p:ext uri="{BB962C8B-B14F-4D97-AF65-F5344CB8AC3E}">
        <p14:creationId xmlns:p14="http://schemas.microsoft.com/office/powerpoint/2010/main" val="313735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A1DBFA-E52F-1AA0-2DA9-8B70EE3A3512}"/>
              </a:ext>
            </a:extLst>
          </p:cNvPr>
          <p:cNvSpPr txBox="1"/>
          <p:nvPr/>
        </p:nvSpPr>
        <p:spPr>
          <a:xfrm>
            <a:off x="685800" y="266700"/>
            <a:ext cx="16916400" cy="7632859"/>
          </a:xfrm>
          <a:prstGeom prst="rect">
            <a:avLst/>
          </a:prstGeom>
          <a:noFill/>
        </p:spPr>
        <p:txBody>
          <a:bodyPr wrap="square">
            <a:spAutoFit/>
          </a:bodyPr>
          <a:lstStyle/>
          <a:p>
            <a:pPr indent="254000" algn="ctr">
              <a:spcAft>
                <a:spcPts val="600"/>
              </a:spcAft>
            </a:pPr>
            <a:r>
              <a:rPr lang="vi-VN" sz="4800" b="1">
                <a:solidFill>
                  <a:schemeClr val="accent6">
                    <a:lumMod val="75000"/>
                  </a:schemeClr>
                </a:solidFill>
                <a:effectLst/>
                <a:latin typeface="Times New Roman" panose="02020603050405020304" pitchFamily="18" charset="0"/>
                <a:ea typeface="Times New Roman" panose="02020603050405020304" pitchFamily="18" charset="0"/>
              </a:rPr>
              <a:t>Thí nghiệm: Tìm hiểu vể phản ứng cháy của </a:t>
            </a:r>
            <a:r>
              <a:rPr lang="vi-VN" sz="4800" b="1" smtClean="0">
                <a:solidFill>
                  <a:schemeClr val="accent6">
                    <a:lumMod val="75000"/>
                  </a:schemeClr>
                </a:solidFill>
                <a:effectLst/>
                <a:latin typeface="Times New Roman" panose="02020603050405020304" pitchFamily="18" charset="0"/>
                <a:ea typeface="Times New Roman" panose="02020603050405020304" pitchFamily="18" charset="0"/>
              </a:rPr>
              <a:t>butane</a:t>
            </a:r>
            <a:endParaRPr lang="vi-VN" sz="4800" b="1">
              <a:solidFill>
                <a:schemeClr val="accent6">
                  <a:lumMod val="75000"/>
                </a:schemeClr>
              </a:solidFill>
              <a:effectLst/>
              <a:latin typeface="Times New Roman" panose="02020603050405020304" pitchFamily="18" charset="0"/>
              <a:ea typeface="Times New Roman" panose="02020603050405020304" pitchFamily="18" charset="0"/>
            </a:endParaRPr>
          </a:p>
          <a:p>
            <a:pPr marL="254000" indent="12700" algn="just">
              <a:lnSpc>
                <a:spcPct val="135000"/>
              </a:lnSpc>
              <a:spcAft>
                <a:spcPts val="200"/>
              </a:spcAft>
            </a:pPr>
            <a:r>
              <a:rPr lang="vi-VN" sz="4000" b="1" i="1">
                <a:effectLst/>
                <a:latin typeface="Times New Roman" panose="02020603050405020304" pitchFamily="18" charset="0"/>
                <a:ea typeface="Times New Roman" panose="02020603050405020304" pitchFamily="18" charset="0"/>
              </a:rPr>
              <a:t>Chuẩn bị:</a:t>
            </a:r>
            <a:r>
              <a:rPr lang="vi-VN" sz="4000" b="1">
                <a:effectLst/>
                <a:latin typeface="Times New Roman" panose="02020603050405020304" pitchFamily="18" charset="0"/>
                <a:ea typeface="Times New Roman" panose="02020603050405020304" pitchFamily="18" charset="0"/>
              </a:rPr>
              <a:t> Bật lửa gas (chứa butane) loại dài (loại dùng để mồi lửa bếp gas, bếp cồn); bình tam giác bằng thuỷ tinh chịu nhiệt, sạch và khô, có nút; ống nghiệm đựng dung dịch nước vôi trong.</a:t>
            </a:r>
          </a:p>
          <a:p>
            <a:pPr indent="254000" algn="just">
              <a:lnSpc>
                <a:spcPct val="135000"/>
              </a:lnSpc>
              <a:spcAft>
                <a:spcPts val="200"/>
              </a:spcAft>
            </a:pPr>
            <a:r>
              <a:rPr lang="vi-VN" sz="4000" b="1" i="1">
                <a:effectLst/>
                <a:latin typeface="Times New Roman" panose="02020603050405020304" pitchFamily="18" charset="0"/>
                <a:ea typeface="Times New Roman" panose="02020603050405020304" pitchFamily="18" charset="0"/>
              </a:rPr>
              <a:t>Tiến hành:</a:t>
            </a:r>
            <a:endParaRPr lang="vi-VN" sz="4000" b="1">
              <a:effectLst/>
              <a:latin typeface="Times New Roman" panose="02020603050405020304" pitchFamily="18" charset="0"/>
              <a:ea typeface="Times New Roman" panose="02020603050405020304" pitchFamily="18" charset="0"/>
            </a:endParaRPr>
          </a:p>
          <a:p>
            <a:pPr marL="342900" lvl="0" indent="-342900" algn="just">
              <a:lnSpc>
                <a:spcPct val="135000"/>
              </a:lnSpc>
              <a:spcAft>
                <a:spcPts val="200"/>
              </a:spcAft>
              <a:buClr>
                <a:srgbClr val="000000"/>
              </a:buClr>
              <a:buSzPts val="1000"/>
              <a:buFont typeface="Symbol" panose="05050102010706020507" pitchFamily="18" charset="2"/>
              <a:buChar char="-"/>
              <a:tabLst>
                <a:tab pos="463550" algn="l"/>
              </a:tabLst>
            </a:pPr>
            <a:r>
              <a:rPr lang="vi-VN" sz="40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Đưa đầu bật lửa vào miệng bình tam giác úp ngược, đánh lửa và giữ lửa cháy cho tới khi thấy thành bình tam giác mờ đi thì dừng lại (Hình 23.2).</a:t>
            </a:r>
          </a:p>
          <a:p>
            <a:pPr marL="342900" lvl="0" indent="-342900" algn="just">
              <a:lnSpc>
                <a:spcPct val="135000"/>
              </a:lnSpc>
              <a:spcAft>
                <a:spcPts val="200"/>
              </a:spcAft>
              <a:buClr>
                <a:srgbClr val="000000"/>
              </a:buClr>
              <a:buSzPts val="1000"/>
              <a:buFont typeface="Symbol" panose="05050102010706020507" pitchFamily="18" charset="2"/>
              <a:buChar char="-"/>
              <a:tabLst>
                <a:tab pos="463550" algn="l"/>
              </a:tabLst>
            </a:pPr>
            <a:r>
              <a:rPr lang="vi-VN" sz="40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Quay xuôi bình tam giác lại và đổ nước vôi trong vào. Sau đó, đậy bình tam giác bằng nút và lắc đều.</a:t>
            </a:r>
          </a:p>
        </p:txBody>
      </p:sp>
      <p:pic>
        <p:nvPicPr>
          <p:cNvPr id="4" name="Picture 2" descr="Nền Minh Họa Ngành Công Nghiệp Khí đốt Tự Nhiên Hình Chụp Và Hình ảnh Để  Tải Về Miễn Phí - Pngtree">
            <a:extLst>
              <a:ext uri="{FF2B5EF4-FFF2-40B4-BE49-F238E27FC236}">
                <a16:creationId xmlns:a16="http://schemas.microsoft.com/office/drawing/2014/main" xmlns="" id="{9A372685-3D3B-9A09-0CFF-A4E546CA6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8600" y="7886700"/>
            <a:ext cx="2636874" cy="175472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Xử lý các lỗi trên bếp gas âm">
            <a:extLst>
              <a:ext uri="{FF2B5EF4-FFF2-40B4-BE49-F238E27FC236}">
                <a16:creationId xmlns:a16="http://schemas.microsoft.com/office/drawing/2014/main" xmlns="" id="{5DE5B65C-2142-B49C-5364-1B5120332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8039100"/>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Vì sao bếp ga bị lửa đỏ và cách khắc phục hiệu quả | Cleanipedia VN">
            <a:extLst>
              <a:ext uri="{FF2B5EF4-FFF2-40B4-BE49-F238E27FC236}">
                <a16:creationId xmlns:a16="http://schemas.microsoft.com/office/drawing/2014/main" xmlns="" id="{8C3C890A-1303-D5CE-8338-EEEDE8DE2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0391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31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77587F2-A491-1583-C1F6-8E67840663B8}"/>
              </a:ext>
            </a:extLst>
          </p:cNvPr>
          <p:cNvGraphicFramePr>
            <a:graphicFrameLocks noGrp="1"/>
          </p:cNvGraphicFramePr>
          <p:nvPr>
            <p:extLst>
              <p:ext uri="{D42A27DB-BD31-4B8C-83A1-F6EECF244321}">
                <p14:modId xmlns:p14="http://schemas.microsoft.com/office/powerpoint/2010/main" val="2674871542"/>
              </p:ext>
            </p:extLst>
          </p:nvPr>
        </p:nvGraphicFramePr>
        <p:xfrm>
          <a:off x="685800" y="495299"/>
          <a:ext cx="17145000" cy="9387841"/>
        </p:xfrm>
        <a:graphic>
          <a:graphicData uri="http://schemas.openxmlformats.org/drawingml/2006/table">
            <a:tbl>
              <a:tblPr firstRow="1" bandRow="1">
                <a:tableStyleId>{5940675A-B579-460E-94D1-54222C63F5DA}</a:tableStyleId>
              </a:tblPr>
              <a:tblGrid>
                <a:gridCol w="8572500">
                  <a:extLst>
                    <a:ext uri="{9D8B030D-6E8A-4147-A177-3AD203B41FA5}">
                      <a16:colId xmlns:a16="http://schemas.microsoft.com/office/drawing/2014/main" xmlns="" val="1421407101"/>
                    </a:ext>
                  </a:extLst>
                </a:gridCol>
                <a:gridCol w="8572500">
                  <a:extLst>
                    <a:ext uri="{9D8B030D-6E8A-4147-A177-3AD203B41FA5}">
                      <a16:colId xmlns:a16="http://schemas.microsoft.com/office/drawing/2014/main" xmlns="" val="795664814"/>
                    </a:ext>
                  </a:extLst>
                </a:gridCol>
              </a:tblGrid>
              <a:tr h="109042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i="1"/>
                        <a:t>Phiếu học tập 3: Quan sát thí nghiệm và </a:t>
                      </a:r>
                      <a:r>
                        <a:rPr lang="vi-VN" sz="4000" b="1" i="1" kern="1200">
                          <a:solidFill>
                            <a:schemeClr val="tx1"/>
                          </a:solidFill>
                          <a:effectLst/>
                          <a:latin typeface="+mn-lt"/>
                          <a:ea typeface="+mn-ea"/>
                          <a:cs typeface="+mn-cs"/>
                        </a:rPr>
                        <a:t>thực hiện yêu cầu sau:</a:t>
                      </a:r>
                    </a:p>
                    <a:p>
                      <a:endParaRPr lang="vi-VN"/>
                    </a:p>
                  </a:txBody>
                  <a:tcPr>
                    <a:solidFill>
                      <a:schemeClr val="accent6"/>
                    </a:solidFill>
                  </a:tcPr>
                </a:tc>
                <a:tc hMerge="1">
                  <a:txBody>
                    <a:bodyPr/>
                    <a:lstStyle/>
                    <a:p>
                      <a:endParaRPr lang="vi-VN"/>
                    </a:p>
                  </a:txBody>
                  <a:tcPr>
                    <a:solidFill>
                      <a:srgbClr val="FF6600"/>
                    </a:solidFill>
                  </a:tcPr>
                </a:tc>
                <a:extLst>
                  <a:ext uri="{0D108BD9-81ED-4DB2-BD59-A6C34878D82A}">
                    <a16:rowId xmlns:a16="http://schemas.microsoft.com/office/drawing/2014/main" xmlns="" val="980814176"/>
                  </a:ext>
                </a:extLst>
              </a:tr>
              <a:tr h="3083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Quan sát hiện tượng xảy ra trong bình tam giác sau khi cho nước vôi trong vào bình và dự đoán sản phẩm tạo thành.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xmlns="" val="4260186389"/>
                  </a:ext>
                </a:extLst>
              </a:tr>
              <a:tr h="1942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Quan sát hiện tượng xảy ra trong bình tam giác sau khi cho nước vôi trong vào bình và dự đoán sản phẩm tạo thành.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xmlns="" val="1151154224"/>
                  </a:ext>
                </a:extLst>
              </a:tr>
              <a:tr h="1328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600" kern="1200">
                          <a:solidFill>
                            <a:schemeClr val="tx1"/>
                          </a:solidFill>
                          <a:effectLst/>
                          <a:latin typeface="+mn-lt"/>
                          <a:ea typeface="+mn-ea"/>
                          <a:cs typeface="+mn-cs"/>
                        </a:rPr>
                        <a:t>Viết phương trình hoá học biểu diễn phản ứng cháy của butane </a:t>
                      </a: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xmlns="" val="589922143"/>
                  </a:ext>
                </a:extLst>
              </a:tr>
              <a:tr h="1942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mn-lt"/>
                          <a:ea typeface="+mn-ea"/>
                          <a:cs typeface="+mn-cs"/>
                        </a:rPr>
                        <a:t>- </a:t>
                      </a:r>
                      <a:r>
                        <a:rPr lang="vi-VN" sz="3600" kern="1200">
                          <a:solidFill>
                            <a:schemeClr val="tx1"/>
                          </a:solidFill>
                          <a:effectLst/>
                          <a:latin typeface="+mn-lt"/>
                          <a:ea typeface="+mn-ea"/>
                          <a:cs typeface="+mn-cs"/>
                        </a:rPr>
                        <a:t>Viết phương trình hoá học tổng quát biểu diễn phản ứng cháy của alkane</a:t>
                      </a:r>
                      <a:endParaRPr kumimoji="0" lang="vi-VN" sz="36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xmlns="" val="1209167519"/>
                  </a:ext>
                </a:extLst>
              </a:tr>
            </a:tbl>
          </a:graphicData>
        </a:graphic>
      </p:graphicFrame>
    </p:spTree>
    <p:extLst>
      <p:ext uri="{BB962C8B-B14F-4D97-AF65-F5344CB8AC3E}">
        <p14:creationId xmlns:p14="http://schemas.microsoft.com/office/powerpoint/2010/main" val="2440097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76300"/>
            <a:ext cx="12583740" cy="706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77587F2-A491-1583-C1F6-8E67840663B8}"/>
              </a:ext>
            </a:extLst>
          </p:cNvPr>
          <p:cNvGraphicFramePr>
            <a:graphicFrameLocks noGrp="1"/>
          </p:cNvGraphicFramePr>
          <p:nvPr>
            <p:extLst>
              <p:ext uri="{D42A27DB-BD31-4B8C-83A1-F6EECF244321}">
                <p14:modId xmlns:p14="http://schemas.microsoft.com/office/powerpoint/2010/main" val="38108370"/>
              </p:ext>
            </p:extLst>
          </p:nvPr>
        </p:nvGraphicFramePr>
        <p:xfrm>
          <a:off x="685800" y="1485900"/>
          <a:ext cx="17145000" cy="8473440"/>
        </p:xfrm>
        <a:graphic>
          <a:graphicData uri="http://schemas.openxmlformats.org/drawingml/2006/table">
            <a:tbl>
              <a:tblPr firstRow="1" bandRow="1">
                <a:tableStyleId>{5940675A-B579-460E-94D1-54222C63F5DA}</a:tableStyleId>
              </a:tblPr>
              <a:tblGrid>
                <a:gridCol w="8572500">
                  <a:extLst>
                    <a:ext uri="{9D8B030D-6E8A-4147-A177-3AD203B41FA5}">
                      <a16:colId xmlns:a16="http://schemas.microsoft.com/office/drawing/2014/main" xmlns="" val="1421407101"/>
                    </a:ext>
                  </a:extLst>
                </a:gridCol>
                <a:gridCol w="8572500">
                  <a:extLst>
                    <a:ext uri="{9D8B030D-6E8A-4147-A177-3AD203B41FA5}">
                      <a16:colId xmlns:a16="http://schemas.microsoft.com/office/drawing/2014/main" xmlns="" val="795664814"/>
                    </a:ext>
                  </a:extLst>
                </a:gridCol>
              </a:tblGrid>
              <a:tr h="914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i="1"/>
                        <a:t>Phiếu học tập 3: Quan sát thí nghiệm và </a:t>
                      </a:r>
                      <a:r>
                        <a:rPr lang="vi-VN" sz="4000" b="1" i="1" kern="1200">
                          <a:solidFill>
                            <a:schemeClr val="tx1"/>
                          </a:solidFill>
                          <a:effectLst/>
                          <a:latin typeface="+mn-lt"/>
                          <a:ea typeface="+mn-ea"/>
                          <a:cs typeface="+mn-cs"/>
                        </a:rPr>
                        <a:t>thực hiện yêu cầu sau:</a:t>
                      </a:r>
                    </a:p>
                    <a:p>
                      <a:endParaRPr lang="vi-VN"/>
                    </a:p>
                  </a:txBody>
                  <a:tcPr>
                    <a:solidFill>
                      <a:schemeClr val="accent6"/>
                    </a:solidFill>
                  </a:tcPr>
                </a:tc>
                <a:tc hMerge="1">
                  <a:txBody>
                    <a:bodyPr/>
                    <a:lstStyle/>
                    <a:p>
                      <a:endParaRPr lang="vi-VN"/>
                    </a:p>
                  </a:txBody>
                  <a:tcPr>
                    <a:solidFill>
                      <a:srgbClr val="FF6600"/>
                    </a:solidFill>
                  </a:tcPr>
                </a:tc>
                <a:extLst>
                  <a:ext uri="{0D108BD9-81ED-4DB2-BD59-A6C34878D82A}">
                    <a16:rowId xmlns:a16="http://schemas.microsoft.com/office/drawing/2014/main" xmlns="" val="980814176"/>
                  </a:ext>
                </a:extLst>
              </a:tr>
              <a:tr h="275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mn-lt"/>
                          <a:ea typeface="+mn-ea"/>
                          <a:cs typeface="+mn-cs"/>
                        </a:rPr>
                        <a:t>- </a:t>
                      </a:r>
                      <a:r>
                        <a:rPr lang="vi-VN" sz="3600" u="none" strike="noStrike" kern="1200">
                          <a:solidFill>
                            <a:schemeClr val="tx1"/>
                          </a:solidFill>
                          <a:effectLst/>
                          <a:latin typeface="+mn-lt"/>
                          <a:ea typeface="+mn-ea"/>
                          <a:cs typeface="+mn-cs"/>
                        </a:rPr>
                        <a:t>Nhận xét hiện tượng bên trong thành bình tam giác sau khi đánh lửa bật lửa gas để đốt cháy butane. Dự đoán sản phẩm tạo thành.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xmlns="" val="4260186389"/>
                  </a:ext>
                </a:extLst>
              </a:tr>
              <a:tr h="867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Quan sát hiện tượng xảy ra trong bình tam giác sau khi cho nước vôi trong vào bình và dự đoán sản phẩm tạo thành.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xmlns="" val="1151154224"/>
                  </a:ext>
                </a:extLst>
              </a:tr>
              <a:tr h="867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vi-VN" sz="3600" kern="1200">
                          <a:solidFill>
                            <a:schemeClr val="tx1"/>
                          </a:solidFill>
                          <a:effectLst/>
                          <a:latin typeface="+mn-lt"/>
                          <a:ea typeface="+mn-ea"/>
                          <a:cs typeface="+mn-cs"/>
                        </a:rPr>
                        <a:t>Viết phương trình hoá học biểu diễn phản ứng cháy của butane </a:t>
                      </a: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xmlns="" val="589922143"/>
                  </a:ext>
                </a:extLst>
              </a:tr>
              <a:tr h="867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mn-lt"/>
                          <a:ea typeface="+mn-ea"/>
                          <a:cs typeface="+mn-cs"/>
                        </a:rPr>
                        <a:t>- </a:t>
                      </a:r>
                      <a:r>
                        <a:rPr lang="vi-VN" sz="3600" kern="1200">
                          <a:solidFill>
                            <a:schemeClr val="tx1"/>
                          </a:solidFill>
                          <a:effectLst/>
                          <a:latin typeface="+mn-lt"/>
                          <a:ea typeface="+mn-ea"/>
                          <a:cs typeface="+mn-cs"/>
                        </a:rPr>
                        <a:t>Viết phương trình hoá học tổng quát biểu diễn phản ứng cháy của alkane</a:t>
                      </a:r>
                      <a:endParaRPr kumimoji="0" lang="vi-VN" sz="36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xmlns="" val="1209167519"/>
                  </a:ext>
                </a:extLst>
              </a:tr>
            </a:tbl>
          </a:graphicData>
        </a:graphic>
      </p:graphicFrame>
      <p:sp>
        <p:nvSpPr>
          <p:cNvPr id="3" name="TextBox 2">
            <a:extLst>
              <a:ext uri="{FF2B5EF4-FFF2-40B4-BE49-F238E27FC236}">
                <a16:creationId xmlns:a16="http://schemas.microsoft.com/office/drawing/2014/main" xmlns="" id="{B2EEC5BA-5365-BBCB-95FE-2F587213455A}"/>
              </a:ext>
            </a:extLst>
          </p:cNvPr>
          <p:cNvSpPr txBox="1"/>
          <p:nvPr/>
        </p:nvSpPr>
        <p:spPr>
          <a:xfrm>
            <a:off x="9829800" y="2781300"/>
            <a:ext cx="7543800" cy="1754326"/>
          </a:xfrm>
          <a:prstGeom prst="rect">
            <a:avLst/>
          </a:prstGeom>
          <a:noFill/>
        </p:spPr>
        <p:txBody>
          <a:bodyPr wrap="square" rtlCol="0">
            <a:spAutoFit/>
          </a:bodyPr>
          <a:lstStyle/>
          <a:p>
            <a:r>
              <a:rPr lang="vi-VN" sz="3600"/>
              <a:t>- Xuất hiện hơi nước đọng trên thành bình tam giác, như vậy sản phẩm cháy có H2O. </a:t>
            </a:r>
          </a:p>
        </p:txBody>
      </p:sp>
      <p:sp>
        <p:nvSpPr>
          <p:cNvPr id="4" name="TextBox 3">
            <a:extLst>
              <a:ext uri="{FF2B5EF4-FFF2-40B4-BE49-F238E27FC236}">
                <a16:creationId xmlns:a16="http://schemas.microsoft.com/office/drawing/2014/main" xmlns="" id="{C7039EAF-673A-6B6D-0F2B-89572D144524}"/>
              </a:ext>
            </a:extLst>
          </p:cNvPr>
          <p:cNvSpPr txBox="1"/>
          <p:nvPr/>
        </p:nvSpPr>
        <p:spPr>
          <a:xfrm>
            <a:off x="9797902" y="5258663"/>
            <a:ext cx="7543800" cy="1754326"/>
          </a:xfrm>
          <a:prstGeom prst="rect">
            <a:avLst/>
          </a:prstGeom>
          <a:noFill/>
        </p:spPr>
        <p:txBody>
          <a:bodyPr wrap="square" rtlCol="0">
            <a:spAutoFit/>
          </a:bodyPr>
          <a:lstStyle/>
          <a:p>
            <a:r>
              <a:rPr lang="vi-VN" sz="3600"/>
              <a:t>- Xuất hiện vẩn đục màu trắng (CaCO3 ), như vậy sản phẩm cháy chứa CO2 . </a:t>
            </a:r>
          </a:p>
        </p:txBody>
      </p:sp>
      <p:sp>
        <p:nvSpPr>
          <p:cNvPr id="5" name="TextBox 4">
            <a:extLst>
              <a:ext uri="{FF2B5EF4-FFF2-40B4-BE49-F238E27FC236}">
                <a16:creationId xmlns:a16="http://schemas.microsoft.com/office/drawing/2014/main" xmlns="" id="{D7C2AB96-9B8F-44E3-DBA9-13098E5D7A48}"/>
              </a:ext>
            </a:extLst>
          </p:cNvPr>
          <p:cNvSpPr txBox="1"/>
          <p:nvPr/>
        </p:nvSpPr>
        <p:spPr>
          <a:xfrm>
            <a:off x="9849293" y="7277100"/>
            <a:ext cx="7543800" cy="646331"/>
          </a:xfrm>
          <a:prstGeom prst="rect">
            <a:avLst/>
          </a:prstGeom>
          <a:noFill/>
        </p:spPr>
        <p:txBody>
          <a:bodyPr wrap="square" rtlCol="0">
            <a:spAutoFit/>
          </a:bodyPr>
          <a:lstStyle/>
          <a:p>
            <a:r>
              <a:rPr lang="vi-VN" sz="3600"/>
              <a:t>2C</a:t>
            </a:r>
            <a:r>
              <a:rPr lang="vi-VN" sz="3600" baseline="-25000"/>
              <a:t>4</a:t>
            </a:r>
            <a:r>
              <a:rPr lang="vi-VN" sz="3600"/>
              <a:t>H</a:t>
            </a:r>
            <a:r>
              <a:rPr lang="vi-VN" sz="3600" baseline="-25000"/>
              <a:t>10</a:t>
            </a:r>
            <a:r>
              <a:rPr lang="vi-VN" sz="3600"/>
              <a:t> + 13O</a:t>
            </a:r>
            <a:r>
              <a:rPr lang="vi-VN" sz="3600" baseline="-25000"/>
              <a:t>2</a:t>
            </a:r>
            <a:r>
              <a:rPr lang="vi-VN" sz="3600"/>
              <a:t> → 8CO</a:t>
            </a:r>
            <a:r>
              <a:rPr lang="vi-VN" sz="3600" baseline="-25000"/>
              <a:t>2</a:t>
            </a:r>
            <a:r>
              <a:rPr lang="vi-VN" sz="3600"/>
              <a:t> + 10H</a:t>
            </a:r>
            <a:r>
              <a:rPr lang="vi-VN" sz="3600" baseline="-25000"/>
              <a:t>2</a:t>
            </a:r>
            <a:r>
              <a:rPr lang="vi-VN" sz="3600"/>
              <a:t>O </a:t>
            </a:r>
          </a:p>
        </p:txBody>
      </p:sp>
      <p:sp>
        <p:nvSpPr>
          <p:cNvPr id="6" name="TextBox 5">
            <a:extLst>
              <a:ext uri="{FF2B5EF4-FFF2-40B4-BE49-F238E27FC236}">
                <a16:creationId xmlns:a16="http://schemas.microsoft.com/office/drawing/2014/main" xmlns="" id="{521AA58D-53BA-518A-6A92-80B7A12DE783}"/>
              </a:ext>
            </a:extLst>
          </p:cNvPr>
          <p:cNvSpPr txBox="1"/>
          <p:nvPr/>
        </p:nvSpPr>
        <p:spPr>
          <a:xfrm>
            <a:off x="9144000" y="8638599"/>
            <a:ext cx="8686800" cy="615553"/>
          </a:xfrm>
          <a:prstGeom prst="rect">
            <a:avLst/>
          </a:prstGeom>
          <a:noFill/>
        </p:spPr>
        <p:txBody>
          <a:bodyPr wrap="square" rtlCol="0">
            <a:spAutoFit/>
          </a:bodyPr>
          <a:lstStyle/>
          <a:p>
            <a:r>
              <a:rPr lang="vi-VN" sz="3400">
                <a:solidFill>
                  <a:srgbClr val="FF0000"/>
                </a:solidFill>
              </a:rPr>
              <a:t>2C</a:t>
            </a:r>
            <a:r>
              <a:rPr lang="vi-VN" sz="3400" baseline="-25000">
                <a:solidFill>
                  <a:srgbClr val="FF0000"/>
                </a:solidFill>
              </a:rPr>
              <a:t>n</a:t>
            </a:r>
            <a:r>
              <a:rPr lang="vi-VN" sz="3400">
                <a:solidFill>
                  <a:srgbClr val="FF0000"/>
                </a:solidFill>
              </a:rPr>
              <a:t>H</a:t>
            </a:r>
            <a:r>
              <a:rPr lang="vi-VN" sz="3400" baseline="-25000">
                <a:solidFill>
                  <a:srgbClr val="FF0000"/>
                </a:solidFill>
              </a:rPr>
              <a:t>2n+2</a:t>
            </a:r>
            <a:r>
              <a:rPr lang="vi-VN" sz="3400">
                <a:solidFill>
                  <a:srgbClr val="FF0000"/>
                </a:solidFill>
              </a:rPr>
              <a:t> + (3n+1)O</a:t>
            </a:r>
            <a:r>
              <a:rPr lang="vi-VN" sz="3400" baseline="-25000">
                <a:solidFill>
                  <a:srgbClr val="FF0000"/>
                </a:solidFill>
              </a:rPr>
              <a:t>2</a:t>
            </a:r>
            <a:r>
              <a:rPr lang="vi-VN" sz="3400">
                <a:solidFill>
                  <a:srgbClr val="FF0000"/>
                </a:solidFill>
              </a:rPr>
              <a:t> → 2nCO</a:t>
            </a:r>
            <a:r>
              <a:rPr lang="vi-VN" sz="3400" baseline="-25000">
                <a:solidFill>
                  <a:srgbClr val="FF0000"/>
                </a:solidFill>
              </a:rPr>
              <a:t>2</a:t>
            </a:r>
            <a:r>
              <a:rPr lang="vi-VN" sz="3400">
                <a:solidFill>
                  <a:srgbClr val="FF0000"/>
                </a:solidFill>
              </a:rPr>
              <a:t> + 2(n+1)H</a:t>
            </a:r>
            <a:r>
              <a:rPr lang="vi-VN" sz="3400" baseline="-25000">
                <a:solidFill>
                  <a:srgbClr val="FF0000"/>
                </a:solidFill>
              </a:rPr>
              <a:t>2</a:t>
            </a:r>
            <a:r>
              <a:rPr lang="vi-VN" sz="3400">
                <a:solidFill>
                  <a:srgbClr val="FF0000"/>
                </a:solidFill>
              </a:rPr>
              <a:t>O </a:t>
            </a:r>
          </a:p>
        </p:txBody>
      </p:sp>
    </p:spTree>
    <p:extLst>
      <p:ext uri="{BB962C8B-B14F-4D97-AF65-F5344CB8AC3E}">
        <p14:creationId xmlns:p14="http://schemas.microsoft.com/office/powerpoint/2010/main" val="17274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2245129" y="1455078"/>
            <a:ext cx="6707334" cy="6507822"/>
          </a:xfrm>
          <a:custGeom>
            <a:avLst/>
            <a:gdLst/>
            <a:ahLst/>
            <a:cxnLst/>
            <a:rect l="l" t="t" r="r" b="b"/>
            <a:pathLst>
              <a:path w="13716000" h="23164800">
                <a:moveTo>
                  <a:pt x="13716000" y="23164800"/>
                </a:moveTo>
                <a:lnTo>
                  <a:pt x="0" y="23164800"/>
                </a:lnTo>
                <a:lnTo>
                  <a:pt x="0" y="0"/>
                </a:lnTo>
                <a:lnTo>
                  <a:pt x="13716000" y="0"/>
                </a:lnTo>
                <a:lnTo>
                  <a:pt x="13716000" y="23164800"/>
                </a:lnTo>
                <a:close/>
              </a:path>
            </a:pathLst>
          </a:custGeom>
          <a:blipFill>
            <a:blip r:embed="rId2"/>
            <a:stretch>
              <a:fillRect t="-178" b="-178"/>
            </a:stretch>
          </a:blipFill>
        </p:spPr>
      </p:sp>
      <p:sp>
        <p:nvSpPr>
          <p:cNvPr id="9" name="TextBox 9"/>
          <p:cNvSpPr txBox="1"/>
          <p:nvPr/>
        </p:nvSpPr>
        <p:spPr>
          <a:xfrm>
            <a:off x="762000" y="800100"/>
            <a:ext cx="9023322" cy="738664"/>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200"/>
              </a:spcAft>
              <a:buClr>
                <a:srgbClr val="1D8091"/>
              </a:buClr>
              <a:buSzPts val="1500"/>
              <a:tabLst>
                <a:tab pos="215265" algn="l"/>
              </a:tabLst>
              <a:defRPr/>
            </a:pPr>
            <a:r>
              <a:rPr kumimoji="0" lang="vi-VN" sz="4800" b="1" i="0" u="none" strike="noStrike" kern="1200" cap="none" spc="0" normalizeH="0" baseline="0" noProof="0">
                <a:ln>
                  <a:noFill/>
                </a:ln>
                <a:solidFill>
                  <a:srgbClr val="F79646">
                    <a:lumMod val="75000"/>
                  </a:srgbClr>
                </a:solidFill>
                <a:effectLst/>
                <a:highlight>
                  <a:srgbClr val="FFFFFF"/>
                </a:highlight>
                <a:uLnTx/>
                <a:uFillTx/>
                <a:latin typeface="Times New Roman" pitchFamily="18" charset="0"/>
                <a:ea typeface="Segoe UI" panose="020B0502040204020203" pitchFamily="34" charset="0"/>
                <a:cs typeface="Times New Roman" pitchFamily="18" charset="0"/>
              </a:rPr>
              <a:t>III. Phản ứng cháy của alkane</a:t>
            </a:r>
          </a:p>
        </p:txBody>
      </p:sp>
      <p:sp>
        <p:nvSpPr>
          <p:cNvPr id="15" name="TextBox 14">
            <a:extLst>
              <a:ext uri="{FF2B5EF4-FFF2-40B4-BE49-F238E27FC236}">
                <a16:creationId xmlns:a16="http://schemas.microsoft.com/office/drawing/2014/main" xmlns="" id="{C318B3D3-D7BD-E83E-062D-EDC556C1BD17}"/>
              </a:ext>
            </a:extLst>
          </p:cNvPr>
          <p:cNvSpPr txBox="1"/>
          <p:nvPr/>
        </p:nvSpPr>
        <p:spPr>
          <a:xfrm>
            <a:off x="0" y="3619500"/>
            <a:ext cx="18288000" cy="3831818"/>
          </a:xfrm>
          <a:prstGeom prst="rect">
            <a:avLst/>
          </a:prstGeom>
          <a:solidFill>
            <a:schemeClr val="bg1"/>
          </a:solidFill>
        </p:spPr>
        <p:txBody>
          <a:bodyPr wrap="square" rtlCol="0">
            <a:spAutoFit/>
          </a:bodyPr>
          <a:lstStyle/>
          <a:p>
            <a:pPr marL="254000" indent="12700" algn="ctr">
              <a:lnSpc>
                <a:spcPct val="135000"/>
              </a:lnSpc>
              <a:spcAft>
                <a:spcPts val="200"/>
              </a:spcAft>
            </a:pPr>
            <a:r>
              <a:rPr lang="vi-VN" sz="6000" b="1">
                <a:effectLst/>
                <a:latin typeface="Times New Roman" panose="02020603050405020304" pitchFamily="18" charset="0"/>
                <a:ea typeface="Times New Roman" panose="02020603050405020304" pitchFamily="18" charset="0"/>
              </a:rPr>
              <a:t>Phản ứng cháy của alkane toả nhiệt mạnh, vì vậy alkane được sử dụng làm nhiên liệu trong cuộc sống và trong sản xuất.</a:t>
            </a:r>
          </a:p>
        </p:txBody>
      </p:sp>
      <p:sp>
        <p:nvSpPr>
          <p:cNvPr id="5" name="TextBox 4">
            <a:extLst>
              <a:ext uri="{FF2B5EF4-FFF2-40B4-BE49-F238E27FC236}">
                <a16:creationId xmlns:a16="http://schemas.microsoft.com/office/drawing/2014/main" xmlns="" id="{625D16EA-D409-6B0F-57BA-7C1F2E12FB3B}"/>
              </a:ext>
            </a:extLst>
          </p:cNvPr>
          <p:cNvSpPr txBox="1"/>
          <p:nvPr/>
        </p:nvSpPr>
        <p:spPr>
          <a:xfrm>
            <a:off x="1066800" y="2247900"/>
            <a:ext cx="16459200" cy="923330"/>
          </a:xfrm>
          <a:prstGeom prst="rect">
            <a:avLst/>
          </a:prstGeom>
          <a:solidFill>
            <a:srgbClr val="EBEBEB"/>
          </a:solidFill>
        </p:spPr>
        <p:txBody>
          <a:bodyPr wrap="square" rtlCol="0">
            <a:spAutoFit/>
          </a:bodyPr>
          <a:lstStyle/>
          <a:p>
            <a:r>
              <a:rPr lang="vi-VN" sz="5400" b="1">
                <a:solidFill>
                  <a:srgbClr val="FF0000"/>
                </a:solidFill>
              </a:rPr>
              <a:t>2C</a:t>
            </a:r>
            <a:r>
              <a:rPr lang="vi-VN" sz="5400" b="1" baseline="-25000">
                <a:solidFill>
                  <a:srgbClr val="FF0000"/>
                </a:solidFill>
              </a:rPr>
              <a:t>n</a:t>
            </a:r>
            <a:r>
              <a:rPr lang="vi-VN" sz="5400" b="1">
                <a:solidFill>
                  <a:srgbClr val="FF0000"/>
                </a:solidFill>
              </a:rPr>
              <a:t>H</a:t>
            </a:r>
            <a:r>
              <a:rPr lang="vi-VN" sz="5400" b="1" baseline="-25000">
                <a:solidFill>
                  <a:srgbClr val="FF0000"/>
                </a:solidFill>
              </a:rPr>
              <a:t>2n+2</a:t>
            </a:r>
            <a:r>
              <a:rPr lang="vi-VN" sz="5400" b="1">
                <a:solidFill>
                  <a:srgbClr val="FF0000"/>
                </a:solidFill>
              </a:rPr>
              <a:t> + (3n+1)O</a:t>
            </a:r>
            <a:r>
              <a:rPr lang="vi-VN" sz="5400" b="1" baseline="-25000">
                <a:solidFill>
                  <a:srgbClr val="FF0000"/>
                </a:solidFill>
              </a:rPr>
              <a:t>2</a:t>
            </a:r>
            <a:r>
              <a:rPr lang="vi-VN" sz="5400" b="1">
                <a:solidFill>
                  <a:srgbClr val="FF0000"/>
                </a:solidFill>
              </a:rPr>
              <a:t> → 2nCO</a:t>
            </a:r>
            <a:r>
              <a:rPr lang="vi-VN" sz="5400" b="1" baseline="-25000">
                <a:solidFill>
                  <a:srgbClr val="FF0000"/>
                </a:solidFill>
              </a:rPr>
              <a:t>2</a:t>
            </a:r>
            <a:r>
              <a:rPr lang="vi-VN" sz="5400" b="1">
                <a:solidFill>
                  <a:srgbClr val="FF0000"/>
                </a:solidFill>
              </a:rPr>
              <a:t> + 2(n+1)H</a:t>
            </a:r>
            <a:r>
              <a:rPr lang="vi-VN" sz="5400" b="1" baseline="-25000">
                <a:solidFill>
                  <a:srgbClr val="FF0000"/>
                </a:solidFill>
              </a:rPr>
              <a:t>2</a:t>
            </a:r>
            <a:r>
              <a:rPr lang="vi-VN" sz="5400" b="1">
                <a:solidFill>
                  <a:srgbClr val="FF0000"/>
                </a:solidFill>
              </a:rPr>
              <a:t>O </a:t>
            </a:r>
          </a:p>
        </p:txBody>
      </p:sp>
    </p:spTree>
    <p:extLst>
      <p:ext uri="{BB962C8B-B14F-4D97-AF65-F5344CB8AC3E}">
        <p14:creationId xmlns:p14="http://schemas.microsoft.com/office/powerpoint/2010/main" val="23730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990600" y="4533900"/>
            <a:ext cx="16019564" cy="1459438"/>
          </a:xfrm>
          <a:prstGeom prst="rect">
            <a:avLst/>
          </a:prstGeom>
        </p:spPr>
        <p:txBody>
          <a:bodyPr wrap="square" lIns="0" tIns="0" rIns="0" bIns="0" rtlCol="0" anchor="t">
            <a:spAutoFit/>
          </a:bodyPr>
          <a:lstStyle/>
          <a:p>
            <a:pPr>
              <a:lnSpc>
                <a:spcPct val="112000"/>
              </a:lnSpc>
            </a:pPr>
            <a:r>
              <a:rPr lang="vi-VN" sz="4400" b="1">
                <a:effectLst/>
                <a:latin typeface="Times New Roman" panose="02020603050405020304" pitchFamily="18" charset="0"/>
                <a:ea typeface="Times New Roman" panose="02020603050405020304" pitchFamily="18" charset="0"/>
              </a:rPr>
              <a:t>Các alkane ở trạng thái lỏng có thể dùng làm nhiên liệu dưới dạng xăng, dầu hoả, dầu diesel và nhiên liệu phản lực</a:t>
            </a:r>
          </a:p>
        </p:txBody>
      </p:sp>
      <p:sp>
        <p:nvSpPr>
          <p:cNvPr id="10" name="TextBox 10"/>
          <p:cNvSpPr txBox="1"/>
          <p:nvPr/>
        </p:nvSpPr>
        <p:spPr>
          <a:xfrm>
            <a:off x="1066800" y="2247900"/>
            <a:ext cx="16019564" cy="1516697"/>
          </a:xfrm>
          <a:prstGeom prst="rect">
            <a:avLst/>
          </a:prstGeom>
        </p:spPr>
        <p:txBody>
          <a:bodyPr wrap="square" lIns="0" tIns="0" rIns="0" bIns="0" rtlCol="0" anchor="t">
            <a:spAutoFit/>
          </a:bodyPr>
          <a:lstStyle/>
          <a:p>
            <a:pPr>
              <a:lnSpc>
                <a:spcPct val="112000"/>
              </a:lnSpc>
            </a:pPr>
            <a:r>
              <a:rPr lang="vi-VN" sz="4400" b="1">
                <a:effectLst/>
                <a:latin typeface="Times New Roman" panose="02020603050405020304" pitchFamily="18" charset="0"/>
                <a:ea typeface="Times New Roman" panose="02020603050405020304" pitchFamily="18" charset="0"/>
              </a:rPr>
              <a:t>Khí propane và butane dễ hoá lỏng, được dùng làm nhiên liệu </a:t>
            </a:r>
            <a:r>
              <a:rPr lang="vi-VN" sz="4400" b="1" smtClean="0">
                <a:effectLst/>
                <a:latin typeface="Times New Roman" panose="02020603050405020304" pitchFamily="18" charset="0"/>
                <a:ea typeface="Times New Roman" panose="02020603050405020304" pitchFamily="18" charset="0"/>
              </a:rPr>
              <a:t>ch</a:t>
            </a:r>
            <a:r>
              <a:rPr lang="en-US" sz="4400" b="1" smtClean="0">
                <a:effectLst/>
                <a:latin typeface="Times New Roman" panose="02020603050405020304" pitchFamily="18" charset="0"/>
                <a:ea typeface="Times New Roman" panose="02020603050405020304" pitchFamily="18" charset="0"/>
              </a:rPr>
              <a:t>o</a:t>
            </a:r>
            <a:r>
              <a:rPr lang="vi-VN" sz="4400" b="1" smtClean="0">
                <a:effectLst/>
                <a:latin typeface="Times New Roman" panose="02020603050405020304" pitchFamily="18" charset="0"/>
                <a:ea typeface="Times New Roman" panose="02020603050405020304" pitchFamily="18" charset="0"/>
              </a:rPr>
              <a:t> </a:t>
            </a:r>
            <a:r>
              <a:rPr lang="vi-VN" sz="4400" b="1">
                <a:effectLst/>
                <a:latin typeface="Times New Roman" panose="02020603050405020304" pitchFamily="18" charset="0"/>
                <a:ea typeface="Times New Roman" panose="02020603050405020304" pitchFamily="18" charset="0"/>
              </a:rPr>
              <a:t>bật lửa, bếp gas...</a:t>
            </a:r>
          </a:p>
        </p:txBody>
      </p:sp>
      <p:sp>
        <p:nvSpPr>
          <p:cNvPr id="11" name="TextBox 11"/>
          <p:cNvSpPr txBox="1"/>
          <p:nvPr/>
        </p:nvSpPr>
        <p:spPr>
          <a:xfrm>
            <a:off x="381000" y="1409700"/>
            <a:ext cx="8894347" cy="807913"/>
          </a:xfrm>
          <a:prstGeom prst="rect">
            <a:avLst/>
          </a:prstGeom>
        </p:spPr>
        <p:txBody>
          <a:bodyPr lIns="0" tIns="0" rIns="0" bIns="0" rtlCol="0" anchor="t">
            <a:spAutoFit/>
          </a:bodyPr>
          <a:lstStyle/>
          <a:p>
            <a:pPr marL="1424940" lvl="1" indent="-712470" algn="l">
              <a:lnSpc>
                <a:spcPts val="6270"/>
              </a:lnSpc>
              <a:buFont typeface="Arial"/>
              <a:buChar char="•"/>
            </a:pPr>
            <a:r>
              <a:rPr lang="en-US" sz="4000" b="1" u="sng" spc="-442">
                <a:solidFill>
                  <a:srgbClr val="FF0000"/>
                </a:solidFill>
                <a:latin typeface="Times New Roman" pitchFamily="18" charset="0"/>
                <a:cs typeface="Times New Roman" pitchFamily="18" charset="0"/>
              </a:rPr>
              <a:t>Nhiên liệu khí hóa lỏng</a:t>
            </a:r>
          </a:p>
        </p:txBody>
      </p:sp>
      <p:sp>
        <p:nvSpPr>
          <p:cNvPr id="12" name="TextBox 12"/>
          <p:cNvSpPr txBox="1"/>
          <p:nvPr/>
        </p:nvSpPr>
        <p:spPr>
          <a:xfrm>
            <a:off x="381000" y="3619500"/>
            <a:ext cx="8710870" cy="726161"/>
          </a:xfrm>
          <a:prstGeom prst="rect">
            <a:avLst/>
          </a:prstGeom>
        </p:spPr>
        <p:txBody>
          <a:bodyPr lIns="0" tIns="0" rIns="0" bIns="0" rtlCol="0" anchor="t">
            <a:spAutoFit/>
          </a:bodyPr>
          <a:lstStyle/>
          <a:p>
            <a:pPr marL="1424940" lvl="1" indent="-712470" algn="l">
              <a:lnSpc>
                <a:spcPts val="6270"/>
              </a:lnSpc>
              <a:buFont typeface="Arial"/>
              <a:buChar char="•"/>
            </a:pPr>
            <a:r>
              <a:rPr lang="en-US" sz="4000" b="1" u="sng" spc="-442" smtClean="0">
                <a:solidFill>
                  <a:srgbClr val="FF0000"/>
                </a:solidFill>
                <a:latin typeface="Times New Roman" pitchFamily="18" charset="0"/>
                <a:cs typeface="Times New Roman" pitchFamily="18" charset="0"/>
              </a:rPr>
              <a:t>Nhiên </a:t>
            </a:r>
            <a:r>
              <a:rPr lang="en-US" sz="4000" b="1" u="sng" spc="-442">
                <a:solidFill>
                  <a:srgbClr val="FF0000"/>
                </a:solidFill>
                <a:latin typeface="Times New Roman" pitchFamily="18" charset="0"/>
                <a:cs typeface="Times New Roman" pitchFamily="18" charset="0"/>
              </a:rPr>
              <a:t>liệu lỏng</a:t>
            </a:r>
          </a:p>
        </p:txBody>
      </p:sp>
      <p:sp>
        <p:nvSpPr>
          <p:cNvPr id="15" name="TextBox 9">
            <a:extLst>
              <a:ext uri="{FF2B5EF4-FFF2-40B4-BE49-F238E27FC236}">
                <a16:creationId xmlns:a16="http://schemas.microsoft.com/office/drawing/2014/main" xmlns="" id="{9812D274-1A67-A626-7C2F-665158516753}"/>
              </a:ext>
            </a:extLst>
          </p:cNvPr>
          <p:cNvSpPr txBox="1"/>
          <p:nvPr/>
        </p:nvSpPr>
        <p:spPr>
          <a:xfrm>
            <a:off x="1219200" y="7429500"/>
            <a:ext cx="16019564" cy="1459438"/>
          </a:xfrm>
          <a:prstGeom prst="rect">
            <a:avLst/>
          </a:prstGeom>
        </p:spPr>
        <p:txBody>
          <a:bodyPr wrap="square" lIns="0" tIns="0" rIns="0" bIns="0" rtlCol="0" anchor="t">
            <a:spAutoFit/>
          </a:bodyPr>
          <a:lstStyle/>
          <a:p>
            <a:pPr>
              <a:lnSpc>
                <a:spcPct val="112000"/>
              </a:lnSpc>
              <a:spcAft>
                <a:spcPts val="300"/>
              </a:spcAft>
            </a:pPr>
            <a:r>
              <a:rPr lang="vi-VN" sz="4400" b="1">
                <a:effectLst/>
                <a:latin typeface="Times New Roman" panose="02020603050405020304" pitchFamily="18" charset="0"/>
                <a:ea typeface="Times New Roman" panose="02020603050405020304" pitchFamily="18" charset="0"/>
              </a:rPr>
              <a:t>Các alkane ở trạng thái rắn có thể dùng làm nhiên liệu dưới dạng nến paraffin.</a:t>
            </a:r>
          </a:p>
        </p:txBody>
      </p:sp>
      <p:sp>
        <p:nvSpPr>
          <p:cNvPr id="16" name="TextBox 12">
            <a:extLst>
              <a:ext uri="{FF2B5EF4-FFF2-40B4-BE49-F238E27FC236}">
                <a16:creationId xmlns:a16="http://schemas.microsoft.com/office/drawing/2014/main" xmlns="" id="{FBEC2580-F83B-81BC-22D9-990DAFF3E9BD}"/>
              </a:ext>
            </a:extLst>
          </p:cNvPr>
          <p:cNvSpPr txBox="1"/>
          <p:nvPr/>
        </p:nvSpPr>
        <p:spPr>
          <a:xfrm>
            <a:off x="381000" y="6134100"/>
            <a:ext cx="8710870" cy="807913"/>
          </a:xfrm>
          <a:prstGeom prst="rect">
            <a:avLst/>
          </a:prstGeom>
        </p:spPr>
        <p:txBody>
          <a:bodyPr lIns="0" tIns="0" rIns="0" bIns="0" rtlCol="0" anchor="t">
            <a:spAutoFit/>
          </a:bodyPr>
          <a:lstStyle/>
          <a:p>
            <a:pPr marL="1424940" lvl="1" indent="-712470" algn="l">
              <a:lnSpc>
                <a:spcPts val="6270"/>
              </a:lnSpc>
              <a:buFont typeface="Arial"/>
              <a:buChar char="•"/>
            </a:pPr>
            <a:r>
              <a:rPr lang="en-US" sz="4000" b="1" u="sng" spc="-442">
                <a:solidFill>
                  <a:srgbClr val="FF0000"/>
                </a:solidFill>
                <a:latin typeface="Times New Roman" pitchFamily="18" charset="0"/>
                <a:cs typeface="Times New Roman" pitchFamily="18" charset="0"/>
              </a:rPr>
              <a:t>Nhiên liệu rắn</a:t>
            </a:r>
          </a:p>
        </p:txBody>
      </p:sp>
      <p:sp>
        <p:nvSpPr>
          <p:cNvPr id="17" name="TextBox 4"/>
          <p:cNvSpPr txBox="1"/>
          <p:nvPr/>
        </p:nvSpPr>
        <p:spPr>
          <a:xfrm>
            <a:off x="457200" y="342900"/>
            <a:ext cx="16916400" cy="738664"/>
          </a:xfrm>
          <a:prstGeom prst="rect">
            <a:avLst/>
          </a:prstGeom>
        </p:spPr>
        <p:txBody>
          <a:bodyPr wrap="square" lIns="0" tIns="0" rIns="0" bIns="0" rtlCol="0" anchor="t">
            <a:spAutoFit/>
          </a:bodyPr>
          <a:lstStyle/>
          <a:p>
            <a:pPr lvl="0">
              <a:buClr>
                <a:srgbClr val="1D8091"/>
              </a:buClr>
              <a:buSzPts val="1500"/>
            </a:pPr>
            <a:r>
              <a:rPr lang="vi-VN" sz="4800" b="1" u="none"/>
              <a:t>IV. Ứng dụng làm nhiên liệu của alkane</a:t>
            </a:r>
            <a:endParaRPr lang="vi-VN"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1000" y="495300"/>
            <a:ext cx="16687800" cy="3231654"/>
          </a:xfrm>
          <a:prstGeom prst="rect">
            <a:avLst/>
          </a:prstGeom>
          <a:solidFill>
            <a:srgbClr val="F3F3F3"/>
          </a:solidFill>
        </p:spPr>
        <p:txBody>
          <a:bodyPr wrap="square" lIns="0" tIns="0" rIns="0" bIns="0" rtlCol="0" anchor="t">
            <a:spAutoFit/>
          </a:bodyPr>
          <a:lstStyle/>
          <a:p>
            <a:pPr algn="ctr">
              <a:lnSpc>
                <a:spcPts val="4164"/>
              </a:lnSpc>
            </a:pPr>
            <a:endParaRPr lang="en-US" sz="4400" u="sng">
              <a:solidFill>
                <a:srgbClr val="000000"/>
              </a:solidFill>
              <a:latin typeface="Dosis Semi-Bold"/>
            </a:endParaRPr>
          </a:p>
          <a:p>
            <a:pPr algn="ctr">
              <a:lnSpc>
                <a:spcPts val="4164"/>
              </a:lnSpc>
            </a:pPr>
            <a:r>
              <a:rPr lang="en-US" sz="4400" u="sng">
                <a:solidFill>
                  <a:srgbClr val="000000"/>
                </a:solidFill>
                <a:latin typeface="Dosis Semi-Bold"/>
              </a:rPr>
              <a:t>Bài 1:</a:t>
            </a:r>
          </a:p>
          <a:p>
            <a:pPr algn="ctr">
              <a:lnSpc>
                <a:spcPts val="4164"/>
              </a:lnSpc>
            </a:pPr>
            <a:endParaRPr lang="en-US" sz="4400" u="sng">
              <a:solidFill>
                <a:srgbClr val="000000"/>
              </a:solidFill>
              <a:latin typeface="Dosis Semi-Bold"/>
            </a:endParaRPr>
          </a:p>
          <a:p>
            <a:pPr algn="ctr">
              <a:lnSpc>
                <a:spcPts val="4164"/>
              </a:lnSpc>
            </a:pPr>
            <a:r>
              <a:rPr lang="vi-VN" sz="44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Viết phương trình hoá học biểu diễn phản ứng cháy của methane và ethane.</a:t>
            </a:r>
          </a:p>
          <a:p>
            <a:pPr algn="ctr">
              <a:lnSpc>
                <a:spcPts val="4164"/>
              </a:lnSpc>
            </a:pPr>
            <a:endParaRPr lang="en-US" sz="4400">
              <a:solidFill>
                <a:srgbClr val="000000"/>
              </a:solidFill>
              <a:latin typeface="Dosis Semi-Bold"/>
            </a:endParaRPr>
          </a:p>
        </p:txBody>
      </p:sp>
      <p:sp>
        <p:nvSpPr>
          <p:cNvPr id="12" name="Freeform 12"/>
          <p:cNvSpPr/>
          <p:nvPr/>
        </p:nvSpPr>
        <p:spPr>
          <a:xfrm rot="-1051246">
            <a:off x="16381279" y="7391606"/>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2">
              <a:extLst>
                <a:ext uri="{96DAC541-7B7A-43D3-8B79-37D633B846F1}">
                  <asvg:svgBlip xmlns:asvg="http://schemas.microsoft.com/office/drawing/2016/SVG/main" xmlns="" r:embed="rId8"/>
                </a:ext>
              </a:extLst>
            </a:blip>
            <a:stretch>
              <a:fillRect/>
            </a:stretch>
          </a:blipFill>
        </p:spPr>
      </p:sp>
      <p:sp>
        <p:nvSpPr>
          <p:cNvPr id="14" name="TextBox 13">
            <a:extLst>
              <a:ext uri="{FF2B5EF4-FFF2-40B4-BE49-F238E27FC236}">
                <a16:creationId xmlns:a16="http://schemas.microsoft.com/office/drawing/2014/main" xmlns="" id="{63F89C1B-7397-BDE4-6FC4-FDDF5774E83D}"/>
              </a:ext>
            </a:extLst>
          </p:cNvPr>
          <p:cNvSpPr txBox="1"/>
          <p:nvPr/>
        </p:nvSpPr>
        <p:spPr>
          <a:xfrm>
            <a:off x="3200400" y="4381500"/>
            <a:ext cx="12869422" cy="830997"/>
          </a:xfrm>
          <a:prstGeom prst="rect">
            <a:avLst/>
          </a:prstGeom>
          <a:noFill/>
        </p:spPr>
        <p:txBody>
          <a:bodyPr wrap="square" rtlCol="0">
            <a:spAutoFit/>
          </a:bodyPr>
          <a:lstStyle/>
          <a:p>
            <a:r>
              <a:rPr lang="vi-VN" sz="4800"/>
              <a:t>CH</a:t>
            </a:r>
            <a:r>
              <a:rPr lang="vi-VN" sz="4800" baseline="-25000"/>
              <a:t>4</a:t>
            </a:r>
            <a:r>
              <a:rPr lang="vi-VN" sz="4800"/>
              <a:t> + 2O</a:t>
            </a:r>
            <a:r>
              <a:rPr lang="vi-VN" sz="4800" baseline="-25000"/>
              <a:t>2</a:t>
            </a:r>
            <a:r>
              <a:rPr lang="vi-VN" sz="4800"/>
              <a:t> → CO</a:t>
            </a:r>
            <a:r>
              <a:rPr lang="vi-VN" sz="4800" baseline="-25000"/>
              <a:t>2</a:t>
            </a:r>
            <a:r>
              <a:rPr lang="vi-VN" sz="4800"/>
              <a:t> + 2H</a:t>
            </a:r>
            <a:r>
              <a:rPr lang="vi-VN" sz="4800" baseline="-25000"/>
              <a:t>2</a:t>
            </a:r>
            <a:r>
              <a:rPr lang="vi-VN" sz="4800"/>
              <a:t>O </a:t>
            </a:r>
          </a:p>
        </p:txBody>
      </p:sp>
      <p:sp>
        <p:nvSpPr>
          <p:cNvPr id="15" name="TextBox 14">
            <a:extLst>
              <a:ext uri="{FF2B5EF4-FFF2-40B4-BE49-F238E27FC236}">
                <a16:creationId xmlns:a16="http://schemas.microsoft.com/office/drawing/2014/main" xmlns="" id="{B19B0DE7-9487-0F7D-9E3B-96E0652B47F2}"/>
              </a:ext>
            </a:extLst>
          </p:cNvPr>
          <p:cNvSpPr txBox="1"/>
          <p:nvPr/>
        </p:nvSpPr>
        <p:spPr>
          <a:xfrm>
            <a:off x="3276600" y="5981700"/>
            <a:ext cx="12869422" cy="830997"/>
          </a:xfrm>
          <a:prstGeom prst="rect">
            <a:avLst/>
          </a:prstGeom>
          <a:noFill/>
        </p:spPr>
        <p:txBody>
          <a:bodyPr wrap="square" rtlCol="0">
            <a:spAutoFit/>
          </a:bodyPr>
          <a:lstStyle/>
          <a:p>
            <a:r>
              <a:rPr lang="vi-VN" sz="4800"/>
              <a:t>2C</a:t>
            </a:r>
            <a:r>
              <a:rPr lang="vi-VN" sz="4800" baseline="-25000"/>
              <a:t>2</a:t>
            </a:r>
            <a:r>
              <a:rPr lang="vi-VN" sz="4800"/>
              <a:t>H</a:t>
            </a:r>
            <a:r>
              <a:rPr lang="vi-VN" sz="4800" baseline="-25000"/>
              <a:t>6</a:t>
            </a:r>
            <a:r>
              <a:rPr lang="vi-VN" sz="4800"/>
              <a:t> + 7O</a:t>
            </a:r>
            <a:r>
              <a:rPr lang="vi-VN" sz="4800" baseline="-25000"/>
              <a:t>2</a:t>
            </a:r>
            <a:r>
              <a:rPr lang="vi-VN" sz="4800"/>
              <a:t> → 4CO</a:t>
            </a:r>
            <a:r>
              <a:rPr lang="vi-VN" sz="4800" baseline="-25000"/>
              <a:t>2</a:t>
            </a:r>
            <a:r>
              <a:rPr lang="vi-VN" sz="4800"/>
              <a:t> + 6H</a:t>
            </a:r>
            <a:r>
              <a:rPr lang="vi-VN" sz="4800" baseline="-25000"/>
              <a:t>2</a:t>
            </a:r>
            <a:r>
              <a:rPr lang="vi-VN" sz="4800"/>
              <a: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rot="-1051246">
            <a:off x="16381279" y="7391606"/>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2">
              <a:extLst>
                <a:ext uri="{96DAC541-7B7A-43D3-8B79-37D633B846F1}">
                  <asvg:svgBlip xmlns:asvg="http://schemas.microsoft.com/office/drawing/2016/SVG/main" xmlns="" r:embed="rId8"/>
                </a:ext>
              </a:extLst>
            </a:blip>
            <a:stretch>
              <a:fillRect/>
            </a:stretch>
          </a:blipFill>
        </p:spPr>
      </p:sp>
      <p:sp>
        <p:nvSpPr>
          <p:cNvPr id="6" name="TextBox 5"/>
          <p:cNvSpPr txBox="1"/>
          <p:nvPr/>
        </p:nvSpPr>
        <p:spPr>
          <a:xfrm>
            <a:off x="762000" y="495300"/>
            <a:ext cx="17145000" cy="4016484"/>
          </a:xfrm>
          <a:prstGeom prst="rect">
            <a:avLst/>
          </a:prstGeom>
          <a:noFill/>
        </p:spPr>
        <p:txBody>
          <a:bodyPr wrap="square" rtlCol="0">
            <a:spAutoFit/>
          </a:bodyPr>
          <a:lstStyle/>
          <a:p>
            <a:pPr lvl="0" algn="ctr">
              <a:lnSpc>
                <a:spcPts val="4164"/>
              </a:lnSpc>
              <a:defRPr/>
            </a:pPr>
            <a:r>
              <a:rPr lang="en-US" sz="4400" b="1" u="sng" dirty="0" err="1" smtClean="0">
                <a:solidFill>
                  <a:srgbClr val="000000"/>
                </a:solidFill>
                <a:latin typeface="Times New Roman" panose="02020603050405020304" pitchFamily="18" charset="0"/>
                <a:cs typeface="Times New Roman" panose="02020603050405020304" pitchFamily="18" charset="0"/>
              </a:rPr>
              <a:t>Bài</a:t>
            </a:r>
            <a:r>
              <a:rPr lang="en-US" sz="4400" b="1" u="sng" dirty="0" smtClean="0">
                <a:solidFill>
                  <a:srgbClr val="000000"/>
                </a:solidFill>
                <a:latin typeface="Times New Roman" panose="02020603050405020304" pitchFamily="18" charset="0"/>
                <a:cs typeface="Times New Roman" panose="02020603050405020304" pitchFamily="18" charset="0"/>
              </a:rPr>
              <a:t> </a:t>
            </a:r>
            <a:r>
              <a:rPr lang="en-US" sz="4400" b="1" u="sng" dirty="0">
                <a:solidFill>
                  <a:srgbClr val="000000"/>
                </a:solidFill>
                <a:latin typeface="Times New Roman" panose="02020603050405020304" pitchFamily="18" charset="0"/>
                <a:cs typeface="Times New Roman" panose="02020603050405020304" pitchFamily="18" charset="0"/>
              </a:rPr>
              <a:t>2:</a:t>
            </a:r>
          </a:p>
          <a:p>
            <a:pPr lvl="0">
              <a:defRPr/>
            </a:pPr>
            <a:r>
              <a:rPr lang="vi-VN" sz="44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Giả </a:t>
            </a:r>
            <a:r>
              <a:rPr lang="vi-VN" sz="4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thiết rằng gas trong bình gas là một hỗn hợp propane và butane có tỉ lệ thể tích 1:1. Tính nhiệt lượng sinh ra khi đốt cháy 1 kg loại gas này. Biết rằng nhiệt lượng tương ứng sinh ra khi đốt cháy 1 mol mỗi chất propane và butane lần lượt là 2 220 kJ và 2 878 kJ.</a:t>
            </a:r>
            <a:endParaRPr lang="en-US" sz="4400" b="1" dirty="0">
              <a:solidFill>
                <a:srgbClr val="000000"/>
              </a:solidFill>
              <a:latin typeface="Times New Roman" panose="02020603050405020304" pitchFamily="18" charset="0"/>
              <a:cs typeface="Times New Roman" panose="02020603050405020304" pitchFamily="18" charset="0"/>
            </a:endParaRPr>
          </a:p>
          <a:p>
            <a:endParaRPr lang="en-US" sz="4400" b="1" dirty="0"/>
          </a:p>
        </p:txBody>
      </p:sp>
      <p:sp>
        <p:nvSpPr>
          <p:cNvPr id="13" name="TextBox 5"/>
          <p:cNvSpPr txBox="1"/>
          <p:nvPr/>
        </p:nvSpPr>
        <p:spPr>
          <a:xfrm>
            <a:off x="457200" y="4076700"/>
            <a:ext cx="17311649" cy="5816977"/>
          </a:xfrm>
          <a:prstGeom prst="rect">
            <a:avLst/>
          </a:prstGeom>
          <a:solidFill>
            <a:srgbClr val="F3F3F3"/>
          </a:solidFill>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400" b="1" i="0" u="sng"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Bài 2:</a:t>
            </a:r>
            <a:endParaRPr kumimoji="0" lang="vi-VN" sz="5400" b="1" i="0" u="sng"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571500" marR="0" lvl="0" indent="-571500" defTabSz="914400" rtl="0" eaLnBrk="1" fontAlgn="auto" latinLnBrk="0" hangingPunct="1">
              <a:spcBef>
                <a:spcPts val="0"/>
              </a:spcBef>
              <a:spcAft>
                <a:spcPts val="0"/>
              </a:spcAft>
              <a:buClrTx/>
              <a:buSzTx/>
              <a:buFontTx/>
              <a:buChar char="-"/>
              <a:tabLst/>
              <a:defRPr/>
            </a:pPr>
            <a:r>
              <a:rPr lang="vi-VN" sz="5400" b="1">
                <a:latin typeface="Times New Roman" panose="02020603050405020304" pitchFamily="18" charset="0"/>
                <a:cs typeface="Times New Roman" panose="02020603050405020304" pitchFamily="18" charset="0"/>
              </a:rPr>
              <a:t>Tỉ lệ thể tích 1 : 1 đồng nghĩa tỉ lệ mol là 1 : 1. </a:t>
            </a:r>
          </a:p>
          <a:p>
            <a:pPr marL="571500" marR="0" lvl="0" indent="-571500" defTabSz="914400" rtl="0" eaLnBrk="1" fontAlgn="auto" latinLnBrk="0" hangingPunct="1">
              <a:spcBef>
                <a:spcPts val="0"/>
              </a:spcBef>
              <a:spcAft>
                <a:spcPts val="0"/>
              </a:spcAft>
              <a:buClrTx/>
              <a:buSzTx/>
              <a:buFontTx/>
              <a:buChar char="-"/>
              <a:tabLst/>
              <a:defRPr/>
            </a:pPr>
            <a:r>
              <a:rPr lang="vi-VN" sz="5400" b="1">
                <a:latin typeface="Times New Roman" panose="02020603050405020304" pitchFamily="18" charset="0"/>
                <a:cs typeface="Times New Roman" panose="02020603050405020304" pitchFamily="18" charset="0"/>
              </a:rPr>
              <a:t>Đặt x là số mol mỗi chất. </a:t>
            </a:r>
          </a:p>
          <a:p>
            <a:pPr marR="0" lvl="0" defTabSz="914400" rtl="0" eaLnBrk="1" fontAlgn="auto" latinLnBrk="0" hangingPunct="1">
              <a:spcBef>
                <a:spcPts val="0"/>
              </a:spcBef>
              <a:spcAft>
                <a:spcPts val="0"/>
              </a:spcAft>
              <a:buClrTx/>
              <a:buSzTx/>
              <a:tabLst/>
              <a:defRPr/>
            </a:pPr>
            <a:r>
              <a:rPr lang="vi-VN" sz="5400" b="1">
                <a:latin typeface="Times New Roman" panose="02020603050405020304" pitchFamily="18" charset="0"/>
                <a:cs typeface="Times New Roman" panose="02020603050405020304" pitchFamily="18" charset="0"/>
              </a:rPr>
              <a:t>44 (g/mol) . x (mol) + 58 (g/mol) . x (mol) = 1 000 (g) </a:t>
            </a:r>
            <a:endParaRPr lang="en-US" sz="5400" b="1" smtClean="0">
              <a:latin typeface="Times New Roman" panose="02020603050405020304" pitchFamily="18" charset="0"/>
              <a:cs typeface="Times New Roman" panose="02020603050405020304" pitchFamily="18" charset="0"/>
            </a:endParaRPr>
          </a:p>
          <a:p>
            <a:pPr marR="0" lvl="0" defTabSz="914400" rtl="0" eaLnBrk="1" fontAlgn="auto" latinLnBrk="0" hangingPunct="1">
              <a:spcBef>
                <a:spcPts val="0"/>
              </a:spcBef>
              <a:spcAft>
                <a:spcPts val="0"/>
              </a:spcAft>
              <a:buClrTx/>
              <a:buSzTx/>
              <a:tabLst/>
              <a:defRPr/>
            </a:pPr>
            <a:r>
              <a:rPr lang="vi-VN" sz="5400" b="1" smtClean="0">
                <a:latin typeface="Times New Roman" panose="02020603050405020304" pitchFamily="18" charset="0"/>
                <a:cs typeface="Times New Roman" panose="02020603050405020304" pitchFamily="18" charset="0"/>
              </a:rPr>
              <a:t>⇒ </a:t>
            </a:r>
            <a:r>
              <a:rPr lang="vi-VN" sz="5400" b="1">
                <a:latin typeface="Times New Roman" panose="02020603050405020304" pitchFamily="18" charset="0"/>
                <a:cs typeface="Times New Roman" panose="02020603050405020304" pitchFamily="18" charset="0"/>
              </a:rPr>
              <a:t>x = 9,8 (mol) </a:t>
            </a:r>
            <a:endParaRPr lang="en-US" sz="5400" b="1" smtClean="0">
              <a:latin typeface="Times New Roman" panose="02020603050405020304" pitchFamily="18" charset="0"/>
              <a:cs typeface="Times New Roman" panose="02020603050405020304" pitchFamily="18" charset="0"/>
            </a:endParaRPr>
          </a:p>
          <a:p>
            <a:pPr marR="0" lvl="0" defTabSz="914400" rtl="0" eaLnBrk="1" fontAlgn="auto" latinLnBrk="0" hangingPunct="1">
              <a:spcBef>
                <a:spcPts val="0"/>
              </a:spcBef>
              <a:spcAft>
                <a:spcPts val="0"/>
              </a:spcAft>
              <a:buClrTx/>
              <a:buSzTx/>
              <a:tabLst/>
              <a:defRPr/>
            </a:pPr>
            <a:r>
              <a:rPr lang="vi-VN" sz="5400" b="1" smtClean="0">
                <a:latin typeface="Times New Roman" panose="02020603050405020304" pitchFamily="18" charset="0"/>
                <a:cs typeface="Times New Roman" panose="02020603050405020304" pitchFamily="18" charset="0"/>
              </a:rPr>
              <a:t>Nhiệt </a:t>
            </a:r>
            <a:r>
              <a:rPr lang="vi-VN" sz="5400" b="1">
                <a:latin typeface="Times New Roman" panose="02020603050405020304" pitchFamily="18" charset="0"/>
                <a:cs typeface="Times New Roman" panose="02020603050405020304" pitchFamily="18" charset="0"/>
              </a:rPr>
              <a:t>lượng toả ra: Q = 9,8 (mol) . 2 220 (kJ/mol) + 9,8 (mol) . 2 870 (kJ/mol) = 49 882 (kJ) </a:t>
            </a:r>
            <a:endParaRPr kumimoji="0" lang="en-US" sz="5400" b="1" i="0" u="sng"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4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09600" y="952500"/>
            <a:ext cx="16695387" cy="8889613"/>
          </a:xfrm>
          <a:prstGeom prst="rect">
            <a:avLst/>
          </a:prstGeom>
          <a:solidFill>
            <a:srgbClr val="F3F3F3"/>
          </a:solidFill>
        </p:spPr>
        <p:txBody>
          <a:bodyPr wrap="square" lIns="0" tIns="0" rIns="0" bIns="0" rtlCol="0" anchor="t">
            <a:spAutoFit/>
          </a:bodyPr>
          <a:lstStyle/>
          <a:p>
            <a:pPr marL="0" marR="0" lvl="0" indent="0" algn="ctr" defTabSz="914400" rtl="0" eaLnBrk="1" fontAlgn="auto" latinLnBrk="0" hangingPunct="1">
              <a:lnSpc>
                <a:spcPts val="4164"/>
              </a:lnSpc>
              <a:spcBef>
                <a:spcPts val="0"/>
              </a:spcBef>
              <a:spcAft>
                <a:spcPts val="0"/>
              </a:spcAft>
              <a:buClrTx/>
              <a:buSzTx/>
              <a:buFontTx/>
              <a:buNone/>
              <a:tabLst/>
              <a:defRPr/>
            </a:pPr>
            <a:endParaRPr kumimoji="0" lang="en-US" sz="4400" b="0" i="0" u="sng" strike="noStrike" kern="1200" cap="none" spc="0" normalizeH="0" baseline="0" noProof="0">
              <a:ln>
                <a:noFill/>
              </a:ln>
              <a:solidFill>
                <a:srgbClr val="000000"/>
              </a:solidFill>
              <a:effectLst/>
              <a:uLnTx/>
              <a:uFillTx/>
              <a:latin typeface="Dosis Semi-Bold"/>
              <a:ea typeface="+mn-ea"/>
              <a:cs typeface="+mn-cs"/>
            </a:endParaRPr>
          </a:p>
          <a:p>
            <a:pPr marL="0" marR="0" lvl="0" indent="0" algn="ctr" defTabSz="914400" rtl="0" eaLnBrk="1" fontAlgn="auto" latinLnBrk="0" hangingPunct="1">
              <a:lnSpc>
                <a:spcPts val="4164"/>
              </a:lnSpc>
              <a:spcBef>
                <a:spcPts val="0"/>
              </a:spcBef>
              <a:spcAft>
                <a:spcPts val="0"/>
              </a:spcAft>
              <a:buClrTx/>
              <a:buSzTx/>
              <a:buFontTx/>
              <a:buNone/>
              <a:tabLst/>
              <a:defRPr/>
            </a:pPr>
            <a:r>
              <a:rPr kumimoji="0" lang="en-US" sz="4400" b="0" i="0" u="sng"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Bài 3:</a:t>
            </a:r>
          </a:p>
          <a:p>
            <a:pPr marL="342900" lvl="0" indent="-342900">
              <a:lnSpc>
                <a:spcPct val="135000"/>
              </a:lnSpc>
              <a:spcAft>
                <a:spcPts val="300"/>
              </a:spcAft>
              <a:buClr>
                <a:srgbClr val="000000"/>
              </a:buClr>
              <a:buSzPts val="1000"/>
              <a:buFont typeface="+mj-lt"/>
              <a:buAutoNum type="arabicPeriod"/>
              <a:tabLst>
                <a:tab pos="198120" algn="l"/>
              </a:tabLst>
            </a:pPr>
            <a:r>
              <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Bảng dưới đây cho biết nhiệt lượng toả ra khi đốt cháy hoàn toàn 1 moi alkane</a:t>
            </a:r>
            <a:r>
              <a:rPr lang="vi-VN" sz="3600" u="none" strike="noStrike" spc="0" baseline="3000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&gt;.</a:t>
            </a:r>
          </a:p>
          <a:p>
            <a:pPr marL="342900" lvl="0" indent="-342900">
              <a:lnSpc>
                <a:spcPct val="135000"/>
              </a:lnSpc>
              <a:spcAft>
                <a:spcPts val="300"/>
              </a:spcAft>
              <a:buClr>
                <a:srgbClr val="000000"/>
              </a:buClr>
              <a:buSzPts val="1000"/>
              <a:buFont typeface="+mj-lt"/>
              <a:buAutoNum type="arabicPeriod"/>
              <a:tabLst>
                <a:tab pos="198120" algn="l"/>
              </a:tabLst>
            </a:pPr>
            <a:endParaRPr lang="vi-VN" sz="36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pPr>
            <a:endPar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pPr>
            <a:endParaRPr lang="vi-VN" sz="36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pPr>
            <a:endPar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pPr>
            <a:endParaRPr lang="en-US" sz="360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pPr>
            <a:endParaRPr lang="en-US" sz="36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pPr>
            <a:endParaRPr lang="vi-VN" sz="360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35000"/>
              </a:lnSpc>
              <a:spcAft>
                <a:spcPts val="200"/>
              </a:spcAft>
              <a:buClr>
                <a:srgbClr val="000000"/>
              </a:buClr>
              <a:buSzPts val="1000"/>
              <a:tabLst>
                <a:tab pos="191770" algn="l"/>
              </a:tabLst>
            </a:pPr>
            <a:r>
              <a:rPr lang="vi-VN" sz="32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Tính nhiệt lượng toả ra khi đốt cháy hoàn toàn 1 gam mỗi alkane trong bảng trên.</a:t>
            </a:r>
          </a:p>
          <a:p>
            <a:pPr lvl="0">
              <a:lnSpc>
                <a:spcPct val="135000"/>
              </a:lnSpc>
              <a:spcAft>
                <a:spcPts val="300"/>
              </a:spcAft>
              <a:buClr>
                <a:srgbClr val="000000"/>
              </a:buClr>
              <a:buSzPts val="1000"/>
              <a:tabLst>
                <a:tab pos="194945" algn="l"/>
              </a:tabLst>
            </a:pPr>
            <a:r>
              <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b) Đốt cháy 1 gam alkane nào trong số các alkane ở trên sẽ toả ra nhiều nhiệt lượng nhất?</a:t>
            </a:r>
          </a:p>
        </p:txBody>
      </p:sp>
      <p:sp>
        <p:nvSpPr>
          <p:cNvPr id="12" name="Freeform 12"/>
          <p:cNvSpPr/>
          <p:nvPr/>
        </p:nvSpPr>
        <p:spPr>
          <a:xfrm rot="-1051246">
            <a:off x="16381279" y="7391606"/>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2">
              <a:extLst>
                <a:ext uri="{96DAC541-7B7A-43D3-8B79-37D633B846F1}">
                  <asvg:svgBlip xmlns:asvg="http://schemas.microsoft.com/office/drawing/2016/SVG/main" xmlns="" r:embed="rId8"/>
                </a:ext>
              </a:extLst>
            </a:blip>
            <a:stretch>
              <a:fillRect/>
            </a:stretch>
          </a:blipFill>
        </p:spPr>
      </p:sp>
      <p:graphicFrame>
        <p:nvGraphicFramePr>
          <p:cNvPr id="6" name="Table 5">
            <a:extLst>
              <a:ext uri="{FF2B5EF4-FFF2-40B4-BE49-F238E27FC236}">
                <a16:creationId xmlns:a16="http://schemas.microsoft.com/office/drawing/2014/main" xmlns="" id="{641C3982-7448-029A-CAB1-B583FC6979FA}"/>
              </a:ext>
            </a:extLst>
          </p:cNvPr>
          <p:cNvGraphicFramePr>
            <a:graphicFrameLocks noGrp="1"/>
          </p:cNvGraphicFramePr>
          <p:nvPr>
            <p:extLst>
              <p:ext uri="{D42A27DB-BD31-4B8C-83A1-F6EECF244321}">
                <p14:modId xmlns:p14="http://schemas.microsoft.com/office/powerpoint/2010/main" val="1543645292"/>
              </p:ext>
            </p:extLst>
          </p:nvPr>
        </p:nvGraphicFramePr>
        <p:xfrm>
          <a:off x="2590800" y="2705100"/>
          <a:ext cx="12649200" cy="5105402"/>
        </p:xfrm>
        <a:graphic>
          <a:graphicData uri="http://schemas.openxmlformats.org/drawingml/2006/table">
            <a:tbl>
              <a:tblPr>
                <a:tableStyleId>{5C22544A-7EE6-4342-B048-85BDC9FD1C3A}</a:tableStyleId>
              </a:tblPr>
              <a:tblGrid>
                <a:gridCol w="3402717">
                  <a:extLst>
                    <a:ext uri="{9D8B030D-6E8A-4147-A177-3AD203B41FA5}">
                      <a16:colId xmlns:a16="http://schemas.microsoft.com/office/drawing/2014/main" xmlns="" val="2213684291"/>
                    </a:ext>
                  </a:extLst>
                </a:gridCol>
                <a:gridCol w="2355264">
                  <a:extLst>
                    <a:ext uri="{9D8B030D-6E8A-4147-A177-3AD203B41FA5}">
                      <a16:colId xmlns:a16="http://schemas.microsoft.com/office/drawing/2014/main" xmlns="" val="2338481584"/>
                    </a:ext>
                  </a:extLst>
                </a:gridCol>
                <a:gridCol w="3214598">
                  <a:extLst>
                    <a:ext uri="{9D8B030D-6E8A-4147-A177-3AD203B41FA5}">
                      <a16:colId xmlns:a16="http://schemas.microsoft.com/office/drawing/2014/main" xmlns="" val="1693702527"/>
                    </a:ext>
                  </a:extLst>
                </a:gridCol>
                <a:gridCol w="3676621">
                  <a:extLst>
                    <a:ext uri="{9D8B030D-6E8A-4147-A177-3AD203B41FA5}">
                      <a16:colId xmlns:a16="http://schemas.microsoft.com/office/drawing/2014/main" xmlns="" val="425344500"/>
                    </a:ext>
                  </a:extLst>
                </a:gridCol>
              </a:tblGrid>
              <a:tr h="2299906">
                <a:tc>
                  <a:txBody>
                    <a:bodyPr/>
                    <a:lstStyle/>
                    <a:p>
                      <a:pPr algn="ctr">
                        <a:lnSpc>
                          <a:spcPct val="135000"/>
                        </a:lnSpc>
                        <a:spcAft>
                          <a:spcPts val="300"/>
                        </a:spcAft>
                      </a:pPr>
                      <a:r>
                        <a:rPr lang="vi-VN" sz="2400">
                          <a:effectLst/>
                          <a:highlight>
                            <a:srgbClr val="DAE2C2"/>
                          </a:highlight>
                        </a:rPr>
                        <a:t>Alkane</a:t>
                      </a:r>
                      <a:endParaRPr lang="vi-VN" sz="2400">
                        <a:effectLst/>
                        <a:highlight>
                          <a:srgbClr val="DAE2C2"/>
                        </a:highligh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0000"/>
                        </a:lnSpc>
                        <a:spcAft>
                          <a:spcPts val="300"/>
                        </a:spcAft>
                      </a:pPr>
                      <a:r>
                        <a:rPr lang="vi-VN" sz="2400">
                          <a:effectLst/>
                          <a:highlight>
                            <a:srgbClr val="DAE2C2"/>
                          </a:highlight>
                        </a:rPr>
                        <a:t>Công thức phân tử</a:t>
                      </a:r>
                      <a:endParaRPr lang="vi-VN" sz="2400">
                        <a:effectLst/>
                        <a:highlight>
                          <a:srgbClr val="DAE2C2"/>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12000"/>
                        </a:lnSpc>
                        <a:spcAft>
                          <a:spcPts val="300"/>
                        </a:spcAft>
                      </a:pPr>
                      <a:r>
                        <a:rPr lang="vi-VN" sz="2400">
                          <a:effectLst/>
                          <a:highlight>
                            <a:srgbClr val="DAE2C2"/>
                          </a:highlight>
                        </a:rPr>
                        <a:t>Khối lượng mol phân tử (gam/mol)</a:t>
                      </a:r>
                      <a:endParaRPr lang="vi-VN" sz="2400">
                        <a:effectLst/>
                        <a:highlight>
                          <a:srgbClr val="DAE2C2"/>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DAE2C2"/>
                          </a:highlight>
                        </a:rPr>
                        <a:t>Nhiệt lượng (kj/mol)</a:t>
                      </a:r>
                      <a:endParaRPr lang="vi-VN" sz="2400">
                        <a:effectLst/>
                        <a:highlight>
                          <a:srgbClr val="DAE2C2"/>
                        </a:highligh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xmlns="" val="2168106720"/>
                  </a:ext>
                </a:extLst>
              </a:tr>
              <a:tr h="701374">
                <a:tc>
                  <a:txBody>
                    <a:bodyPr/>
                    <a:lstStyle/>
                    <a:p>
                      <a:pPr algn="ctr">
                        <a:lnSpc>
                          <a:spcPct val="135000"/>
                        </a:lnSpc>
                        <a:spcAft>
                          <a:spcPts val="300"/>
                        </a:spcAft>
                      </a:pPr>
                      <a:r>
                        <a:rPr lang="vi-VN" sz="2400">
                          <a:effectLst/>
                          <a:highlight>
                            <a:srgbClr val="DAE2C2"/>
                          </a:highlight>
                        </a:rPr>
                        <a:t>Methane</a:t>
                      </a:r>
                      <a:endParaRPr lang="vi-VN" sz="2400">
                        <a:effectLst/>
                        <a:highlight>
                          <a:srgbClr val="DAE2C2"/>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cap="small">
                          <a:effectLst/>
                          <a:highlight>
                            <a:srgbClr val="FFFFFF"/>
                          </a:highlight>
                        </a:rPr>
                        <a:t>ch</a:t>
                      </a:r>
                      <a:r>
                        <a:rPr lang="vi-VN" sz="2400" cap="small" baseline="-25000">
                          <a:effectLst/>
                          <a:highlight>
                            <a:srgbClr val="FFFFFF"/>
                          </a:highlight>
                        </a:rPr>
                        <a:t>4</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FFFFFF"/>
                          </a:highlight>
                        </a:rPr>
                        <a:t>16</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FFFFFF"/>
                          </a:highlight>
                        </a:rPr>
                        <a:t>891</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extLst>
                  <a:ext uri="{0D108BD9-81ED-4DB2-BD59-A6C34878D82A}">
                    <a16:rowId xmlns:a16="http://schemas.microsoft.com/office/drawing/2014/main" xmlns="" val="1185166915"/>
                  </a:ext>
                </a:extLst>
              </a:tr>
              <a:tr h="701374">
                <a:tc>
                  <a:txBody>
                    <a:bodyPr/>
                    <a:lstStyle/>
                    <a:p>
                      <a:pPr algn="ctr">
                        <a:lnSpc>
                          <a:spcPct val="135000"/>
                        </a:lnSpc>
                        <a:spcAft>
                          <a:spcPts val="300"/>
                        </a:spcAft>
                      </a:pPr>
                      <a:r>
                        <a:rPr lang="vi-VN" sz="2400">
                          <a:effectLst/>
                          <a:highlight>
                            <a:srgbClr val="DAE2C2"/>
                          </a:highlight>
                        </a:rPr>
                        <a:t>Ethane</a:t>
                      </a:r>
                      <a:endParaRPr lang="vi-VN" sz="2400">
                        <a:effectLst/>
                        <a:highlight>
                          <a:srgbClr val="DAE2C2"/>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cap="small">
                          <a:effectLst/>
                          <a:highlight>
                            <a:srgbClr val="FFFFFF"/>
                          </a:highlight>
                        </a:rPr>
                        <a:t>c</a:t>
                      </a:r>
                      <a:r>
                        <a:rPr lang="vi-VN" sz="2400" cap="small" baseline="-25000">
                          <a:effectLst/>
                          <a:highlight>
                            <a:srgbClr val="FFFFFF"/>
                          </a:highlight>
                        </a:rPr>
                        <a:t>2</a:t>
                      </a:r>
                      <a:r>
                        <a:rPr lang="vi-VN" sz="2400" cap="small">
                          <a:effectLst/>
                          <a:highlight>
                            <a:srgbClr val="FFFFFF"/>
                          </a:highlight>
                        </a:rPr>
                        <a:t>h</a:t>
                      </a:r>
                      <a:r>
                        <a:rPr lang="vi-VN" sz="2400" cap="small" baseline="-25000">
                          <a:effectLst/>
                          <a:highlight>
                            <a:srgbClr val="FFFFFF"/>
                          </a:highlight>
                        </a:rPr>
                        <a:t>6</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FFFFFF"/>
                          </a:highlight>
                        </a:rPr>
                        <a:t>30</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FFFFFF"/>
                          </a:highlight>
                        </a:rPr>
                        <a:t>1 561</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extLst>
                  <a:ext uri="{0D108BD9-81ED-4DB2-BD59-A6C34878D82A}">
                    <a16:rowId xmlns:a16="http://schemas.microsoft.com/office/drawing/2014/main" xmlns="" val="3171810971"/>
                  </a:ext>
                </a:extLst>
              </a:tr>
              <a:tr h="701374">
                <a:tc>
                  <a:txBody>
                    <a:bodyPr/>
                    <a:lstStyle/>
                    <a:p>
                      <a:pPr algn="ctr">
                        <a:lnSpc>
                          <a:spcPct val="135000"/>
                        </a:lnSpc>
                        <a:spcAft>
                          <a:spcPts val="300"/>
                        </a:spcAft>
                      </a:pPr>
                      <a:r>
                        <a:rPr lang="vi-VN" sz="2400">
                          <a:effectLst/>
                          <a:highlight>
                            <a:srgbClr val="DAE2C2"/>
                          </a:highlight>
                        </a:rPr>
                        <a:t>Propane</a:t>
                      </a:r>
                      <a:endParaRPr lang="vi-VN" sz="2400">
                        <a:effectLst/>
                        <a:highlight>
                          <a:srgbClr val="DAE2C2"/>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cap="small">
                          <a:effectLst/>
                          <a:highlight>
                            <a:srgbClr val="FFFFFF"/>
                          </a:highlight>
                        </a:rPr>
                        <a:t>c</a:t>
                      </a:r>
                      <a:r>
                        <a:rPr lang="vi-VN" sz="2400" cap="small" baseline="-25000">
                          <a:effectLst/>
                          <a:highlight>
                            <a:srgbClr val="FFFFFF"/>
                          </a:highlight>
                        </a:rPr>
                        <a:t>3</a:t>
                      </a:r>
                      <a:r>
                        <a:rPr lang="vi-VN" sz="2400" cap="small">
                          <a:effectLst/>
                          <a:highlight>
                            <a:srgbClr val="FFFFFF"/>
                          </a:highlight>
                        </a:rPr>
                        <a:t>h</a:t>
                      </a:r>
                      <a:r>
                        <a:rPr lang="vi-VN" sz="2400" cap="small" baseline="-25000">
                          <a:effectLst/>
                          <a:highlight>
                            <a:srgbClr val="FFFFFF"/>
                          </a:highlight>
                        </a:rPr>
                        <a:t>8</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FFFFFF"/>
                          </a:highlight>
                        </a:rPr>
                        <a:t>44</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FFFFFF"/>
                          </a:highlight>
                        </a:rPr>
                        <a:t>2 220</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extLst>
                  <a:ext uri="{0D108BD9-81ED-4DB2-BD59-A6C34878D82A}">
                    <a16:rowId xmlns:a16="http://schemas.microsoft.com/office/drawing/2014/main" xmlns="" val="3370440840"/>
                  </a:ext>
                </a:extLst>
              </a:tr>
              <a:tr h="701374">
                <a:tc>
                  <a:txBody>
                    <a:bodyPr/>
                    <a:lstStyle/>
                    <a:p>
                      <a:pPr algn="ctr">
                        <a:lnSpc>
                          <a:spcPct val="135000"/>
                        </a:lnSpc>
                        <a:spcAft>
                          <a:spcPts val="300"/>
                        </a:spcAft>
                      </a:pPr>
                      <a:r>
                        <a:rPr lang="vi-VN" sz="2400">
                          <a:effectLst/>
                          <a:highlight>
                            <a:srgbClr val="DAE2C2"/>
                          </a:highlight>
                        </a:rPr>
                        <a:t>Butane</a:t>
                      </a:r>
                      <a:endParaRPr lang="vi-VN" sz="2400">
                        <a:effectLst/>
                        <a:highlight>
                          <a:srgbClr val="DAE2C2"/>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cap="small">
                          <a:effectLst/>
                          <a:highlight>
                            <a:srgbClr val="FFFFFF"/>
                          </a:highlight>
                        </a:rPr>
                        <a:t>C</a:t>
                      </a:r>
                      <a:r>
                        <a:rPr lang="vi-VN" sz="2400" cap="small" baseline="-25000">
                          <a:effectLst/>
                          <a:highlight>
                            <a:srgbClr val="FFFFFF"/>
                          </a:highlight>
                        </a:rPr>
                        <a:t>4</a:t>
                      </a:r>
                      <a:r>
                        <a:rPr lang="vi-VN" sz="2400" cap="small">
                          <a:effectLst/>
                          <a:highlight>
                            <a:srgbClr val="FFFFFF"/>
                          </a:highlight>
                        </a:rPr>
                        <a:t>H</a:t>
                      </a:r>
                      <a:r>
                        <a:rPr lang="vi-VN" sz="2400" cap="small" baseline="-25000">
                          <a:effectLst/>
                          <a:highlight>
                            <a:srgbClr val="FFFFFF"/>
                          </a:highlight>
                        </a:rPr>
                        <a:t>1o</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FFFFFF"/>
                          </a:highlight>
                        </a:rPr>
                        <a:t>58</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tc>
                  <a:txBody>
                    <a:bodyPr/>
                    <a:lstStyle/>
                    <a:p>
                      <a:pPr algn="ctr">
                        <a:lnSpc>
                          <a:spcPct val="135000"/>
                        </a:lnSpc>
                        <a:spcAft>
                          <a:spcPts val="300"/>
                        </a:spcAft>
                      </a:pPr>
                      <a:r>
                        <a:rPr lang="vi-VN" sz="2400">
                          <a:effectLst/>
                          <a:highlight>
                            <a:srgbClr val="FFFFFF"/>
                          </a:highlight>
                        </a:rPr>
                        <a:t>2 878</a:t>
                      </a:r>
                      <a:endParaRPr lang="vi-VN" sz="2400">
                        <a:effectLst/>
                        <a:highlight>
                          <a:srgbClr val="FFFFFF"/>
                        </a:highlight>
                        <a:latin typeface="Times New Roman" panose="02020603050405020304" pitchFamily="18" charset="0"/>
                        <a:ea typeface="Times New Roman" panose="02020603050405020304" pitchFamily="18" charset="0"/>
                      </a:endParaRPr>
                    </a:p>
                  </a:txBody>
                  <a:tcPr marL="6350" marR="6350" marT="0" marB="0" anchor="b"/>
                </a:tc>
                <a:extLst>
                  <a:ext uri="{0D108BD9-81ED-4DB2-BD59-A6C34878D82A}">
                    <a16:rowId xmlns:a16="http://schemas.microsoft.com/office/drawing/2014/main" xmlns="" val="3492538655"/>
                  </a:ext>
                </a:extLst>
              </a:tr>
            </a:tbl>
          </a:graphicData>
        </a:graphic>
      </p:graphicFrame>
    </p:spTree>
    <p:extLst>
      <p:ext uri="{BB962C8B-B14F-4D97-AF65-F5344CB8AC3E}">
        <p14:creationId xmlns:p14="http://schemas.microsoft.com/office/powerpoint/2010/main" val="37268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90600" y="495300"/>
            <a:ext cx="16687800" cy="9705734"/>
          </a:xfrm>
          <a:prstGeom prst="rect">
            <a:avLst/>
          </a:prstGeom>
          <a:solidFill>
            <a:srgbClr val="F3F3F3"/>
          </a:solidFill>
        </p:spPr>
        <p:txBody>
          <a:bodyPr wrap="square" lIns="0" tIns="0" rIns="0" bIns="0" rtlCol="0" anchor="t">
            <a:spAutoFit/>
          </a:bodyPr>
          <a:lstStyle/>
          <a:p>
            <a:pPr marL="0" marR="0" lvl="0" indent="0" algn="ctr" defTabSz="914400" rtl="0" eaLnBrk="1" fontAlgn="auto" latinLnBrk="0" hangingPunct="1">
              <a:lnSpc>
                <a:spcPts val="4164"/>
              </a:lnSpc>
              <a:spcBef>
                <a:spcPts val="0"/>
              </a:spcBef>
              <a:spcAft>
                <a:spcPts val="0"/>
              </a:spcAft>
              <a:buClrTx/>
              <a:buSzTx/>
              <a:buFontTx/>
              <a:buNone/>
              <a:tabLst/>
              <a:defRPr/>
            </a:pPr>
            <a:r>
              <a:rPr kumimoji="0" lang="en-US" sz="5400" b="0" i="0" u="sng"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Bài 3:</a:t>
            </a:r>
          </a:p>
          <a:p>
            <a:pPr marL="342900" marR="0" lvl="0" indent="-342900" algn="l" defTabSz="914400" rtl="0" eaLnBrk="1" fontAlgn="auto" latinLnBrk="0" hangingPunct="1">
              <a:lnSpc>
                <a:spcPct val="135000"/>
              </a:lnSpc>
              <a:spcBef>
                <a:spcPts val="0"/>
              </a:spcBef>
              <a:spcAft>
                <a:spcPts val="300"/>
              </a:spcAft>
              <a:buClr>
                <a:srgbClr val="000000"/>
              </a:buClr>
              <a:buSzPts val="1000"/>
              <a:buFont typeface="+mj-lt"/>
              <a:buAutoNum type="arabicPeriod"/>
              <a:tabLst>
                <a:tab pos="198120" algn="l"/>
              </a:tabLst>
              <a:defRPr/>
            </a:pPr>
            <a:r>
              <a:rPr lang="vi-VN" sz="5400">
                <a:latin typeface="Times New Roman" panose="02020603050405020304" pitchFamily="18" charset="0"/>
                <a:cs typeface="Times New Roman" panose="02020603050405020304" pitchFamily="18" charset="0"/>
              </a:rPr>
              <a:t>a) Nhiệt lượng toả ra khi đốt cháy hoàn toàn 1 g mỗi alkane: </a:t>
            </a:r>
          </a:p>
          <a:p>
            <a:pPr marL="342900" lvl="0" indent="-342900">
              <a:lnSpc>
                <a:spcPct val="135000"/>
              </a:lnSpc>
              <a:spcAft>
                <a:spcPts val="300"/>
              </a:spcAft>
              <a:buClr>
                <a:srgbClr val="000000"/>
              </a:buClr>
              <a:buSzPts val="1000"/>
              <a:buFont typeface="+mj-lt"/>
              <a:buAutoNum type="arabicPeriod"/>
              <a:tabLst>
                <a:tab pos="198120" algn="l"/>
              </a:tabLst>
              <a:defRPr/>
            </a:pPr>
            <a:r>
              <a:rPr lang="en-US" sz="5400" smtClean="0">
                <a:latin typeface="Times New Roman" panose="02020603050405020304" pitchFamily="18" charset="0"/>
                <a:cs typeface="Times New Roman" panose="02020603050405020304" pitchFamily="18" charset="0"/>
              </a:rPr>
              <a:t>- </a:t>
            </a:r>
            <a:r>
              <a:rPr lang="vi-VN" sz="5400" smtClean="0">
                <a:latin typeface="Times New Roman" panose="02020603050405020304" pitchFamily="18" charset="0"/>
                <a:cs typeface="Times New Roman" panose="02020603050405020304" pitchFamily="18" charset="0"/>
              </a:rPr>
              <a:t>1g </a:t>
            </a:r>
            <a:r>
              <a:rPr lang="vi-VN" sz="5400">
                <a:latin typeface="Times New Roman" panose="02020603050405020304" pitchFamily="18" charset="0"/>
                <a:cs typeface="Times New Roman" panose="02020603050405020304" pitchFamily="18" charset="0"/>
              </a:rPr>
              <a:t>Methane: </a:t>
            </a:r>
            <a:r>
              <a:rPr lang="vi-VN" sz="5400" smtClean="0">
                <a:latin typeface="Times New Roman" panose="02020603050405020304" pitchFamily="18" charset="0"/>
                <a:cs typeface="Times New Roman" panose="02020603050405020304" pitchFamily="18" charset="0"/>
              </a:rPr>
              <a:t> 891</a:t>
            </a:r>
            <a:r>
              <a:rPr lang="en-US" sz="5400" smtClean="0">
                <a:latin typeface="Times New Roman" panose="02020603050405020304" pitchFamily="18" charset="0"/>
                <a:cs typeface="Times New Roman" panose="02020603050405020304" pitchFamily="18" charset="0"/>
              </a:rPr>
              <a:t>/</a:t>
            </a:r>
            <a:r>
              <a:rPr lang="vi-VN" sz="5400" smtClean="0">
                <a:latin typeface="Times New Roman" panose="02020603050405020304" pitchFamily="18" charset="0"/>
                <a:cs typeface="Times New Roman" panose="02020603050405020304" pitchFamily="18" charset="0"/>
              </a:rPr>
              <a:t>16g/mol</a:t>
            </a:r>
            <a:r>
              <a:rPr lang="en-US" sz="5400" smtClean="0">
                <a:latin typeface="Times New Roman" panose="02020603050405020304" pitchFamily="18" charset="0"/>
                <a:cs typeface="Times New Roman" panose="02020603050405020304" pitchFamily="18" charset="0"/>
              </a:rPr>
              <a:t> =</a:t>
            </a:r>
            <a:r>
              <a:rPr lang="vi-VN" sz="5400" smtClean="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55,69 </a:t>
            </a:r>
            <a:r>
              <a:rPr lang="vi-VN" sz="5400" smtClean="0">
                <a:latin typeface="Times New Roman" panose="02020603050405020304" pitchFamily="18" charset="0"/>
                <a:cs typeface="Times New Roman" panose="02020603050405020304" pitchFamily="18" charset="0"/>
              </a:rPr>
              <a:t>kJ</a:t>
            </a:r>
            <a:r>
              <a:rPr lang="en-US" sz="5400" smtClean="0">
                <a:latin typeface="Times New Roman" panose="02020603050405020304" pitchFamily="18" charset="0"/>
                <a:cs typeface="Times New Roman" panose="02020603050405020304" pitchFamily="18" charset="0"/>
              </a:rPr>
              <a:t>/g</a:t>
            </a:r>
            <a:r>
              <a:rPr lang="vi-VN" sz="5400" smtClean="0">
                <a:latin typeface="Times New Roman" panose="02020603050405020304" pitchFamily="18" charset="0"/>
                <a:cs typeface="Times New Roman" panose="02020603050405020304" pitchFamily="18" charset="0"/>
              </a:rPr>
              <a:t> </a:t>
            </a:r>
            <a:endParaRPr lang="vi-VN" sz="5400">
              <a:latin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defRPr/>
            </a:pPr>
            <a:r>
              <a:rPr lang="en-US" sz="5400" smtClean="0">
                <a:latin typeface="Times New Roman" panose="02020603050405020304" pitchFamily="18" charset="0"/>
                <a:cs typeface="Times New Roman" panose="02020603050405020304" pitchFamily="18" charset="0"/>
              </a:rPr>
              <a:t>- </a:t>
            </a:r>
            <a:r>
              <a:rPr lang="vi-VN" sz="5400" smtClean="0">
                <a:latin typeface="Times New Roman" panose="02020603050405020304" pitchFamily="18" charset="0"/>
                <a:cs typeface="Times New Roman" panose="02020603050405020304" pitchFamily="18" charset="0"/>
              </a:rPr>
              <a:t>1g </a:t>
            </a:r>
            <a:r>
              <a:rPr lang="vi-VN" sz="5400">
                <a:latin typeface="Times New Roman" panose="02020603050405020304" pitchFamily="18" charset="0"/>
                <a:cs typeface="Times New Roman" panose="02020603050405020304" pitchFamily="18" charset="0"/>
              </a:rPr>
              <a:t>Ethane: </a:t>
            </a:r>
            <a:r>
              <a:rPr lang="vi-VN" sz="5400" smtClean="0">
                <a:latin typeface="Times New Roman" panose="02020603050405020304" pitchFamily="18" charset="0"/>
                <a:cs typeface="Times New Roman" panose="02020603050405020304" pitchFamily="18" charset="0"/>
              </a:rPr>
              <a:t>1561</a:t>
            </a:r>
            <a:r>
              <a:rPr lang="en-US" sz="5400" smtClean="0">
                <a:latin typeface="Times New Roman" panose="02020603050405020304" pitchFamily="18" charset="0"/>
                <a:cs typeface="Times New Roman" panose="02020603050405020304" pitchFamily="18" charset="0"/>
              </a:rPr>
              <a:t>/</a:t>
            </a:r>
            <a:r>
              <a:rPr lang="vi-VN" sz="5400" smtClean="0">
                <a:latin typeface="Times New Roman" panose="02020603050405020304" pitchFamily="18" charset="0"/>
                <a:cs typeface="Times New Roman" panose="02020603050405020304" pitchFamily="18" charset="0"/>
              </a:rPr>
              <a:t>30 </a:t>
            </a:r>
            <a:r>
              <a:rPr lang="vi-VN" sz="5400">
                <a:latin typeface="Times New Roman" panose="02020603050405020304" pitchFamily="18" charset="0"/>
                <a:cs typeface="Times New Roman" panose="02020603050405020304" pitchFamily="18" charset="0"/>
              </a:rPr>
              <a:t>g/mol </a:t>
            </a:r>
            <a:r>
              <a:rPr lang="en-US" sz="5400" smtClean="0">
                <a:latin typeface="Times New Roman" panose="02020603050405020304" pitchFamily="18" charset="0"/>
                <a:cs typeface="Times New Roman" panose="02020603050405020304" pitchFamily="18" charset="0"/>
              </a:rPr>
              <a:t>= </a:t>
            </a:r>
            <a:r>
              <a:rPr lang="vi-VN" sz="5400" smtClean="0">
                <a:latin typeface="Times New Roman" panose="02020603050405020304" pitchFamily="18" charset="0"/>
                <a:cs typeface="Times New Roman" panose="02020603050405020304" pitchFamily="18" charset="0"/>
              </a:rPr>
              <a:t>52,03kJ</a:t>
            </a:r>
            <a:r>
              <a:rPr lang="en-US" sz="5400" smtClean="0">
                <a:latin typeface="Times New Roman" panose="02020603050405020304" pitchFamily="18" charset="0"/>
                <a:cs typeface="Times New Roman" panose="02020603050405020304" pitchFamily="18" charset="0"/>
              </a:rPr>
              <a:t>/g</a:t>
            </a:r>
            <a:r>
              <a:rPr lang="vi-VN" sz="5400" smtClean="0">
                <a:latin typeface="Times New Roman" panose="02020603050405020304" pitchFamily="18" charset="0"/>
                <a:cs typeface="Times New Roman" panose="02020603050405020304" pitchFamily="18" charset="0"/>
              </a:rPr>
              <a:t> </a:t>
            </a:r>
            <a:endParaRPr lang="vi-VN" sz="5400">
              <a:latin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defRPr/>
            </a:pPr>
            <a:r>
              <a:rPr lang="en-US" sz="5400" smtClean="0">
                <a:latin typeface="Times New Roman" panose="02020603050405020304" pitchFamily="18" charset="0"/>
                <a:cs typeface="Times New Roman" panose="02020603050405020304" pitchFamily="18" charset="0"/>
              </a:rPr>
              <a:t>- </a:t>
            </a:r>
            <a:r>
              <a:rPr lang="vi-VN" sz="5400" smtClean="0">
                <a:latin typeface="Times New Roman" panose="02020603050405020304" pitchFamily="18" charset="0"/>
                <a:cs typeface="Times New Roman" panose="02020603050405020304" pitchFamily="18" charset="0"/>
              </a:rPr>
              <a:t>1g </a:t>
            </a:r>
            <a:r>
              <a:rPr lang="vi-VN" sz="5400">
                <a:latin typeface="Times New Roman" panose="02020603050405020304" pitchFamily="18" charset="0"/>
                <a:cs typeface="Times New Roman" panose="02020603050405020304" pitchFamily="18" charset="0"/>
              </a:rPr>
              <a:t>Propane: </a:t>
            </a:r>
            <a:r>
              <a:rPr lang="vi-VN" sz="5400" smtClean="0">
                <a:latin typeface="Times New Roman" panose="02020603050405020304" pitchFamily="18" charset="0"/>
                <a:cs typeface="Times New Roman" panose="02020603050405020304" pitchFamily="18" charset="0"/>
              </a:rPr>
              <a:t>2220</a:t>
            </a:r>
            <a:r>
              <a:rPr lang="en-US" sz="5400" smtClean="0">
                <a:latin typeface="Times New Roman" panose="02020603050405020304" pitchFamily="18" charset="0"/>
                <a:cs typeface="Times New Roman" panose="02020603050405020304" pitchFamily="18" charset="0"/>
              </a:rPr>
              <a:t>/</a:t>
            </a:r>
            <a:r>
              <a:rPr lang="vi-VN" sz="5400" smtClean="0">
                <a:latin typeface="Times New Roman" panose="02020603050405020304" pitchFamily="18" charset="0"/>
                <a:cs typeface="Times New Roman" panose="02020603050405020304" pitchFamily="18" charset="0"/>
              </a:rPr>
              <a:t>44 </a:t>
            </a:r>
            <a:r>
              <a:rPr lang="vi-VN" sz="5400">
                <a:latin typeface="Times New Roman" panose="02020603050405020304" pitchFamily="18" charset="0"/>
                <a:cs typeface="Times New Roman" panose="02020603050405020304" pitchFamily="18" charset="0"/>
              </a:rPr>
              <a:t>g/mol </a:t>
            </a:r>
            <a:r>
              <a:rPr lang="en-US" sz="5400" smtClean="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50,45 </a:t>
            </a:r>
            <a:r>
              <a:rPr lang="vi-VN" sz="5400" smtClean="0">
                <a:latin typeface="Times New Roman" panose="02020603050405020304" pitchFamily="18" charset="0"/>
                <a:cs typeface="Times New Roman" panose="02020603050405020304" pitchFamily="18" charset="0"/>
              </a:rPr>
              <a:t>kJ</a:t>
            </a:r>
            <a:r>
              <a:rPr lang="en-US" sz="5400" smtClean="0">
                <a:latin typeface="Times New Roman" panose="02020603050405020304" pitchFamily="18" charset="0"/>
                <a:cs typeface="Times New Roman" panose="02020603050405020304" pitchFamily="18" charset="0"/>
              </a:rPr>
              <a:t>/g</a:t>
            </a:r>
            <a:r>
              <a:rPr lang="vi-VN" sz="5400" smtClean="0">
                <a:latin typeface="Times New Roman" panose="02020603050405020304" pitchFamily="18" charset="0"/>
                <a:cs typeface="Times New Roman" panose="02020603050405020304" pitchFamily="18" charset="0"/>
              </a:rPr>
              <a:t>⋅ </a:t>
            </a:r>
            <a:endParaRPr lang="vi-VN" sz="5400">
              <a:latin typeface="Times New Roman" panose="02020603050405020304" pitchFamily="18" charset="0"/>
              <a:cs typeface="Times New Roman" panose="02020603050405020304" pitchFamily="18" charset="0"/>
            </a:endParaRPr>
          </a:p>
          <a:p>
            <a:pPr marL="342900" lvl="0" indent="-342900">
              <a:lnSpc>
                <a:spcPct val="135000"/>
              </a:lnSpc>
              <a:spcAft>
                <a:spcPts val="300"/>
              </a:spcAft>
              <a:buClr>
                <a:srgbClr val="000000"/>
              </a:buClr>
              <a:buSzPts val="1000"/>
              <a:buFont typeface="+mj-lt"/>
              <a:buAutoNum type="arabicPeriod"/>
              <a:tabLst>
                <a:tab pos="198120" algn="l"/>
              </a:tabLst>
              <a:defRPr/>
            </a:pPr>
            <a:r>
              <a:rPr lang="en-US" sz="5400" smtClean="0">
                <a:latin typeface="Times New Roman" panose="02020603050405020304" pitchFamily="18" charset="0"/>
                <a:cs typeface="Times New Roman" panose="02020603050405020304" pitchFamily="18" charset="0"/>
              </a:rPr>
              <a:t>- </a:t>
            </a:r>
            <a:r>
              <a:rPr lang="vi-VN" sz="5400" smtClean="0">
                <a:latin typeface="Times New Roman" panose="02020603050405020304" pitchFamily="18" charset="0"/>
                <a:cs typeface="Times New Roman" panose="02020603050405020304" pitchFamily="18" charset="0"/>
              </a:rPr>
              <a:t>1g </a:t>
            </a:r>
            <a:r>
              <a:rPr lang="vi-VN" sz="5400">
                <a:latin typeface="Times New Roman" panose="02020603050405020304" pitchFamily="18" charset="0"/>
                <a:cs typeface="Times New Roman" panose="02020603050405020304" pitchFamily="18" charset="0"/>
              </a:rPr>
              <a:t>Butane: </a:t>
            </a:r>
            <a:r>
              <a:rPr lang="vi-VN" sz="5400" smtClean="0">
                <a:latin typeface="Times New Roman" panose="02020603050405020304" pitchFamily="18" charset="0"/>
                <a:cs typeface="Times New Roman" panose="02020603050405020304" pitchFamily="18" charset="0"/>
              </a:rPr>
              <a:t>2878</a:t>
            </a:r>
            <a:r>
              <a:rPr lang="en-US" sz="5400" smtClean="0">
                <a:latin typeface="Times New Roman" panose="02020603050405020304" pitchFamily="18" charset="0"/>
                <a:cs typeface="Times New Roman" panose="02020603050405020304" pitchFamily="18" charset="0"/>
              </a:rPr>
              <a:t>/</a:t>
            </a:r>
            <a:r>
              <a:rPr lang="vi-VN" sz="5400" smtClean="0">
                <a:latin typeface="Times New Roman" panose="02020603050405020304" pitchFamily="18" charset="0"/>
                <a:cs typeface="Times New Roman" panose="02020603050405020304" pitchFamily="18" charset="0"/>
              </a:rPr>
              <a:t>58 g/mol</a:t>
            </a:r>
            <a:r>
              <a:rPr lang="en-US" sz="5400" smtClean="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 49,62 kJ/g ⋅ </a:t>
            </a:r>
          </a:p>
          <a:p>
            <a:pPr marL="342900" marR="0" lvl="0" indent="-342900" algn="l" defTabSz="914400" rtl="0" eaLnBrk="1" fontAlgn="auto" latinLnBrk="0" hangingPunct="1">
              <a:lnSpc>
                <a:spcPct val="135000"/>
              </a:lnSpc>
              <a:spcBef>
                <a:spcPts val="0"/>
              </a:spcBef>
              <a:spcAft>
                <a:spcPts val="300"/>
              </a:spcAft>
              <a:buClr>
                <a:srgbClr val="000000"/>
              </a:buClr>
              <a:buSzPts val="1000"/>
              <a:buFont typeface="+mj-lt"/>
              <a:buAutoNum type="arabicPeriod"/>
              <a:tabLst>
                <a:tab pos="198120" algn="l"/>
              </a:tabLst>
              <a:defRPr/>
            </a:pPr>
            <a:r>
              <a:rPr lang="vi-VN" sz="5400">
                <a:latin typeface="Times New Roman" panose="02020603050405020304" pitchFamily="18" charset="0"/>
                <a:cs typeface="Times New Roman" panose="02020603050405020304" pitchFamily="18" charset="0"/>
              </a:rPr>
              <a:t> b) Nhiệt lượng toả ra khi đốt cháy hoàn toàn 1 g methane là lớn nhất</a:t>
            </a:r>
            <a:endParaRPr kumimoji="0" lang="vi-VN" sz="5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Freeform 12"/>
          <p:cNvSpPr/>
          <p:nvPr/>
        </p:nvSpPr>
        <p:spPr>
          <a:xfrm rot="-1051246">
            <a:off x="16381279" y="7391606"/>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2">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853558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p:nvPr/>
        </p:nvSpPr>
        <p:spPr>
          <a:xfrm>
            <a:off x="1676400" y="800100"/>
            <a:ext cx="15621000" cy="4201150"/>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200"/>
              </a:spcAft>
              <a:buClr>
                <a:srgbClr val="1D8091"/>
              </a:buClr>
              <a:buSzPts val="1500"/>
              <a:tabLst>
                <a:tab pos="215265" algn="l"/>
              </a:tabLst>
              <a:defRPr/>
            </a:pPr>
            <a:r>
              <a:rPr kumimoji="0" lang="en-US" sz="6000" b="1" i="0" u="none" strike="noStrike" kern="1200" cap="none" spc="0" normalizeH="0" baseline="0" noProof="0" dirty="0" smtClean="0">
                <a:ln>
                  <a:noFill/>
                </a:ln>
                <a:solidFill>
                  <a:srgbClr val="F79646">
                    <a:lumMod val="75000"/>
                  </a:srgbClr>
                </a:solidFill>
                <a:effectLst/>
                <a:highlight>
                  <a:srgbClr val="FFFFFF"/>
                </a:highlight>
                <a:uLnTx/>
                <a:uFillTx/>
                <a:latin typeface="Times New Roman" pitchFamily="18" charset="0"/>
                <a:ea typeface="Segoe UI" panose="020B0502040204020203" pitchFamily="34" charset="0"/>
                <a:cs typeface="Times New Roman" pitchFamily="18" charset="0"/>
              </a:rPr>
              <a:t>LIÊN</a:t>
            </a:r>
            <a:r>
              <a:rPr kumimoji="0" lang="en-US" sz="6000" b="1" i="0" u="none" strike="noStrike" kern="1200" cap="none" spc="0" normalizeH="0" noProof="0" dirty="0" smtClean="0">
                <a:ln>
                  <a:noFill/>
                </a:ln>
                <a:solidFill>
                  <a:srgbClr val="F79646">
                    <a:lumMod val="75000"/>
                  </a:srgbClr>
                </a:solidFill>
                <a:effectLst/>
                <a:highlight>
                  <a:srgbClr val="FFFFFF"/>
                </a:highlight>
                <a:uLnTx/>
                <a:uFillTx/>
                <a:latin typeface="Times New Roman" pitchFamily="18" charset="0"/>
                <a:ea typeface="Segoe UI" panose="020B0502040204020203" pitchFamily="34" charset="0"/>
                <a:cs typeface="Times New Roman" pitchFamily="18" charset="0"/>
              </a:rPr>
              <a:t> HỆ THỰC TẾ - GIẢI QUYẾT VẤN ĐỀ</a:t>
            </a:r>
          </a:p>
          <a:p>
            <a:pPr lvl="0">
              <a:spcAft>
                <a:spcPts val="200"/>
              </a:spcAft>
              <a:buClr>
                <a:srgbClr val="1D8091"/>
              </a:buClr>
              <a:buSzPts val="1500"/>
              <a:tabLst>
                <a:tab pos="215265" algn="l"/>
              </a:tabLst>
              <a:defRPr/>
            </a:pPr>
            <a:r>
              <a:rPr kumimoji="0" lang="en-US" sz="4400" b="1" i="0" u="none" strike="noStrike" kern="1200" cap="none" spc="0" normalizeH="0" noProof="0" dirty="0" err="1" smtClean="0">
                <a:ln>
                  <a:noFill/>
                </a:ln>
                <a:effectLst/>
                <a:highlight>
                  <a:srgbClr val="FFFFFF"/>
                </a:highlight>
                <a:uLnTx/>
                <a:uFillTx/>
                <a:latin typeface="Times New Roman" pitchFamily="18" charset="0"/>
                <a:ea typeface="Segoe UI" panose="020B0502040204020203" pitchFamily="34" charset="0"/>
                <a:cs typeface="Times New Roman" pitchFamily="18" charset="0"/>
              </a:rPr>
              <a:t>Tìm</a:t>
            </a:r>
            <a:r>
              <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rPr>
              <a:t> </a:t>
            </a:r>
            <a:r>
              <a:rPr kumimoji="0" lang="en-US" sz="4400" b="1" i="0" u="none" strike="noStrike" kern="1200" cap="none" spc="0" normalizeH="0" noProof="0" dirty="0" err="1" smtClean="0">
                <a:ln>
                  <a:noFill/>
                </a:ln>
                <a:effectLst/>
                <a:highlight>
                  <a:srgbClr val="FFFFFF"/>
                </a:highlight>
                <a:uLnTx/>
                <a:uFillTx/>
                <a:latin typeface="Times New Roman" pitchFamily="18" charset="0"/>
                <a:ea typeface="Segoe UI" panose="020B0502040204020203" pitchFamily="34" charset="0"/>
                <a:cs typeface="Times New Roman" pitchFamily="18" charset="0"/>
              </a:rPr>
              <a:t>hiểu</a:t>
            </a:r>
            <a:r>
              <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rPr>
              <a:t> </a:t>
            </a:r>
            <a:r>
              <a:rPr kumimoji="0" lang="en-US" sz="4400" b="1" i="0" u="none" strike="noStrike" kern="1200" cap="none" spc="0" normalizeH="0" noProof="0" dirty="0" err="1" smtClean="0">
                <a:ln>
                  <a:noFill/>
                </a:ln>
                <a:effectLst/>
                <a:highlight>
                  <a:srgbClr val="FFFFFF"/>
                </a:highlight>
                <a:uLnTx/>
                <a:uFillTx/>
                <a:latin typeface="Times New Roman" pitchFamily="18" charset="0"/>
                <a:ea typeface="Segoe UI" panose="020B0502040204020203" pitchFamily="34" charset="0"/>
                <a:cs typeface="Times New Roman" pitchFamily="18" charset="0"/>
              </a:rPr>
              <a:t>về</a:t>
            </a:r>
            <a:r>
              <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rPr>
              <a:t> </a:t>
            </a:r>
            <a:r>
              <a:rPr kumimoji="0" lang="en-US" sz="4400" b="1" i="0" u="none" strike="noStrike" kern="1200" cap="none" spc="0" normalizeH="0" noProof="0" dirty="0" err="1" smtClean="0">
                <a:ln>
                  <a:noFill/>
                </a:ln>
                <a:effectLst/>
                <a:highlight>
                  <a:srgbClr val="FFFFFF"/>
                </a:highlight>
                <a:uLnTx/>
                <a:uFillTx/>
                <a:latin typeface="Times New Roman" pitchFamily="18" charset="0"/>
                <a:ea typeface="Segoe UI" panose="020B0502040204020203" pitchFamily="34" charset="0"/>
                <a:cs typeface="Times New Roman" pitchFamily="18" charset="0"/>
              </a:rPr>
              <a:t>chất</a:t>
            </a:r>
            <a:r>
              <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rPr>
              <a:t> </a:t>
            </a:r>
            <a:r>
              <a:rPr kumimoji="0" lang="en-US" sz="4400" b="1" i="0" u="none" strike="noStrike" kern="1200" cap="none" spc="0" normalizeH="0" noProof="0" dirty="0" err="1" smtClean="0">
                <a:ln>
                  <a:noFill/>
                </a:ln>
                <a:effectLst/>
                <a:highlight>
                  <a:srgbClr val="FFFFFF"/>
                </a:highlight>
                <a:uLnTx/>
                <a:uFillTx/>
                <a:latin typeface="Times New Roman" pitchFamily="18" charset="0"/>
                <a:ea typeface="Segoe UI" panose="020B0502040204020203" pitchFamily="34" charset="0"/>
                <a:cs typeface="Times New Roman" pitchFamily="18" charset="0"/>
              </a:rPr>
              <a:t>liệu</a:t>
            </a:r>
            <a:r>
              <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rPr>
              <a:t> </a:t>
            </a:r>
            <a:r>
              <a:rPr kumimoji="0" lang="en-US" sz="4400" b="1" i="0" u="none" strike="noStrike" kern="1200" cap="none" spc="0" normalizeH="0" noProof="0" dirty="0" err="1" smtClean="0">
                <a:ln>
                  <a:noFill/>
                </a:ln>
                <a:effectLst/>
                <a:highlight>
                  <a:srgbClr val="FFFFFF"/>
                </a:highlight>
                <a:uLnTx/>
                <a:uFillTx/>
                <a:latin typeface="Times New Roman" pitchFamily="18" charset="0"/>
                <a:ea typeface="Segoe UI" panose="020B0502040204020203" pitchFamily="34" charset="0"/>
                <a:cs typeface="Times New Roman" pitchFamily="18" charset="0"/>
              </a:rPr>
              <a:t>bôi</a:t>
            </a:r>
            <a:r>
              <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rPr>
              <a:t> </a:t>
            </a:r>
            <a:r>
              <a:rPr kumimoji="0" lang="en-US" sz="4400" b="1" i="0" u="none" strike="noStrike" kern="1200" cap="none" spc="0" normalizeH="0" noProof="0" dirty="0" err="1" smtClean="0">
                <a:ln>
                  <a:noFill/>
                </a:ln>
                <a:effectLst/>
                <a:highlight>
                  <a:srgbClr val="FFFFFF"/>
                </a:highlight>
                <a:uLnTx/>
                <a:uFillTx/>
                <a:latin typeface="Times New Roman" pitchFamily="18" charset="0"/>
                <a:ea typeface="Segoe UI" panose="020B0502040204020203" pitchFamily="34" charset="0"/>
                <a:cs typeface="Times New Roman" pitchFamily="18" charset="0"/>
              </a:rPr>
              <a:t>giữ</a:t>
            </a:r>
            <a:r>
              <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rPr>
              <a:t> </a:t>
            </a:r>
            <a:r>
              <a:rPr kumimoji="0" lang="en-US" sz="4400" b="1" i="0" u="none" strike="noStrike" kern="1200" cap="none" spc="0" normalizeH="0" noProof="0" dirty="0" err="1" smtClean="0">
                <a:ln>
                  <a:noFill/>
                </a:ln>
                <a:effectLst/>
                <a:highlight>
                  <a:srgbClr val="FFFFFF"/>
                </a:highlight>
                <a:uLnTx/>
                <a:uFillTx/>
                <a:latin typeface="Times New Roman" pitchFamily="18" charset="0"/>
                <a:ea typeface="Segoe UI" panose="020B0502040204020203" pitchFamily="34" charset="0"/>
                <a:cs typeface="Times New Roman" pitchFamily="18" charset="0"/>
              </a:rPr>
              <a:t>ẩm</a:t>
            </a:r>
            <a:r>
              <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rPr>
              <a:t> </a:t>
            </a:r>
            <a:r>
              <a:rPr lang="vi-VN" sz="4400" b="1" dirty="0">
                <a:latin typeface="Times New Roman" pitchFamily="18" charset="0"/>
                <a:cs typeface="Times New Roman" pitchFamily="18" charset="0"/>
              </a:rPr>
              <a:t>(vaseline) được dùng làm kem dưỡng da, sáp nẻ, thuốc </a:t>
            </a:r>
            <a:r>
              <a:rPr lang="vi-VN" sz="4400" b="1" dirty="0" smtClean="0">
                <a:latin typeface="Times New Roman" pitchFamily="18" charset="0"/>
                <a:cs typeface="Times New Roman" pitchFamily="18" charset="0"/>
              </a:rPr>
              <a:t>mỡ</a:t>
            </a:r>
            <a:r>
              <a:rPr lang="en-US" sz="4400" b="1" dirty="0" smtClean="0">
                <a:latin typeface="Times New Roman" pitchFamily="18" charset="0"/>
                <a:cs typeface="Times New Roman" pitchFamily="18" charset="0"/>
              </a:rPr>
              <a:t>.</a:t>
            </a:r>
            <a:endParaRPr kumimoji="0" lang="en-US" sz="4400" b="1" i="0" u="none" strike="noStrike" kern="1200" cap="none" spc="0" normalizeH="0" noProof="0" dirty="0" smtClean="0">
              <a:ln>
                <a:noFill/>
              </a:ln>
              <a:effectLst/>
              <a:highlight>
                <a:srgbClr val="FFFFFF"/>
              </a:highlight>
              <a:uLnTx/>
              <a:uFillTx/>
              <a:latin typeface="Times New Roman" pitchFamily="18" charset="0"/>
              <a:ea typeface="Segoe UI" panose="020B0502040204020203" pitchFamily="34" charset="0"/>
              <a:cs typeface="Times New Roman" pitchFamily="18" charset="0"/>
            </a:endParaRPr>
          </a:p>
          <a:p>
            <a:pPr marR="0" lvl="0" algn="l" defTabSz="914400" rtl="0" eaLnBrk="1" fontAlgn="auto" latinLnBrk="0" hangingPunct="1">
              <a:lnSpc>
                <a:spcPct val="100000"/>
              </a:lnSpc>
              <a:spcBef>
                <a:spcPts val="0"/>
              </a:spcBef>
              <a:spcAft>
                <a:spcPts val="200"/>
              </a:spcAft>
              <a:buClr>
                <a:srgbClr val="1D8091"/>
              </a:buClr>
              <a:buSzPts val="1500"/>
              <a:tabLst>
                <a:tab pos="215265" algn="l"/>
              </a:tabLst>
              <a:defRPr/>
            </a:pPr>
            <a:endParaRPr lang="en-US" sz="6000" b="1" baseline="0" dirty="0">
              <a:solidFill>
                <a:srgbClr val="F79646">
                  <a:lumMod val="75000"/>
                </a:srgbClr>
              </a:solidFill>
              <a:highlight>
                <a:srgbClr val="FFFFFF"/>
              </a:highlight>
              <a:latin typeface="Times New Roman" pitchFamily="18" charset="0"/>
              <a:ea typeface="Segoe UI" panose="020B0502040204020203" pitchFamily="34" charset="0"/>
              <a:cs typeface="Times New Roman" pitchFamily="18" charset="0"/>
            </a:endParaRPr>
          </a:p>
          <a:p>
            <a:pPr marR="0" lvl="0" algn="l" defTabSz="914400" rtl="0" eaLnBrk="1" fontAlgn="auto" latinLnBrk="0" hangingPunct="1">
              <a:lnSpc>
                <a:spcPct val="100000"/>
              </a:lnSpc>
              <a:spcBef>
                <a:spcPts val="0"/>
              </a:spcBef>
              <a:spcAft>
                <a:spcPts val="200"/>
              </a:spcAft>
              <a:buClr>
                <a:srgbClr val="1D8091"/>
              </a:buClr>
              <a:buSzPts val="1500"/>
              <a:tabLst>
                <a:tab pos="215265" algn="l"/>
              </a:tabLst>
              <a:defRPr/>
            </a:pPr>
            <a:endParaRPr kumimoji="0" lang="vi-VN" sz="6000" b="1" i="0" u="none" strike="noStrike" kern="1200" cap="none" spc="0" normalizeH="0" baseline="0" noProof="0" dirty="0">
              <a:ln>
                <a:noFill/>
              </a:ln>
              <a:solidFill>
                <a:srgbClr val="F79646">
                  <a:lumMod val="75000"/>
                </a:srgbClr>
              </a:solidFill>
              <a:effectLst/>
              <a:highlight>
                <a:srgbClr val="FFFFFF"/>
              </a:highlight>
              <a:uLnTx/>
              <a:uFillTx/>
              <a:latin typeface="Times New Roman" pitchFamily="18" charset="0"/>
              <a:ea typeface="Segoe UI" panose="020B0502040204020203" pitchFamily="34" charset="0"/>
              <a:cs typeface="Times New Roman" pitchFamily="18" charset="0"/>
            </a:endParaRPr>
          </a:p>
        </p:txBody>
      </p:sp>
    </p:spTree>
    <p:extLst>
      <p:ext uri="{BB962C8B-B14F-4D97-AF65-F5344CB8AC3E}">
        <p14:creationId xmlns:p14="http://schemas.microsoft.com/office/powerpoint/2010/main" val="297741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11FA82-4B03-45ED-7A6D-FC394962F1CF}"/>
              </a:ext>
            </a:extLst>
          </p:cNvPr>
          <p:cNvSpPr txBox="1"/>
          <p:nvPr/>
        </p:nvSpPr>
        <p:spPr>
          <a:xfrm>
            <a:off x="609600" y="3866227"/>
            <a:ext cx="3276600" cy="2554545"/>
          </a:xfrm>
          <a:prstGeom prst="rect">
            <a:avLst/>
          </a:prstGeom>
          <a:solidFill>
            <a:schemeClr val="accent1"/>
          </a:solidFill>
        </p:spPr>
        <p:txBody>
          <a:bodyPr wrap="square" rtlCol="0">
            <a:spAutoFit/>
          </a:bodyPr>
          <a:lstStyle/>
          <a:p>
            <a:pPr algn="ctr"/>
            <a:r>
              <a:rPr lang="vi-VN" sz="8000" dirty="0"/>
              <a:t>NỘI DUNG</a:t>
            </a:r>
          </a:p>
        </p:txBody>
      </p:sp>
      <p:sp>
        <p:nvSpPr>
          <p:cNvPr id="4" name="TextBox 3"/>
          <p:cNvSpPr txBox="1"/>
          <p:nvPr/>
        </p:nvSpPr>
        <p:spPr>
          <a:xfrm>
            <a:off x="4419600" y="1866900"/>
            <a:ext cx="12872545" cy="769441"/>
          </a:xfrm>
          <a:prstGeom prst="rect">
            <a:avLst/>
          </a:prstGeom>
          <a:noFill/>
        </p:spPr>
        <p:txBody>
          <a:bodyPr wrap="square" rtlCol="0">
            <a:spAutoFit/>
          </a:bodyPr>
          <a:lstStyle/>
          <a:p>
            <a:pPr lvl="0"/>
            <a:r>
              <a:rPr lang="vi-VN" sz="4400" b="1" dirty="0">
                <a:solidFill>
                  <a:srgbClr val="FF0000"/>
                </a:solidFill>
              </a:rPr>
              <a:t>I. Khái niệm hydrocarbon, </a:t>
            </a:r>
            <a:r>
              <a:rPr lang="vi-VN" sz="4400" b="1" dirty="0" smtClean="0">
                <a:solidFill>
                  <a:srgbClr val="FF0000"/>
                </a:solidFill>
              </a:rPr>
              <a:t>alkane</a:t>
            </a:r>
            <a:endParaRPr lang="en-US" sz="4400" dirty="0">
              <a:solidFill>
                <a:srgbClr val="FF0000"/>
              </a:solidFill>
            </a:endParaRPr>
          </a:p>
        </p:txBody>
      </p:sp>
      <p:sp>
        <p:nvSpPr>
          <p:cNvPr id="5" name="TextBox 4"/>
          <p:cNvSpPr txBox="1"/>
          <p:nvPr/>
        </p:nvSpPr>
        <p:spPr>
          <a:xfrm>
            <a:off x="4343400" y="3238500"/>
            <a:ext cx="12573000" cy="769441"/>
          </a:xfrm>
          <a:prstGeom prst="rect">
            <a:avLst/>
          </a:prstGeom>
          <a:noFill/>
        </p:spPr>
        <p:txBody>
          <a:bodyPr wrap="square" rtlCol="0">
            <a:spAutoFit/>
          </a:bodyPr>
          <a:lstStyle/>
          <a:p>
            <a:pPr lvl="0"/>
            <a:r>
              <a:rPr lang="vi-VN" sz="4400" b="1" dirty="0">
                <a:solidFill>
                  <a:srgbClr val="FF0000"/>
                </a:solidFill>
              </a:rPr>
              <a:t>II.Cấu tạo phân tử và danh pháp của </a:t>
            </a:r>
            <a:r>
              <a:rPr lang="vi-VN" sz="4400" b="1" dirty="0" smtClean="0">
                <a:solidFill>
                  <a:srgbClr val="FF0000"/>
                </a:solidFill>
              </a:rPr>
              <a:t>alkane</a:t>
            </a:r>
            <a:endParaRPr lang="en-US" sz="4400" dirty="0">
              <a:solidFill>
                <a:srgbClr val="FF0000"/>
              </a:solidFill>
            </a:endParaRPr>
          </a:p>
        </p:txBody>
      </p:sp>
      <p:sp>
        <p:nvSpPr>
          <p:cNvPr id="6" name="TextBox 5"/>
          <p:cNvSpPr txBox="1"/>
          <p:nvPr/>
        </p:nvSpPr>
        <p:spPr>
          <a:xfrm>
            <a:off x="4343400" y="4838700"/>
            <a:ext cx="12685986" cy="769441"/>
          </a:xfrm>
          <a:prstGeom prst="rect">
            <a:avLst/>
          </a:prstGeom>
          <a:noFill/>
        </p:spPr>
        <p:txBody>
          <a:bodyPr wrap="square" rtlCol="0">
            <a:spAutoFit/>
          </a:bodyPr>
          <a:lstStyle/>
          <a:p>
            <a:pPr lvl="0"/>
            <a:r>
              <a:rPr lang="vi-VN" sz="4400" b="1" dirty="0">
                <a:solidFill>
                  <a:srgbClr val="FF0000"/>
                </a:solidFill>
              </a:rPr>
              <a:t>Ill. Phản ứng cháy của alkane</a:t>
            </a:r>
            <a:endParaRPr lang="vi-VN" sz="4400" dirty="0">
              <a:solidFill>
                <a:srgbClr val="FF0000"/>
              </a:solidFill>
            </a:endParaRPr>
          </a:p>
        </p:txBody>
      </p:sp>
      <p:sp>
        <p:nvSpPr>
          <p:cNvPr id="7" name="TextBox 6"/>
          <p:cNvSpPr txBox="1"/>
          <p:nvPr/>
        </p:nvSpPr>
        <p:spPr>
          <a:xfrm>
            <a:off x="4343400" y="6210300"/>
            <a:ext cx="13805338" cy="769441"/>
          </a:xfrm>
          <a:prstGeom prst="rect">
            <a:avLst/>
          </a:prstGeom>
          <a:noFill/>
        </p:spPr>
        <p:txBody>
          <a:bodyPr wrap="square" rtlCol="0">
            <a:spAutoFit/>
          </a:bodyPr>
          <a:lstStyle/>
          <a:p>
            <a:pPr lvl="0"/>
            <a:r>
              <a:rPr lang="vi-VN" sz="4400" b="1" dirty="0">
                <a:solidFill>
                  <a:srgbClr val="FF0000"/>
                </a:solidFill>
              </a:rPr>
              <a:t>IV. Ứng dụng làm nhiên liệu của </a:t>
            </a:r>
            <a:r>
              <a:rPr lang="vi-VN" sz="4400" b="1" dirty="0" smtClean="0">
                <a:solidFill>
                  <a:srgbClr val="FF0000"/>
                </a:solidFill>
              </a:rPr>
              <a:t>alkane</a:t>
            </a:r>
            <a:endParaRPr lang="en-US" sz="4400" dirty="0">
              <a:solidFill>
                <a:srgbClr val="FF0000"/>
              </a:solidFill>
            </a:endParaRPr>
          </a:p>
        </p:txBody>
      </p:sp>
    </p:spTree>
    <p:extLst>
      <p:ext uri="{BB962C8B-B14F-4D97-AF65-F5344CB8AC3E}">
        <p14:creationId xmlns:p14="http://schemas.microsoft.com/office/powerpoint/2010/main" val="335668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86200" y="2628900"/>
            <a:ext cx="13411200" cy="1192634"/>
          </a:xfrm>
          <a:prstGeom prst="rect">
            <a:avLst/>
          </a:prstGeom>
        </p:spPr>
        <p:txBody>
          <a:bodyPr wrap="square" lIns="0" tIns="0" rIns="0" bIns="0" rtlCol="0" anchor="t">
            <a:spAutoFit/>
          </a:bodyPr>
          <a:lstStyle/>
          <a:p>
            <a:pPr marL="0" marR="0" lvl="0" indent="0" algn="l" defTabSz="914400" rtl="0" eaLnBrk="1" fontAlgn="auto" latinLnBrk="0" hangingPunct="1">
              <a:lnSpc>
                <a:spcPts val="9316"/>
              </a:lnSpc>
              <a:spcBef>
                <a:spcPts val="0"/>
              </a:spcBef>
              <a:spcAft>
                <a:spcPts val="0"/>
              </a:spcAft>
              <a:buClrTx/>
              <a:buSzTx/>
              <a:buFontTx/>
              <a:buNone/>
              <a:tabLst/>
              <a:defRPr/>
            </a:pPr>
            <a:r>
              <a:rPr kumimoji="0" lang="en-US" sz="6000" i="0" u="none" strike="noStrike" kern="1200" cap="none" spc="-427" normalizeH="0" baseline="0" noProof="0" dirty="0" err="1">
                <a:ln>
                  <a:noFill/>
                </a:ln>
                <a:solidFill>
                  <a:srgbClr val="FF0000"/>
                </a:solidFill>
                <a:effectLst/>
                <a:uLnTx/>
                <a:uFillTx/>
                <a:latin typeface="+mj-lt"/>
                <a:cs typeface="Times New Roman" panose="02020603050405020304" pitchFamily="18" charset="0"/>
              </a:rPr>
              <a:t>Khí</a:t>
            </a:r>
            <a:r>
              <a:rPr kumimoji="0" lang="en-US" sz="6000" i="0" u="none" strike="noStrike" kern="1200" cap="none" spc="-427" normalizeH="0" baseline="0" noProof="0" dirty="0">
                <a:ln>
                  <a:noFill/>
                </a:ln>
                <a:solidFill>
                  <a:srgbClr val="FF0000"/>
                </a:solidFill>
                <a:effectLst/>
                <a:uLnTx/>
                <a:uFillTx/>
                <a:latin typeface="+mj-lt"/>
                <a:cs typeface="Times New Roman" panose="02020603050405020304" pitchFamily="18" charset="0"/>
              </a:rPr>
              <a:t> gas </a:t>
            </a:r>
            <a:r>
              <a:rPr kumimoji="0" lang="en-US" sz="6000" i="0" u="none" strike="noStrike" kern="1200" cap="none" spc="-427" normalizeH="0" baseline="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baseline="0" noProof="0" dirty="0" err="1" smtClean="0">
                <a:ln>
                  <a:noFill/>
                </a:ln>
                <a:solidFill>
                  <a:srgbClr val="FF0000"/>
                </a:solidFill>
                <a:effectLst/>
                <a:uLnTx/>
                <a:uFillTx/>
                <a:latin typeface="+mj-lt"/>
                <a:cs typeface="Times New Roman" panose="02020603050405020304" pitchFamily="18" charset="0"/>
              </a:rPr>
              <a:t>hỗn</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hợp</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lang="en-US" sz="6000" spc="-427" dirty="0" err="1" smtClean="0">
                <a:solidFill>
                  <a:srgbClr val="FF0000"/>
                </a:solidFill>
                <a:latin typeface="+mj-lt"/>
                <a:cs typeface="Times New Roman" panose="02020603050405020304" pitchFamily="18" charset="0"/>
              </a:rPr>
              <a:t>các</a:t>
            </a:r>
            <a:r>
              <a:rPr lang="en-US" sz="6000" spc="-427" dirty="0" smtClean="0">
                <a:solidFill>
                  <a:srgbClr val="FF0000"/>
                </a:solidFill>
                <a:latin typeface="+mj-lt"/>
                <a:cs typeface="Times New Roman" panose="02020603050405020304" pitchFamily="18" charset="0"/>
              </a:rPr>
              <a:t> alkane </a:t>
            </a:r>
            <a:r>
              <a:rPr lang="en-US" sz="6000" spc="-427" dirty="0" err="1" smtClean="0">
                <a:solidFill>
                  <a:srgbClr val="FF0000"/>
                </a:solidFill>
                <a:latin typeface="+mj-lt"/>
                <a:cs typeface="Times New Roman" panose="02020603050405020304" pitchFamily="18" charset="0"/>
              </a:rPr>
              <a:t>là</a:t>
            </a:r>
            <a:r>
              <a:rPr lang="en-US" sz="6000" spc="-427" dirty="0" smtClean="0">
                <a:solidFill>
                  <a:srgbClr val="FF0000"/>
                </a:solidFill>
                <a:latin typeface="+mj-lt"/>
                <a:cs typeface="Times New Roman" panose="02020603050405020304" pitchFamily="18" charset="0"/>
              </a:rPr>
              <a:t> </a:t>
            </a:r>
            <a:r>
              <a:rPr kumimoji="0" lang="en-US" sz="6000" i="0" u="none" strike="noStrike" kern="1200" cap="none" spc="-427" normalizeH="0" baseline="0" noProof="0" dirty="0" smtClean="0">
                <a:ln>
                  <a:noFill/>
                </a:ln>
                <a:solidFill>
                  <a:srgbClr val="FF0000"/>
                </a:solidFill>
                <a:effectLst/>
                <a:uLnTx/>
                <a:uFillTx/>
                <a:latin typeface="+mj-lt"/>
                <a:cs typeface="Times New Roman" panose="02020603050405020304" pitchFamily="18" charset="0"/>
              </a:rPr>
              <a:t>propane </a:t>
            </a:r>
            <a:r>
              <a:rPr kumimoji="0" lang="en-US" sz="6000" i="0" u="none" strike="noStrike" kern="1200" cap="none" spc="-427" normalizeH="0" baseline="0" noProof="0" dirty="0" err="1" smtClean="0">
                <a:ln>
                  <a:noFill/>
                </a:ln>
                <a:solidFill>
                  <a:srgbClr val="FF0000"/>
                </a:solidFill>
                <a:effectLst/>
                <a:uLnTx/>
                <a:uFillTx/>
                <a:latin typeface="+mj-lt"/>
                <a:cs typeface="Times New Roman" panose="02020603050405020304" pitchFamily="18" charset="0"/>
              </a:rPr>
              <a:t>và</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butane</a:t>
            </a:r>
            <a:r>
              <a:rPr kumimoji="0" lang="en-US" sz="6000" i="0" u="none" strike="noStrike" kern="1200" cap="none" spc="-427" normalizeH="0" baseline="0" noProof="0" dirty="0" smtClean="0">
                <a:ln>
                  <a:noFill/>
                </a:ln>
                <a:solidFill>
                  <a:srgbClr val="FF0000"/>
                </a:solidFill>
                <a:effectLst/>
                <a:uLnTx/>
                <a:uFillTx/>
                <a:latin typeface="+mj-lt"/>
                <a:cs typeface="Times New Roman" panose="02020603050405020304" pitchFamily="18" charset="0"/>
              </a:rPr>
              <a:t>)</a:t>
            </a:r>
            <a:endParaRPr kumimoji="0" lang="en-US" sz="6000" i="0" u="none" strike="noStrike" kern="1200" cap="none" spc="-427" normalizeH="0" baseline="0" noProof="0" dirty="0">
              <a:ln>
                <a:noFill/>
              </a:ln>
              <a:solidFill>
                <a:srgbClr val="FF0000"/>
              </a:solidFill>
              <a:effectLst/>
              <a:uLnTx/>
              <a:uFillTx/>
              <a:latin typeface="+mj-lt"/>
              <a:cs typeface="Times New Roman" panose="02020603050405020304" pitchFamily="18" charset="0"/>
            </a:endParaRPr>
          </a:p>
        </p:txBody>
      </p:sp>
      <p:sp>
        <p:nvSpPr>
          <p:cNvPr id="15" name="TextBox 15"/>
          <p:cNvSpPr txBox="1"/>
          <p:nvPr/>
        </p:nvSpPr>
        <p:spPr>
          <a:xfrm>
            <a:off x="-3200400" y="571500"/>
            <a:ext cx="10054297" cy="1126462"/>
          </a:xfrm>
          <a:prstGeom prst="rect">
            <a:avLst/>
          </a:prstGeom>
        </p:spPr>
        <p:txBody>
          <a:bodyPr lIns="0" tIns="0" rIns="0" bIns="0" rtlCol="0" anchor="t">
            <a:spAutoFit/>
          </a:bodyPr>
          <a:lstStyle/>
          <a:p>
            <a:pPr marL="0" marR="0" lvl="0" indent="0" algn="r" defTabSz="914400" rtl="0" eaLnBrk="1" fontAlgn="auto" latinLnBrk="0" hangingPunct="1">
              <a:lnSpc>
                <a:spcPts val="9599"/>
              </a:lnSpc>
              <a:spcBef>
                <a:spcPts val="0"/>
              </a:spcBef>
              <a:spcAft>
                <a:spcPts val="0"/>
              </a:spcAft>
              <a:buClrTx/>
              <a:buSzTx/>
              <a:buFontTx/>
              <a:buNone/>
              <a:tabLst/>
              <a:defRPr/>
            </a:pPr>
            <a:r>
              <a:rPr kumimoji="0" lang="en-US" sz="6000" i="0" u="none" strike="noStrike" kern="1200" cap="none" spc="-439" normalizeH="0" baseline="0" noProof="0" dirty="0" err="1">
                <a:ln>
                  <a:noFill/>
                </a:ln>
                <a:solidFill>
                  <a:srgbClr val="FF0000"/>
                </a:solidFill>
                <a:effectLst/>
                <a:uLnTx/>
                <a:uFillTx/>
                <a:latin typeface="+mj-lt"/>
                <a:cs typeface="Times New Roman" panose="02020603050405020304" pitchFamily="18" charset="0"/>
              </a:rPr>
              <a:t>Khí</a:t>
            </a:r>
            <a:r>
              <a:rPr kumimoji="0" lang="en-US" sz="6000" i="0" u="none" strike="noStrike" kern="1200" cap="none" spc="-439" normalizeH="0" baseline="0" noProof="0" dirty="0">
                <a:ln>
                  <a:noFill/>
                </a:ln>
                <a:solidFill>
                  <a:srgbClr val="FF0000"/>
                </a:solidFill>
                <a:effectLst/>
                <a:uLnTx/>
                <a:uFillTx/>
                <a:latin typeface="+mj-lt"/>
                <a:cs typeface="Times New Roman" panose="02020603050405020304" pitchFamily="18" charset="0"/>
              </a:rPr>
              <a:t> </a:t>
            </a:r>
            <a:r>
              <a:rPr kumimoji="0" lang="en-US" sz="6000" i="0" u="none" strike="noStrike" kern="1200" cap="none" spc="-439" normalizeH="0" baseline="0" noProof="0" dirty="0" err="1">
                <a:ln>
                  <a:noFill/>
                </a:ln>
                <a:solidFill>
                  <a:srgbClr val="FF0000"/>
                </a:solidFill>
                <a:effectLst/>
                <a:uLnTx/>
                <a:uFillTx/>
                <a:latin typeface="+mj-lt"/>
                <a:cs typeface="Times New Roman" panose="02020603050405020304" pitchFamily="18" charset="0"/>
              </a:rPr>
              <a:t>bùn</a:t>
            </a:r>
            <a:r>
              <a:rPr kumimoji="0" lang="en-US" sz="6000" i="0" u="none" strike="noStrike" kern="1200" cap="none" spc="-439" normalizeH="0" baseline="0" noProof="0" dirty="0">
                <a:ln>
                  <a:noFill/>
                </a:ln>
                <a:solidFill>
                  <a:srgbClr val="FF0000"/>
                </a:solidFill>
                <a:effectLst/>
                <a:uLnTx/>
                <a:uFillTx/>
                <a:latin typeface="+mj-lt"/>
                <a:cs typeface="Times New Roman" panose="02020603050405020304" pitchFamily="18" charset="0"/>
              </a:rPr>
              <a:t> </a:t>
            </a:r>
            <a:r>
              <a:rPr kumimoji="0" lang="en-US" sz="6000" i="0" u="none" strike="noStrike" kern="1200" cap="none" spc="-439" normalizeH="0" baseline="0" noProof="0" dirty="0" err="1">
                <a:ln>
                  <a:noFill/>
                </a:ln>
                <a:solidFill>
                  <a:srgbClr val="FF0000"/>
                </a:solidFill>
                <a:effectLst/>
                <a:uLnTx/>
                <a:uFillTx/>
                <a:latin typeface="+mj-lt"/>
                <a:cs typeface="Times New Roman" panose="02020603050405020304" pitchFamily="18" charset="0"/>
              </a:rPr>
              <a:t>ao</a:t>
            </a:r>
            <a:r>
              <a:rPr kumimoji="0" lang="en-US" sz="6000" i="0" u="none" strike="noStrike" kern="1200" cap="none" spc="-439" normalizeH="0" baseline="0" noProof="0" dirty="0">
                <a:ln>
                  <a:noFill/>
                </a:ln>
                <a:solidFill>
                  <a:srgbClr val="FF0000"/>
                </a:solidFill>
                <a:effectLst/>
                <a:uLnTx/>
                <a:uFillTx/>
                <a:latin typeface="+mj-lt"/>
                <a:cs typeface="Times New Roman" panose="02020603050405020304" pitchFamily="18" charset="0"/>
              </a:rPr>
              <a:t> (</a:t>
            </a:r>
            <a:r>
              <a:rPr kumimoji="0" lang="en-US" sz="6000" i="0" u="none" strike="noStrike" kern="1200" cap="none" spc="-439" normalizeH="0" baseline="0" noProof="0" dirty="0" smtClean="0">
                <a:ln>
                  <a:noFill/>
                </a:ln>
                <a:solidFill>
                  <a:srgbClr val="FF0000"/>
                </a:solidFill>
                <a:effectLst/>
                <a:uLnTx/>
                <a:uFillTx/>
                <a:latin typeface="+mj-lt"/>
                <a:cs typeface="Times New Roman" panose="02020603050405020304" pitchFamily="18" charset="0"/>
              </a:rPr>
              <a:t>methane</a:t>
            </a:r>
            <a:r>
              <a:rPr kumimoji="0" lang="en-US" sz="6000" i="0" u="none" strike="noStrike" kern="1200" cap="none" spc="-439" normalizeH="0" baseline="0" noProof="0" dirty="0">
                <a:ln>
                  <a:noFill/>
                </a:ln>
                <a:solidFill>
                  <a:srgbClr val="FF0000"/>
                </a:solidFill>
                <a:effectLst/>
                <a:uLnTx/>
                <a:uFillTx/>
                <a:latin typeface="+mj-lt"/>
                <a:cs typeface="Times New Roman" panose="02020603050405020304" pitchFamily="18" charset="0"/>
              </a:rPr>
              <a:t>)</a:t>
            </a:r>
          </a:p>
        </p:txBody>
      </p:sp>
      <p:pic>
        <p:nvPicPr>
          <p:cNvPr id="1026" name="Picture 2" descr="giá gas petrolimex - Giá gas hôm nay - giá bình gas 12kg - 0344 757 168">
            <a:extLst>
              <a:ext uri="{FF2B5EF4-FFF2-40B4-BE49-F238E27FC236}">
                <a16:creationId xmlns:a16="http://schemas.microsoft.com/office/drawing/2014/main" xmlns="" id="{EDBB08E3-ED5B-390E-9B44-A23DD5DB3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00" y="2019300"/>
            <a:ext cx="2954199" cy="29541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66700"/>
            <a:ext cx="34194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xang-dau-trong-nc-1635232045877-1635238102549309541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0" y="4796590"/>
            <a:ext cx="4117334" cy="257175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
          <p:cNvSpPr txBox="1"/>
          <p:nvPr/>
        </p:nvSpPr>
        <p:spPr>
          <a:xfrm>
            <a:off x="1053140" y="5486148"/>
            <a:ext cx="9986335" cy="2385268"/>
          </a:xfrm>
          <a:prstGeom prst="rect">
            <a:avLst/>
          </a:prstGeom>
        </p:spPr>
        <p:txBody>
          <a:bodyPr wrap="square" lIns="0" tIns="0" rIns="0" bIns="0" rtlCol="0" anchor="t">
            <a:spAutoFit/>
          </a:bodyPr>
          <a:lstStyle/>
          <a:p>
            <a:pPr marL="0" marR="0" lvl="0" indent="0" algn="l" defTabSz="914400" rtl="0" eaLnBrk="1" fontAlgn="auto" latinLnBrk="0" hangingPunct="1">
              <a:lnSpc>
                <a:spcPts val="9316"/>
              </a:lnSpc>
              <a:spcBef>
                <a:spcPts val="0"/>
              </a:spcBef>
              <a:spcAft>
                <a:spcPts val="0"/>
              </a:spcAft>
              <a:buClrTx/>
              <a:buSzTx/>
              <a:buFontTx/>
              <a:buNone/>
              <a:tabLst/>
              <a:defRPr/>
            </a:pPr>
            <a:r>
              <a:rPr kumimoji="0" lang="en-US" sz="6000" i="0" u="none" strike="noStrike" kern="1200" cap="none" spc="-427" normalizeH="0" baseline="0" noProof="0" dirty="0" err="1" smtClean="0">
                <a:ln>
                  <a:noFill/>
                </a:ln>
                <a:solidFill>
                  <a:srgbClr val="FF0000"/>
                </a:solidFill>
                <a:effectLst/>
                <a:uLnTx/>
                <a:uFillTx/>
                <a:latin typeface="+mj-lt"/>
                <a:cs typeface="Times New Roman" panose="02020603050405020304" pitchFamily="18" charset="0"/>
              </a:rPr>
              <a:t>Xăng</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baseline="0" noProof="0" dirty="0" smtClean="0">
                <a:ln>
                  <a:noFill/>
                </a:ln>
                <a:solidFill>
                  <a:srgbClr val="FF0000"/>
                </a:solidFill>
                <a:effectLst/>
                <a:uLnTx/>
                <a:uFillTx/>
                <a:latin typeface="+mj-lt"/>
                <a:cs typeface="Times New Roman" panose="02020603050405020304" pitchFamily="18" charset="0"/>
              </a:rPr>
              <a:t> ( </a:t>
            </a:r>
            <a:r>
              <a:rPr kumimoji="0" lang="en-US" sz="6000" i="0" u="none" strike="noStrike" kern="1200" cap="none" spc="-427" normalizeH="0" baseline="0" noProof="0" dirty="0" err="1" smtClean="0">
                <a:ln>
                  <a:noFill/>
                </a:ln>
                <a:solidFill>
                  <a:srgbClr val="FF0000"/>
                </a:solidFill>
                <a:effectLst/>
                <a:uLnTx/>
                <a:uFillTx/>
                <a:latin typeface="+mj-lt"/>
                <a:cs typeface="Times New Roman" panose="02020603050405020304" pitchFamily="18" charset="0"/>
              </a:rPr>
              <a:t>gồm</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các</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alkane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trong</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phân</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tử</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có</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số</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nguyên</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tử</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carbon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từ</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5 </a:t>
            </a:r>
            <a:r>
              <a:rPr kumimoji="0" lang="en-US" sz="6000" i="0" u="none" strike="noStrike" kern="1200" cap="none" spc="-427" normalizeH="0" noProof="0" dirty="0" err="1" smtClean="0">
                <a:ln>
                  <a:noFill/>
                </a:ln>
                <a:solidFill>
                  <a:srgbClr val="FF0000"/>
                </a:solidFill>
                <a:effectLst/>
                <a:uLnTx/>
                <a:uFillTx/>
                <a:latin typeface="+mj-lt"/>
                <a:cs typeface="Times New Roman" panose="02020603050405020304" pitchFamily="18" charset="0"/>
              </a:rPr>
              <a:t>đến</a:t>
            </a:r>
            <a:r>
              <a:rPr kumimoji="0" lang="en-US" sz="6000" i="0" u="none" strike="noStrike" kern="1200" cap="none" spc="-427" normalizeH="0" noProof="0" dirty="0" smtClean="0">
                <a:ln>
                  <a:noFill/>
                </a:ln>
                <a:solidFill>
                  <a:srgbClr val="FF0000"/>
                </a:solidFill>
                <a:effectLst/>
                <a:uLnTx/>
                <a:uFillTx/>
                <a:latin typeface="+mj-lt"/>
                <a:cs typeface="Times New Roman" panose="02020603050405020304" pitchFamily="18" charset="0"/>
              </a:rPr>
              <a:t> 12)</a:t>
            </a:r>
            <a:endParaRPr kumimoji="0" lang="en-US" sz="6000" i="0" u="none" strike="noStrike" kern="1200" cap="none" spc="-427" normalizeH="0" baseline="0" noProof="0" dirty="0">
              <a:ln>
                <a:noFill/>
              </a:ln>
              <a:solidFill>
                <a:srgbClr val="FF000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294427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8E61FA7-FAC1-B042-FA02-44E9B64390B4}"/>
              </a:ext>
            </a:extLst>
          </p:cNvPr>
          <p:cNvGraphicFramePr>
            <a:graphicFrameLocks noGrp="1"/>
          </p:cNvGraphicFramePr>
          <p:nvPr>
            <p:extLst>
              <p:ext uri="{D42A27DB-BD31-4B8C-83A1-F6EECF244321}">
                <p14:modId xmlns:p14="http://schemas.microsoft.com/office/powerpoint/2010/main" val="2433502099"/>
              </p:ext>
            </p:extLst>
          </p:nvPr>
        </p:nvGraphicFramePr>
        <p:xfrm>
          <a:off x="304800" y="1943100"/>
          <a:ext cx="17526000" cy="8160209"/>
        </p:xfrm>
        <a:graphic>
          <a:graphicData uri="http://schemas.openxmlformats.org/drawingml/2006/table">
            <a:tbl>
              <a:tblPr>
                <a:tableStyleId>{5940675A-B579-460E-94D1-54222C63F5DA}</a:tableStyleId>
              </a:tblPr>
              <a:tblGrid>
                <a:gridCol w="5181600">
                  <a:extLst>
                    <a:ext uri="{9D8B030D-6E8A-4147-A177-3AD203B41FA5}">
                      <a16:colId xmlns:a16="http://schemas.microsoft.com/office/drawing/2014/main" xmlns="" val="1249580551"/>
                    </a:ext>
                  </a:extLst>
                </a:gridCol>
                <a:gridCol w="3125468">
                  <a:extLst>
                    <a:ext uri="{9D8B030D-6E8A-4147-A177-3AD203B41FA5}">
                      <a16:colId xmlns:a16="http://schemas.microsoft.com/office/drawing/2014/main" xmlns="" val="2128247777"/>
                    </a:ext>
                  </a:extLst>
                </a:gridCol>
                <a:gridCol w="4526487">
                  <a:extLst>
                    <a:ext uri="{9D8B030D-6E8A-4147-A177-3AD203B41FA5}">
                      <a16:colId xmlns:a16="http://schemas.microsoft.com/office/drawing/2014/main" xmlns="" val="2189143179"/>
                    </a:ext>
                  </a:extLst>
                </a:gridCol>
                <a:gridCol w="4692445">
                  <a:extLst>
                    <a:ext uri="{9D8B030D-6E8A-4147-A177-3AD203B41FA5}">
                      <a16:colId xmlns:a16="http://schemas.microsoft.com/office/drawing/2014/main" xmlns="" val="3015410715"/>
                    </a:ext>
                  </a:extLst>
                </a:gridCol>
              </a:tblGrid>
              <a:tr h="885664">
                <a:tc>
                  <a:txBody>
                    <a:bodyPr/>
                    <a:lstStyle/>
                    <a:p>
                      <a:pPr algn="ctr">
                        <a:lnSpc>
                          <a:spcPct val="135000"/>
                        </a:lnSpc>
                        <a:spcAft>
                          <a:spcPts val="300"/>
                        </a:spcAft>
                      </a:pPr>
                      <a:r>
                        <a:rPr lang="vi-VN" sz="4400" b="1">
                          <a:effectLst/>
                          <a:highlight>
                            <a:srgbClr val="DAE2C2"/>
                          </a:highlight>
                          <a:latin typeface="+mj-lt"/>
                          <a:ea typeface="Times New Roman" panose="02020603050405020304" pitchFamily="18" charset="0"/>
                        </a:rPr>
                        <a:t>Chất</a:t>
                      </a:r>
                    </a:p>
                  </a:txBody>
                  <a:tcPr marL="6350" marR="6350" marT="0" marB="0" anchor="b">
                    <a:solidFill>
                      <a:schemeClr val="accent3">
                        <a:lumMod val="75000"/>
                      </a:schemeClr>
                    </a:solidFill>
                  </a:tcPr>
                </a:tc>
                <a:tc>
                  <a:txBody>
                    <a:bodyPr/>
                    <a:lstStyle/>
                    <a:p>
                      <a:pPr algn="ctr">
                        <a:lnSpc>
                          <a:spcPct val="135000"/>
                        </a:lnSpc>
                        <a:spcAft>
                          <a:spcPts val="300"/>
                        </a:spcAft>
                      </a:pPr>
                      <a:r>
                        <a:rPr lang="vi-VN" sz="4400" b="1">
                          <a:effectLst/>
                          <a:highlight>
                            <a:srgbClr val="DAE2C2"/>
                          </a:highlight>
                          <a:latin typeface="+mj-lt"/>
                          <a:ea typeface="Times New Roman" panose="02020603050405020304" pitchFamily="18" charset="0"/>
                        </a:rPr>
                        <a:t>Methane</a:t>
                      </a:r>
                    </a:p>
                  </a:txBody>
                  <a:tcPr marL="6350" marR="6350" marT="0" marB="0" anchor="b">
                    <a:solidFill>
                      <a:schemeClr val="accent3">
                        <a:lumMod val="75000"/>
                      </a:schemeClr>
                    </a:solidFill>
                  </a:tcPr>
                </a:tc>
                <a:tc>
                  <a:txBody>
                    <a:bodyPr/>
                    <a:lstStyle/>
                    <a:p>
                      <a:pPr algn="ctr">
                        <a:lnSpc>
                          <a:spcPct val="135000"/>
                        </a:lnSpc>
                        <a:spcAft>
                          <a:spcPts val="300"/>
                        </a:spcAft>
                      </a:pPr>
                      <a:r>
                        <a:rPr lang="vi-VN" sz="4400" b="1">
                          <a:effectLst/>
                          <a:highlight>
                            <a:srgbClr val="DAE2C2"/>
                          </a:highlight>
                          <a:latin typeface="+mj-lt"/>
                          <a:ea typeface="Times New Roman" panose="02020603050405020304" pitchFamily="18" charset="0"/>
                        </a:rPr>
                        <a:t>Propane</a:t>
                      </a:r>
                    </a:p>
                  </a:txBody>
                  <a:tcPr marL="6350" marR="6350" marT="0" marB="0" anchor="b">
                    <a:solidFill>
                      <a:schemeClr val="accent3">
                        <a:lumMod val="75000"/>
                      </a:schemeClr>
                    </a:solidFill>
                  </a:tcPr>
                </a:tc>
                <a:tc>
                  <a:txBody>
                    <a:bodyPr/>
                    <a:lstStyle/>
                    <a:p>
                      <a:pPr algn="ctr">
                        <a:lnSpc>
                          <a:spcPct val="135000"/>
                        </a:lnSpc>
                        <a:spcAft>
                          <a:spcPts val="300"/>
                        </a:spcAft>
                      </a:pPr>
                      <a:r>
                        <a:rPr lang="vi-VN" sz="4400" b="1">
                          <a:effectLst/>
                          <a:highlight>
                            <a:srgbClr val="DAE2C2"/>
                          </a:highlight>
                          <a:latin typeface="+mj-lt"/>
                          <a:ea typeface="Times New Roman" panose="02020603050405020304" pitchFamily="18" charset="0"/>
                        </a:rPr>
                        <a:t>Ethylnene</a:t>
                      </a:r>
                    </a:p>
                  </a:txBody>
                  <a:tcPr marL="6350" marR="6350" marT="0" marB="0" anchor="b">
                    <a:solidFill>
                      <a:schemeClr val="accent3">
                        <a:lumMod val="75000"/>
                      </a:schemeClr>
                    </a:solidFill>
                  </a:tcPr>
                </a:tc>
                <a:extLst>
                  <a:ext uri="{0D108BD9-81ED-4DB2-BD59-A6C34878D82A}">
                    <a16:rowId xmlns:a16="http://schemas.microsoft.com/office/drawing/2014/main" xmlns="" val="631682722"/>
                  </a:ext>
                </a:extLst>
              </a:tr>
              <a:tr h="1483013">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505391046"/>
                  </a:ext>
                </a:extLst>
              </a:tr>
              <a:tr h="1037969">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2908659640"/>
                  </a:ext>
                </a:extLst>
              </a:tr>
              <a:tr h="1658700">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solidFill>
                      <a:srgbClr val="92D050"/>
                    </a:solidFill>
                  </a:tcPr>
                </a:tc>
                <a:tc>
                  <a:txBody>
                    <a:bodyPr/>
                    <a:lstStyle/>
                    <a:p>
                      <a:pPr algn="ctr">
                        <a:lnSpc>
                          <a:spcPct val="11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1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1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2754858962"/>
                  </a:ext>
                </a:extLst>
              </a:tr>
              <a:tr h="686112">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3367028669"/>
                  </a:ext>
                </a:extLst>
              </a:tr>
              <a:tr h="686112">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1448386920"/>
                  </a:ext>
                </a:extLst>
              </a:tr>
            </a:tbl>
          </a:graphicData>
        </a:graphic>
      </p:graphicFrame>
      <p:sp>
        <p:nvSpPr>
          <p:cNvPr id="3" name="TextBox 2">
            <a:extLst>
              <a:ext uri="{FF2B5EF4-FFF2-40B4-BE49-F238E27FC236}">
                <a16:creationId xmlns:a16="http://schemas.microsoft.com/office/drawing/2014/main" xmlns="" id="{B3B5E72B-A3D8-A225-372C-42384B88D2B2}"/>
              </a:ext>
            </a:extLst>
          </p:cNvPr>
          <p:cNvSpPr txBox="1"/>
          <p:nvPr/>
        </p:nvSpPr>
        <p:spPr>
          <a:xfrm>
            <a:off x="4038600" y="190500"/>
            <a:ext cx="11849100" cy="1446550"/>
          </a:xfrm>
          <a:prstGeom prst="rect">
            <a:avLst/>
          </a:prstGeom>
          <a:noFill/>
        </p:spPr>
        <p:txBody>
          <a:bodyPr wrap="square" rtlCol="0">
            <a:spAutoFit/>
          </a:bodyPr>
          <a:lstStyle/>
          <a:p>
            <a:pPr algn="ctr"/>
            <a:r>
              <a:rPr lang="en-US" sz="4400" b="1" u="sng">
                <a:solidFill>
                  <a:schemeClr val="accent3">
                    <a:lumMod val="50000"/>
                  </a:schemeClr>
                </a:solidFill>
              </a:rPr>
              <a:t>PHIẾU HỌC TẬP SỐ 1</a:t>
            </a:r>
          </a:p>
          <a:p>
            <a:pPr algn="ctr"/>
            <a:r>
              <a:rPr lang="en-US" sz="4400"/>
              <a:t>Hãy quan sát và hoàn thành bảng sau:</a:t>
            </a:r>
            <a:endParaRPr lang="vi-VN" sz="4400"/>
          </a:p>
        </p:txBody>
      </p:sp>
      <p:pic>
        <p:nvPicPr>
          <p:cNvPr id="5" name="Picture 4">
            <a:extLst>
              <a:ext uri="{FF2B5EF4-FFF2-40B4-BE49-F238E27FC236}">
                <a16:creationId xmlns:a16="http://schemas.microsoft.com/office/drawing/2014/main" xmlns="" id="{F5EC1257-2131-1E56-8557-9F6030C7F083}"/>
              </a:ext>
            </a:extLst>
          </p:cNvPr>
          <p:cNvPicPr>
            <a:picLocks noChangeAspect="1"/>
          </p:cNvPicPr>
          <p:nvPr/>
        </p:nvPicPr>
        <p:blipFill>
          <a:blip r:embed="rId2"/>
          <a:stretch>
            <a:fillRect/>
          </a:stretch>
        </p:blipFill>
        <p:spPr>
          <a:xfrm>
            <a:off x="6172200" y="3314700"/>
            <a:ext cx="1643065" cy="1643065"/>
          </a:xfrm>
          <a:prstGeom prst="rect">
            <a:avLst/>
          </a:prstGeom>
        </p:spPr>
      </p:pic>
      <p:sp>
        <p:nvSpPr>
          <p:cNvPr id="6" name="TextBox 5">
            <a:extLst>
              <a:ext uri="{FF2B5EF4-FFF2-40B4-BE49-F238E27FC236}">
                <a16:creationId xmlns:a16="http://schemas.microsoft.com/office/drawing/2014/main" xmlns="" id="{A4691882-F0EA-59D7-6F28-682D070E0903}"/>
              </a:ext>
            </a:extLst>
          </p:cNvPr>
          <p:cNvSpPr txBox="1"/>
          <p:nvPr/>
        </p:nvSpPr>
        <p:spPr>
          <a:xfrm>
            <a:off x="609600" y="3314700"/>
            <a:ext cx="4381500" cy="707886"/>
          </a:xfrm>
          <a:prstGeom prst="rect">
            <a:avLst/>
          </a:prstGeom>
          <a:noFill/>
        </p:spPr>
        <p:txBody>
          <a:bodyPr wrap="square" rtlCol="0">
            <a:spAutoFit/>
          </a:bodyPr>
          <a:lstStyle/>
          <a:p>
            <a:r>
              <a:rPr lang="vi-VN" sz="4000" b="1">
                <a:latin typeface="Calibri" panose="020F0502020204030204" pitchFamily="34" charset="0"/>
                <a:ea typeface="Calibri" panose="020F0502020204030204" pitchFamily="34" charset="0"/>
                <a:cs typeface="Calibri" panose="020F0502020204030204" pitchFamily="34" charset="0"/>
              </a:rPr>
              <a:t>Công thức cấu tạo</a:t>
            </a:r>
          </a:p>
        </p:txBody>
      </p:sp>
      <p:sp>
        <p:nvSpPr>
          <p:cNvPr id="7" name="TextBox 6">
            <a:extLst>
              <a:ext uri="{FF2B5EF4-FFF2-40B4-BE49-F238E27FC236}">
                <a16:creationId xmlns:a16="http://schemas.microsoft.com/office/drawing/2014/main" xmlns="" id="{3D7B7A2A-8D27-95AB-6221-304A8B1E7855}"/>
              </a:ext>
            </a:extLst>
          </p:cNvPr>
          <p:cNvSpPr txBox="1"/>
          <p:nvPr/>
        </p:nvSpPr>
        <p:spPr>
          <a:xfrm>
            <a:off x="609600" y="5394186"/>
            <a:ext cx="4724400" cy="707886"/>
          </a:xfrm>
          <a:prstGeom prst="rect">
            <a:avLst/>
          </a:prstGeom>
          <a:noFill/>
        </p:spPr>
        <p:txBody>
          <a:bodyPr wrap="square" rtlCol="0">
            <a:spAutoFit/>
          </a:bodyPr>
          <a:lstStyle/>
          <a:p>
            <a:r>
              <a:rPr lang="vi-VN" sz="4000" b="1">
                <a:latin typeface="Calibri" panose="020F0502020204030204" pitchFamily="34" charset="0"/>
                <a:ea typeface="Calibri" panose="020F0502020204030204" pitchFamily="34" charset="0"/>
                <a:cs typeface="Calibri" panose="020F0502020204030204" pitchFamily="34" charset="0"/>
              </a:rPr>
              <a:t>Công thức phân tử</a:t>
            </a:r>
          </a:p>
        </p:txBody>
      </p:sp>
      <p:sp>
        <p:nvSpPr>
          <p:cNvPr id="8" name="TextBox 7">
            <a:extLst>
              <a:ext uri="{FF2B5EF4-FFF2-40B4-BE49-F238E27FC236}">
                <a16:creationId xmlns:a16="http://schemas.microsoft.com/office/drawing/2014/main" xmlns="" id="{8EDEC723-65C7-52A5-F5A1-8AF79ED2EAC6}"/>
              </a:ext>
            </a:extLst>
          </p:cNvPr>
          <p:cNvSpPr txBox="1"/>
          <p:nvPr/>
        </p:nvSpPr>
        <p:spPr>
          <a:xfrm>
            <a:off x="381000" y="6210300"/>
            <a:ext cx="4895850" cy="1323439"/>
          </a:xfrm>
          <a:prstGeom prst="rect">
            <a:avLst/>
          </a:prstGeom>
          <a:noFill/>
        </p:spPr>
        <p:txBody>
          <a:bodyPr wrap="square" rtlCol="0">
            <a:spAutoFit/>
          </a:bodyPr>
          <a:lstStyle/>
          <a:p>
            <a:r>
              <a:rPr lang="vi-VN" sz="4000" b="1">
                <a:latin typeface="Calibri" panose="020F0502020204030204" pitchFamily="34" charset="0"/>
                <a:ea typeface="Calibri" panose="020F0502020204030204" pitchFamily="34" charset="0"/>
                <a:cs typeface="Calibri" panose="020F0502020204030204" pitchFamily="34" charset="0"/>
              </a:rPr>
              <a:t>Thành phần nguyên tố</a:t>
            </a:r>
          </a:p>
        </p:txBody>
      </p:sp>
      <p:sp>
        <p:nvSpPr>
          <p:cNvPr id="9" name="TextBox 8">
            <a:extLst>
              <a:ext uri="{FF2B5EF4-FFF2-40B4-BE49-F238E27FC236}">
                <a16:creationId xmlns:a16="http://schemas.microsoft.com/office/drawing/2014/main" xmlns="" id="{C3BAACFC-8383-3FFF-1365-930D5825A74C}"/>
              </a:ext>
            </a:extLst>
          </p:cNvPr>
          <p:cNvSpPr txBox="1"/>
          <p:nvPr/>
        </p:nvSpPr>
        <p:spPr>
          <a:xfrm>
            <a:off x="266700" y="8199148"/>
            <a:ext cx="5295900" cy="707886"/>
          </a:xfrm>
          <a:prstGeom prst="rect">
            <a:avLst/>
          </a:prstGeom>
          <a:noFill/>
        </p:spPr>
        <p:txBody>
          <a:bodyPr wrap="square" rtlCol="0">
            <a:spAutoFit/>
          </a:bodyPr>
          <a:lstStyle/>
          <a:p>
            <a:r>
              <a:rPr lang="vi-VN" sz="4000" b="1">
                <a:latin typeface="Calibri" panose="020F0502020204030204" pitchFamily="34" charset="0"/>
                <a:ea typeface="Calibri" panose="020F0502020204030204" pitchFamily="34" charset="0"/>
                <a:cs typeface="Calibri" panose="020F0502020204030204" pitchFamily="34" charset="0"/>
              </a:rPr>
              <a:t>Số liên kết đơn, đôi, ba</a:t>
            </a:r>
          </a:p>
        </p:txBody>
      </p:sp>
      <p:pic>
        <p:nvPicPr>
          <p:cNvPr id="10" name="Picture 9">
            <a:extLst>
              <a:ext uri="{FF2B5EF4-FFF2-40B4-BE49-F238E27FC236}">
                <a16:creationId xmlns:a16="http://schemas.microsoft.com/office/drawing/2014/main" xmlns="" id="{A938B6F1-4355-278D-FB0C-DCA400085360}"/>
              </a:ext>
            </a:extLst>
          </p:cNvPr>
          <p:cNvPicPr>
            <a:picLocks noChangeAspect="1"/>
          </p:cNvPicPr>
          <p:nvPr/>
        </p:nvPicPr>
        <p:blipFill>
          <a:blip r:embed="rId3"/>
          <a:stretch>
            <a:fillRect/>
          </a:stretch>
        </p:blipFill>
        <p:spPr>
          <a:xfrm>
            <a:off x="9286876" y="3336851"/>
            <a:ext cx="3057525" cy="1495425"/>
          </a:xfrm>
          <a:prstGeom prst="rect">
            <a:avLst/>
          </a:prstGeom>
        </p:spPr>
      </p:pic>
      <p:pic>
        <p:nvPicPr>
          <p:cNvPr id="12" name="Picture 11">
            <a:extLst>
              <a:ext uri="{FF2B5EF4-FFF2-40B4-BE49-F238E27FC236}">
                <a16:creationId xmlns:a16="http://schemas.microsoft.com/office/drawing/2014/main" xmlns="" id="{FE86AEBF-1597-B0B6-6306-065714E5B76E}"/>
              </a:ext>
            </a:extLst>
          </p:cNvPr>
          <p:cNvPicPr>
            <a:picLocks noChangeAspect="1"/>
          </p:cNvPicPr>
          <p:nvPr/>
        </p:nvPicPr>
        <p:blipFill>
          <a:blip r:embed="rId4"/>
          <a:stretch>
            <a:fillRect/>
          </a:stretch>
        </p:blipFill>
        <p:spPr>
          <a:xfrm>
            <a:off x="14401800" y="3199913"/>
            <a:ext cx="1976439" cy="1632363"/>
          </a:xfrm>
          <a:prstGeom prst="rect">
            <a:avLst/>
          </a:prstGeom>
        </p:spPr>
      </p:pic>
      <p:sp>
        <p:nvSpPr>
          <p:cNvPr id="13" name="TextBox 12">
            <a:extLst>
              <a:ext uri="{FF2B5EF4-FFF2-40B4-BE49-F238E27FC236}">
                <a16:creationId xmlns:a16="http://schemas.microsoft.com/office/drawing/2014/main" xmlns="" id="{1E873531-EFB9-F9CB-2667-BA2F054B309F}"/>
              </a:ext>
            </a:extLst>
          </p:cNvPr>
          <p:cNvSpPr txBox="1"/>
          <p:nvPr/>
        </p:nvSpPr>
        <p:spPr>
          <a:xfrm>
            <a:off x="382773" y="9353073"/>
            <a:ext cx="52959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Chất là hydrocarbon</a:t>
            </a:r>
          </a:p>
        </p:txBody>
      </p:sp>
    </p:spTree>
    <p:extLst>
      <p:ext uri="{BB962C8B-B14F-4D97-AF65-F5344CB8AC3E}">
        <p14:creationId xmlns:p14="http://schemas.microsoft.com/office/powerpoint/2010/main" val="20443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8E61FA7-FAC1-B042-FA02-44E9B64390B4}"/>
              </a:ext>
            </a:extLst>
          </p:cNvPr>
          <p:cNvGraphicFramePr>
            <a:graphicFrameLocks noGrp="1"/>
          </p:cNvGraphicFramePr>
          <p:nvPr>
            <p:extLst>
              <p:ext uri="{D42A27DB-BD31-4B8C-83A1-F6EECF244321}">
                <p14:modId xmlns:p14="http://schemas.microsoft.com/office/powerpoint/2010/main" val="3232695641"/>
              </p:ext>
            </p:extLst>
          </p:nvPr>
        </p:nvGraphicFramePr>
        <p:xfrm>
          <a:off x="345115" y="2160775"/>
          <a:ext cx="17526000" cy="8140617"/>
        </p:xfrm>
        <a:graphic>
          <a:graphicData uri="http://schemas.openxmlformats.org/drawingml/2006/table">
            <a:tbl>
              <a:tblPr>
                <a:tableStyleId>{5940675A-B579-460E-94D1-54222C63F5DA}</a:tableStyleId>
              </a:tblPr>
              <a:tblGrid>
                <a:gridCol w="4876800">
                  <a:extLst>
                    <a:ext uri="{9D8B030D-6E8A-4147-A177-3AD203B41FA5}">
                      <a16:colId xmlns:a16="http://schemas.microsoft.com/office/drawing/2014/main" xmlns="" val="1249580551"/>
                    </a:ext>
                  </a:extLst>
                </a:gridCol>
                <a:gridCol w="3430268">
                  <a:extLst>
                    <a:ext uri="{9D8B030D-6E8A-4147-A177-3AD203B41FA5}">
                      <a16:colId xmlns:a16="http://schemas.microsoft.com/office/drawing/2014/main" xmlns="" val="2128247777"/>
                    </a:ext>
                  </a:extLst>
                </a:gridCol>
                <a:gridCol w="4526487">
                  <a:extLst>
                    <a:ext uri="{9D8B030D-6E8A-4147-A177-3AD203B41FA5}">
                      <a16:colId xmlns:a16="http://schemas.microsoft.com/office/drawing/2014/main" xmlns="" val="2189143179"/>
                    </a:ext>
                  </a:extLst>
                </a:gridCol>
                <a:gridCol w="4692445">
                  <a:extLst>
                    <a:ext uri="{9D8B030D-6E8A-4147-A177-3AD203B41FA5}">
                      <a16:colId xmlns:a16="http://schemas.microsoft.com/office/drawing/2014/main" xmlns="" val="3015410715"/>
                    </a:ext>
                  </a:extLst>
                </a:gridCol>
              </a:tblGrid>
              <a:tr h="885664">
                <a:tc>
                  <a:txBody>
                    <a:bodyPr/>
                    <a:lstStyle/>
                    <a:p>
                      <a:pPr algn="ctr">
                        <a:lnSpc>
                          <a:spcPct val="135000"/>
                        </a:lnSpc>
                        <a:spcAft>
                          <a:spcPts val="300"/>
                        </a:spcAft>
                      </a:pPr>
                      <a:r>
                        <a:rPr lang="vi-VN" sz="3600">
                          <a:effectLst/>
                          <a:highlight>
                            <a:srgbClr val="DAE2C2"/>
                          </a:highlight>
                          <a:latin typeface="+mj-lt"/>
                          <a:ea typeface="Times New Roman" panose="02020603050405020304" pitchFamily="18" charset="0"/>
                        </a:rPr>
                        <a:t>Chất</a:t>
                      </a:r>
                    </a:p>
                  </a:txBody>
                  <a:tcPr marL="6350" marR="6350" marT="0" marB="0" anchor="b">
                    <a:solidFill>
                      <a:schemeClr val="accent3">
                        <a:lumMod val="75000"/>
                      </a:schemeClr>
                    </a:solidFill>
                  </a:tcPr>
                </a:tc>
                <a:tc>
                  <a:txBody>
                    <a:bodyPr/>
                    <a:lstStyle/>
                    <a:p>
                      <a:pPr algn="ctr">
                        <a:lnSpc>
                          <a:spcPct val="135000"/>
                        </a:lnSpc>
                        <a:spcAft>
                          <a:spcPts val="300"/>
                        </a:spcAft>
                      </a:pPr>
                      <a:r>
                        <a:rPr lang="vi-VN" sz="3600">
                          <a:effectLst/>
                          <a:highlight>
                            <a:srgbClr val="DAE2C2"/>
                          </a:highlight>
                          <a:latin typeface="+mj-lt"/>
                          <a:ea typeface="Times New Roman" panose="02020603050405020304" pitchFamily="18" charset="0"/>
                        </a:rPr>
                        <a:t>Methane</a:t>
                      </a:r>
                    </a:p>
                  </a:txBody>
                  <a:tcPr marL="6350" marR="6350" marT="0" marB="0" anchor="b">
                    <a:solidFill>
                      <a:schemeClr val="accent3">
                        <a:lumMod val="75000"/>
                      </a:schemeClr>
                    </a:solidFill>
                  </a:tcPr>
                </a:tc>
                <a:tc>
                  <a:txBody>
                    <a:bodyPr/>
                    <a:lstStyle/>
                    <a:p>
                      <a:pPr algn="ctr">
                        <a:lnSpc>
                          <a:spcPct val="135000"/>
                        </a:lnSpc>
                        <a:spcAft>
                          <a:spcPts val="300"/>
                        </a:spcAft>
                      </a:pPr>
                      <a:r>
                        <a:rPr lang="vi-VN" sz="3600">
                          <a:effectLst/>
                          <a:highlight>
                            <a:srgbClr val="DAE2C2"/>
                          </a:highlight>
                          <a:latin typeface="+mj-lt"/>
                          <a:ea typeface="Times New Roman" panose="02020603050405020304" pitchFamily="18" charset="0"/>
                        </a:rPr>
                        <a:t>Propane</a:t>
                      </a:r>
                    </a:p>
                  </a:txBody>
                  <a:tcPr marL="6350" marR="6350" marT="0" marB="0" anchor="b">
                    <a:solidFill>
                      <a:schemeClr val="accent3">
                        <a:lumMod val="75000"/>
                      </a:schemeClr>
                    </a:solidFill>
                  </a:tcPr>
                </a:tc>
                <a:tc>
                  <a:txBody>
                    <a:bodyPr/>
                    <a:lstStyle/>
                    <a:p>
                      <a:pPr algn="ctr">
                        <a:lnSpc>
                          <a:spcPct val="135000"/>
                        </a:lnSpc>
                        <a:spcAft>
                          <a:spcPts val="300"/>
                        </a:spcAft>
                      </a:pPr>
                      <a:r>
                        <a:rPr lang="vi-VN" sz="3600">
                          <a:effectLst/>
                          <a:highlight>
                            <a:srgbClr val="DAE2C2"/>
                          </a:highlight>
                          <a:latin typeface="+mj-lt"/>
                          <a:ea typeface="Times New Roman" panose="02020603050405020304" pitchFamily="18" charset="0"/>
                        </a:rPr>
                        <a:t>Ethylnene</a:t>
                      </a:r>
                    </a:p>
                  </a:txBody>
                  <a:tcPr marL="6350" marR="6350" marT="0" marB="0" anchor="b">
                    <a:solidFill>
                      <a:schemeClr val="accent3">
                        <a:lumMod val="75000"/>
                      </a:schemeClr>
                    </a:solidFill>
                  </a:tcPr>
                </a:tc>
                <a:extLst>
                  <a:ext uri="{0D108BD9-81ED-4DB2-BD59-A6C34878D82A}">
                    <a16:rowId xmlns:a16="http://schemas.microsoft.com/office/drawing/2014/main" xmlns="" val="631682722"/>
                  </a:ext>
                </a:extLst>
              </a:tr>
              <a:tr h="1483013">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505391046"/>
                  </a:ext>
                </a:extLst>
              </a:tr>
              <a:tr h="1037969">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2908659640"/>
                  </a:ext>
                </a:extLst>
              </a:tr>
              <a:tr h="1658700">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solidFill>
                      <a:srgbClr val="92D050"/>
                    </a:solidFill>
                  </a:tcPr>
                </a:tc>
                <a:tc>
                  <a:txBody>
                    <a:bodyPr/>
                    <a:lstStyle/>
                    <a:p>
                      <a:pPr algn="ctr">
                        <a:lnSpc>
                          <a:spcPct val="11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1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1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2754858962"/>
                  </a:ext>
                </a:extLst>
              </a:tr>
              <a:tr h="686112">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3367028669"/>
                  </a:ext>
                </a:extLst>
              </a:tr>
              <a:tr h="686112">
                <a:tc>
                  <a:txBody>
                    <a:bodyPr/>
                    <a:lstStyle/>
                    <a:p>
                      <a:pPr>
                        <a:lnSpc>
                          <a:spcPct val="100000"/>
                        </a:lnSpc>
                        <a:spcAft>
                          <a:spcPts val="0"/>
                        </a:spcAft>
                      </a:pPr>
                      <a:endParaRPr lang="vi-VN" sz="3600">
                        <a:effectLst/>
                        <a:highlight>
                          <a:srgbClr val="FFFFFF"/>
                        </a:highlight>
                        <a:latin typeface="+mj-lt"/>
                        <a:ea typeface="Times New Roman" panose="02020603050405020304" pitchFamily="18" charset="0"/>
                      </a:endParaRPr>
                    </a:p>
                  </a:txBody>
                  <a:tcPr marL="6350" marR="6350" marT="0" marB="0" anchor="b">
                    <a:solidFill>
                      <a:srgbClr val="92D050"/>
                    </a:solidFill>
                  </a:tcPr>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gn="ct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tc>
                  <a:txBody>
                    <a:bodyPr/>
                    <a:lstStyle/>
                    <a:p>
                      <a:pPr>
                        <a:lnSpc>
                          <a:spcPct val="135000"/>
                        </a:lnSpc>
                        <a:spcAft>
                          <a:spcPts val="300"/>
                        </a:spcAft>
                      </a:pPr>
                      <a:endParaRPr lang="vi-VN" sz="3600">
                        <a:effectLst/>
                        <a:highlight>
                          <a:srgbClr val="FFFFFF"/>
                        </a:highlight>
                        <a:latin typeface="+mj-lt"/>
                        <a:ea typeface="Times New Roman" panose="02020603050405020304" pitchFamily="18" charset="0"/>
                      </a:endParaRPr>
                    </a:p>
                  </a:txBody>
                  <a:tcPr marL="6350" marR="6350" marT="0" marB="0" anchor="b"/>
                </a:tc>
                <a:extLst>
                  <a:ext uri="{0D108BD9-81ED-4DB2-BD59-A6C34878D82A}">
                    <a16:rowId xmlns:a16="http://schemas.microsoft.com/office/drawing/2014/main" xmlns="" val="2881029845"/>
                  </a:ext>
                </a:extLst>
              </a:tr>
            </a:tbl>
          </a:graphicData>
        </a:graphic>
      </p:graphicFrame>
      <p:sp>
        <p:nvSpPr>
          <p:cNvPr id="3" name="TextBox 2">
            <a:extLst>
              <a:ext uri="{FF2B5EF4-FFF2-40B4-BE49-F238E27FC236}">
                <a16:creationId xmlns:a16="http://schemas.microsoft.com/office/drawing/2014/main" xmlns="" id="{B3B5E72B-A3D8-A225-372C-42384B88D2B2}"/>
              </a:ext>
            </a:extLst>
          </p:cNvPr>
          <p:cNvSpPr txBox="1"/>
          <p:nvPr/>
        </p:nvSpPr>
        <p:spPr>
          <a:xfrm>
            <a:off x="4991100" y="190500"/>
            <a:ext cx="83058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a:ln>
                  <a:noFill/>
                </a:ln>
                <a:solidFill>
                  <a:schemeClr val="accent3">
                    <a:lumMod val="50000"/>
                  </a:schemeClr>
                </a:solidFill>
                <a:effectLst/>
                <a:uLnTx/>
                <a:uFillTx/>
                <a:latin typeface="Calibri"/>
                <a:ea typeface="+mn-ea"/>
                <a:cs typeface="+mn-cs"/>
              </a:rPr>
              <a:t>PHIẾU HỌC TẬP SỐ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Hãy quan sát và hoàn thành bảng sau:</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xmlns="" id="{F5EC1257-2131-1E56-8557-9F6030C7F083}"/>
              </a:ext>
            </a:extLst>
          </p:cNvPr>
          <p:cNvPicPr>
            <a:picLocks noChangeAspect="1"/>
          </p:cNvPicPr>
          <p:nvPr/>
        </p:nvPicPr>
        <p:blipFill>
          <a:blip r:embed="rId2"/>
          <a:stretch>
            <a:fillRect/>
          </a:stretch>
        </p:blipFill>
        <p:spPr>
          <a:xfrm>
            <a:off x="6172200" y="3314700"/>
            <a:ext cx="1621800" cy="1621800"/>
          </a:xfrm>
          <a:prstGeom prst="rect">
            <a:avLst/>
          </a:prstGeom>
        </p:spPr>
      </p:pic>
      <p:sp>
        <p:nvSpPr>
          <p:cNvPr id="6" name="TextBox 5">
            <a:extLst>
              <a:ext uri="{FF2B5EF4-FFF2-40B4-BE49-F238E27FC236}">
                <a16:creationId xmlns:a16="http://schemas.microsoft.com/office/drawing/2014/main" xmlns="" id="{A4691882-F0EA-59D7-6F28-682D070E0903}"/>
              </a:ext>
            </a:extLst>
          </p:cNvPr>
          <p:cNvSpPr txBox="1"/>
          <p:nvPr/>
        </p:nvSpPr>
        <p:spPr>
          <a:xfrm>
            <a:off x="609600" y="3314700"/>
            <a:ext cx="43815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Công thức cấu tạo</a:t>
            </a:r>
          </a:p>
        </p:txBody>
      </p:sp>
      <p:sp>
        <p:nvSpPr>
          <p:cNvPr id="7" name="TextBox 6">
            <a:extLst>
              <a:ext uri="{FF2B5EF4-FFF2-40B4-BE49-F238E27FC236}">
                <a16:creationId xmlns:a16="http://schemas.microsoft.com/office/drawing/2014/main" xmlns="" id="{3D7B7A2A-8D27-95AB-6221-304A8B1E7855}"/>
              </a:ext>
            </a:extLst>
          </p:cNvPr>
          <p:cNvSpPr txBox="1"/>
          <p:nvPr/>
        </p:nvSpPr>
        <p:spPr>
          <a:xfrm>
            <a:off x="609600" y="5394186"/>
            <a:ext cx="472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Công thức phân tử</a:t>
            </a:r>
          </a:p>
        </p:txBody>
      </p:sp>
      <p:sp>
        <p:nvSpPr>
          <p:cNvPr id="8" name="TextBox 7">
            <a:extLst>
              <a:ext uri="{FF2B5EF4-FFF2-40B4-BE49-F238E27FC236}">
                <a16:creationId xmlns:a16="http://schemas.microsoft.com/office/drawing/2014/main" xmlns="" id="{8EDEC723-65C7-52A5-F5A1-8AF79ED2EAC6}"/>
              </a:ext>
            </a:extLst>
          </p:cNvPr>
          <p:cNvSpPr txBox="1"/>
          <p:nvPr/>
        </p:nvSpPr>
        <p:spPr>
          <a:xfrm>
            <a:off x="438150" y="6796667"/>
            <a:ext cx="48958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Thành phần nguyên tố</a:t>
            </a:r>
          </a:p>
        </p:txBody>
      </p:sp>
      <p:sp>
        <p:nvSpPr>
          <p:cNvPr id="9" name="TextBox 8">
            <a:extLst>
              <a:ext uri="{FF2B5EF4-FFF2-40B4-BE49-F238E27FC236}">
                <a16:creationId xmlns:a16="http://schemas.microsoft.com/office/drawing/2014/main" xmlns="" id="{C3BAACFC-8383-3FFF-1365-930D5825A74C}"/>
              </a:ext>
            </a:extLst>
          </p:cNvPr>
          <p:cNvSpPr txBox="1"/>
          <p:nvPr/>
        </p:nvSpPr>
        <p:spPr>
          <a:xfrm>
            <a:off x="266700" y="8199148"/>
            <a:ext cx="52959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Số liên kết đơn, đôi, ba</a:t>
            </a:r>
          </a:p>
        </p:txBody>
      </p:sp>
      <p:pic>
        <p:nvPicPr>
          <p:cNvPr id="10" name="Picture 9">
            <a:extLst>
              <a:ext uri="{FF2B5EF4-FFF2-40B4-BE49-F238E27FC236}">
                <a16:creationId xmlns:a16="http://schemas.microsoft.com/office/drawing/2014/main" xmlns="" id="{A938B6F1-4355-278D-FB0C-DCA400085360}"/>
              </a:ext>
            </a:extLst>
          </p:cNvPr>
          <p:cNvPicPr>
            <a:picLocks noChangeAspect="1"/>
          </p:cNvPicPr>
          <p:nvPr/>
        </p:nvPicPr>
        <p:blipFill>
          <a:blip r:embed="rId3"/>
          <a:stretch>
            <a:fillRect/>
          </a:stretch>
        </p:blipFill>
        <p:spPr>
          <a:xfrm>
            <a:off x="9286876" y="3336851"/>
            <a:ext cx="3057525" cy="1495425"/>
          </a:xfrm>
          <a:prstGeom prst="rect">
            <a:avLst/>
          </a:prstGeom>
        </p:spPr>
      </p:pic>
      <p:pic>
        <p:nvPicPr>
          <p:cNvPr id="12" name="Picture 11">
            <a:extLst>
              <a:ext uri="{FF2B5EF4-FFF2-40B4-BE49-F238E27FC236}">
                <a16:creationId xmlns:a16="http://schemas.microsoft.com/office/drawing/2014/main" xmlns="" id="{FE86AEBF-1597-B0B6-6306-065714E5B76E}"/>
              </a:ext>
            </a:extLst>
          </p:cNvPr>
          <p:cNvPicPr>
            <a:picLocks noChangeAspect="1"/>
          </p:cNvPicPr>
          <p:nvPr/>
        </p:nvPicPr>
        <p:blipFill>
          <a:blip r:embed="rId4"/>
          <a:stretch>
            <a:fillRect/>
          </a:stretch>
        </p:blipFill>
        <p:spPr>
          <a:xfrm>
            <a:off x="14401800" y="3199913"/>
            <a:ext cx="1976439" cy="1632363"/>
          </a:xfrm>
          <a:prstGeom prst="rect">
            <a:avLst/>
          </a:prstGeom>
        </p:spPr>
      </p:pic>
      <p:sp>
        <p:nvSpPr>
          <p:cNvPr id="4" name="TextBox 3">
            <a:extLst>
              <a:ext uri="{FF2B5EF4-FFF2-40B4-BE49-F238E27FC236}">
                <a16:creationId xmlns:a16="http://schemas.microsoft.com/office/drawing/2014/main" xmlns="" id="{518A34F9-C7A1-CF59-1B04-85517CDE39BA}"/>
              </a:ext>
            </a:extLst>
          </p:cNvPr>
          <p:cNvSpPr txBox="1"/>
          <p:nvPr/>
        </p:nvSpPr>
        <p:spPr>
          <a:xfrm>
            <a:off x="6400800" y="5349597"/>
            <a:ext cx="13001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a:t>
            </a:r>
            <a:r>
              <a:rPr kumimoji="0" lang="vi-VN" sz="4000" b="0" i="0" u="none" strike="noStrike" kern="1200" cap="none" spc="0" normalizeH="0" baseline="-2500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6D461B5F-3317-782F-E972-CCE570E845E8}"/>
              </a:ext>
            </a:extLst>
          </p:cNvPr>
          <p:cNvSpPr txBox="1"/>
          <p:nvPr/>
        </p:nvSpPr>
        <p:spPr>
          <a:xfrm>
            <a:off x="10363200" y="5394186"/>
            <a:ext cx="13001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t>
            </a:r>
            <a:r>
              <a:rPr kumimoji="0" lang="vi-VN" sz="4000" b="0" i="0" u="none" strike="noStrike" kern="1200" cap="none" spc="0" normalizeH="0" baseline="-2500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t>
            </a:r>
            <a:r>
              <a:rPr lang="vi-VN" sz="4000" baseline="-25000">
                <a:solidFill>
                  <a:prstClr val="black"/>
                </a:solidFill>
                <a:latin typeface="Calibri" panose="020F0502020204030204" pitchFamily="34" charset="0"/>
                <a:ea typeface="Calibri" panose="020F0502020204030204" pitchFamily="34" charset="0"/>
                <a:cs typeface="Calibri" panose="020F0502020204030204" pitchFamily="34" charset="0"/>
              </a:rPr>
              <a:t>8</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849DC2DB-D959-F132-8983-1FDF0141BBB6}"/>
              </a:ext>
            </a:extLst>
          </p:cNvPr>
          <p:cNvSpPr txBox="1"/>
          <p:nvPr/>
        </p:nvSpPr>
        <p:spPr>
          <a:xfrm>
            <a:off x="15078076" y="5394186"/>
            <a:ext cx="13001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t>
            </a:r>
            <a:r>
              <a:rPr kumimoji="0" lang="vi-VN" sz="4000" b="0" i="0" u="none" strike="noStrike" kern="1200" cap="none" spc="0" normalizeH="0" baseline="-2500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t>
            </a:r>
            <a:r>
              <a:rPr kumimoji="0" lang="vi-VN" sz="4000" b="0" i="0" u="none" strike="noStrike" kern="1200" cap="none" spc="0" normalizeH="0" baseline="-2500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206E8868-93A5-0640-709E-A832F4B7D837}"/>
              </a:ext>
            </a:extLst>
          </p:cNvPr>
          <p:cNvSpPr txBox="1"/>
          <p:nvPr/>
        </p:nvSpPr>
        <p:spPr>
          <a:xfrm>
            <a:off x="5448301" y="6727405"/>
            <a:ext cx="3162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Chỉ</a:t>
            </a:r>
            <a:r>
              <a:rPr kumimoji="0" lang="vi-VN" sz="4000" b="0" i="0" u="none" strike="noStrike" kern="1200" cap="none" spc="0" normalizeH="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có C và H</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C96DA976-2622-5F27-ECF5-6F065C0BCC96}"/>
              </a:ext>
            </a:extLst>
          </p:cNvPr>
          <p:cNvSpPr txBox="1"/>
          <p:nvPr/>
        </p:nvSpPr>
        <p:spPr>
          <a:xfrm>
            <a:off x="9432131" y="6683633"/>
            <a:ext cx="3162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Chỉ</a:t>
            </a:r>
            <a:r>
              <a:rPr kumimoji="0" lang="vi-VN" sz="4000" b="0" i="0" u="none" strike="noStrike" kern="1200" cap="none" spc="0" normalizeH="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có C và H</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997DB00E-CBF7-6208-BCF1-180ACC5040DB}"/>
              </a:ext>
            </a:extLst>
          </p:cNvPr>
          <p:cNvSpPr txBox="1"/>
          <p:nvPr/>
        </p:nvSpPr>
        <p:spPr>
          <a:xfrm>
            <a:off x="14147007" y="6683633"/>
            <a:ext cx="3162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Chỉ</a:t>
            </a:r>
            <a:r>
              <a:rPr kumimoji="0" lang="vi-VN" sz="4000" b="0" i="0" u="none" strike="noStrike" kern="1200" cap="none" spc="0" normalizeH="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có C và H</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4BA778B8-C75B-0D31-2B33-9A7D93E18DB9}"/>
              </a:ext>
            </a:extLst>
          </p:cNvPr>
          <p:cNvSpPr txBox="1"/>
          <p:nvPr/>
        </p:nvSpPr>
        <p:spPr>
          <a:xfrm>
            <a:off x="5562600" y="8199148"/>
            <a:ext cx="3162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 liên</a:t>
            </a:r>
            <a:r>
              <a:rPr kumimoji="0" lang="vi-VN" sz="4000" b="0" i="0" u="none" strike="noStrike" kern="1200" cap="none" spc="0" normalizeH="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kết đơn</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xmlns="" id="{27444393-4550-8CFF-135B-7698990E227F}"/>
              </a:ext>
            </a:extLst>
          </p:cNvPr>
          <p:cNvSpPr txBox="1"/>
          <p:nvPr/>
        </p:nvSpPr>
        <p:spPr>
          <a:xfrm>
            <a:off x="9563102" y="8199148"/>
            <a:ext cx="35432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a:solidFill>
                  <a:prstClr val="black"/>
                </a:solidFill>
                <a:latin typeface="Calibri" panose="020F0502020204030204" pitchFamily="34" charset="0"/>
                <a:ea typeface="Calibri" panose="020F0502020204030204" pitchFamily="34" charset="0"/>
                <a:cs typeface="Calibri" panose="020F0502020204030204" pitchFamily="34" charset="0"/>
              </a:rPr>
              <a:t>10</a:t>
            </a: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liên</a:t>
            </a:r>
            <a:r>
              <a:rPr kumimoji="0" lang="vi-VN" sz="4000" b="0" i="0" u="none" strike="noStrike" kern="1200" cap="none" spc="0" normalizeH="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kết đơn</a:t>
            </a:r>
            <a:endPar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xmlns="" id="{6498373D-B198-34BB-AD4B-B2C018367468}"/>
              </a:ext>
            </a:extLst>
          </p:cNvPr>
          <p:cNvSpPr txBox="1"/>
          <p:nvPr/>
        </p:nvSpPr>
        <p:spPr>
          <a:xfrm>
            <a:off x="13766009" y="7973080"/>
            <a:ext cx="35432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noProof="0">
                <a:solidFill>
                  <a:prstClr val="black"/>
                </a:solidFill>
                <a:latin typeface="Calibri" panose="020F0502020204030204" pitchFamily="34" charset="0"/>
                <a:ea typeface="Calibri" panose="020F0502020204030204" pitchFamily="34" charset="0"/>
                <a:cs typeface="Calibri" panose="020F0502020204030204" pitchFamily="34" charset="0"/>
              </a:rPr>
              <a:t>4</a:t>
            </a: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liên</a:t>
            </a:r>
            <a:r>
              <a:rPr kumimoji="0" lang="vi-VN" sz="4000" b="0" i="0" u="none" strike="noStrike" kern="1200" cap="none" spc="0" normalizeH="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kết đơn</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4000" baseline="0">
                <a:solidFill>
                  <a:srgbClr val="FF0000"/>
                </a:solidFill>
                <a:latin typeface="Calibri" panose="020F0502020204030204" pitchFamily="34" charset="0"/>
                <a:ea typeface="Calibri" panose="020F0502020204030204" pitchFamily="34" charset="0"/>
                <a:cs typeface="Calibri" panose="020F0502020204030204" pitchFamily="34" charset="0"/>
              </a:rPr>
              <a:t>1 liên</a:t>
            </a:r>
            <a:r>
              <a:rPr lang="vi-VN" sz="4000">
                <a:solidFill>
                  <a:srgbClr val="FF0000"/>
                </a:solidFill>
                <a:latin typeface="Calibri" panose="020F0502020204030204" pitchFamily="34" charset="0"/>
                <a:ea typeface="Calibri" panose="020F0502020204030204" pitchFamily="34" charset="0"/>
                <a:cs typeface="Calibri" panose="020F0502020204030204" pitchFamily="34" charset="0"/>
              </a:rPr>
              <a:t> kết đôi</a:t>
            </a:r>
            <a:endParaRPr kumimoji="0" lang="vi-VN" sz="40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xmlns="" id="{69E23C01-073B-4583-F55B-FB68CE98BC8B}"/>
              </a:ext>
            </a:extLst>
          </p:cNvPr>
          <p:cNvSpPr txBox="1"/>
          <p:nvPr/>
        </p:nvSpPr>
        <p:spPr>
          <a:xfrm>
            <a:off x="382773" y="9353073"/>
            <a:ext cx="52959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Chất là hydrocarbon</a:t>
            </a:r>
          </a:p>
        </p:txBody>
      </p:sp>
      <p:sp>
        <p:nvSpPr>
          <p:cNvPr id="21" name="TextBox 20">
            <a:extLst>
              <a:ext uri="{FF2B5EF4-FFF2-40B4-BE49-F238E27FC236}">
                <a16:creationId xmlns:a16="http://schemas.microsoft.com/office/drawing/2014/main" xmlns="" id="{04F59D91-5B18-9B7D-AD8A-12C0099D56D6}"/>
              </a:ext>
            </a:extLst>
          </p:cNvPr>
          <p:cNvSpPr txBox="1"/>
          <p:nvPr/>
        </p:nvSpPr>
        <p:spPr>
          <a:xfrm>
            <a:off x="6302782" y="9396296"/>
            <a:ext cx="13001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p>
        </p:txBody>
      </p:sp>
      <p:sp>
        <p:nvSpPr>
          <p:cNvPr id="22" name="TextBox 21">
            <a:extLst>
              <a:ext uri="{FF2B5EF4-FFF2-40B4-BE49-F238E27FC236}">
                <a16:creationId xmlns:a16="http://schemas.microsoft.com/office/drawing/2014/main" xmlns="" id="{AFFBC950-8CB8-ABD9-EC41-FFBBE5342C7E}"/>
              </a:ext>
            </a:extLst>
          </p:cNvPr>
          <p:cNvSpPr txBox="1"/>
          <p:nvPr/>
        </p:nvSpPr>
        <p:spPr>
          <a:xfrm>
            <a:off x="10292318" y="9451672"/>
            <a:ext cx="13001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p>
        </p:txBody>
      </p:sp>
      <p:sp>
        <p:nvSpPr>
          <p:cNvPr id="23" name="TextBox 22">
            <a:extLst>
              <a:ext uri="{FF2B5EF4-FFF2-40B4-BE49-F238E27FC236}">
                <a16:creationId xmlns:a16="http://schemas.microsoft.com/office/drawing/2014/main" xmlns="" id="{22895AA3-FF08-E056-A7DD-F462F9D2C447}"/>
              </a:ext>
            </a:extLst>
          </p:cNvPr>
          <p:cNvSpPr txBox="1"/>
          <p:nvPr/>
        </p:nvSpPr>
        <p:spPr>
          <a:xfrm>
            <a:off x="14739937" y="9451672"/>
            <a:ext cx="13001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a:t>
            </a:r>
          </a:p>
        </p:txBody>
      </p:sp>
    </p:spTree>
    <p:extLst>
      <p:ext uri="{BB962C8B-B14F-4D97-AF65-F5344CB8AC3E}">
        <p14:creationId xmlns:p14="http://schemas.microsoft.com/office/powerpoint/2010/main" val="3548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4" grpId="0"/>
      <p:bldP spid="15" grpId="0"/>
      <p:bldP spid="16" grpId="0"/>
      <p:bldP spid="17" grpId="0"/>
      <p:bldP spid="18" grpId="0"/>
      <p:bldP spid="19"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10800000">
            <a:off x="-685800" y="0"/>
            <a:ext cx="14456175" cy="2953530"/>
          </a:xfrm>
          <a:custGeom>
            <a:avLst/>
            <a:gdLst/>
            <a:ahLst/>
            <a:cxnLst/>
            <a:rect l="l" t="t" r="r" b="b"/>
            <a:pathLst>
              <a:path w="7915399" h="1418921">
                <a:moveTo>
                  <a:pt x="0" y="0"/>
                </a:moveTo>
                <a:lnTo>
                  <a:pt x="7915399" y="0"/>
                </a:lnTo>
                <a:lnTo>
                  <a:pt x="7915399" y="1418921"/>
                </a:lnTo>
                <a:lnTo>
                  <a:pt x="0" y="1418921"/>
                </a:lnTo>
                <a:lnTo>
                  <a:pt x="0" y="0"/>
                </a:lnTo>
                <a:close/>
              </a:path>
            </a:pathLst>
          </a:custGeom>
          <a:blipFill>
            <a:blip r:embed="rId2"/>
            <a:stretch>
              <a:fillRect l="-1510" t="-47153" r="-1510" b="-97092"/>
            </a:stretch>
          </a:blipFill>
        </p:spPr>
      </p:sp>
      <p:sp>
        <p:nvSpPr>
          <p:cNvPr id="15" name="TextBox 15"/>
          <p:cNvSpPr txBox="1"/>
          <p:nvPr/>
        </p:nvSpPr>
        <p:spPr>
          <a:xfrm>
            <a:off x="1676400" y="723900"/>
            <a:ext cx="12162232" cy="830997"/>
          </a:xfrm>
          <a:prstGeom prst="rect">
            <a:avLst/>
          </a:prstGeom>
        </p:spPr>
        <p:txBody>
          <a:bodyPr wrap="square" lIns="0" tIns="0" rIns="0" bIns="0" rtlCol="0" anchor="t">
            <a:spAutoFit/>
          </a:bodyPr>
          <a:lstStyle/>
          <a:p>
            <a:pPr lvl="0">
              <a:buClr>
                <a:srgbClr val="1D8091"/>
              </a:buClr>
              <a:buSzPts val="1500"/>
            </a:pPr>
            <a:r>
              <a:rPr lang="vi-VN" sz="5400" b="1" u="none"/>
              <a:t>I. Khái niệm hydrocarbon, alkane</a:t>
            </a:r>
            <a:endParaRPr lang="vi-VN" sz="5400"/>
          </a:p>
        </p:txBody>
      </p:sp>
      <p:sp>
        <p:nvSpPr>
          <p:cNvPr id="21" name="TextBox 15">
            <a:extLst>
              <a:ext uri="{FF2B5EF4-FFF2-40B4-BE49-F238E27FC236}">
                <a16:creationId xmlns:a16="http://schemas.microsoft.com/office/drawing/2014/main" xmlns="" id="{62A7EDE9-0844-2D2F-21D9-EEC169002B1F}"/>
              </a:ext>
            </a:extLst>
          </p:cNvPr>
          <p:cNvSpPr txBox="1"/>
          <p:nvPr/>
        </p:nvSpPr>
        <p:spPr>
          <a:xfrm>
            <a:off x="762000" y="2019300"/>
            <a:ext cx="17221200" cy="3693319"/>
          </a:xfrm>
          <a:prstGeom prst="rect">
            <a:avLst/>
          </a:prstGeom>
        </p:spPr>
        <p:txBody>
          <a:bodyPr wrap="square" lIns="0" tIns="0" rIns="0" bIns="0" rtlCol="0" anchor="t">
            <a:spAutoFit/>
          </a:bodyPr>
          <a:lstStyle/>
          <a:p>
            <a:pPr lvl="0" algn="just">
              <a:lnSpc>
                <a:spcPts val="9599"/>
              </a:lnSpc>
              <a:defRPr/>
            </a:pPr>
            <a:r>
              <a:rPr lang="en-US" sz="6000" b="1" smtClean="0">
                <a:solidFill>
                  <a:srgbClr val="002060"/>
                </a:solidFill>
                <a:effectLst/>
                <a:latin typeface="+mj-lt"/>
                <a:ea typeface="Courier New" panose="02070309020205020404" pitchFamily="49" charset="0"/>
              </a:rPr>
              <a:t>-</a:t>
            </a:r>
            <a:r>
              <a:rPr lang="en-US" sz="6000" b="1" smtClean="0">
                <a:solidFill>
                  <a:srgbClr val="002060"/>
                </a:solidFill>
                <a:effectLst/>
                <a:latin typeface="Times New Roman" pitchFamily="18" charset="0"/>
                <a:ea typeface="Courier New" panose="02070309020205020404" pitchFamily="49" charset="0"/>
                <a:cs typeface="Times New Roman" pitchFamily="18" charset="0"/>
              </a:rPr>
              <a:t> </a:t>
            </a:r>
            <a:r>
              <a:rPr lang="en-US" sz="6000" b="1">
                <a:solidFill>
                  <a:srgbClr val="002060"/>
                </a:solidFill>
                <a:latin typeface="Times New Roman" pitchFamily="18" charset="0"/>
                <a:ea typeface="Courier New" panose="02070309020205020404" pitchFamily="49" charset="0"/>
                <a:cs typeface="Times New Roman" pitchFamily="18" charset="0"/>
              </a:rPr>
              <a:t>H</a:t>
            </a:r>
            <a:r>
              <a:rPr lang="vi-VN" sz="6000" b="1" smtClean="0">
                <a:solidFill>
                  <a:srgbClr val="002060"/>
                </a:solidFill>
                <a:latin typeface="Times New Roman" pitchFamily="18" charset="0"/>
                <a:ea typeface="Courier New" panose="02070309020205020404" pitchFamily="49" charset="0"/>
                <a:cs typeface="Times New Roman" pitchFamily="18" charset="0"/>
              </a:rPr>
              <a:t>ydrocarbon </a:t>
            </a:r>
            <a:r>
              <a:rPr lang="en-US" sz="6000" b="1" smtClean="0">
                <a:solidFill>
                  <a:srgbClr val="002060"/>
                </a:solidFill>
                <a:latin typeface="Times New Roman" pitchFamily="18" charset="0"/>
                <a:ea typeface="Courier New" panose="02070309020205020404" pitchFamily="49" charset="0"/>
                <a:cs typeface="Times New Roman" pitchFamily="18" charset="0"/>
              </a:rPr>
              <a:t>là loại hợp chất hữu cơ mà thành phần phân tử chỉ chứa các nguyên tố Hydrocarbon và hy drogen.</a:t>
            </a:r>
            <a:endParaRPr kumimoji="0" lang="en-US" sz="6000" b="1" i="0" u="none" strike="noStrike" kern="1200" cap="none" spc="-439" normalizeH="0" baseline="0" noProof="0">
              <a:ln>
                <a:noFill/>
              </a:ln>
              <a:solidFill>
                <a:srgbClr val="002060"/>
              </a:solidFill>
              <a:effectLst/>
              <a:uLnTx/>
              <a:uFillTx/>
              <a:latin typeface="Times New Roman" pitchFamily="18" charset="0"/>
              <a:cs typeface="Times New Roman" pitchFamily="18" charset="0"/>
            </a:endParaRPr>
          </a:p>
        </p:txBody>
      </p:sp>
      <p:sp>
        <p:nvSpPr>
          <p:cNvPr id="9" name="TextBox 15">
            <a:extLst>
              <a:ext uri="{FF2B5EF4-FFF2-40B4-BE49-F238E27FC236}">
                <a16:creationId xmlns:a16="http://schemas.microsoft.com/office/drawing/2014/main" xmlns="" id="{62A7EDE9-0844-2D2F-21D9-EEC169002B1F}"/>
              </a:ext>
            </a:extLst>
          </p:cNvPr>
          <p:cNvSpPr txBox="1"/>
          <p:nvPr/>
        </p:nvSpPr>
        <p:spPr>
          <a:xfrm>
            <a:off x="304800" y="5905500"/>
            <a:ext cx="17602200" cy="2352695"/>
          </a:xfrm>
          <a:prstGeom prst="rect">
            <a:avLst/>
          </a:prstGeom>
        </p:spPr>
        <p:txBody>
          <a:bodyPr wrap="square" lIns="0" tIns="0" rIns="0" bIns="0" rtlCol="0" anchor="t">
            <a:spAutoFit/>
          </a:bodyPr>
          <a:lstStyle/>
          <a:p>
            <a:pPr marL="0" marR="0" lvl="0" indent="0" algn="ctr" defTabSz="914400" rtl="0" eaLnBrk="1" fontAlgn="auto" latinLnBrk="0" hangingPunct="1">
              <a:lnSpc>
                <a:spcPts val="9599"/>
              </a:lnSpc>
              <a:spcBef>
                <a:spcPts val="0"/>
              </a:spcBef>
              <a:spcAft>
                <a:spcPts val="0"/>
              </a:spcAft>
              <a:buClrTx/>
              <a:buSzTx/>
              <a:buFontTx/>
              <a:buNone/>
              <a:tabLst/>
              <a:defRPr/>
            </a:pPr>
            <a:r>
              <a:rPr lang="en-US" sz="6000" b="1" smtClean="0">
                <a:solidFill>
                  <a:srgbClr val="002060"/>
                </a:solidFill>
                <a:effectLst/>
                <a:latin typeface="+mj-lt"/>
                <a:ea typeface="Courier New" panose="02070309020205020404" pitchFamily="49" charset="0"/>
              </a:rPr>
              <a:t>- </a:t>
            </a:r>
            <a:r>
              <a:rPr lang="vi-VN" sz="6000" b="1" smtClean="0">
                <a:solidFill>
                  <a:srgbClr val="002060"/>
                </a:solidFill>
                <a:effectLst/>
                <a:latin typeface="+mj-lt"/>
                <a:ea typeface="Courier New" panose="02070309020205020404" pitchFamily="49" charset="0"/>
              </a:rPr>
              <a:t>Alkane </a:t>
            </a:r>
            <a:r>
              <a:rPr lang="vi-VN" sz="6000" b="1">
                <a:solidFill>
                  <a:srgbClr val="002060"/>
                </a:solidFill>
                <a:effectLst/>
                <a:latin typeface="+mj-lt"/>
                <a:ea typeface="Courier New" panose="02070309020205020404" pitchFamily="49" charset="0"/>
              </a:rPr>
              <a:t>là những hydrocarbon mạch hở, phân tử chỉ chứa các </a:t>
            </a:r>
            <a:r>
              <a:rPr lang="vi-VN" sz="6000" b="1" smtClean="0">
                <a:solidFill>
                  <a:srgbClr val="002060"/>
                </a:solidFill>
                <a:effectLst/>
                <a:latin typeface="+mj-lt"/>
                <a:ea typeface="Courier New" panose="02070309020205020404" pitchFamily="49" charset="0"/>
              </a:rPr>
              <a:t>liên </a:t>
            </a:r>
            <a:r>
              <a:rPr lang="vi-VN" sz="6000" b="1">
                <a:solidFill>
                  <a:srgbClr val="002060"/>
                </a:solidFill>
                <a:effectLst/>
                <a:latin typeface="+mj-lt"/>
                <a:ea typeface="Courier New" panose="02070309020205020404" pitchFamily="49" charset="0"/>
              </a:rPr>
              <a:t>kết đơn.</a:t>
            </a:r>
            <a:endParaRPr kumimoji="0" lang="en-US" sz="6000" b="1" i="0" u="none" strike="noStrike" kern="1200" cap="none" spc="-439" normalizeH="0" baseline="0" noProof="0">
              <a:ln>
                <a:noFill/>
              </a:ln>
              <a:solidFill>
                <a:srgbClr val="00206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1151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4580D8F0-0E02-2510-41D9-94C8EE2A893F}"/>
              </a:ext>
            </a:extLst>
          </p:cNvPr>
          <p:cNvGraphicFramePr/>
          <p:nvPr>
            <p:extLst>
              <p:ext uri="{D42A27DB-BD31-4B8C-83A1-F6EECF244321}">
                <p14:modId xmlns:p14="http://schemas.microsoft.com/office/powerpoint/2010/main" val="770479861"/>
              </p:ext>
            </p:extLst>
          </p:nvPr>
        </p:nvGraphicFramePr>
        <p:xfrm>
          <a:off x="838200" y="1079500"/>
          <a:ext cx="16764000" cy="86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ACCB2CC7-AD6D-725B-D44F-7806D46FEDE4}"/>
              </a:ext>
            </a:extLst>
          </p:cNvPr>
          <p:cNvSpPr txBox="1"/>
          <p:nvPr/>
        </p:nvSpPr>
        <p:spPr>
          <a:xfrm>
            <a:off x="838200" y="8648700"/>
            <a:ext cx="16764000" cy="1323439"/>
          </a:xfrm>
          <a:prstGeom prst="rect">
            <a:avLst/>
          </a:prstGeom>
          <a:noFill/>
        </p:spPr>
        <p:txBody>
          <a:bodyPr wrap="square" rtlCol="0">
            <a:spAutoFit/>
          </a:bodyPr>
          <a:lstStyle/>
          <a:p>
            <a:r>
              <a:rPr lang="vi-VN" sz="4000" b="1" i="1" u="sng">
                <a:solidFill>
                  <a:schemeClr val="accent6">
                    <a:lumMod val="75000"/>
                  </a:schemeClr>
                </a:solidFill>
              </a:rPr>
              <a:t>Chú ý: </a:t>
            </a:r>
            <a:r>
              <a:rPr lang="vi-VN" sz="4000" b="1" i="1">
                <a:solidFill>
                  <a:schemeClr val="accent6">
                    <a:lumMod val="75000"/>
                  </a:schemeClr>
                </a:solidFill>
              </a:rPr>
              <a:t>Hydrocarbon còn có thêm nhiều loại khác nữa, sẽ được học ở bậc học cao hơn.</a:t>
            </a:r>
          </a:p>
        </p:txBody>
      </p:sp>
    </p:spTree>
    <p:extLst>
      <p:ext uri="{BB962C8B-B14F-4D97-AF65-F5344CB8AC3E}">
        <p14:creationId xmlns:p14="http://schemas.microsoft.com/office/powerpoint/2010/main" val="36131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74FA1D-259F-A571-CD37-C650275AB09E}"/>
              </a:ext>
            </a:extLst>
          </p:cNvPr>
          <p:cNvSpPr txBox="1"/>
          <p:nvPr/>
        </p:nvSpPr>
        <p:spPr>
          <a:xfrm>
            <a:off x="4267200" y="495300"/>
            <a:ext cx="8458200" cy="830997"/>
          </a:xfrm>
          <a:prstGeom prst="rect">
            <a:avLst/>
          </a:prstGeom>
          <a:solidFill>
            <a:srgbClr val="92D050"/>
          </a:solidFill>
        </p:spPr>
        <p:txBody>
          <a:bodyPr wrap="square" rtlCol="0">
            <a:spAutoFit/>
          </a:bodyPr>
          <a:lstStyle/>
          <a:p>
            <a:pPr algn="ctr"/>
            <a:r>
              <a:rPr lang="vi-VN" sz="4800"/>
              <a:t>BÀI TẬP</a:t>
            </a:r>
          </a:p>
        </p:txBody>
      </p:sp>
      <p:sp>
        <p:nvSpPr>
          <p:cNvPr id="3" name="TextBox 2">
            <a:extLst>
              <a:ext uri="{FF2B5EF4-FFF2-40B4-BE49-F238E27FC236}">
                <a16:creationId xmlns:a16="http://schemas.microsoft.com/office/drawing/2014/main" xmlns="" id="{8E82C382-D003-5D00-EADF-1FAE28C62A0D}"/>
              </a:ext>
            </a:extLst>
          </p:cNvPr>
          <p:cNvSpPr txBox="1"/>
          <p:nvPr/>
        </p:nvSpPr>
        <p:spPr>
          <a:xfrm>
            <a:off x="936812" y="1701053"/>
            <a:ext cx="16764000" cy="8070414"/>
          </a:xfrm>
          <a:prstGeom prst="rect">
            <a:avLst/>
          </a:prstGeom>
          <a:noFill/>
        </p:spPr>
        <p:txBody>
          <a:bodyPr wrap="square" rtlCol="0">
            <a:spAutoFit/>
          </a:bodyPr>
          <a:lstStyle/>
          <a:p>
            <a:pPr marL="342900" lvl="0" indent="-342900" algn="just">
              <a:lnSpc>
                <a:spcPct val="135000"/>
              </a:lnSpc>
              <a:spcAft>
                <a:spcPts val="200"/>
              </a:spcAft>
              <a:buClr>
                <a:srgbClr val="000000"/>
              </a:buClr>
              <a:buSzPts val="1000"/>
              <a:buFont typeface="+mj-lt"/>
              <a:buAutoNum type="arabicPeriod"/>
              <a:tabLst>
                <a:tab pos="408305" algn="l"/>
              </a:tabLst>
            </a:pPr>
            <a:r>
              <a:rPr lang="vi-VN" sz="40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Xét các chất:</a:t>
            </a:r>
          </a:p>
          <a:p>
            <a:pPr indent="177800">
              <a:lnSpc>
                <a:spcPct val="135000"/>
              </a:lnSpc>
              <a:spcAft>
                <a:spcPts val="200"/>
              </a:spcAft>
              <a:tabLst>
                <a:tab pos="1908810" algn="l"/>
                <a:tab pos="3905250" algn="l"/>
              </a:tabLst>
            </a:pPr>
            <a:r>
              <a:rPr lang="vi-VN" sz="4000" b="1">
                <a:effectLst/>
                <a:latin typeface="Times New Roman" panose="02020603050405020304" pitchFamily="18" charset="0"/>
                <a:ea typeface="Times New Roman" panose="02020603050405020304" pitchFamily="18" charset="0"/>
              </a:rPr>
              <a:t>(A) CH</a:t>
            </a:r>
            <a:r>
              <a:rPr lang="vi-VN" sz="4000" b="1" baseline="-25000">
                <a:effectLst/>
                <a:latin typeface="Times New Roman" panose="02020603050405020304" pitchFamily="18" charset="0"/>
                <a:ea typeface="Times New Roman" panose="02020603050405020304" pitchFamily="18" charset="0"/>
              </a:rPr>
              <a:t>3</a:t>
            </a:r>
            <a:r>
              <a:rPr lang="vi-VN" sz="4000" b="1">
                <a:effectLst/>
                <a:latin typeface="Times New Roman" panose="02020603050405020304" pitchFamily="18" charset="0"/>
                <a:ea typeface="Times New Roman" panose="02020603050405020304" pitchFamily="18" charset="0"/>
              </a:rPr>
              <a:t>-CH</a:t>
            </a:r>
            <a:r>
              <a:rPr lang="vi-VN" sz="4000" b="1" baseline="-25000">
                <a:effectLst/>
                <a:latin typeface="Times New Roman" panose="02020603050405020304" pitchFamily="18" charset="0"/>
                <a:ea typeface="Times New Roman" panose="02020603050405020304" pitchFamily="18" charset="0"/>
              </a:rPr>
              <a:t>3</a:t>
            </a:r>
            <a:r>
              <a:rPr lang="vi-VN" sz="4000" b="1">
                <a:effectLst/>
                <a:latin typeface="Times New Roman" panose="02020603050405020304" pitchFamily="18" charset="0"/>
                <a:ea typeface="Times New Roman" panose="02020603050405020304" pitchFamily="18" charset="0"/>
              </a:rPr>
              <a:t>,	(B) </a:t>
            </a:r>
            <a:r>
              <a:rPr lang="vi-VN" sz="4000" b="1" cap="small">
                <a:effectLst/>
                <a:latin typeface="Times New Roman" panose="02020603050405020304" pitchFamily="18" charset="0"/>
                <a:ea typeface="Times New Roman" panose="02020603050405020304" pitchFamily="18" charset="0"/>
              </a:rPr>
              <a:t>CH</a:t>
            </a:r>
            <a:r>
              <a:rPr lang="vi-VN" sz="4000" b="1" cap="small" baseline="-25000">
                <a:effectLst/>
                <a:latin typeface="Times New Roman" panose="02020603050405020304" pitchFamily="18" charset="0"/>
                <a:ea typeface="Times New Roman" panose="02020603050405020304" pitchFamily="18" charset="0"/>
              </a:rPr>
              <a:t>2</a:t>
            </a:r>
            <a:r>
              <a:rPr lang="vi-VN" sz="4000" b="1" cap="small">
                <a:effectLst/>
                <a:latin typeface="Times New Roman" panose="02020603050405020304" pitchFamily="18" charset="0"/>
                <a:ea typeface="Times New Roman" panose="02020603050405020304" pitchFamily="18" charset="0"/>
              </a:rPr>
              <a:t>=CH-CH</a:t>
            </a:r>
            <a:r>
              <a:rPr lang="vi-VN" sz="4000" b="1" cap="small" baseline="-25000">
                <a:effectLst/>
                <a:latin typeface="Times New Roman" panose="02020603050405020304" pitchFamily="18" charset="0"/>
                <a:ea typeface="Times New Roman" panose="02020603050405020304" pitchFamily="18" charset="0"/>
              </a:rPr>
              <a:t>3</a:t>
            </a:r>
            <a:r>
              <a:rPr lang="vi-VN" sz="4000" b="1" cap="small">
                <a:effectLst/>
                <a:latin typeface="Times New Roman" panose="02020603050405020304" pitchFamily="18" charset="0"/>
                <a:ea typeface="Times New Roman" panose="02020603050405020304" pitchFamily="18" charset="0"/>
              </a:rPr>
              <a:t>,</a:t>
            </a:r>
            <a:r>
              <a:rPr lang="vi-VN" sz="4000" b="1">
                <a:effectLst/>
                <a:latin typeface="Times New Roman" panose="02020603050405020304" pitchFamily="18" charset="0"/>
                <a:ea typeface="Times New Roman" panose="02020603050405020304" pitchFamily="18" charset="0"/>
              </a:rPr>
              <a:t>	(C) </a:t>
            </a:r>
            <a:r>
              <a:rPr lang="vi-VN" sz="4800" b="1" cap="small">
                <a:effectLst/>
                <a:latin typeface="Times New Roman" panose="02020603050405020304" pitchFamily="18" charset="0"/>
                <a:ea typeface="Times New Roman" panose="02020603050405020304" pitchFamily="18" charset="0"/>
              </a:rPr>
              <a:t>ch</a:t>
            </a:r>
            <a:r>
              <a:rPr lang="vi-VN" sz="4800" b="1" cap="small" baseline="-25000">
                <a:effectLst/>
                <a:latin typeface="Times New Roman" panose="02020603050405020304" pitchFamily="18" charset="0"/>
                <a:ea typeface="Times New Roman" panose="02020603050405020304" pitchFamily="18" charset="0"/>
              </a:rPr>
              <a:t>2</a:t>
            </a:r>
            <a:r>
              <a:rPr lang="vi-VN" sz="4800" b="1" cap="small">
                <a:effectLst/>
                <a:latin typeface="Times New Roman" panose="02020603050405020304" pitchFamily="18" charset="0"/>
                <a:ea typeface="Times New Roman" panose="02020603050405020304" pitchFamily="18" charset="0"/>
              </a:rPr>
              <a:t>=c—ch</a:t>
            </a:r>
            <a:r>
              <a:rPr lang="vi-VN" sz="4800" b="1" cap="small" baseline="-25000">
                <a:effectLst/>
                <a:latin typeface="Times New Roman" panose="02020603050405020304" pitchFamily="18" charset="0"/>
                <a:ea typeface="Times New Roman" panose="02020603050405020304" pitchFamily="18" charset="0"/>
              </a:rPr>
              <a:t>3</a:t>
            </a:r>
            <a:r>
              <a:rPr lang="vi-VN" sz="4800" b="1" cap="small">
                <a:effectLst/>
                <a:latin typeface="Times New Roman" panose="02020603050405020304" pitchFamily="18" charset="0"/>
                <a:ea typeface="Times New Roman" panose="02020603050405020304" pitchFamily="18" charset="0"/>
              </a:rPr>
              <a:t>,</a:t>
            </a:r>
            <a:endParaRPr lang="vi-VN" sz="4800" b="1">
              <a:effectLst/>
              <a:latin typeface="Times New Roman" panose="02020603050405020304" pitchFamily="18" charset="0"/>
              <a:ea typeface="Times New Roman" panose="02020603050405020304" pitchFamily="18" charset="0"/>
            </a:endParaRPr>
          </a:p>
          <a:p>
            <a:pPr marL="4686300">
              <a:lnSpc>
                <a:spcPct val="135000"/>
              </a:lnSpc>
              <a:spcAft>
                <a:spcPts val="700"/>
              </a:spcAft>
            </a:pPr>
            <a:r>
              <a:rPr lang="vi-VN" sz="4800" b="1" cap="small">
                <a:effectLst/>
                <a:latin typeface="Times New Roman" panose="02020603050405020304" pitchFamily="18" charset="0"/>
                <a:ea typeface="Times New Roman" panose="02020603050405020304" pitchFamily="18" charset="0"/>
              </a:rPr>
              <a:t>                                       ch</a:t>
            </a:r>
            <a:r>
              <a:rPr lang="vi-VN" sz="4800" b="1" cap="small" baseline="-25000">
                <a:effectLst/>
                <a:latin typeface="Times New Roman" panose="02020603050405020304" pitchFamily="18" charset="0"/>
                <a:ea typeface="Times New Roman" panose="02020603050405020304" pitchFamily="18" charset="0"/>
              </a:rPr>
              <a:t>3</a:t>
            </a:r>
            <a:endParaRPr lang="vi-VN" sz="4800" b="1">
              <a:effectLst/>
              <a:latin typeface="Times New Roman" panose="02020603050405020304" pitchFamily="18" charset="0"/>
              <a:ea typeface="Times New Roman" panose="02020603050405020304" pitchFamily="18" charset="0"/>
            </a:endParaRPr>
          </a:p>
          <a:p>
            <a:pPr indent="177800" algn="just">
              <a:lnSpc>
                <a:spcPct val="135000"/>
              </a:lnSpc>
              <a:spcAft>
                <a:spcPts val="300"/>
              </a:spcAft>
              <a:tabLst>
                <a:tab pos="1908810" algn="l"/>
                <a:tab pos="3905250" algn="l"/>
              </a:tabLst>
            </a:pPr>
            <a:r>
              <a:rPr lang="vi-VN" sz="4000" b="1">
                <a:effectLst/>
                <a:latin typeface="Times New Roman" panose="02020603050405020304" pitchFamily="18" charset="0"/>
                <a:ea typeface="Times New Roman" panose="02020603050405020304" pitchFamily="18" charset="0"/>
              </a:rPr>
              <a:t>(D) CH</a:t>
            </a:r>
            <a:r>
              <a:rPr lang="vi-VN" sz="4000" b="1" baseline="-25000">
                <a:effectLst/>
                <a:latin typeface="Times New Roman" panose="02020603050405020304" pitchFamily="18" charset="0"/>
                <a:ea typeface="Times New Roman" panose="02020603050405020304" pitchFamily="18" charset="0"/>
              </a:rPr>
              <a:t>3</a:t>
            </a:r>
            <a:r>
              <a:rPr lang="vi-VN" sz="4000" b="1">
                <a:effectLst/>
                <a:latin typeface="Times New Roman" panose="02020603050405020304" pitchFamily="18" charset="0"/>
                <a:ea typeface="Times New Roman" panose="02020603050405020304" pitchFamily="18" charset="0"/>
              </a:rPr>
              <a:t>-CH</a:t>
            </a:r>
            <a:r>
              <a:rPr lang="vi-VN" sz="4000" b="1" baseline="-25000">
                <a:effectLst/>
                <a:latin typeface="Times New Roman" panose="02020603050405020304" pitchFamily="18" charset="0"/>
                <a:ea typeface="Times New Roman" panose="02020603050405020304" pitchFamily="18" charset="0"/>
              </a:rPr>
              <a:t>2</a:t>
            </a:r>
            <a:r>
              <a:rPr lang="vi-VN" sz="4000" b="1">
                <a:effectLst/>
                <a:latin typeface="Times New Roman" panose="02020603050405020304" pitchFamily="18" charset="0"/>
                <a:ea typeface="Times New Roman" panose="02020603050405020304" pitchFamily="18" charset="0"/>
              </a:rPr>
              <a:t>-OH,	 (E) </a:t>
            </a:r>
            <a:r>
              <a:rPr lang="vi-VN" sz="5400" b="1" cap="small">
                <a:effectLst/>
                <a:latin typeface="Times New Roman" panose="02020603050405020304" pitchFamily="18" charset="0"/>
                <a:ea typeface="Times New Roman" panose="02020603050405020304" pitchFamily="18" charset="0"/>
              </a:rPr>
              <a:t>ch</a:t>
            </a:r>
            <a:r>
              <a:rPr lang="vi-VN" sz="5400" b="1" cap="small" baseline="-25000">
                <a:effectLst/>
                <a:latin typeface="Times New Roman" panose="02020603050405020304" pitchFamily="18" charset="0"/>
                <a:ea typeface="Times New Roman" panose="02020603050405020304" pitchFamily="18" charset="0"/>
              </a:rPr>
              <a:t>3</a:t>
            </a:r>
            <a:r>
              <a:rPr lang="vi-VN" sz="5400" b="1" cap="small">
                <a:effectLst/>
                <a:latin typeface="Times New Roman" panose="02020603050405020304" pitchFamily="18" charset="0"/>
                <a:ea typeface="Times New Roman" panose="02020603050405020304" pitchFamily="18" charset="0"/>
              </a:rPr>
              <a:t>-cooh</a:t>
            </a:r>
            <a:r>
              <a:rPr lang="vi-VN" sz="4000" b="1" cap="small">
                <a:effectLst/>
                <a:latin typeface="Times New Roman" panose="02020603050405020304" pitchFamily="18" charset="0"/>
                <a:ea typeface="Times New Roman" panose="02020603050405020304" pitchFamily="18" charset="0"/>
              </a:rPr>
              <a:t>,</a:t>
            </a:r>
            <a:r>
              <a:rPr lang="vi-VN" sz="4000" b="1">
                <a:effectLst/>
                <a:latin typeface="Times New Roman" panose="02020603050405020304" pitchFamily="18" charset="0"/>
                <a:ea typeface="Times New Roman" panose="02020603050405020304" pitchFamily="18" charset="0"/>
              </a:rPr>
              <a:t>	(G) </a:t>
            </a:r>
            <a:r>
              <a:rPr lang="vi-VN" sz="4800" b="1" cap="small">
                <a:effectLst/>
                <a:latin typeface="Times New Roman" panose="02020603050405020304" pitchFamily="18" charset="0"/>
                <a:ea typeface="Times New Roman" panose="02020603050405020304" pitchFamily="18" charset="0"/>
              </a:rPr>
              <a:t>ch</a:t>
            </a:r>
            <a:r>
              <a:rPr lang="vi-VN" sz="4800" b="1" cap="small" baseline="-25000">
                <a:effectLst/>
                <a:latin typeface="Times New Roman" panose="02020603050405020304" pitchFamily="18" charset="0"/>
                <a:ea typeface="Times New Roman" panose="02020603050405020304" pitchFamily="18" charset="0"/>
              </a:rPr>
              <a:t>3</a:t>
            </a:r>
            <a:r>
              <a:rPr lang="vi-VN" sz="4800" b="1" cap="small">
                <a:effectLst/>
                <a:latin typeface="Times New Roman" panose="02020603050405020304" pitchFamily="18" charset="0"/>
                <a:ea typeface="Times New Roman" panose="02020603050405020304" pitchFamily="18" charset="0"/>
              </a:rPr>
              <a:t>—ch—ch</a:t>
            </a:r>
            <a:r>
              <a:rPr lang="vi-VN" sz="4800" b="1" cap="small" baseline="-25000">
                <a:effectLst/>
                <a:latin typeface="Times New Roman" panose="02020603050405020304" pitchFamily="18" charset="0"/>
                <a:ea typeface="Times New Roman" panose="02020603050405020304" pitchFamily="18" charset="0"/>
              </a:rPr>
              <a:t>3</a:t>
            </a:r>
            <a:r>
              <a:rPr lang="vi-VN" sz="4800" b="1" cap="small">
                <a:effectLst/>
                <a:latin typeface="Times New Roman" panose="02020603050405020304" pitchFamily="18" charset="0"/>
                <a:ea typeface="Times New Roman" panose="02020603050405020304" pitchFamily="18" charset="0"/>
              </a:rPr>
              <a:t>,</a:t>
            </a:r>
            <a:endParaRPr lang="vi-VN" sz="4800" b="1">
              <a:effectLst/>
              <a:latin typeface="Times New Roman" panose="02020603050405020304" pitchFamily="18" charset="0"/>
              <a:ea typeface="Times New Roman" panose="02020603050405020304" pitchFamily="18" charset="0"/>
            </a:endParaRPr>
          </a:p>
          <a:p>
            <a:pPr indent="177800">
              <a:lnSpc>
                <a:spcPct val="135000"/>
              </a:lnSpc>
              <a:spcAft>
                <a:spcPts val="200"/>
              </a:spcAft>
              <a:tabLst>
                <a:tab pos="4679950" algn="l"/>
              </a:tabLst>
            </a:pPr>
            <a:r>
              <a:rPr lang="vi-VN" sz="4000" b="1">
                <a:effectLst/>
                <a:latin typeface="Times New Roman" panose="02020603050405020304" pitchFamily="18" charset="0"/>
                <a:ea typeface="Times New Roman" panose="02020603050405020304" pitchFamily="18" charset="0"/>
              </a:rPr>
              <a:t>                                                                                         </a:t>
            </a:r>
            <a:r>
              <a:rPr lang="vi-VN" sz="4800" b="1" cap="small">
                <a:effectLst/>
                <a:latin typeface="Times New Roman" panose="02020603050405020304" pitchFamily="18" charset="0"/>
                <a:ea typeface="Times New Roman" panose="02020603050405020304" pitchFamily="18" charset="0"/>
              </a:rPr>
              <a:t>ch</a:t>
            </a:r>
            <a:r>
              <a:rPr lang="vi-VN" sz="4800" b="1" cap="small" baseline="-25000">
                <a:effectLst/>
                <a:latin typeface="Times New Roman" panose="02020603050405020304" pitchFamily="18" charset="0"/>
                <a:ea typeface="Times New Roman" panose="02020603050405020304" pitchFamily="18" charset="0"/>
              </a:rPr>
              <a:t>3</a:t>
            </a:r>
            <a:endParaRPr lang="vi-VN" sz="4800" b="1">
              <a:effectLst/>
              <a:latin typeface="Times New Roman" panose="02020603050405020304" pitchFamily="18" charset="0"/>
              <a:ea typeface="Times New Roman" panose="02020603050405020304" pitchFamily="18" charset="0"/>
            </a:endParaRPr>
          </a:p>
          <a:p>
            <a:pPr indent="177800">
              <a:lnSpc>
                <a:spcPct val="135000"/>
              </a:lnSpc>
              <a:spcAft>
                <a:spcPts val="200"/>
              </a:spcAft>
              <a:tabLst>
                <a:tab pos="4679950" algn="l"/>
              </a:tabLst>
            </a:pPr>
            <a:r>
              <a:rPr lang="vi-VN" sz="4000" b="1">
                <a:effectLst/>
                <a:latin typeface="Times New Roman" panose="02020603050405020304" pitchFamily="18" charset="0"/>
                <a:ea typeface="Times New Roman" panose="02020603050405020304" pitchFamily="18" charset="0"/>
              </a:rPr>
              <a:t>(H) </a:t>
            </a:r>
            <a:r>
              <a:rPr lang="vi-VN" sz="4800" b="1" cap="small">
                <a:effectLst/>
                <a:latin typeface="Times New Roman" panose="02020603050405020304" pitchFamily="18" charset="0"/>
                <a:ea typeface="Times New Roman" panose="02020603050405020304" pitchFamily="18" charset="0"/>
              </a:rPr>
              <a:t>ch</a:t>
            </a:r>
            <a:r>
              <a:rPr lang="vi-VN" sz="4800" b="1" cap="small" baseline="-25000">
                <a:effectLst/>
                <a:latin typeface="Times New Roman" panose="02020603050405020304" pitchFamily="18" charset="0"/>
                <a:ea typeface="Times New Roman" panose="02020603050405020304" pitchFamily="18" charset="0"/>
              </a:rPr>
              <a:t>2</a:t>
            </a:r>
            <a:r>
              <a:rPr lang="vi-VN" sz="4800" b="1" cap="small">
                <a:effectLst/>
                <a:latin typeface="Times New Roman" panose="02020603050405020304" pitchFamily="18" charset="0"/>
                <a:ea typeface="Times New Roman" panose="02020603050405020304" pitchFamily="18" charset="0"/>
              </a:rPr>
              <a:t>=ch-ch=ch</a:t>
            </a:r>
            <a:r>
              <a:rPr lang="vi-VN" sz="4800" b="1" cap="small" baseline="-25000">
                <a:effectLst/>
                <a:latin typeface="Times New Roman" panose="02020603050405020304" pitchFamily="18" charset="0"/>
                <a:ea typeface="Times New Roman" panose="02020603050405020304" pitchFamily="18" charset="0"/>
              </a:rPr>
              <a:t>2</a:t>
            </a:r>
            <a:r>
              <a:rPr lang="vi-VN" sz="4800" b="1" cap="small">
                <a:effectLst/>
                <a:latin typeface="Times New Roman" panose="02020603050405020304" pitchFamily="18" charset="0"/>
                <a:ea typeface="Times New Roman" panose="02020603050405020304" pitchFamily="18" charset="0"/>
              </a:rPr>
              <a:t>,</a:t>
            </a:r>
            <a:r>
              <a:rPr lang="vi-VN" sz="4800" b="1">
                <a:effectLst/>
                <a:latin typeface="Times New Roman" panose="02020603050405020304" pitchFamily="18" charset="0"/>
                <a:ea typeface="Times New Roman" panose="02020603050405020304" pitchFamily="18" charset="0"/>
              </a:rPr>
              <a:t> </a:t>
            </a:r>
            <a:r>
              <a:rPr lang="vi-VN" sz="4000" b="1">
                <a:effectLst/>
                <a:latin typeface="Times New Roman" panose="02020603050405020304" pitchFamily="18" charset="0"/>
                <a:ea typeface="Times New Roman" panose="02020603050405020304" pitchFamily="18" charset="0"/>
              </a:rPr>
              <a:t>(I) </a:t>
            </a:r>
            <a:r>
              <a:rPr lang="vi-VN" sz="4800" b="1" cap="small">
                <a:effectLst/>
                <a:latin typeface="Times New Roman" panose="02020603050405020304" pitchFamily="18" charset="0"/>
                <a:ea typeface="Times New Roman" panose="02020603050405020304" pitchFamily="18" charset="0"/>
              </a:rPr>
              <a:t>ch</a:t>
            </a:r>
            <a:r>
              <a:rPr lang="vi-VN" sz="4800" b="1" cap="small" baseline="-25000">
                <a:effectLst/>
                <a:latin typeface="Times New Roman" panose="02020603050405020304" pitchFamily="18" charset="0"/>
                <a:ea typeface="Times New Roman" panose="02020603050405020304" pitchFamily="18" charset="0"/>
              </a:rPr>
              <a:t>4</a:t>
            </a:r>
            <a:r>
              <a:rPr lang="vi-VN" sz="4800" b="1" cap="small">
                <a:effectLst/>
                <a:latin typeface="Times New Roman" panose="02020603050405020304" pitchFamily="18" charset="0"/>
                <a:ea typeface="Times New Roman" panose="02020603050405020304" pitchFamily="18" charset="0"/>
              </a:rPr>
              <a:t>.</a:t>
            </a:r>
            <a:r>
              <a:rPr lang="vi-VN" sz="4000" b="1" cap="small">
                <a:effectLst/>
                <a:latin typeface="Times New Roman" panose="02020603050405020304" pitchFamily="18" charset="0"/>
                <a:ea typeface="Times New Roman" panose="02020603050405020304" pitchFamily="18" charset="0"/>
              </a:rPr>
              <a:t>	</a:t>
            </a:r>
            <a:endParaRPr lang="vi-VN" sz="4000" b="1">
              <a:effectLst/>
              <a:latin typeface="Times New Roman" panose="02020603050405020304" pitchFamily="18" charset="0"/>
              <a:ea typeface="Times New Roman" panose="02020603050405020304" pitchFamily="18" charset="0"/>
            </a:endParaRPr>
          </a:p>
          <a:p>
            <a:pPr indent="177800">
              <a:lnSpc>
                <a:spcPct val="135000"/>
              </a:lnSpc>
              <a:spcAft>
                <a:spcPts val="2800"/>
              </a:spcAft>
            </a:pPr>
            <a:r>
              <a:rPr lang="vi-VN" sz="4000" b="1" i="1">
                <a:effectLst/>
                <a:latin typeface="Times New Roman" panose="02020603050405020304" pitchFamily="18" charset="0"/>
                <a:ea typeface="Times New Roman" panose="02020603050405020304" pitchFamily="18" charset="0"/>
              </a:rPr>
              <a:t>Trong các chất trên, chất nào là hydrocarbon, chất nào là alkane? Giải thích.</a:t>
            </a:r>
          </a:p>
          <a:p>
            <a:endParaRPr lang="vi-VN" sz="4000" b="1"/>
          </a:p>
        </p:txBody>
      </p:sp>
      <p:cxnSp>
        <p:nvCxnSpPr>
          <p:cNvPr id="5" name="Straight Connector 4">
            <a:extLst>
              <a:ext uri="{FF2B5EF4-FFF2-40B4-BE49-F238E27FC236}">
                <a16:creationId xmlns:a16="http://schemas.microsoft.com/office/drawing/2014/main" xmlns="" id="{76E63EF5-3724-1D7C-D516-29C3DD5D3686}"/>
              </a:ext>
            </a:extLst>
          </p:cNvPr>
          <p:cNvCxnSpPr/>
          <p:nvPr/>
        </p:nvCxnSpPr>
        <p:spPr>
          <a:xfrm>
            <a:off x="12268200" y="34671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xmlns="" id="{EB139242-7B15-199E-4437-889167AC7620}"/>
              </a:ext>
            </a:extLst>
          </p:cNvPr>
          <p:cNvCxnSpPr>
            <a:cxnSpLocks/>
          </p:cNvCxnSpPr>
          <p:nvPr/>
        </p:nvCxnSpPr>
        <p:spPr>
          <a:xfrm>
            <a:off x="12420600" y="5372100"/>
            <a:ext cx="0" cy="4572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074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1461</Words>
  <Application>Microsoft Office PowerPoint</Application>
  <PresentationFormat>Custom</PresentationFormat>
  <Paragraphs>215</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Segoe UI</vt:lpstr>
      <vt:lpstr>Symbol</vt:lpstr>
      <vt:lpstr>Calibri</vt:lpstr>
      <vt:lpstr>Courier New</vt:lpstr>
      <vt:lpstr>Dosis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Asus</cp:lastModifiedBy>
  <cp:revision>14</cp:revision>
  <dcterms:created xsi:type="dcterms:W3CDTF">2006-08-16T00:00:00Z</dcterms:created>
  <dcterms:modified xsi:type="dcterms:W3CDTF">2025-04-04T02:22:59Z</dcterms:modified>
  <dc:identifier>DAGIYaczg8k</dc:identifier>
</cp:coreProperties>
</file>