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73" r:id="rId2"/>
    <p:sldId id="441" r:id="rId3"/>
    <p:sldId id="281" r:id="rId4"/>
    <p:sldId id="364" r:id="rId5"/>
    <p:sldId id="442" r:id="rId6"/>
    <p:sldId id="448" r:id="rId7"/>
    <p:sldId id="435" r:id="rId8"/>
    <p:sldId id="444" r:id="rId9"/>
    <p:sldId id="436" r:id="rId10"/>
    <p:sldId id="445" r:id="rId11"/>
    <p:sldId id="437" r:id="rId12"/>
    <p:sldId id="447" r:id="rId13"/>
    <p:sldId id="446" r:id="rId14"/>
    <p:sldId id="264" r:id="rId15"/>
    <p:sldId id="319" r:id="rId16"/>
    <p:sldId id="439" r:id="rId17"/>
    <p:sldId id="449" r:id="rId18"/>
    <p:sldId id="450" r:id="rId19"/>
    <p:sldId id="440" r:id="rId20"/>
    <p:sldId id="451" r:id="rId21"/>
    <p:sldId id="269" r:id="rId22"/>
    <p:sldId id="452" r:id="rId23"/>
    <p:sldId id="419" r:id="rId24"/>
    <p:sldId id="270"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60"/>
  </p:normalViewPr>
  <p:slideViewPr>
    <p:cSldViewPr>
      <p:cViewPr varScale="1">
        <p:scale>
          <a:sx n="62" d="100"/>
          <a:sy n="62" d="100"/>
        </p:scale>
        <p:origin x="-137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2932B6-4CF7-4111-AD4A-46A63131B365}" type="datetimeFigureOut">
              <a:rPr lang="en-US" smtClean="0"/>
              <a:t>21/11/2022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1709FA-A089-4BA6-A815-B3522696DF2A}" type="slidenum">
              <a:rPr lang="en-US" smtClean="0"/>
              <a:t>‹#›</a:t>
            </a:fld>
            <a:endParaRPr lang="en-US"/>
          </a:p>
        </p:txBody>
      </p:sp>
    </p:spTree>
    <p:extLst>
      <p:ext uri="{BB962C8B-B14F-4D97-AF65-F5344CB8AC3E}">
        <p14:creationId xmlns:p14="http://schemas.microsoft.com/office/powerpoint/2010/main" val="402106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1709FA-A089-4BA6-A815-B3522696DF2A}" type="slidenum">
              <a:rPr lang="en-US" smtClean="0"/>
              <a:t>4</a:t>
            </a:fld>
            <a:endParaRPr lang="en-US"/>
          </a:p>
        </p:txBody>
      </p:sp>
    </p:spTree>
    <p:extLst>
      <p:ext uri="{BB962C8B-B14F-4D97-AF65-F5344CB8AC3E}">
        <p14:creationId xmlns:p14="http://schemas.microsoft.com/office/powerpoint/2010/main" val="42796155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1709FA-A089-4BA6-A815-B3522696DF2A}" type="slidenum">
              <a:rPr lang="en-US" smtClean="0"/>
              <a:t>5</a:t>
            </a:fld>
            <a:endParaRPr lang="en-US"/>
          </a:p>
        </p:txBody>
      </p:sp>
    </p:spTree>
    <p:extLst>
      <p:ext uri="{BB962C8B-B14F-4D97-AF65-F5344CB8AC3E}">
        <p14:creationId xmlns:p14="http://schemas.microsoft.com/office/powerpoint/2010/main" val="42796155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1709FA-A089-4BA6-A815-B3522696DF2A}" type="slidenum">
              <a:rPr lang="en-US" smtClean="0"/>
              <a:t>6</a:t>
            </a:fld>
            <a:endParaRPr lang="en-US"/>
          </a:p>
        </p:txBody>
      </p:sp>
    </p:spTree>
    <p:extLst>
      <p:ext uri="{BB962C8B-B14F-4D97-AF65-F5344CB8AC3E}">
        <p14:creationId xmlns:p14="http://schemas.microsoft.com/office/powerpoint/2010/main" val="36036573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1709FA-A089-4BA6-A815-B3522696DF2A}" type="slidenum">
              <a:rPr lang="en-US" smtClean="0"/>
              <a:t>7</a:t>
            </a:fld>
            <a:endParaRPr lang="en-US"/>
          </a:p>
        </p:txBody>
      </p:sp>
    </p:spTree>
    <p:extLst>
      <p:ext uri="{BB962C8B-B14F-4D97-AF65-F5344CB8AC3E}">
        <p14:creationId xmlns:p14="http://schemas.microsoft.com/office/powerpoint/2010/main" val="40659616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1709FA-A089-4BA6-A815-B3522696DF2A}" type="slidenum">
              <a:rPr lang="en-US" smtClean="0"/>
              <a:t>19</a:t>
            </a:fld>
            <a:endParaRPr lang="en-US"/>
          </a:p>
        </p:txBody>
      </p:sp>
    </p:spTree>
    <p:extLst>
      <p:ext uri="{BB962C8B-B14F-4D97-AF65-F5344CB8AC3E}">
        <p14:creationId xmlns:p14="http://schemas.microsoft.com/office/powerpoint/2010/main" val="2704109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FA7B5D1-7846-490F-822F-E12C2A7E4930}" type="datetimeFigureOut">
              <a:rPr lang="en-US" smtClean="0"/>
              <a:t>21/11/2022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78141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A7B5D1-7846-490F-822F-E12C2A7E4930}" type="datetimeFigureOut">
              <a:rPr lang="en-US" smtClean="0"/>
              <a:t>21/11/2022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589674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A7B5D1-7846-490F-822F-E12C2A7E4930}" type="datetimeFigureOut">
              <a:rPr lang="en-US" smtClean="0"/>
              <a:t>21/11/2022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8012244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13A172F-34B6-44B7-8F5D-E0FAFC2D2FED}" type="slidenum">
              <a:rPr lang="en-US"/>
              <a:pPr>
                <a:defRPr/>
              </a:pPr>
              <a:t>‹#›</a:t>
            </a:fld>
            <a:endParaRPr lang="en-US"/>
          </a:p>
        </p:txBody>
      </p:sp>
    </p:spTree>
    <p:extLst>
      <p:ext uri="{BB962C8B-B14F-4D97-AF65-F5344CB8AC3E}">
        <p14:creationId xmlns:p14="http://schemas.microsoft.com/office/powerpoint/2010/main" val="17307203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77F171F7-D6C8-46B0-A231-BB7ED52F844D}" type="slidenum">
              <a:rPr lang="en-US"/>
              <a:pPr>
                <a:defRPr/>
              </a:pPr>
              <a:t>‹#›</a:t>
            </a:fld>
            <a:endParaRPr lang="en-US"/>
          </a:p>
        </p:txBody>
      </p:sp>
    </p:spTree>
    <p:extLst>
      <p:ext uri="{BB962C8B-B14F-4D97-AF65-F5344CB8AC3E}">
        <p14:creationId xmlns:p14="http://schemas.microsoft.com/office/powerpoint/2010/main" val="2265025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A7B5D1-7846-490F-822F-E12C2A7E4930}" type="datetimeFigureOut">
              <a:rPr lang="en-US" smtClean="0"/>
              <a:t>21/11/2022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2637956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A7B5D1-7846-490F-822F-E12C2A7E4930}" type="datetimeFigureOut">
              <a:rPr lang="en-US" smtClean="0"/>
              <a:t>21/11/2022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1703317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FA7B5D1-7846-490F-822F-E12C2A7E4930}" type="datetimeFigureOut">
              <a:rPr lang="en-US" smtClean="0"/>
              <a:t>21/11/2022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3900871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FA7B5D1-7846-490F-822F-E12C2A7E4930}" type="datetimeFigureOut">
              <a:rPr lang="en-US" smtClean="0"/>
              <a:t>21/11/2022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860764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FA7B5D1-7846-490F-822F-E12C2A7E4930}" type="datetimeFigureOut">
              <a:rPr lang="en-US" smtClean="0"/>
              <a:t>21/11/2022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3900889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A7B5D1-7846-490F-822F-E12C2A7E4930}" type="datetimeFigureOut">
              <a:rPr lang="en-US" smtClean="0"/>
              <a:t>21/11/2022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796371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A7B5D1-7846-490F-822F-E12C2A7E4930}" type="datetimeFigureOut">
              <a:rPr lang="en-US" smtClean="0"/>
              <a:t>21/11/2022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3592197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A7B5D1-7846-490F-822F-E12C2A7E4930}" type="datetimeFigureOut">
              <a:rPr lang="en-US" smtClean="0"/>
              <a:t>21/11/2022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BFD958-855D-447B-94B9-1AEC959F9587}" type="slidenum">
              <a:rPr lang="en-US" smtClean="0"/>
              <a:t>‹#›</a:t>
            </a:fld>
            <a:endParaRPr lang="en-US"/>
          </a:p>
        </p:txBody>
      </p:sp>
    </p:spTree>
    <p:extLst>
      <p:ext uri="{BB962C8B-B14F-4D97-AF65-F5344CB8AC3E}">
        <p14:creationId xmlns:p14="http://schemas.microsoft.com/office/powerpoint/2010/main" val="2686414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A7B5D1-7846-490F-822F-E12C2A7E4930}" type="datetimeFigureOut">
              <a:rPr lang="en-US" smtClean="0"/>
              <a:t>21/11/2022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BFD958-855D-447B-94B9-1AEC959F9587}" type="slidenum">
              <a:rPr lang="en-US" smtClean="0"/>
              <a:t>‹#›</a:t>
            </a:fld>
            <a:endParaRPr lang="en-US"/>
          </a:p>
        </p:txBody>
      </p:sp>
    </p:spTree>
    <p:extLst>
      <p:ext uri="{BB962C8B-B14F-4D97-AF65-F5344CB8AC3E}">
        <p14:creationId xmlns:p14="http://schemas.microsoft.com/office/powerpoint/2010/main" val="230917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4.xml"/><Relationship Id="rId1" Type="http://schemas.openxmlformats.org/officeDocument/2006/relationships/slideLayout" Target="../slideLayouts/slideLayout12.xml"/><Relationship Id="rId4" Type="http://schemas.openxmlformats.org/officeDocument/2006/relationships/slide" Target="slide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77213" y="3861048"/>
            <a:ext cx="8790682" cy="1815882"/>
          </a:xfrm>
          <a:prstGeom prst="rect">
            <a:avLst/>
          </a:prstGeom>
          <a:noFill/>
        </p:spPr>
        <p:txBody>
          <a:bodyPr wrap="square" rtlCol="0">
            <a:spAutoFit/>
          </a:bodyPr>
          <a:lstStyle/>
          <a:p>
            <a:pPr algn="just"/>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bao </a:t>
            </a:r>
            <a:r>
              <a:rPr lang="en-US" sz="2800" dirty="0" err="1">
                <a:latin typeface="Times New Roman" panose="02020603050405020304" pitchFamily="18" charset="0"/>
                <a:cs typeface="Times New Roman" panose="02020603050405020304" pitchFamily="18" charset="0"/>
              </a:rPr>
              <a:t>giờ</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nhìn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thấy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chưa</a:t>
            </a:r>
            <a:r>
              <a:rPr lang="en-US" sz="2800" dirty="0">
                <a:latin typeface="Times New Roman" panose="02020603050405020304" pitchFamily="18" charset="0"/>
                <a:cs typeface="Times New Roman" panose="02020603050405020304" pitchFamily="18" charset="0"/>
              </a:rPr>
              <a:t> (qua </a:t>
            </a:r>
            <a:r>
              <a:rPr lang="en-US" sz="2800" dirty="0" err="1">
                <a:latin typeface="Times New Roman" panose="02020603050405020304" pitchFamily="18" charset="0"/>
                <a:cs typeface="Times New Roman" panose="02020603050405020304" pitchFamily="18" charset="0"/>
              </a:rPr>
              <a:t>sách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tivi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quốc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nay? </a:t>
            </a:r>
            <a:r>
              <a:rPr lang="en-US" sz="2800" dirty="0" err="1">
                <a:latin typeface="Times New Roman" panose="02020603050405020304" pitchFamily="18" charset="0"/>
                <a:cs typeface="Times New Roman" panose="02020603050405020304" pitchFamily="18" charset="0"/>
              </a:rPr>
              <a:t>Em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a:t>
            </a:r>
            <a:endParaRPr lang="vi-VN" sz="2800" dirty="0">
              <a:latin typeface="Times New Roman" panose="02020603050405020304" pitchFamily="18" charset="0"/>
              <a:cs typeface="Times New Roman" panose="02020603050405020304" pitchFamily="18" charset="0"/>
            </a:endParaRPr>
          </a:p>
          <a:p>
            <a:pPr algn="just"/>
            <a:r>
              <a:rPr lang="en-US" sz="2800" dirty="0">
                <a:solidFill>
                  <a:srgbClr val="0000FF"/>
                </a:solidFill>
                <a:latin typeface="Times New Roman" panose="02020603050405020304" pitchFamily="18" charset="0"/>
                <a:cs typeface="Times New Roman" panose="02020603050405020304" pitchFamily="18" charset="0"/>
              </a:rPr>
              <a:t>.</a:t>
            </a:r>
            <a:endParaRPr lang="vi-VN" sz="2800" dirty="0">
              <a:solidFill>
                <a:srgbClr val="0000FF"/>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a16="http://schemas.microsoft.com/office/drawing/2014/main" xmlns="" id="{6B64E467-5EE1-429E-B6D8-E40768A0DC28}"/>
              </a:ext>
            </a:extLst>
          </p:cNvPr>
          <p:cNvPicPr>
            <a:picLocks noChangeAspect="1"/>
          </p:cNvPicPr>
          <p:nvPr/>
        </p:nvPicPr>
        <p:blipFill>
          <a:blip r:embed="rId2"/>
          <a:stretch>
            <a:fillRect/>
          </a:stretch>
        </p:blipFill>
        <p:spPr>
          <a:xfrm rot="5400000">
            <a:off x="1206054" y="-293411"/>
            <a:ext cx="2508621" cy="4254252"/>
          </a:xfrm>
          <a:prstGeom prst="rect">
            <a:avLst/>
          </a:prstGeom>
        </p:spPr>
      </p:pic>
      <p:pic>
        <p:nvPicPr>
          <p:cNvPr id="3" name="Picture 2">
            <a:extLst>
              <a:ext uri="{FF2B5EF4-FFF2-40B4-BE49-F238E27FC236}">
                <a16:creationId xmlns:a16="http://schemas.microsoft.com/office/drawing/2014/main" xmlns="" id="{8EE61A15-5D6D-4B4C-AB9E-3E4A88076073}"/>
              </a:ext>
            </a:extLst>
          </p:cNvPr>
          <p:cNvPicPr>
            <a:picLocks noChangeAspect="1"/>
          </p:cNvPicPr>
          <p:nvPr/>
        </p:nvPicPr>
        <p:blipFill>
          <a:blip r:embed="rId3"/>
          <a:stretch>
            <a:fillRect/>
          </a:stretch>
        </p:blipFill>
        <p:spPr>
          <a:xfrm rot="5400000">
            <a:off x="5619542" y="-129727"/>
            <a:ext cx="2502380" cy="4027640"/>
          </a:xfrm>
          <a:prstGeom prst="rect">
            <a:avLst/>
          </a:prstGeom>
        </p:spPr>
      </p:pic>
      <p:sp>
        <p:nvSpPr>
          <p:cNvPr id="5" name="TextBox 4">
            <a:extLst>
              <a:ext uri="{FF2B5EF4-FFF2-40B4-BE49-F238E27FC236}">
                <a16:creationId xmlns:a16="http://schemas.microsoft.com/office/drawing/2014/main" xmlns="" id="{7E65793C-38CC-4D03-906E-568ECB79AE64}"/>
              </a:ext>
            </a:extLst>
          </p:cNvPr>
          <p:cNvSpPr txBox="1"/>
          <p:nvPr/>
        </p:nvSpPr>
        <p:spPr>
          <a:xfrm>
            <a:off x="5405230" y="3293307"/>
            <a:ext cx="3457371" cy="430887"/>
          </a:xfrm>
          <a:prstGeom prst="rect">
            <a:avLst/>
          </a:prstGeom>
          <a:noFill/>
        </p:spPr>
        <p:txBody>
          <a:bodyPr wrap="square" rtlCol="0">
            <a:spAutoFit/>
          </a:bodyPr>
          <a:lstStyle/>
          <a:p>
            <a:pPr algn="just"/>
            <a:r>
              <a:rPr lang="en-US" sz="2200" b="1" dirty="0" err="1">
                <a:solidFill>
                  <a:srgbClr val="FF0000"/>
                </a:solidFill>
                <a:latin typeface="Times New Roman" pitchFamily="18" charset="0"/>
                <a:cs typeface="Times New Roman" pitchFamily="18" charset="0"/>
              </a:rPr>
              <a:t>Ăng</a:t>
            </a:r>
            <a:r>
              <a:rPr lang="en-US" sz="2200" b="1" dirty="0">
                <a:solidFill>
                  <a:srgbClr val="FF0000"/>
                </a:solidFill>
                <a:latin typeface="Times New Roman" pitchFamily="18" charset="0"/>
                <a:cs typeface="Times New Roman" pitchFamily="18" charset="0"/>
              </a:rPr>
              <a:t>-co </a:t>
            </a:r>
            <a:r>
              <a:rPr lang="en-US" sz="2200" b="1" dirty="0" err="1">
                <a:solidFill>
                  <a:srgbClr val="FF0000"/>
                </a:solidFill>
                <a:latin typeface="Times New Roman" pitchFamily="18" charset="0"/>
                <a:cs typeface="Times New Roman" pitchFamily="18" charset="0"/>
              </a:rPr>
              <a:t>Vát</a:t>
            </a:r>
            <a:r>
              <a:rPr lang="en-US" sz="2200" b="1" dirty="0">
                <a:solidFill>
                  <a:srgbClr val="FF0000"/>
                </a:solidFill>
                <a:latin typeface="Times New Roman" pitchFamily="18" charset="0"/>
                <a:cs typeface="Times New Roman" pitchFamily="18" charset="0"/>
              </a:rPr>
              <a:t>, Cam-</a:t>
            </a:r>
            <a:r>
              <a:rPr lang="en-US" sz="2200" b="1" dirty="0" err="1">
                <a:solidFill>
                  <a:srgbClr val="FF0000"/>
                </a:solidFill>
                <a:latin typeface="Times New Roman" pitchFamily="18" charset="0"/>
                <a:cs typeface="Times New Roman" pitchFamily="18" charset="0"/>
              </a:rPr>
              <a:t>pu</a:t>
            </a:r>
            <a:r>
              <a:rPr lang="en-US" sz="2200" b="1" dirty="0">
                <a:solidFill>
                  <a:srgbClr val="FF0000"/>
                </a:solidFill>
                <a:latin typeface="Times New Roman" pitchFamily="18" charset="0"/>
                <a:cs typeface="Times New Roman" pitchFamily="18" charset="0"/>
              </a:rPr>
              <a:t>-chia</a:t>
            </a:r>
          </a:p>
        </p:txBody>
      </p:sp>
      <p:sp>
        <p:nvSpPr>
          <p:cNvPr id="6" name="TextBox 5">
            <a:extLst>
              <a:ext uri="{FF2B5EF4-FFF2-40B4-BE49-F238E27FC236}">
                <a16:creationId xmlns:a16="http://schemas.microsoft.com/office/drawing/2014/main" xmlns="" id="{7C3B5453-A5C3-4C2A-9A23-EA5F4B886EBF}"/>
              </a:ext>
            </a:extLst>
          </p:cNvPr>
          <p:cNvSpPr txBox="1"/>
          <p:nvPr/>
        </p:nvSpPr>
        <p:spPr>
          <a:xfrm>
            <a:off x="731678" y="3213556"/>
            <a:ext cx="3457371" cy="430887"/>
          </a:xfrm>
          <a:prstGeom prst="rect">
            <a:avLst/>
          </a:prstGeom>
          <a:noFill/>
        </p:spPr>
        <p:txBody>
          <a:bodyPr wrap="square" rtlCol="0">
            <a:spAutoFit/>
          </a:bodyPr>
          <a:lstStyle/>
          <a:p>
            <a:pPr algn="just"/>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Một</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góc</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đền</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Ăng</a:t>
            </a:r>
            <a:r>
              <a:rPr lang="en-US" sz="2200" b="1" dirty="0">
                <a:solidFill>
                  <a:srgbClr val="FF0000"/>
                </a:solidFill>
                <a:latin typeface="Times New Roman" pitchFamily="18" charset="0"/>
                <a:cs typeface="Times New Roman" pitchFamily="18" charset="0"/>
              </a:rPr>
              <a:t>-co </a:t>
            </a:r>
            <a:r>
              <a:rPr lang="en-US" sz="2200" b="1" dirty="0" err="1">
                <a:solidFill>
                  <a:srgbClr val="FF0000"/>
                </a:solidFill>
                <a:latin typeface="Times New Roman" pitchFamily="18" charset="0"/>
                <a:cs typeface="Times New Roman" pitchFamily="18" charset="0"/>
              </a:rPr>
              <a:t>Vát</a:t>
            </a:r>
            <a:endParaRPr lang="en-US" sz="22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587711482"/>
      </p:ext>
    </p:extLst>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31640" y="341061"/>
            <a:ext cx="5760640" cy="584775"/>
          </a:xfrm>
          <a:prstGeom prst="rect">
            <a:avLst/>
          </a:prstGeom>
          <a:noFill/>
        </p:spPr>
        <p:txBody>
          <a:bodyPr wrap="square" rtlCol="0">
            <a:spAutoFit/>
          </a:bodyPr>
          <a:lstStyle/>
          <a:p>
            <a:pPr algn="ctr"/>
            <a:r>
              <a:rPr lang="en-US" sz="3200" b="1" dirty="0">
                <a:solidFill>
                  <a:srgbClr val="0000FF"/>
                </a:solidFill>
                <a:latin typeface="Times New Roman" pitchFamily="18" charset="0"/>
                <a:cs typeface="Times New Roman" pitchFamily="18" charset="0"/>
              </a:rPr>
              <a:t>GỢI Ý SẢN PHẨM</a:t>
            </a:r>
          </a:p>
        </p:txBody>
      </p:sp>
      <p:sp>
        <p:nvSpPr>
          <p:cNvPr id="2" name="Scroll: Horizontal 1">
            <a:extLst>
              <a:ext uri="{FF2B5EF4-FFF2-40B4-BE49-F238E27FC236}">
                <a16:creationId xmlns:a16="http://schemas.microsoft.com/office/drawing/2014/main" xmlns="" id="{8DA1BB7A-6B10-4849-85E6-411E3C10661D}"/>
              </a:ext>
            </a:extLst>
          </p:cNvPr>
          <p:cNvSpPr/>
          <p:nvPr/>
        </p:nvSpPr>
        <p:spPr>
          <a:xfrm>
            <a:off x="323528" y="615811"/>
            <a:ext cx="8640960" cy="5621501"/>
          </a:xfrm>
          <a:prstGeom prst="horizontalScroll">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dirty="0">
              <a:solidFill>
                <a:srgbClr val="0000FF"/>
              </a:solidFill>
            </a:endParaRPr>
          </a:p>
        </p:txBody>
      </p:sp>
      <p:sp>
        <p:nvSpPr>
          <p:cNvPr id="4" name="Rectangle 3">
            <a:extLst>
              <a:ext uri="{FF2B5EF4-FFF2-40B4-BE49-F238E27FC236}">
                <a16:creationId xmlns:a16="http://schemas.microsoft.com/office/drawing/2014/main" xmlns="" id="{8B309455-9FDD-4105-AB4D-8694399B660C}"/>
              </a:ext>
            </a:extLst>
          </p:cNvPr>
          <p:cNvSpPr/>
          <p:nvPr/>
        </p:nvSpPr>
        <p:spPr>
          <a:xfrm>
            <a:off x="1310401" y="1656846"/>
            <a:ext cx="7344816" cy="3539430"/>
          </a:xfrm>
          <a:prstGeom prst="rect">
            <a:avLst/>
          </a:prstGeom>
        </p:spPr>
        <p:txBody>
          <a:bodyPr wrap="square">
            <a:spAutoFit/>
          </a:bodyPr>
          <a:lstStyle/>
          <a:p>
            <a:pPr algn="just"/>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Chính</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trị-xã</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hội</a:t>
            </a:r>
            <a:r>
              <a:rPr lang="en-US" sz="2800" dirty="0">
                <a:solidFill>
                  <a:srgbClr val="0000FF"/>
                </a:solidFill>
                <a:latin typeface="Times New Roman" panose="02020603050405020304" pitchFamily="18" charset="0"/>
                <a:cs typeface="Times New Roman" panose="02020603050405020304" pitchFamily="18" charset="0"/>
              </a:rPr>
              <a:t>: </a:t>
            </a:r>
            <a:r>
              <a:rPr lang="nl-NL" sz="2800" dirty="0">
                <a:solidFill>
                  <a:srgbClr val="0000FF"/>
                </a:solidFill>
                <a:latin typeface="Times New Roman" panose="02020603050405020304" pitchFamily="18" charset="0"/>
                <a:cs typeface="Times New Roman" panose="02020603050405020304" pitchFamily="18" charset="0"/>
              </a:rPr>
              <a:t>Đất nước thống nhất, ổn định, các vương triều ra sức củng cố quyền lực, đồng thời quan tâm đến đời sống nhân dân.</a:t>
            </a:r>
            <a:endParaRPr lang="vi-VN" sz="2800" dirty="0">
              <a:solidFill>
                <a:srgbClr val="0000FF"/>
              </a:solidFill>
              <a:latin typeface="Times New Roman" panose="02020603050405020304" pitchFamily="18" charset="0"/>
              <a:cs typeface="Times New Roman" panose="02020603050405020304" pitchFamily="18" charset="0"/>
            </a:endParaRPr>
          </a:p>
          <a:p>
            <a:pPr algn="just"/>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Kinh</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tế</a:t>
            </a:r>
            <a:r>
              <a:rPr lang="en-US" sz="2800" dirty="0">
                <a:solidFill>
                  <a:srgbClr val="0000FF"/>
                </a:solidFill>
                <a:latin typeface="Times New Roman" panose="02020603050405020304" pitchFamily="18" charset="0"/>
                <a:cs typeface="Times New Roman" panose="02020603050405020304" pitchFamily="18" charset="0"/>
              </a:rPr>
              <a:t>: </a:t>
            </a:r>
            <a:endParaRPr lang="vi-VN" sz="2800" dirty="0">
              <a:solidFill>
                <a:srgbClr val="0000FF"/>
              </a:solidFill>
              <a:latin typeface="Times New Roman" panose="02020603050405020304" pitchFamily="18" charset="0"/>
              <a:cs typeface="Times New Roman" panose="02020603050405020304" pitchFamily="18" charset="0"/>
            </a:endParaRPr>
          </a:p>
          <a:p>
            <a:pPr algn="just"/>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Có</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bước</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phát</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triển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nhất</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là</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nông</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nghiệp</a:t>
            </a:r>
            <a:r>
              <a:rPr lang="en-US" sz="2800" dirty="0">
                <a:solidFill>
                  <a:srgbClr val="0000FF"/>
                </a:solidFill>
                <a:latin typeface="Times New Roman" panose="02020603050405020304" pitchFamily="18" charset="0"/>
                <a:cs typeface="Times New Roman" panose="02020603050405020304" pitchFamily="18" charset="0"/>
              </a:rPr>
              <a:t>.</a:t>
            </a:r>
            <a:endParaRPr lang="vi-VN" sz="2800" dirty="0">
              <a:solidFill>
                <a:srgbClr val="0000FF"/>
              </a:solidFill>
              <a:latin typeface="Times New Roman" panose="02020603050405020304" pitchFamily="18" charset="0"/>
              <a:cs typeface="Times New Roman" panose="02020603050405020304" pitchFamily="18" charset="0"/>
            </a:endParaRPr>
          </a:p>
          <a:p>
            <a:pPr algn="just"/>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Đánh</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bắt</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cá</a:t>
            </a:r>
            <a:r>
              <a:rPr lang="en-US" sz="2800" dirty="0">
                <a:solidFill>
                  <a:srgbClr val="0000FF"/>
                </a:solidFill>
                <a:latin typeface="Times New Roman" panose="02020603050405020304" pitchFamily="18" charset="0"/>
                <a:cs typeface="Times New Roman" panose="02020603050405020304" pitchFamily="18" charset="0"/>
              </a:rPr>
              <a:t> ở </a:t>
            </a:r>
            <a:r>
              <a:rPr lang="en-US" sz="2800" dirty="0" err="1">
                <a:solidFill>
                  <a:srgbClr val="0000FF"/>
                </a:solidFill>
                <a:latin typeface="Times New Roman" panose="02020603050405020304" pitchFamily="18" charset="0"/>
                <a:cs typeface="Times New Roman" panose="02020603050405020304" pitchFamily="18" charset="0"/>
              </a:rPr>
              <a:t>Biển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Hồ</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khai</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thác</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lâm</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thổ</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sản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làm</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nghề</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thủ</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công</a:t>
            </a:r>
            <a:r>
              <a:rPr lang="en-US" sz="2800" dirty="0">
                <a:solidFill>
                  <a:srgbClr val="0000FF"/>
                </a:solidFill>
                <a:latin typeface="Times New Roman" panose="02020603050405020304" pitchFamily="18" charset="0"/>
                <a:cs typeface="Times New Roman" panose="02020603050405020304" pitchFamily="18" charset="0"/>
              </a:rPr>
              <a:t>.</a:t>
            </a:r>
            <a:endParaRPr lang="vi-VN" sz="2800" dirty="0">
              <a:solidFill>
                <a:srgbClr val="0000FF"/>
              </a:solidFill>
              <a:latin typeface="Times New Roman" panose="02020603050405020304" pitchFamily="18" charset="0"/>
              <a:cs typeface="Times New Roman" panose="02020603050405020304" pitchFamily="18" charset="0"/>
            </a:endParaRPr>
          </a:p>
          <a:p>
            <a:pPr algn="just"/>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Không</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ngừng</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mở</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rộng</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lãnh</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thổ</a:t>
            </a:r>
            <a:endParaRPr lang="vi-VN" sz="28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176393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xmlns="" id="{77854682-B28F-4041-9976-2107F189DBF8}"/>
              </a:ext>
            </a:extLst>
          </p:cNvPr>
          <p:cNvSpPr txBox="1"/>
          <p:nvPr/>
        </p:nvSpPr>
        <p:spPr>
          <a:xfrm>
            <a:off x="179512" y="888252"/>
            <a:ext cx="8640960" cy="2062103"/>
          </a:xfrm>
          <a:prstGeom prst="rect">
            <a:avLst/>
          </a:prstGeom>
          <a:noFill/>
        </p:spPr>
        <p:txBody>
          <a:bodyPr wrap="square" rtlCol="0">
            <a:spAutoFit/>
          </a:bodyPr>
          <a:lstStyle/>
          <a:p>
            <a:pPr algn="just"/>
            <a:r>
              <a:rPr lang="nl-NL" sz="3200" dirty="0">
                <a:solidFill>
                  <a:srgbClr val="0000FF"/>
                </a:solidFill>
                <a:latin typeface="Times New Roman" panose="02020603050405020304" pitchFamily="18" charset="0"/>
                <a:cs typeface="Times New Roman" panose="02020603050405020304" pitchFamily="18" charset="0"/>
              </a:rPr>
              <a:t>Đọc thông tin mục 3, kết hợp quan sát hình, thảo luận theo bàn để hoàn thành phiếu học tập về một số nét tiêu biểu về văn hóa của Vương quốc Cam-pu-chia.</a:t>
            </a:r>
            <a:endParaRPr lang="en-US" sz="3200" dirty="0">
              <a:solidFill>
                <a:srgbClr val="0000FF"/>
              </a:solidFill>
              <a:latin typeface="Times New Roman" panose="02020603050405020304" pitchFamily="18" charset="0"/>
              <a:cs typeface="Times New Roman" pitchFamily="18" charset="0"/>
            </a:endParaRPr>
          </a:p>
        </p:txBody>
      </p:sp>
      <p:sp>
        <p:nvSpPr>
          <p:cNvPr id="12" name="TextBox 11">
            <a:extLst>
              <a:ext uri="{FF2B5EF4-FFF2-40B4-BE49-F238E27FC236}">
                <a16:creationId xmlns:a16="http://schemas.microsoft.com/office/drawing/2014/main" xmlns="" id="{ED84E17C-A292-41FE-809E-7EF3FF7B5A2D}"/>
              </a:ext>
            </a:extLst>
          </p:cNvPr>
          <p:cNvSpPr txBox="1"/>
          <p:nvPr/>
        </p:nvSpPr>
        <p:spPr>
          <a:xfrm>
            <a:off x="395536" y="220023"/>
            <a:ext cx="6074788" cy="523220"/>
          </a:xfrm>
          <a:prstGeom prst="rect">
            <a:avLst/>
          </a:prstGeom>
          <a:noFill/>
        </p:spPr>
        <p:txBody>
          <a:bodyPr wrap="square" rtlCol="0">
            <a:spAutoFit/>
          </a:bodyPr>
          <a:lstStyle/>
          <a:p>
            <a:pPr algn="just"/>
            <a:r>
              <a:rPr lang="en-US" sz="2800" b="1" dirty="0">
                <a:solidFill>
                  <a:srgbClr val="FF0000"/>
                </a:solidFill>
                <a:latin typeface="Times New Roman" pitchFamily="18" charset="0"/>
                <a:cs typeface="Times New Roman" pitchFamily="18" charset="0"/>
              </a:rPr>
              <a:t>3. </a:t>
            </a:r>
            <a:r>
              <a:rPr lang="en-US" sz="2800" b="1" dirty="0" err="1">
                <a:solidFill>
                  <a:srgbClr val="FF0000"/>
                </a:solidFill>
                <a:latin typeface="Times New Roman" pitchFamily="18" charset="0"/>
                <a:cs typeface="Times New Roman" pitchFamily="18" charset="0"/>
              </a:rPr>
              <a:t>Một</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số</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nét</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tiêu</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biểu</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về</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văn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hóa</a:t>
            </a:r>
            <a:endParaRPr lang="en-US" sz="2800" b="1" dirty="0">
              <a:solidFill>
                <a:srgbClr val="FF0000"/>
              </a:solidFill>
              <a:latin typeface="Times New Roman" pitchFamily="18" charset="0"/>
              <a:cs typeface="Times New Roman" pitchFamily="18" charset="0"/>
            </a:endParaRPr>
          </a:p>
        </p:txBody>
      </p:sp>
      <p:pic>
        <p:nvPicPr>
          <p:cNvPr id="7" name="Picture 6">
            <a:extLst>
              <a:ext uri="{FF2B5EF4-FFF2-40B4-BE49-F238E27FC236}">
                <a16:creationId xmlns:a16="http://schemas.microsoft.com/office/drawing/2014/main" xmlns="" id="{6761B70E-7591-498A-92CF-7A22AE772A0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355976" y="2952805"/>
            <a:ext cx="3750146" cy="1761158"/>
          </a:xfrm>
          <a:prstGeom prst="rect">
            <a:avLst/>
          </a:prstGeom>
          <a:noFill/>
          <a:ln>
            <a:noFill/>
          </a:ln>
        </p:spPr>
      </p:pic>
    </p:spTree>
    <p:extLst>
      <p:ext uri="{BB962C8B-B14F-4D97-AF65-F5344CB8AC3E}">
        <p14:creationId xmlns:p14="http://schemas.microsoft.com/office/powerpoint/2010/main" val="15583176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xmlns="" id="{F091D4DB-EFF7-4574-BF12-C7B075125753}"/>
              </a:ext>
            </a:extLst>
          </p:cNvPr>
          <p:cNvSpPr txBox="1"/>
          <p:nvPr/>
        </p:nvSpPr>
        <p:spPr>
          <a:xfrm>
            <a:off x="2627784" y="620688"/>
            <a:ext cx="3384376" cy="523220"/>
          </a:xfrm>
          <a:prstGeom prst="rect">
            <a:avLst/>
          </a:prstGeom>
          <a:noFill/>
        </p:spPr>
        <p:txBody>
          <a:bodyPr wrap="square" rtlCol="0">
            <a:spAutoFit/>
          </a:bodyPr>
          <a:lstStyle/>
          <a:p>
            <a:pPr algn="just"/>
            <a:r>
              <a:rPr lang="en-US" sz="2800" b="1" dirty="0">
                <a:solidFill>
                  <a:srgbClr val="FF0000"/>
                </a:solidFill>
                <a:latin typeface="Times New Roman" pitchFamily="18" charset="0"/>
                <a:cs typeface="Times New Roman" pitchFamily="18" charset="0"/>
              </a:rPr>
              <a:t>PHIẾU HỌC TẬP</a:t>
            </a:r>
          </a:p>
        </p:txBody>
      </p:sp>
      <p:graphicFrame>
        <p:nvGraphicFramePr>
          <p:cNvPr id="2" name="Table 1">
            <a:extLst>
              <a:ext uri="{FF2B5EF4-FFF2-40B4-BE49-F238E27FC236}">
                <a16:creationId xmlns:a16="http://schemas.microsoft.com/office/drawing/2014/main" xmlns="" id="{D54F3944-2446-4046-9B55-50BAB6523F8A}"/>
              </a:ext>
            </a:extLst>
          </p:cNvPr>
          <p:cNvGraphicFramePr>
            <a:graphicFrameLocks noGrp="1"/>
          </p:cNvGraphicFramePr>
          <p:nvPr>
            <p:extLst>
              <p:ext uri="{D42A27DB-BD31-4B8C-83A1-F6EECF244321}">
                <p14:modId xmlns:p14="http://schemas.microsoft.com/office/powerpoint/2010/main" val="3419280378"/>
              </p:ext>
            </p:extLst>
          </p:nvPr>
        </p:nvGraphicFramePr>
        <p:xfrm>
          <a:off x="467544" y="1700808"/>
          <a:ext cx="8496944" cy="3108960"/>
        </p:xfrm>
        <a:graphic>
          <a:graphicData uri="http://schemas.openxmlformats.org/drawingml/2006/table">
            <a:tbl>
              <a:tblPr firstRow="1" bandRow="1"/>
              <a:tblGrid>
                <a:gridCol w="3168352">
                  <a:extLst>
                    <a:ext uri="{9D8B030D-6E8A-4147-A177-3AD203B41FA5}">
                      <a16:colId xmlns:a16="http://schemas.microsoft.com/office/drawing/2014/main" xmlns="" val="1995624714"/>
                    </a:ext>
                  </a:extLst>
                </a:gridCol>
                <a:gridCol w="5328592">
                  <a:extLst>
                    <a:ext uri="{9D8B030D-6E8A-4147-A177-3AD203B41FA5}">
                      <a16:colId xmlns:a16="http://schemas.microsoft.com/office/drawing/2014/main" xmlns="" val="2419666361"/>
                    </a:ext>
                  </a:extLst>
                </a:gridCol>
              </a:tblGrid>
              <a:tr h="504056">
                <a:tc gridSpan="2">
                  <a:txBody>
                    <a:bodyPr/>
                    <a:lstStyle/>
                    <a:p>
                      <a:pPr algn="ctr"/>
                      <a:r>
                        <a:rPr lang="nl-NL" sz="2800" b="1" kern="1200" dirty="0">
                          <a:solidFill>
                            <a:schemeClr val="tx1"/>
                          </a:solidFill>
                          <a:effectLst/>
                          <a:latin typeface="Times New Roman" panose="02020603050405020304" pitchFamily="18" charset="0"/>
                          <a:ea typeface="+mn-ea"/>
                          <a:cs typeface="Times New Roman" panose="02020603050405020304" pitchFamily="18" charset="0"/>
                        </a:rPr>
                        <a:t>Một số nét tiêu biểu về văn hóa</a:t>
                      </a:r>
                      <a:endParaRPr lang="vi-VN" sz="2800" b="1" dirty="0">
                        <a:latin typeface="Times New Roman" panose="02020603050405020304" pitchFamily="18" charset="0"/>
                        <a:cs typeface="Times New Roman" panose="02020603050405020304" pitchFamily="18" charset="0"/>
                      </a:endParaRPr>
                    </a:p>
                  </a:txBody>
                  <a:tcPr/>
                </a:tc>
                <a:tc hMerge="1">
                  <a:txBody>
                    <a:bodyPr/>
                    <a:lstStyle/>
                    <a:p>
                      <a:endParaRPr lang="vi-VN" dirty="0"/>
                    </a:p>
                  </a:txBody>
                  <a:tcPr/>
                </a:tc>
                <a:extLst>
                  <a:ext uri="{0D108BD9-81ED-4DB2-BD59-A6C34878D82A}">
                    <a16:rowId xmlns:a16="http://schemas.microsoft.com/office/drawing/2014/main" xmlns="" val="424144434"/>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Tín ngưỡng</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vi-VN" sz="280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211396947"/>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Tôn giáo</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vi-VN" sz="280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292209081"/>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Ch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ữ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viết</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vi-VN"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3148478398"/>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Văn học</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vi-VN"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4035946493"/>
                  </a:ext>
                </a:extLst>
              </a:tr>
              <a:tr h="504056">
                <a:tc>
                  <a:txBody>
                    <a:bodyPr/>
                    <a:lstStyle/>
                    <a:p>
                      <a:pPr algn="l">
                        <a:lnSpc>
                          <a:spcPct val="115000"/>
                        </a:lnSpc>
                        <a:spcAft>
                          <a:spcPts val="0"/>
                        </a:spcAft>
                      </a:pP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Kiến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trúc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điêu</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khắc</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vi-VN"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277389436"/>
                  </a:ext>
                </a:extLst>
              </a:tr>
            </a:tbl>
          </a:graphicData>
        </a:graphic>
      </p:graphicFrame>
    </p:spTree>
    <p:extLst>
      <p:ext uri="{BB962C8B-B14F-4D97-AF65-F5344CB8AC3E}">
        <p14:creationId xmlns:p14="http://schemas.microsoft.com/office/powerpoint/2010/main" val="20261741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xmlns="" id="{D54F3944-2446-4046-9B55-50BAB6523F8A}"/>
              </a:ext>
            </a:extLst>
          </p:cNvPr>
          <p:cNvGraphicFramePr>
            <a:graphicFrameLocks noGrp="1"/>
          </p:cNvGraphicFramePr>
          <p:nvPr>
            <p:extLst>
              <p:ext uri="{D42A27DB-BD31-4B8C-83A1-F6EECF244321}">
                <p14:modId xmlns:p14="http://schemas.microsoft.com/office/powerpoint/2010/main" val="2287678922"/>
              </p:ext>
            </p:extLst>
          </p:nvPr>
        </p:nvGraphicFramePr>
        <p:xfrm>
          <a:off x="323528" y="1268760"/>
          <a:ext cx="8496944" cy="3515840"/>
        </p:xfrm>
        <a:graphic>
          <a:graphicData uri="http://schemas.openxmlformats.org/drawingml/2006/table">
            <a:tbl>
              <a:tblPr firstRow="1" bandRow="1"/>
              <a:tblGrid>
                <a:gridCol w="2304256">
                  <a:extLst>
                    <a:ext uri="{9D8B030D-6E8A-4147-A177-3AD203B41FA5}">
                      <a16:colId xmlns:a16="http://schemas.microsoft.com/office/drawing/2014/main" xmlns="" val="1995624714"/>
                    </a:ext>
                  </a:extLst>
                </a:gridCol>
                <a:gridCol w="6192688">
                  <a:extLst>
                    <a:ext uri="{9D8B030D-6E8A-4147-A177-3AD203B41FA5}">
                      <a16:colId xmlns:a16="http://schemas.microsoft.com/office/drawing/2014/main" xmlns="" val="2419666361"/>
                    </a:ext>
                  </a:extLst>
                </a:gridCol>
              </a:tblGrid>
              <a:tr h="504056">
                <a:tc gridSpan="2">
                  <a:txBody>
                    <a:bodyPr/>
                    <a:lstStyle/>
                    <a:p>
                      <a:pPr algn="ctr"/>
                      <a:r>
                        <a:rPr lang="nl-NL" sz="2800" b="1" kern="1200" dirty="0">
                          <a:solidFill>
                            <a:schemeClr val="tx1"/>
                          </a:solidFill>
                          <a:effectLst/>
                          <a:latin typeface="Times New Roman" panose="02020603050405020304" pitchFamily="18" charset="0"/>
                          <a:ea typeface="+mn-ea"/>
                          <a:cs typeface="Times New Roman" panose="02020603050405020304" pitchFamily="18" charset="0"/>
                        </a:rPr>
                        <a:t>Một số nét tiêu biểu về văn hóa</a:t>
                      </a:r>
                      <a:endParaRPr lang="vi-VN" sz="2800" b="1" dirty="0">
                        <a:latin typeface="Times New Roman" panose="02020603050405020304" pitchFamily="18" charset="0"/>
                        <a:cs typeface="Times New Roman" panose="02020603050405020304" pitchFamily="18" charset="0"/>
                      </a:endParaRPr>
                    </a:p>
                  </a:txBody>
                  <a:tcPr/>
                </a:tc>
                <a:tc hMerge="1">
                  <a:txBody>
                    <a:bodyPr/>
                    <a:lstStyle/>
                    <a:p>
                      <a:endParaRPr lang="vi-VN" dirty="0"/>
                    </a:p>
                  </a:txBody>
                  <a:tcPr/>
                </a:tc>
                <a:extLst>
                  <a:ext uri="{0D108BD9-81ED-4DB2-BD59-A6C34878D82A}">
                    <a16:rowId xmlns:a16="http://schemas.microsoft.com/office/drawing/2014/main" xmlns="" val="424144434"/>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Tín ngưỡng</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2800" dirty="0">
                          <a:effectLst/>
                          <a:latin typeface="Times New Roman" panose="02020603050405020304" pitchFamily="18" charset="0"/>
                          <a:ea typeface="Calibri" panose="020F0502020204030204" pitchFamily="34" charset="0"/>
                        </a:rPr>
                        <a:t>Phồn thực, cầu mưa</a:t>
                      </a:r>
                      <a:endParaRPr lang="vi-VN" sz="2800" dirty="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1211396947"/>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Tôn giáo</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2800">
                          <a:effectLst/>
                          <a:latin typeface="Times New Roman" panose="02020603050405020304" pitchFamily="18" charset="0"/>
                          <a:ea typeface="Calibri" panose="020F0502020204030204" pitchFamily="34" charset="0"/>
                        </a:rPr>
                        <a:t>Hin-đu giáo, Phật giáo</a:t>
                      </a:r>
                      <a:endParaRPr lang="vi-VN" sz="28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92209081"/>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Ch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ữ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viết</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2800">
                          <a:effectLst/>
                          <a:latin typeface="Times New Roman" panose="02020603050405020304" pitchFamily="18" charset="0"/>
                          <a:ea typeface="Calibri" panose="020F0502020204030204" pitchFamily="34" charset="0"/>
                        </a:rPr>
                        <a:t>Chữ Khơ-me</a:t>
                      </a:r>
                      <a:endParaRPr lang="vi-VN" sz="28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148478398"/>
                  </a:ext>
                </a:extLst>
              </a:tr>
              <a:tr h="504056">
                <a:tc>
                  <a:txBody>
                    <a:bodyPr/>
                    <a:lstStyle/>
                    <a:p>
                      <a:pPr algn="l">
                        <a:lnSpc>
                          <a:spcPct val="115000"/>
                        </a:lnSpc>
                        <a:spcAft>
                          <a:spcPts val="0"/>
                        </a:spcAft>
                      </a:pPr>
                      <a:r>
                        <a:rPr lang="nl-NL" sz="2800" dirty="0">
                          <a:effectLst/>
                          <a:latin typeface="Times New Roman" panose="02020603050405020304" pitchFamily="18" charset="0"/>
                          <a:ea typeface="Calibri" panose="020F0502020204030204" pitchFamily="34" charset="0"/>
                          <a:cs typeface="Times New Roman" panose="02020603050405020304" pitchFamily="18" charset="0"/>
                        </a:rPr>
                        <a:t>Văn học</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2800" dirty="0">
                          <a:effectLst/>
                          <a:latin typeface="Times New Roman" panose="02020603050405020304" pitchFamily="18" charset="0"/>
                          <a:ea typeface="Calibri" panose="020F0502020204030204" pitchFamily="34" charset="0"/>
                        </a:rPr>
                        <a:t>Thần thoại, truyện cười, thơ..</a:t>
                      </a:r>
                      <a:endParaRPr lang="vi-VN" sz="2800" dirty="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4035946493"/>
                  </a:ext>
                </a:extLst>
              </a:tr>
              <a:tr h="504056">
                <a:tc>
                  <a:txBody>
                    <a:bodyPr/>
                    <a:lstStyle/>
                    <a:p>
                      <a:pPr algn="l">
                        <a:lnSpc>
                          <a:spcPct val="115000"/>
                        </a:lnSpc>
                        <a:spcAft>
                          <a:spcPts val="0"/>
                        </a:spcAft>
                      </a:pP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Kiến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trúc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điêu</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khắc</a:t>
                      </a:r>
                      <a:endParaRPr lang="vi-VN"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2800" dirty="0">
                          <a:effectLst/>
                          <a:latin typeface="Times New Roman" panose="02020603050405020304" pitchFamily="18" charset="0"/>
                          <a:ea typeface="Calibri" panose="020F0502020204030204" pitchFamily="34" charset="0"/>
                        </a:rPr>
                        <a:t>Rất phát triển, tiêu biểu: Ăng-co Vát, Ăng-co-Thom</a:t>
                      </a:r>
                      <a:endParaRPr lang="vi-VN" sz="2800" dirty="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324687170"/>
                  </a:ext>
                </a:extLst>
              </a:tr>
            </a:tbl>
          </a:graphicData>
        </a:graphic>
      </p:graphicFrame>
      <p:sp>
        <p:nvSpPr>
          <p:cNvPr id="7" name="TextBox 6">
            <a:extLst>
              <a:ext uri="{FF2B5EF4-FFF2-40B4-BE49-F238E27FC236}">
                <a16:creationId xmlns:a16="http://schemas.microsoft.com/office/drawing/2014/main" xmlns="" id="{2EA88FF9-A0ED-4D08-80BF-2A338B006D9F}"/>
              </a:ext>
            </a:extLst>
          </p:cNvPr>
          <p:cNvSpPr txBox="1"/>
          <p:nvPr/>
        </p:nvSpPr>
        <p:spPr>
          <a:xfrm>
            <a:off x="1331640" y="341061"/>
            <a:ext cx="5760640" cy="584775"/>
          </a:xfrm>
          <a:prstGeom prst="rect">
            <a:avLst/>
          </a:prstGeom>
          <a:noFill/>
        </p:spPr>
        <p:txBody>
          <a:bodyPr wrap="square" rtlCol="0">
            <a:spAutoFit/>
          </a:bodyPr>
          <a:lstStyle/>
          <a:p>
            <a:pPr algn="ctr"/>
            <a:r>
              <a:rPr lang="en-US" sz="3200" b="1" dirty="0">
                <a:solidFill>
                  <a:srgbClr val="0000FF"/>
                </a:solidFill>
                <a:latin typeface="Times New Roman" pitchFamily="18" charset="0"/>
                <a:cs typeface="Times New Roman" pitchFamily="18" charset="0"/>
              </a:rPr>
              <a:t>GỢI Ý SẢN PHẨM</a:t>
            </a:r>
          </a:p>
        </p:txBody>
      </p:sp>
    </p:spTree>
    <p:extLst>
      <p:ext uri="{BB962C8B-B14F-4D97-AF65-F5344CB8AC3E}">
        <p14:creationId xmlns:p14="http://schemas.microsoft.com/office/powerpoint/2010/main" val="18838912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979712" y="1260103"/>
            <a:ext cx="6858000" cy="1107996"/>
          </a:xfrm>
          <a:prstGeom prst="rect">
            <a:avLst/>
          </a:prstGeom>
          <a:noFill/>
        </p:spPr>
        <p:txBody>
          <a:bodyPr wrap="square" rtlCol="0">
            <a:spAutoFit/>
          </a:bodyPr>
          <a:lstStyle/>
          <a:p>
            <a:pPr algn="ctr"/>
            <a:r>
              <a:rPr lang="en-US" sz="6600" b="1" dirty="0">
                <a:solidFill>
                  <a:srgbClr val="FF0000"/>
                </a:solidFill>
                <a:latin typeface="Times New Roman" pitchFamily="18" charset="0"/>
                <a:cs typeface="Times New Roman" pitchFamily="18" charset="0"/>
              </a:rPr>
              <a:t>LUYỆN TẬP</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4185" y="620688"/>
            <a:ext cx="1654274" cy="16978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04196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589613" y="1909420"/>
            <a:ext cx="533400" cy="533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19772" y="-243408"/>
            <a:ext cx="8785123" cy="830997"/>
          </a:xfrm>
          <a:prstGeom prst="rect">
            <a:avLst/>
          </a:prstGeom>
          <a:noFill/>
        </p:spPr>
        <p:txBody>
          <a:bodyPr wrap="square" rtlCol="0">
            <a:spAutoFit/>
          </a:bodyPr>
          <a:lstStyle/>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
        <p:nvSpPr>
          <p:cNvPr id="9" name="TextBox 8"/>
          <p:cNvSpPr txBox="1"/>
          <p:nvPr/>
        </p:nvSpPr>
        <p:spPr>
          <a:xfrm>
            <a:off x="590228" y="1052736"/>
            <a:ext cx="8091879" cy="2246769"/>
          </a:xfrm>
          <a:prstGeom prst="rect">
            <a:avLst/>
          </a:prstGeom>
          <a:noFill/>
        </p:spPr>
        <p:txBody>
          <a:bodyPr wrap="square" rtlCol="0">
            <a:spAutoFit/>
          </a:bodyPr>
          <a:lstStyle/>
          <a:p>
            <a:r>
              <a:rPr lang="en-US" sz="2800" i="1" dirty="0">
                <a:latin typeface="Times New Roman" pitchFamily="18" charset="0"/>
                <a:cs typeface="Times New Roman" pitchFamily="18" charset="0"/>
              </a:rPr>
              <a:t>1. </a:t>
            </a:r>
            <a:r>
              <a:rPr lang="en-US" sz="2800" i="1" dirty="0" err="1">
                <a:latin typeface="Times New Roman" pitchFamily="18" charset="0"/>
                <a:cs typeface="Times New Roman" pitchFamily="18" charset="0"/>
              </a:rPr>
              <a:t>Vương</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quốc</a:t>
            </a:r>
            <a:r>
              <a:rPr lang="en-US" sz="2800" i="1" dirty="0">
                <a:latin typeface="Times New Roman" pitchFamily="18" charset="0"/>
                <a:cs typeface="Times New Roman" pitchFamily="18" charset="0"/>
              </a:rPr>
              <a:t> Cam-</a:t>
            </a:r>
            <a:r>
              <a:rPr lang="en-US" sz="2800" i="1" dirty="0" err="1">
                <a:latin typeface="Times New Roman" pitchFamily="18" charset="0"/>
                <a:cs typeface="Times New Roman" pitchFamily="18" charset="0"/>
              </a:rPr>
              <a:t>pu</a:t>
            </a:r>
            <a:r>
              <a:rPr lang="en-US" sz="2800" i="1" dirty="0">
                <a:latin typeface="Times New Roman" pitchFamily="18" charset="0"/>
                <a:cs typeface="Times New Roman" pitchFamily="18" charset="0"/>
              </a:rPr>
              <a:t>-chia </a:t>
            </a:r>
            <a:r>
              <a:rPr lang="en-US" sz="2800" i="1" dirty="0" err="1">
                <a:latin typeface="Times New Roman" pitchFamily="18" charset="0"/>
                <a:cs typeface="Times New Roman" pitchFamily="18" charset="0"/>
              </a:rPr>
              <a:t>được</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hình</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thành</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từ</a:t>
            </a:r>
            <a:endParaRPr lang="en-US" sz="2800" i="1" dirty="0">
              <a:latin typeface="Times New Roman" pitchFamily="18" charset="0"/>
              <a:cs typeface="Times New Roman" pitchFamily="18" charset="0"/>
            </a:endParaRPr>
          </a:p>
          <a:p>
            <a:pPr marL="514350" indent="-514350">
              <a:buAutoNum type="alphaUcPeriod"/>
            </a:pPr>
            <a:r>
              <a:rPr lang="en-US" sz="2800" dirty="0" err="1">
                <a:latin typeface="Times New Roman" pitchFamily="18" charset="0"/>
                <a:cs typeface="Times New Roman" pitchFamily="18" charset="0"/>
              </a:rPr>
              <a:t>thế</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kỉ</a:t>
            </a:r>
            <a:r>
              <a:rPr lang="en-US" sz="2800" dirty="0">
                <a:latin typeface="Times New Roman" pitchFamily="18" charset="0"/>
                <a:cs typeface="Times New Roman" pitchFamily="18" charset="0"/>
              </a:rPr>
              <a:t> V.</a:t>
            </a:r>
          </a:p>
          <a:p>
            <a:pPr marL="514350" indent="-514350">
              <a:buAutoNum type="alphaUcPeriod"/>
            </a:pPr>
            <a:r>
              <a:rPr lang="en-US" sz="2800" dirty="0" err="1">
                <a:latin typeface="Times New Roman" pitchFamily="18" charset="0"/>
                <a:cs typeface="Times New Roman" pitchFamily="18" charset="0"/>
              </a:rPr>
              <a:t>thế</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kỉ</a:t>
            </a:r>
            <a:r>
              <a:rPr lang="en-US" sz="2800" dirty="0">
                <a:latin typeface="Times New Roman" pitchFamily="18" charset="0"/>
                <a:cs typeface="Times New Roman" pitchFamily="18" charset="0"/>
              </a:rPr>
              <a:t> VI.</a:t>
            </a:r>
          </a:p>
          <a:p>
            <a:pPr marL="514350" indent="-514350">
              <a:buAutoNum type="alphaUcPeriod"/>
            </a:pPr>
            <a:r>
              <a:rPr lang="en-US" sz="2800" dirty="0" err="1">
                <a:latin typeface="Times New Roman" pitchFamily="18" charset="0"/>
                <a:cs typeface="Times New Roman" pitchFamily="18" charset="0"/>
              </a:rPr>
              <a:t>thế</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kỉ</a:t>
            </a:r>
            <a:r>
              <a:rPr lang="en-US" sz="2800" dirty="0">
                <a:latin typeface="Times New Roman" pitchFamily="18" charset="0"/>
                <a:cs typeface="Times New Roman" pitchFamily="18" charset="0"/>
              </a:rPr>
              <a:t> IX.</a:t>
            </a:r>
          </a:p>
          <a:p>
            <a:pPr marL="514350" indent="-514350">
              <a:buAutoNum type="alphaUcPeriod"/>
            </a:pPr>
            <a:r>
              <a:rPr lang="en-US" sz="2800" dirty="0" err="1">
                <a:latin typeface="Times New Roman" pitchFamily="18" charset="0"/>
                <a:cs typeface="Times New Roman" pitchFamily="18" charset="0"/>
              </a:rPr>
              <a:t>thế</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kỉ</a:t>
            </a:r>
            <a:r>
              <a:rPr lang="en-US" sz="2800" dirty="0">
                <a:latin typeface="Times New Roman" pitchFamily="18" charset="0"/>
                <a:cs typeface="Times New Roman" pitchFamily="18" charset="0"/>
              </a:rPr>
              <a:t> XIII.</a:t>
            </a:r>
          </a:p>
        </p:txBody>
      </p:sp>
    </p:spTree>
    <p:extLst>
      <p:ext uri="{BB962C8B-B14F-4D97-AF65-F5344CB8AC3E}">
        <p14:creationId xmlns:p14="http://schemas.microsoft.com/office/powerpoint/2010/main" val="73075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139105" y="1556792"/>
            <a:ext cx="533400" cy="533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05805" y="117901"/>
            <a:ext cx="8785123" cy="830997"/>
          </a:xfrm>
          <a:prstGeom prst="rect">
            <a:avLst/>
          </a:prstGeom>
          <a:noFill/>
        </p:spPr>
        <p:txBody>
          <a:bodyPr wrap="square" rtlCol="0">
            <a:spAutoFit/>
          </a:bodyPr>
          <a:lstStyle/>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
        <p:nvSpPr>
          <p:cNvPr id="9" name="TextBox 8"/>
          <p:cNvSpPr txBox="1"/>
          <p:nvPr/>
        </p:nvSpPr>
        <p:spPr>
          <a:xfrm>
            <a:off x="139105" y="1123026"/>
            <a:ext cx="9004895" cy="2246769"/>
          </a:xfrm>
          <a:prstGeom prst="rect">
            <a:avLst/>
          </a:prstGeom>
          <a:noFill/>
        </p:spPr>
        <p:txBody>
          <a:bodyPr wrap="square" rtlCol="0">
            <a:spAutoFit/>
          </a:bodyPr>
          <a:lstStyle/>
          <a:p>
            <a:r>
              <a:rPr lang="en-US" sz="2800" i="1" dirty="0">
                <a:latin typeface="Times New Roman" pitchFamily="18" charset="0"/>
                <a:cs typeface="Times New Roman" pitchFamily="18" charset="0"/>
              </a:rPr>
              <a:t>2. </a:t>
            </a:r>
            <a:r>
              <a:rPr lang="en-US" sz="2800" i="1" dirty="0" err="1">
                <a:latin typeface="Times New Roman" pitchFamily="18" charset="0"/>
                <a:cs typeface="Times New Roman" pitchFamily="18" charset="0"/>
              </a:rPr>
              <a:t>Thời</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kì</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phát</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triển</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nhất</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của</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Vương</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quốc</a:t>
            </a:r>
            <a:r>
              <a:rPr lang="en-US" sz="2800" i="1" dirty="0">
                <a:latin typeface="Times New Roman" pitchFamily="18" charset="0"/>
                <a:cs typeface="Times New Roman" pitchFamily="18" charset="0"/>
              </a:rPr>
              <a:t> Cam-</a:t>
            </a:r>
            <a:r>
              <a:rPr lang="en-US" sz="2800" i="1" dirty="0" err="1">
                <a:latin typeface="Times New Roman" pitchFamily="18" charset="0"/>
                <a:cs typeface="Times New Roman" pitchFamily="18" charset="0"/>
              </a:rPr>
              <a:t>pu</a:t>
            </a:r>
            <a:r>
              <a:rPr lang="en-US" sz="2800" i="1" dirty="0">
                <a:latin typeface="Times New Roman" pitchFamily="18" charset="0"/>
                <a:cs typeface="Times New Roman" pitchFamily="18" charset="0"/>
              </a:rPr>
              <a:t>-chia </a:t>
            </a:r>
            <a:r>
              <a:rPr lang="en-US" sz="2800" i="1" dirty="0" err="1">
                <a:latin typeface="Times New Roman" pitchFamily="18" charset="0"/>
                <a:cs typeface="Times New Roman" pitchFamily="18" charset="0"/>
              </a:rPr>
              <a:t>là</a:t>
            </a:r>
            <a:endParaRPr lang="en-US" sz="2800" i="1" dirty="0">
              <a:latin typeface="Times New Roman" pitchFamily="18" charset="0"/>
              <a:cs typeface="Times New Roman" pitchFamily="18" charset="0"/>
            </a:endParaRPr>
          </a:p>
          <a:p>
            <a:pPr marL="514350" indent="-514350">
              <a:buAutoNum type="alphaUcPeriod"/>
            </a:pPr>
            <a:r>
              <a:rPr lang="en-US" sz="2800" dirty="0" err="1">
                <a:latin typeface="Times New Roman" pitchFamily="18" charset="0"/>
                <a:cs typeface="Times New Roman" pitchFamily="18" charset="0"/>
              </a:rPr>
              <a:t>thời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kì</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kinh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đô</a:t>
            </a:r>
            <a:r>
              <a:rPr lang="en-US" sz="2800" dirty="0">
                <a:latin typeface="Times New Roman" pitchFamily="18" charset="0"/>
                <a:cs typeface="Times New Roman" pitchFamily="18" charset="0"/>
              </a:rPr>
              <a:t> Cam-</a:t>
            </a:r>
            <a:r>
              <a:rPr lang="en-US" sz="2800" dirty="0" err="1">
                <a:latin typeface="Times New Roman" pitchFamily="18" charset="0"/>
                <a:cs typeface="Times New Roman" pitchFamily="18" charset="0"/>
              </a:rPr>
              <a:t>pu</a:t>
            </a:r>
            <a:r>
              <a:rPr lang="en-US" sz="2800" dirty="0">
                <a:latin typeface="Times New Roman" pitchFamily="18" charset="0"/>
                <a:cs typeface="Times New Roman" pitchFamily="18" charset="0"/>
              </a:rPr>
              <a:t>-chia </a:t>
            </a:r>
            <a:r>
              <a:rPr lang="en-US" sz="2800" dirty="0" err="1">
                <a:latin typeface="Times New Roman" pitchFamily="18" charset="0"/>
                <a:cs typeface="Times New Roman" pitchFamily="18" charset="0"/>
              </a:rPr>
              <a:t>đóng</a:t>
            </a:r>
            <a:r>
              <a:rPr lang="en-US" sz="2800" dirty="0">
                <a:latin typeface="Times New Roman" pitchFamily="18" charset="0"/>
                <a:cs typeface="Times New Roman" pitchFamily="18" charset="0"/>
              </a:rPr>
              <a:t> ở </a:t>
            </a:r>
            <a:r>
              <a:rPr lang="en-US" sz="2800" dirty="0" err="1">
                <a:latin typeface="Times New Roman" pitchFamily="18" charset="0"/>
                <a:cs typeface="Times New Roman" pitchFamily="18" charset="0"/>
              </a:rPr>
              <a:t>Ăng</a:t>
            </a:r>
            <a:r>
              <a:rPr lang="en-US" sz="2800" dirty="0">
                <a:latin typeface="Times New Roman" pitchFamily="18" charset="0"/>
                <a:cs typeface="Times New Roman" pitchFamily="18" charset="0"/>
              </a:rPr>
              <a:t>-co (802-1432).</a:t>
            </a:r>
          </a:p>
          <a:p>
            <a:pPr marL="514350" indent="-514350">
              <a:buAutoNum type="alphaUcPeriod"/>
            </a:pPr>
            <a:r>
              <a:rPr lang="en-US" sz="2800" dirty="0" err="1">
                <a:latin typeface="Times New Roman" pitchFamily="18" charset="0"/>
                <a:cs typeface="Times New Roman" pitchFamily="18" charset="0"/>
              </a:rPr>
              <a:t>thời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kì</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trị</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vì</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vua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Giay</a:t>
            </a:r>
            <a:r>
              <a:rPr lang="en-US" sz="2800" dirty="0">
                <a:latin typeface="Times New Roman" pitchFamily="18" charset="0"/>
                <a:cs typeface="Times New Roman" pitchFamily="18" charset="0"/>
              </a:rPr>
              <a:t>-a-</a:t>
            </a:r>
            <a:r>
              <a:rPr lang="en-US" sz="2800" dirty="0" err="1">
                <a:latin typeface="Times New Roman" pitchFamily="18" charset="0"/>
                <a:cs typeface="Times New Roman" pitchFamily="18" charset="0"/>
              </a:rPr>
              <a:t>vác</a:t>
            </a:r>
            <a:r>
              <a:rPr lang="en-US" sz="2800" dirty="0">
                <a:latin typeface="Times New Roman" pitchFamily="18" charset="0"/>
                <a:cs typeface="Times New Roman" pitchFamily="18" charset="0"/>
              </a:rPr>
              <a:t>-man II.</a:t>
            </a:r>
          </a:p>
          <a:p>
            <a:pPr marL="514350" indent="-514350">
              <a:buAutoNum type="alphaUcPeriod"/>
            </a:pPr>
            <a:r>
              <a:rPr lang="en-US" sz="2800" dirty="0" err="1">
                <a:latin typeface="Times New Roman" pitchFamily="18" charset="0"/>
                <a:cs typeface="Times New Roman" pitchFamily="18" charset="0"/>
              </a:rPr>
              <a:t>thế</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kỉ</a:t>
            </a:r>
            <a:r>
              <a:rPr lang="en-US" sz="2800" dirty="0">
                <a:latin typeface="Times New Roman" pitchFamily="18" charset="0"/>
                <a:cs typeface="Times New Roman" pitchFamily="18" charset="0"/>
              </a:rPr>
              <a:t> XIII.</a:t>
            </a:r>
          </a:p>
          <a:p>
            <a:pPr marL="514350" indent="-514350">
              <a:buAutoNum type="alphaUcPeriod"/>
            </a:pPr>
            <a:r>
              <a:rPr lang="en-US" sz="2800" dirty="0" err="1">
                <a:latin typeface="Times New Roman" pitchFamily="18" charset="0"/>
                <a:cs typeface="Times New Roman" pitchFamily="18" charset="0"/>
              </a:rPr>
              <a:t>từ</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kinh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đô</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chuyển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phía</a:t>
            </a:r>
            <a:r>
              <a:rPr lang="en-US" sz="2800" dirty="0">
                <a:latin typeface="Times New Roman" pitchFamily="18" charset="0"/>
                <a:cs typeface="Times New Roman" pitchFamily="18" charset="0"/>
              </a:rPr>
              <a:t> Nam </a:t>
            </a:r>
            <a:r>
              <a:rPr lang="en-US" sz="2800" dirty="0" err="1">
                <a:latin typeface="Times New Roman" pitchFamily="18" charset="0"/>
                <a:cs typeface="Times New Roman" pitchFamily="18" charset="0"/>
              </a:rPr>
              <a:t>Biển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Hồ</a:t>
            </a:r>
            <a:r>
              <a:rPr lang="en-US" sz="2800" dirty="0">
                <a:latin typeface="Times New Roman" pitchFamily="18" charset="0"/>
                <a:cs typeface="Times New Roman" pitchFamily="18" charset="0"/>
              </a:rPr>
              <a:t>.</a:t>
            </a:r>
          </a:p>
        </p:txBody>
      </p:sp>
    </p:spTree>
    <p:extLst>
      <p:ext uri="{BB962C8B-B14F-4D97-AF65-F5344CB8AC3E}">
        <p14:creationId xmlns:p14="http://schemas.microsoft.com/office/powerpoint/2010/main" val="3935413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405803" y="4005064"/>
            <a:ext cx="533400" cy="533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05805" y="117901"/>
            <a:ext cx="8785123" cy="830997"/>
          </a:xfrm>
          <a:prstGeom prst="rect">
            <a:avLst/>
          </a:prstGeom>
          <a:noFill/>
        </p:spPr>
        <p:txBody>
          <a:bodyPr wrap="square" rtlCol="0">
            <a:spAutoFit/>
          </a:bodyPr>
          <a:lstStyle/>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
        <p:nvSpPr>
          <p:cNvPr id="9" name="TextBox 8"/>
          <p:cNvSpPr txBox="1"/>
          <p:nvPr/>
        </p:nvSpPr>
        <p:spPr>
          <a:xfrm>
            <a:off x="405804" y="947762"/>
            <a:ext cx="8785123" cy="3970318"/>
          </a:xfrm>
          <a:prstGeom prst="rect">
            <a:avLst/>
          </a:prstGeom>
          <a:noFill/>
        </p:spPr>
        <p:txBody>
          <a:bodyPr wrap="square" rtlCol="0">
            <a:spAutoFit/>
          </a:bodyPr>
          <a:lstStyle/>
          <a:p>
            <a:r>
              <a:rPr lang="en-US" sz="2800" i="1" dirty="0">
                <a:latin typeface="Times New Roman" pitchFamily="18" charset="0"/>
                <a:cs typeface="Times New Roman" pitchFamily="18" charset="0"/>
              </a:rPr>
              <a:t>3. Ý </a:t>
            </a:r>
            <a:r>
              <a:rPr lang="en-US" sz="2800" i="1" dirty="0" err="1">
                <a:latin typeface="Times New Roman" pitchFamily="18" charset="0"/>
                <a:cs typeface="Times New Roman" pitchFamily="18" charset="0"/>
              </a:rPr>
              <a:t>nào</a:t>
            </a:r>
            <a:r>
              <a:rPr lang="en-US" sz="2800"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không</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phản</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ánh</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đúng</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sự</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phát</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triển</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của</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Vương</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quốc</a:t>
            </a:r>
            <a:r>
              <a:rPr lang="en-US" sz="2800" i="1" dirty="0">
                <a:latin typeface="Times New Roman" pitchFamily="18" charset="0"/>
                <a:cs typeface="Times New Roman" pitchFamily="18" charset="0"/>
              </a:rPr>
              <a:t> Cam-</a:t>
            </a:r>
            <a:r>
              <a:rPr lang="en-US" sz="2800" i="1" dirty="0" err="1">
                <a:latin typeface="Times New Roman" pitchFamily="18" charset="0"/>
                <a:cs typeface="Times New Roman" pitchFamily="18" charset="0"/>
              </a:rPr>
              <a:t>pu</a:t>
            </a:r>
            <a:r>
              <a:rPr lang="en-US" sz="2800" i="1" dirty="0">
                <a:latin typeface="Times New Roman" pitchFamily="18" charset="0"/>
                <a:cs typeface="Times New Roman" pitchFamily="18" charset="0"/>
              </a:rPr>
              <a:t>-chia </a:t>
            </a:r>
            <a:r>
              <a:rPr lang="en-US" sz="2800" i="1" dirty="0" err="1">
                <a:latin typeface="Times New Roman" pitchFamily="18" charset="0"/>
                <a:cs typeface="Times New Roman" pitchFamily="18" charset="0"/>
              </a:rPr>
              <a:t>thời</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kì</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Ăng</a:t>
            </a:r>
            <a:r>
              <a:rPr lang="en-US" sz="2800" i="1" dirty="0">
                <a:latin typeface="Times New Roman" pitchFamily="18" charset="0"/>
                <a:cs typeface="Times New Roman" pitchFamily="18" charset="0"/>
              </a:rPr>
              <a:t>-co?</a:t>
            </a:r>
          </a:p>
          <a:p>
            <a:pPr marL="514350" indent="-514350">
              <a:buAutoNum type="alphaUcPeriod"/>
            </a:pPr>
            <a:r>
              <a:rPr lang="en-US" sz="2800" dirty="0" err="1">
                <a:latin typeface="Times New Roman" pitchFamily="18" charset="0"/>
                <a:cs typeface="Times New Roman" pitchFamily="18" charset="0"/>
              </a:rPr>
              <a:t>Vương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triều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tăng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cường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cố</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quyền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lực</a:t>
            </a:r>
            <a:r>
              <a:rPr lang="en-US" sz="2800" dirty="0">
                <a:latin typeface="Times New Roman" pitchFamily="18" charset="0"/>
                <a:cs typeface="Times New Roman" pitchFamily="18" charset="0"/>
              </a:rPr>
              <a:t>.</a:t>
            </a:r>
          </a:p>
          <a:p>
            <a:pPr marL="514350" indent="-514350">
              <a:buAutoNum type="alphaUcPeriod"/>
            </a:pPr>
            <a:r>
              <a:rPr lang="en-US" sz="2800" dirty="0" err="1">
                <a:latin typeface="Times New Roman" pitchFamily="18" charset="0"/>
                <a:cs typeface="Times New Roman" pitchFamily="18" charset="0"/>
              </a:rPr>
              <a:t>Nhà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vua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tâm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thực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nhiều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hoạt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ích</a:t>
            </a:r>
            <a:r>
              <a:rPr lang="en-US" sz="2800" dirty="0">
                <a:latin typeface="Times New Roman" pitchFamily="18" charset="0"/>
                <a:cs typeface="Times New Roman" pitchFamily="18" charset="0"/>
              </a:rPr>
              <a:t>.</a:t>
            </a:r>
          </a:p>
          <a:p>
            <a:pPr marL="514350" indent="-514350">
              <a:buAutoNum type="alphaUcPeriod"/>
            </a:pPr>
            <a:r>
              <a:rPr lang="en-US" sz="2800" dirty="0" err="1">
                <a:latin typeface="Times New Roman" pitchFamily="18" charset="0"/>
                <a:cs typeface="Times New Roman" pitchFamily="18" charset="0"/>
              </a:rPr>
              <a:t>Nhiều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hồ</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kênh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mương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dựng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tạo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cơ</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sở</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nhiệp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phát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triển</a:t>
            </a:r>
            <a:r>
              <a:rPr lang="en-US" sz="2800" dirty="0">
                <a:latin typeface="Times New Roman" pitchFamily="18" charset="0"/>
                <a:cs typeface="Times New Roman" pitchFamily="18" charset="0"/>
              </a:rPr>
              <a:t>.</a:t>
            </a:r>
          </a:p>
          <a:p>
            <a:pPr marL="514350" indent="-514350">
              <a:buAutoNum type="alphaUcPeriod"/>
            </a:pP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Khơ</a:t>
            </a:r>
            <a:r>
              <a:rPr lang="en-US" sz="2800" dirty="0">
                <a:latin typeface="Times New Roman" pitchFamily="18" charset="0"/>
                <a:cs typeface="Times New Roman" pitchFamily="18" charset="0"/>
              </a:rPr>
              <a:t>-me </a:t>
            </a:r>
            <a:r>
              <a:rPr lang="en-US" sz="2800" dirty="0" err="1">
                <a:latin typeface="Times New Roman" pitchFamily="18" charset="0"/>
                <a:cs typeface="Times New Roman" pitchFamily="18" charset="0"/>
              </a:rPr>
              <a:t>đã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giành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chiến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thắng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trước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sự</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tấn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thế</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kỉ</a:t>
            </a:r>
            <a:r>
              <a:rPr lang="en-US" sz="2800" dirty="0">
                <a:latin typeface="Times New Roman" pitchFamily="18" charset="0"/>
                <a:cs typeface="Times New Roman" pitchFamily="18" charset="0"/>
              </a:rPr>
              <a:t> XV.</a:t>
            </a:r>
          </a:p>
        </p:txBody>
      </p:sp>
    </p:spTree>
    <p:extLst>
      <p:ext uri="{BB962C8B-B14F-4D97-AF65-F5344CB8AC3E}">
        <p14:creationId xmlns:p14="http://schemas.microsoft.com/office/powerpoint/2010/main" val="1036048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82248" y="3244713"/>
            <a:ext cx="533400" cy="533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05805" y="117901"/>
            <a:ext cx="8785123" cy="830997"/>
          </a:xfrm>
          <a:prstGeom prst="rect">
            <a:avLst/>
          </a:prstGeom>
          <a:noFill/>
        </p:spPr>
        <p:txBody>
          <a:bodyPr wrap="square" rtlCol="0">
            <a:spAutoFit/>
          </a:bodyPr>
          <a:lstStyle/>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
        <p:nvSpPr>
          <p:cNvPr id="9" name="TextBox 8"/>
          <p:cNvSpPr txBox="1"/>
          <p:nvPr/>
        </p:nvSpPr>
        <p:spPr>
          <a:xfrm>
            <a:off x="46928" y="1100457"/>
            <a:ext cx="9144000" cy="2677656"/>
          </a:xfrm>
          <a:prstGeom prst="rect">
            <a:avLst/>
          </a:prstGeom>
          <a:noFill/>
        </p:spPr>
        <p:txBody>
          <a:bodyPr wrap="square" rtlCol="0">
            <a:spAutoFit/>
          </a:bodyPr>
          <a:lstStyle/>
          <a:p>
            <a:pPr algn="just"/>
            <a:r>
              <a:rPr lang="en-US" sz="2800" i="1" dirty="0">
                <a:latin typeface="Times New Roman" pitchFamily="18" charset="0"/>
                <a:cs typeface="Times New Roman" pitchFamily="18" charset="0"/>
              </a:rPr>
              <a:t>4. </a:t>
            </a:r>
            <a:r>
              <a:rPr lang="en-US" sz="2800" i="1" dirty="0" err="1">
                <a:latin typeface="Times New Roman" pitchFamily="18" charset="0"/>
                <a:cs typeface="Times New Roman" pitchFamily="18" charset="0"/>
              </a:rPr>
              <a:t>Các</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vị</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vua</a:t>
            </a:r>
            <a:r>
              <a:rPr lang="en-US" sz="2800" i="1" dirty="0">
                <a:latin typeface="Times New Roman" pitchFamily="18" charset="0"/>
                <a:cs typeface="Times New Roman" pitchFamily="18" charset="0"/>
              </a:rPr>
              <a:t> Cam-</a:t>
            </a:r>
            <a:r>
              <a:rPr lang="en-US" sz="2800" i="1" dirty="0" err="1">
                <a:latin typeface="Times New Roman" pitchFamily="18" charset="0"/>
                <a:cs typeface="Times New Roman" pitchFamily="18" charset="0"/>
              </a:rPr>
              <a:t>pu</a:t>
            </a:r>
            <a:r>
              <a:rPr lang="en-US" sz="2800" i="1" dirty="0">
                <a:latin typeface="Times New Roman" pitchFamily="18" charset="0"/>
                <a:cs typeface="Times New Roman" pitchFamily="18" charset="0"/>
              </a:rPr>
              <a:t>-chia </a:t>
            </a:r>
            <a:r>
              <a:rPr lang="en-US" sz="2800" i="1" dirty="0" err="1">
                <a:latin typeface="Times New Roman" pitchFamily="18" charset="0"/>
                <a:cs typeface="Times New Roman" pitchFamily="18" charset="0"/>
              </a:rPr>
              <a:t>thời</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kì</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Ăng</a:t>
            </a:r>
            <a:r>
              <a:rPr lang="en-US" sz="2800" i="1" dirty="0">
                <a:latin typeface="Times New Roman" pitchFamily="18" charset="0"/>
                <a:cs typeface="Times New Roman" pitchFamily="18" charset="0"/>
              </a:rPr>
              <a:t>-co </a:t>
            </a:r>
            <a:r>
              <a:rPr lang="en-US" sz="2800" i="1" dirty="0" err="1">
                <a:latin typeface="Times New Roman" pitchFamily="18" charset="0"/>
                <a:cs typeface="Times New Roman" pitchFamily="18" charset="0"/>
              </a:rPr>
              <a:t>đã</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tiến</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hành</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nhiều</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cuộc</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tấn</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công</a:t>
            </a:r>
            <a:r>
              <a:rPr lang="en-US" sz="2800" i="1" dirty="0">
                <a:latin typeface="Times New Roman" pitchFamily="18" charset="0"/>
                <a:cs typeface="Times New Roman" pitchFamily="18" charset="0"/>
              </a:rPr>
              <a:t> ra </a:t>
            </a:r>
            <a:r>
              <a:rPr lang="en-US" sz="2800" i="1" dirty="0" err="1">
                <a:latin typeface="Times New Roman" pitchFamily="18" charset="0"/>
                <a:cs typeface="Times New Roman" pitchFamily="18" charset="0"/>
              </a:rPr>
              <a:t>bên</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ngoài</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nhưng</a:t>
            </a:r>
            <a:r>
              <a:rPr lang="en-US" sz="2800"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không</a:t>
            </a:r>
            <a:r>
              <a:rPr lang="en-US" sz="2800" i="1" dirty="0">
                <a:latin typeface="Times New Roman" pitchFamily="18" charset="0"/>
                <a:cs typeface="Times New Roman" pitchFamily="18" charset="0"/>
              </a:rPr>
              <a:t> bao </a:t>
            </a:r>
            <a:r>
              <a:rPr lang="en-US" sz="2800" i="1" dirty="0" err="1">
                <a:latin typeface="Times New Roman" pitchFamily="18" charset="0"/>
                <a:cs typeface="Times New Roman" pitchFamily="18" charset="0"/>
              </a:rPr>
              <a:t>gồm</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lãnh</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thổ</a:t>
            </a:r>
            <a:endParaRPr lang="en-US" sz="2800" i="1" dirty="0">
              <a:latin typeface="Times New Roman" pitchFamily="18" charset="0"/>
              <a:cs typeface="Times New Roman" pitchFamily="18" charset="0"/>
            </a:endParaRPr>
          </a:p>
          <a:p>
            <a:pPr marL="514350" indent="-514350" algn="just">
              <a:buAutoNum type="alphaUcPeriod"/>
            </a:pPr>
            <a:r>
              <a:rPr lang="en-US" sz="2800" dirty="0" err="1">
                <a:latin typeface="Times New Roman" pitchFamily="18" charset="0"/>
                <a:cs typeface="Times New Roman" pitchFamily="18" charset="0"/>
              </a:rPr>
              <a:t>Vùng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hạ</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lưu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sông</a:t>
            </a:r>
            <a:r>
              <a:rPr lang="en-US" sz="2800" dirty="0">
                <a:latin typeface="Times New Roman" pitchFamily="18" charset="0"/>
                <a:cs typeface="Times New Roman" pitchFamily="18" charset="0"/>
              </a:rPr>
              <a:t> Chao </a:t>
            </a:r>
            <a:r>
              <a:rPr lang="en-US" sz="2800" dirty="0" err="1">
                <a:latin typeface="Times New Roman" pitchFamily="18" charset="0"/>
                <a:cs typeface="Times New Roman" pitchFamily="18" charset="0"/>
              </a:rPr>
              <a:t>Phray</a:t>
            </a:r>
            <a:r>
              <a:rPr lang="en-US" sz="2800" dirty="0">
                <a:latin typeface="Times New Roman" pitchFamily="18" charset="0"/>
                <a:cs typeface="Times New Roman" pitchFamily="18" charset="0"/>
              </a:rPr>
              <a:t>-a (</a:t>
            </a:r>
            <a:r>
              <a:rPr lang="en-US" sz="2800" dirty="0" err="1">
                <a:latin typeface="Times New Roman" pitchFamily="18" charset="0"/>
                <a:cs typeface="Times New Roman" pitchFamily="18" charset="0"/>
              </a:rPr>
              <a:t>Thái</a:t>
            </a:r>
            <a:r>
              <a:rPr lang="en-US" sz="2800" dirty="0">
                <a:latin typeface="Times New Roman" pitchFamily="18" charset="0"/>
                <a:cs typeface="Times New Roman" pitchFamily="18" charset="0"/>
              </a:rPr>
              <a:t> Lan)</a:t>
            </a:r>
          </a:p>
          <a:p>
            <a:pPr marL="514350" indent="-514350" algn="just">
              <a:buAutoNum type="alphaUcPeriod"/>
            </a:pPr>
            <a:r>
              <a:rPr lang="en-US" sz="2800" dirty="0" err="1">
                <a:latin typeface="Times New Roman" pitchFamily="18" charset="0"/>
                <a:cs typeface="Times New Roman" pitchFamily="18" charset="0"/>
              </a:rPr>
              <a:t>Vùng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trung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lưu</a:t>
            </a:r>
            <a:r>
              <a:rPr lang="en-US" sz="2800" dirty="0">
                <a:latin typeface="Times New Roman" pitchFamily="18" charset="0"/>
                <a:cs typeface="Times New Roman" pitchFamily="18" charset="0"/>
              </a:rPr>
              <a:t> song </a:t>
            </a:r>
            <a:r>
              <a:rPr lang="en-US" sz="2800" dirty="0" err="1">
                <a:latin typeface="Times New Roman" pitchFamily="18" charset="0"/>
                <a:cs typeface="Times New Roman" pitchFamily="18" charset="0"/>
              </a:rPr>
              <a:t>Mê</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Lào</a:t>
            </a:r>
            <a:r>
              <a:rPr lang="en-US" sz="2800" dirty="0">
                <a:latin typeface="Times New Roman" pitchFamily="18" charset="0"/>
                <a:cs typeface="Times New Roman" pitchFamily="18" charset="0"/>
              </a:rPr>
              <a:t>).</a:t>
            </a:r>
          </a:p>
          <a:p>
            <a:pPr marL="514350" indent="-514350" algn="just">
              <a:buAutoNum type="alphaUcPeriod"/>
            </a:pPr>
            <a:r>
              <a:rPr lang="en-US" sz="2800" dirty="0" err="1">
                <a:latin typeface="Times New Roman" pitchFamily="18" charset="0"/>
                <a:cs typeface="Times New Roman" pitchFamily="18" charset="0"/>
              </a:rPr>
              <a:t>Chăm</a:t>
            </a:r>
            <a:r>
              <a:rPr lang="en-US" sz="2800" dirty="0">
                <a:latin typeface="Times New Roman" pitchFamily="18" charset="0"/>
                <a:cs typeface="Times New Roman" pitchFamily="18" charset="0"/>
              </a:rPr>
              <a:t>-pa.</a:t>
            </a:r>
          </a:p>
          <a:p>
            <a:pPr marL="514350" indent="-514350" algn="just">
              <a:buAutoNum type="alphaUcPeriod"/>
            </a:pPr>
            <a:r>
              <a:rPr lang="en-US" sz="2800" dirty="0" err="1">
                <a:latin typeface="Times New Roman" pitchFamily="18" charset="0"/>
                <a:cs typeface="Times New Roman" pitchFamily="18" charset="0"/>
              </a:rPr>
              <a:t>Trung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Quốc</a:t>
            </a:r>
            <a:r>
              <a:rPr lang="en-US" sz="2800" dirty="0">
                <a:latin typeface="Times New Roman" pitchFamily="18" charset="0"/>
                <a:cs typeface="Times New Roman" pitchFamily="18" charset="0"/>
              </a:rPr>
              <a:t>.</a:t>
            </a:r>
          </a:p>
        </p:txBody>
      </p:sp>
    </p:spTree>
    <p:extLst>
      <p:ext uri="{BB962C8B-B14F-4D97-AF65-F5344CB8AC3E}">
        <p14:creationId xmlns:p14="http://schemas.microsoft.com/office/powerpoint/2010/main" val="445225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251520" y="191447"/>
            <a:ext cx="8640960" cy="954107"/>
          </a:xfrm>
          <a:prstGeom prst="rect">
            <a:avLst/>
          </a:prstGeom>
          <a:noFill/>
        </p:spPr>
        <p:txBody>
          <a:bodyPr wrap="square" rtlCol="0">
            <a:spAutoFit/>
          </a:bodyPr>
          <a:lstStyle/>
          <a:p>
            <a:pPr algn="just"/>
            <a:r>
              <a:rPr lang="en-US" sz="2800" dirty="0">
                <a:latin typeface="Times New Roman" panose="02020603050405020304" pitchFamily="18" charset="0"/>
                <a:cs typeface="Times New Roman" panose="02020603050405020304" pitchFamily="18" charset="0"/>
              </a:rPr>
              <a:t>5. </a:t>
            </a:r>
            <a:r>
              <a:rPr lang="en-US" sz="2800" dirty="0" err="1">
                <a:latin typeface="Times New Roman" panose="02020603050405020304" pitchFamily="18" charset="0"/>
                <a:cs typeface="Times New Roman" panose="02020603050405020304" pitchFamily="18" charset="0"/>
              </a:rPr>
              <a:t>Hãy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đúng</a:t>
            </a:r>
            <a:r>
              <a:rPr lang="en-US" sz="2800" dirty="0">
                <a:latin typeface="Times New Roman" panose="02020603050405020304" pitchFamily="18" charset="0"/>
                <a:cs typeface="Times New Roman" panose="02020603050405020304" pitchFamily="18" charset="0"/>
              </a:rPr>
              <a:t> (Đ)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sai</a:t>
            </a:r>
            <a:r>
              <a:rPr lang="en-US" sz="2800" dirty="0">
                <a:latin typeface="Times New Roman" panose="02020603050405020304" pitchFamily="18" charset="0"/>
                <a:cs typeface="Times New Roman" panose="02020603050405020304" pitchFamily="18" charset="0"/>
              </a:rPr>
              <a:t> (S)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lịch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ngắn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gọn</a:t>
            </a:r>
            <a:endParaRPr lang="vi-VN" sz="28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xmlns="" id="{4131ABA3-AD37-41EC-8497-8E0C711BC9E2}"/>
              </a:ext>
            </a:extLst>
          </p:cNvPr>
          <p:cNvSpPr txBox="1"/>
          <p:nvPr/>
        </p:nvSpPr>
        <p:spPr>
          <a:xfrm>
            <a:off x="872197" y="1329923"/>
            <a:ext cx="8020283" cy="954107"/>
          </a:xfrm>
          <a:prstGeom prst="rect">
            <a:avLst/>
          </a:prstGeom>
          <a:noFill/>
        </p:spPr>
        <p:txBody>
          <a:bodyPr wrap="square" rtlCol="0">
            <a:spAutoFit/>
          </a:bodyPr>
          <a:lstStyle/>
          <a:p>
            <a:pPr algn="just"/>
            <a:r>
              <a:rPr lang="en-US" sz="2800" dirty="0" err="1">
                <a:solidFill>
                  <a:srgbClr val="0000FF"/>
                </a:solidFill>
                <a:latin typeface="Times New Roman" panose="02020603050405020304" pitchFamily="18" charset="0"/>
                <a:cs typeface="Times New Roman" panose="02020603050405020304" pitchFamily="18" charset="0"/>
              </a:rPr>
              <a:t>Người</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Kh</a:t>
            </a:r>
            <a:r>
              <a:rPr lang="vi-VN" sz="2800" dirty="0">
                <a:solidFill>
                  <a:srgbClr val="0000FF"/>
                </a:solidFill>
                <a:latin typeface="Times New Roman" panose="02020603050405020304" pitchFamily="18" charset="0"/>
                <a:cs typeface="Times New Roman" panose="02020603050405020304" pitchFamily="18" charset="0"/>
              </a:rPr>
              <a:t>ơ</a:t>
            </a:r>
            <a:r>
              <a:rPr lang="en-US" sz="2800" dirty="0">
                <a:solidFill>
                  <a:srgbClr val="0000FF"/>
                </a:solidFill>
                <a:latin typeface="Times New Roman" panose="02020603050405020304" pitchFamily="18" charset="0"/>
                <a:cs typeface="Times New Roman" panose="02020603050405020304" pitchFamily="18" charset="0"/>
              </a:rPr>
              <a:t>-me </a:t>
            </a:r>
            <a:r>
              <a:rPr lang="en-US" sz="2800" dirty="0" err="1">
                <a:solidFill>
                  <a:srgbClr val="0000FF"/>
                </a:solidFill>
                <a:latin typeface="Times New Roman" panose="02020603050405020304" pitchFamily="18" charset="0"/>
                <a:cs typeface="Times New Roman" panose="02020603050405020304" pitchFamily="18" charset="0"/>
              </a:rPr>
              <a:t>có</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nhiều</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tín</a:t>
            </a:r>
            <a:r>
              <a:rPr lang="en-US" sz="2800" dirty="0">
                <a:solidFill>
                  <a:srgbClr val="0000FF"/>
                </a:solidFill>
                <a:latin typeface="Times New Roman" panose="02020603050405020304" pitchFamily="18" charset="0"/>
                <a:cs typeface="Times New Roman" panose="02020603050405020304" pitchFamily="18" charset="0"/>
              </a:rPr>
              <a:t> ng</a:t>
            </a:r>
            <a:r>
              <a:rPr lang="vi-VN" sz="2800" dirty="0">
                <a:solidFill>
                  <a:srgbClr val="0000FF"/>
                </a:solidFill>
                <a:latin typeface="Times New Roman" panose="02020603050405020304" pitchFamily="18" charset="0"/>
                <a:cs typeface="Times New Roman" panose="02020603050405020304" pitchFamily="18" charset="0"/>
              </a:rPr>
              <a:t>ư</a:t>
            </a:r>
            <a:r>
              <a:rPr lang="en-US" sz="2800" dirty="0" err="1">
                <a:solidFill>
                  <a:srgbClr val="0000FF"/>
                </a:solidFill>
                <a:latin typeface="Times New Roman" panose="02020603050405020304" pitchFamily="18" charset="0"/>
                <a:cs typeface="Times New Roman" panose="02020603050405020304" pitchFamily="18" charset="0"/>
              </a:rPr>
              <a:t>ỡng</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dân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gian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Phồn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thực</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tục</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cầu</a:t>
            </a:r>
            <a:r>
              <a:rPr lang="en-US" sz="2800" dirty="0">
                <a:solidFill>
                  <a:srgbClr val="0000FF"/>
                </a:solidFill>
                <a:latin typeface="Times New Roman" panose="02020603050405020304" pitchFamily="18" charset="0"/>
                <a:cs typeface="Times New Roman" panose="02020603050405020304" pitchFamily="18" charset="0"/>
              </a:rPr>
              <a:t> m</a:t>
            </a:r>
            <a:r>
              <a:rPr lang="vi-VN" sz="2800" dirty="0">
                <a:solidFill>
                  <a:srgbClr val="0000FF"/>
                </a:solidFill>
                <a:latin typeface="Times New Roman" panose="02020603050405020304" pitchFamily="18" charset="0"/>
                <a:cs typeface="Times New Roman" panose="02020603050405020304" pitchFamily="18" charset="0"/>
              </a:rPr>
              <a:t>ư</a:t>
            </a:r>
            <a:r>
              <a:rPr lang="en-US" sz="2800" dirty="0">
                <a:solidFill>
                  <a:srgbClr val="0000FF"/>
                </a:solidFill>
                <a:latin typeface="Times New Roman" panose="02020603050405020304" pitchFamily="18" charset="0"/>
                <a:cs typeface="Times New Roman" panose="02020603050405020304" pitchFamily="18" charset="0"/>
              </a:rPr>
              <a:t>a.</a:t>
            </a:r>
            <a:endParaRPr lang="vi-VN" sz="2800" dirty="0">
              <a:solidFill>
                <a:srgbClr val="0000FF"/>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xmlns="" id="{9E897761-B985-43F7-9111-FCBF2FFCC4E1}"/>
              </a:ext>
            </a:extLst>
          </p:cNvPr>
          <p:cNvSpPr txBox="1"/>
          <p:nvPr/>
        </p:nvSpPr>
        <p:spPr>
          <a:xfrm>
            <a:off x="826380" y="2508333"/>
            <a:ext cx="7980394" cy="892552"/>
          </a:xfrm>
          <a:prstGeom prst="rect">
            <a:avLst/>
          </a:prstGeom>
          <a:noFill/>
        </p:spPr>
        <p:txBody>
          <a:bodyPr wrap="square" rtlCol="0">
            <a:spAutoFit/>
          </a:bodyPr>
          <a:lstStyle/>
          <a:p>
            <a:pPr algn="just"/>
            <a:r>
              <a:rPr lang="en-US" sz="2600" dirty="0" err="1">
                <a:solidFill>
                  <a:srgbClr val="C00000"/>
                </a:solidFill>
                <a:latin typeface="Times New Roman" panose="02020603050405020304" pitchFamily="18" charset="0"/>
                <a:cs typeface="Times New Roman" panose="02020603050405020304" pitchFamily="18" charset="0"/>
              </a:rPr>
              <a:t>Nghệ</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thuật</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kiến</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trúc</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điêu</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khắc</a:t>
            </a:r>
            <a:r>
              <a:rPr lang="en-US" sz="2600" dirty="0">
                <a:solidFill>
                  <a:srgbClr val="C00000"/>
                </a:solidFill>
                <a:latin typeface="Times New Roman" panose="02020603050405020304" pitchFamily="18" charset="0"/>
                <a:cs typeface="Times New Roman" panose="02020603050405020304" pitchFamily="18" charset="0"/>
              </a:rPr>
              <a:t> Cam-</a:t>
            </a:r>
            <a:r>
              <a:rPr lang="en-US" sz="2600" dirty="0" err="1">
                <a:solidFill>
                  <a:srgbClr val="C00000"/>
                </a:solidFill>
                <a:latin typeface="Times New Roman" panose="02020603050405020304" pitchFamily="18" charset="0"/>
                <a:cs typeface="Times New Roman" panose="02020603050405020304" pitchFamily="18" charset="0"/>
              </a:rPr>
              <a:t>pu</a:t>
            </a:r>
            <a:r>
              <a:rPr lang="en-US" sz="2600" dirty="0">
                <a:solidFill>
                  <a:srgbClr val="C00000"/>
                </a:solidFill>
                <a:latin typeface="Times New Roman" panose="02020603050405020304" pitchFamily="18" charset="0"/>
                <a:cs typeface="Times New Roman" panose="02020603050405020304" pitchFamily="18" charset="0"/>
              </a:rPr>
              <a:t>-chia </a:t>
            </a:r>
            <a:r>
              <a:rPr lang="en-US" sz="2600" dirty="0" err="1">
                <a:solidFill>
                  <a:srgbClr val="C00000"/>
                </a:solidFill>
                <a:latin typeface="Times New Roman" panose="02020603050405020304" pitchFamily="18" charset="0"/>
                <a:cs typeface="Times New Roman" panose="02020603050405020304" pitchFamily="18" charset="0"/>
              </a:rPr>
              <a:t>rất</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phát</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triển</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với</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các</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thành</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tựu</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nổi</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bậc</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nh</a:t>
            </a:r>
            <a:r>
              <a:rPr lang="vi-VN" sz="2600" dirty="0">
                <a:solidFill>
                  <a:srgbClr val="C00000"/>
                </a:solidFill>
                <a:latin typeface="Times New Roman" panose="02020603050405020304" pitchFamily="18" charset="0"/>
                <a:cs typeface="Times New Roman" panose="02020603050405020304" pitchFamily="18" charset="0"/>
              </a:rPr>
              <a:t>ư</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Chùa</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Vàng</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Thạt</a:t>
            </a:r>
            <a:r>
              <a:rPr lang="en-US" sz="2600" dirty="0">
                <a:solidFill>
                  <a:srgbClr val="C00000"/>
                </a:solidFill>
                <a:latin typeface="Times New Roman" panose="02020603050405020304" pitchFamily="18" charset="0"/>
                <a:cs typeface="Times New Roman" panose="02020603050405020304" pitchFamily="18" charset="0"/>
              </a:rPr>
              <a:t> </a:t>
            </a:r>
            <a:r>
              <a:rPr lang="en-US" sz="2600" dirty="0" err="1">
                <a:solidFill>
                  <a:srgbClr val="C00000"/>
                </a:solidFill>
                <a:latin typeface="Times New Roman" panose="02020603050405020304" pitchFamily="18" charset="0"/>
                <a:cs typeface="Times New Roman" panose="02020603050405020304" pitchFamily="18" charset="0"/>
              </a:rPr>
              <a:t>Luổng</a:t>
            </a:r>
            <a:r>
              <a:rPr lang="en-US" sz="2600" dirty="0">
                <a:solidFill>
                  <a:srgbClr val="C00000"/>
                </a:solidFill>
                <a:latin typeface="Times New Roman" panose="02020603050405020304" pitchFamily="18" charset="0"/>
                <a:cs typeface="Times New Roman" panose="02020603050405020304" pitchFamily="18" charset="0"/>
              </a:rPr>
              <a:t>.</a:t>
            </a:r>
            <a:endParaRPr lang="vi-VN" sz="2600" dirty="0">
              <a:solidFill>
                <a:srgbClr val="C0000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xmlns="" id="{BDEB2B3A-FEA0-4C06-B034-B9473354A95C}"/>
              </a:ext>
            </a:extLst>
          </p:cNvPr>
          <p:cNvSpPr txBox="1"/>
          <p:nvPr/>
        </p:nvSpPr>
        <p:spPr>
          <a:xfrm>
            <a:off x="952892" y="3573998"/>
            <a:ext cx="7848873" cy="954107"/>
          </a:xfrm>
          <a:prstGeom prst="rect">
            <a:avLst/>
          </a:prstGeom>
          <a:noFill/>
        </p:spPr>
        <p:txBody>
          <a:bodyPr wrap="square" rtlCol="0">
            <a:spAutoFit/>
          </a:bodyPr>
          <a:lstStyle/>
          <a:p>
            <a:pPr algn="just"/>
            <a:r>
              <a:rPr lang="en-US" sz="2800" dirty="0" err="1">
                <a:solidFill>
                  <a:srgbClr val="FF0000"/>
                </a:solidFill>
                <a:latin typeface="Times New Roman" panose="02020603050405020304" pitchFamily="18" charset="0"/>
                <a:cs typeface="Times New Roman" panose="02020603050405020304" pitchFamily="18" charset="0"/>
              </a:rPr>
              <a:t>Bên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cạnh</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Hin-đu</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giáo</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thì</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Phật</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giáo</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cũng</a:t>
            </a:r>
            <a:r>
              <a:rPr lang="en-US" sz="2800" dirty="0">
                <a:solidFill>
                  <a:srgbClr val="FF0000"/>
                </a:solidFill>
                <a:latin typeface="Times New Roman" panose="02020603050405020304" pitchFamily="18" charset="0"/>
                <a:cs typeface="Times New Roman" panose="02020603050405020304" pitchFamily="18" charset="0"/>
              </a:rPr>
              <a:t> đ</a:t>
            </a:r>
            <a:r>
              <a:rPr lang="vi-VN" sz="2800" dirty="0">
                <a:solidFill>
                  <a:srgbClr val="FF0000"/>
                </a:solidFill>
                <a:latin typeface="Times New Roman" panose="02020603050405020304" pitchFamily="18" charset="0"/>
                <a:cs typeface="Times New Roman" panose="02020603050405020304" pitchFamily="18" charset="0"/>
              </a:rPr>
              <a:t>ư</a:t>
            </a:r>
            <a:r>
              <a:rPr lang="en-US" sz="2800" dirty="0" err="1">
                <a:solidFill>
                  <a:srgbClr val="FF0000"/>
                </a:solidFill>
                <a:latin typeface="Times New Roman" panose="02020603050405020304" pitchFamily="18" charset="0"/>
                <a:cs typeface="Times New Roman" panose="02020603050405020304" pitchFamily="18" charset="0"/>
              </a:rPr>
              <a:t>ợc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đề</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cao</a:t>
            </a:r>
            <a:r>
              <a:rPr lang="en-US" sz="2800" dirty="0">
                <a:solidFill>
                  <a:srgbClr val="FF0000"/>
                </a:solidFill>
                <a:latin typeface="Times New Roman" panose="02020603050405020304" pitchFamily="18" charset="0"/>
                <a:cs typeface="Times New Roman" panose="02020603050405020304" pitchFamily="18" charset="0"/>
              </a:rPr>
              <a:t> ở Cam-</a:t>
            </a:r>
            <a:r>
              <a:rPr lang="en-US" sz="2800" dirty="0" err="1">
                <a:solidFill>
                  <a:srgbClr val="FF0000"/>
                </a:solidFill>
                <a:latin typeface="Times New Roman" panose="02020603050405020304" pitchFamily="18" charset="0"/>
                <a:cs typeface="Times New Roman" panose="02020603050405020304" pitchFamily="18" charset="0"/>
              </a:rPr>
              <a:t>pu</a:t>
            </a:r>
            <a:r>
              <a:rPr lang="en-US" sz="2800" dirty="0">
                <a:solidFill>
                  <a:srgbClr val="FF0000"/>
                </a:solidFill>
                <a:latin typeface="Times New Roman" panose="02020603050405020304" pitchFamily="18" charset="0"/>
                <a:cs typeface="Times New Roman" panose="02020603050405020304" pitchFamily="18" charset="0"/>
              </a:rPr>
              <a:t>-chia.</a:t>
            </a:r>
            <a:endParaRPr lang="vi-VN" sz="2800" dirty="0">
              <a:solidFill>
                <a:srgbClr val="FF0000"/>
              </a:solidFill>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xmlns="" id="{4B491042-60D7-43EB-875D-6294736633A6}"/>
              </a:ext>
            </a:extLst>
          </p:cNvPr>
          <p:cNvSpPr txBox="1"/>
          <p:nvPr/>
        </p:nvSpPr>
        <p:spPr>
          <a:xfrm>
            <a:off x="1024900" y="4776862"/>
            <a:ext cx="7704856" cy="954107"/>
          </a:xfrm>
          <a:prstGeom prst="rect">
            <a:avLst/>
          </a:prstGeom>
          <a:noFill/>
        </p:spPr>
        <p:txBody>
          <a:bodyPr wrap="square" rtlCol="0">
            <a:spAutoFit/>
          </a:bodyPr>
          <a:lstStyle/>
          <a:p>
            <a:pPr algn="just"/>
            <a:r>
              <a:rPr lang="en-US" sz="2800" dirty="0" err="1">
                <a:latin typeface="Times New Roman" panose="02020603050405020304" pitchFamily="18" charset="0"/>
                <a:cs typeface="Times New Roman" panose="02020603050405020304" pitchFamily="18" charset="0"/>
              </a:rPr>
              <a:t>Chữ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ng</a:t>
            </a:r>
            <a:r>
              <a:rPr lang="vi-VN" sz="2800" dirty="0">
                <a:latin typeface="Times New Roman" panose="02020603050405020304" pitchFamily="18" charset="0"/>
                <a:cs typeface="Times New Roman" panose="02020603050405020304" pitchFamily="18" charset="0"/>
              </a:rPr>
              <a:t>ư</a:t>
            </a:r>
            <a:r>
              <a:rPr lang="en-US" sz="2800" dirty="0" err="1">
                <a:latin typeface="Times New Roman" panose="02020603050405020304" pitchFamily="18" charset="0"/>
                <a:cs typeface="Times New Roman" panose="02020603050405020304" pitchFamily="18" charset="0"/>
              </a:rPr>
              <a:t>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Khơ</a:t>
            </a:r>
            <a:r>
              <a:rPr lang="en-US" sz="2800" dirty="0">
                <a:latin typeface="Times New Roman" panose="02020603050405020304" pitchFamily="18" charset="0"/>
                <a:cs typeface="Times New Roman" panose="02020603050405020304" pitchFamily="18" charset="0"/>
              </a:rPr>
              <a:t>-me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nay </a:t>
            </a:r>
            <a:r>
              <a:rPr lang="en-US" sz="2800" dirty="0" err="1">
                <a:latin typeface="Times New Roman" panose="02020603050405020304" pitchFamily="18" charset="0"/>
                <a:cs typeface="Times New Roman" panose="02020603050405020304" pitchFamily="18" charset="0"/>
              </a:rPr>
              <a:t>càng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hoàn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chỉnh</a:t>
            </a:r>
            <a:r>
              <a:rPr lang="en-US" sz="2800" dirty="0">
                <a:latin typeface="Times New Roman" panose="02020603050405020304" pitchFamily="18" charset="0"/>
                <a:cs typeface="Times New Roman" panose="02020603050405020304" pitchFamily="18" charset="0"/>
              </a:rPr>
              <a:t>.</a:t>
            </a:r>
            <a:endParaRPr lang="vi-VN" sz="2800" dirty="0">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xmlns="" id="{E331D97F-6494-4799-B508-FD0A4D0F5F60}"/>
              </a:ext>
            </a:extLst>
          </p:cNvPr>
          <p:cNvSpPr/>
          <p:nvPr/>
        </p:nvSpPr>
        <p:spPr>
          <a:xfrm>
            <a:off x="272237" y="1544411"/>
            <a:ext cx="448606" cy="44860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vi-VN"/>
          </a:p>
        </p:txBody>
      </p:sp>
      <p:sp>
        <p:nvSpPr>
          <p:cNvPr id="8" name="Rectangle 7">
            <a:extLst>
              <a:ext uri="{FF2B5EF4-FFF2-40B4-BE49-F238E27FC236}">
                <a16:creationId xmlns:a16="http://schemas.microsoft.com/office/drawing/2014/main" xmlns="" id="{3F24CC4C-7887-4073-8407-D2010FD548C6}"/>
              </a:ext>
            </a:extLst>
          </p:cNvPr>
          <p:cNvSpPr/>
          <p:nvPr/>
        </p:nvSpPr>
        <p:spPr>
          <a:xfrm>
            <a:off x="272237" y="3753452"/>
            <a:ext cx="448606" cy="44860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vi-VN"/>
          </a:p>
        </p:txBody>
      </p:sp>
      <p:sp>
        <p:nvSpPr>
          <p:cNvPr id="9" name="Rectangle 8">
            <a:extLst>
              <a:ext uri="{FF2B5EF4-FFF2-40B4-BE49-F238E27FC236}">
                <a16:creationId xmlns:a16="http://schemas.microsoft.com/office/drawing/2014/main" xmlns="" id="{4424A263-CFDE-40E5-85E2-E8C4090F3333}"/>
              </a:ext>
            </a:extLst>
          </p:cNvPr>
          <p:cNvSpPr/>
          <p:nvPr/>
        </p:nvSpPr>
        <p:spPr>
          <a:xfrm>
            <a:off x="272237" y="2681686"/>
            <a:ext cx="448606" cy="44860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vi-VN"/>
          </a:p>
        </p:txBody>
      </p:sp>
      <p:sp>
        <p:nvSpPr>
          <p:cNvPr id="10" name="Rectangle 9">
            <a:extLst>
              <a:ext uri="{FF2B5EF4-FFF2-40B4-BE49-F238E27FC236}">
                <a16:creationId xmlns:a16="http://schemas.microsoft.com/office/drawing/2014/main" xmlns="" id="{C0376A54-8825-418A-9520-3157870DE0B1}"/>
              </a:ext>
            </a:extLst>
          </p:cNvPr>
          <p:cNvSpPr/>
          <p:nvPr/>
        </p:nvSpPr>
        <p:spPr>
          <a:xfrm>
            <a:off x="272237" y="4907847"/>
            <a:ext cx="448606" cy="44860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vi-VN"/>
          </a:p>
        </p:txBody>
      </p:sp>
      <p:sp>
        <p:nvSpPr>
          <p:cNvPr id="7" name="TextBox 6">
            <a:extLst>
              <a:ext uri="{FF2B5EF4-FFF2-40B4-BE49-F238E27FC236}">
                <a16:creationId xmlns:a16="http://schemas.microsoft.com/office/drawing/2014/main" xmlns="" id="{B6184C97-6F62-4C93-9DEB-DEEC9F4FB1AC}"/>
              </a:ext>
            </a:extLst>
          </p:cNvPr>
          <p:cNvSpPr txBox="1"/>
          <p:nvPr/>
        </p:nvSpPr>
        <p:spPr>
          <a:xfrm>
            <a:off x="310769" y="1564872"/>
            <a:ext cx="576064"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Đ</a:t>
            </a:r>
            <a:endParaRPr lang="vi-VN" sz="2400" dirty="0">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xmlns="" id="{D38FBFB2-D393-41B4-A18C-776C03C24CFD}"/>
              </a:ext>
            </a:extLst>
          </p:cNvPr>
          <p:cNvSpPr txBox="1"/>
          <p:nvPr/>
        </p:nvSpPr>
        <p:spPr>
          <a:xfrm>
            <a:off x="318397" y="3785866"/>
            <a:ext cx="576064"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Đ</a:t>
            </a:r>
            <a:endParaRPr lang="vi-VN" sz="2400" dirty="0">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xmlns="" id="{1B40FA30-F03A-4976-974C-851ACAFC5168}"/>
              </a:ext>
            </a:extLst>
          </p:cNvPr>
          <p:cNvSpPr txBox="1"/>
          <p:nvPr/>
        </p:nvSpPr>
        <p:spPr>
          <a:xfrm>
            <a:off x="250316" y="2686853"/>
            <a:ext cx="576064"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S</a:t>
            </a:r>
            <a:endParaRPr lang="vi-VN" sz="2400" dirty="0">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xmlns="" id="{A8B3E16E-A6BB-4F69-BF7B-03ACB273DEC3}"/>
              </a:ext>
            </a:extLst>
          </p:cNvPr>
          <p:cNvSpPr txBox="1"/>
          <p:nvPr/>
        </p:nvSpPr>
        <p:spPr>
          <a:xfrm>
            <a:off x="318397" y="4908804"/>
            <a:ext cx="576064"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Đ</a:t>
            </a:r>
            <a:endParaRPr lang="vi-V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7812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arn(inVertical)">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P spid="13"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55775" y="714851"/>
            <a:ext cx="4320481" cy="584775"/>
          </a:xfrm>
          <a:prstGeom prst="rect">
            <a:avLst/>
          </a:prstGeom>
          <a:noFill/>
        </p:spPr>
        <p:txBody>
          <a:bodyPr wrap="square" rtlCol="0">
            <a:spAutoFit/>
          </a:bodyPr>
          <a:lstStyle/>
          <a:p>
            <a:pPr algn="ctr"/>
            <a:r>
              <a:rPr lang="en-US" sz="3200" b="1" dirty="0">
                <a:solidFill>
                  <a:srgbClr val="0000FF"/>
                </a:solidFill>
                <a:latin typeface="Times New Roman" pitchFamily="18" charset="0"/>
                <a:cs typeface="Times New Roman" pitchFamily="18" charset="0"/>
              </a:rPr>
              <a:t>GỢI Ý SẢN PHẨM</a:t>
            </a:r>
          </a:p>
        </p:txBody>
      </p:sp>
      <p:sp>
        <p:nvSpPr>
          <p:cNvPr id="2" name="Scroll: Horizontal 1">
            <a:extLst>
              <a:ext uri="{FF2B5EF4-FFF2-40B4-BE49-F238E27FC236}">
                <a16:creationId xmlns:a16="http://schemas.microsoft.com/office/drawing/2014/main" xmlns="" id="{8DA1BB7A-6B10-4849-85E6-411E3C10661D}"/>
              </a:ext>
            </a:extLst>
          </p:cNvPr>
          <p:cNvSpPr/>
          <p:nvPr/>
        </p:nvSpPr>
        <p:spPr>
          <a:xfrm>
            <a:off x="179512" y="615812"/>
            <a:ext cx="8640960" cy="6211151"/>
          </a:xfrm>
          <a:prstGeom prst="horizontalScroll">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dirty="0"/>
          </a:p>
        </p:txBody>
      </p:sp>
      <p:sp>
        <p:nvSpPr>
          <p:cNvPr id="4" name="Rectangle 3">
            <a:extLst>
              <a:ext uri="{FF2B5EF4-FFF2-40B4-BE49-F238E27FC236}">
                <a16:creationId xmlns:a16="http://schemas.microsoft.com/office/drawing/2014/main" xmlns="" id="{8B309455-9FDD-4105-AB4D-8694399B660C}"/>
              </a:ext>
            </a:extLst>
          </p:cNvPr>
          <p:cNvSpPr/>
          <p:nvPr/>
        </p:nvSpPr>
        <p:spPr>
          <a:xfrm>
            <a:off x="1331640" y="1643576"/>
            <a:ext cx="7344816" cy="483017"/>
          </a:xfrm>
          <a:prstGeom prst="rect">
            <a:avLst/>
          </a:prstGeom>
        </p:spPr>
        <p:txBody>
          <a:bodyPr wrap="square">
            <a:spAutoFit/>
          </a:bodyPr>
          <a:lstStyle/>
          <a:p>
            <a:pPr algn="just">
              <a:lnSpc>
                <a:spcPct val="115000"/>
              </a:lnSpc>
              <a:spcAft>
                <a:spcPts val="0"/>
              </a:spcAft>
            </a:pPr>
            <a:endParaRPr lang="vi-VN" sz="2400" dirty="0">
              <a:solidFill>
                <a:srgbClr val="0000FF"/>
              </a:solidFill>
              <a:latin typeface="Times New Roman" panose="02020603050405020304" pitchFamily="18" charset="0"/>
              <a:ea typeface="Calibri" panose="020F0502020204030204" pitchFamily="34" charset="0"/>
            </a:endParaRPr>
          </a:p>
        </p:txBody>
      </p:sp>
      <p:sp>
        <p:nvSpPr>
          <p:cNvPr id="5" name="Rectangle 4">
            <a:extLst>
              <a:ext uri="{FF2B5EF4-FFF2-40B4-BE49-F238E27FC236}">
                <a16:creationId xmlns:a16="http://schemas.microsoft.com/office/drawing/2014/main" xmlns="" id="{3CFAA943-D6AC-4C60-A1BB-801FE42EF360}"/>
              </a:ext>
            </a:extLst>
          </p:cNvPr>
          <p:cNvSpPr/>
          <p:nvPr/>
        </p:nvSpPr>
        <p:spPr>
          <a:xfrm>
            <a:off x="1043608" y="1568586"/>
            <a:ext cx="7632848" cy="4305602"/>
          </a:xfrm>
          <a:prstGeom prst="rect">
            <a:avLst/>
          </a:prstGeom>
        </p:spPr>
        <p:txBody>
          <a:bodyPr wrap="square">
            <a:spAutoFit/>
          </a:bodyPr>
          <a:lstStyle/>
          <a:p>
            <a:pPr algn="just">
              <a:lnSpc>
                <a:spcPct val="115000"/>
              </a:lnSpc>
              <a:spcAft>
                <a:spcPts val="0"/>
              </a:spcAft>
            </a:pP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Giữa</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thế</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kỉ</a:t>
            </a:r>
            <a:r>
              <a:rPr lang="en-US" sz="2400" dirty="0">
                <a:solidFill>
                  <a:srgbClr val="0000FF"/>
                </a:solidFill>
                <a:latin typeface="Times New Roman" panose="02020603050405020304" pitchFamily="18" charset="0"/>
                <a:ea typeface="Calibri" panose="020F0502020204030204" pitchFamily="34" charset="0"/>
              </a:rPr>
              <a:t> XIX, </a:t>
            </a:r>
            <a:r>
              <a:rPr lang="en-US" sz="2400" dirty="0" err="1">
                <a:solidFill>
                  <a:srgbClr val="0000FF"/>
                </a:solidFill>
                <a:latin typeface="Times New Roman" panose="02020603050405020304" pitchFamily="18" charset="0"/>
                <a:ea typeface="Calibri" panose="020F0502020204030204" pitchFamily="34" charset="0"/>
              </a:rPr>
              <a:t>Ăng</a:t>
            </a:r>
            <a:r>
              <a:rPr lang="en-US" sz="2400" dirty="0">
                <a:solidFill>
                  <a:srgbClr val="0000FF"/>
                </a:solidFill>
                <a:latin typeface="Times New Roman" panose="02020603050405020304" pitchFamily="18" charset="0"/>
                <a:ea typeface="Calibri" panose="020F0502020204030204" pitchFamily="34" charset="0"/>
              </a:rPr>
              <a:t>-co </a:t>
            </a:r>
            <a:r>
              <a:rPr lang="en-US" sz="2400" dirty="0" err="1">
                <a:solidFill>
                  <a:srgbClr val="0000FF"/>
                </a:solidFill>
                <a:latin typeface="Times New Roman" panose="02020603050405020304" pitchFamily="18" charset="0"/>
                <a:ea typeface="Calibri" panose="020F0502020204030204" pitchFamily="34" charset="0"/>
              </a:rPr>
              <a:t>Vát</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được</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nhà</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tự</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nhiên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học</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và</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thám</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hiểm</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người</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Pháp</a:t>
            </a:r>
            <a:r>
              <a:rPr lang="en-US" sz="2400" dirty="0">
                <a:solidFill>
                  <a:srgbClr val="0000FF"/>
                </a:solidFill>
                <a:latin typeface="Times New Roman" panose="02020603050405020304" pitchFamily="18" charset="0"/>
                <a:ea typeface="Calibri" panose="020F0502020204030204" pitchFamily="34" charset="0"/>
              </a:rPr>
              <a:t> Hen-</a:t>
            </a:r>
            <a:r>
              <a:rPr lang="en-US" sz="2400" dirty="0" err="1">
                <a:solidFill>
                  <a:srgbClr val="0000FF"/>
                </a:solidFill>
                <a:latin typeface="Times New Roman" panose="02020603050405020304" pitchFamily="18" charset="0"/>
                <a:ea typeface="Calibri" panose="020F0502020204030204" pitchFamily="34" charset="0"/>
              </a:rPr>
              <a:t>ri</a:t>
            </a:r>
            <a:r>
              <a:rPr lang="en-US" sz="2400" dirty="0">
                <a:solidFill>
                  <a:srgbClr val="0000FF"/>
                </a:solidFill>
                <a:latin typeface="Times New Roman" panose="02020603050405020304" pitchFamily="18" charset="0"/>
                <a:ea typeface="Calibri" panose="020F0502020204030204" pitchFamily="34" charset="0"/>
              </a:rPr>
              <a:t> Mu-ô </a:t>
            </a:r>
            <a:r>
              <a:rPr lang="en-US" sz="2400" dirty="0" err="1">
                <a:solidFill>
                  <a:srgbClr val="0000FF"/>
                </a:solidFill>
                <a:latin typeface="Times New Roman" panose="02020603050405020304" pitchFamily="18" charset="0"/>
                <a:ea typeface="Calibri" panose="020F0502020204030204" pitchFamily="34" charset="0"/>
              </a:rPr>
              <a:t>tình</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cờ</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khám</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phá</a:t>
            </a:r>
            <a:r>
              <a:rPr lang="en-US" sz="2400" dirty="0">
                <a:solidFill>
                  <a:srgbClr val="0000FF"/>
                </a:solidFill>
                <a:latin typeface="Times New Roman" panose="02020603050405020304" pitchFamily="18" charset="0"/>
                <a:ea typeface="Calibri" panose="020F0502020204030204" pitchFamily="34" charset="0"/>
              </a:rPr>
              <a:t> ra </a:t>
            </a:r>
            <a:r>
              <a:rPr lang="en-US" sz="2400" dirty="0" err="1">
                <a:solidFill>
                  <a:srgbClr val="0000FF"/>
                </a:solidFill>
                <a:latin typeface="Times New Roman" panose="02020603050405020304" pitchFamily="18" charset="0"/>
                <a:ea typeface="Calibri" panose="020F0502020204030204" pitchFamily="34" charset="0"/>
              </a:rPr>
              <a:t>khu</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đền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Ăng</a:t>
            </a:r>
            <a:r>
              <a:rPr lang="en-US" sz="2400" dirty="0">
                <a:solidFill>
                  <a:srgbClr val="0000FF"/>
                </a:solidFill>
                <a:latin typeface="Times New Roman" panose="02020603050405020304" pitchFamily="18" charset="0"/>
                <a:ea typeface="Calibri" panose="020F0502020204030204" pitchFamily="34" charset="0"/>
              </a:rPr>
              <a:t>-co </a:t>
            </a:r>
            <a:r>
              <a:rPr lang="en-US" sz="2400" dirty="0" err="1">
                <a:solidFill>
                  <a:srgbClr val="0000FF"/>
                </a:solidFill>
                <a:latin typeface="Times New Roman" panose="02020603050405020304" pitchFamily="18" charset="0"/>
                <a:ea typeface="Calibri" panose="020F0502020204030204" pitchFamily="34" charset="0"/>
              </a:rPr>
              <a:t>Vát</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hoang</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phế</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giữa</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một</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khu</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rừng</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Sững</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sờ</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trước</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vẽ</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kì</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vĩ</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của</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ngôi</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đền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ông</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thốt</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lên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Nó</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vĩ</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đại</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hơn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cả</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những</a:t>
            </a:r>
            <a:r>
              <a:rPr lang="en-US" sz="2400" dirty="0">
                <a:solidFill>
                  <a:srgbClr val="0000FF"/>
                </a:solidFill>
                <a:latin typeface="Times New Roman" panose="02020603050405020304" pitchFamily="18" charset="0"/>
                <a:ea typeface="Calibri" panose="020F0502020204030204" pitchFamily="34" charset="0"/>
              </a:rPr>
              <a:t> di </a:t>
            </a:r>
            <a:r>
              <a:rPr lang="en-US" sz="2400" dirty="0" err="1">
                <a:solidFill>
                  <a:srgbClr val="0000FF"/>
                </a:solidFill>
                <a:latin typeface="Times New Roman" panose="02020603050405020304" pitchFamily="18" charset="0"/>
                <a:ea typeface="Calibri" panose="020F0502020204030204" pitchFamily="34" charset="0"/>
              </a:rPr>
              <a:t>sản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của</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người</a:t>
            </a:r>
            <a:r>
              <a:rPr lang="en-US" sz="2400" dirty="0">
                <a:solidFill>
                  <a:srgbClr val="0000FF"/>
                </a:solidFill>
                <a:latin typeface="Times New Roman" panose="02020603050405020304" pitchFamily="18" charset="0"/>
                <a:ea typeface="Calibri" panose="020F0502020204030204" pitchFamily="34" charset="0"/>
              </a:rPr>
              <a:t> Hy </a:t>
            </a:r>
            <a:r>
              <a:rPr lang="en-US" sz="2400" dirty="0" err="1">
                <a:solidFill>
                  <a:srgbClr val="0000FF"/>
                </a:solidFill>
                <a:latin typeface="Times New Roman" panose="02020603050405020304" pitchFamily="18" charset="0"/>
                <a:ea typeface="Calibri" panose="020F0502020204030204" pitchFamily="34" charset="0"/>
              </a:rPr>
              <a:t>Lạp</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và</a:t>
            </a:r>
            <a:r>
              <a:rPr lang="en-US" sz="2400" dirty="0">
                <a:solidFill>
                  <a:srgbClr val="0000FF"/>
                </a:solidFill>
                <a:latin typeface="Times New Roman" panose="02020603050405020304" pitchFamily="18" charset="0"/>
                <a:ea typeface="Calibri" panose="020F0502020204030204" pitchFamily="34" charset="0"/>
              </a:rPr>
              <a:t> La </a:t>
            </a:r>
            <a:r>
              <a:rPr lang="en-US" sz="2400" dirty="0" err="1">
                <a:solidFill>
                  <a:srgbClr val="0000FF"/>
                </a:solidFill>
                <a:latin typeface="Times New Roman" panose="02020603050405020304" pitchFamily="18" charset="0"/>
                <a:ea typeface="Calibri" panose="020F0502020204030204" pitchFamily="34" charset="0"/>
              </a:rPr>
              <a:t>Mã</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để</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lại</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cho</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chúng</a:t>
            </a:r>
            <a:r>
              <a:rPr lang="en-US" sz="2400" dirty="0">
                <a:solidFill>
                  <a:srgbClr val="0000FF"/>
                </a:solidFill>
                <a:latin typeface="Times New Roman" panose="02020603050405020304" pitchFamily="18" charset="0"/>
                <a:ea typeface="Calibri" panose="020F0502020204030204" pitchFamily="34" charset="0"/>
              </a:rPr>
              <a:t> ta”. </a:t>
            </a:r>
            <a:r>
              <a:rPr lang="en-US" sz="2400" dirty="0" err="1">
                <a:solidFill>
                  <a:srgbClr val="0000FF"/>
                </a:solidFill>
                <a:latin typeface="Times New Roman" panose="02020603050405020304" pitchFamily="18" charset="0"/>
                <a:ea typeface="Calibri" panose="020F0502020204030204" pitchFamily="34" charset="0"/>
              </a:rPr>
              <a:t>Từ</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khám</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phá</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của</a:t>
            </a:r>
            <a:r>
              <a:rPr lang="en-US" sz="2400" dirty="0">
                <a:solidFill>
                  <a:srgbClr val="0000FF"/>
                </a:solidFill>
                <a:latin typeface="Times New Roman" panose="02020603050405020304" pitchFamily="18" charset="0"/>
                <a:ea typeface="Calibri" panose="020F0502020204030204" pitchFamily="34" charset="0"/>
              </a:rPr>
              <a:t> Hen-</a:t>
            </a:r>
            <a:r>
              <a:rPr lang="en-US" sz="2400" dirty="0" err="1">
                <a:solidFill>
                  <a:srgbClr val="0000FF"/>
                </a:solidFill>
                <a:latin typeface="Times New Roman" panose="02020603050405020304" pitchFamily="18" charset="0"/>
                <a:ea typeface="Calibri" panose="020F0502020204030204" pitchFamily="34" charset="0"/>
              </a:rPr>
              <a:t>ri</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những</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bí</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ẩn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lịch</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sử</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gắn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với</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khu</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đền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này</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dần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dần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hé</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mở</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Vương</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quốc</a:t>
            </a:r>
            <a:r>
              <a:rPr lang="en-US" sz="2400" dirty="0">
                <a:solidFill>
                  <a:srgbClr val="0000FF"/>
                </a:solidFill>
                <a:latin typeface="Times New Roman" panose="02020603050405020304" pitchFamily="18" charset="0"/>
                <a:ea typeface="Calibri" panose="020F0502020204030204" pitchFamily="34" charset="0"/>
              </a:rPr>
              <a:t> Cam-</a:t>
            </a:r>
            <a:r>
              <a:rPr lang="en-US" sz="2400" dirty="0" err="1">
                <a:solidFill>
                  <a:srgbClr val="0000FF"/>
                </a:solidFill>
                <a:latin typeface="Times New Roman" panose="02020603050405020304" pitchFamily="18" charset="0"/>
                <a:ea typeface="Calibri" panose="020F0502020204030204" pitchFamily="34" charset="0"/>
              </a:rPr>
              <a:t>pu</a:t>
            </a:r>
            <a:r>
              <a:rPr lang="en-US" sz="2400" dirty="0">
                <a:solidFill>
                  <a:srgbClr val="0000FF"/>
                </a:solidFill>
                <a:latin typeface="Times New Roman" panose="02020603050405020304" pitchFamily="18" charset="0"/>
                <a:ea typeface="Calibri" panose="020F0502020204030204" pitchFamily="34" charset="0"/>
              </a:rPr>
              <a:t>-chia </a:t>
            </a:r>
            <a:r>
              <a:rPr lang="en-US" sz="2400" dirty="0" err="1">
                <a:solidFill>
                  <a:srgbClr val="0000FF"/>
                </a:solidFill>
                <a:latin typeface="Times New Roman" panose="02020603050405020304" pitchFamily="18" charset="0"/>
                <a:ea typeface="Calibri" panose="020F0502020204030204" pitchFamily="34" charset="0"/>
              </a:rPr>
              <a:t>đã</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hình</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thành</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và</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phát</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triển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như</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thế</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nào</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Những</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thành</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tựu</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văn</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hóa</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tiêu</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biểu</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mà</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họ</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đạt</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được</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là</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gì</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Chúng</a:t>
            </a:r>
            <a:r>
              <a:rPr lang="en-US" sz="2400" dirty="0">
                <a:solidFill>
                  <a:srgbClr val="0000FF"/>
                </a:solidFill>
                <a:latin typeface="Times New Roman" panose="02020603050405020304" pitchFamily="18" charset="0"/>
                <a:ea typeface="Calibri" panose="020F0502020204030204" pitchFamily="34" charset="0"/>
              </a:rPr>
              <a:t> ta </a:t>
            </a:r>
            <a:r>
              <a:rPr lang="en-US" sz="2400" dirty="0" err="1">
                <a:solidFill>
                  <a:srgbClr val="0000FF"/>
                </a:solidFill>
                <a:latin typeface="Times New Roman" panose="02020603050405020304" pitchFamily="18" charset="0"/>
                <a:ea typeface="Calibri" panose="020F0502020204030204" pitchFamily="34" charset="0"/>
              </a:rPr>
              <a:t>cùng</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tìm</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hiểu</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bài</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học</a:t>
            </a:r>
            <a:r>
              <a:rPr lang="en-US" sz="2400" dirty="0">
                <a:solidFill>
                  <a:srgbClr val="0000FF"/>
                </a:solidFill>
                <a:latin typeface="Times New Roman" panose="02020603050405020304" pitchFamily="18" charset="0"/>
                <a:ea typeface="Calibri" panose="020F0502020204030204" pitchFamily="34" charset="0"/>
              </a:rPr>
              <a:t> </a:t>
            </a:r>
            <a:r>
              <a:rPr lang="en-US" sz="2400" dirty="0" err="1">
                <a:solidFill>
                  <a:srgbClr val="0000FF"/>
                </a:solidFill>
                <a:latin typeface="Times New Roman" panose="02020603050405020304" pitchFamily="18" charset="0"/>
                <a:ea typeface="Calibri" panose="020F0502020204030204" pitchFamily="34" charset="0"/>
              </a:rPr>
              <a:t>hôm</a:t>
            </a:r>
            <a:r>
              <a:rPr lang="en-US" sz="2400" dirty="0">
                <a:solidFill>
                  <a:srgbClr val="0000FF"/>
                </a:solidFill>
                <a:latin typeface="Times New Roman" panose="02020603050405020304" pitchFamily="18" charset="0"/>
                <a:ea typeface="Calibri" panose="020F0502020204030204" pitchFamily="34" charset="0"/>
              </a:rPr>
              <a:t> nay.</a:t>
            </a:r>
            <a:endParaRPr lang="vi-VN" sz="2400" dirty="0">
              <a:solidFill>
                <a:srgbClr val="00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7693105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xmlns="" id="{77854682-B28F-4041-9976-2107F189DBF8}"/>
              </a:ext>
            </a:extLst>
          </p:cNvPr>
          <p:cNvSpPr txBox="1"/>
          <p:nvPr/>
        </p:nvSpPr>
        <p:spPr>
          <a:xfrm>
            <a:off x="251520" y="692696"/>
            <a:ext cx="8640960" cy="1077218"/>
          </a:xfrm>
          <a:prstGeom prst="rect">
            <a:avLst/>
          </a:prstGeom>
          <a:noFill/>
        </p:spPr>
        <p:txBody>
          <a:bodyPr wrap="square" rtlCol="0">
            <a:spAutoFit/>
          </a:bodyPr>
          <a:lstStyle/>
          <a:p>
            <a:pPr algn="just"/>
            <a:r>
              <a:rPr lang="nl-NL" sz="3200" dirty="0">
                <a:solidFill>
                  <a:srgbClr val="0000FF"/>
                </a:solidFill>
                <a:latin typeface="Times New Roman" panose="02020603050405020304" pitchFamily="18" charset="0"/>
                <a:cs typeface="Times New Roman" panose="02020603050405020304" pitchFamily="18" charset="0"/>
              </a:rPr>
              <a:t>6. Vẽ s</a:t>
            </a:r>
            <a:r>
              <a:rPr lang="vi-VN" sz="3200" dirty="0">
                <a:solidFill>
                  <a:srgbClr val="0000FF"/>
                </a:solidFill>
                <a:latin typeface="Times New Roman" panose="02020603050405020304" pitchFamily="18" charset="0"/>
                <a:cs typeface="Times New Roman" panose="02020603050405020304" pitchFamily="18" charset="0"/>
              </a:rPr>
              <a:t>ơ</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đồ</a:t>
            </a:r>
            <a:r>
              <a:rPr lang="en-US" sz="3200" dirty="0">
                <a:solidFill>
                  <a:srgbClr val="0000FF"/>
                </a:solidFill>
                <a:latin typeface="Times New Roman" panose="02020603050405020304" pitchFamily="18" charset="0"/>
                <a:cs typeface="Times New Roman" panose="02020603050405020304" pitchFamily="18" charset="0"/>
              </a:rPr>
              <a:t> t</a:t>
            </a:r>
            <a:r>
              <a:rPr lang="vi-VN" sz="3200" dirty="0">
                <a:solidFill>
                  <a:srgbClr val="0000FF"/>
                </a:solidFill>
                <a:latin typeface="Times New Roman" panose="02020603050405020304" pitchFamily="18" charset="0"/>
                <a:cs typeface="Times New Roman" panose="02020603050405020304" pitchFamily="18" charset="0"/>
              </a:rPr>
              <a:t>ư</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duy</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thể</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hiện</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sự</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phát</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triển</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của</a:t>
            </a:r>
            <a:r>
              <a:rPr lang="en-US" sz="3200" dirty="0">
                <a:solidFill>
                  <a:srgbClr val="0000FF"/>
                </a:solidFill>
                <a:latin typeface="Times New Roman" panose="02020603050405020304" pitchFamily="18" charset="0"/>
                <a:cs typeface="Times New Roman" panose="02020603050405020304" pitchFamily="18" charset="0"/>
              </a:rPr>
              <a:t> V</a:t>
            </a:r>
            <a:r>
              <a:rPr lang="vi-VN" sz="3200" dirty="0">
                <a:solidFill>
                  <a:srgbClr val="0000FF"/>
                </a:solidFill>
                <a:latin typeface="Times New Roman" panose="02020603050405020304" pitchFamily="18" charset="0"/>
                <a:cs typeface="Times New Roman" panose="02020603050405020304" pitchFamily="18" charset="0"/>
              </a:rPr>
              <a:t>ư</a:t>
            </a:r>
            <a:r>
              <a:rPr lang="en-US" sz="3200" dirty="0" err="1">
                <a:solidFill>
                  <a:srgbClr val="0000FF"/>
                </a:solidFill>
                <a:latin typeface="Times New Roman" panose="02020603050405020304" pitchFamily="18" charset="0"/>
                <a:cs typeface="Times New Roman" panose="02020603050405020304" pitchFamily="18" charset="0"/>
              </a:rPr>
              <a:t>ơng</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quốc</a:t>
            </a:r>
            <a:r>
              <a:rPr lang="en-US" sz="3200" dirty="0">
                <a:solidFill>
                  <a:srgbClr val="0000FF"/>
                </a:solidFill>
                <a:latin typeface="Times New Roman" panose="02020603050405020304" pitchFamily="18" charset="0"/>
                <a:cs typeface="Times New Roman" panose="02020603050405020304" pitchFamily="18" charset="0"/>
              </a:rPr>
              <a:t> Cam-</a:t>
            </a:r>
            <a:r>
              <a:rPr lang="en-US" sz="3200" dirty="0" err="1">
                <a:solidFill>
                  <a:srgbClr val="0000FF"/>
                </a:solidFill>
                <a:latin typeface="Times New Roman" panose="02020603050405020304" pitchFamily="18" charset="0"/>
                <a:cs typeface="Times New Roman" panose="02020603050405020304" pitchFamily="18" charset="0"/>
              </a:rPr>
              <a:t>pu</a:t>
            </a:r>
            <a:r>
              <a:rPr lang="en-US" sz="3200" dirty="0">
                <a:solidFill>
                  <a:srgbClr val="0000FF"/>
                </a:solidFill>
                <a:latin typeface="Times New Roman" panose="02020603050405020304" pitchFamily="18" charset="0"/>
                <a:cs typeface="Times New Roman" panose="02020603050405020304" pitchFamily="18" charset="0"/>
              </a:rPr>
              <a:t>-chia </a:t>
            </a:r>
            <a:r>
              <a:rPr lang="en-US" sz="3200" dirty="0" err="1">
                <a:solidFill>
                  <a:srgbClr val="0000FF"/>
                </a:solidFill>
                <a:latin typeface="Times New Roman" panose="02020603050405020304" pitchFamily="18" charset="0"/>
                <a:cs typeface="Times New Roman" panose="02020603050405020304" pitchFamily="18" charset="0"/>
              </a:rPr>
              <a:t>thời</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Ăng</a:t>
            </a:r>
            <a:r>
              <a:rPr lang="en-US" sz="3200" dirty="0">
                <a:solidFill>
                  <a:srgbClr val="0000FF"/>
                </a:solidFill>
                <a:latin typeface="Times New Roman" panose="02020603050405020304" pitchFamily="18" charset="0"/>
                <a:cs typeface="Times New Roman" panose="02020603050405020304" pitchFamily="18" charset="0"/>
              </a:rPr>
              <a:t>-co.</a:t>
            </a:r>
          </a:p>
        </p:txBody>
      </p:sp>
    </p:spTree>
    <p:extLst>
      <p:ext uri="{BB962C8B-B14F-4D97-AF65-F5344CB8AC3E}">
        <p14:creationId xmlns:p14="http://schemas.microsoft.com/office/powerpoint/2010/main" val="20088741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6772" y="1453467"/>
            <a:ext cx="8784976" cy="830997"/>
          </a:xfrm>
          <a:prstGeom prst="rect">
            <a:avLst/>
          </a:prstGeom>
          <a:noFill/>
        </p:spPr>
        <p:txBody>
          <a:bodyPr wrap="square" rtlCol="0">
            <a:spAutoFit/>
          </a:bodyPr>
          <a:lstStyle/>
          <a:p>
            <a:pPr algn="ctr"/>
            <a:r>
              <a:rPr lang="en-US" sz="4800" b="1" dirty="0">
                <a:solidFill>
                  <a:srgbClr val="FF0000"/>
                </a:solidFill>
                <a:latin typeface="Times New Roman" pitchFamily="18" charset="0"/>
                <a:cs typeface="Times New Roman" pitchFamily="18" charset="0"/>
              </a:rPr>
              <a:t>VẬN DỤNG</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5662" y="1287227"/>
            <a:ext cx="1163475" cy="1163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420524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476672"/>
            <a:ext cx="8648356" cy="2062103"/>
          </a:xfrm>
          <a:prstGeom prst="rect">
            <a:avLst/>
          </a:prstGeom>
          <a:noFill/>
        </p:spPr>
        <p:txBody>
          <a:bodyPr wrap="square" rtlCol="0">
            <a:spAutoFit/>
          </a:bodyPr>
          <a:lstStyle/>
          <a:p>
            <a:pPr algn="just"/>
            <a:r>
              <a:rPr lang="en-US" sz="3200" dirty="0">
                <a:solidFill>
                  <a:srgbClr val="0000FF"/>
                </a:solidFill>
                <a:latin typeface="Times New Roman" pitchFamily="18" charset="0"/>
                <a:cs typeface="Times New Roman" pitchFamily="18" charset="0"/>
              </a:rPr>
              <a:t>7. Quan </a:t>
            </a:r>
            <a:r>
              <a:rPr lang="en-US" sz="3200" dirty="0" err="1">
                <a:solidFill>
                  <a:srgbClr val="0000FF"/>
                </a:solidFill>
                <a:latin typeface="Times New Roman" pitchFamily="18" charset="0"/>
                <a:cs typeface="Times New Roman" pitchFamily="18" charset="0"/>
              </a:rPr>
              <a:t>sát</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quốc</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kì</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của</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vương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quốc</a:t>
            </a:r>
            <a:r>
              <a:rPr lang="en-US" sz="3200" dirty="0">
                <a:solidFill>
                  <a:srgbClr val="0000FF"/>
                </a:solidFill>
                <a:latin typeface="Times New Roman" pitchFamily="18" charset="0"/>
                <a:cs typeface="Times New Roman" pitchFamily="18" charset="0"/>
              </a:rPr>
              <a:t> Cam-</a:t>
            </a:r>
            <a:r>
              <a:rPr lang="en-US" sz="3200" dirty="0" err="1">
                <a:solidFill>
                  <a:srgbClr val="0000FF"/>
                </a:solidFill>
                <a:latin typeface="Times New Roman" pitchFamily="18" charset="0"/>
                <a:cs typeface="Times New Roman" pitchFamily="18" charset="0"/>
              </a:rPr>
              <a:t>pu</a:t>
            </a:r>
            <a:r>
              <a:rPr lang="en-US" sz="3200" dirty="0">
                <a:solidFill>
                  <a:srgbClr val="0000FF"/>
                </a:solidFill>
                <a:latin typeface="Times New Roman" pitchFamily="18" charset="0"/>
                <a:cs typeface="Times New Roman" pitchFamily="18" charset="0"/>
              </a:rPr>
              <a:t>-chia </a:t>
            </a:r>
            <a:r>
              <a:rPr lang="en-US" sz="3200" dirty="0" err="1">
                <a:solidFill>
                  <a:srgbClr val="0000FF"/>
                </a:solidFill>
                <a:latin typeface="Times New Roman" pitchFamily="18" charset="0"/>
                <a:cs typeface="Times New Roman" pitchFamily="18" charset="0"/>
              </a:rPr>
              <a:t>ngày</a:t>
            </a:r>
            <a:r>
              <a:rPr lang="en-US" sz="3200" dirty="0">
                <a:solidFill>
                  <a:srgbClr val="0000FF"/>
                </a:solidFill>
                <a:latin typeface="Times New Roman" pitchFamily="18" charset="0"/>
                <a:cs typeface="Times New Roman" pitchFamily="18" charset="0"/>
              </a:rPr>
              <a:t> nay, </a:t>
            </a:r>
            <a:r>
              <a:rPr lang="en-US" sz="3200" dirty="0" err="1">
                <a:solidFill>
                  <a:srgbClr val="0000FF"/>
                </a:solidFill>
                <a:latin typeface="Times New Roman" pitchFamily="18" charset="0"/>
                <a:cs typeface="Times New Roman" pitchFamily="18" charset="0"/>
              </a:rPr>
              <a:t>em</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hãy</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cho</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biết</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Hình</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ảnh</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trong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quốc</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kì</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lấy</a:t>
            </a:r>
            <a:r>
              <a:rPr lang="en-US" sz="3200" dirty="0">
                <a:solidFill>
                  <a:srgbClr val="0000FF"/>
                </a:solidFill>
                <a:latin typeface="Times New Roman" pitchFamily="18" charset="0"/>
                <a:cs typeface="Times New Roman" pitchFamily="18" charset="0"/>
              </a:rPr>
              <a:t> ý </a:t>
            </a:r>
            <a:r>
              <a:rPr lang="en-US" sz="3200" dirty="0" err="1">
                <a:solidFill>
                  <a:srgbClr val="0000FF"/>
                </a:solidFill>
                <a:latin typeface="Times New Roman" pitchFamily="18" charset="0"/>
                <a:cs typeface="Times New Roman" pitchFamily="18" charset="0"/>
              </a:rPr>
              <a:t>tưởng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từ</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công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trình</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kiến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trúc</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nào</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của</a:t>
            </a:r>
            <a:r>
              <a:rPr lang="en-US" sz="3200" dirty="0">
                <a:solidFill>
                  <a:srgbClr val="0000FF"/>
                </a:solidFill>
                <a:latin typeface="Times New Roman" pitchFamily="18" charset="0"/>
                <a:cs typeface="Times New Roman" pitchFamily="18" charset="0"/>
              </a:rPr>
              <a:t> Cam-</a:t>
            </a:r>
            <a:r>
              <a:rPr lang="en-US" sz="3200" dirty="0" err="1">
                <a:solidFill>
                  <a:srgbClr val="0000FF"/>
                </a:solidFill>
                <a:latin typeface="Times New Roman" pitchFamily="18" charset="0"/>
                <a:cs typeface="Times New Roman" pitchFamily="18" charset="0"/>
              </a:rPr>
              <a:t>pu</a:t>
            </a:r>
            <a:r>
              <a:rPr lang="en-US" sz="3200" dirty="0">
                <a:solidFill>
                  <a:srgbClr val="0000FF"/>
                </a:solidFill>
                <a:latin typeface="Times New Roman" pitchFamily="18" charset="0"/>
                <a:cs typeface="Times New Roman" pitchFamily="18" charset="0"/>
              </a:rPr>
              <a:t>-chia </a:t>
            </a:r>
            <a:r>
              <a:rPr lang="en-US" sz="3200" dirty="0" err="1">
                <a:solidFill>
                  <a:srgbClr val="0000FF"/>
                </a:solidFill>
                <a:latin typeface="Times New Roman" pitchFamily="18" charset="0"/>
                <a:cs typeface="Times New Roman" pitchFamily="18" charset="0"/>
              </a:rPr>
              <a:t>thời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kì</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Ăng</a:t>
            </a:r>
            <a:r>
              <a:rPr lang="en-US" sz="3200" dirty="0">
                <a:solidFill>
                  <a:srgbClr val="0000FF"/>
                </a:solidFill>
                <a:latin typeface="Times New Roman" pitchFamily="18" charset="0"/>
                <a:cs typeface="Times New Roman" pitchFamily="18" charset="0"/>
              </a:rPr>
              <a:t>-co?</a:t>
            </a:r>
          </a:p>
        </p:txBody>
      </p:sp>
      <p:pic>
        <p:nvPicPr>
          <p:cNvPr id="3" name="Picture 2">
            <a:extLst>
              <a:ext uri="{FF2B5EF4-FFF2-40B4-BE49-F238E27FC236}">
                <a16:creationId xmlns:a16="http://schemas.microsoft.com/office/drawing/2014/main" xmlns="" id="{47D4EA38-CEED-4EEF-BB85-2FDFC9CC9014}"/>
              </a:ext>
            </a:extLst>
          </p:cNvPr>
          <p:cNvPicPr>
            <a:picLocks noChangeAspect="1"/>
          </p:cNvPicPr>
          <p:nvPr/>
        </p:nvPicPr>
        <p:blipFill>
          <a:blip r:embed="rId2"/>
          <a:stretch>
            <a:fillRect/>
          </a:stretch>
        </p:blipFill>
        <p:spPr>
          <a:xfrm rot="5400000">
            <a:off x="3093311" y="1811345"/>
            <a:ext cx="3317417" cy="5256584"/>
          </a:xfrm>
          <a:prstGeom prst="rect">
            <a:avLst/>
          </a:prstGeom>
        </p:spPr>
      </p:pic>
    </p:spTree>
    <p:extLst>
      <p:ext uri="{BB962C8B-B14F-4D97-AF65-F5344CB8AC3E}">
        <p14:creationId xmlns:p14="http://schemas.microsoft.com/office/powerpoint/2010/main" val="2743753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548680"/>
            <a:ext cx="8648356" cy="2062103"/>
          </a:xfrm>
          <a:prstGeom prst="rect">
            <a:avLst/>
          </a:prstGeom>
          <a:noFill/>
        </p:spPr>
        <p:txBody>
          <a:bodyPr wrap="square" rtlCol="0">
            <a:spAutoFit/>
          </a:bodyPr>
          <a:lstStyle/>
          <a:p>
            <a:pPr algn="just"/>
            <a:r>
              <a:rPr lang="en-US" sz="3200" dirty="0">
                <a:solidFill>
                  <a:srgbClr val="0000FF"/>
                </a:solidFill>
                <a:latin typeface="Times New Roman" pitchFamily="18" charset="0"/>
                <a:cs typeface="Times New Roman" pitchFamily="18" charset="0"/>
              </a:rPr>
              <a:t>8. </a:t>
            </a:r>
            <a:r>
              <a:rPr lang="en-US" sz="3200" dirty="0" err="1">
                <a:solidFill>
                  <a:srgbClr val="0000FF"/>
                </a:solidFill>
                <a:latin typeface="Times New Roman" pitchFamily="18" charset="0"/>
                <a:cs typeface="Times New Roman" pitchFamily="18" charset="0"/>
              </a:rPr>
              <a:t>Hãy</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đóng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vai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là</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một</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hướng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dẫn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viên</a:t>
            </a:r>
            <a:r>
              <a:rPr lang="en-US" sz="3200" dirty="0">
                <a:solidFill>
                  <a:srgbClr val="0000FF"/>
                </a:solidFill>
                <a:latin typeface="Times New Roman" pitchFamily="18" charset="0"/>
                <a:cs typeface="Times New Roman" pitchFamily="18" charset="0"/>
              </a:rPr>
              <a:t> du </a:t>
            </a:r>
            <a:r>
              <a:rPr lang="en-US" sz="3200" dirty="0" err="1">
                <a:solidFill>
                  <a:srgbClr val="0000FF"/>
                </a:solidFill>
                <a:latin typeface="Times New Roman" pitchFamily="18" charset="0"/>
                <a:cs typeface="Times New Roman" pitchFamily="18" charset="0"/>
              </a:rPr>
              <a:t>lịch</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và</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giới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thiệu</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về</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một</a:t>
            </a:r>
            <a:r>
              <a:rPr lang="en-US" sz="3200" dirty="0">
                <a:solidFill>
                  <a:srgbClr val="0000FF"/>
                </a:solidFill>
                <a:latin typeface="Times New Roman" pitchFamily="18" charset="0"/>
                <a:cs typeface="Times New Roman" pitchFamily="18" charset="0"/>
              </a:rPr>
              <a:t> di </a:t>
            </a:r>
            <a:r>
              <a:rPr lang="en-US" sz="3200" dirty="0" err="1">
                <a:solidFill>
                  <a:srgbClr val="0000FF"/>
                </a:solidFill>
                <a:latin typeface="Times New Roman" pitchFamily="18" charset="0"/>
                <a:cs typeface="Times New Roman" pitchFamily="18" charset="0"/>
              </a:rPr>
              <a:t>sản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văn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hóa</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tiêu</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biểu</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của</a:t>
            </a:r>
            <a:r>
              <a:rPr lang="en-US" sz="3200" dirty="0">
                <a:solidFill>
                  <a:srgbClr val="0000FF"/>
                </a:solidFill>
                <a:latin typeface="Times New Roman" pitchFamily="18" charset="0"/>
                <a:cs typeface="Times New Roman" pitchFamily="18" charset="0"/>
              </a:rPr>
              <a:t> Cam-</a:t>
            </a:r>
            <a:r>
              <a:rPr lang="en-US" sz="3200" dirty="0" err="1">
                <a:solidFill>
                  <a:srgbClr val="0000FF"/>
                </a:solidFill>
                <a:latin typeface="Times New Roman" pitchFamily="18" charset="0"/>
                <a:cs typeface="Times New Roman" pitchFamily="18" charset="0"/>
              </a:rPr>
              <a:t>pu</a:t>
            </a:r>
            <a:r>
              <a:rPr lang="en-US" sz="3200" dirty="0">
                <a:solidFill>
                  <a:srgbClr val="0000FF"/>
                </a:solidFill>
                <a:latin typeface="Times New Roman" pitchFamily="18" charset="0"/>
                <a:cs typeface="Times New Roman" pitchFamily="18" charset="0"/>
              </a:rPr>
              <a:t>-chia </a:t>
            </a:r>
            <a:r>
              <a:rPr lang="en-US" sz="3200" dirty="0" err="1">
                <a:solidFill>
                  <a:srgbClr val="0000FF"/>
                </a:solidFill>
                <a:latin typeface="Times New Roman" pitchFamily="18" charset="0"/>
                <a:cs typeface="Times New Roman" pitchFamily="18" charset="0"/>
              </a:rPr>
              <a:t>mà</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em</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ấn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tượng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nhất</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Khuyến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khích</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làm</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bài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trình</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chiếu</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để</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giới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thiệu</a:t>
            </a:r>
            <a:r>
              <a:rPr lang="en-US" sz="3200" dirty="0">
                <a:solidFill>
                  <a:srgbClr val="0000FF"/>
                </a:solidFill>
                <a:latin typeface="Times New Roman" pitchFamily="18" charset="0"/>
                <a:cs typeface="Times New Roman" pitchFamily="18" charset="0"/>
              </a:rPr>
              <a:t>)</a:t>
            </a:r>
          </a:p>
        </p:txBody>
      </p:sp>
    </p:spTree>
    <p:extLst>
      <p:ext uri="{BB962C8B-B14F-4D97-AF65-F5344CB8AC3E}">
        <p14:creationId xmlns:p14="http://schemas.microsoft.com/office/powerpoint/2010/main" val="897822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9512" y="188640"/>
            <a:ext cx="8784976" cy="646331"/>
          </a:xfrm>
          <a:prstGeom prst="rect">
            <a:avLst/>
          </a:prstGeom>
          <a:noFill/>
        </p:spPr>
        <p:txBody>
          <a:bodyPr wrap="square" rtlCol="0">
            <a:spAutoFit/>
          </a:bodyPr>
          <a:lstStyle/>
          <a:p>
            <a:pPr algn="ctr"/>
            <a:r>
              <a:rPr lang="en-US" sz="3600" b="1" dirty="0">
                <a:solidFill>
                  <a:srgbClr val="FF0000"/>
                </a:solidFill>
                <a:latin typeface="Times New Roman" pitchFamily="18" charset="0"/>
                <a:cs typeface="Times New Roman" pitchFamily="18" charset="0"/>
              </a:rPr>
              <a:t>HƯỚNG DẪN VỀ NHÀ</a:t>
            </a:r>
          </a:p>
        </p:txBody>
      </p:sp>
    </p:spTree>
    <p:extLst>
      <p:ext uri="{BB962C8B-B14F-4D97-AF65-F5344CB8AC3E}">
        <p14:creationId xmlns:p14="http://schemas.microsoft.com/office/powerpoint/2010/main" val="9465847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p:cNvSpPr txBox="1"/>
          <p:nvPr/>
        </p:nvSpPr>
        <p:spPr>
          <a:xfrm>
            <a:off x="893274" y="328118"/>
            <a:ext cx="7357452" cy="523220"/>
          </a:xfrm>
          <a:prstGeom prst="rect">
            <a:avLst/>
          </a:prstGeom>
          <a:noFill/>
        </p:spPr>
        <p:txBody>
          <a:bodyPr wrap="square" rtlCol="0">
            <a:spAutoFit/>
          </a:bodyPr>
          <a:lstStyle/>
          <a:p>
            <a:pPr algn="ctr"/>
            <a:r>
              <a:rPr lang="en-US" sz="2800" b="1" dirty="0">
                <a:solidFill>
                  <a:srgbClr val="0000FF"/>
                </a:solidFill>
                <a:latin typeface="Times New Roman" pitchFamily="18" charset="0"/>
                <a:cs typeface="Times New Roman" pitchFamily="18" charset="0"/>
              </a:rPr>
              <a:t>BÀI 8: V</a:t>
            </a:r>
            <a:r>
              <a:rPr lang="vi-VN" sz="2800" b="1" dirty="0">
                <a:solidFill>
                  <a:srgbClr val="0000FF"/>
                </a:solidFill>
                <a:latin typeface="Times New Roman" pitchFamily="18" charset="0"/>
                <a:cs typeface="Times New Roman" pitchFamily="18" charset="0"/>
              </a:rPr>
              <a:t>Ư</a:t>
            </a:r>
            <a:r>
              <a:rPr lang="en-US" sz="2800" b="1" dirty="0">
                <a:solidFill>
                  <a:srgbClr val="0000FF"/>
                </a:solidFill>
                <a:latin typeface="Times New Roman" pitchFamily="18" charset="0"/>
                <a:cs typeface="Times New Roman" pitchFamily="18" charset="0"/>
              </a:rPr>
              <a:t>ƠNG QUỐC CAM-PU-CHIA</a:t>
            </a:r>
          </a:p>
        </p:txBody>
      </p:sp>
      <p:sp>
        <p:nvSpPr>
          <p:cNvPr id="2" name="Oval 1"/>
          <p:cNvSpPr/>
          <p:nvPr/>
        </p:nvSpPr>
        <p:spPr>
          <a:xfrm>
            <a:off x="179512" y="2538892"/>
            <a:ext cx="2648419" cy="167757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vi-VN" sz="2200" b="1" dirty="0">
                <a:solidFill>
                  <a:srgbClr val="C00000"/>
                </a:solidFill>
                <a:latin typeface="Times New Roman" panose="02020603050405020304" pitchFamily="18" charset="0"/>
                <a:cs typeface="Times New Roman" panose="02020603050405020304" pitchFamily="18" charset="0"/>
              </a:rPr>
              <a:t>V</a:t>
            </a:r>
            <a:r>
              <a:rPr lang="en-US" sz="2200" b="1" dirty="0">
                <a:solidFill>
                  <a:srgbClr val="C00000"/>
                </a:solidFill>
                <a:latin typeface="Times New Roman" panose="02020603050405020304" pitchFamily="18" charset="0"/>
                <a:cs typeface="Times New Roman" panose="02020603050405020304" pitchFamily="18" charset="0"/>
              </a:rPr>
              <a:t>ƯƠNG QUỐC CAM-PU-CHIA</a:t>
            </a:r>
          </a:p>
        </p:txBody>
      </p:sp>
      <p:sp>
        <p:nvSpPr>
          <p:cNvPr id="3" name="Rounded Rectangle 2">
            <a:hlinkClick r:id="rId2" action="ppaction://hlinksldjump"/>
          </p:cNvPr>
          <p:cNvSpPr/>
          <p:nvPr/>
        </p:nvSpPr>
        <p:spPr>
          <a:xfrm>
            <a:off x="2483768" y="1175772"/>
            <a:ext cx="6120680" cy="1191138"/>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rgbClr val="FF0000"/>
                </a:solidFill>
                <a:latin typeface="Times New Roman" panose="02020603050405020304" pitchFamily="18" charset="0"/>
                <a:cs typeface="Times New Roman" panose="02020603050405020304" pitchFamily="18" charset="0"/>
              </a:rPr>
              <a:t>1. </a:t>
            </a:r>
            <a:r>
              <a:rPr lang="en-US" sz="2800" b="1" dirty="0" err="1">
                <a:solidFill>
                  <a:srgbClr val="FF0000"/>
                </a:solidFill>
                <a:latin typeface="Times New Roman" panose="02020603050405020304" pitchFamily="18" charset="0"/>
                <a:cs typeface="Times New Roman" panose="02020603050405020304" pitchFamily="18" charset="0"/>
              </a:rPr>
              <a:t>Quá</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trình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hình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thành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và</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phát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triển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của</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Vương</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quốc</a:t>
            </a:r>
            <a:r>
              <a:rPr lang="en-US" sz="2800" b="1" dirty="0">
                <a:solidFill>
                  <a:srgbClr val="FF0000"/>
                </a:solidFill>
                <a:latin typeface="Times New Roman" panose="02020603050405020304" pitchFamily="18" charset="0"/>
                <a:cs typeface="Times New Roman" panose="02020603050405020304" pitchFamily="18" charset="0"/>
              </a:rPr>
              <a:t> Cam-</a:t>
            </a:r>
            <a:r>
              <a:rPr lang="en-US" sz="2800" b="1" dirty="0" err="1">
                <a:solidFill>
                  <a:srgbClr val="FF0000"/>
                </a:solidFill>
                <a:latin typeface="Times New Roman" panose="02020603050405020304" pitchFamily="18" charset="0"/>
                <a:cs typeface="Times New Roman" panose="02020603050405020304" pitchFamily="18" charset="0"/>
              </a:rPr>
              <a:t>pu</a:t>
            </a:r>
            <a:r>
              <a:rPr lang="en-US" sz="2800" b="1" dirty="0">
                <a:solidFill>
                  <a:srgbClr val="FF0000"/>
                </a:solidFill>
                <a:latin typeface="Times New Roman" panose="02020603050405020304" pitchFamily="18" charset="0"/>
                <a:cs typeface="Times New Roman" panose="02020603050405020304" pitchFamily="18" charset="0"/>
              </a:rPr>
              <a:t>-chia.</a:t>
            </a:r>
            <a:endParaRPr lang="vi-VN" sz="2800" b="1" dirty="0">
              <a:solidFill>
                <a:srgbClr val="FF0000"/>
              </a:solidFill>
              <a:latin typeface="Times New Roman" panose="02020603050405020304" pitchFamily="18" charset="0"/>
              <a:cs typeface="Times New Roman" panose="02020603050405020304" pitchFamily="18" charset="0"/>
            </a:endParaRPr>
          </a:p>
        </p:txBody>
      </p:sp>
      <p:sp>
        <p:nvSpPr>
          <p:cNvPr id="18" name="Rounded Rectangle 17">
            <a:hlinkClick r:id="rId3" action="ppaction://hlinksldjump"/>
          </p:cNvPr>
          <p:cNvSpPr/>
          <p:nvPr/>
        </p:nvSpPr>
        <p:spPr>
          <a:xfrm>
            <a:off x="3255731" y="2838509"/>
            <a:ext cx="5348717" cy="79208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600" b="1" dirty="0">
                <a:latin typeface="Times New Roman" panose="02020603050405020304" pitchFamily="18" charset="0"/>
                <a:cs typeface="Times New Roman" panose="02020603050405020304" pitchFamily="18" charset="0"/>
              </a:rPr>
              <a:t>2.  </a:t>
            </a:r>
            <a:r>
              <a:rPr lang="en-US" sz="2600" b="1" dirty="0" err="1">
                <a:latin typeface="Times New Roman" panose="02020603050405020304" pitchFamily="18" charset="0"/>
                <a:cs typeface="Times New Roman" panose="02020603050405020304" pitchFamily="18" charset="0"/>
              </a:rPr>
              <a:t>Sự</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phát</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triển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Vương</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quốc</a:t>
            </a:r>
            <a:r>
              <a:rPr lang="en-US" sz="2600" b="1" dirty="0">
                <a:latin typeface="Times New Roman" panose="02020603050405020304" pitchFamily="18" charset="0"/>
                <a:cs typeface="Times New Roman" panose="02020603050405020304" pitchFamily="18" charset="0"/>
              </a:rPr>
              <a:t> Cam-</a:t>
            </a:r>
            <a:r>
              <a:rPr lang="en-US" sz="2600" b="1" dirty="0" err="1">
                <a:latin typeface="Times New Roman" panose="02020603050405020304" pitchFamily="18" charset="0"/>
                <a:cs typeface="Times New Roman" panose="02020603050405020304" pitchFamily="18" charset="0"/>
              </a:rPr>
              <a:t>pu</a:t>
            </a:r>
            <a:r>
              <a:rPr lang="en-US" sz="2600" b="1" dirty="0">
                <a:latin typeface="Times New Roman" panose="02020603050405020304" pitchFamily="18" charset="0"/>
                <a:cs typeface="Times New Roman" panose="02020603050405020304" pitchFamily="18" charset="0"/>
              </a:rPr>
              <a:t>-chia </a:t>
            </a:r>
            <a:r>
              <a:rPr lang="en-US" sz="2600" b="1" dirty="0" err="1">
                <a:latin typeface="Times New Roman" panose="02020603050405020304" pitchFamily="18" charset="0"/>
                <a:cs typeface="Times New Roman" panose="02020603050405020304" pitchFamily="18" charset="0"/>
              </a:rPr>
              <a:t>thời</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Ăng</a:t>
            </a:r>
            <a:r>
              <a:rPr lang="en-US" sz="2600" b="1" dirty="0">
                <a:latin typeface="Times New Roman" panose="02020603050405020304" pitchFamily="18" charset="0"/>
                <a:cs typeface="Times New Roman" panose="02020603050405020304" pitchFamily="18" charset="0"/>
              </a:rPr>
              <a:t>-co</a:t>
            </a:r>
            <a:endParaRPr lang="vi-VN" sz="2600" b="1" dirty="0">
              <a:latin typeface="Times New Roman" panose="02020603050405020304" pitchFamily="18" charset="0"/>
              <a:cs typeface="Times New Roman" panose="02020603050405020304" pitchFamily="18" charset="0"/>
            </a:endParaRPr>
          </a:p>
        </p:txBody>
      </p:sp>
      <p:sp>
        <p:nvSpPr>
          <p:cNvPr id="23" name="Rounded Rectangle 22">
            <a:hlinkClick r:id="rId4" action="ppaction://hlinksldjump"/>
          </p:cNvPr>
          <p:cNvSpPr/>
          <p:nvPr/>
        </p:nvSpPr>
        <p:spPr>
          <a:xfrm>
            <a:off x="2673852" y="4310743"/>
            <a:ext cx="6120680" cy="1106539"/>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800" b="1" dirty="0" err="1">
                <a:solidFill>
                  <a:srgbClr val="0000FF"/>
                </a:solidFill>
                <a:latin typeface="Times New Roman" panose="02020603050405020304" pitchFamily="18" charset="0"/>
                <a:cs typeface="Times New Roman" panose="02020603050405020304" pitchFamily="18" charset="0"/>
              </a:rPr>
              <a:t>Một</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số</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nét</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tiêu</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biểu</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về</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văn</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err="1">
                <a:solidFill>
                  <a:srgbClr val="0000FF"/>
                </a:solidFill>
                <a:latin typeface="Times New Roman" panose="02020603050405020304" pitchFamily="18" charset="0"/>
                <a:cs typeface="Times New Roman" panose="02020603050405020304" pitchFamily="18" charset="0"/>
              </a:rPr>
              <a:t>hóa</a:t>
            </a:r>
            <a:endParaRPr lang="vi-VN" sz="2800" b="1" dirty="0">
              <a:solidFill>
                <a:srgbClr val="0000FF"/>
              </a:solidFill>
              <a:latin typeface="Times New Roman" panose="02020603050405020304" pitchFamily="18" charset="0"/>
              <a:cs typeface="Times New Roman" panose="02020603050405020304" pitchFamily="18" charset="0"/>
            </a:endParaRPr>
          </a:p>
        </p:txBody>
      </p:sp>
      <p:cxnSp>
        <p:nvCxnSpPr>
          <p:cNvPr id="5" name="Straight Arrow Connector 4"/>
          <p:cNvCxnSpPr>
            <a:cxnSpLocks/>
            <a:stCxn id="2" idx="0"/>
            <a:endCxn id="3" idx="1"/>
          </p:cNvCxnSpPr>
          <p:nvPr/>
        </p:nvCxnSpPr>
        <p:spPr>
          <a:xfrm flipV="1">
            <a:off x="1503722" y="1771341"/>
            <a:ext cx="980046" cy="767551"/>
          </a:xfrm>
          <a:prstGeom prst="straightConnector1">
            <a:avLst/>
          </a:prstGeom>
          <a:ln w="3810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cxnSpLocks/>
          </p:cNvCxnSpPr>
          <p:nvPr/>
        </p:nvCxnSpPr>
        <p:spPr>
          <a:xfrm flipV="1">
            <a:off x="2673852" y="3418122"/>
            <a:ext cx="581879" cy="13391"/>
          </a:xfrm>
          <a:prstGeom prst="straightConnector1">
            <a:avLst/>
          </a:prstGeom>
          <a:ln w="3810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cxnSpLocks/>
            <a:stCxn id="2" idx="4"/>
            <a:endCxn id="23" idx="1"/>
          </p:cNvCxnSpPr>
          <p:nvPr/>
        </p:nvCxnSpPr>
        <p:spPr>
          <a:xfrm>
            <a:off x="1503722" y="4216462"/>
            <a:ext cx="1170130" cy="647551"/>
          </a:xfrm>
          <a:prstGeom prst="straightConnector1">
            <a:avLst/>
          </a:prstGeom>
          <a:ln w="38100">
            <a:solidFill>
              <a:srgbClr val="92D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9293222"/>
      </p:ext>
    </p:extLst>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500"/>
                                        <p:tgtEl>
                                          <p:spTgt spid="18"/>
                                        </p:tgtEl>
                                      </p:cBhvr>
                                    </p:animEffect>
                                  </p:childTnLst>
                                </p:cTn>
                              </p:par>
                              <p:par>
                                <p:cTn id="21" presetID="10"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fade">
                                      <p:cBhvr>
                                        <p:cTn id="28" dur="500"/>
                                        <p:tgtEl>
                                          <p:spTgt spid="2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fade">
                                      <p:cBhvr>
                                        <p:cTn id="3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18" grpId="0" animBg="1"/>
      <p:bldP spid="2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51520" y="1412776"/>
            <a:ext cx="8640960" cy="3046988"/>
          </a:xfrm>
          <a:prstGeom prst="rect">
            <a:avLst/>
          </a:prstGeom>
          <a:noFill/>
        </p:spPr>
        <p:txBody>
          <a:bodyPr wrap="square" rtlCol="0">
            <a:spAutoFit/>
          </a:bodyPr>
          <a:lstStyle/>
          <a:p>
            <a:pPr algn="just"/>
            <a:r>
              <a:rPr lang="en-US" sz="3200" dirty="0">
                <a:solidFill>
                  <a:srgbClr val="0000FF"/>
                </a:solidFill>
                <a:latin typeface="Times New Roman" pitchFamily="18" charset="0"/>
                <a:cs typeface="Times New Roman" pitchFamily="18" charset="0"/>
              </a:rPr>
              <a:t>+ </a:t>
            </a:r>
            <a:r>
              <a:rPr lang="nl-NL" sz="3200" dirty="0">
                <a:solidFill>
                  <a:srgbClr val="0000FF"/>
                </a:solidFill>
                <a:latin typeface="Times New Roman" panose="02020603050405020304" pitchFamily="18" charset="0"/>
                <a:cs typeface="Times New Roman" panose="02020603050405020304" pitchFamily="18" charset="0"/>
              </a:rPr>
              <a:t>Giáo viên chia lớp thành 6 nhóm, yêu cầu các nhóm đọc thông tin mục 1 SGK để :</a:t>
            </a:r>
          </a:p>
          <a:p>
            <a:pPr algn="just"/>
            <a:r>
              <a:rPr lang="nl-NL" sz="3200" dirty="0">
                <a:solidFill>
                  <a:srgbClr val="0000FF"/>
                </a:solidFill>
                <a:latin typeface="Times New Roman" panose="02020603050405020304" pitchFamily="18" charset="0"/>
                <a:cs typeface="Times New Roman" panose="02020603050405020304" pitchFamily="18" charset="0"/>
              </a:rPr>
              <a:t>1/ Vẽ trục thời gian về quá trình hình thành, phát triển của Vương quốc Cam-pu-chia. </a:t>
            </a:r>
          </a:p>
          <a:p>
            <a:pPr algn="just"/>
            <a:r>
              <a:rPr lang="nl-NL" sz="3200" dirty="0">
                <a:solidFill>
                  <a:srgbClr val="0000FF"/>
                </a:solidFill>
                <a:latin typeface="Times New Roman" panose="02020603050405020304" pitchFamily="18" charset="0"/>
                <a:cs typeface="Times New Roman" panose="02020603050405020304" pitchFamily="18" charset="0"/>
              </a:rPr>
              <a:t>2/ Dựa vào trục thời gian để mô tả sự hình thành, phát triển của Vương quốc Cam-pu-chia.</a:t>
            </a:r>
            <a:endParaRPr lang="en-US" sz="3200" dirty="0">
              <a:solidFill>
                <a:srgbClr val="0000FF"/>
              </a:solidFill>
              <a:latin typeface="Times New Roman" pitchFamily="18" charset="0"/>
              <a:cs typeface="Times New Roman" pitchFamily="18" charset="0"/>
            </a:endParaRPr>
          </a:p>
        </p:txBody>
      </p:sp>
      <p:sp>
        <p:nvSpPr>
          <p:cNvPr id="6" name="TextBox 5"/>
          <p:cNvSpPr txBox="1"/>
          <p:nvPr/>
        </p:nvSpPr>
        <p:spPr>
          <a:xfrm>
            <a:off x="320123" y="188640"/>
            <a:ext cx="7887644" cy="954107"/>
          </a:xfrm>
          <a:prstGeom prst="rect">
            <a:avLst/>
          </a:prstGeom>
          <a:noFill/>
        </p:spPr>
        <p:txBody>
          <a:bodyPr wrap="square" rtlCol="0">
            <a:spAutoFit/>
          </a:bodyPr>
          <a:lstStyle/>
          <a:p>
            <a:pPr algn="just"/>
            <a:r>
              <a:rPr lang="en-US" sz="2800" b="1" dirty="0">
                <a:solidFill>
                  <a:srgbClr val="FF0000"/>
                </a:solidFill>
                <a:latin typeface="Times New Roman" pitchFamily="18" charset="0"/>
                <a:cs typeface="Times New Roman" pitchFamily="18" charset="0"/>
              </a:rPr>
              <a:t>1. </a:t>
            </a:r>
            <a:r>
              <a:rPr lang="en-US" sz="2800" b="1" dirty="0" err="1">
                <a:solidFill>
                  <a:srgbClr val="FF0000"/>
                </a:solidFill>
                <a:latin typeface="Times New Roman" pitchFamily="18" charset="0"/>
                <a:cs typeface="Times New Roman" pitchFamily="18" charset="0"/>
              </a:rPr>
              <a:t>Quá</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trình</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hình</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thành</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và</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phát</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triển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của</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Vương</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quốc</a:t>
            </a:r>
            <a:r>
              <a:rPr lang="en-US" sz="2800" b="1" dirty="0">
                <a:solidFill>
                  <a:srgbClr val="FF0000"/>
                </a:solidFill>
                <a:latin typeface="Times New Roman" pitchFamily="18" charset="0"/>
                <a:cs typeface="Times New Roman" pitchFamily="18" charset="0"/>
              </a:rPr>
              <a:t> Cam-</a:t>
            </a:r>
            <a:r>
              <a:rPr lang="en-US" sz="2800" b="1" dirty="0" err="1">
                <a:solidFill>
                  <a:srgbClr val="FF0000"/>
                </a:solidFill>
                <a:latin typeface="Times New Roman" pitchFamily="18" charset="0"/>
                <a:cs typeface="Times New Roman" pitchFamily="18" charset="0"/>
              </a:rPr>
              <a:t>pu</a:t>
            </a:r>
            <a:r>
              <a:rPr lang="en-US" sz="2800" b="1" dirty="0">
                <a:solidFill>
                  <a:srgbClr val="FF0000"/>
                </a:solidFill>
                <a:latin typeface="Times New Roman" pitchFamily="18" charset="0"/>
                <a:cs typeface="Times New Roman" pitchFamily="18" charset="0"/>
              </a:rPr>
              <a:t>-chia.</a:t>
            </a:r>
          </a:p>
        </p:txBody>
      </p:sp>
    </p:spTree>
    <p:extLst>
      <p:ext uri="{BB962C8B-B14F-4D97-AF65-F5344CB8AC3E}">
        <p14:creationId xmlns:p14="http://schemas.microsoft.com/office/powerpoint/2010/main" val="3018115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rrow: Right 1">
            <a:extLst>
              <a:ext uri="{FF2B5EF4-FFF2-40B4-BE49-F238E27FC236}">
                <a16:creationId xmlns:a16="http://schemas.microsoft.com/office/drawing/2014/main" xmlns="" id="{5A7A8E82-42EC-4AC7-AE1E-A18EAC166341}"/>
              </a:ext>
            </a:extLst>
          </p:cNvPr>
          <p:cNvSpPr/>
          <p:nvPr/>
        </p:nvSpPr>
        <p:spPr>
          <a:xfrm>
            <a:off x="89632" y="2310552"/>
            <a:ext cx="8820720" cy="19918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0" name="Minus Sign 9">
            <a:extLst>
              <a:ext uri="{FF2B5EF4-FFF2-40B4-BE49-F238E27FC236}">
                <a16:creationId xmlns:a16="http://schemas.microsoft.com/office/drawing/2014/main" xmlns="" id="{7CB5E4CF-252D-443A-9F32-39264B1ECF54}"/>
              </a:ext>
            </a:extLst>
          </p:cNvPr>
          <p:cNvSpPr/>
          <p:nvPr/>
        </p:nvSpPr>
        <p:spPr>
          <a:xfrm>
            <a:off x="1259632" y="1123095"/>
            <a:ext cx="72008" cy="280831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1" name="Minus Sign 10">
            <a:extLst>
              <a:ext uri="{FF2B5EF4-FFF2-40B4-BE49-F238E27FC236}">
                <a16:creationId xmlns:a16="http://schemas.microsoft.com/office/drawing/2014/main" xmlns="" id="{1181C511-DDB2-4162-B899-032BD0C1B7B9}"/>
              </a:ext>
            </a:extLst>
          </p:cNvPr>
          <p:cNvSpPr/>
          <p:nvPr/>
        </p:nvSpPr>
        <p:spPr>
          <a:xfrm>
            <a:off x="3995936" y="1123095"/>
            <a:ext cx="72008" cy="280831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7" name="Rectangle 13">
            <a:extLst>
              <a:ext uri="{FF2B5EF4-FFF2-40B4-BE49-F238E27FC236}">
                <a16:creationId xmlns:a16="http://schemas.microsoft.com/office/drawing/2014/main" xmlns="" id="{92726463-8A33-4813-B6F8-C59F21B7CEFA}"/>
              </a:ext>
            </a:extLst>
          </p:cNvPr>
          <p:cNvSpPr>
            <a:spLocks noChangeArrowheads="1"/>
          </p:cNvSpPr>
          <p:nvPr/>
        </p:nvSpPr>
        <p:spPr bwMode="auto">
          <a:xfrm>
            <a:off x="266690" y="2961117"/>
            <a:ext cx="776169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486025" algn="l"/>
              </a:tabLst>
              <a:defRPr>
                <a:solidFill>
                  <a:schemeClr val="tx1"/>
                </a:solidFill>
                <a:latin typeface="Arial" panose="020B0604020202020204" pitchFamily="34" charset="0"/>
              </a:defRPr>
            </a:lvl1pPr>
            <a:lvl2pPr eaLnBrk="0" fontAlgn="base" hangingPunct="0">
              <a:spcBef>
                <a:spcPct val="0"/>
              </a:spcBef>
              <a:spcAft>
                <a:spcPct val="0"/>
              </a:spcAft>
              <a:tabLst>
                <a:tab pos="2486025" algn="l"/>
              </a:tabLst>
              <a:defRPr>
                <a:solidFill>
                  <a:schemeClr val="tx1"/>
                </a:solidFill>
                <a:latin typeface="Arial" panose="020B0604020202020204" pitchFamily="34" charset="0"/>
              </a:defRPr>
            </a:lvl2pPr>
            <a:lvl3pPr eaLnBrk="0" fontAlgn="base" hangingPunct="0">
              <a:spcBef>
                <a:spcPct val="0"/>
              </a:spcBef>
              <a:spcAft>
                <a:spcPct val="0"/>
              </a:spcAft>
              <a:tabLst>
                <a:tab pos="2486025" algn="l"/>
              </a:tabLst>
              <a:defRPr>
                <a:solidFill>
                  <a:schemeClr val="tx1"/>
                </a:solidFill>
                <a:latin typeface="Arial" panose="020B0604020202020204" pitchFamily="34" charset="0"/>
              </a:defRPr>
            </a:lvl3pPr>
            <a:lvl4pPr eaLnBrk="0" fontAlgn="base" hangingPunct="0">
              <a:spcBef>
                <a:spcPct val="0"/>
              </a:spcBef>
              <a:spcAft>
                <a:spcPct val="0"/>
              </a:spcAft>
              <a:tabLst>
                <a:tab pos="2486025" algn="l"/>
              </a:tabLst>
              <a:defRPr>
                <a:solidFill>
                  <a:schemeClr val="tx1"/>
                </a:solidFill>
                <a:latin typeface="Arial" panose="020B0604020202020204" pitchFamily="34" charset="0"/>
              </a:defRPr>
            </a:lvl4pPr>
            <a:lvl5pPr eaLnBrk="0" fontAlgn="base" hangingPunct="0">
              <a:spcBef>
                <a:spcPct val="0"/>
              </a:spcBef>
              <a:spcAft>
                <a:spcPct val="0"/>
              </a:spcAft>
              <a:tabLst>
                <a:tab pos="2486025" algn="l"/>
              </a:tabLst>
              <a:defRPr>
                <a:solidFill>
                  <a:schemeClr val="tx1"/>
                </a:solidFill>
                <a:latin typeface="Arial" panose="020B0604020202020204" pitchFamily="34" charset="0"/>
              </a:defRPr>
            </a:lvl5pPr>
            <a:lvl6pPr eaLnBrk="0" fontAlgn="base" hangingPunct="0">
              <a:spcBef>
                <a:spcPct val="0"/>
              </a:spcBef>
              <a:spcAft>
                <a:spcPct val="0"/>
              </a:spcAft>
              <a:tabLst>
                <a:tab pos="2486025" algn="l"/>
              </a:tabLst>
              <a:defRPr>
                <a:solidFill>
                  <a:schemeClr val="tx1"/>
                </a:solidFill>
                <a:latin typeface="Arial" panose="020B0604020202020204" pitchFamily="34" charset="0"/>
              </a:defRPr>
            </a:lvl6pPr>
            <a:lvl7pPr eaLnBrk="0" fontAlgn="base" hangingPunct="0">
              <a:spcBef>
                <a:spcPct val="0"/>
              </a:spcBef>
              <a:spcAft>
                <a:spcPct val="0"/>
              </a:spcAft>
              <a:tabLst>
                <a:tab pos="2486025" algn="l"/>
              </a:tabLst>
              <a:defRPr>
                <a:solidFill>
                  <a:schemeClr val="tx1"/>
                </a:solidFill>
                <a:latin typeface="Arial" panose="020B0604020202020204" pitchFamily="34" charset="0"/>
              </a:defRPr>
            </a:lvl7pPr>
            <a:lvl8pPr eaLnBrk="0" fontAlgn="base" hangingPunct="0">
              <a:spcBef>
                <a:spcPct val="0"/>
              </a:spcBef>
              <a:spcAft>
                <a:spcPct val="0"/>
              </a:spcAft>
              <a:tabLst>
                <a:tab pos="2486025" algn="l"/>
              </a:tabLst>
              <a:defRPr>
                <a:solidFill>
                  <a:schemeClr val="tx1"/>
                </a:solidFill>
                <a:latin typeface="Arial" panose="020B0604020202020204" pitchFamily="34" charset="0"/>
              </a:defRPr>
            </a:lvl8pPr>
            <a:lvl9pPr eaLnBrk="0" fontAlgn="base" hangingPunct="0">
              <a:spcBef>
                <a:spcPct val="0"/>
              </a:spcBef>
              <a:spcAft>
                <a:spcPct val="0"/>
              </a:spcAft>
              <a:tabLst>
                <a:tab pos="24860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486025" algn="l"/>
              </a:tabLst>
            </a:pPr>
            <a:r>
              <a:rPr kumimoji="0" lang="en-US" altLang="vi-VN" sz="2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IX	       IX  -   XV                       </a:t>
            </a:r>
            <a:r>
              <a:rPr kumimoji="0" lang="en-US" altLang="vi-VN" sz="2400" b="1"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XV</a:t>
            </a:r>
            <a:r>
              <a:rPr kumimoji="0" lang="en-US" altLang="vi-VN" sz="2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vi-VN" altLang="vi-VN" sz="2400" b="0" i="0" u="none" strike="noStrike" cap="none" normalizeH="0" baseline="0" dirty="0">
              <a:ln>
                <a:noFill/>
              </a:ln>
              <a:solidFill>
                <a:schemeClr val="tx1"/>
              </a:solidFill>
              <a:effectLst/>
            </a:endParaRPr>
          </a:p>
        </p:txBody>
      </p:sp>
      <p:sp>
        <p:nvSpPr>
          <p:cNvPr id="18" name="Minus Sign 17">
            <a:extLst>
              <a:ext uri="{FF2B5EF4-FFF2-40B4-BE49-F238E27FC236}">
                <a16:creationId xmlns:a16="http://schemas.microsoft.com/office/drawing/2014/main" xmlns="" id="{B51CF471-26D4-4751-93B1-CC5AB1FBE7DF}"/>
              </a:ext>
            </a:extLst>
          </p:cNvPr>
          <p:cNvSpPr/>
          <p:nvPr/>
        </p:nvSpPr>
        <p:spPr>
          <a:xfrm>
            <a:off x="6660232" y="1099435"/>
            <a:ext cx="72008" cy="280831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0" name="AutoShape 10">
            <a:extLst>
              <a:ext uri="{FF2B5EF4-FFF2-40B4-BE49-F238E27FC236}">
                <a16:creationId xmlns:a16="http://schemas.microsoft.com/office/drawing/2014/main" xmlns="" id="{674194F6-00CA-4611-B9FB-B8264BEB58CF}"/>
              </a:ext>
            </a:extLst>
          </p:cNvPr>
          <p:cNvSpPr>
            <a:spLocks/>
          </p:cNvSpPr>
          <p:nvPr/>
        </p:nvSpPr>
        <p:spPr bwMode="auto">
          <a:xfrm rot="5400000">
            <a:off x="1172025" y="965128"/>
            <a:ext cx="199186" cy="1992252"/>
          </a:xfrm>
          <a:prstGeom prst="leftBrace">
            <a:avLst>
              <a:gd name="adj1" fmla="val 93910"/>
              <a:gd name="adj2" fmla="val 50000"/>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sp>
        <p:nvSpPr>
          <p:cNvPr id="21" name="Rectangle 11">
            <a:extLst>
              <a:ext uri="{FF2B5EF4-FFF2-40B4-BE49-F238E27FC236}">
                <a16:creationId xmlns:a16="http://schemas.microsoft.com/office/drawing/2014/main" xmlns="" id="{8BF09463-8B76-4B57-BB93-4618507D9C8F}"/>
              </a:ext>
            </a:extLst>
          </p:cNvPr>
          <p:cNvSpPr>
            <a:spLocks noChangeArrowheads="1"/>
          </p:cNvSpPr>
          <p:nvPr/>
        </p:nvSpPr>
        <p:spPr bwMode="auto">
          <a:xfrm>
            <a:off x="89632" y="1244254"/>
            <a:ext cx="753947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Mở</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 </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đầu</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 </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thời</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 </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kì</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 </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Ăng</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-co</a:t>
            </a:r>
            <a:r>
              <a:rPr kumimoji="0" lang="en-US" altLang="vi-VN" sz="20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vi-VN" sz="2000" b="1"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ời</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 </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kì</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 </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phát</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 </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triển</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          </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Thời</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 </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kì</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 </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suy</a:t>
            </a:r>
            <a:r>
              <a:rPr lang="en-US" altLang="vi-VN" sz="2000" b="1" dirty="0">
                <a:latin typeface="Times New Roman" panose="02020603050405020304" pitchFamily="18" charset="0"/>
                <a:ea typeface="Calibri" panose="020F0502020204030204" pitchFamily="34" charset="0"/>
                <a:cs typeface="Times New Roman" panose="02020603050405020304" pitchFamily="18" charset="0"/>
              </a:rPr>
              <a:t> </a:t>
            </a:r>
            <a:r>
              <a:rPr lang="en-US" altLang="vi-VN" sz="2000" b="1" dirty="0" err="1">
                <a:latin typeface="Times New Roman" panose="02020603050405020304" pitchFamily="18" charset="0"/>
                <a:ea typeface="Calibri" panose="020F0502020204030204" pitchFamily="34" charset="0"/>
                <a:cs typeface="Times New Roman" panose="02020603050405020304" pitchFamily="18" charset="0"/>
              </a:rPr>
              <a:t>yếu</a:t>
            </a:r>
            <a:endParaRPr kumimoji="0" lang="vi-VN" altLang="vi-VN" sz="2000" b="0" i="0" u="none" strike="noStrike" cap="none" normalizeH="0" baseline="0" dirty="0">
              <a:ln>
                <a:noFill/>
              </a:ln>
              <a:solidFill>
                <a:schemeClr val="tx1"/>
              </a:solidFill>
              <a:effectLst/>
            </a:endParaRPr>
          </a:p>
        </p:txBody>
      </p:sp>
      <p:sp>
        <p:nvSpPr>
          <p:cNvPr id="22" name="AutoShape 10">
            <a:extLst>
              <a:ext uri="{FF2B5EF4-FFF2-40B4-BE49-F238E27FC236}">
                <a16:creationId xmlns:a16="http://schemas.microsoft.com/office/drawing/2014/main" xmlns="" id="{1762DBE4-5D08-441F-9142-E87F16382F4F}"/>
              </a:ext>
            </a:extLst>
          </p:cNvPr>
          <p:cNvSpPr>
            <a:spLocks/>
          </p:cNvSpPr>
          <p:nvPr/>
        </p:nvSpPr>
        <p:spPr bwMode="auto">
          <a:xfrm rot="5400000">
            <a:off x="6602107" y="1018585"/>
            <a:ext cx="164287" cy="1920244"/>
          </a:xfrm>
          <a:prstGeom prst="leftBrace">
            <a:avLst>
              <a:gd name="adj1" fmla="val 93910"/>
              <a:gd name="adj2" fmla="val 50000"/>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sp>
        <p:nvSpPr>
          <p:cNvPr id="25" name="TextBox 24">
            <a:extLst>
              <a:ext uri="{FF2B5EF4-FFF2-40B4-BE49-F238E27FC236}">
                <a16:creationId xmlns:a16="http://schemas.microsoft.com/office/drawing/2014/main" xmlns="" id="{D424EDEB-8EF2-4AB4-A1A4-7B46C64556AA}"/>
              </a:ext>
            </a:extLst>
          </p:cNvPr>
          <p:cNvSpPr txBox="1"/>
          <p:nvPr/>
        </p:nvSpPr>
        <p:spPr>
          <a:xfrm>
            <a:off x="282416" y="90162"/>
            <a:ext cx="8590229" cy="954107"/>
          </a:xfrm>
          <a:prstGeom prst="rect">
            <a:avLst/>
          </a:prstGeom>
          <a:noFill/>
        </p:spPr>
        <p:txBody>
          <a:bodyPr wrap="square" rtlCol="0">
            <a:spAutoFit/>
          </a:bodyPr>
          <a:lstStyle/>
          <a:p>
            <a:pPr algn="just"/>
            <a:r>
              <a:rPr lang="en-US" sz="2800" b="1" dirty="0" err="1">
                <a:solidFill>
                  <a:srgbClr val="FF0000"/>
                </a:solidFill>
                <a:latin typeface="Times New Roman" pitchFamily="18" charset="0"/>
                <a:cs typeface="Times New Roman" pitchFamily="18" charset="0"/>
              </a:rPr>
              <a:t>Sơ</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đồ</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thời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gian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về</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quá</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trình</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hình</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thành</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và</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phát</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triển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của</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Vương</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quốc</a:t>
            </a:r>
            <a:r>
              <a:rPr lang="en-US" sz="2800" b="1" dirty="0">
                <a:solidFill>
                  <a:srgbClr val="FF0000"/>
                </a:solidFill>
                <a:latin typeface="Times New Roman" pitchFamily="18" charset="0"/>
                <a:cs typeface="Times New Roman" pitchFamily="18" charset="0"/>
              </a:rPr>
              <a:t> Cam-</a:t>
            </a:r>
            <a:r>
              <a:rPr lang="en-US" sz="2800" b="1" dirty="0" err="1">
                <a:solidFill>
                  <a:srgbClr val="FF0000"/>
                </a:solidFill>
                <a:latin typeface="Times New Roman" pitchFamily="18" charset="0"/>
                <a:cs typeface="Times New Roman" pitchFamily="18" charset="0"/>
              </a:rPr>
              <a:t>pu</a:t>
            </a:r>
            <a:r>
              <a:rPr lang="en-US" sz="2800" b="1" dirty="0">
                <a:solidFill>
                  <a:srgbClr val="FF0000"/>
                </a:solidFill>
                <a:latin typeface="Times New Roman" pitchFamily="18" charset="0"/>
                <a:cs typeface="Times New Roman" pitchFamily="18" charset="0"/>
              </a:rPr>
              <a:t>-chia</a:t>
            </a:r>
          </a:p>
        </p:txBody>
      </p:sp>
      <p:sp>
        <p:nvSpPr>
          <p:cNvPr id="26" name="AutoShape 10">
            <a:extLst>
              <a:ext uri="{FF2B5EF4-FFF2-40B4-BE49-F238E27FC236}">
                <a16:creationId xmlns:a16="http://schemas.microsoft.com/office/drawing/2014/main" xmlns="" id="{9133DD7E-0595-4946-87D3-1177A109749E}"/>
              </a:ext>
            </a:extLst>
          </p:cNvPr>
          <p:cNvSpPr>
            <a:spLocks/>
          </p:cNvSpPr>
          <p:nvPr/>
        </p:nvSpPr>
        <p:spPr bwMode="auto">
          <a:xfrm rot="5400000">
            <a:off x="3888213" y="779617"/>
            <a:ext cx="282174" cy="2280285"/>
          </a:xfrm>
          <a:prstGeom prst="leftBrace">
            <a:avLst>
              <a:gd name="adj1" fmla="val 93910"/>
              <a:gd name="adj2" fmla="val 50000"/>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dirty="0"/>
          </a:p>
        </p:txBody>
      </p:sp>
    </p:spTree>
    <p:extLst>
      <p:ext uri="{BB962C8B-B14F-4D97-AF65-F5344CB8AC3E}">
        <p14:creationId xmlns:p14="http://schemas.microsoft.com/office/powerpoint/2010/main" val="38276508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a:extLst>
              <a:ext uri="{FF2B5EF4-FFF2-40B4-BE49-F238E27FC236}">
                <a16:creationId xmlns:a16="http://schemas.microsoft.com/office/drawing/2014/main" xmlns="" id="{4CF1093D-DEA3-40E1-BE11-1659395E3986}"/>
              </a:ext>
            </a:extLst>
          </p:cNvPr>
          <p:cNvSpPr txBox="1"/>
          <p:nvPr/>
        </p:nvSpPr>
        <p:spPr>
          <a:xfrm>
            <a:off x="251520" y="692696"/>
            <a:ext cx="8640960" cy="3970318"/>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Năm</a:t>
            </a:r>
            <a:r>
              <a:rPr lang="en-US" sz="2800" dirty="0">
                <a:solidFill>
                  <a:srgbClr val="0000FF"/>
                </a:solidFill>
                <a:latin typeface="Times New Roman" pitchFamily="18" charset="0"/>
                <a:cs typeface="Times New Roman" pitchFamily="18" charset="0"/>
              </a:rPr>
              <a:t> 802, </a:t>
            </a:r>
            <a:r>
              <a:rPr lang="en-US" sz="2800" dirty="0" err="1">
                <a:solidFill>
                  <a:srgbClr val="0000FF"/>
                </a:solidFill>
                <a:latin typeface="Times New Roman" pitchFamily="18" charset="0"/>
                <a:cs typeface="Times New Roman" pitchFamily="18" charset="0"/>
              </a:rPr>
              <a:t>vua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Giay</a:t>
            </a:r>
            <a:r>
              <a:rPr lang="en-US" sz="2800" dirty="0">
                <a:solidFill>
                  <a:srgbClr val="0000FF"/>
                </a:solidFill>
                <a:latin typeface="Times New Roman" pitchFamily="18" charset="0"/>
                <a:cs typeface="Times New Roman" pitchFamily="18" charset="0"/>
              </a:rPr>
              <a:t>-a-</a:t>
            </a:r>
            <a:r>
              <a:rPr lang="en-US" sz="2800" dirty="0" err="1">
                <a:solidFill>
                  <a:srgbClr val="0000FF"/>
                </a:solidFill>
                <a:latin typeface="Times New Roman" pitchFamily="18" charset="0"/>
                <a:cs typeface="Times New Roman" pitchFamily="18" charset="0"/>
              </a:rPr>
              <a:t>vác</a:t>
            </a:r>
            <a:r>
              <a:rPr lang="en-US" sz="2800" dirty="0">
                <a:solidFill>
                  <a:srgbClr val="0000FF"/>
                </a:solidFill>
                <a:latin typeface="Times New Roman" pitchFamily="18" charset="0"/>
                <a:cs typeface="Times New Roman" pitchFamily="18" charset="0"/>
              </a:rPr>
              <a:t>-man II </a:t>
            </a:r>
            <a:r>
              <a:rPr lang="en-US" sz="2800" dirty="0" err="1">
                <a:solidFill>
                  <a:srgbClr val="0000FF"/>
                </a:solidFill>
                <a:latin typeface="Times New Roman" pitchFamily="18" charset="0"/>
                <a:cs typeface="Times New Roman" pitchFamily="18" charset="0"/>
              </a:rPr>
              <a:t>thống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lãnh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thổ</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đổi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tên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nước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a:t>
            </a:r>
            <a:r>
              <a:rPr lang="en-US" sz="2800" dirty="0">
                <a:solidFill>
                  <a:srgbClr val="0000FF"/>
                </a:solidFill>
                <a:latin typeface="Times New Roman" pitchFamily="18" charset="0"/>
                <a:cs typeface="Times New Roman" pitchFamily="18" charset="0"/>
              </a:rPr>
              <a:t> Cam-</a:t>
            </a:r>
            <a:r>
              <a:rPr lang="en-US" sz="2800" dirty="0" err="1">
                <a:solidFill>
                  <a:srgbClr val="0000FF"/>
                </a:solidFill>
                <a:latin typeface="Times New Roman" pitchFamily="18" charset="0"/>
                <a:cs typeface="Times New Roman" pitchFamily="18" charset="0"/>
              </a:rPr>
              <a:t>pu</a:t>
            </a:r>
            <a:r>
              <a:rPr lang="en-US" sz="2800" dirty="0">
                <a:solidFill>
                  <a:srgbClr val="0000FF"/>
                </a:solidFill>
                <a:latin typeface="Times New Roman" pitchFamily="18" charset="0"/>
                <a:cs typeface="Times New Roman" pitchFamily="18" charset="0"/>
              </a:rPr>
              <a:t>-chia.</a:t>
            </a:r>
          </a:p>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Từ</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thế</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kỉ</a:t>
            </a:r>
            <a:r>
              <a:rPr lang="en-US" sz="2800" dirty="0">
                <a:solidFill>
                  <a:srgbClr val="0000FF"/>
                </a:solidFill>
                <a:latin typeface="Times New Roman" panose="02020603050405020304" pitchFamily="18" charset="0"/>
                <a:cs typeface="Times New Roman" panose="02020603050405020304" pitchFamily="18" charset="0"/>
              </a:rPr>
              <a:t> IX </a:t>
            </a:r>
            <a:r>
              <a:rPr lang="en-US" sz="2800" dirty="0" err="1">
                <a:solidFill>
                  <a:srgbClr val="0000FF"/>
                </a:solidFill>
                <a:latin typeface="Times New Roman" panose="02020603050405020304" pitchFamily="18" charset="0"/>
                <a:cs typeface="Times New Roman" panose="02020603050405020304" pitchFamily="18" charset="0"/>
              </a:rPr>
              <a:t>đến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thế</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kỉ</a:t>
            </a:r>
            <a:r>
              <a:rPr lang="en-US" sz="2800" dirty="0">
                <a:solidFill>
                  <a:srgbClr val="0000FF"/>
                </a:solidFill>
                <a:latin typeface="Times New Roman" panose="02020603050405020304" pitchFamily="18" charset="0"/>
                <a:cs typeface="Times New Roman" panose="02020603050405020304" pitchFamily="18" charset="0"/>
              </a:rPr>
              <a:t> XV: </a:t>
            </a:r>
            <a:r>
              <a:rPr lang="en-US" sz="2800" dirty="0" err="1">
                <a:solidFill>
                  <a:srgbClr val="0000FF"/>
                </a:solidFill>
                <a:latin typeface="Times New Roman" panose="02020603050405020304" pitchFamily="18" charset="0"/>
                <a:cs typeface="Times New Roman" panose="02020603050405020304" pitchFamily="18" charset="0"/>
              </a:rPr>
              <a:t>Thời</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kì</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Ăng</a:t>
            </a:r>
            <a:r>
              <a:rPr lang="en-US" sz="2800" dirty="0">
                <a:solidFill>
                  <a:srgbClr val="0000FF"/>
                </a:solidFill>
                <a:latin typeface="Times New Roman" panose="02020603050405020304" pitchFamily="18" charset="0"/>
                <a:cs typeface="Times New Roman" panose="02020603050405020304" pitchFamily="18" charset="0"/>
              </a:rPr>
              <a:t>-co-</a:t>
            </a:r>
            <a:r>
              <a:rPr lang="en-US" sz="2800" dirty="0" err="1">
                <a:solidFill>
                  <a:srgbClr val="0000FF"/>
                </a:solidFill>
                <a:latin typeface="Times New Roman" panose="02020603050405020304" pitchFamily="18" charset="0"/>
                <a:cs typeface="Times New Roman" panose="02020603050405020304" pitchFamily="18" charset="0"/>
              </a:rPr>
              <a:t>thời</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kì</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phát</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triển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rực</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rỡ</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nhất</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của</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Vương</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quốc</a:t>
            </a:r>
            <a:r>
              <a:rPr lang="en-US" sz="2800" dirty="0">
                <a:solidFill>
                  <a:srgbClr val="0000FF"/>
                </a:solidFill>
                <a:latin typeface="Times New Roman" panose="02020603050405020304" pitchFamily="18" charset="0"/>
                <a:cs typeface="Times New Roman" panose="02020603050405020304" pitchFamily="18" charset="0"/>
              </a:rPr>
              <a:t> Cam-</a:t>
            </a:r>
            <a:r>
              <a:rPr lang="en-US" sz="2800" dirty="0" err="1">
                <a:solidFill>
                  <a:srgbClr val="0000FF"/>
                </a:solidFill>
                <a:latin typeface="Times New Roman" panose="02020603050405020304" pitchFamily="18" charset="0"/>
                <a:cs typeface="Times New Roman" panose="02020603050405020304" pitchFamily="18" charset="0"/>
              </a:rPr>
              <a:t>pu</a:t>
            </a:r>
            <a:r>
              <a:rPr lang="en-US" sz="2800" dirty="0">
                <a:solidFill>
                  <a:srgbClr val="0000FF"/>
                </a:solidFill>
                <a:latin typeface="Times New Roman" panose="02020603050405020304" pitchFamily="18" charset="0"/>
                <a:cs typeface="Times New Roman" panose="02020603050405020304" pitchFamily="18" charset="0"/>
              </a:rPr>
              <a:t>-chia.</a:t>
            </a:r>
          </a:p>
          <a:p>
            <a:pPr algn="just"/>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Đến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thế</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kỉ</a:t>
            </a:r>
            <a:r>
              <a:rPr lang="en-US" sz="2800" dirty="0">
                <a:solidFill>
                  <a:srgbClr val="0000FF"/>
                </a:solidFill>
                <a:latin typeface="Times New Roman" panose="02020603050405020304" pitchFamily="18" charset="0"/>
                <a:cs typeface="Times New Roman" panose="02020603050405020304" pitchFamily="18" charset="0"/>
              </a:rPr>
              <a:t> XV, do </a:t>
            </a:r>
            <a:r>
              <a:rPr lang="en-US" sz="2800" dirty="0" err="1">
                <a:solidFill>
                  <a:srgbClr val="0000FF"/>
                </a:solidFill>
                <a:latin typeface="Times New Roman" panose="02020603050405020304" pitchFamily="18" charset="0"/>
                <a:cs typeface="Times New Roman" panose="02020603050405020304" pitchFamily="18" charset="0"/>
              </a:rPr>
              <a:t>sự</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cạnh</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tranh</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quyền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lực</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giữa</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các</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phe</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phái</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và</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sự</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tấn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công</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của</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người</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Thái</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đã</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khiến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cho</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Vương</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quốc</a:t>
            </a:r>
            <a:r>
              <a:rPr lang="en-US" sz="2800" dirty="0">
                <a:solidFill>
                  <a:srgbClr val="0000FF"/>
                </a:solidFill>
                <a:latin typeface="Times New Roman" panose="02020603050405020304" pitchFamily="18" charset="0"/>
                <a:cs typeface="Times New Roman" panose="02020603050405020304" pitchFamily="18" charset="0"/>
              </a:rPr>
              <a:t> Cam-</a:t>
            </a:r>
            <a:r>
              <a:rPr lang="en-US" sz="2800" dirty="0" err="1">
                <a:solidFill>
                  <a:srgbClr val="0000FF"/>
                </a:solidFill>
                <a:latin typeface="Times New Roman" panose="02020603050405020304" pitchFamily="18" charset="0"/>
                <a:cs typeface="Times New Roman" panose="02020603050405020304" pitchFamily="18" charset="0"/>
              </a:rPr>
              <a:t>pu</a:t>
            </a:r>
            <a:r>
              <a:rPr lang="en-US" sz="2800" dirty="0">
                <a:solidFill>
                  <a:srgbClr val="0000FF"/>
                </a:solidFill>
                <a:latin typeface="Times New Roman" panose="02020603050405020304" pitchFamily="18" charset="0"/>
                <a:cs typeface="Times New Roman" panose="02020603050405020304" pitchFamily="18" charset="0"/>
              </a:rPr>
              <a:t>-chia </a:t>
            </a:r>
            <a:r>
              <a:rPr lang="en-US" sz="2800" dirty="0" err="1">
                <a:solidFill>
                  <a:srgbClr val="0000FF"/>
                </a:solidFill>
                <a:latin typeface="Times New Roman" panose="02020603050405020304" pitchFamily="18" charset="0"/>
                <a:cs typeface="Times New Roman" panose="02020603050405020304" pitchFamily="18" charset="0"/>
              </a:rPr>
              <a:t>suy</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yếu</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Người</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Khơ</a:t>
            </a:r>
            <a:r>
              <a:rPr lang="en-US" sz="2800" dirty="0">
                <a:solidFill>
                  <a:srgbClr val="0000FF"/>
                </a:solidFill>
                <a:latin typeface="Times New Roman" panose="02020603050405020304" pitchFamily="18" charset="0"/>
                <a:cs typeface="Times New Roman" panose="02020603050405020304" pitchFamily="18" charset="0"/>
              </a:rPr>
              <a:t>-me </a:t>
            </a:r>
            <a:r>
              <a:rPr lang="en-US" sz="2800" dirty="0" err="1">
                <a:solidFill>
                  <a:srgbClr val="0000FF"/>
                </a:solidFill>
                <a:latin typeface="Times New Roman" panose="02020603050405020304" pitchFamily="18" charset="0"/>
                <a:cs typeface="Times New Roman" panose="02020603050405020304" pitchFamily="18" charset="0"/>
              </a:rPr>
              <a:t>phải</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chuyển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kinh</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đô</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từ</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Ăng</a:t>
            </a:r>
            <a:r>
              <a:rPr lang="en-US" sz="2800" dirty="0">
                <a:solidFill>
                  <a:srgbClr val="0000FF"/>
                </a:solidFill>
                <a:latin typeface="Times New Roman" panose="02020603050405020304" pitchFamily="18" charset="0"/>
                <a:cs typeface="Times New Roman" panose="02020603050405020304" pitchFamily="18" charset="0"/>
              </a:rPr>
              <a:t>-co </a:t>
            </a:r>
            <a:r>
              <a:rPr lang="en-US" sz="2800" dirty="0" err="1">
                <a:solidFill>
                  <a:srgbClr val="0000FF"/>
                </a:solidFill>
                <a:latin typeface="Times New Roman" panose="02020603050405020304" pitchFamily="18" charset="0"/>
                <a:cs typeface="Times New Roman" panose="02020603050405020304" pitchFamily="18" charset="0"/>
              </a:rPr>
              <a:t>về</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phía</a:t>
            </a:r>
            <a:r>
              <a:rPr lang="en-US" sz="2800" dirty="0">
                <a:solidFill>
                  <a:srgbClr val="0000FF"/>
                </a:solidFill>
                <a:latin typeface="Times New Roman" panose="02020603050405020304" pitchFamily="18" charset="0"/>
                <a:cs typeface="Times New Roman" panose="02020603050405020304" pitchFamily="18" charset="0"/>
              </a:rPr>
              <a:t> Nam </a:t>
            </a:r>
            <a:r>
              <a:rPr lang="en-US" sz="2800" dirty="0" err="1">
                <a:solidFill>
                  <a:srgbClr val="0000FF"/>
                </a:solidFill>
                <a:latin typeface="Times New Roman" panose="02020603050405020304" pitchFamily="18" charset="0"/>
                <a:cs typeface="Times New Roman" panose="02020603050405020304" pitchFamily="18" charset="0"/>
              </a:rPr>
              <a:t>Biển</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Hồ</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Phnôm</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Pênh</a:t>
            </a:r>
            <a:r>
              <a:rPr lang="en-US" sz="2800" dirty="0">
                <a:solidFill>
                  <a:srgbClr val="0000FF"/>
                </a:solidFill>
                <a:latin typeface="Times New Roman" panose="02020603050405020304" pitchFamily="18" charset="0"/>
                <a:cs typeface="Times New Roman" panose="02020603050405020304" pitchFamily="18" charset="0"/>
              </a:rPr>
              <a:t> </a:t>
            </a:r>
            <a:r>
              <a:rPr lang="en-US" sz="2800" dirty="0" err="1">
                <a:solidFill>
                  <a:srgbClr val="0000FF"/>
                </a:solidFill>
                <a:latin typeface="Times New Roman" panose="02020603050405020304" pitchFamily="18" charset="0"/>
                <a:cs typeface="Times New Roman" panose="02020603050405020304" pitchFamily="18" charset="0"/>
              </a:rPr>
              <a:t>ngày</a:t>
            </a:r>
            <a:r>
              <a:rPr lang="en-US" sz="2800" dirty="0">
                <a:solidFill>
                  <a:srgbClr val="0000FF"/>
                </a:solidFill>
                <a:latin typeface="Times New Roman" panose="02020603050405020304" pitchFamily="18" charset="0"/>
                <a:cs typeface="Times New Roman" panose="02020603050405020304" pitchFamily="18" charset="0"/>
              </a:rPr>
              <a:t> nay)</a:t>
            </a:r>
            <a:endParaRPr lang="vi-VN" sz="2800" dirty="0">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3721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ipe(down)">
                                      <p:cBhvr>
                                        <p:cTn id="7"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62831" y="162385"/>
            <a:ext cx="8457641" cy="954107"/>
          </a:xfrm>
          <a:prstGeom prst="rect">
            <a:avLst/>
          </a:prstGeom>
          <a:noFill/>
        </p:spPr>
        <p:txBody>
          <a:bodyPr wrap="square" rtlCol="0">
            <a:spAutoFit/>
          </a:bodyPr>
          <a:lstStyle/>
          <a:p>
            <a:pPr algn="just"/>
            <a:r>
              <a:rPr lang="en-US" sz="2800" b="1" dirty="0">
                <a:solidFill>
                  <a:srgbClr val="C00000"/>
                </a:solidFill>
                <a:latin typeface="Times New Roman" pitchFamily="18" charset="0"/>
                <a:cs typeface="Times New Roman" pitchFamily="18" charset="0"/>
              </a:rPr>
              <a:t>2. </a:t>
            </a:r>
            <a:r>
              <a:rPr lang="en-US" sz="2800" b="1" dirty="0" err="1">
                <a:solidFill>
                  <a:srgbClr val="C00000"/>
                </a:solidFill>
                <a:latin typeface="Times New Roman" pitchFamily="18" charset="0"/>
                <a:cs typeface="Times New Roman" pitchFamily="18" charset="0"/>
              </a:rPr>
              <a:t>Sự</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phát</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triển</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của</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Vương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quốc</a:t>
            </a:r>
            <a:r>
              <a:rPr lang="en-US" sz="2800" b="1" dirty="0">
                <a:solidFill>
                  <a:srgbClr val="C00000"/>
                </a:solidFill>
                <a:latin typeface="Times New Roman" pitchFamily="18" charset="0"/>
                <a:cs typeface="Times New Roman" pitchFamily="18" charset="0"/>
              </a:rPr>
              <a:t> Cam-</a:t>
            </a:r>
            <a:r>
              <a:rPr lang="en-US" sz="2800" b="1" dirty="0" err="1">
                <a:solidFill>
                  <a:srgbClr val="C00000"/>
                </a:solidFill>
                <a:latin typeface="Times New Roman" pitchFamily="18" charset="0"/>
                <a:cs typeface="Times New Roman" pitchFamily="18" charset="0"/>
              </a:rPr>
              <a:t>pu</a:t>
            </a:r>
            <a:r>
              <a:rPr lang="en-US" sz="2800" b="1" dirty="0">
                <a:solidFill>
                  <a:srgbClr val="C00000"/>
                </a:solidFill>
                <a:latin typeface="Times New Roman" pitchFamily="18" charset="0"/>
                <a:cs typeface="Times New Roman" pitchFamily="18" charset="0"/>
              </a:rPr>
              <a:t>-chia </a:t>
            </a:r>
            <a:r>
              <a:rPr lang="en-US" sz="2800" b="1" dirty="0" err="1">
                <a:solidFill>
                  <a:srgbClr val="C00000"/>
                </a:solidFill>
                <a:latin typeface="Times New Roman" pitchFamily="18" charset="0"/>
                <a:cs typeface="Times New Roman" pitchFamily="18" charset="0"/>
              </a:rPr>
              <a:t>thời</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Ăng</a:t>
            </a:r>
            <a:r>
              <a:rPr lang="en-US" sz="2800" b="1" dirty="0">
                <a:solidFill>
                  <a:srgbClr val="C00000"/>
                </a:solidFill>
                <a:latin typeface="Times New Roman" pitchFamily="18" charset="0"/>
                <a:cs typeface="Times New Roman" pitchFamily="18" charset="0"/>
              </a:rPr>
              <a:t>-co</a:t>
            </a:r>
          </a:p>
        </p:txBody>
      </p:sp>
      <p:sp>
        <p:nvSpPr>
          <p:cNvPr id="9" name="TextBox 8">
            <a:extLst>
              <a:ext uri="{FF2B5EF4-FFF2-40B4-BE49-F238E27FC236}">
                <a16:creationId xmlns:a16="http://schemas.microsoft.com/office/drawing/2014/main" xmlns="" id="{5AE2BA4E-39C3-411C-864E-ACEE22388443}"/>
              </a:ext>
            </a:extLst>
          </p:cNvPr>
          <p:cNvSpPr txBox="1"/>
          <p:nvPr/>
        </p:nvSpPr>
        <p:spPr>
          <a:xfrm>
            <a:off x="271171" y="1556792"/>
            <a:ext cx="8640960" cy="2062103"/>
          </a:xfrm>
          <a:prstGeom prst="rect">
            <a:avLst/>
          </a:prstGeom>
          <a:noFill/>
        </p:spPr>
        <p:txBody>
          <a:bodyPr wrap="square" rtlCol="0">
            <a:spAutoFit/>
          </a:bodyPr>
          <a:lstStyle/>
          <a:p>
            <a:pPr algn="just"/>
            <a:r>
              <a:rPr lang="nl-NL" sz="3200" dirty="0">
                <a:latin typeface="Times New Roman" panose="02020603050405020304" pitchFamily="18" charset="0"/>
                <a:cs typeface="Times New Roman" panose="02020603050405020304" pitchFamily="18" charset="0"/>
              </a:rPr>
              <a:t>Giáo viên cho học sinh tìm hiểu thông tin mục 2 SGK, yêu cầu học sinh trao đổi theo bàn: Tại sao gọi là thời kì phát triển của Vương quốc Cam-pu-chia là thời kì Ăng-co?</a:t>
            </a:r>
            <a:endParaRPr lang="vi-V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0126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05318" y="94621"/>
            <a:ext cx="5760640" cy="584775"/>
          </a:xfrm>
          <a:prstGeom prst="rect">
            <a:avLst/>
          </a:prstGeom>
          <a:noFill/>
        </p:spPr>
        <p:txBody>
          <a:bodyPr wrap="square" rtlCol="0">
            <a:spAutoFit/>
          </a:bodyPr>
          <a:lstStyle/>
          <a:p>
            <a:pPr algn="ctr"/>
            <a:r>
              <a:rPr lang="en-US" sz="3200" b="1" dirty="0">
                <a:solidFill>
                  <a:srgbClr val="0000FF"/>
                </a:solidFill>
                <a:latin typeface="Times New Roman" pitchFamily="18" charset="0"/>
                <a:cs typeface="Times New Roman" pitchFamily="18" charset="0"/>
              </a:rPr>
              <a:t>GỢI Ý SẢN PHẨM</a:t>
            </a:r>
          </a:p>
        </p:txBody>
      </p:sp>
      <p:sp>
        <p:nvSpPr>
          <p:cNvPr id="2" name="Scroll: Horizontal 1">
            <a:extLst>
              <a:ext uri="{FF2B5EF4-FFF2-40B4-BE49-F238E27FC236}">
                <a16:creationId xmlns:a16="http://schemas.microsoft.com/office/drawing/2014/main" xmlns="" id="{8DA1BB7A-6B10-4849-85E6-411E3C10661D}"/>
              </a:ext>
            </a:extLst>
          </p:cNvPr>
          <p:cNvSpPr/>
          <p:nvPr/>
        </p:nvSpPr>
        <p:spPr>
          <a:xfrm>
            <a:off x="341784" y="306057"/>
            <a:ext cx="8460432" cy="3915031"/>
          </a:xfrm>
          <a:prstGeom prst="horizontalScroll">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dirty="0"/>
          </a:p>
        </p:txBody>
      </p:sp>
      <p:sp>
        <p:nvSpPr>
          <p:cNvPr id="5" name="Rectangle 4">
            <a:extLst>
              <a:ext uri="{FF2B5EF4-FFF2-40B4-BE49-F238E27FC236}">
                <a16:creationId xmlns:a16="http://schemas.microsoft.com/office/drawing/2014/main" xmlns="" id="{1DE176A0-8FE1-43AF-ABA5-603673A51CB7}"/>
              </a:ext>
            </a:extLst>
          </p:cNvPr>
          <p:cNvSpPr/>
          <p:nvPr/>
        </p:nvSpPr>
        <p:spPr>
          <a:xfrm>
            <a:off x="971600" y="1082424"/>
            <a:ext cx="7200800" cy="2530180"/>
          </a:xfrm>
          <a:prstGeom prst="rect">
            <a:avLst/>
          </a:prstGeom>
        </p:spPr>
        <p:txBody>
          <a:bodyPr wrap="square">
            <a:spAutoFit/>
          </a:bodyPr>
          <a:lstStyle/>
          <a:p>
            <a:pPr algn="just">
              <a:lnSpc>
                <a:spcPct val="115000"/>
              </a:lnSpc>
              <a:spcAft>
                <a:spcPts val="0"/>
              </a:spcAft>
            </a:pPr>
            <a:r>
              <a:rPr lang="nl-NL" sz="2800" dirty="0">
                <a:solidFill>
                  <a:srgbClr val="0000FF"/>
                </a:solidFill>
                <a:latin typeface="Times New Roman" panose="02020603050405020304" pitchFamily="18" charset="0"/>
                <a:ea typeface="Calibri" panose="020F0502020204030204" pitchFamily="34" charset="0"/>
              </a:rPr>
              <a:t>Ăng-co là tên kinh đô được xây dựng ở vùng Tây Bắc Biển Hồ. Ở đây, người Khơ-me đã xây dựng nhiều công trình kiến trúc lớn, nổi tiếng điển hình là khu tháp Ăng-co Vát và Ăng-co Thom.</a:t>
            </a:r>
            <a:endParaRPr lang="vi-VN" sz="2800" dirty="0">
              <a:solidFill>
                <a:srgbClr val="0000FF"/>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9924531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59632" y="620688"/>
            <a:ext cx="5760640" cy="584775"/>
          </a:xfrm>
          <a:prstGeom prst="rect">
            <a:avLst/>
          </a:prstGeom>
          <a:noFill/>
        </p:spPr>
        <p:txBody>
          <a:bodyPr wrap="square" rtlCol="0">
            <a:spAutoFit/>
          </a:bodyPr>
          <a:lstStyle/>
          <a:p>
            <a:pPr algn="ctr"/>
            <a:r>
              <a:rPr lang="en-US" sz="3200" b="1" dirty="0">
                <a:solidFill>
                  <a:srgbClr val="0000FF"/>
                </a:solidFill>
                <a:latin typeface="Times New Roman" pitchFamily="18" charset="0"/>
                <a:cs typeface="Times New Roman" pitchFamily="18" charset="0"/>
              </a:rPr>
              <a:t>TRAO ĐỔI, THẢO LUẬN</a:t>
            </a:r>
          </a:p>
        </p:txBody>
      </p:sp>
      <p:sp>
        <p:nvSpPr>
          <p:cNvPr id="4" name="Rectangle 3">
            <a:extLst>
              <a:ext uri="{FF2B5EF4-FFF2-40B4-BE49-F238E27FC236}">
                <a16:creationId xmlns:a16="http://schemas.microsoft.com/office/drawing/2014/main" xmlns="" id="{B19FC8E0-E89B-4A41-B2E1-4557719BAF95}"/>
              </a:ext>
            </a:extLst>
          </p:cNvPr>
          <p:cNvSpPr/>
          <p:nvPr/>
        </p:nvSpPr>
        <p:spPr>
          <a:xfrm>
            <a:off x="179512" y="1628800"/>
            <a:ext cx="8532440" cy="1745863"/>
          </a:xfrm>
          <a:prstGeom prst="rect">
            <a:avLst/>
          </a:prstGeom>
        </p:spPr>
        <p:txBody>
          <a:bodyPr wrap="square">
            <a:spAutoFit/>
          </a:bodyPr>
          <a:lstStyle/>
          <a:p>
            <a:pPr algn="just">
              <a:lnSpc>
                <a:spcPct val="115000"/>
              </a:lnSpc>
            </a:pPr>
            <a:r>
              <a:rPr lang="nl-NL" sz="3200" dirty="0">
                <a:solidFill>
                  <a:srgbClr val="0000FF"/>
                </a:solidFill>
                <a:latin typeface="Times New Roman" panose="02020603050405020304" pitchFamily="18" charset="0"/>
                <a:cs typeface="Times New Roman" panose="02020603050405020304" pitchFamily="18" charset="0"/>
              </a:rPr>
              <a:t>Nêu và đánh giá về sự phát triển của Vương quốc Cam-pu-chia thời kì Ăng-co.</a:t>
            </a:r>
            <a:endParaRPr lang="vi-VN" sz="3200" dirty="0">
              <a:solidFill>
                <a:srgbClr val="0000FF"/>
              </a:solidFill>
              <a:latin typeface="Times New Roman" panose="02020603050405020304" pitchFamily="18" charset="0"/>
              <a:cs typeface="Times New Roman" panose="02020603050405020304" pitchFamily="18" charset="0"/>
            </a:endParaRPr>
          </a:p>
          <a:p>
            <a:pPr algn="just">
              <a:lnSpc>
                <a:spcPct val="115000"/>
              </a:lnSpc>
              <a:spcAft>
                <a:spcPts val="0"/>
              </a:spcAft>
            </a:pPr>
            <a:endParaRPr lang="vi-VN" sz="3200" dirty="0">
              <a:solidFill>
                <a:srgbClr val="0000FF"/>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950802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5164</TotalTime>
  <Words>1178</Words>
  <Application>Microsoft Office PowerPoint</Application>
  <PresentationFormat>On-screen Show (4:3)</PresentationFormat>
  <Paragraphs>94</Paragraphs>
  <Slides>24</Slides>
  <Notes>5</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cp:lastModifiedBy>
  <cp:revision>881</cp:revision>
  <dcterms:created xsi:type="dcterms:W3CDTF">2021-05-14T14:51:36Z</dcterms:created>
  <dcterms:modified xsi:type="dcterms:W3CDTF">2022-11-21T08:08:12Z</dcterms:modified>
</cp:coreProperties>
</file>