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91" r:id="rId2"/>
    <p:sldId id="305" r:id="rId3"/>
    <p:sldId id="297" r:id="rId4"/>
    <p:sldId id="299" r:id="rId5"/>
    <p:sldId id="303" r:id="rId6"/>
    <p:sldId id="300" r:id="rId7"/>
    <p:sldId id="301" r:id="rId8"/>
    <p:sldId id="256" r:id="rId9"/>
    <p:sldId id="292" r:id="rId10"/>
    <p:sldId id="257" r:id="rId11"/>
    <p:sldId id="270" r:id="rId12"/>
    <p:sldId id="307" r:id="rId13"/>
    <p:sldId id="258" r:id="rId14"/>
    <p:sldId id="282" r:id="rId15"/>
    <p:sldId id="293" r:id="rId16"/>
    <p:sldId id="308" r:id="rId17"/>
    <p:sldId id="259" r:id="rId18"/>
    <p:sldId id="285" r:id="rId19"/>
    <p:sldId id="286" r:id="rId20"/>
    <p:sldId id="287" r:id="rId21"/>
    <p:sldId id="288" r:id="rId22"/>
    <p:sldId id="289" r:id="rId23"/>
    <p:sldId id="304" r:id="rId24"/>
    <p:sldId id="294" r:id="rId25"/>
    <p:sldId id="260" r:id="rId26"/>
    <p:sldId id="295" r:id="rId27"/>
    <p:sldId id="302" r:id="rId28"/>
  </p:sldIdLst>
  <p:sldSz cx="18288000" cy="10287000"/>
  <p:notesSz cx="6858000" cy="9144000"/>
  <p:embeddedFontLst>
    <p:embeddedFont>
      <p:font typeface="#9Slide03 Arima Madurai Bold" pitchFamily="2" charset="77"/>
      <p:bold r:id="rId30"/>
    </p:embeddedFont>
    <p:embeddedFont>
      <p:font typeface="#9Slide03 BoosterNextFYBlack" panose="02000A03000000020004" pitchFamily="2" charset="77"/>
      <p:regular r:id="rId31"/>
    </p:embeddedFont>
    <p:embeddedFont>
      <p:font typeface="#9Slide03 Quicksand" pitchFamily="2" charset="77"/>
      <p:regular r:id="rId32"/>
    </p:embeddedFont>
    <p:embeddedFont>
      <p:font typeface="#9Slide03 Quicksand Bold" pitchFamily="2" charset="77"/>
      <p:bold r:id="rId33"/>
    </p:embeddedFont>
    <p:embeddedFont>
      <p:font typeface="#9Slide03 Varela Round" pitchFamily="2" charset="-79"/>
      <p:regular r:id="rId34"/>
    </p:embeddedFont>
    <p:embeddedFont>
      <p:font typeface="Calibri" panose="020F0502020204030204" pitchFamily="34" charset="0"/>
      <p:regular r:id="rId35"/>
      <p:bold r:id="rId36"/>
      <p:italic r:id="rId37"/>
      <p:boldItalic r:id="rId38"/>
    </p:embeddedFont>
    <p:embeddedFont>
      <p:font typeface="Cambria" panose="02040503050406030204" pitchFamily="18" charset="0"/>
      <p:regular r:id="rId39"/>
      <p:bold r:id="rId40"/>
      <p:italic r:id="rId41"/>
      <p:boldItalic r:id="rId42"/>
    </p:embeddedFont>
    <p:embeddedFont>
      <p:font typeface="Tahoma" panose="020B0604030504040204" pitchFamily="34" charset="0"/>
      <p:regular r:id="rId43"/>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BF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22" autoAdjust="0"/>
    <p:restoredTop sz="94648" autoAdjust="0"/>
  </p:normalViewPr>
  <p:slideViewPr>
    <p:cSldViewPr>
      <p:cViewPr>
        <p:scale>
          <a:sx n="30" d="100"/>
          <a:sy n="30" d="100"/>
        </p:scale>
        <p:origin x="1760" y="15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C21FD2-0002-664E-BB9B-1A9A5DB2C469}" type="datetimeFigureOut">
              <a:t>7/30/24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BFA901-1234-9D44-9F0E-C72C58F34784}" type="slidenum">
              <a:t>‹#›</a:t>
            </a:fld>
            <a:endParaRPr lang="en-US"/>
          </a:p>
        </p:txBody>
      </p:sp>
    </p:spTree>
    <p:extLst>
      <p:ext uri="{BB962C8B-B14F-4D97-AF65-F5344CB8AC3E}">
        <p14:creationId xmlns:p14="http://schemas.microsoft.com/office/powerpoint/2010/main" val="2677464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BFA901-1234-9D44-9F0E-C72C58F34784}" type="slidenum">
              <a:t>4</a:t>
            </a:fld>
            <a:endParaRPr lang="en-US"/>
          </a:p>
        </p:txBody>
      </p:sp>
    </p:spTree>
    <p:extLst>
      <p:ext uri="{BB962C8B-B14F-4D97-AF65-F5344CB8AC3E}">
        <p14:creationId xmlns:p14="http://schemas.microsoft.com/office/powerpoint/2010/main" val="3183685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svg"/><Relationship Id="rId3" Type="http://schemas.openxmlformats.org/officeDocument/2006/relationships/image" Target="../media/image31.svg"/><Relationship Id="rId7" Type="http://schemas.openxmlformats.org/officeDocument/2006/relationships/image" Target="../media/image42.svg"/><Relationship Id="rId12" Type="http://schemas.openxmlformats.org/officeDocument/2006/relationships/image" Target="../media/image4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8.svg"/><Relationship Id="rId5" Type="http://schemas.openxmlformats.org/officeDocument/2006/relationships/image" Target="../media/image40.svg"/><Relationship Id="rId15" Type="http://schemas.openxmlformats.org/officeDocument/2006/relationships/image" Target="../media/image48.svg"/><Relationship Id="rId10" Type="http://schemas.openxmlformats.org/officeDocument/2006/relationships/image" Target="../media/image7.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3" Type="http://schemas.openxmlformats.org/officeDocument/2006/relationships/image" Target="../media/image31.svg"/><Relationship Id="rId7" Type="http://schemas.openxmlformats.org/officeDocument/2006/relationships/image" Target="../media/image52.svg"/><Relationship Id="rId12" Type="http://schemas.openxmlformats.org/officeDocument/2006/relationships/image" Target="../media/image57.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3" Type="http://schemas.openxmlformats.org/officeDocument/2006/relationships/image" Target="../media/image31.svg"/><Relationship Id="rId7" Type="http://schemas.openxmlformats.org/officeDocument/2006/relationships/image" Target="../media/image52.svg"/><Relationship Id="rId12" Type="http://schemas.openxmlformats.org/officeDocument/2006/relationships/image" Target="../media/image57.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slideLayout" Target="../slideLayouts/slideLayout2.xml"/><Relationship Id="rId7" Type="http://schemas.openxmlformats.org/officeDocument/2006/relationships/image" Target="../media/image22.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1.gif"/><Relationship Id="rId5" Type="http://schemas.openxmlformats.org/officeDocument/2006/relationships/image" Target="../media/image20.png"/><Relationship Id="rId10" Type="http://schemas.openxmlformats.org/officeDocument/2006/relationships/slide" Target="slide13.xml"/><Relationship Id="rId4" Type="http://schemas.openxmlformats.org/officeDocument/2006/relationships/image" Target="../media/image19.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9.svg"/><Relationship Id="rId18" Type="http://schemas.openxmlformats.org/officeDocument/2006/relationships/image" Target="../media/image74.png"/><Relationship Id="rId3" Type="http://schemas.openxmlformats.org/officeDocument/2006/relationships/image" Target="../media/image63.svg"/><Relationship Id="rId21" Type="http://schemas.openxmlformats.org/officeDocument/2006/relationships/image" Target="../media/image77.svg"/><Relationship Id="rId7" Type="http://schemas.openxmlformats.org/officeDocument/2006/relationships/image" Target="../media/image35.svg"/><Relationship Id="rId12" Type="http://schemas.openxmlformats.org/officeDocument/2006/relationships/image" Target="../media/image68.png"/><Relationship Id="rId17" Type="http://schemas.openxmlformats.org/officeDocument/2006/relationships/image" Target="../media/image73.svg"/><Relationship Id="rId2" Type="http://schemas.openxmlformats.org/officeDocument/2006/relationships/image" Target="../media/image62.png"/><Relationship Id="rId16" Type="http://schemas.openxmlformats.org/officeDocument/2006/relationships/image" Target="../media/image72.png"/><Relationship Id="rId20"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67.svg"/><Relationship Id="rId5" Type="http://schemas.openxmlformats.org/officeDocument/2006/relationships/image" Target="../media/image65.svg"/><Relationship Id="rId15" Type="http://schemas.openxmlformats.org/officeDocument/2006/relationships/image" Target="../media/image71.svg"/><Relationship Id="rId10" Type="http://schemas.openxmlformats.org/officeDocument/2006/relationships/image" Target="../media/image66.png"/><Relationship Id="rId19" Type="http://schemas.openxmlformats.org/officeDocument/2006/relationships/image" Target="../media/image75.svg"/><Relationship Id="rId4" Type="http://schemas.openxmlformats.org/officeDocument/2006/relationships/image" Target="../media/image64.png"/><Relationship Id="rId9" Type="http://schemas.openxmlformats.org/officeDocument/2006/relationships/image" Target="../media/image18.svg"/><Relationship Id="rId14" Type="http://schemas.openxmlformats.org/officeDocument/2006/relationships/image" Target="../media/image70.png"/></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3.svg"/><Relationship Id="rId7" Type="http://schemas.openxmlformats.org/officeDocument/2006/relationships/image" Target="../media/image71.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7.svg"/><Relationship Id="rId4" Type="http://schemas.openxmlformats.org/officeDocument/2006/relationships/image" Target="../media/image66.png"/><Relationship Id="rId9" Type="http://schemas.openxmlformats.org/officeDocument/2006/relationships/image" Target="../media/image73.sv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slide" Target="slide5.xml"/><Relationship Id="rId12" Type="http://schemas.openxmlformats.org/officeDocument/2006/relationships/image" Target="../media/image23.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4.xml"/><Relationship Id="rId11" Type="http://schemas.openxmlformats.org/officeDocument/2006/relationships/image" Target="../media/image22.gif"/><Relationship Id="rId5" Type="http://schemas.openxmlformats.org/officeDocument/2006/relationships/image" Target="../media/image20.png"/><Relationship Id="rId10" Type="http://schemas.openxmlformats.org/officeDocument/2006/relationships/image" Target="../media/image21.gif"/><Relationship Id="rId4" Type="http://schemas.openxmlformats.org/officeDocument/2006/relationships/image" Target="../media/image19.png"/><Relationship Id="rId9" Type="http://schemas.openxmlformats.org/officeDocument/2006/relationships/slide" Target="slide7.xml"/><Relationship Id="rId14" Type="http://schemas.openxmlformats.org/officeDocument/2006/relationships/slide" Target="slide13.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audio" Target="../media/audio3.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audio" Target="../media/audio3.wav"/><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3.wav"/><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audio" Target="../media/audio2.wav"/><Relationship Id="rId9"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3.svg"/><Relationship Id="rId1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10.svg"/><Relationship Id="rId12" Type="http://schemas.openxmlformats.org/officeDocument/2006/relationships/image" Target="../media/image32.png"/><Relationship Id="rId17" Type="http://schemas.openxmlformats.org/officeDocument/2006/relationships/image" Target="../media/image14.svg"/><Relationship Id="rId2" Type="http://schemas.openxmlformats.org/officeDocument/2006/relationships/image" Target="../media/image30.png"/><Relationship Id="rId16" Type="http://schemas.openxmlformats.org/officeDocument/2006/relationships/image" Target="../media/image13.pn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35.svg"/><Relationship Id="rId10" Type="http://schemas.openxmlformats.org/officeDocument/2006/relationships/image" Target="../media/image11.png"/><Relationship Id="rId19" Type="http://schemas.openxmlformats.org/officeDocument/2006/relationships/image" Target="../media/image37.svg"/><Relationship Id="rId4" Type="http://schemas.openxmlformats.org/officeDocument/2006/relationships/image" Target="../media/image3.png"/><Relationship Id="rId9" Type="http://schemas.openxmlformats.org/officeDocument/2006/relationships/image" Target="../media/image16.svg"/><Relationship Id="rId1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8140" y="-3316552"/>
            <a:ext cx="19038822" cy="12127225"/>
          </a:xfrm>
          <a:custGeom>
            <a:avLst/>
            <a:gdLst/>
            <a:ahLst/>
            <a:cxnLst/>
            <a:rect l="l" t="t" r="r" b="b"/>
            <a:pathLst>
              <a:path w="19038822" h="12127225">
                <a:moveTo>
                  <a:pt x="0" y="0"/>
                </a:moveTo>
                <a:lnTo>
                  <a:pt x="19038822" y="0"/>
                </a:lnTo>
                <a:lnTo>
                  <a:pt x="19038822" y="12127226"/>
                </a:lnTo>
                <a:lnTo>
                  <a:pt x="0" y="12127226"/>
                </a:lnTo>
                <a:lnTo>
                  <a:pt x="0" y="0"/>
                </a:lnTo>
                <a:close/>
              </a:path>
            </a:pathLst>
          </a:custGeom>
          <a:blipFill>
            <a:blip r:embed="rId2">
              <a:extLst>
                <a:ext uri="{96DAC541-7B7A-43D3-8B79-37D633B846F1}">
                  <asvg:svgBlip xmlns:asvg="http://schemas.microsoft.com/office/drawing/2016/SVG/main" r:embed="rId3"/>
                </a:ext>
              </a:extLst>
            </a:blip>
            <a:stretch>
              <a:fillRect b="-9038"/>
            </a:stretch>
          </a:blipFill>
        </p:spPr>
      </p:sp>
      <p:grpSp>
        <p:nvGrpSpPr>
          <p:cNvPr id="3" name="Group 3"/>
          <p:cNvGrpSpPr/>
          <p:nvPr/>
        </p:nvGrpSpPr>
        <p:grpSpPr>
          <a:xfrm>
            <a:off x="2944715"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r="-30390"/>
              </a:stretch>
            </a:blipFill>
          </p:spPr>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l="-30390"/>
              </a:stretch>
            </a:blipFill>
          </p:spPr>
        </p:sp>
      </p:grpSp>
      <p:sp>
        <p:nvSpPr>
          <p:cNvPr id="11" name="Freeform 11"/>
          <p:cNvSpPr/>
          <p:nvPr/>
        </p:nvSpPr>
        <p:spPr>
          <a:xfrm>
            <a:off x="533557" y="5542422"/>
            <a:ext cx="2411158" cy="1696578"/>
          </a:xfrm>
          <a:custGeom>
            <a:avLst/>
            <a:gdLst/>
            <a:ahLst/>
            <a:cxnLst/>
            <a:rect l="l" t="t" r="r" b="b"/>
            <a:pathLst>
              <a:path w="2411158" h="1696578">
                <a:moveTo>
                  <a:pt x="0" y="0"/>
                </a:moveTo>
                <a:lnTo>
                  <a:pt x="2411158" y="0"/>
                </a:lnTo>
                <a:lnTo>
                  <a:pt x="2411158" y="1696578"/>
                </a:lnTo>
                <a:lnTo>
                  <a:pt x="0" y="1696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282850" y="7200900"/>
            <a:ext cx="4191000" cy="4114800"/>
          </a:xfrm>
          <a:custGeom>
            <a:avLst/>
            <a:gdLst/>
            <a:ahLst/>
            <a:cxnLst/>
            <a:rect l="l" t="t" r="r" b="b"/>
            <a:pathLst>
              <a:path w="4191000" h="4114800">
                <a:moveTo>
                  <a:pt x="0" y="0"/>
                </a:moveTo>
                <a:lnTo>
                  <a:pt x="4191000" y="0"/>
                </a:lnTo>
                <a:lnTo>
                  <a:pt x="41910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0724561" y="8117867"/>
            <a:ext cx="8405340" cy="4569448"/>
          </a:xfrm>
          <a:custGeom>
            <a:avLst/>
            <a:gdLst/>
            <a:ahLst/>
            <a:cxnLst/>
            <a:rect l="l" t="t" r="r" b="b"/>
            <a:pathLst>
              <a:path w="8405340" h="4569448">
                <a:moveTo>
                  <a:pt x="0" y="0"/>
                </a:moveTo>
                <a:lnTo>
                  <a:pt x="8405340" y="0"/>
                </a:lnTo>
                <a:lnTo>
                  <a:pt x="8405340" y="4569448"/>
                </a:lnTo>
                <a:lnTo>
                  <a:pt x="0" y="45694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15333273" y="5542422"/>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16"/>
          <p:cNvSpPr/>
          <p:nvPr/>
        </p:nvSpPr>
        <p:spPr>
          <a:xfrm rot="-8957596" flipH="1" flipV="1">
            <a:off x="14388559" y="810226"/>
            <a:ext cx="4169757" cy="902184"/>
          </a:xfrm>
          <a:custGeom>
            <a:avLst/>
            <a:gdLst/>
            <a:ahLst/>
            <a:cxnLst/>
            <a:rect l="l" t="t" r="r" b="b"/>
            <a:pathLst>
              <a:path w="4169757" h="902184">
                <a:moveTo>
                  <a:pt x="4169757" y="902184"/>
                </a:moveTo>
                <a:lnTo>
                  <a:pt x="0" y="902184"/>
                </a:lnTo>
                <a:lnTo>
                  <a:pt x="0" y="0"/>
                </a:lnTo>
                <a:lnTo>
                  <a:pt x="4169757" y="0"/>
                </a:lnTo>
                <a:lnTo>
                  <a:pt x="4169757" y="902184"/>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flipH="1">
            <a:off x="11894683" y="6606056"/>
            <a:ext cx="2037979" cy="1511810"/>
          </a:xfrm>
          <a:custGeom>
            <a:avLst/>
            <a:gdLst/>
            <a:ahLst/>
            <a:cxnLst/>
            <a:rect l="l" t="t" r="r" b="b"/>
            <a:pathLst>
              <a:path w="2037979" h="1511810">
                <a:moveTo>
                  <a:pt x="2037980" y="0"/>
                </a:moveTo>
                <a:lnTo>
                  <a:pt x="0" y="0"/>
                </a:lnTo>
                <a:lnTo>
                  <a:pt x="0" y="1511811"/>
                </a:lnTo>
                <a:lnTo>
                  <a:pt x="2037980" y="1511811"/>
                </a:lnTo>
                <a:lnTo>
                  <a:pt x="203798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Freeform 18"/>
          <p:cNvSpPr/>
          <p:nvPr/>
        </p:nvSpPr>
        <p:spPr>
          <a:xfrm>
            <a:off x="4090893" y="8070242"/>
            <a:ext cx="3478876" cy="4114800"/>
          </a:xfrm>
          <a:custGeom>
            <a:avLst/>
            <a:gdLst/>
            <a:ahLst/>
            <a:cxnLst/>
            <a:rect l="l" t="t" r="r" b="b"/>
            <a:pathLst>
              <a:path w="3478876" h="4114800">
                <a:moveTo>
                  <a:pt x="0" y="0"/>
                </a:moveTo>
                <a:lnTo>
                  <a:pt x="3478876" y="0"/>
                </a:lnTo>
                <a:lnTo>
                  <a:pt x="3478876"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9" name="TextBox 18">
            <a:extLst>
              <a:ext uri="{FF2B5EF4-FFF2-40B4-BE49-F238E27FC236}">
                <a16:creationId xmlns:a16="http://schemas.microsoft.com/office/drawing/2014/main" id="{C8ED8B48-1430-BF84-FD28-669C10550A73}"/>
              </a:ext>
            </a:extLst>
          </p:cNvPr>
          <p:cNvSpPr txBox="1"/>
          <p:nvPr/>
        </p:nvSpPr>
        <p:spPr>
          <a:xfrm>
            <a:off x="5538456" y="4044767"/>
            <a:ext cx="6356227" cy="1323439"/>
          </a:xfrm>
          <a:prstGeom prst="rect">
            <a:avLst/>
          </a:prstGeom>
          <a:noFill/>
        </p:spPr>
        <p:txBody>
          <a:bodyPr wrap="none" rtlCol="0">
            <a:spAutoFit/>
          </a:bodyPr>
          <a:lstStyle/>
          <a:p>
            <a:r>
              <a:rPr lang="en-US" sz="8000" b="1">
                <a:solidFill>
                  <a:schemeClr val="bg1"/>
                </a:solidFill>
                <a:latin typeface="#9Slide03 BoosterNextFYBlack" panose="02000A03000000020004" pitchFamily="2" charset="77"/>
              </a:rPr>
              <a:t>A. Khởi động</a:t>
            </a:r>
          </a:p>
        </p:txBody>
      </p:sp>
    </p:spTree>
    <p:extLst>
      <p:ext uri="{BB962C8B-B14F-4D97-AF65-F5344CB8AC3E}">
        <p14:creationId xmlns:p14="http://schemas.microsoft.com/office/powerpoint/2010/main" val="90267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3921" y="5026601"/>
            <a:ext cx="1354978" cy="2030622"/>
          </a:xfrm>
          <a:custGeom>
            <a:avLst/>
            <a:gdLst/>
            <a:ahLst/>
            <a:cxnLst/>
            <a:rect l="l" t="t" r="r" b="b"/>
            <a:pathLst>
              <a:path w="1354978" h="2030622">
                <a:moveTo>
                  <a:pt x="0" y="0"/>
                </a:moveTo>
                <a:lnTo>
                  <a:pt x="1354978" y="0"/>
                </a:lnTo>
                <a:lnTo>
                  <a:pt x="1354978" y="2030622"/>
                </a:lnTo>
                <a:lnTo>
                  <a:pt x="0" y="20306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41057" y="1404812"/>
            <a:ext cx="2081312" cy="2092727"/>
          </a:xfrm>
          <a:custGeom>
            <a:avLst/>
            <a:gdLst/>
            <a:ahLst/>
            <a:cxnLst/>
            <a:rect l="l" t="t" r="r" b="b"/>
            <a:pathLst>
              <a:path w="2081312" h="2092727">
                <a:moveTo>
                  <a:pt x="0" y="0"/>
                </a:moveTo>
                <a:lnTo>
                  <a:pt x="2081312" y="0"/>
                </a:lnTo>
                <a:lnTo>
                  <a:pt x="2081312" y="2092727"/>
                </a:lnTo>
                <a:lnTo>
                  <a:pt x="0" y="20927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555674" y="5283148"/>
            <a:ext cx="1012611" cy="1739289"/>
          </a:xfrm>
          <a:custGeom>
            <a:avLst/>
            <a:gdLst/>
            <a:ahLst/>
            <a:cxnLst/>
            <a:rect l="l" t="t" r="r" b="b"/>
            <a:pathLst>
              <a:path w="1012611" h="1739289">
                <a:moveTo>
                  <a:pt x="0" y="0"/>
                </a:moveTo>
                <a:lnTo>
                  <a:pt x="1012611" y="0"/>
                </a:lnTo>
                <a:lnTo>
                  <a:pt x="1012611" y="1739290"/>
                </a:lnTo>
                <a:lnTo>
                  <a:pt x="0" y="1739290"/>
                </a:lnTo>
                <a:lnTo>
                  <a:pt x="0" y="0"/>
                </a:lnTo>
                <a:close/>
              </a:path>
            </a:pathLst>
          </a:custGeom>
          <a:blipFill>
            <a:blip r:embed="rId8">
              <a:extLst>
                <a:ext uri="{96DAC541-7B7A-43D3-8B79-37D633B846F1}">
                  <asvg:svgBlip xmlns:asvg="http://schemas.microsoft.com/office/drawing/2016/SVG/main" r:embed="rId9"/>
                </a:ext>
              </a:extLst>
            </a:blip>
            <a:stretch>
              <a:fillRect l="-144107"/>
            </a:stretch>
          </a:blipFill>
        </p:spPr>
      </p:sp>
      <p:grpSp>
        <p:nvGrpSpPr>
          <p:cNvPr id="6" name="Group 6"/>
          <p:cNvGrpSpPr/>
          <p:nvPr/>
        </p:nvGrpSpPr>
        <p:grpSpPr>
          <a:xfrm>
            <a:off x="3499226" y="3200610"/>
            <a:ext cx="10788384" cy="1609737"/>
            <a:chOff x="-884818" y="127"/>
            <a:chExt cx="19052646" cy="2842850"/>
          </a:xfrm>
        </p:grpSpPr>
        <p:sp>
          <p:nvSpPr>
            <p:cNvPr id="7" name="Freeform 7"/>
            <p:cNvSpPr/>
            <p:nvPr/>
          </p:nvSpPr>
          <p:spPr>
            <a:xfrm>
              <a:off x="-884818" y="127"/>
              <a:ext cx="19052646" cy="2842850"/>
            </a:xfrm>
            <a:custGeom>
              <a:avLst/>
              <a:gdLst/>
              <a:ahLst/>
              <a:cxnLst/>
              <a:rect l="l" t="t" r="r" b="b"/>
              <a:pathLst>
                <a:path w="18167954" h="2842850">
                  <a:moveTo>
                    <a:pt x="17766889" y="2830150"/>
                  </a:moveTo>
                  <a:cubicBezTo>
                    <a:pt x="17711009" y="2842850"/>
                    <a:pt x="17685609" y="2830150"/>
                    <a:pt x="17628459" y="2830150"/>
                  </a:cubicBezTo>
                  <a:cubicBezTo>
                    <a:pt x="17571309" y="2830150"/>
                    <a:pt x="17480249" y="2817450"/>
                    <a:pt x="17480249" y="2817450"/>
                  </a:cubicBezTo>
                  <a:lnTo>
                    <a:pt x="707771" y="2817450"/>
                  </a:lnTo>
                  <a:lnTo>
                    <a:pt x="631063" y="2804750"/>
                  </a:lnTo>
                  <a:cubicBezTo>
                    <a:pt x="631063" y="2804750"/>
                    <a:pt x="533400" y="2817450"/>
                    <a:pt x="457581" y="2804750"/>
                  </a:cubicBezTo>
                  <a:cubicBezTo>
                    <a:pt x="381762" y="2792050"/>
                    <a:pt x="296418" y="2804750"/>
                    <a:pt x="296418" y="2804750"/>
                  </a:cubicBezTo>
                  <a:cubicBezTo>
                    <a:pt x="240284" y="2804750"/>
                    <a:pt x="162814" y="2800432"/>
                    <a:pt x="119507" y="2771222"/>
                  </a:cubicBezTo>
                  <a:cubicBezTo>
                    <a:pt x="47371" y="2722581"/>
                    <a:pt x="25400" y="2652350"/>
                    <a:pt x="0" y="2546559"/>
                  </a:cubicBezTo>
                  <a:lnTo>
                    <a:pt x="0" y="2346026"/>
                  </a:lnTo>
                  <a:cubicBezTo>
                    <a:pt x="0" y="2346026"/>
                    <a:pt x="12700" y="2261063"/>
                    <a:pt x="12700" y="2202770"/>
                  </a:cubicBezTo>
                  <a:cubicBezTo>
                    <a:pt x="12700" y="2144477"/>
                    <a:pt x="0" y="2054561"/>
                    <a:pt x="0" y="2054561"/>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1963756"/>
                  </a:lnTo>
                  <a:cubicBezTo>
                    <a:pt x="18155254" y="1963756"/>
                    <a:pt x="18167954" y="2332437"/>
                    <a:pt x="18167954" y="2365457"/>
                  </a:cubicBezTo>
                  <a:cubicBezTo>
                    <a:pt x="18167954" y="2398477"/>
                    <a:pt x="18145475" y="2506427"/>
                    <a:pt x="18127569" y="2552655"/>
                  </a:cubicBezTo>
                  <a:cubicBezTo>
                    <a:pt x="18102549" y="2617298"/>
                    <a:pt x="18112710" y="2674194"/>
                    <a:pt x="18060894" y="2718390"/>
                  </a:cubicBezTo>
                  <a:cubicBezTo>
                    <a:pt x="18024825" y="2749251"/>
                    <a:pt x="17970723" y="2786589"/>
                    <a:pt x="17925512" y="2803734"/>
                  </a:cubicBezTo>
                  <a:cubicBezTo>
                    <a:pt x="17880299" y="2820879"/>
                    <a:pt x="17822515" y="2817577"/>
                    <a:pt x="17766635" y="2830277"/>
                  </a:cubicBezTo>
                  <a:close/>
                </a:path>
              </a:pathLst>
            </a:custGeom>
            <a:solidFill>
              <a:srgbClr val="133E3D"/>
            </a:solidFill>
          </p:spPr>
        </p:sp>
      </p:grpSp>
      <p:grpSp>
        <p:nvGrpSpPr>
          <p:cNvPr id="8" name="Group 8"/>
          <p:cNvGrpSpPr/>
          <p:nvPr/>
        </p:nvGrpSpPr>
        <p:grpSpPr>
          <a:xfrm>
            <a:off x="3499226" y="5244543"/>
            <a:ext cx="10788312" cy="1617880"/>
            <a:chOff x="-884818" y="127"/>
            <a:chExt cx="19052519" cy="2857231"/>
          </a:xfrm>
        </p:grpSpPr>
        <p:sp>
          <p:nvSpPr>
            <p:cNvPr id="9" name="Freeform 9"/>
            <p:cNvSpPr/>
            <p:nvPr/>
          </p:nvSpPr>
          <p:spPr>
            <a:xfrm>
              <a:off x="-884818" y="127"/>
              <a:ext cx="19052519" cy="2857231"/>
            </a:xfrm>
            <a:custGeom>
              <a:avLst/>
              <a:gdLst/>
              <a:ahLst/>
              <a:cxnLst/>
              <a:rect l="l" t="t" r="r" b="b"/>
              <a:pathLst>
                <a:path w="18167954" h="2857231">
                  <a:moveTo>
                    <a:pt x="17766889" y="2844531"/>
                  </a:moveTo>
                  <a:cubicBezTo>
                    <a:pt x="17711009" y="2857231"/>
                    <a:pt x="17685609" y="2844531"/>
                    <a:pt x="17628459" y="2844531"/>
                  </a:cubicBezTo>
                  <a:cubicBezTo>
                    <a:pt x="17571309" y="2844531"/>
                    <a:pt x="17480249" y="2831831"/>
                    <a:pt x="17480249" y="2831831"/>
                  </a:cubicBezTo>
                  <a:lnTo>
                    <a:pt x="707771" y="2831831"/>
                  </a:lnTo>
                  <a:lnTo>
                    <a:pt x="631063" y="2819131"/>
                  </a:lnTo>
                  <a:cubicBezTo>
                    <a:pt x="631063" y="2819131"/>
                    <a:pt x="533400" y="2831831"/>
                    <a:pt x="457581" y="2819131"/>
                  </a:cubicBezTo>
                  <a:cubicBezTo>
                    <a:pt x="381762" y="2806431"/>
                    <a:pt x="296418" y="2819131"/>
                    <a:pt x="296418" y="2819131"/>
                  </a:cubicBezTo>
                  <a:cubicBezTo>
                    <a:pt x="240284" y="2819131"/>
                    <a:pt x="162814" y="2814813"/>
                    <a:pt x="119507" y="2785603"/>
                  </a:cubicBezTo>
                  <a:cubicBezTo>
                    <a:pt x="47371" y="2736962"/>
                    <a:pt x="25400" y="2666731"/>
                    <a:pt x="0" y="2560940"/>
                  </a:cubicBezTo>
                  <a:lnTo>
                    <a:pt x="0" y="2360407"/>
                  </a:lnTo>
                  <a:cubicBezTo>
                    <a:pt x="0" y="2360407"/>
                    <a:pt x="12700" y="2275444"/>
                    <a:pt x="12700" y="2217151"/>
                  </a:cubicBezTo>
                  <a:cubicBezTo>
                    <a:pt x="12700" y="2158858"/>
                    <a:pt x="0" y="2068942"/>
                    <a:pt x="0" y="206894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1978137"/>
                  </a:lnTo>
                  <a:cubicBezTo>
                    <a:pt x="18155254" y="1978137"/>
                    <a:pt x="18167954" y="2346818"/>
                    <a:pt x="18167954" y="2379838"/>
                  </a:cubicBezTo>
                  <a:cubicBezTo>
                    <a:pt x="18167954" y="2412858"/>
                    <a:pt x="18145475" y="2520808"/>
                    <a:pt x="18127569" y="2567036"/>
                  </a:cubicBezTo>
                  <a:cubicBezTo>
                    <a:pt x="18102549" y="2631679"/>
                    <a:pt x="18112710" y="2688575"/>
                    <a:pt x="18060894" y="2732771"/>
                  </a:cubicBezTo>
                  <a:cubicBezTo>
                    <a:pt x="18024825" y="2763632"/>
                    <a:pt x="17970723" y="2800970"/>
                    <a:pt x="17925512" y="2818115"/>
                  </a:cubicBezTo>
                  <a:cubicBezTo>
                    <a:pt x="17880299" y="2835260"/>
                    <a:pt x="17822515" y="2831958"/>
                    <a:pt x="17766635" y="2844658"/>
                  </a:cubicBezTo>
                  <a:close/>
                </a:path>
              </a:pathLst>
            </a:custGeom>
            <a:solidFill>
              <a:srgbClr val="133E3D"/>
            </a:solidFill>
          </p:spPr>
        </p:sp>
      </p:grpSp>
      <p:sp>
        <p:nvSpPr>
          <p:cNvPr id="10" name="Freeform 10"/>
          <p:cNvSpPr/>
          <p:nvPr/>
        </p:nvSpPr>
        <p:spPr>
          <a:xfrm>
            <a:off x="-326278" y="7022437"/>
            <a:ext cx="3428225" cy="3759763"/>
          </a:xfrm>
          <a:custGeom>
            <a:avLst/>
            <a:gdLst/>
            <a:ahLst/>
            <a:cxnLst/>
            <a:rect l="l" t="t" r="r" b="b"/>
            <a:pathLst>
              <a:path w="3762748" h="3694335">
                <a:moveTo>
                  <a:pt x="0" y="0"/>
                </a:moveTo>
                <a:lnTo>
                  <a:pt x="3762748" y="0"/>
                </a:lnTo>
                <a:lnTo>
                  <a:pt x="3762748" y="3694334"/>
                </a:lnTo>
                <a:lnTo>
                  <a:pt x="0" y="36943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TextBox 13"/>
          <p:cNvSpPr txBox="1"/>
          <p:nvPr/>
        </p:nvSpPr>
        <p:spPr>
          <a:xfrm>
            <a:off x="4689535" y="1494800"/>
            <a:ext cx="8831904" cy="1269578"/>
          </a:xfrm>
          <a:prstGeom prst="rect">
            <a:avLst/>
          </a:prstGeom>
        </p:spPr>
        <p:txBody>
          <a:bodyPr lIns="0" tIns="0" rIns="0" bIns="0" rtlCol="0" anchor="t">
            <a:spAutoFit/>
          </a:bodyPr>
          <a:lstStyle/>
          <a:p>
            <a:pPr marL="0" lvl="0" indent="0" algn="ctr">
              <a:lnSpc>
                <a:spcPts val="9883"/>
              </a:lnSpc>
              <a:spcBef>
                <a:spcPct val="0"/>
              </a:spcBef>
            </a:pPr>
            <a:r>
              <a:rPr lang="en-US" sz="8400" b="1" spc="-164">
                <a:solidFill>
                  <a:srgbClr val="372929"/>
                </a:solidFill>
                <a:latin typeface="#9Slide03 BoosterNextFYBlack" panose="02000A03000000020004" pitchFamily="2" charset="77"/>
                <a:ea typeface="Jua"/>
                <a:cs typeface="#9Slide03 Arima Madurai Bold" pitchFamily="2" charset="77"/>
                <a:sym typeface="Jua"/>
              </a:rPr>
              <a:t>Nội dung bài học</a:t>
            </a:r>
          </a:p>
        </p:txBody>
      </p:sp>
      <p:sp>
        <p:nvSpPr>
          <p:cNvPr id="14" name="TextBox 14"/>
          <p:cNvSpPr txBox="1"/>
          <p:nvPr/>
        </p:nvSpPr>
        <p:spPr>
          <a:xfrm>
            <a:off x="3611592" y="5866301"/>
            <a:ext cx="10375051" cy="579389"/>
          </a:xfrm>
          <a:prstGeom prst="rect">
            <a:avLst/>
          </a:prstGeom>
        </p:spPr>
        <p:txBody>
          <a:bodyPr wrap="square" lIns="0" tIns="0" rIns="0" bIns="0" rtlCol="0" anchor="t">
            <a:spAutoFit/>
          </a:bodyPr>
          <a:lstStyle/>
          <a:p>
            <a:pPr algn="ctr">
              <a:lnSpc>
                <a:spcPts val="3999"/>
              </a:lnSpc>
            </a:pPr>
            <a:r>
              <a:rPr lang="en-US" sz="5800">
                <a:solidFill>
                  <a:srgbClr val="FFFFFF"/>
                </a:solidFill>
                <a:latin typeface="#9Slide03 Varela Round" pitchFamily="2" charset="-79"/>
                <a:ea typeface="KG Primary Penmanship"/>
                <a:cs typeface="#9Slide03 Varela Round" pitchFamily="2" charset="-79"/>
                <a:sym typeface="KG Primary Penmanship"/>
              </a:rPr>
              <a:t>Tác dụng của biệt ngữ xã hội</a:t>
            </a:r>
          </a:p>
        </p:txBody>
      </p:sp>
      <p:sp>
        <p:nvSpPr>
          <p:cNvPr id="15" name="TextBox 15"/>
          <p:cNvSpPr txBox="1"/>
          <p:nvPr/>
        </p:nvSpPr>
        <p:spPr>
          <a:xfrm>
            <a:off x="3701086" y="3849482"/>
            <a:ext cx="10287436" cy="579389"/>
          </a:xfrm>
          <a:prstGeom prst="rect">
            <a:avLst/>
          </a:prstGeom>
        </p:spPr>
        <p:txBody>
          <a:bodyPr wrap="square" lIns="0" tIns="0" rIns="0" bIns="0" rtlCol="0" anchor="t">
            <a:spAutoFit/>
          </a:bodyPr>
          <a:lstStyle/>
          <a:p>
            <a:pPr algn="ctr">
              <a:lnSpc>
                <a:spcPts val="4000"/>
              </a:lnSpc>
            </a:pPr>
            <a:r>
              <a:rPr lang="en-US" sz="5800">
                <a:solidFill>
                  <a:srgbClr val="FFFFFF"/>
                </a:solidFill>
                <a:latin typeface="#9Slide03 Varela Round" pitchFamily="2" charset="-79"/>
                <a:ea typeface="KG Primary Penmanship"/>
                <a:cs typeface="#9Slide03 Varela Round" pitchFamily="2" charset="-79"/>
                <a:sym typeface="KG Primary Penmanship"/>
              </a:rPr>
              <a:t>Đặc điểm của biệt ngữ xã hội</a:t>
            </a:r>
          </a:p>
        </p:txBody>
      </p:sp>
      <p:sp>
        <p:nvSpPr>
          <p:cNvPr id="17" name="Freeform 17"/>
          <p:cNvSpPr/>
          <p:nvPr/>
        </p:nvSpPr>
        <p:spPr>
          <a:xfrm>
            <a:off x="14986714" y="1759761"/>
            <a:ext cx="3194931" cy="8786059"/>
          </a:xfrm>
          <a:custGeom>
            <a:avLst/>
            <a:gdLst/>
            <a:ahLst/>
            <a:cxnLst/>
            <a:rect l="l" t="t" r="r" b="b"/>
            <a:pathLst>
              <a:path w="3194931" h="8786059">
                <a:moveTo>
                  <a:pt x="0" y="0"/>
                </a:moveTo>
                <a:lnTo>
                  <a:pt x="3194931" y="0"/>
                </a:lnTo>
                <a:lnTo>
                  <a:pt x="3194931" y="8786060"/>
                </a:lnTo>
                <a:lnTo>
                  <a:pt x="0" y="87860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Freeform 18"/>
          <p:cNvSpPr/>
          <p:nvPr/>
        </p:nvSpPr>
        <p:spPr>
          <a:xfrm>
            <a:off x="15598417" y="6582207"/>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19" name="Group 8">
            <a:extLst>
              <a:ext uri="{FF2B5EF4-FFF2-40B4-BE49-F238E27FC236}">
                <a16:creationId xmlns:a16="http://schemas.microsoft.com/office/drawing/2014/main" id="{E16574A0-CD68-1F9C-5057-DC6B0BCC0493}"/>
              </a:ext>
            </a:extLst>
          </p:cNvPr>
          <p:cNvGrpSpPr/>
          <p:nvPr/>
        </p:nvGrpSpPr>
        <p:grpSpPr>
          <a:xfrm>
            <a:off x="3436471" y="7255751"/>
            <a:ext cx="10851068" cy="1617880"/>
            <a:chOff x="-995519" y="127"/>
            <a:chExt cx="19163347" cy="2857231"/>
          </a:xfrm>
        </p:grpSpPr>
        <p:sp>
          <p:nvSpPr>
            <p:cNvPr id="20" name="Freeform 9">
              <a:extLst>
                <a:ext uri="{FF2B5EF4-FFF2-40B4-BE49-F238E27FC236}">
                  <a16:creationId xmlns:a16="http://schemas.microsoft.com/office/drawing/2014/main" id="{F5BDE033-594F-A099-8E7C-572328D014AD}"/>
                </a:ext>
              </a:extLst>
            </p:cNvPr>
            <p:cNvSpPr/>
            <p:nvPr/>
          </p:nvSpPr>
          <p:spPr>
            <a:xfrm>
              <a:off x="-995519" y="127"/>
              <a:ext cx="19163347" cy="2857231"/>
            </a:xfrm>
            <a:custGeom>
              <a:avLst/>
              <a:gdLst/>
              <a:ahLst/>
              <a:cxnLst/>
              <a:rect l="l" t="t" r="r" b="b"/>
              <a:pathLst>
                <a:path w="18167954" h="2857231">
                  <a:moveTo>
                    <a:pt x="17766889" y="2844531"/>
                  </a:moveTo>
                  <a:cubicBezTo>
                    <a:pt x="17711009" y="2857231"/>
                    <a:pt x="17685609" y="2844531"/>
                    <a:pt x="17628459" y="2844531"/>
                  </a:cubicBezTo>
                  <a:cubicBezTo>
                    <a:pt x="17571309" y="2844531"/>
                    <a:pt x="17480249" y="2831831"/>
                    <a:pt x="17480249" y="2831831"/>
                  </a:cubicBezTo>
                  <a:lnTo>
                    <a:pt x="707771" y="2831831"/>
                  </a:lnTo>
                  <a:lnTo>
                    <a:pt x="631063" y="2819131"/>
                  </a:lnTo>
                  <a:cubicBezTo>
                    <a:pt x="631063" y="2819131"/>
                    <a:pt x="533400" y="2831831"/>
                    <a:pt x="457581" y="2819131"/>
                  </a:cubicBezTo>
                  <a:cubicBezTo>
                    <a:pt x="381762" y="2806431"/>
                    <a:pt x="296418" y="2819131"/>
                    <a:pt x="296418" y="2819131"/>
                  </a:cubicBezTo>
                  <a:cubicBezTo>
                    <a:pt x="240284" y="2819131"/>
                    <a:pt x="162814" y="2814813"/>
                    <a:pt x="119507" y="2785603"/>
                  </a:cubicBezTo>
                  <a:cubicBezTo>
                    <a:pt x="47371" y="2736962"/>
                    <a:pt x="25400" y="2666731"/>
                    <a:pt x="0" y="2560940"/>
                  </a:cubicBezTo>
                  <a:lnTo>
                    <a:pt x="0" y="2360407"/>
                  </a:lnTo>
                  <a:cubicBezTo>
                    <a:pt x="0" y="2360407"/>
                    <a:pt x="12700" y="2275444"/>
                    <a:pt x="12700" y="2217151"/>
                  </a:cubicBezTo>
                  <a:cubicBezTo>
                    <a:pt x="12700" y="2158858"/>
                    <a:pt x="0" y="2068942"/>
                    <a:pt x="0" y="206894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1978137"/>
                  </a:lnTo>
                  <a:cubicBezTo>
                    <a:pt x="18155254" y="1978137"/>
                    <a:pt x="18167954" y="2346818"/>
                    <a:pt x="18167954" y="2379838"/>
                  </a:cubicBezTo>
                  <a:cubicBezTo>
                    <a:pt x="18167954" y="2412858"/>
                    <a:pt x="18145475" y="2520808"/>
                    <a:pt x="18127569" y="2567036"/>
                  </a:cubicBezTo>
                  <a:cubicBezTo>
                    <a:pt x="18102549" y="2631679"/>
                    <a:pt x="18112710" y="2688575"/>
                    <a:pt x="18060894" y="2732771"/>
                  </a:cubicBezTo>
                  <a:cubicBezTo>
                    <a:pt x="18024825" y="2763632"/>
                    <a:pt x="17970723" y="2800970"/>
                    <a:pt x="17925512" y="2818115"/>
                  </a:cubicBezTo>
                  <a:cubicBezTo>
                    <a:pt x="17880299" y="2835260"/>
                    <a:pt x="17822515" y="2831958"/>
                    <a:pt x="17766635" y="2844658"/>
                  </a:cubicBezTo>
                  <a:close/>
                </a:path>
              </a:pathLst>
            </a:custGeom>
            <a:solidFill>
              <a:srgbClr val="133E3D"/>
            </a:solidFill>
          </p:spPr>
        </p:sp>
      </p:grpSp>
      <p:sp>
        <p:nvSpPr>
          <p:cNvPr id="21" name="TextBox 14">
            <a:extLst>
              <a:ext uri="{FF2B5EF4-FFF2-40B4-BE49-F238E27FC236}">
                <a16:creationId xmlns:a16="http://schemas.microsoft.com/office/drawing/2014/main" id="{8329B2C5-2401-C9BD-43B0-DC83EE0AAF24}"/>
              </a:ext>
            </a:extLst>
          </p:cNvPr>
          <p:cNvSpPr txBox="1"/>
          <p:nvPr/>
        </p:nvSpPr>
        <p:spPr>
          <a:xfrm>
            <a:off x="2856646" y="7925579"/>
            <a:ext cx="10375051" cy="586122"/>
          </a:xfrm>
          <a:prstGeom prst="rect">
            <a:avLst/>
          </a:prstGeom>
        </p:spPr>
        <p:txBody>
          <a:bodyPr wrap="square" lIns="0" tIns="0" rIns="0" bIns="0" rtlCol="0" anchor="t">
            <a:spAutoFit/>
          </a:bodyPr>
          <a:lstStyle/>
          <a:p>
            <a:pPr algn="ctr">
              <a:lnSpc>
                <a:spcPts val="3999"/>
              </a:lnSpc>
            </a:pPr>
            <a:r>
              <a:rPr lang="en-US" sz="5800">
                <a:solidFill>
                  <a:srgbClr val="FFFFFF"/>
                </a:solidFill>
                <a:latin typeface="#9Slide03 Varela Round" pitchFamily="2" charset="-79"/>
                <a:ea typeface="KG Primary Penmanship"/>
                <a:cs typeface="#9Slide03 Varela Round" pitchFamily="2" charset="-79"/>
                <a:sym typeface="KG Primary Penmanship"/>
              </a:rPr>
              <a:t>Lưu ý về biệt ngữ xã hội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left)">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left)">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wipe(left)">
                                      <p:cBhvr>
                                        <p:cTn id="2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6" name="TextBox 6"/>
          <p:cNvSpPr txBox="1"/>
          <p:nvPr/>
        </p:nvSpPr>
        <p:spPr>
          <a:xfrm>
            <a:off x="8200009" y="3401629"/>
            <a:ext cx="9651420" cy="1754326"/>
          </a:xfrm>
          <a:prstGeom prst="rect">
            <a:avLst/>
          </a:prstGeom>
        </p:spPr>
        <p:txBody>
          <a:bodyPr wrap="square" lIns="0" tIns="0" rIns="0" bIns="0" rtlCol="0" anchor="t">
            <a:spAutoFit/>
          </a:bodyPr>
          <a:lstStyle/>
          <a:p>
            <a:pPr algn="ctr"/>
            <a:r>
              <a:rPr lang="en-AU" sz="3800">
                <a:latin typeface="#9Slide03 Varela Round" pitchFamily="2" charset="-79"/>
                <a:cs typeface="#9Slide03 Varela Round" pitchFamily="2" charset="-79"/>
              </a:rPr>
              <a:t>“Anh đây công tử không </a:t>
            </a:r>
            <a:r>
              <a:rPr lang="en-AU" sz="3800" b="1">
                <a:latin typeface="#9Slide03 Varela Round" pitchFamily="2" charset="-79"/>
                <a:cs typeface="#9Slide03 Varela Round" pitchFamily="2" charset="-79"/>
              </a:rPr>
              <a:t>“vòm"</a:t>
            </a:r>
            <a:r>
              <a:rPr lang="en-AU" sz="3800">
                <a:latin typeface="#9Slide03 Varela Round" pitchFamily="2" charset="-79"/>
                <a:cs typeface="#9Slide03 Varela Round" pitchFamily="2" charset="-79"/>
              </a:rPr>
              <a:t> </a:t>
            </a:r>
            <a:endParaRPr lang="en-AU" sz="3800" b="0">
              <a:effectLst/>
              <a:latin typeface="#9Slide03 Varela Round" pitchFamily="2" charset="-79"/>
              <a:cs typeface="#9Slide03 Varela Round" pitchFamily="2" charset="-79"/>
            </a:endParaRPr>
          </a:p>
          <a:p>
            <a:pPr algn="ctr"/>
            <a:r>
              <a:rPr lang="en-AU" sz="3800">
                <a:latin typeface="#9Slide03 Varela Round" pitchFamily="2" charset="-79"/>
                <a:cs typeface="#9Slide03 Varela Round" pitchFamily="2" charset="-79"/>
              </a:rPr>
              <a:t>Ngày mai </a:t>
            </a:r>
            <a:r>
              <a:rPr lang="en-AU" sz="3800" b="1">
                <a:latin typeface="#9Slide03 Varela Round" pitchFamily="2" charset="-79"/>
                <a:cs typeface="#9Slide03 Varela Round" pitchFamily="2" charset="-79"/>
              </a:rPr>
              <a:t>“kện rệp"</a:t>
            </a:r>
            <a:r>
              <a:rPr lang="en-AU" sz="3800">
                <a:latin typeface="#9Slide03 Varela Round" pitchFamily="2" charset="-79"/>
                <a:cs typeface="#9Slide03 Varela Round" pitchFamily="2" charset="-79"/>
              </a:rPr>
              <a:t> biết </a:t>
            </a:r>
            <a:r>
              <a:rPr lang="en-AU" sz="3800" b="1">
                <a:latin typeface="#9Slide03 Varela Round" pitchFamily="2" charset="-79"/>
                <a:cs typeface="#9Slide03 Varela Round" pitchFamily="2" charset="-79"/>
              </a:rPr>
              <a:t>“mòm" </a:t>
            </a:r>
            <a:r>
              <a:rPr lang="en-AU" sz="3800">
                <a:latin typeface="#9Slide03 Varela Round" pitchFamily="2" charset="-79"/>
                <a:cs typeface="#9Slide03 Varela Round" pitchFamily="2" charset="-79"/>
              </a:rPr>
              <a:t>vào đâu.”</a:t>
            </a:r>
            <a:endParaRPr lang="en-AU" sz="3800" b="0">
              <a:effectLst/>
              <a:latin typeface="#9Slide03 Varela Round" pitchFamily="2" charset="-79"/>
              <a:cs typeface="#9Slide03 Varela Round" pitchFamily="2" charset="-79"/>
            </a:endParaRPr>
          </a:p>
          <a:p>
            <a:pPr algn="r"/>
            <a:r>
              <a:rPr lang="en-AU" sz="3800">
                <a:latin typeface="#9Slide03 Varela Round" pitchFamily="2" charset="-79"/>
                <a:cs typeface="#9Slide03 Varela Round" pitchFamily="2" charset="-79"/>
              </a:rPr>
              <a:t>(Nguyên Hồng, </a:t>
            </a:r>
            <a:r>
              <a:rPr lang="en-AU" sz="3800" i="1">
                <a:latin typeface="#9Slide03 Varela Round" pitchFamily="2" charset="-79"/>
                <a:cs typeface="#9Slide03 Varela Round" pitchFamily="2" charset="-79"/>
              </a:rPr>
              <a:t>Bỉ vỏ</a:t>
            </a:r>
            <a:r>
              <a:rPr lang="en-AU" sz="3800">
                <a:latin typeface="#9Slide03 Varela Round" pitchFamily="2" charset="-79"/>
                <a:cs typeface="#9Slide03 Varela Round" pitchFamily="2" charset="-79"/>
              </a:rPr>
              <a:t>)</a:t>
            </a:r>
            <a:endParaRPr lang="vi-VN" sz="3800">
              <a:latin typeface="#9Slide03 Varela Round" pitchFamily="2" charset="-79"/>
              <a:cs typeface="#9Slide03 Varela Round" pitchFamily="2" charset="-79"/>
            </a:endParaRPr>
          </a:p>
        </p:txBody>
      </p:sp>
      <p:sp>
        <p:nvSpPr>
          <p:cNvPr id="11" name="TextBox 11"/>
          <p:cNvSpPr txBox="1"/>
          <p:nvPr/>
        </p:nvSpPr>
        <p:spPr>
          <a:xfrm>
            <a:off x="513556" y="3737526"/>
            <a:ext cx="6320489" cy="3508653"/>
          </a:xfrm>
          <a:prstGeom prst="rect">
            <a:avLst/>
          </a:prstGeom>
        </p:spPr>
        <p:txBody>
          <a:bodyPr wrap="square" lIns="0" tIns="0" rIns="0" bIns="0" rtlCol="0" anchor="t">
            <a:spAutoFit/>
          </a:bodyPr>
          <a:lstStyle/>
          <a:p>
            <a:pPr marL="0" marR="0" lvl="0" indent="0" algn="just" rtl="0">
              <a:spcBef>
                <a:spcPts val="0"/>
              </a:spcBef>
              <a:spcAft>
                <a:spcPts val="0"/>
              </a:spcAft>
              <a:buNone/>
            </a:pPr>
            <a:r>
              <a:rPr lang="vi-VN" sz="3800">
                <a:latin typeface="#9Slide03 Varela Round" pitchFamily="2" charset="-79"/>
                <a:ea typeface="Cambria"/>
                <a:cs typeface="#9Slide03 Varela Round" pitchFamily="2" charset="-79"/>
                <a:sym typeface="Cambria"/>
              </a:rPr>
              <a:t>Biệt ngữ xã hội là một bộ phận ngôn ngữ có đặc điểm riêng, được hình thành trên những quy ước riêng của một nhóm người nào đó.</a:t>
            </a:r>
            <a:endParaRPr lang="vi-VN" sz="3800">
              <a:latin typeface="#9Slide03 Varela Round" pitchFamily="2" charset="-79"/>
              <a:cs typeface="#9Slide03 Varela Round" pitchFamily="2" charset="-79"/>
            </a:endParaRPr>
          </a:p>
        </p:txBody>
      </p:sp>
      <p:sp>
        <p:nvSpPr>
          <p:cNvPr id="15" name="TextBox 14">
            <a:extLst>
              <a:ext uri="{FF2B5EF4-FFF2-40B4-BE49-F238E27FC236}">
                <a16:creationId xmlns:a16="http://schemas.microsoft.com/office/drawing/2014/main" id="{1E91902D-921C-EC2C-EE3B-F0F79161C937}"/>
              </a:ext>
            </a:extLst>
          </p:cNvPr>
          <p:cNvSpPr txBox="1"/>
          <p:nvPr/>
        </p:nvSpPr>
        <p:spPr>
          <a:xfrm>
            <a:off x="1819712" y="706508"/>
            <a:ext cx="15010733" cy="1169551"/>
          </a:xfrm>
          <a:prstGeom prst="rect">
            <a:avLst/>
          </a:prstGeom>
          <a:noFill/>
        </p:spPr>
        <p:txBody>
          <a:bodyPr wrap="square">
            <a:spAutoFit/>
          </a:bodyPr>
          <a:lstStyle/>
          <a:p>
            <a:pPr marR="0" lvl="0" algn="ctr" rtl="0">
              <a:spcBef>
                <a:spcPts val="0"/>
              </a:spcBef>
              <a:spcAft>
                <a:spcPts val="0"/>
              </a:spcAft>
            </a:pPr>
            <a:r>
              <a:rPr lang="en-US" sz="7000" b="1">
                <a:latin typeface="#9Slide03 BoosterNextFYBlack" panose="02000A03000000020004" pitchFamily="2" charset="77"/>
                <a:cs typeface="#9Slide03 Varela Round" pitchFamily="2" charset="-79"/>
                <a:sym typeface="Cambria"/>
              </a:rPr>
              <a:t>1. Đặc điểm của biệt ngữ xã hội</a:t>
            </a:r>
            <a:endParaRPr lang="en-US" sz="7000" b="1">
              <a:latin typeface="#9Slide03 BoosterNextFYBlack" panose="02000A03000000020004" pitchFamily="2" charset="77"/>
              <a:cs typeface="#9Slide03 Varela Round" pitchFamily="2" charset="-79"/>
            </a:endParaRPr>
          </a:p>
        </p:txBody>
      </p:sp>
      <p:sp>
        <p:nvSpPr>
          <p:cNvPr id="7" name="TextBox 6">
            <a:extLst>
              <a:ext uri="{FF2B5EF4-FFF2-40B4-BE49-F238E27FC236}">
                <a16:creationId xmlns:a16="http://schemas.microsoft.com/office/drawing/2014/main" id="{8FA7D42A-67ED-8EEE-C1B4-23DA4362B0B2}"/>
              </a:ext>
            </a:extLst>
          </p:cNvPr>
          <p:cNvSpPr txBox="1"/>
          <p:nvPr/>
        </p:nvSpPr>
        <p:spPr>
          <a:xfrm>
            <a:off x="503842" y="7246179"/>
            <a:ext cx="6472889" cy="677108"/>
          </a:xfrm>
          <a:prstGeom prst="rect">
            <a:avLst/>
          </a:prstGeom>
          <a:noFill/>
        </p:spPr>
        <p:txBody>
          <a:bodyPr wrap="square">
            <a:spAutoFit/>
          </a:bodyPr>
          <a:lstStyle/>
          <a:p>
            <a:pPr marL="0" marR="0" lvl="0" indent="0" algn="just" rtl="0">
              <a:spcBef>
                <a:spcPts val="0"/>
              </a:spcBef>
              <a:spcAft>
                <a:spcPts val="0"/>
              </a:spcAft>
              <a:buNone/>
            </a:pPr>
            <a:r>
              <a:rPr lang="vi-VN" sz="3800">
                <a:latin typeface="#9Slide03 Varela Round" pitchFamily="2" charset="-79"/>
                <a:ea typeface="Cambria"/>
                <a:cs typeface="#9Slide03 Varela Round" pitchFamily="2" charset="-79"/>
                <a:sym typeface="Cambria"/>
              </a:rPr>
              <a:t>-&gt; Phạm vi sử dụng hẹp.</a:t>
            </a:r>
            <a:endParaRPr lang="vi-VN" sz="3800">
              <a:latin typeface="#9Slide03 Varela Round" pitchFamily="2" charset="-79"/>
              <a:cs typeface="#9Slide03 Varela Round" pitchFamily="2" charset="-79"/>
            </a:endParaRPr>
          </a:p>
        </p:txBody>
      </p:sp>
      <p:sp>
        <p:nvSpPr>
          <p:cNvPr id="14" name="Rounded Rectangle 13">
            <a:extLst>
              <a:ext uri="{FF2B5EF4-FFF2-40B4-BE49-F238E27FC236}">
                <a16:creationId xmlns:a16="http://schemas.microsoft.com/office/drawing/2014/main" id="{4E4BF283-F569-CB38-1D39-FB6E1D409968}"/>
              </a:ext>
            </a:extLst>
          </p:cNvPr>
          <p:cNvSpPr/>
          <p:nvPr/>
        </p:nvSpPr>
        <p:spPr>
          <a:xfrm>
            <a:off x="347331" y="3401628"/>
            <a:ext cx="6629400" cy="4942271"/>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00">
              <a:latin typeface="#9Slide03 Varela Round" pitchFamily="2" charset="-79"/>
              <a:cs typeface="#9Slide03 Varela Round" pitchFamily="2" charset="-79"/>
            </a:endParaRPr>
          </a:p>
        </p:txBody>
      </p:sp>
      <p:sp>
        <p:nvSpPr>
          <p:cNvPr id="16" name="Right Arrow 15">
            <a:extLst>
              <a:ext uri="{FF2B5EF4-FFF2-40B4-BE49-F238E27FC236}">
                <a16:creationId xmlns:a16="http://schemas.microsoft.com/office/drawing/2014/main" id="{5F06B2B8-75A0-BA3E-712C-FE08799A4F03}"/>
              </a:ext>
            </a:extLst>
          </p:cNvPr>
          <p:cNvSpPr/>
          <p:nvPr/>
        </p:nvSpPr>
        <p:spPr>
          <a:xfrm>
            <a:off x="7142956" y="5360040"/>
            <a:ext cx="629444" cy="545460"/>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00">
              <a:latin typeface="#9Slide03 Varela Round" pitchFamily="2" charset="-79"/>
              <a:cs typeface="#9Slide03 Varela Round" pitchFamily="2" charset="-79"/>
            </a:endParaRPr>
          </a:p>
        </p:txBody>
      </p:sp>
      <p:sp>
        <p:nvSpPr>
          <p:cNvPr id="17" name="Rounded Rectangle 16">
            <a:extLst>
              <a:ext uri="{FF2B5EF4-FFF2-40B4-BE49-F238E27FC236}">
                <a16:creationId xmlns:a16="http://schemas.microsoft.com/office/drawing/2014/main" id="{791EA958-DD89-F992-90D5-16D5B78283AD}"/>
              </a:ext>
            </a:extLst>
          </p:cNvPr>
          <p:cNvSpPr/>
          <p:nvPr/>
        </p:nvSpPr>
        <p:spPr>
          <a:xfrm>
            <a:off x="7938626" y="2722492"/>
            <a:ext cx="10002044" cy="6370975"/>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00">
              <a:latin typeface="#9Slide03 Varela Round" pitchFamily="2" charset="-79"/>
              <a:cs typeface="#9Slide03 Varela Round" pitchFamily="2" charset="-79"/>
            </a:endParaRPr>
          </a:p>
        </p:txBody>
      </p:sp>
      <p:sp>
        <p:nvSpPr>
          <p:cNvPr id="18" name="Rectangle 17">
            <a:extLst>
              <a:ext uri="{FF2B5EF4-FFF2-40B4-BE49-F238E27FC236}">
                <a16:creationId xmlns:a16="http://schemas.microsoft.com/office/drawing/2014/main" id="{D5BA361A-6A88-EA87-EECC-8721A6D2A6A4}"/>
              </a:ext>
            </a:extLst>
          </p:cNvPr>
          <p:cNvSpPr/>
          <p:nvPr/>
        </p:nvSpPr>
        <p:spPr>
          <a:xfrm>
            <a:off x="11506200" y="2290299"/>
            <a:ext cx="2209800" cy="838200"/>
          </a:xfrm>
          <a:prstGeom prst="rect">
            <a:avLst/>
          </a:prstGeom>
          <a:solidFill>
            <a:schemeClr val="bg1"/>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9Slide03 Varela Round" pitchFamily="2" charset="-79"/>
                <a:cs typeface="#9Slide03 Varela Round" pitchFamily="2" charset="-79"/>
              </a:rPr>
              <a:t>Ví dụ</a:t>
            </a:r>
          </a:p>
        </p:txBody>
      </p:sp>
      <p:sp>
        <p:nvSpPr>
          <p:cNvPr id="20" name="TextBox 19">
            <a:extLst>
              <a:ext uri="{FF2B5EF4-FFF2-40B4-BE49-F238E27FC236}">
                <a16:creationId xmlns:a16="http://schemas.microsoft.com/office/drawing/2014/main" id="{0414C4B9-65F4-57B6-D812-C94A644B2F31}"/>
              </a:ext>
            </a:extLst>
          </p:cNvPr>
          <p:cNvSpPr txBox="1"/>
          <p:nvPr/>
        </p:nvSpPr>
        <p:spPr>
          <a:xfrm>
            <a:off x="8168110" y="5153298"/>
            <a:ext cx="9606333" cy="1846659"/>
          </a:xfrm>
          <a:prstGeom prst="rect">
            <a:avLst/>
          </a:prstGeom>
          <a:noFill/>
        </p:spPr>
        <p:txBody>
          <a:bodyPr wrap="square">
            <a:spAutoFit/>
          </a:bodyPr>
          <a:lstStyle/>
          <a:p>
            <a:pPr algn="just"/>
            <a:r>
              <a:rPr lang="vi-VN" sz="3800">
                <a:latin typeface="#9Slide03 Varela Round" pitchFamily="2" charset="-79"/>
                <a:cs typeface="#9Slide03 Varela Round" pitchFamily="2" charset="-79"/>
              </a:rPr>
              <a:t>Cuốn </a:t>
            </a:r>
            <a:r>
              <a:rPr lang="vi-VN" sz="3800" i="1">
                <a:latin typeface="#9Slide03 Varela Round" pitchFamily="2" charset="-79"/>
                <a:cs typeface="#9Slide03 Varela Round" pitchFamily="2" charset="-79"/>
              </a:rPr>
              <a:t>Bỉ vỏ </a:t>
            </a:r>
            <a:r>
              <a:rPr lang="vi-VN" sz="3800">
                <a:latin typeface="#9Slide03 Varela Round" pitchFamily="2" charset="-79"/>
                <a:cs typeface="#9Slide03 Varela Round" pitchFamily="2" charset="-79"/>
              </a:rPr>
              <a:t>(NXB Dân Trí 2011) chú thích: “</a:t>
            </a:r>
            <a:r>
              <a:rPr lang="vi-VN" sz="3800" b="1">
                <a:latin typeface="#9Slide03 Varela Round" pitchFamily="2" charset="-79"/>
                <a:cs typeface="#9Slide03 Varela Round" pitchFamily="2" charset="-79"/>
              </a:rPr>
              <a:t>vòm”</a:t>
            </a:r>
            <a:r>
              <a:rPr lang="vi-VN" sz="3800">
                <a:latin typeface="#9Slide03 Varela Round" pitchFamily="2" charset="-79"/>
                <a:cs typeface="#9Slide03 Varela Round" pitchFamily="2" charset="-79"/>
              </a:rPr>
              <a:t> là nhà, “</a:t>
            </a:r>
            <a:r>
              <a:rPr lang="vi-VN" sz="3800" b="1">
                <a:latin typeface="#9Slide03 Varela Round" pitchFamily="2" charset="-79"/>
                <a:cs typeface="#9Slide03 Varela Round" pitchFamily="2" charset="-79"/>
              </a:rPr>
              <a:t>kện rệp”</a:t>
            </a:r>
            <a:r>
              <a:rPr lang="vi-VN" sz="3800">
                <a:latin typeface="#9Slide03 Varela Round" pitchFamily="2" charset="-79"/>
                <a:cs typeface="#9Slide03 Varela Round" pitchFamily="2" charset="-79"/>
              </a:rPr>
              <a:t> là hết gạo, “</a:t>
            </a:r>
            <a:r>
              <a:rPr lang="vi-VN" sz="3800" b="1">
                <a:latin typeface="#9Slide03 Varela Round" pitchFamily="2" charset="-79"/>
                <a:cs typeface="#9Slide03 Varela Round" pitchFamily="2" charset="-79"/>
              </a:rPr>
              <a:t>mòm”</a:t>
            </a:r>
            <a:r>
              <a:rPr lang="vi-VN" sz="3800">
                <a:latin typeface="#9Slide03 Varela Round" pitchFamily="2" charset="-79"/>
                <a:cs typeface="#9Slide03 Varela Round" pitchFamily="2" charset="-79"/>
              </a:rPr>
              <a:t> là ăn</a:t>
            </a:r>
            <a:r>
              <a:rPr lang="vi-VN" sz="3800" b="1">
                <a:latin typeface="#9Slide03 Varela Round" pitchFamily="2" charset="-79"/>
                <a:cs typeface="#9Slide03 Varela Round" pitchFamily="2" charset="-79"/>
              </a:rPr>
              <a:t>. </a:t>
            </a:r>
          </a:p>
        </p:txBody>
      </p:sp>
      <p:sp>
        <p:nvSpPr>
          <p:cNvPr id="22" name="TextBox 21">
            <a:extLst>
              <a:ext uri="{FF2B5EF4-FFF2-40B4-BE49-F238E27FC236}">
                <a16:creationId xmlns:a16="http://schemas.microsoft.com/office/drawing/2014/main" id="{0AD6FBCC-C308-57E6-976E-D75E595136FF}"/>
              </a:ext>
            </a:extLst>
          </p:cNvPr>
          <p:cNvSpPr txBox="1"/>
          <p:nvPr/>
        </p:nvSpPr>
        <p:spPr>
          <a:xfrm>
            <a:off x="8153932" y="6923060"/>
            <a:ext cx="9606333" cy="1846659"/>
          </a:xfrm>
          <a:prstGeom prst="rect">
            <a:avLst/>
          </a:prstGeom>
          <a:noFill/>
        </p:spPr>
        <p:txBody>
          <a:bodyPr wrap="square">
            <a:spAutoFit/>
          </a:bodyPr>
          <a:lstStyle/>
          <a:p>
            <a:pPr algn="just"/>
            <a:r>
              <a:rPr lang="vi-VN" sz="3800" b="1">
                <a:latin typeface="#9Slide03 Varela Round" pitchFamily="2" charset="-79"/>
                <a:cs typeface="#9Slide03 Varela Round" pitchFamily="2" charset="-79"/>
              </a:rPr>
              <a:t>=&gt; “Kện rệp”</a:t>
            </a:r>
            <a:r>
              <a:rPr lang="vi-VN" sz="3800">
                <a:latin typeface="#9Slide03 Varela Round" pitchFamily="2" charset="-79"/>
                <a:cs typeface="#9Slide03 Varela Round" pitchFamily="2" charset="-79"/>
              </a:rPr>
              <a:t> và “</a:t>
            </a:r>
            <a:r>
              <a:rPr lang="vi-VN" sz="3800" b="1">
                <a:latin typeface="#9Slide03 Varela Round" pitchFamily="2" charset="-79"/>
                <a:cs typeface="#9Slide03 Varela Round" pitchFamily="2" charset="-79"/>
              </a:rPr>
              <a:t>mòm”</a:t>
            </a:r>
            <a:r>
              <a:rPr lang="vi-VN" sz="3800">
                <a:latin typeface="#9Slide03 Varela Round" pitchFamily="2" charset="-79"/>
                <a:cs typeface="#9Slide03 Varela Round" pitchFamily="2" charset="-79"/>
              </a:rPr>
              <a:t> có hình thức ngữ âm hoàn toàn mới lạ, chưa gặp trong vốn từ chung của tiếng Việt.</a:t>
            </a:r>
            <a:endParaRPr lang="vi-VN" sz="3800" b="0">
              <a:effectLst/>
              <a:latin typeface="#9Slide03 Varela Round" pitchFamily="2" charset="-79"/>
              <a:cs typeface="#9Slide03 Varela Round" pitchFamily="2" charset="-79"/>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left)">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par>
                                <p:cTn id="43" presetID="22" presetClass="entr" presetSubtype="8" fill="hold" nodeType="with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animEffect transition="in" filter="wipe(left)">
                                      <p:cBhvr>
                                        <p:cTn id="45" dur="500"/>
                                        <p:tgtEl>
                                          <p:spTgt spid="6">
                                            <p:txEl>
                                              <p:pRg st="1" end="1"/>
                                            </p:txEl>
                                          </p:spTgt>
                                        </p:tgtEl>
                                      </p:cBhvr>
                                    </p:animEffect>
                                  </p:childTnLst>
                                </p:cTn>
                              </p:par>
                              <p:par>
                                <p:cTn id="46" presetID="22" presetClass="entr" presetSubtype="8" fill="hold" nodeType="with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Effect transition="in" filter="wipe(left)">
                                      <p:cBhvr>
                                        <p:cTn id="48" dur="500"/>
                                        <p:tgtEl>
                                          <p:spTgt spid="6">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0">
                                            <p:txEl>
                                              <p:pRg st="0" end="0"/>
                                            </p:txEl>
                                          </p:spTgt>
                                        </p:tgtEl>
                                        <p:attrNameLst>
                                          <p:attrName>style.visibility</p:attrName>
                                        </p:attrNameLst>
                                      </p:cBhvr>
                                      <p:to>
                                        <p:strVal val="visible"/>
                                      </p:to>
                                    </p:set>
                                    <p:animEffect transition="in" filter="wipe(left)">
                                      <p:cBhvr>
                                        <p:cTn id="53" dur="500"/>
                                        <p:tgtEl>
                                          <p:spTgt spid="20">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2">
                                            <p:txEl>
                                              <p:pRg st="0" end="0"/>
                                            </p:txEl>
                                          </p:spTgt>
                                        </p:tgtEl>
                                        <p:attrNameLst>
                                          <p:attrName>style.visibility</p:attrName>
                                        </p:attrNameLst>
                                      </p:cBhvr>
                                      <p:to>
                                        <p:strVal val="visible"/>
                                      </p:to>
                                    </p:set>
                                    <p:animEffect transition="in" filter="wipe(left)">
                                      <p:cBhvr>
                                        <p:cTn id="58"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6" name="TextBox 6"/>
          <p:cNvSpPr txBox="1"/>
          <p:nvPr/>
        </p:nvSpPr>
        <p:spPr>
          <a:xfrm>
            <a:off x="7907819" y="3973949"/>
            <a:ext cx="9651420" cy="1169551"/>
          </a:xfrm>
          <a:prstGeom prst="rect">
            <a:avLst/>
          </a:prstGeom>
        </p:spPr>
        <p:txBody>
          <a:bodyPr wrap="square" lIns="0" tIns="0" rIns="0" bIns="0" rtlCol="0" anchor="t">
            <a:spAutoFit/>
          </a:bodyPr>
          <a:lstStyle/>
          <a:p>
            <a:pPr algn="just"/>
            <a:r>
              <a:rPr lang="vi-VN" sz="3800">
                <a:latin typeface="#9Slide03 Varela Round" pitchFamily="2" charset="-79"/>
                <a:cs typeface="#9Slide03 Varela Round" pitchFamily="2" charset="-79"/>
              </a:rPr>
              <a:t>“Tớ chỉ nhường tháng này thôi, tháng sau thì tớ cho cậu “ngửi khói”.</a:t>
            </a:r>
          </a:p>
        </p:txBody>
      </p:sp>
      <p:sp>
        <p:nvSpPr>
          <p:cNvPr id="11" name="TextBox 11"/>
          <p:cNvSpPr txBox="1"/>
          <p:nvPr/>
        </p:nvSpPr>
        <p:spPr>
          <a:xfrm>
            <a:off x="907283" y="2953038"/>
            <a:ext cx="5638800" cy="2923877"/>
          </a:xfrm>
          <a:prstGeom prst="rect">
            <a:avLst/>
          </a:prstGeom>
        </p:spPr>
        <p:txBody>
          <a:bodyPr wrap="square" lIns="0" tIns="0" rIns="0" bIns="0" rtlCol="0" anchor="t">
            <a:spAutoFit/>
          </a:bodyPr>
          <a:lstStyle/>
          <a:p>
            <a:pPr lvl="0" algn="just"/>
            <a:r>
              <a:rPr lang="vi-VN" sz="3800">
                <a:latin typeface="#9Slide03 Varela Round" pitchFamily="2" charset="-79"/>
                <a:ea typeface="Cambria"/>
                <a:cs typeface="#9Slide03 Varela Round" pitchFamily="2" charset="-79"/>
                <a:sym typeface="Cambria"/>
              </a:rPr>
              <a:t>Đôi khi, đặc điểm riêng của biệt ngữ thể hiện ở ngữ nghĩa. </a:t>
            </a:r>
          </a:p>
          <a:p>
            <a:pPr lvl="0" algn="just"/>
            <a:endParaRPr lang="vi-VN" sz="3800">
              <a:latin typeface="#9Slide03 Varela Round" pitchFamily="2" charset="-79"/>
              <a:ea typeface="Cambria"/>
              <a:cs typeface="#9Slide03 Varela Round" pitchFamily="2" charset="-79"/>
              <a:sym typeface="Cambria"/>
            </a:endParaRPr>
          </a:p>
          <a:p>
            <a:pPr lvl="0" algn="just"/>
            <a:endParaRPr lang="vi-VN" sz="3800">
              <a:latin typeface="#9Slide03 Varela Round" pitchFamily="2" charset="-79"/>
              <a:cs typeface="#9Slide03 Varela Round" pitchFamily="2" charset="-79"/>
            </a:endParaRPr>
          </a:p>
        </p:txBody>
      </p:sp>
      <p:sp>
        <p:nvSpPr>
          <p:cNvPr id="15" name="TextBox 14">
            <a:extLst>
              <a:ext uri="{FF2B5EF4-FFF2-40B4-BE49-F238E27FC236}">
                <a16:creationId xmlns:a16="http://schemas.microsoft.com/office/drawing/2014/main" id="{1E91902D-921C-EC2C-EE3B-F0F79161C937}"/>
              </a:ext>
            </a:extLst>
          </p:cNvPr>
          <p:cNvSpPr txBox="1"/>
          <p:nvPr/>
        </p:nvSpPr>
        <p:spPr>
          <a:xfrm>
            <a:off x="1819712" y="706508"/>
            <a:ext cx="15010733" cy="1169551"/>
          </a:xfrm>
          <a:prstGeom prst="rect">
            <a:avLst/>
          </a:prstGeom>
          <a:noFill/>
        </p:spPr>
        <p:txBody>
          <a:bodyPr wrap="square">
            <a:spAutoFit/>
          </a:bodyPr>
          <a:lstStyle/>
          <a:p>
            <a:pPr marR="0" lvl="0" algn="ctr" rtl="0">
              <a:spcBef>
                <a:spcPts val="0"/>
              </a:spcBef>
              <a:spcAft>
                <a:spcPts val="0"/>
              </a:spcAft>
            </a:pPr>
            <a:r>
              <a:rPr lang="en-US" sz="7000" b="1">
                <a:latin typeface="#9Slide03 BoosterNextFYBlack" panose="02000A03000000020004" pitchFamily="2" charset="77"/>
                <a:cs typeface="#9Slide03 Varela Round" pitchFamily="2" charset="-79"/>
                <a:sym typeface="Cambria"/>
              </a:rPr>
              <a:t>1. Đặc điểm của biệt ngữ xã hội</a:t>
            </a:r>
            <a:endParaRPr lang="en-US" sz="7000" b="1">
              <a:latin typeface="#9Slide03 BoosterNextFYBlack" panose="02000A03000000020004" pitchFamily="2" charset="77"/>
              <a:cs typeface="#9Slide03 Varela Round" pitchFamily="2" charset="-79"/>
            </a:endParaRPr>
          </a:p>
        </p:txBody>
      </p:sp>
      <p:sp>
        <p:nvSpPr>
          <p:cNvPr id="14" name="Rounded Rectangle 13">
            <a:extLst>
              <a:ext uri="{FF2B5EF4-FFF2-40B4-BE49-F238E27FC236}">
                <a16:creationId xmlns:a16="http://schemas.microsoft.com/office/drawing/2014/main" id="{4E4BF283-F569-CB38-1D39-FB6E1D409968}"/>
              </a:ext>
            </a:extLst>
          </p:cNvPr>
          <p:cNvSpPr/>
          <p:nvPr/>
        </p:nvSpPr>
        <p:spPr>
          <a:xfrm>
            <a:off x="728761" y="2630504"/>
            <a:ext cx="5995845" cy="5323271"/>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00">
              <a:latin typeface="#9Slide03 Varela Round" pitchFamily="2" charset="-79"/>
              <a:cs typeface="#9Slide03 Varela Round" pitchFamily="2" charset="-79"/>
            </a:endParaRPr>
          </a:p>
        </p:txBody>
      </p:sp>
      <p:sp>
        <p:nvSpPr>
          <p:cNvPr id="16" name="Right Arrow 15">
            <a:extLst>
              <a:ext uri="{FF2B5EF4-FFF2-40B4-BE49-F238E27FC236}">
                <a16:creationId xmlns:a16="http://schemas.microsoft.com/office/drawing/2014/main" id="{5F06B2B8-75A0-BA3E-712C-FE08799A4F03}"/>
              </a:ext>
            </a:extLst>
          </p:cNvPr>
          <p:cNvSpPr/>
          <p:nvPr/>
        </p:nvSpPr>
        <p:spPr>
          <a:xfrm>
            <a:off x="6972211" y="5292141"/>
            <a:ext cx="629444" cy="545460"/>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00">
              <a:latin typeface="#9Slide03 Varela Round" pitchFamily="2" charset="-79"/>
              <a:cs typeface="#9Slide03 Varela Round" pitchFamily="2" charset="-79"/>
            </a:endParaRPr>
          </a:p>
        </p:txBody>
      </p:sp>
      <p:sp>
        <p:nvSpPr>
          <p:cNvPr id="17" name="Rounded Rectangle 16">
            <a:extLst>
              <a:ext uri="{FF2B5EF4-FFF2-40B4-BE49-F238E27FC236}">
                <a16:creationId xmlns:a16="http://schemas.microsoft.com/office/drawing/2014/main" id="{791EA958-DD89-F992-90D5-16D5B78283AD}"/>
              </a:ext>
            </a:extLst>
          </p:cNvPr>
          <p:cNvSpPr/>
          <p:nvPr/>
        </p:nvSpPr>
        <p:spPr>
          <a:xfrm>
            <a:off x="7726351" y="3420051"/>
            <a:ext cx="10002044" cy="3781025"/>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00">
              <a:latin typeface="#9Slide03 Varela Round" pitchFamily="2" charset="-79"/>
              <a:cs typeface="#9Slide03 Varela Round" pitchFamily="2" charset="-79"/>
            </a:endParaRPr>
          </a:p>
        </p:txBody>
      </p:sp>
      <p:sp>
        <p:nvSpPr>
          <p:cNvPr id="18" name="Rectangle 17">
            <a:extLst>
              <a:ext uri="{FF2B5EF4-FFF2-40B4-BE49-F238E27FC236}">
                <a16:creationId xmlns:a16="http://schemas.microsoft.com/office/drawing/2014/main" id="{D5BA361A-6A88-EA87-EECC-8721A6D2A6A4}"/>
              </a:ext>
            </a:extLst>
          </p:cNvPr>
          <p:cNvSpPr/>
          <p:nvPr/>
        </p:nvSpPr>
        <p:spPr>
          <a:xfrm>
            <a:off x="11768283" y="3017953"/>
            <a:ext cx="2209800" cy="838200"/>
          </a:xfrm>
          <a:prstGeom prst="rect">
            <a:avLst/>
          </a:prstGeom>
          <a:solidFill>
            <a:schemeClr val="bg1"/>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9Slide03 Varela Round" pitchFamily="2" charset="-79"/>
                <a:cs typeface="#9Slide03 Varela Round" pitchFamily="2" charset="-79"/>
              </a:rPr>
              <a:t>Ví dụ</a:t>
            </a:r>
          </a:p>
        </p:txBody>
      </p:sp>
      <p:sp>
        <p:nvSpPr>
          <p:cNvPr id="20" name="TextBox 19">
            <a:extLst>
              <a:ext uri="{FF2B5EF4-FFF2-40B4-BE49-F238E27FC236}">
                <a16:creationId xmlns:a16="http://schemas.microsoft.com/office/drawing/2014/main" id="{0414C4B9-65F4-57B6-D812-C94A644B2F31}"/>
              </a:ext>
            </a:extLst>
          </p:cNvPr>
          <p:cNvSpPr txBox="1"/>
          <p:nvPr/>
        </p:nvSpPr>
        <p:spPr>
          <a:xfrm>
            <a:off x="7856348" y="5143500"/>
            <a:ext cx="9858630" cy="1846659"/>
          </a:xfrm>
          <a:prstGeom prst="rect">
            <a:avLst/>
          </a:prstGeom>
          <a:noFill/>
        </p:spPr>
        <p:txBody>
          <a:bodyPr wrap="square">
            <a:spAutoFit/>
          </a:bodyPr>
          <a:lstStyle/>
          <a:p>
            <a:pPr algn="just"/>
            <a:r>
              <a:rPr lang="en-AU" sz="3800">
                <a:latin typeface="#9Slide03 Varela Round" pitchFamily="2" charset="-79"/>
                <a:cs typeface="#9Slide03 Varela Round" pitchFamily="2" charset="-79"/>
              </a:rPr>
              <a:t>Từ “ngửi khói” trong câu trên không có nghĩa là dùng mũi để nhận biết mùi khỏi, mà là tụt lại phía sau.</a:t>
            </a:r>
            <a:endParaRPr lang="vi-VN" sz="3800" b="1">
              <a:latin typeface="#9Slide03 Varela Round" pitchFamily="2" charset="-79"/>
              <a:cs typeface="#9Slide03 Varela Round" pitchFamily="2" charset="-79"/>
            </a:endParaRPr>
          </a:p>
        </p:txBody>
      </p:sp>
      <p:sp>
        <p:nvSpPr>
          <p:cNvPr id="3" name="TextBox 2">
            <a:extLst>
              <a:ext uri="{FF2B5EF4-FFF2-40B4-BE49-F238E27FC236}">
                <a16:creationId xmlns:a16="http://schemas.microsoft.com/office/drawing/2014/main" id="{DC8A1F05-E73A-3456-7EA8-48E0983D790E}"/>
              </a:ext>
            </a:extLst>
          </p:cNvPr>
          <p:cNvSpPr txBox="1"/>
          <p:nvPr/>
        </p:nvSpPr>
        <p:spPr>
          <a:xfrm>
            <a:off x="825996" y="4707365"/>
            <a:ext cx="5801373" cy="3016210"/>
          </a:xfrm>
          <a:prstGeom prst="rect">
            <a:avLst/>
          </a:prstGeom>
          <a:noFill/>
        </p:spPr>
        <p:txBody>
          <a:bodyPr wrap="square">
            <a:spAutoFit/>
          </a:bodyPr>
          <a:lstStyle/>
          <a:p>
            <a:pPr algn="just"/>
            <a:r>
              <a:rPr lang="vi-VN" sz="3800">
                <a:latin typeface="#9Slide03 Varela Round" pitchFamily="2" charset="-79"/>
                <a:ea typeface="Cambria"/>
                <a:cs typeface="#9Slide03 Varela Round" pitchFamily="2" charset="-79"/>
                <a:sym typeface="Cambria"/>
              </a:rPr>
              <a:t>Trong văn bản, biệt ngữ thường được in nghiêng hoặc đặt trong dấu ngoặc kép và được chú thích về nghĩa.</a:t>
            </a:r>
            <a:endParaRPr lang="vi-VN" sz="3800">
              <a:latin typeface="#9Slide03 Varela Round" pitchFamily="2" charset="-79"/>
              <a:cs typeface="#9Slide03 Varela Round" pitchFamily="2" charset="-79"/>
            </a:endParaRPr>
          </a:p>
        </p:txBody>
      </p:sp>
    </p:spTree>
    <p:extLst>
      <p:ext uri="{BB962C8B-B14F-4D97-AF65-F5344CB8AC3E}">
        <p14:creationId xmlns:p14="http://schemas.microsoft.com/office/powerpoint/2010/main" val="296989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left)">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wipe(left)">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wipe(left)">
                                      <p:cBhvr>
                                        <p:cTn id="4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40448" y="-1629606"/>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952036" y="1670153"/>
            <a:ext cx="9765474" cy="6599586"/>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3776296" y="2799870"/>
            <a:ext cx="3833749" cy="8606376"/>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212946" y="6969387"/>
            <a:ext cx="6039393" cy="4677784"/>
          </a:xfrm>
          <a:custGeom>
            <a:avLst/>
            <a:gdLst/>
            <a:ahLst/>
            <a:cxnLst/>
            <a:rect l="l" t="t" r="r" b="b"/>
            <a:pathLst>
              <a:path w="6039393" h="4677784">
                <a:moveTo>
                  <a:pt x="0" y="0"/>
                </a:moveTo>
                <a:lnTo>
                  <a:pt x="6039393" y="0"/>
                </a:lnTo>
                <a:lnTo>
                  <a:pt x="6039393" y="4677784"/>
                </a:lnTo>
                <a:lnTo>
                  <a:pt x="0" y="46777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6172200" y="2799870"/>
            <a:ext cx="7239000" cy="3077766"/>
          </a:xfrm>
          <a:prstGeom prst="rect">
            <a:avLst/>
          </a:prstGeom>
        </p:spPr>
        <p:txBody>
          <a:bodyPr wrap="square" lIns="0" tIns="0" rIns="0" bIns="0" rtlCol="0" anchor="t">
            <a:spAutoFit/>
          </a:bodyPr>
          <a:lstStyle/>
          <a:p>
            <a:pPr marL="0" marR="0" lvl="0" indent="0" algn="just" rtl="0">
              <a:spcBef>
                <a:spcPts val="0"/>
              </a:spcBef>
              <a:spcAft>
                <a:spcPts val="0"/>
              </a:spcAft>
              <a:buNone/>
            </a:pPr>
            <a:r>
              <a:rPr lang="vi-VN" sz="5000">
                <a:solidFill>
                  <a:schemeClr val="bg1"/>
                </a:solidFill>
                <a:latin typeface="#9Slide03 Varela Round" pitchFamily="2" charset="-79"/>
                <a:ea typeface="Cambria"/>
                <a:cs typeface="#9Slide03 Varela Round" pitchFamily="2" charset="-79"/>
                <a:sym typeface="Cambria"/>
              </a:rPr>
              <a:t>Làm cho bức tranh cuộc sống của một đối tượng  cụ thể hiện lên chân thực, sinh động.</a:t>
            </a:r>
            <a:endParaRPr lang="vi-VN" sz="5000">
              <a:solidFill>
                <a:schemeClr val="bg1"/>
              </a:solidFill>
              <a:latin typeface="#9Slide03 Varela Round" pitchFamily="2" charset="-79"/>
              <a:cs typeface="#9Slide03 Varela Round" pitchFamily="2" charset="-79"/>
            </a:endParaRPr>
          </a:p>
        </p:txBody>
      </p:sp>
      <p:sp>
        <p:nvSpPr>
          <p:cNvPr id="7" name="TextBox 7"/>
          <p:cNvSpPr txBox="1"/>
          <p:nvPr/>
        </p:nvSpPr>
        <p:spPr>
          <a:xfrm>
            <a:off x="2843193" y="571662"/>
            <a:ext cx="12886421" cy="808811"/>
          </a:xfrm>
          <a:prstGeom prst="rect">
            <a:avLst/>
          </a:prstGeom>
        </p:spPr>
        <p:txBody>
          <a:bodyPr wrap="square" lIns="0" tIns="0" rIns="0" bIns="0" rtlCol="0" anchor="t">
            <a:spAutoFit/>
          </a:bodyPr>
          <a:lstStyle/>
          <a:p>
            <a:pPr algn="l">
              <a:lnSpc>
                <a:spcPts val="6300"/>
              </a:lnSpc>
            </a:pPr>
            <a:r>
              <a:rPr lang="en-US" sz="7000" b="1" spc="-120">
                <a:solidFill>
                  <a:srgbClr val="372929"/>
                </a:solidFill>
                <a:latin typeface="#9Slide03 BoosterNextFYBlack" panose="02000A03000000020004" pitchFamily="2" charset="77"/>
                <a:ea typeface="Jua"/>
                <a:cs typeface="#9Slide03 Arima Madurai Bold" pitchFamily="2" charset="77"/>
                <a:sym typeface="Jua"/>
              </a:rPr>
              <a:t>2. Tác dụng của biệt ngữ xã hội </a:t>
            </a:r>
          </a:p>
        </p:txBody>
      </p:sp>
      <p:sp>
        <p:nvSpPr>
          <p:cNvPr id="8" name="Freeform 8"/>
          <p:cNvSpPr/>
          <p:nvPr/>
        </p:nvSpPr>
        <p:spPr>
          <a:xfrm flipH="1">
            <a:off x="2806750" y="6782312"/>
            <a:ext cx="1965249" cy="1457857"/>
          </a:xfrm>
          <a:custGeom>
            <a:avLst/>
            <a:gdLst/>
            <a:ahLst/>
            <a:cxnLst/>
            <a:rect l="l" t="t" r="r" b="b"/>
            <a:pathLst>
              <a:path w="1965249" h="1457857">
                <a:moveTo>
                  <a:pt x="1965249" y="0"/>
                </a:moveTo>
                <a:lnTo>
                  <a:pt x="0" y="0"/>
                </a:lnTo>
                <a:lnTo>
                  <a:pt x="0" y="1457857"/>
                </a:lnTo>
                <a:lnTo>
                  <a:pt x="1965249" y="1457857"/>
                </a:lnTo>
                <a:lnTo>
                  <a:pt x="1965249"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40448" y="-2171700"/>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952036" y="1670153"/>
            <a:ext cx="9765474" cy="6599586"/>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4195026" y="2799870"/>
            <a:ext cx="3833749" cy="8606376"/>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212946" y="6969387"/>
            <a:ext cx="6039393" cy="4677784"/>
          </a:xfrm>
          <a:custGeom>
            <a:avLst/>
            <a:gdLst/>
            <a:ahLst/>
            <a:cxnLst/>
            <a:rect l="l" t="t" r="r" b="b"/>
            <a:pathLst>
              <a:path w="6039393" h="4677784">
                <a:moveTo>
                  <a:pt x="0" y="0"/>
                </a:moveTo>
                <a:lnTo>
                  <a:pt x="6039393" y="0"/>
                </a:lnTo>
                <a:lnTo>
                  <a:pt x="6039393" y="4677784"/>
                </a:lnTo>
                <a:lnTo>
                  <a:pt x="0" y="46777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5910473" y="2510333"/>
            <a:ext cx="7848599" cy="4616648"/>
          </a:xfrm>
          <a:prstGeom prst="rect">
            <a:avLst/>
          </a:prstGeom>
        </p:spPr>
        <p:txBody>
          <a:bodyPr wrap="square" lIns="0" tIns="0" rIns="0" bIns="0" rtlCol="0" anchor="t">
            <a:spAutoFit/>
          </a:bodyPr>
          <a:lstStyle/>
          <a:p>
            <a:pPr marR="0" lvl="0" algn="just" rtl="0">
              <a:lnSpc>
                <a:spcPts val="6000"/>
              </a:lnSpc>
              <a:spcBef>
                <a:spcPts val="0"/>
              </a:spcBef>
              <a:spcAft>
                <a:spcPts val="0"/>
              </a:spcAft>
              <a:buClr>
                <a:srgbClr val="000000"/>
              </a:buClr>
              <a:buSzPts val="4000"/>
            </a:pPr>
            <a:r>
              <a:rPr lang="vi-VN" sz="5000">
                <a:solidFill>
                  <a:schemeClr val="bg1"/>
                </a:solidFill>
                <a:latin typeface="#9Slide03 Varela Round" pitchFamily="2" charset="-79"/>
                <a:ea typeface="Cambria"/>
                <a:cs typeface="#9Slide03 Varela Round" pitchFamily="2" charset="-79"/>
                <a:sym typeface="Cambria"/>
              </a:rPr>
              <a:t>Chỉ sử dụng hạn chế, phù hợp với đối tượng và mục đích giao tiếp.</a:t>
            </a:r>
            <a:endParaRPr lang="vi-VN" sz="5000">
              <a:solidFill>
                <a:schemeClr val="bg1"/>
              </a:solidFill>
              <a:latin typeface="#9Slide03 Varela Round" pitchFamily="2" charset="-79"/>
              <a:cs typeface="#9Slide03 Varela Round" pitchFamily="2" charset="-79"/>
            </a:endParaRPr>
          </a:p>
          <a:p>
            <a:pPr marR="0" lvl="0" algn="just" rtl="0">
              <a:lnSpc>
                <a:spcPts val="6000"/>
              </a:lnSpc>
              <a:spcBef>
                <a:spcPts val="0"/>
              </a:spcBef>
              <a:spcAft>
                <a:spcPts val="0"/>
              </a:spcAft>
              <a:buClr>
                <a:srgbClr val="000000"/>
              </a:buClr>
              <a:buSzPts val="4000"/>
            </a:pPr>
            <a:r>
              <a:rPr lang="vi-VN" sz="5000">
                <a:solidFill>
                  <a:schemeClr val="bg1"/>
                </a:solidFill>
                <a:latin typeface="#9Slide03 Varela Round" pitchFamily="2" charset="-79"/>
                <a:ea typeface="Cambria"/>
                <a:cs typeface="#9Slide03 Varela Round" pitchFamily="2" charset="-79"/>
                <a:sym typeface="Cambria"/>
              </a:rPr>
              <a:t>Tránh dùng biệt ngữ trong những hoàn cảnh giao tiếp bình thường.</a:t>
            </a:r>
            <a:endParaRPr lang="vi-VN" sz="5000">
              <a:solidFill>
                <a:schemeClr val="bg1"/>
              </a:solidFill>
              <a:latin typeface="#9Slide03 Varela Round" pitchFamily="2" charset="-79"/>
              <a:cs typeface="#9Slide03 Varela Round" pitchFamily="2" charset="-79"/>
            </a:endParaRPr>
          </a:p>
        </p:txBody>
      </p:sp>
      <p:sp>
        <p:nvSpPr>
          <p:cNvPr id="7" name="TextBox 7"/>
          <p:cNvSpPr txBox="1"/>
          <p:nvPr/>
        </p:nvSpPr>
        <p:spPr>
          <a:xfrm>
            <a:off x="4771999" y="571662"/>
            <a:ext cx="11927082" cy="808811"/>
          </a:xfrm>
          <a:prstGeom prst="rect">
            <a:avLst/>
          </a:prstGeom>
        </p:spPr>
        <p:txBody>
          <a:bodyPr wrap="square" lIns="0" tIns="0" rIns="0" bIns="0" rtlCol="0" anchor="t">
            <a:spAutoFit/>
          </a:bodyPr>
          <a:lstStyle/>
          <a:p>
            <a:pPr algn="l">
              <a:lnSpc>
                <a:spcPts val="6300"/>
              </a:lnSpc>
            </a:pPr>
            <a:r>
              <a:rPr lang="en-US" sz="7000" b="1" spc="-120">
                <a:solidFill>
                  <a:srgbClr val="372929"/>
                </a:solidFill>
                <a:latin typeface="#9Slide03 BoosterNextFYBlack" panose="02000A03000000020004" pitchFamily="2" charset="77"/>
                <a:ea typeface="Jua"/>
                <a:cs typeface="#9Slide03 Arima Madurai Bold" pitchFamily="2" charset="77"/>
                <a:sym typeface="Jua"/>
              </a:rPr>
              <a:t>3. Lưu ý về biệt ngữ xã hội</a:t>
            </a:r>
          </a:p>
        </p:txBody>
      </p:sp>
      <p:sp>
        <p:nvSpPr>
          <p:cNvPr id="8" name="Freeform 8"/>
          <p:cNvSpPr/>
          <p:nvPr/>
        </p:nvSpPr>
        <p:spPr>
          <a:xfrm flipH="1">
            <a:off x="2806750" y="6782312"/>
            <a:ext cx="1965249" cy="1457857"/>
          </a:xfrm>
          <a:custGeom>
            <a:avLst/>
            <a:gdLst/>
            <a:ahLst/>
            <a:cxnLst/>
            <a:rect l="l" t="t" r="r" b="b"/>
            <a:pathLst>
              <a:path w="1965249" h="1457857">
                <a:moveTo>
                  <a:pt x="1965249" y="0"/>
                </a:moveTo>
                <a:lnTo>
                  <a:pt x="0" y="0"/>
                </a:lnTo>
                <a:lnTo>
                  <a:pt x="0" y="1457857"/>
                </a:lnTo>
                <a:lnTo>
                  <a:pt x="1965249" y="1457857"/>
                </a:lnTo>
                <a:lnTo>
                  <a:pt x="1965249"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2388192" y="6954379"/>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286180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8140" y="-3316552"/>
            <a:ext cx="19038822" cy="12127225"/>
          </a:xfrm>
          <a:custGeom>
            <a:avLst/>
            <a:gdLst/>
            <a:ahLst/>
            <a:cxnLst/>
            <a:rect l="l" t="t" r="r" b="b"/>
            <a:pathLst>
              <a:path w="19038822" h="12127225">
                <a:moveTo>
                  <a:pt x="0" y="0"/>
                </a:moveTo>
                <a:lnTo>
                  <a:pt x="19038822" y="0"/>
                </a:lnTo>
                <a:lnTo>
                  <a:pt x="19038822" y="12127226"/>
                </a:lnTo>
                <a:lnTo>
                  <a:pt x="0" y="12127226"/>
                </a:lnTo>
                <a:lnTo>
                  <a:pt x="0" y="0"/>
                </a:lnTo>
                <a:close/>
              </a:path>
            </a:pathLst>
          </a:custGeom>
          <a:blipFill>
            <a:blip r:embed="rId2">
              <a:extLst>
                <a:ext uri="{96DAC541-7B7A-43D3-8B79-37D633B846F1}">
                  <asvg:svgBlip xmlns:asvg="http://schemas.microsoft.com/office/drawing/2016/SVG/main" r:embed="rId3"/>
                </a:ext>
              </a:extLst>
            </a:blip>
            <a:stretch>
              <a:fillRect b="-9038"/>
            </a:stretch>
          </a:blipFill>
        </p:spPr>
      </p:sp>
      <p:grpSp>
        <p:nvGrpSpPr>
          <p:cNvPr id="3" name="Group 3"/>
          <p:cNvGrpSpPr/>
          <p:nvPr/>
        </p:nvGrpSpPr>
        <p:grpSpPr>
          <a:xfrm>
            <a:off x="2944715"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r="-30390"/>
              </a:stretch>
            </a:blipFill>
          </p:spPr>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l="-30390"/>
              </a:stretch>
            </a:blipFill>
          </p:spPr>
        </p:sp>
      </p:grpSp>
      <p:sp>
        <p:nvSpPr>
          <p:cNvPr id="11" name="Freeform 11"/>
          <p:cNvSpPr/>
          <p:nvPr/>
        </p:nvSpPr>
        <p:spPr>
          <a:xfrm>
            <a:off x="533557" y="5542422"/>
            <a:ext cx="2411158" cy="1696578"/>
          </a:xfrm>
          <a:custGeom>
            <a:avLst/>
            <a:gdLst/>
            <a:ahLst/>
            <a:cxnLst/>
            <a:rect l="l" t="t" r="r" b="b"/>
            <a:pathLst>
              <a:path w="2411158" h="1696578">
                <a:moveTo>
                  <a:pt x="0" y="0"/>
                </a:moveTo>
                <a:lnTo>
                  <a:pt x="2411158" y="0"/>
                </a:lnTo>
                <a:lnTo>
                  <a:pt x="2411158" y="1696578"/>
                </a:lnTo>
                <a:lnTo>
                  <a:pt x="0" y="1696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282850" y="7200900"/>
            <a:ext cx="4191000" cy="4114800"/>
          </a:xfrm>
          <a:custGeom>
            <a:avLst/>
            <a:gdLst/>
            <a:ahLst/>
            <a:cxnLst/>
            <a:rect l="l" t="t" r="r" b="b"/>
            <a:pathLst>
              <a:path w="4191000" h="4114800">
                <a:moveTo>
                  <a:pt x="0" y="0"/>
                </a:moveTo>
                <a:lnTo>
                  <a:pt x="4191000" y="0"/>
                </a:lnTo>
                <a:lnTo>
                  <a:pt x="41910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0724561" y="8117867"/>
            <a:ext cx="8405340" cy="4569448"/>
          </a:xfrm>
          <a:custGeom>
            <a:avLst/>
            <a:gdLst/>
            <a:ahLst/>
            <a:cxnLst/>
            <a:rect l="l" t="t" r="r" b="b"/>
            <a:pathLst>
              <a:path w="8405340" h="4569448">
                <a:moveTo>
                  <a:pt x="0" y="0"/>
                </a:moveTo>
                <a:lnTo>
                  <a:pt x="8405340" y="0"/>
                </a:lnTo>
                <a:lnTo>
                  <a:pt x="8405340" y="4569448"/>
                </a:lnTo>
                <a:lnTo>
                  <a:pt x="0" y="45694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15333273" y="5542422"/>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16"/>
          <p:cNvSpPr/>
          <p:nvPr/>
        </p:nvSpPr>
        <p:spPr>
          <a:xfrm rot="-8957596" flipH="1" flipV="1">
            <a:off x="14388559" y="810226"/>
            <a:ext cx="4169757" cy="902184"/>
          </a:xfrm>
          <a:custGeom>
            <a:avLst/>
            <a:gdLst/>
            <a:ahLst/>
            <a:cxnLst/>
            <a:rect l="l" t="t" r="r" b="b"/>
            <a:pathLst>
              <a:path w="4169757" h="902184">
                <a:moveTo>
                  <a:pt x="4169757" y="902184"/>
                </a:moveTo>
                <a:lnTo>
                  <a:pt x="0" y="902184"/>
                </a:lnTo>
                <a:lnTo>
                  <a:pt x="0" y="0"/>
                </a:lnTo>
                <a:lnTo>
                  <a:pt x="4169757" y="0"/>
                </a:lnTo>
                <a:lnTo>
                  <a:pt x="4169757" y="902184"/>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flipH="1">
            <a:off x="11894683" y="6606056"/>
            <a:ext cx="2037979" cy="1511810"/>
          </a:xfrm>
          <a:custGeom>
            <a:avLst/>
            <a:gdLst/>
            <a:ahLst/>
            <a:cxnLst/>
            <a:rect l="l" t="t" r="r" b="b"/>
            <a:pathLst>
              <a:path w="2037979" h="1511810">
                <a:moveTo>
                  <a:pt x="2037980" y="0"/>
                </a:moveTo>
                <a:lnTo>
                  <a:pt x="0" y="0"/>
                </a:lnTo>
                <a:lnTo>
                  <a:pt x="0" y="1511811"/>
                </a:lnTo>
                <a:lnTo>
                  <a:pt x="2037980" y="1511811"/>
                </a:lnTo>
                <a:lnTo>
                  <a:pt x="203798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Freeform 18"/>
          <p:cNvSpPr/>
          <p:nvPr/>
        </p:nvSpPr>
        <p:spPr>
          <a:xfrm>
            <a:off x="4090893" y="8070242"/>
            <a:ext cx="3478876" cy="4114800"/>
          </a:xfrm>
          <a:custGeom>
            <a:avLst/>
            <a:gdLst/>
            <a:ahLst/>
            <a:cxnLst/>
            <a:rect l="l" t="t" r="r" b="b"/>
            <a:pathLst>
              <a:path w="3478876" h="4114800">
                <a:moveTo>
                  <a:pt x="0" y="0"/>
                </a:moveTo>
                <a:lnTo>
                  <a:pt x="3478876" y="0"/>
                </a:lnTo>
                <a:lnTo>
                  <a:pt x="3478876"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9" name="TextBox 18">
            <a:extLst>
              <a:ext uri="{FF2B5EF4-FFF2-40B4-BE49-F238E27FC236}">
                <a16:creationId xmlns:a16="http://schemas.microsoft.com/office/drawing/2014/main" id="{C8ED8B48-1430-BF84-FD28-669C10550A73}"/>
              </a:ext>
            </a:extLst>
          </p:cNvPr>
          <p:cNvSpPr txBox="1"/>
          <p:nvPr/>
        </p:nvSpPr>
        <p:spPr>
          <a:xfrm>
            <a:off x="5989129" y="4186158"/>
            <a:ext cx="6309741" cy="1323439"/>
          </a:xfrm>
          <a:prstGeom prst="rect">
            <a:avLst/>
          </a:prstGeom>
          <a:noFill/>
        </p:spPr>
        <p:txBody>
          <a:bodyPr wrap="none" rtlCol="0">
            <a:spAutoFit/>
          </a:bodyPr>
          <a:lstStyle/>
          <a:p>
            <a:pPr algn="ctr"/>
            <a:r>
              <a:rPr lang="en-US" sz="8000" b="1">
                <a:solidFill>
                  <a:schemeClr val="bg1"/>
                </a:solidFill>
                <a:latin typeface="#9Slide03 BoosterNextFYBlack" panose="02000A03000000020004" pitchFamily="2" charset="77"/>
              </a:rPr>
              <a:t>C. Luyện tập</a:t>
            </a:r>
          </a:p>
        </p:txBody>
      </p:sp>
    </p:spTree>
    <p:extLst>
      <p:ext uri="{BB962C8B-B14F-4D97-AF65-F5344CB8AC3E}">
        <p14:creationId xmlns:p14="http://schemas.microsoft.com/office/powerpoint/2010/main" val="116618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wipe(left)">
                                      <p:cBhvr>
                                        <p:cTn id="1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12" name="Freeform 9">
            <a:extLst>
              <a:ext uri="{FF2B5EF4-FFF2-40B4-BE49-F238E27FC236}">
                <a16:creationId xmlns:a16="http://schemas.microsoft.com/office/drawing/2014/main" id="{2A71048A-825C-99CD-6E75-F92F86E08271}"/>
              </a:ext>
            </a:extLst>
          </p:cNvPr>
          <p:cNvSpPr/>
          <p:nvPr/>
        </p:nvSpPr>
        <p:spPr>
          <a:xfrm>
            <a:off x="685800" y="364337"/>
            <a:ext cx="16916400" cy="9558328"/>
          </a:xfrm>
          <a:custGeom>
            <a:avLst/>
            <a:gdLst/>
            <a:ahLst/>
            <a:cxnLst/>
            <a:rect l="l" t="t" r="r" b="b"/>
            <a:pathLst>
              <a:path w="1999295" h="1340131">
                <a:moveTo>
                  <a:pt x="0" y="0"/>
                </a:moveTo>
                <a:lnTo>
                  <a:pt x="1999294" y="0"/>
                </a:lnTo>
                <a:lnTo>
                  <a:pt x="1999294" y="1340131"/>
                </a:lnTo>
                <a:lnTo>
                  <a:pt x="0" y="1340131"/>
                </a:lnTo>
                <a:lnTo>
                  <a:pt x="0" y="0"/>
                </a:lnTo>
                <a:close/>
              </a:path>
            </a:pathLst>
          </a:custGeom>
          <a:blipFill>
            <a:blip r:embed="rId2">
              <a:extLst>
                <a:ext uri="{96DAC541-7B7A-43D3-8B79-37D633B846F1}">
                  <asvg:svgBlip xmlns:asvg="http://schemas.microsoft.com/office/drawing/2016/SVG/main" r:embed="rId3"/>
                </a:ext>
              </a:extLst>
            </a:blip>
            <a:stretch>
              <a:fillRect l="-226" r="-226"/>
            </a:stretch>
          </a:blipFill>
        </p:spPr>
      </p:sp>
      <p:sp>
        <p:nvSpPr>
          <p:cNvPr id="5" name="TextBox 5"/>
          <p:cNvSpPr txBox="1"/>
          <p:nvPr/>
        </p:nvSpPr>
        <p:spPr>
          <a:xfrm>
            <a:off x="1981195" y="2500789"/>
            <a:ext cx="14325602" cy="6265626"/>
          </a:xfrm>
          <a:prstGeom prst="rect">
            <a:avLst/>
          </a:prstGeom>
        </p:spPr>
        <p:txBody>
          <a:bodyPr wrap="square" lIns="0" tIns="0" rIns="0" bIns="0" rtlCol="0" anchor="t">
            <a:spAutoFit/>
          </a:bodyPr>
          <a:lstStyle/>
          <a:p>
            <a:pPr algn="just">
              <a:lnSpc>
                <a:spcPct val="150000"/>
              </a:lnSpc>
            </a:pPr>
            <a:r>
              <a:rPr lang="vi-VN" sz="3800" b="1" spc="-182">
                <a:solidFill>
                  <a:schemeClr val="bg1"/>
                </a:solidFill>
                <a:latin typeface="#9Slide03 Varela Round" pitchFamily="2" charset="-79"/>
                <a:ea typeface="Jua"/>
                <a:cs typeface="#9Slide03 Varela Round" pitchFamily="2" charset="-79"/>
                <a:sym typeface="Jua"/>
              </a:rPr>
              <a:t>Chỉ ra biệt ngữ xã hội ở những câu sau và cho biết dựa vào đâu em khẳng định như vậy. Hãy giải nghĩa các biệt ngữ đó.</a:t>
            </a:r>
          </a:p>
          <a:p>
            <a:pPr algn="just">
              <a:lnSpc>
                <a:spcPct val="150000"/>
              </a:lnSpc>
            </a:pPr>
            <a:r>
              <a:rPr lang="vi-VN" sz="4000" spc="-182">
                <a:solidFill>
                  <a:schemeClr val="bg1"/>
                </a:solidFill>
                <a:latin typeface="#9Slide03 Varela Round" pitchFamily="2" charset="-79"/>
                <a:ea typeface="Jua"/>
                <a:cs typeface="#9Slide03 Varela Round" pitchFamily="2" charset="-79"/>
                <a:sym typeface="Jua"/>
              </a:rPr>
              <a:t>a. Năm lên sáu, cung thiếu nhi thành phố có cuộc tuyển “gà” khắp các trường tiểu học, tôi cũng được chọn gửi đến lớp năng khiếu.</a:t>
            </a:r>
          </a:p>
          <a:p>
            <a:pPr algn="r">
              <a:lnSpc>
                <a:spcPct val="150000"/>
              </a:lnSpc>
            </a:pPr>
            <a:r>
              <a:rPr lang="vi-VN" sz="3600" spc="-182">
                <a:solidFill>
                  <a:schemeClr val="bg1"/>
                </a:solidFill>
                <a:latin typeface="#9Slide03 Varela Round" pitchFamily="2" charset="-79"/>
                <a:ea typeface="Jua"/>
                <a:cs typeface="#9Slide03 Varela Round" pitchFamily="2" charset="-79"/>
                <a:sym typeface="Jua"/>
              </a:rPr>
              <a:t>(Ngô An Kha, </a:t>
            </a:r>
            <a:r>
              <a:rPr lang="vi-VN" sz="3600" i="1" spc="-182">
                <a:solidFill>
                  <a:schemeClr val="bg1"/>
                </a:solidFill>
                <a:latin typeface="#9Slide03 Varela Round" pitchFamily="2" charset="-79"/>
                <a:ea typeface="Jua"/>
                <a:cs typeface="#9Slide03 Varela Round" pitchFamily="2" charset="-79"/>
                <a:sym typeface="Jua"/>
              </a:rPr>
              <a:t>Tìm mảnh ghép thiếu</a:t>
            </a:r>
            <a:r>
              <a:rPr lang="vi-VN" sz="3600" spc="-182">
                <a:solidFill>
                  <a:schemeClr val="bg1"/>
                </a:solidFill>
                <a:latin typeface="#9Slide03 Varela Round" pitchFamily="2" charset="-79"/>
                <a:ea typeface="Jua"/>
                <a:cs typeface="#9Slide03 Varela Round" pitchFamily="2" charset="-79"/>
                <a:sym typeface="Jua"/>
              </a:rPr>
              <a:t>)</a:t>
            </a:r>
          </a:p>
          <a:p>
            <a:pPr algn="just">
              <a:lnSpc>
                <a:spcPct val="150000"/>
              </a:lnSpc>
            </a:pPr>
            <a:r>
              <a:rPr lang="vi-VN" sz="4000" spc="-182">
                <a:solidFill>
                  <a:schemeClr val="bg1"/>
                </a:solidFill>
                <a:latin typeface="#9Slide03 Varela Round" pitchFamily="2" charset="-79"/>
                <a:ea typeface="Jua"/>
                <a:cs typeface="#9Slide03 Varela Round" pitchFamily="2" charset="-79"/>
                <a:sym typeface="Jua"/>
              </a:rPr>
              <a:t>b. Ôn tập cẩn thận đi em. Em cứ “tủ” như vậy, không trúng đề thì nguy đấy.</a:t>
            </a:r>
          </a:p>
        </p:txBody>
      </p:sp>
      <p:sp>
        <p:nvSpPr>
          <p:cNvPr id="7" name="Google Shape;292;p8">
            <a:extLst>
              <a:ext uri="{FF2B5EF4-FFF2-40B4-BE49-F238E27FC236}">
                <a16:creationId xmlns:a16="http://schemas.microsoft.com/office/drawing/2014/main" id="{4E970951-5F93-8C40-63AA-E532220FFE19}"/>
              </a:ext>
            </a:extLst>
          </p:cNvPr>
          <p:cNvSpPr txBox="1"/>
          <p:nvPr/>
        </p:nvSpPr>
        <p:spPr>
          <a:xfrm>
            <a:off x="7196887" y="1411088"/>
            <a:ext cx="3894219" cy="1030971"/>
          </a:xfrm>
          <a:prstGeom prst="rect">
            <a:avLst/>
          </a:prstGeom>
          <a:solidFill>
            <a:srgbClr val="FFF3CC"/>
          </a:solidFill>
          <a:ln w="9525" cap="flat" cmpd="sng">
            <a:solidFill>
              <a:srgbClr val="FEC1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82850" tIns="91400" rIns="182850" bIns="91400" anchor="t" anchorCtr="0">
            <a:spAutoFit/>
          </a:bodyPr>
          <a:lstStyle/>
          <a:p>
            <a:pPr marL="0" marR="0" lvl="0" indent="0" algn="ctr" rtl="0">
              <a:lnSpc>
                <a:spcPct val="110000"/>
              </a:lnSpc>
              <a:spcBef>
                <a:spcPts val="0"/>
              </a:spcBef>
              <a:spcAft>
                <a:spcPts val="0"/>
              </a:spcAft>
              <a:buNone/>
            </a:pPr>
            <a:r>
              <a:rPr lang="en-US" sz="5000" b="1" u="none" strike="noStrike" cap="none">
                <a:solidFill>
                  <a:srgbClr val="204559"/>
                </a:solidFill>
                <a:latin typeface="#9Slide03 Arima Madurai Bold" pitchFamily="2" charset="77"/>
                <a:ea typeface="Cambria"/>
                <a:cs typeface="#9Slide03 Arima Madurai Bold" pitchFamily="2" charset="77"/>
                <a:sym typeface="Cambria"/>
              </a:rPr>
              <a:t>Bài 1</a:t>
            </a:r>
            <a:endParaRPr sz="5000" b="1" u="none" strike="noStrike" cap="none">
              <a:solidFill>
                <a:srgbClr val="204559"/>
              </a:solidFill>
              <a:latin typeface="#9Slide03 Arima Madurai Bold" pitchFamily="2" charset="77"/>
              <a:ea typeface="Cambria"/>
              <a:cs typeface="#9Slide03 Arima Madurai Bold" pitchFamily="2" charset="77"/>
              <a:sym typeface="Cambria"/>
            </a:endParaRPr>
          </a:p>
        </p:txBody>
      </p:sp>
      <p:sp>
        <p:nvSpPr>
          <p:cNvPr id="8" name="Google Shape;294;p8">
            <a:extLst>
              <a:ext uri="{FF2B5EF4-FFF2-40B4-BE49-F238E27FC236}">
                <a16:creationId xmlns:a16="http://schemas.microsoft.com/office/drawing/2014/main" id="{4C942654-87FD-22F8-6C77-1B3BA3FB51A6}"/>
              </a:ext>
            </a:extLst>
          </p:cNvPr>
          <p:cNvSpPr/>
          <p:nvPr/>
        </p:nvSpPr>
        <p:spPr>
          <a:xfrm>
            <a:off x="5995365" y="1491345"/>
            <a:ext cx="710230" cy="955078"/>
          </a:xfrm>
          <a:custGeom>
            <a:avLst/>
            <a:gdLst/>
            <a:ahLst/>
            <a:cxnLst/>
            <a:rect l="l" t="t" r="r" b="b"/>
            <a:pathLst>
              <a:path w="397477" h="534505" extrusionOk="0">
                <a:moveTo>
                  <a:pt x="0" y="0"/>
                </a:moveTo>
                <a:lnTo>
                  <a:pt x="397477" y="0"/>
                </a:lnTo>
                <a:lnTo>
                  <a:pt x="397477" y="534505"/>
                </a:lnTo>
                <a:lnTo>
                  <a:pt x="0" y="534505"/>
                </a:lnTo>
                <a:lnTo>
                  <a:pt x="0" y="0"/>
                </a:lnTo>
                <a:close/>
              </a:path>
            </a:pathLst>
          </a:custGeom>
          <a:blipFill rotWithShape="1">
            <a:blip r:embed="rId4">
              <a:alphaModFix/>
            </a:blip>
            <a:stretch>
              <a:fillRect/>
            </a:stretch>
          </a:blipFill>
          <a:ln>
            <a:noFill/>
          </a:ln>
        </p:spPr>
      </p:sp>
      <p:sp>
        <p:nvSpPr>
          <p:cNvPr id="9" name="Google Shape;295;p8">
            <a:extLst>
              <a:ext uri="{FF2B5EF4-FFF2-40B4-BE49-F238E27FC236}">
                <a16:creationId xmlns:a16="http://schemas.microsoft.com/office/drawing/2014/main" id="{F3F32E98-31AB-34B3-8C32-ED1ADA9DC00E}"/>
              </a:ext>
            </a:extLst>
          </p:cNvPr>
          <p:cNvSpPr/>
          <p:nvPr/>
        </p:nvSpPr>
        <p:spPr>
          <a:xfrm>
            <a:off x="11582398" y="1491345"/>
            <a:ext cx="710230" cy="955078"/>
          </a:xfrm>
          <a:custGeom>
            <a:avLst/>
            <a:gdLst/>
            <a:ahLst/>
            <a:cxnLst/>
            <a:rect l="l" t="t" r="r" b="b"/>
            <a:pathLst>
              <a:path w="397477" h="534505" extrusionOk="0">
                <a:moveTo>
                  <a:pt x="0" y="0"/>
                </a:moveTo>
                <a:lnTo>
                  <a:pt x="397477" y="0"/>
                </a:lnTo>
                <a:lnTo>
                  <a:pt x="397477" y="534505"/>
                </a:lnTo>
                <a:lnTo>
                  <a:pt x="0" y="534505"/>
                </a:lnTo>
                <a:lnTo>
                  <a:pt x="0" y="0"/>
                </a:lnTo>
                <a:close/>
              </a:path>
            </a:pathLst>
          </a:custGeom>
          <a:blipFill rotWithShape="1">
            <a:blip r:embed="rId4">
              <a:alphaModFix/>
            </a:blip>
            <a:stretch>
              <a:fillRect/>
            </a:stretch>
          </a:blipFill>
          <a:ln>
            <a:noFill/>
          </a:ln>
        </p:spPr>
      </p:sp>
    </p:spTree>
    <p:extLst>
      <p:ext uri="{BB962C8B-B14F-4D97-AF65-F5344CB8AC3E}">
        <p14:creationId xmlns:p14="http://schemas.microsoft.com/office/powerpoint/2010/main" val="51724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7" name="Google Shape;292;p8">
            <a:extLst>
              <a:ext uri="{FF2B5EF4-FFF2-40B4-BE49-F238E27FC236}">
                <a16:creationId xmlns:a16="http://schemas.microsoft.com/office/drawing/2014/main" id="{4E970951-5F93-8C40-63AA-E532220FFE19}"/>
              </a:ext>
            </a:extLst>
          </p:cNvPr>
          <p:cNvSpPr txBox="1"/>
          <p:nvPr/>
        </p:nvSpPr>
        <p:spPr>
          <a:xfrm>
            <a:off x="8018043" y="266700"/>
            <a:ext cx="2251906" cy="1030971"/>
          </a:xfrm>
          <a:prstGeom prst="rect">
            <a:avLst/>
          </a:prstGeom>
          <a:solidFill>
            <a:srgbClr val="FFF3CC"/>
          </a:solidFill>
          <a:ln w="9525" cap="flat" cmpd="sng">
            <a:solidFill>
              <a:srgbClr val="FEC1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82850" tIns="91400" rIns="182850" bIns="91400" anchor="t" anchorCtr="0">
            <a:spAutoFit/>
          </a:bodyPr>
          <a:lstStyle/>
          <a:p>
            <a:pPr marL="0" marR="0" lvl="0" indent="0" algn="ctr" rtl="0">
              <a:lnSpc>
                <a:spcPct val="110000"/>
              </a:lnSpc>
              <a:spcBef>
                <a:spcPts val="0"/>
              </a:spcBef>
              <a:spcAft>
                <a:spcPts val="0"/>
              </a:spcAft>
              <a:buNone/>
            </a:pPr>
            <a:r>
              <a:rPr lang="en-US" sz="5000" b="1" u="none" strike="noStrike" cap="none">
                <a:solidFill>
                  <a:srgbClr val="204559"/>
                </a:solidFill>
                <a:latin typeface="#9Slide03 Arima Madurai Bold" pitchFamily="2" charset="77"/>
                <a:ea typeface="Cambria"/>
                <a:cs typeface="#9Slide03 Arima Madurai Bold" pitchFamily="2" charset="77"/>
                <a:sym typeface="Cambria"/>
              </a:rPr>
              <a:t>Bài 1</a:t>
            </a:r>
            <a:endParaRPr sz="5000" b="1" u="none" strike="noStrike" cap="none">
              <a:solidFill>
                <a:srgbClr val="204559"/>
              </a:solidFill>
              <a:latin typeface="#9Slide03 Arima Madurai Bold" pitchFamily="2" charset="77"/>
              <a:ea typeface="Cambria"/>
              <a:cs typeface="#9Slide03 Arima Madurai Bold" pitchFamily="2" charset="77"/>
              <a:sym typeface="Cambria"/>
            </a:endParaRPr>
          </a:p>
        </p:txBody>
      </p:sp>
      <p:sp>
        <p:nvSpPr>
          <p:cNvPr id="8" name="Google Shape;294;p8">
            <a:extLst>
              <a:ext uri="{FF2B5EF4-FFF2-40B4-BE49-F238E27FC236}">
                <a16:creationId xmlns:a16="http://schemas.microsoft.com/office/drawing/2014/main" id="{4C942654-87FD-22F8-6C77-1B3BA3FB51A6}"/>
              </a:ext>
            </a:extLst>
          </p:cNvPr>
          <p:cNvSpPr/>
          <p:nvPr/>
        </p:nvSpPr>
        <p:spPr>
          <a:xfrm>
            <a:off x="6985962" y="342593"/>
            <a:ext cx="710230" cy="955078"/>
          </a:xfrm>
          <a:custGeom>
            <a:avLst/>
            <a:gdLst/>
            <a:ahLst/>
            <a:cxnLst/>
            <a:rect l="l" t="t" r="r" b="b"/>
            <a:pathLst>
              <a:path w="397477" h="534505" extrusionOk="0">
                <a:moveTo>
                  <a:pt x="0" y="0"/>
                </a:moveTo>
                <a:lnTo>
                  <a:pt x="397477" y="0"/>
                </a:lnTo>
                <a:lnTo>
                  <a:pt x="397477" y="534505"/>
                </a:lnTo>
                <a:lnTo>
                  <a:pt x="0" y="534505"/>
                </a:lnTo>
                <a:lnTo>
                  <a:pt x="0" y="0"/>
                </a:lnTo>
                <a:close/>
              </a:path>
            </a:pathLst>
          </a:custGeom>
          <a:blipFill rotWithShape="1">
            <a:blip r:embed="rId2">
              <a:alphaModFix/>
            </a:blip>
            <a:stretch>
              <a:fillRect/>
            </a:stretch>
          </a:blipFill>
          <a:ln>
            <a:noFill/>
          </a:ln>
        </p:spPr>
      </p:sp>
      <p:sp>
        <p:nvSpPr>
          <p:cNvPr id="9" name="Google Shape;295;p8">
            <a:extLst>
              <a:ext uri="{FF2B5EF4-FFF2-40B4-BE49-F238E27FC236}">
                <a16:creationId xmlns:a16="http://schemas.microsoft.com/office/drawing/2014/main" id="{F3F32E98-31AB-34B3-8C32-ED1ADA9DC00E}"/>
              </a:ext>
            </a:extLst>
          </p:cNvPr>
          <p:cNvSpPr/>
          <p:nvPr/>
        </p:nvSpPr>
        <p:spPr>
          <a:xfrm>
            <a:off x="10591800" y="342593"/>
            <a:ext cx="710230" cy="955078"/>
          </a:xfrm>
          <a:custGeom>
            <a:avLst/>
            <a:gdLst/>
            <a:ahLst/>
            <a:cxnLst/>
            <a:rect l="l" t="t" r="r" b="b"/>
            <a:pathLst>
              <a:path w="397477" h="534505" extrusionOk="0">
                <a:moveTo>
                  <a:pt x="0" y="0"/>
                </a:moveTo>
                <a:lnTo>
                  <a:pt x="397477" y="0"/>
                </a:lnTo>
                <a:lnTo>
                  <a:pt x="397477" y="534505"/>
                </a:lnTo>
                <a:lnTo>
                  <a:pt x="0" y="534505"/>
                </a:lnTo>
                <a:lnTo>
                  <a:pt x="0" y="0"/>
                </a:lnTo>
                <a:close/>
              </a:path>
            </a:pathLst>
          </a:custGeom>
          <a:blipFill rotWithShape="1">
            <a:blip r:embed="rId2">
              <a:alphaModFix/>
            </a:blip>
            <a:stretch>
              <a:fillRect/>
            </a:stretch>
          </a:blipFill>
          <a:ln>
            <a:noFill/>
          </a:ln>
        </p:spPr>
      </p:sp>
      <p:sp>
        <p:nvSpPr>
          <p:cNvPr id="10" name="TextBox 9">
            <a:extLst>
              <a:ext uri="{FF2B5EF4-FFF2-40B4-BE49-F238E27FC236}">
                <a16:creationId xmlns:a16="http://schemas.microsoft.com/office/drawing/2014/main" id="{6F5B43DB-9D9D-5F3B-BF9E-AA1DA90BFF78}"/>
              </a:ext>
            </a:extLst>
          </p:cNvPr>
          <p:cNvSpPr txBox="1"/>
          <p:nvPr/>
        </p:nvSpPr>
        <p:spPr>
          <a:xfrm>
            <a:off x="711512" y="1790113"/>
            <a:ext cx="16509686" cy="1261884"/>
          </a:xfrm>
          <a:prstGeom prst="rect">
            <a:avLst/>
          </a:prstGeom>
          <a:noFill/>
        </p:spPr>
        <p:txBody>
          <a:bodyPr wrap="square">
            <a:spAutoFit/>
          </a:bodyPr>
          <a:lstStyle/>
          <a:p>
            <a:pPr algn="just"/>
            <a:r>
              <a:rPr lang="en-US" sz="3800" u="none" strike="noStrike" cap="none">
                <a:latin typeface="#9Slide03 Varela Round" pitchFamily="2" charset="-79"/>
                <a:ea typeface="Cambria"/>
                <a:cs typeface="#9Slide03 Varela Round" pitchFamily="2" charset="-79"/>
                <a:sym typeface="Cambria"/>
              </a:rPr>
              <a:t>a. </a:t>
            </a:r>
          </a:p>
          <a:p>
            <a:pPr algn="just"/>
            <a:r>
              <a:rPr lang="en-US" sz="3800">
                <a:latin typeface="#9Slide03 Varela Round" pitchFamily="2" charset="-79"/>
                <a:ea typeface="Cambria"/>
                <a:cs typeface="#9Slide03 Varela Round" pitchFamily="2" charset="-79"/>
                <a:sym typeface="Cambria"/>
              </a:rPr>
              <a:t>Biệt ngữ: “gà”.</a:t>
            </a:r>
          </a:p>
        </p:txBody>
      </p:sp>
      <p:sp>
        <p:nvSpPr>
          <p:cNvPr id="13" name="TextBox 12">
            <a:extLst>
              <a:ext uri="{FF2B5EF4-FFF2-40B4-BE49-F238E27FC236}">
                <a16:creationId xmlns:a16="http://schemas.microsoft.com/office/drawing/2014/main" id="{C829A5C8-1899-3A0F-32B2-7FE4FDD9ACEC}"/>
              </a:ext>
            </a:extLst>
          </p:cNvPr>
          <p:cNvSpPr txBox="1"/>
          <p:nvPr/>
        </p:nvSpPr>
        <p:spPr>
          <a:xfrm>
            <a:off x="711508" y="4969183"/>
            <a:ext cx="16738286" cy="1261884"/>
          </a:xfrm>
          <a:prstGeom prst="rect">
            <a:avLst/>
          </a:prstGeom>
          <a:noFill/>
        </p:spPr>
        <p:txBody>
          <a:bodyPr wrap="square">
            <a:spAutoFit/>
          </a:bodyPr>
          <a:lstStyle/>
          <a:p>
            <a:pPr algn="just"/>
            <a:r>
              <a:rPr lang="en-US" sz="3800">
                <a:latin typeface="#9Slide03 Varela Round" pitchFamily="2" charset="-79"/>
                <a:cs typeface="#9Slide03 Varela Round" pitchFamily="2" charset="-79"/>
              </a:rPr>
              <a:t>b. </a:t>
            </a:r>
          </a:p>
          <a:p>
            <a:pPr algn="just"/>
            <a:r>
              <a:rPr lang="en-US" sz="3800">
                <a:latin typeface="#9Slide03 Varela Round" pitchFamily="2" charset="-79"/>
                <a:cs typeface="#9Slide03 Varela Round" pitchFamily="2" charset="-79"/>
              </a:rPr>
              <a:t>Biệt ngữ: “tủ”. </a:t>
            </a:r>
          </a:p>
        </p:txBody>
      </p:sp>
      <p:sp>
        <p:nvSpPr>
          <p:cNvPr id="14" name="TextBox 13">
            <a:extLst>
              <a:ext uri="{FF2B5EF4-FFF2-40B4-BE49-F238E27FC236}">
                <a16:creationId xmlns:a16="http://schemas.microsoft.com/office/drawing/2014/main" id="{2F108DAE-A75C-A188-286D-9C757E735EE5}"/>
              </a:ext>
            </a:extLst>
          </p:cNvPr>
          <p:cNvSpPr txBox="1"/>
          <p:nvPr/>
        </p:nvSpPr>
        <p:spPr>
          <a:xfrm>
            <a:off x="711508" y="3013211"/>
            <a:ext cx="16738286" cy="1846659"/>
          </a:xfrm>
          <a:prstGeom prst="rect">
            <a:avLst/>
          </a:prstGeom>
          <a:noFill/>
        </p:spPr>
        <p:txBody>
          <a:bodyPr wrap="square" rtlCol="0">
            <a:spAutoFit/>
          </a:bodyPr>
          <a:lstStyle/>
          <a:p>
            <a:pPr algn="just"/>
            <a:r>
              <a:rPr lang="en-US" sz="3800">
                <a:latin typeface="#9Slide03 Varela Round" pitchFamily="2" charset="-79"/>
                <a:ea typeface="Cambria"/>
                <a:cs typeface="#9Slide03 Varela Round" pitchFamily="2" charset="-79"/>
                <a:sym typeface="Cambria"/>
              </a:rPr>
              <a:t>Dấu hiệu nhận biết: </a:t>
            </a:r>
          </a:p>
          <a:p>
            <a:pPr algn="just"/>
            <a:r>
              <a:rPr lang="en-US" sz="3800">
                <a:latin typeface="#9Slide03 Varela Round" pitchFamily="2" charset="-79"/>
                <a:ea typeface="Cambria"/>
                <a:cs typeface="#9Slide03 Varela Round" pitchFamily="2" charset="-79"/>
                <a:sym typeface="Cambria"/>
              </a:rPr>
              <a:t>- Về hình thức, từ “gà” được đặt trong dấu ngoặc kép. </a:t>
            </a:r>
          </a:p>
          <a:p>
            <a:endParaRPr lang="en-US" sz="3800">
              <a:latin typeface="#9Slide03 Varela Round" pitchFamily="2" charset="-79"/>
              <a:cs typeface="#9Slide03 Varela Round" pitchFamily="2" charset="-79"/>
            </a:endParaRPr>
          </a:p>
        </p:txBody>
      </p:sp>
      <p:sp>
        <p:nvSpPr>
          <p:cNvPr id="15" name="TextBox 14">
            <a:extLst>
              <a:ext uri="{FF2B5EF4-FFF2-40B4-BE49-F238E27FC236}">
                <a16:creationId xmlns:a16="http://schemas.microsoft.com/office/drawing/2014/main" id="{0C88ED73-1641-2E8A-D754-6B09C2AD3130}"/>
              </a:ext>
            </a:extLst>
          </p:cNvPr>
          <p:cNvSpPr txBox="1"/>
          <p:nvPr/>
        </p:nvSpPr>
        <p:spPr>
          <a:xfrm>
            <a:off x="711508" y="4163708"/>
            <a:ext cx="17195492" cy="1261884"/>
          </a:xfrm>
          <a:prstGeom prst="rect">
            <a:avLst/>
          </a:prstGeom>
          <a:noFill/>
        </p:spPr>
        <p:txBody>
          <a:bodyPr wrap="square" rtlCol="0">
            <a:spAutoFit/>
          </a:bodyPr>
          <a:lstStyle/>
          <a:p>
            <a:r>
              <a:rPr lang="en-US" sz="3800">
                <a:latin typeface="#9Slide03 Varela Round" pitchFamily="2" charset="-79"/>
                <a:ea typeface="Cambria"/>
                <a:cs typeface="#9Slide03 Varela Round" pitchFamily="2" charset="-79"/>
                <a:sym typeface="Cambria"/>
              </a:rPr>
              <a:t>- Về nội dung, “gà” chỉ những học sinh được chọn luyện để thi đấu. </a:t>
            </a:r>
          </a:p>
          <a:p>
            <a:endParaRPr lang="en-US" sz="3800">
              <a:latin typeface="#9Slide03 Varela Round" pitchFamily="2" charset="-79"/>
              <a:cs typeface="#9Slide03 Varela Round" pitchFamily="2" charset="-79"/>
            </a:endParaRPr>
          </a:p>
        </p:txBody>
      </p:sp>
      <p:sp>
        <p:nvSpPr>
          <p:cNvPr id="16" name="TextBox 15">
            <a:extLst>
              <a:ext uri="{FF2B5EF4-FFF2-40B4-BE49-F238E27FC236}">
                <a16:creationId xmlns:a16="http://schemas.microsoft.com/office/drawing/2014/main" id="{06B35D42-F774-4CA7-3E03-BCC445E54ECD}"/>
              </a:ext>
            </a:extLst>
          </p:cNvPr>
          <p:cNvSpPr txBox="1"/>
          <p:nvPr/>
        </p:nvSpPr>
        <p:spPr>
          <a:xfrm>
            <a:off x="711508" y="6231067"/>
            <a:ext cx="16509687" cy="1261884"/>
          </a:xfrm>
          <a:prstGeom prst="rect">
            <a:avLst/>
          </a:prstGeom>
          <a:noFill/>
        </p:spPr>
        <p:txBody>
          <a:bodyPr wrap="square" rtlCol="0">
            <a:spAutoFit/>
          </a:bodyPr>
          <a:lstStyle/>
          <a:p>
            <a:pPr algn="just"/>
            <a:r>
              <a:rPr lang="en-US" sz="3800">
                <a:latin typeface="#9Slide03 Varela Round" pitchFamily="2" charset="-79"/>
                <a:cs typeface="#9Slide03 Varela Round" pitchFamily="2" charset="-79"/>
              </a:rPr>
              <a:t>Dấu hiệu nhận biết: </a:t>
            </a:r>
          </a:p>
          <a:p>
            <a:pPr algn="just"/>
            <a:r>
              <a:rPr lang="en-US" sz="3800">
                <a:latin typeface="#9Slide03 Varela Round" pitchFamily="2" charset="-79"/>
                <a:cs typeface="#9Slide03 Varela Round" pitchFamily="2" charset="-79"/>
              </a:rPr>
              <a:t>- Về hình thức, từ “tủ” được đặt trong dấu ngoặc kép. </a:t>
            </a:r>
          </a:p>
        </p:txBody>
      </p:sp>
      <p:sp>
        <p:nvSpPr>
          <p:cNvPr id="17" name="TextBox 16">
            <a:extLst>
              <a:ext uri="{FF2B5EF4-FFF2-40B4-BE49-F238E27FC236}">
                <a16:creationId xmlns:a16="http://schemas.microsoft.com/office/drawing/2014/main" id="{0BCB05DC-56C7-5540-6846-3D342FFA75CA}"/>
              </a:ext>
            </a:extLst>
          </p:cNvPr>
          <p:cNvSpPr txBox="1"/>
          <p:nvPr/>
        </p:nvSpPr>
        <p:spPr>
          <a:xfrm>
            <a:off x="711508" y="7492951"/>
            <a:ext cx="16509687" cy="1846659"/>
          </a:xfrm>
          <a:prstGeom prst="rect">
            <a:avLst/>
          </a:prstGeom>
          <a:noFill/>
        </p:spPr>
        <p:txBody>
          <a:bodyPr wrap="square" rtlCol="0">
            <a:spAutoFit/>
          </a:bodyPr>
          <a:lstStyle/>
          <a:p>
            <a:pPr algn="just"/>
            <a:r>
              <a:rPr lang="en-US" sz="3800">
                <a:latin typeface="#9Slide03 Varela Round" pitchFamily="2" charset="-79"/>
                <a:cs typeface="#9Slide03 Varela Round" pitchFamily="2" charset="-79"/>
              </a:rPr>
              <a:t>- Về nội dung, từ “tủ” nghĩa là chỉ tập trung học một nội dung nào đó để thi theo kiểu may rủi, nếu trúng đế thì làm bài tốt.</a:t>
            </a:r>
          </a:p>
          <a:p>
            <a:pPr algn="just"/>
            <a:endParaRPr lang="en-US" sz="3800">
              <a:latin typeface="#9Slide03 Varela Round" pitchFamily="2" charset="-79"/>
              <a:cs typeface="#9Slide03 Varela Round" pitchFamily="2" charset="-79"/>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wipe(left)">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left)">
                                      <p:cBhvr>
                                        <p:cTn id="15" dur="500"/>
                                        <p:tgtEl>
                                          <p:spTgt spid="14">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4">
                                            <p:txEl>
                                              <p:pRg st="1" end="1"/>
                                            </p:txEl>
                                          </p:spTgt>
                                        </p:tgtEl>
                                        <p:attrNameLst>
                                          <p:attrName>style.visibility</p:attrName>
                                        </p:attrNameLst>
                                      </p:cBhvr>
                                      <p:to>
                                        <p:strVal val="visible"/>
                                      </p:to>
                                    </p:set>
                                    <p:animEffect transition="in" filter="wipe(left)">
                                      <p:cBhvr>
                                        <p:cTn id="18" dur="500"/>
                                        <p:tgtEl>
                                          <p:spTgt spid="1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wipe(left)">
                                      <p:cBhvr>
                                        <p:cTn id="23" dur="500"/>
                                        <p:tgtEl>
                                          <p:spTgt spid="1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wipe(left)">
                                      <p:cBhvr>
                                        <p:cTn id="28" dur="500"/>
                                        <p:tgtEl>
                                          <p:spTgt spid="13">
                                            <p:txEl>
                                              <p:pRg st="0" end="0"/>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13">
                                            <p:txEl>
                                              <p:pRg st="1" end="1"/>
                                            </p:txEl>
                                          </p:spTgt>
                                        </p:tgtEl>
                                        <p:attrNameLst>
                                          <p:attrName>style.visibility</p:attrName>
                                        </p:attrNameLst>
                                      </p:cBhvr>
                                      <p:to>
                                        <p:strVal val="visible"/>
                                      </p:to>
                                    </p:set>
                                    <p:animEffect transition="in" filter="wipe(left)">
                                      <p:cBhvr>
                                        <p:cTn id="31" dur="500"/>
                                        <p:tgtEl>
                                          <p:spTgt spid="1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6">
                                            <p:txEl>
                                              <p:pRg st="0" end="0"/>
                                            </p:txEl>
                                          </p:spTgt>
                                        </p:tgtEl>
                                        <p:attrNameLst>
                                          <p:attrName>style.visibility</p:attrName>
                                        </p:attrNameLst>
                                      </p:cBhvr>
                                      <p:to>
                                        <p:strVal val="visible"/>
                                      </p:to>
                                    </p:set>
                                    <p:animEffect transition="in" filter="wipe(left)">
                                      <p:cBhvr>
                                        <p:cTn id="36" dur="500"/>
                                        <p:tgtEl>
                                          <p:spTgt spid="16">
                                            <p:txEl>
                                              <p:pRg st="0" end="0"/>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16">
                                            <p:txEl>
                                              <p:pRg st="1" end="1"/>
                                            </p:txEl>
                                          </p:spTgt>
                                        </p:tgtEl>
                                        <p:attrNameLst>
                                          <p:attrName>style.visibility</p:attrName>
                                        </p:attrNameLst>
                                      </p:cBhvr>
                                      <p:to>
                                        <p:strVal val="visible"/>
                                      </p:to>
                                    </p:set>
                                    <p:animEffect transition="in" filter="wipe(left)">
                                      <p:cBhvr>
                                        <p:cTn id="39" dur="500"/>
                                        <p:tgtEl>
                                          <p:spTgt spid="16">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7">
                                            <p:txEl>
                                              <p:pRg st="0" end="0"/>
                                            </p:txEl>
                                          </p:spTgt>
                                        </p:tgtEl>
                                        <p:attrNameLst>
                                          <p:attrName>style.visibility</p:attrName>
                                        </p:attrNameLst>
                                      </p:cBhvr>
                                      <p:to>
                                        <p:strVal val="visible"/>
                                      </p:to>
                                    </p:set>
                                    <p:animEffect transition="in" filter="wipe(left)">
                                      <p:cBhvr>
                                        <p:cTn id="44"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12" name="Freeform 9">
            <a:extLst>
              <a:ext uri="{FF2B5EF4-FFF2-40B4-BE49-F238E27FC236}">
                <a16:creationId xmlns:a16="http://schemas.microsoft.com/office/drawing/2014/main" id="{2A71048A-825C-99CD-6E75-F92F86E08271}"/>
              </a:ext>
            </a:extLst>
          </p:cNvPr>
          <p:cNvSpPr/>
          <p:nvPr/>
        </p:nvSpPr>
        <p:spPr>
          <a:xfrm>
            <a:off x="685800" y="364337"/>
            <a:ext cx="16916400" cy="9558328"/>
          </a:xfrm>
          <a:custGeom>
            <a:avLst/>
            <a:gdLst/>
            <a:ahLst/>
            <a:cxnLst/>
            <a:rect l="l" t="t" r="r" b="b"/>
            <a:pathLst>
              <a:path w="1999295" h="1340131">
                <a:moveTo>
                  <a:pt x="0" y="0"/>
                </a:moveTo>
                <a:lnTo>
                  <a:pt x="1999294" y="0"/>
                </a:lnTo>
                <a:lnTo>
                  <a:pt x="1999294" y="1340131"/>
                </a:lnTo>
                <a:lnTo>
                  <a:pt x="0" y="1340131"/>
                </a:lnTo>
                <a:lnTo>
                  <a:pt x="0" y="0"/>
                </a:lnTo>
                <a:close/>
              </a:path>
            </a:pathLst>
          </a:custGeom>
          <a:blipFill>
            <a:blip r:embed="rId2">
              <a:extLst>
                <a:ext uri="{96DAC541-7B7A-43D3-8B79-37D633B846F1}">
                  <asvg:svgBlip xmlns:asvg="http://schemas.microsoft.com/office/drawing/2016/SVG/main" r:embed="rId3"/>
                </a:ext>
              </a:extLst>
            </a:blip>
            <a:stretch>
              <a:fillRect l="-226" r="-226"/>
            </a:stretch>
          </a:blipFill>
        </p:spPr>
      </p:sp>
      <p:sp>
        <p:nvSpPr>
          <p:cNvPr id="5" name="TextBox 5"/>
          <p:cNvSpPr txBox="1"/>
          <p:nvPr/>
        </p:nvSpPr>
        <p:spPr>
          <a:xfrm>
            <a:off x="1981196" y="2673322"/>
            <a:ext cx="14325602" cy="6357959"/>
          </a:xfrm>
          <a:prstGeom prst="rect">
            <a:avLst/>
          </a:prstGeom>
        </p:spPr>
        <p:txBody>
          <a:bodyPr wrap="square" lIns="0" tIns="0" rIns="0" bIns="0" rtlCol="0" anchor="t">
            <a:spAutoFit/>
          </a:bodyPr>
          <a:lstStyle/>
          <a:p>
            <a:pPr algn="just">
              <a:lnSpc>
                <a:spcPct val="150000"/>
              </a:lnSpc>
            </a:pPr>
            <a:r>
              <a:rPr lang="vi-VN" sz="4000" spc="-182">
                <a:solidFill>
                  <a:schemeClr val="bg1"/>
                </a:solidFill>
                <a:latin typeface="#9Slide03 Varela Round" pitchFamily="2" charset="-79"/>
                <a:ea typeface="Jua"/>
                <a:cs typeface="#9Slide03 Varela Round" pitchFamily="2" charset="-79"/>
                <a:sym typeface="Jua"/>
              </a:rPr>
              <a:t>	Cái việc lơ đễnh rất hữu ý đó, cái chuyện bỏ quên hộp thuốc lào vẫn là một ám hiệu của Cai Xanh dùng tới mỗi lúc đi tìm bạn để “đánh một tiếng bạc lớn” nghĩa là cướp một đám to.</a:t>
            </a:r>
          </a:p>
          <a:p>
            <a:pPr algn="r">
              <a:lnSpc>
                <a:spcPct val="150000"/>
              </a:lnSpc>
            </a:pPr>
            <a:r>
              <a:rPr lang="vi-VN" sz="3600" spc="-182">
                <a:solidFill>
                  <a:schemeClr val="bg1"/>
                </a:solidFill>
                <a:latin typeface="#9Slide03 Varela Round" pitchFamily="2" charset="-79"/>
                <a:ea typeface="Jua"/>
                <a:cs typeface="#9Slide03 Varela Round" pitchFamily="2" charset="-79"/>
                <a:sym typeface="Jua"/>
              </a:rPr>
              <a:t>(Nguyễn Tuân, </a:t>
            </a:r>
            <a:r>
              <a:rPr lang="vi-VN" sz="3600" i="1" spc="-182">
                <a:solidFill>
                  <a:schemeClr val="bg1"/>
                </a:solidFill>
                <a:latin typeface="#9Slide03 Varela Round" pitchFamily="2" charset="-79"/>
                <a:ea typeface="Jua"/>
                <a:cs typeface="#9Slide03 Varela Round" pitchFamily="2" charset="-79"/>
                <a:sym typeface="Jua"/>
              </a:rPr>
              <a:t>Một đám bất đắc chí)</a:t>
            </a:r>
          </a:p>
          <a:p>
            <a:pPr algn="just">
              <a:lnSpc>
                <a:spcPct val="150000"/>
              </a:lnSpc>
            </a:pPr>
            <a:r>
              <a:rPr lang="vi-VN" sz="4000" b="1" spc="-182">
                <a:solidFill>
                  <a:schemeClr val="bg1"/>
                </a:solidFill>
                <a:latin typeface="#9Slide03 Varela Round" pitchFamily="2" charset="-79"/>
                <a:ea typeface="Jua"/>
                <a:cs typeface="#9Slide03 Varela Round" pitchFamily="2" charset="-79"/>
                <a:sym typeface="Jua"/>
              </a:rPr>
              <a:t>	Vì sao ở câu trên, người kể chuyện phải giải thích cụm từ “đánh một tiếng bạc lớn”? Theo em, tác giả dùng cụm từ đó với mục đích gì?</a:t>
            </a:r>
          </a:p>
        </p:txBody>
      </p:sp>
      <p:sp>
        <p:nvSpPr>
          <p:cNvPr id="7" name="Google Shape;292;p8">
            <a:extLst>
              <a:ext uri="{FF2B5EF4-FFF2-40B4-BE49-F238E27FC236}">
                <a16:creationId xmlns:a16="http://schemas.microsoft.com/office/drawing/2014/main" id="{4E970951-5F93-8C40-63AA-E532220FFE19}"/>
              </a:ext>
            </a:extLst>
          </p:cNvPr>
          <p:cNvSpPr txBox="1"/>
          <p:nvPr/>
        </p:nvSpPr>
        <p:spPr>
          <a:xfrm>
            <a:off x="7196887" y="1411088"/>
            <a:ext cx="3894219" cy="1030971"/>
          </a:xfrm>
          <a:prstGeom prst="rect">
            <a:avLst/>
          </a:prstGeom>
          <a:solidFill>
            <a:srgbClr val="FFF3CC"/>
          </a:solidFill>
          <a:ln w="9525" cap="flat" cmpd="sng">
            <a:solidFill>
              <a:srgbClr val="FEC1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82850" tIns="91400" rIns="182850" bIns="91400" anchor="t" anchorCtr="0">
            <a:spAutoFit/>
          </a:bodyPr>
          <a:lstStyle/>
          <a:p>
            <a:pPr marL="0" marR="0" lvl="0" indent="0" algn="ctr" rtl="0">
              <a:lnSpc>
                <a:spcPct val="110000"/>
              </a:lnSpc>
              <a:spcBef>
                <a:spcPts val="0"/>
              </a:spcBef>
              <a:spcAft>
                <a:spcPts val="0"/>
              </a:spcAft>
              <a:buNone/>
            </a:pPr>
            <a:r>
              <a:rPr lang="en-US" sz="5000" b="1" u="none" strike="noStrike" cap="none">
                <a:solidFill>
                  <a:srgbClr val="204559"/>
                </a:solidFill>
                <a:latin typeface="#9Slide03 Arima Madurai Bold" pitchFamily="2" charset="77"/>
                <a:ea typeface="Cambria"/>
                <a:cs typeface="#9Slide03 Arima Madurai Bold" pitchFamily="2" charset="77"/>
                <a:sym typeface="Cambria"/>
              </a:rPr>
              <a:t>Bài 2</a:t>
            </a:r>
            <a:endParaRPr sz="5000" b="1" u="none" strike="noStrike" cap="none">
              <a:solidFill>
                <a:srgbClr val="204559"/>
              </a:solidFill>
              <a:latin typeface="#9Slide03 Arima Madurai Bold" pitchFamily="2" charset="77"/>
              <a:ea typeface="Cambria"/>
              <a:cs typeface="#9Slide03 Arima Madurai Bold" pitchFamily="2" charset="77"/>
              <a:sym typeface="Cambria"/>
            </a:endParaRPr>
          </a:p>
        </p:txBody>
      </p:sp>
      <p:sp>
        <p:nvSpPr>
          <p:cNvPr id="8" name="Google Shape;294;p8">
            <a:extLst>
              <a:ext uri="{FF2B5EF4-FFF2-40B4-BE49-F238E27FC236}">
                <a16:creationId xmlns:a16="http://schemas.microsoft.com/office/drawing/2014/main" id="{4C942654-87FD-22F8-6C77-1B3BA3FB51A6}"/>
              </a:ext>
            </a:extLst>
          </p:cNvPr>
          <p:cNvSpPr/>
          <p:nvPr/>
        </p:nvSpPr>
        <p:spPr>
          <a:xfrm>
            <a:off x="5995365" y="1491345"/>
            <a:ext cx="710230" cy="955078"/>
          </a:xfrm>
          <a:custGeom>
            <a:avLst/>
            <a:gdLst/>
            <a:ahLst/>
            <a:cxnLst/>
            <a:rect l="l" t="t" r="r" b="b"/>
            <a:pathLst>
              <a:path w="397477" h="534505" extrusionOk="0">
                <a:moveTo>
                  <a:pt x="0" y="0"/>
                </a:moveTo>
                <a:lnTo>
                  <a:pt x="397477" y="0"/>
                </a:lnTo>
                <a:lnTo>
                  <a:pt x="397477" y="534505"/>
                </a:lnTo>
                <a:lnTo>
                  <a:pt x="0" y="534505"/>
                </a:lnTo>
                <a:lnTo>
                  <a:pt x="0" y="0"/>
                </a:lnTo>
                <a:close/>
              </a:path>
            </a:pathLst>
          </a:custGeom>
          <a:blipFill rotWithShape="1">
            <a:blip r:embed="rId4">
              <a:alphaModFix/>
            </a:blip>
            <a:stretch>
              <a:fillRect/>
            </a:stretch>
          </a:blipFill>
          <a:ln>
            <a:noFill/>
          </a:ln>
        </p:spPr>
      </p:sp>
      <p:sp>
        <p:nvSpPr>
          <p:cNvPr id="9" name="Google Shape;295;p8">
            <a:extLst>
              <a:ext uri="{FF2B5EF4-FFF2-40B4-BE49-F238E27FC236}">
                <a16:creationId xmlns:a16="http://schemas.microsoft.com/office/drawing/2014/main" id="{F3F32E98-31AB-34B3-8C32-ED1ADA9DC00E}"/>
              </a:ext>
            </a:extLst>
          </p:cNvPr>
          <p:cNvSpPr/>
          <p:nvPr/>
        </p:nvSpPr>
        <p:spPr>
          <a:xfrm>
            <a:off x="11582398" y="1491345"/>
            <a:ext cx="710230" cy="955078"/>
          </a:xfrm>
          <a:custGeom>
            <a:avLst/>
            <a:gdLst/>
            <a:ahLst/>
            <a:cxnLst/>
            <a:rect l="l" t="t" r="r" b="b"/>
            <a:pathLst>
              <a:path w="397477" h="534505" extrusionOk="0">
                <a:moveTo>
                  <a:pt x="0" y="0"/>
                </a:moveTo>
                <a:lnTo>
                  <a:pt x="397477" y="0"/>
                </a:lnTo>
                <a:lnTo>
                  <a:pt x="397477" y="534505"/>
                </a:lnTo>
                <a:lnTo>
                  <a:pt x="0" y="534505"/>
                </a:lnTo>
                <a:lnTo>
                  <a:pt x="0" y="0"/>
                </a:lnTo>
                <a:close/>
              </a:path>
            </a:pathLst>
          </a:custGeom>
          <a:blipFill rotWithShape="1">
            <a:blip r:embed="rId4">
              <a:alphaModFix/>
            </a:blip>
            <a:stretch>
              <a:fillRect/>
            </a:stretch>
          </a:blipFill>
          <a:ln>
            <a:noFill/>
          </a:ln>
        </p:spPr>
      </p:sp>
    </p:spTree>
    <p:extLst>
      <p:ext uri="{BB962C8B-B14F-4D97-AF65-F5344CB8AC3E}">
        <p14:creationId xmlns:p14="http://schemas.microsoft.com/office/powerpoint/2010/main" val="371780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12" name="Freeform 9">
            <a:extLst>
              <a:ext uri="{FF2B5EF4-FFF2-40B4-BE49-F238E27FC236}">
                <a16:creationId xmlns:a16="http://schemas.microsoft.com/office/drawing/2014/main" id="{2A71048A-825C-99CD-6E75-F92F86E08271}"/>
              </a:ext>
            </a:extLst>
          </p:cNvPr>
          <p:cNvSpPr/>
          <p:nvPr/>
        </p:nvSpPr>
        <p:spPr>
          <a:xfrm>
            <a:off x="685800" y="364337"/>
            <a:ext cx="16916400" cy="9558328"/>
          </a:xfrm>
          <a:custGeom>
            <a:avLst/>
            <a:gdLst/>
            <a:ahLst/>
            <a:cxnLst/>
            <a:rect l="l" t="t" r="r" b="b"/>
            <a:pathLst>
              <a:path w="1999295" h="1340131">
                <a:moveTo>
                  <a:pt x="0" y="0"/>
                </a:moveTo>
                <a:lnTo>
                  <a:pt x="1999294" y="0"/>
                </a:lnTo>
                <a:lnTo>
                  <a:pt x="1999294" y="1340131"/>
                </a:lnTo>
                <a:lnTo>
                  <a:pt x="0" y="1340131"/>
                </a:lnTo>
                <a:lnTo>
                  <a:pt x="0" y="0"/>
                </a:lnTo>
                <a:close/>
              </a:path>
            </a:pathLst>
          </a:custGeom>
          <a:blipFill>
            <a:blip r:embed="rId2">
              <a:extLst>
                <a:ext uri="{96DAC541-7B7A-43D3-8B79-37D633B846F1}">
                  <asvg:svgBlip xmlns:asvg="http://schemas.microsoft.com/office/drawing/2016/SVG/main" r:embed="rId3"/>
                </a:ext>
              </a:extLst>
            </a:blip>
            <a:stretch>
              <a:fillRect l="-226" r="-226"/>
            </a:stretch>
          </a:blipFill>
        </p:spPr>
      </p:sp>
      <p:sp>
        <p:nvSpPr>
          <p:cNvPr id="7" name="Google Shape;292;p8">
            <a:extLst>
              <a:ext uri="{FF2B5EF4-FFF2-40B4-BE49-F238E27FC236}">
                <a16:creationId xmlns:a16="http://schemas.microsoft.com/office/drawing/2014/main" id="{4E970951-5F93-8C40-63AA-E532220FFE19}"/>
              </a:ext>
            </a:extLst>
          </p:cNvPr>
          <p:cNvSpPr txBox="1"/>
          <p:nvPr/>
        </p:nvSpPr>
        <p:spPr>
          <a:xfrm>
            <a:off x="7196887" y="1540505"/>
            <a:ext cx="3894219" cy="1030971"/>
          </a:xfrm>
          <a:prstGeom prst="rect">
            <a:avLst/>
          </a:prstGeom>
          <a:solidFill>
            <a:srgbClr val="FFF3CC"/>
          </a:solidFill>
          <a:ln w="9525" cap="flat" cmpd="sng">
            <a:solidFill>
              <a:srgbClr val="FEC1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82850" tIns="91400" rIns="182850" bIns="91400" anchor="t" anchorCtr="0">
            <a:spAutoFit/>
          </a:bodyPr>
          <a:lstStyle/>
          <a:p>
            <a:pPr marL="0" marR="0" lvl="0" indent="0" algn="ctr" rtl="0">
              <a:lnSpc>
                <a:spcPct val="110000"/>
              </a:lnSpc>
              <a:spcBef>
                <a:spcPts val="0"/>
              </a:spcBef>
              <a:spcAft>
                <a:spcPts val="0"/>
              </a:spcAft>
              <a:buNone/>
            </a:pPr>
            <a:r>
              <a:rPr lang="en-US" sz="5000" b="1" u="none" strike="noStrike" cap="none">
                <a:solidFill>
                  <a:srgbClr val="204559"/>
                </a:solidFill>
                <a:latin typeface="#9Slide03 Arima Madurai Bold" pitchFamily="2" charset="77"/>
                <a:ea typeface="Cambria"/>
                <a:cs typeface="#9Slide03 Arima Madurai Bold" pitchFamily="2" charset="77"/>
                <a:sym typeface="Cambria"/>
              </a:rPr>
              <a:t>Bài 2</a:t>
            </a:r>
            <a:endParaRPr sz="5000" b="1" u="none" strike="noStrike" cap="none">
              <a:solidFill>
                <a:srgbClr val="204559"/>
              </a:solidFill>
              <a:latin typeface="#9Slide03 Arima Madurai Bold" pitchFamily="2" charset="77"/>
              <a:ea typeface="Cambria"/>
              <a:cs typeface="#9Slide03 Arima Madurai Bold" pitchFamily="2" charset="77"/>
              <a:sym typeface="Cambria"/>
            </a:endParaRPr>
          </a:p>
        </p:txBody>
      </p:sp>
      <p:sp>
        <p:nvSpPr>
          <p:cNvPr id="8" name="Google Shape;294;p8">
            <a:extLst>
              <a:ext uri="{FF2B5EF4-FFF2-40B4-BE49-F238E27FC236}">
                <a16:creationId xmlns:a16="http://schemas.microsoft.com/office/drawing/2014/main" id="{4C942654-87FD-22F8-6C77-1B3BA3FB51A6}"/>
              </a:ext>
            </a:extLst>
          </p:cNvPr>
          <p:cNvSpPr/>
          <p:nvPr/>
        </p:nvSpPr>
        <p:spPr>
          <a:xfrm>
            <a:off x="5995365" y="1540505"/>
            <a:ext cx="710230" cy="955078"/>
          </a:xfrm>
          <a:custGeom>
            <a:avLst/>
            <a:gdLst/>
            <a:ahLst/>
            <a:cxnLst/>
            <a:rect l="l" t="t" r="r" b="b"/>
            <a:pathLst>
              <a:path w="397477" h="534505" extrusionOk="0">
                <a:moveTo>
                  <a:pt x="0" y="0"/>
                </a:moveTo>
                <a:lnTo>
                  <a:pt x="397477" y="0"/>
                </a:lnTo>
                <a:lnTo>
                  <a:pt x="397477" y="534505"/>
                </a:lnTo>
                <a:lnTo>
                  <a:pt x="0" y="534505"/>
                </a:lnTo>
                <a:lnTo>
                  <a:pt x="0" y="0"/>
                </a:lnTo>
                <a:close/>
              </a:path>
            </a:pathLst>
          </a:custGeom>
          <a:blipFill rotWithShape="1">
            <a:blip r:embed="rId4">
              <a:alphaModFix/>
            </a:blip>
            <a:stretch>
              <a:fillRect/>
            </a:stretch>
          </a:blipFill>
          <a:ln>
            <a:noFill/>
          </a:ln>
        </p:spPr>
      </p:sp>
      <p:sp>
        <p:nvSpPr>
          <p:cNvPr id="9" name="Google Shape;295;p8">
            <a:extLst>
              <a:ext uri="{FF2B5EF4-FFF2-40B4-BE49-F238E27FC236}">
                <a16:creationId xmlns:a16="http://schemas.microsoft.com/office/drawing/2014/main" id="{F3F32E98-31AB-34B3-8C32-ED1ADA9DC00E}"/>
              </a:ext>
            </a:extLst>
          </p:cNvPr>
          <p:cNvSpPr/>
          <p:nvPr/>
        </p:nvSpPr>
        <p:spPr>
          <a:xfrm>
            <a:off x="11582398" y="1540505"/>
            <a:ext cx="710230" cy="955078"/>
          </a:xfrm>
          <a:custGeom>
            <a:avLst/>
            <a:gdLst/>
            <a:ahLst/>
            <a:cxnLst/>
            <a:rect l="l" t="t" r="r" b="b"/>
            <a:pathLst>
              <a:path w="397477" h="534505" extrusionOk="0">
                <a:moveTo>
                  <a:pt x="0" y="0"/>
                </a:moveTo>
                <a:lnTo>
                  <a:pt x="397477" y="0"/>
                </a:lnTo>
                <a:lnTo>
                  <a:pt x="397477" y="534505"/>
                </a:lnTo>
                <a:lnTo>
                  <a:pt x="0" y="534505"/>
                </a:lnTo>
                <a:lnTo>
                  <a:pt x="0" y="0"/>
                </a:lnTo>
                <a:close/>
              </a:path>
            </a:pathLst>
          </a:custGeom>
          <a:blipFill rotWithShape="1">
            <a:blip r:embed="rId4">
              <a:alphaModFix/>
            </a:blip>
            <a:stretch>
              <a:fillRect/>
            </a:stretch>
          </a:blipFill>
          <a:ln>
            <a:noFill/>
          </a:ln>
        </p:spPr>
      </p:sp>
      <p:graphicFrame>
        <p:nvGraphicFramePr>
          <p:cNvPr id="2" name="Table 1">
            <a:extLst>
              <a:ext uri="{FF2B5EF4-FFF2-40B4-BE49-F238E27FC236}">
                <a16:creationId xmlns:a16="http://schemas.microsoft.com/office/drawing/2014/main" id="{3C6EA55C-DE8C-A26B-2644-D0B0FE2938F4}"/>
              </a:ext>
            </a:extLst>
          </p:cNvPr>
          <p:cNvGraphicFramePr>
            <a:graphicFrameLocks noGrp="1"/>
          </p:cNvGraphicFramePr>
          <p:nvPr>
            <p:extLst>
              <p:ext uri="{D42A27DB-BD31-4B8C-83A1-F6EECF244321}">
                <p14:modId xmlns:p14="http://schemas.microsoft.com/office/powerpoint/2010/main" val="404903790"/>
              </p:ext>
            </p:extLst>
          </p:nvPr>
        </p:nvGraphicFramePr>
        <p:xfrm>
          <a:off x="1828800" y="3314700"/>
          <a:ext cx="14630399" cy="5069460"/>
        </p:xfrm>
        <a:graphic>
          <a:graphicData uri="http://schemas.openxmlformats.org/drawingml/2006/table">
            <a:tbl>
              <a:tblPr>
                <a:tableStyleId>{2D5ABB26-0587-4C30-8999-92F81FD0307C}</a:tableStyleId>
              </a:tblPr>
              <a:tblGrid>
                <a:gridCol w="3733800">
                  <a:extLst>
                    <a:ext uri="{9D8B030D-6E8A-4147-A177-3AD203B41FA5}">
                      <a16:colId xmlns:a16="http://schemas.microsoft.com/office/drawing/2014/main" val="2595136423"/>
                    </a:ext>
                  </a:extLst>
                </a:gridCol>
                <a:gridCol w="4495800">
                  <a:extLst>
                    <a:ext uri="{9D8B030D-6E8A-4147-A177-3AD203B41FA5}">
                      <a16:colId xmlns:a16="http://schemas.microsoft.com/office/drawing/2014/main" val="335516166"/>
                    </a:ext>
                  </a:extLst>
                </a:gridCol>
                <a:gridCol w="6400799">
                  <a:extLst>
                    <a:ext uri="{9D8B030D-6E8A-4147-A177-3AD203B41FA5}">
                      <a16:colId xmlns:a16="http://schemas.microsoft.com/office/drawing/2014/main" val="4186301390"/>
                    </a:ext>
                  </a:extLst>
                </a:gridCol>
              </a:tblGrid>
              <a:tr h="1301886">
                <a:tc>
                  <a:txBody>
                    <a:bodyPr/>
                    <a:lstStyle/>
                    <a:p>
                      <a:pPr marL="182880" marR="0" lvl="0" indent="0" algn="ctr" rtl="0">
                        <a:spcBef>
                          <a:spcPts val="0"/>
                        </a:spcBef>
                        <a:spcAft>
                          <a:spcPts val="0"/>
                        </a:spcAft>
                        <a:buNone/>
                      </a:pPr>
                      <a:r>
                        <a:rPr lang="en-US" sz="4000" b="1" u="none" strike="noStrike" cap="none">
                          <a:solidFill>
                            <a:schemeClr val="bg1"/>
                          </a:solidFill>
                          <a:latin typeface="#9Slide03 Quicksand Bold" pitchFamily="2" charset="77"/>
                          <a:sym typeface="Cambria"/>
                        </a:rPr>
                        <a:t>Biệt ngữ</a:t>
                      </a:r>
                      <a:endParaRPr sz="4000" b="1" u="none" strike="noStrike" cap="none">
                        <a:solidFill>
                          <a:schemeClr val="bg1"/>
                        </a:solidFill>
                        <a:latin typeface="#9Slide03 Quicksand Bold" pitchFamily="2" charset="77"/>
                        <a:ea typeface="Cambria"/>
                        <a:cs typeface="Cambria"/>
                        <a:sym typeface="Cambria"/>
                      </a:endParaRPr>
                    </a:p>
                  </a:txBody>
                  <a:tcPr marL="63500" marR="63500" marT="63500" marB="6350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marL="182880" marR="0" lvl="0" indent="0" algn="ctr" rtl="0">
                        <a:spcBef>
                          <a:spcPts val="0"/>
                        </a:spcBef>
                        <a:spcAft>
                          <a:spcPts val="0"/>
                        </a:spcAft>
                        <a:buNone/>
                      </a:pPr>
                      <a:r>
                        <a:rPr lang="en-US" sz="4000" b="1" u="none" strike="noStrike" cap="none">
                          <a:solidFill>
                            <a:schemeClr val="bg1"/>
                          </a:solidFill>
                          <a:latin typeface="#9Slide03 Quicksand Bold" pitchFamily="2" charset="77"/>
                          <a:sym typeface="Cambria"/>
                        </a:rPr>
                        <a:t>Nghĩa</a:t>
                      </a:r>
                      <a:endParaRPr sz="4000" b="1" u="none" strike="noStrike" cap="none">
                        <a:solidFill>
                          <a:schemeClr val="bg1"/>
                        </a:solidFill>
                        <a:latin typeface="#9Slide03 Quicksand Bold" pitchFamily="2" charset="77"/>
                        <a:ea typeface="Cambria"/>
                        <a:cs typeface="Cambria"/>
                        <a:sym typeface="Cambria"/>
                      </a:endParaRPr>
                    </a:p>
                  </a:txBody>
                  <a:tcPr marL="63500" marR="63500" marT="63500" marB="6350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marL="182880" marR="0" lvl="0" indent="0" algn="ctr" rtl="0">
                        <a:spcBef>
                          <a:spcPts val="0"/>
                        </a:spcBef>
                        <a:spcAft>
                          <a:spcPts val="0"/>
                        </a:spcAft>
                        <a:buNone/>
                      </a:pPr>
                      <a:r>
                        <a:rPr lang="en-US" sz="4000" b="1" u="none" strike="noStrike" cap="none">
                          <a:solidFill>
                            <a:schemeClr val="bg1"/>
                          </a:solidFill>
                          <a:latin typeface="#9Slide03 Quicksand Bold" pitchFamily="2" charset="77"/>
                          <a:sym typeface="Cambria"/>
                        </a:rPr>
                        <a:t>Lí do tác giả giải thích</a:t>
                      </a:r>
                      <a:endParaRPr sz="4000" b="1" u="none" strike="noStrike" cap="none">
                        <a:solidFill>
                          <a:schemeClr val="bg1"/>
                        </a:solidFill>
                        <a:latin typeface="#9Slide03 Quicksand Bold" pitchFamily="2" charset="77"/>
                        <a:ea typeface="Cambria"/>
                        <a:cs typeface="Cambria"/>
                        <a:sym typeface="Cambria"/>
                      </a:endParaRPr>
                    </a:p>
                  </a:txBody>
                  <a:tcPr marL="63500" marR="63500" marT="63500" marB="6350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88161789"/>
                  </a:ext>
                </a:extLst>
              </a:tr>
              <a:tr h="3767574">
                <a:tc>
                  <a:txBody>
                    <a:bodyPr/>
                    <a:lstStyle/>
                    <a:p>
                      <a:pPr marL="182880" marR="0" lvl="0" indent="0" algn="l" rtl="0">
                        <a:spcBef>
                          <a:spcPts val="0"/>
                        </a:spcBef>
                        <a:spcAft>
                          <a:spcPts val="0"/>
                        </a:spcAft>
                        <a:buNone/>
                      </a:pPr>
                      <a:endParaRPr sz="4000">
                        <a:solidFill>
                          <a:schemeClr val="bg1"/>
                        </a:solidFill>
                        <a:latin typeface="#9Slide03 Quicksand" pitchFamily="2" charset="77"/>
                      </a:endParaRPr>
                    </a:p>
                  </a:txBody>
                  <a:tcPr marL="63500" marR="63500" marT="63500" marB="6350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marL="182880" marR="0" lvl="0" indent="0" algn="l" rtl="0">
                        <a:spcBef>
                          <a:spcPts val="0"/>
                        </a:spcBef>
                        <a:spcAft>
                          <a:spcPts val="0"/>
                        </a:spcAft>
                        <a:buNone/>
                      </a:pPr>
                      <a:endParaRPr sz="4000">
                        <a:solidFill>
                          <a:schemeClr val="bg1"/>
                        </a:solidFill>
                        <a:latin typeface="#9Slide03 Quicksand" pitchFamily="2" charset="77"/>
                      </a:endParaRPr>
                    </a:p>
                  </a:txBody>
                  <a:tcPr marL="63500" marR="63500" marT="63500" marB="6350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marL="182880" marR="0" lvl="0" indent="0" algn="l" rtl="0">
                        <a:spcBef>
                          <a:spcPts val="0"/>
                        </a:spcBef>
                        <a:spcAft>
                          <a:spcPts val="0"/>
                        </a:spcAft>
                        <a:buNone/>
                      </a:pPr>
                      <a:endParaRPr sz="4000">
                        <a:solidFill>
                          <a:schemeClr val="bg1"/>
                        </a:solidFill>
                        <a:latin typeface="#9Slide03 Quicksand" pitchFamily="2" charset="77"/>
                      </a:endParaRPr>
                    </a:p>
                  </a:txBody>
                  <a:tcPr marL="63500" marR="63500" marT="63500" marB="6350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76397486"/>
                  </a:ext>
                </a:extLst>
              </a:tr>
            </a:tbl>
          </a:graphicData>
        </a:graphic>
      </p:graphicFrame>
      <p:sp>
        <p:nvSpPr>
          <p:cNvPr id="3" name="TextBox 2">
            <a:extLst>
              <a:ext uri="{FF2B5EF4-FFF2-40B4-BE49-F238E27FC236}">
                <a16:creationId xmlns:a16="http://schemas.microsoft.com/office/drawing/2014/main" id="{7FC797BE-ED16-A1B3-52C3-694BFC29F8E0}"/>
              </a:ext>
            </a:extLst>
          </p:cNvPr>
          <p:cNvSpPr txBox="1"/>
          <p:nvPr/>
        </p:nvSpPr>
        <p:spPr>
          <a:xfrm>
            <a:off x="1828801" y="4762500"/>
            <a:ext cx="3733799" cy="1938992"/>
          </a:xfrm>
          <a:prstGeom prst="rect">
            <a:avLst/>
          </a:prstGeom>
          <a:noFill/>
        </p:spPr>
        <p:txBody>
          <a:bodyPr wrap="square" rtlCol="0">
            <a:spAutoFit/>
          </a:bodyPr>
          <a:lstStyle/>
          <a:p>
            <a:pPr algn="just"/>
            <a:r>
              <a:rPr lang="en-US" sz="4000" b="0" u="none" strike="noStrike" cap="none">
                <a:solidFill>
                  <a:schemeClr val="bg1"/>
                </a:solidFill>
                <a:latin typeface="#9Slide03 Varela Round" pitchFamily="2" charset="-79"/>
                <a:cs typeface="#9Slide03 Varela Round" pitchFamily="2" charset="-79"/>
                <a:sym typeface="Cambria"/>
              </a:rPr>
              <a:t>“đánh một tiếng bạc lớn”</a:t>
            </a:r>
            <a:endParaRPr lang="en-US" sz="4000">
              <a:solidFill>
                <a:schemeClr val="bg1"/>
              </a:solidFill>
              <a:latin typeface="#9Slide03 Varela Round" pitchFamily="2" charset="-79"/>
              <a:cs typeface="#9Slide03 Varela Round" pitchFamily="2" charset="-79"/>
            </a:endParaRPr>
          </a:p>
          <a:p>
            <a:pPr algn="just"/>
            <a:endParaRPr lang="en-US" sz="4000">
              <a:latin typeface="#9Slide03 Varela Round" pitchFamily="2" charset="-79"/>
              <a:cs typeface="#9Slide03 Varela Round" pitchFamily="2" charset="-79"/>
            </a:endParaRPr>
          </a:p>
        </p:txBody>
      </p:sp>
      <p:sp>
        <p:nvSpPr>
          <p:cNvPr id="4" name="TextBox 3">
            <a:extLst>
              <a:ext uri="{FF2B5EF4-FFF2-40B4-BE49-F238E27FC236}">
                <a16:creationId xmlns:a16="http://schemas.microsoft.com/office/drawing/2014/main" id="{71E58C32-6A32-8150-A97C-F0667364EF9A}"/>
              </a:ext>
            </a:extLst>
          </p:cNvPr>
          <p:cNvSpPr txBox="1"/>
          <p:nvPr/>
        </p:nvSpPr>
        <p:spPr>
          <a:xfrm>
            <a:off x="5562600" y="4784226"/>
            <a:ext cx="4600940" cy="1323439"/>
          </a:xfrm>
          <a:prstGeom prst="rect">
            <a:avLst/>
          </a:prstGeom>
          <a:noFill/>
        </p:spPr>
        <p:txBody>
          <a:bodyPr wrap="none" rtlCol="0">
            <a:spAutoFit/>
          </a:bodyPr>
          <a:lstStyle/>
          <a:p>
            <a:r>
              <a:rPr lang="vi-VN" sz="4000" b="0" u="none" strike="noStrike" cap="none">
                <a:solidFill>
                  <a:schemeClr val="bg1"/>
                </a:solidFill>
                <a:latin typeface="#9Slide03 Varela Round" pitchFamily="2" charset="-79"/>
                <a:cs typeface="#9Slide03 Varela Round" pitchFamily="2" charset="-79"/>
                <a:sym typeface="Cambria"/>
              </a:rPr>
              <a:t>Cướp một đám to.</a:t>
            </a:r>
            <a:endParaRPr lang="vi-VN" sz="4000">
              <a:solidFill>
                <a:schemeClr val="bg1"/>
              </a:solidFill>
              <a:latin typeface="#9Slide03 Varela Round" pitchFamily="2" charset="-79"/>
              <a:cs typeface="#9Slide03 Varela Round" pitchFamily="2" charset="-79"/>
            </a:endParaRPr>
          </a:p>
          <a:p>
            <a:endParaRPr lang="en-US" sz="4000">
              <a:latin typeface="#9Slide03 Varela Round" pitchFamily="2" charset="-79"/>
              <a:cs typeface="#9Slide03 Varela Round" pitchFamily="2" charset="-79"/>
            </a:endParaRPr>
          </a:p>
        </p:txBody>
      </p:sp>
      <p:sp>
        <p:nvSpPr>
          <p:cNvPr id="5" name="TextBox 4">
            <a:extLst>
              <a:ext uri="{FF2B5EF4-FFF2-40B4-BE49-F238E27FC236}">
                <a16:creationId xmlns:a16="http://schemas.microsoft.com/office/drawing/2014/main" id="{D584F471-7822-55AB-BC92-FD0A0FEE3DFC}"/>
              </a:ext>
            </a:extLst>
          </p:cNvPr>
          <p:cNvSpPr txBox="1"/>
          <p:nvPr/>
        </p:nvSpPr>
        <p:spPr>
          <a:xfrm>
            <a:off x="10163539" y="4615799"/>
            <a:ext cx="6020867" cy="3785652"/>
          </a:xfrm>
          <a:prstGeom prst="rect">
            <a:avLst/>
          </a:prstGeom>
          <a:noFill/>
        </p:spPr>
        <p:txBody>
          <a:bodyPr wrap="square" rtlCol="0">
            <a:spAutoFit/>
          </a:bodyPr>
          <a:lstStyle/>
          <a:p>
            <a:pPr algn="just"/>
            <a:r>
              <a:rPr lang="vi-VN" sz="4000" b="0" u="none" strike="noStrike" cap="none">
                <a:solidFill>
                  <a:schemeClr val="bg1"/>
                </a:solidFill>
                <a:latin typeface="#9Slide03 Varela Round" pitchFamily="2" charset="-79"/>
                <a:cs typeface="#9Slide03 Varela Round" pitchFamily="2" charset="-79"/>
                <a:sym typeface="Cambria"/>
              </a:rPr>
              <a:t>Tái hiện chân thực cách nói năng trong nội bộ một nhóm người mưu toan làm những việc mờ ám, không muốn để người ngoài biết được. </a:t>
            </a:r>
            <a:endParaRPr lang="en-US" sz="4000">
              <a:latin typeface="#9Slide03 Varela Round" pitchFamily="2" charset="-79"/>
              <a:cs typeface="#9Slide03 Varela Round" pitchFamily="2" charset="-79"/>
            </a:endParaRPr>
          </a:p>
        </p:txBody>
      </p:sp>
    </p:spTree>
    <p:extLst>
      <p:ext uri="{BB962C8B-B14F-4D97-AF65-F5344CB8AC3E}">
        <p14:creationId xmlns:p14="http://schemas.microsoft.com/office/powerpoint/2010/main" val="75657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left)">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10166327" y="773187"/>
            <a:ext cx="7355544" cy="7265914"/>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8709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202679"/>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84168"/>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20728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42471"/>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510802"/>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1804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73981"/>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5" name="quay dung"/>
          <p:cNvSpPr/>
          <p:nvPr/>
        </p:nvSpPr>
        <p:spPr>
          <a:xfrm>
            <a:off x="13931537" y="8817430"/>
            <a:ext cx="4056018" cy="1273628"/>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5000" b="1" dirty="0">
                <a:solidFill>
                  <a:prstClr val="white"/>
                </a:solidFill>
                <a:latin typeface="#9Slide03 BoosterNextFYBlack" panose="02000A03000000020004" pitchFamily="2" charset="77"/>
                <a:ea typeface="Tahoma" panose="020B0604030504040204" pitchFamily="34" charset="0"/>
                <a:cs typeface="Tahoma" panose="020B0604030504040204" pitchFamily="34" charset="0"/>
              </a:rPr>
              <a:t>QUAY</a:t>
            </a:r>
            <a:endParaRPr lang="vi-VN" sz="5000" b="1" dirty="0">
              <a:solidFill>
                <a:prstClr val="white"/>
              </a:solidFill>
              <a:latin typeface="#9Slide03 BoosterNextFYBlack" panose="02000A03000000020004" pitchFamily="2" charset="77"/>
              <a:ea typeface="Tahoma" panose="020B0604030504040204" pitchFamily="34" charset="0"/>
              <a:cs typeface="Tahoma" panose="020B0604030504040204" pitchFamily="34" charset="0"/>
            </a:endParaRPr>
          </a:p>
        </p:txBody>
      </p:sp>
      <p:sp>
        <p:nvSpPr>
          <p:cNvPr id="41" name="Rectangle 40"/>
          <p:cNvSpPr/>
          <p:nvPr/>
        </p:nvSpPr>
        <p:spPr>
          <a:xfrm>
            <a:off x="975947" y="1337505"/>
            <a:ext cx="7168950" cy="2908489"/>
          </a:xfrm>
          <a:prstGeom prst="rect">
            <a:avLst/>
          </a:prstGeom>
          <a:noFill/>
        </p:spPr>
        <p:txBody>
          <a:bodyPr wrap="none" lIns="137160" tIns="68580" rIns="137160" bIns="68580">
            <a:spAutoFit/>
          </a:bodyPr>
          <a:lstStyle/>
          <a:p>
            <a:pPr algn="ctr" defTabSz="1371600">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9Slide03 BoosterNextFYBlack" panose="02000A03000000020004" pitchFamily="2" charset="77"/>
                <a:ea typeface="Tahoma" panose="020B0604030504040204" pitchFamily="34" charset="0"/>
                <a:cs typeface="Tahoma" panose="020B0604030504040204" pitchFamily="34" charset="0"/>
              </a:rPr>
              <a:t>VÒNG QUAY </a:t>
            </a:r>
          </a:p>
          <a:p>
            <a:pPr algn="ctr" defTabSz="1371600">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9Slide03 BoosterNextFYBlack" panose="02000A03000000020004" pitchFamily="2" charset="77"/>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211" y="1268297"/>
            <a:ext cx="742950" cy="657225"/>
          </a:xfrm>
          <a:prstGeom prst="rect">
            <a:avLst/>
          </a:prstGeom>
        </p:spPr>
      </p:pic>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4609" y="1811208"/>
            <a:ext cx="742950" cy="657225"/>
          </a:xfrm>
          <a:prstGeom prst="rect">
            <a:avLst/>
          </a:prstGeom>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8725" y="1020417"/>
            <a:ext cx="742950" cy="657225"/>
          </a:xfrm>
          <a:prstGeom prst="rect">
            <a:avLst/>
          </a:prstGeom>
        </p:spPr>
      </p:pic>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667746" y="717763"/>
            <a:ext cx="1071563" cy="1785938"/>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826953" y="3553837"/>
            <a:ext cx="2031321" cy="1732596"/>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571228" y="-1040600"/>
            <a:ext cx="914400" cy="914400"/>
          </a:xfrm>
          <a:prstGeom prst="rect">
            <a:avLst/>
          </a:prstGeom>
        </p:spPr>
      </p:pic>
      <p:sp>
        <p:nvSpPr>
          <p:cNvPr id="31" name="Isosceles Triangle 3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2" name="Isosceles Triangle 3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3" name="Isosceles Triangle 3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4" name="Isosceles Triangle 3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Isosceles Triangle 4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3" name="Isosceles Triangle 4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8" name="Isosceles Triangle 4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9" name="Isosceles Triangle 4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0" name="Isosceles Triangle 4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1" name="Isosceles Triangle 5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2" name="Isosceles Triangle 5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3" name="Isosceles Triangle 5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4" name="Isosceles Triangle 5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5" name="Isosceles Triangle 54"/>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6" name="Isosceles Triangle 55"/>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7" name="Isosceles Triangle 56"/>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8" name="Isosceles Triangle 5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9" name="Isosceles Triangle 5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0" name="Isosceles Triangle 5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1" name="Isosceles Triangle 6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4" name="Heart 23">
            <a:hlinkClick r:id="rId10" action="ppaction://hlinksldjump"/>
          </p:cNvPr>
          <p:cNvSpPr/>
          <p:nvPr/>
        </p:nvSpPr>
        <p:spPr>
          <a:xfrm rot="5400000">
            <a:off x="17027432" y="3879674"/>
            <a:ext cx="1175658" cy="117565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 name="TextBox 4">
            <a:extLst>
              <a:ext uri="{FF2B5EF4-FFF2-40B4-BE49-F238E27FC236}">
                <a16:creationId xmlns:a16="http://schemas.microsoft.com/office/drawing/2014/main" id="{195E8EA0-6486-D71E-237C-B0B04BFF0ABF}"/>
              </a:ext>
            </a:extLst>
          </p:cNvPr>
          <p:cNvSpPr txBox="1"/>
          <p:nvPr/>
        </p:nvSpPr>
        <p:spPr>
          <a:xfrm>
            <a:off x="975947" y="6264305"/>
            <a:ext cx="423514" cy="153888"/>
          </a:xfrm>
          <a:prstGeom prst="rect">
            <a:avLst/>
          </a:prstGeom>
          <a:noFill/>
        </p:spPr>
        <p:txBody>
          <a:bodyPr wrap="none" rtlCol="0">
            <a:spAutoFit/>
          </a:bodyPr>
          <a:lstStyle/>
          <a:p>
            <a:r>
              <a:rPr lang="en-US" sz="400">
                <a:latin typeface="#9Slide03 Quicksand" pitchFamily="2" charset="77"/>
              </a:rPr>
              <a:t>Luật chơi: </a:t>
            </a:r>
          </a:p>
        </p:txBody>
      </p:sp>
      <p:sp>
        <p:nvSpPr>
          <p:cNvPr id="7" name="Rounded Rectangle 6">
            <a:extLst>
              <a:ext uri="{FF2B5EF4-FFF2-40B4-BE49-F238E27FC236}">
                <a16:creationId xmlns:a16="http://schemas.microsoft.com/office/drawing/2014/main" id="{A0CB7769-8510-ACAC-DB30-11A806ACF20C}"/>
              </a:ext>
            </a:extLst>
          </p:cNvPr>
          <p:cNvSpPr/>
          <p:nvPr/>
        </p:nvSpPr>
        <p:spPr>
          <a:xfrm>
            <a:off x="284670" y="4445336"/>
            <a:ext cx="11501087" cy="5008908"/>
          </a:xfrm>
          <a:prstGeom prst="roundRect">
            <a:avLst/>
          </a:prstGeom>
          <a:solidFill>
            <a:srgbClr val="FFFFFF">
              <a:alpha val="74118"/>
            </a:srgbClr>
          </a:solidFill>
          <a:ln>
            <a:solidFill>
              <a:srgbClr val="FBF1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41A7183-7B8D-5202-1CD3-62429FC68F6E}"/>
              </a:ext>
            </a:extLst>
          </p:cNvPr>
          <p:cNvSpPr txBox="1"/>
          <p:nvPr/>
        </p:nvSpPr>
        <p:spPr>
          <a:xfrm>
            <a:off x="827585" y="4701009"/>
            <a:ext cx="10632837" cy="4185761"/>
          </a:xfrm>
          <a:prstGeom prst="rect">
            <a:avLst/>
          </a:prstGeom>
          <a:noFill/>
        </p:spPr>
        <p:txBody>
          <a:bodyPr wrap="square" rtlCol="0">
            <a:spAutoFit/>
          </a:bodyPr>
          <a:lstStyle/>
          <a:p>
            <a:pPr algn="just"/>
            <a:r>
              <a:rPr lang="en-US" sz="3800" b="1">
                <a:latin typeface="#9Slide03 Varela Round" pitchFamily="2" charset="-79"/>
                <a:ea typeface="#9Slide03 Roboto Slab Bold" pitchFamily="2" charset="0"/>
                <a:cs typeface="#9Slide03 Varela Round" pitchFamily="2" charset="-79"/>
              </a:rPr>
              <a:t>Luật chơi:</a:t>
            </a:r>
          </a:p>
          <a:p>
            <a:pPr algn="just"/>
            <a:r>
              <a:rPr lang="en-US" sz="3800" b="1">
                <a:latin typeface="#9Slide03 Varela Round" pitchFamily="2" charset="-79"/>
                <a:ea typeface="#9Slide03 Roboto Slab Bold" pitchFamily="2" charset="0"/>
                <a:cs typeface="#9Slide03 Varela Round" pitchFamily="2" charset="-79"/>
              </a:rPr>
              <a:t>HS ấn chuột vào nút “Quay”. </a:t>
            </a:r>
          </a:p>
          <a:p>
            <a:pPr algn="just"/>
            <a:r>
              <a:rPr lang="en-US" sz="3800" b="1">
                <a:latin typeface="#9Slide03 Varela Round" pitchFamily="2" charset="-79"/>
                <a:ea typeface="#9Slide03 Roboto Slab Bold" pitchFamily="2" charset="0"/>
                <a:cs typeface="#9Slide03 Varela Round" pitchFamily="2" charset="-79"/>
              </a:rPr>
              <a:t>Sau đó, HS bấm ngẫu nhiên trên vòng quay sẽ ra số điểm cho câu hỏi. </a:t>
            </a:r>
          </a:p>
          <a:p>
            <a:pPr algn="just"/>
            <a:r>
              <a:rPr lang="en-US" sz="3800" b="1">
                <a:latin typeface="#9Slide03 Varela Round" pitchFamily="2" charset="-79"/>
                <a:ea typeface="#9Slide03 Roboto Slab Bold" pitchFamily="2" charset="0"/>
                <a:cs typeface="#9Slide03 Varela Round" pitchFamily="2" charset="-79"/>
              </a:rPr>
              <a:t>HS chọn câu hỏi, sau đó tìm đáp án đúng.</a:t>
            </a:r>
          </a:p>
          <a:p>
            <a:pPr algn="just"/>
            <a:r>
              <a:rPr lang="en-US" sz="3800" b="1">
                <a:latin typeface="#9Slide03 Varela Round" pitchFamily="2" charset="-79"/>
                <a:ea typeface="#9Slide03 Roboto Slab Bold" pitchFamily="2" charset="0"/>
                <a:cs typeface="#9Slide03 Varela Round" pitchFamily="2" charset="-79"/>
              </a:rPr>
              <a:t>Sau khi trả lời xong câu hỏi, HS ấn nút “Tiếp” để tiếp tục lượt chơi tiếp theo.    </a:t>
            </a:r>
          </a:p>
        </p:txBody>
      </p:sp>
    </p:spTree>
    <p:extLst>
      <p:ext uri="{BB962C8B-B14F-4D97-AF65-F5344CB8AC3E}">
        <p14:creationId xmlns:p14="http://schemas.microsoft.com/office/powerpoint/2010/main" val="2439665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left)">
                                      <p:cBhvr>
                                        <p:cTn id="15" dur="500"/>
                                        <p:tgtEl>
                                          <p:spTgt spid="6">
                                            <p:txEl>
                                              <p:pRg st="1" end="1"/>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wipe(left)">
                                      <p:cBhvr>
                                        <p:cTn id="18" dur="500"/>
                                        <p:tgtEl>
                                          <p:spTgt spid="6">
                                            <p:txEl>
                                              <p:pRg st="2" end="2"/>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wipe(left)">
                                      <p:cBhvr>
                                        <p:cTn id="21" dur="500"/>
                                        <p:tgtEl>
                                          <p:spTgt spid="6">
                                            <p:txEl>
                                              <p:pRg st="3" end="3"/>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wipe(left)">
                                      <p:cBhvr>
                                        <p:cTn id="24"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8" presetClass="emph" presetSubtype="0" repeatCount="indefinite" fill="hold" nodeType="clickEffect">
                                  <p:stCondLst>
                                    <p:cond delay="0"/>
                                  </p:stCondLst>
                                  <p:endCondLst>
                                    <p:cond evt="onNext" delay="0">
                                      <p:tgtEl>
                                        <p:sldTgt/>
                                      </p:tgtEl>
                                    </p:cond>
                                  </p:endCondLst>
                                  <p:childTnLst>
                                    <p:animRot by="21600000">
                                      <p:cBhvr>
                                        <p:cTn id="29" dur="500" fill="hold"/>
                                        <p:tgtEl>
                                          <p:spTgt spid="22"/>
                                        </p:tgtEl>
                                        <p:attrNameLst>
                                          <p:attrName>r</p:attrName>
                                        </p:attrNameLst>
                                      </p:cBhvr>
                                    </p:animRot>
                                  </p:childTnLst>
                                </p:cTn>
                              </p:par>
                              <p:par>
                                <p:cTn id="30" presetID="1" presetClass="mediacall" presetSubtype="0" fill="hold" nodeType="withEffect">
                                  <p:stCondLst>
                                    <p:cond delay="0"/>
                                  </p:stCondLst>
                                  <p:childTnLst>
                                    <p:cmd type="call" cmd="playFrom(0.0)">
                                      <p:cBhvr>
                                        <p:cTn id="31" dur="30406" fill="hold"/>
                                        <p:tgtEl>
                                          <p:spTgt spid="3"/>
                                        </p:tgtEl>
                                      </p:cBhvr>
                                    </p:cmd>
                                  </p:childTnLst>
                                </p:cTn>
                              </p:par>
                            </p:childTnLst>
                          </p:cTn>
                        </p:par>
                      </p:childTnLst>
                    </p:cTn>
                  </p:par>
                </p:childTnLst>
              </p:cTn>
              <p:nextCondLst>
                <p:cond evt="onClick" delay="0">
                  <p:tgtEl>
                    <p:spTgt spid="25"/>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5" name="TextBox 5"/>
          <p:cNvSpPr txBox="1"/>
          <p:nvPr/>
        </p:nvSpPr>
        <p:spPr>
          <a:xfrm>
            <a:off x="609596" y="1790700"/>
            <a:ext cx="17068800" cy="7384137"/>
          </a:xfrm>
          <a:prstGeom prst="rect">
            <a:avLst/>
          </a:prstGeom>
        </p:spPr>
        <p:txBody>
          <a:bodyPr wrap="square" lIns="0" tIns="0" rIns="0" bIns="0" rtlCol="0" anchor="t">
            <a:spAutoFit/>
          </a:bodyPr>
          <a:lstStyle/>
          <a:p>
            <a:pPr algn="just">
              <a:lnSpc>
                <a:spcPct val="150000"/>
              </a:lnSpc>
            </a:pPr>
            <a:r>
              <a:rPr lang="vi-VN" sz="3600" spc="-182">
                <a:latin typeface="#9Slide03 Varela Round" pitchFamily="2" charset="-79"/>
                <a:ea typeface="Jua"/>
                <a:cs typeface="#9Slide03 Varela Round" pitchFamily="2" charset="-79"/>
                <a:sym typeface="Jua"/>
              </a:rPr>
              <a:t>	Trong phóng sự </a:t>
            </a:r>
            <a:r>
              <a:rPr lang="vi-VN" sz="3600" i="1" spc="-182">
                <a:latin typeface="#9Slide03 Varela Round" pitchFamily="2" charset="-79"/>
                <a:ea typeface="Jua"/>
                <a:cs typeface="#9Slide03 Varela Round" pitchFamily="2" charset="-79"/>
                <a:sym typeface="Jua"/>
              </a:rPr>
              <a:t>Tôi kéo xe </a:t>
            </a:r>
            <a:r>
              <a:rPr lang="vi-VN" sz="3600" spc="-182">
                <a:latin typeface="#9Slide03 Varela Round" pitchFamily="2" charset="-79"/>
                <a:ea typeface="Jua"/>
                <a:cs typeface="#9Slide03 Varela Round" pitchFamily="2" charset="-79"/>
                <a:sym typeface="Jua"/>
              </a:rPr>
              <a:t>của Tam Lang (viết về những người làm nghề kéo xe chở người thời trước Cách mạng tháng Tám năm 1945), có đoạn hội thoại:</a:t>
            </a:r>
          </a:p>
          <a:p>
            <a:pPr algn="just">
              <a:lnSpc>
                <a:spcPct val="150000"/>
              </a:lnSpc>
            </a:pPr>
            <a:r>
              <a:rPr lang="vi-VN" sz="3600" spc="-182">
                <a:latin typeface="#9Slide03 Varela Round" pitchFamily="2" charset="-79"/>
                <a:ea typeface="Jua"/>
                <a:cs typeface="#9Slide03 Varela Round" pitchFamily="2" charset="-79"/>
                <a:sym typeface="Jua"/>
              </a:rPr>
              <a:t>	</a:t>
            </a:r>
            <a:r>
              <a:rPr lang="vi-VN" sz="3600" i="1" spc="-182">
                <a:latin typeface="#9Slide03 Varela Round" pitchFamily="2" charset="-79"/>
                <a:ea typeface="Jua"/>
                <a:cs typeface="#9Slide03 Varela Round" pitchFamily="2" charset="-79"/>
                <a:sym typeface="Jua"/>
              </a:rPr>
              <a:t>- Mày đã </a:t>
            </a:r>
            <a:r>
              <a:rPr lang="vi-VN" sz="3600" b="1" i="1" spc="-182">
                <a:latin typeface="#9Slide03 Varela Round" pitchFamily="2" charset="-79"/>
                <a:ea typeface="Jua"/>
                <a:cs typeface="#9Slide03 Varela Round" pitchFamily="2" charset="-79"/>
                <a:sym typeface="Jua"/>
              </a:rPr>
              <a:t>“làm xe” </a:t>
            </a:r>
            <a:r>
              <a:rPr lang="vi-VN" sz="3600" i="1" spc="-182">
                <a:latin typeface="#9Slide03 Varela Round" pitchFamily="2" charset="-79"/>
                <a:ea typeface="Jua"/>
                <a:cs typeface="#9Slide03 Varela Round" pitchFamily="2" charset="-79"/>
                <a:sym typeface="Jua"/>
              </a:rPr>
              <a:t>lần nào chưa?</a:t>
            </a:r>
          </a:p>
          <a:p>
            <a:pPr algn="just">
              <a:lnSpc>
                <a:spcPct val="150000"/>
              </a:lnSpc>
            </a:pPr>
            <a:r>
              <a:rPr lang="vi-VN" sz="3600" i="1" spc="-182">
                <a:latin typeface="#9Slide03 Varela Round" pitchFamily="2" charset="-79"/>
                <a:ea typeface="Jua"/>
                <a:cs typeface="#9Slide03 Varela Round" pitchFamily="2" charset="-79"/>
                <a:sym typeface="Jua"/>
              </a:rPr>
              <a:t>	- Bẩm, chúng cháu chưa làm bao giờ cả.</a:t>
            </a:r>
          </a:p>
          <a:p>
            <a:pPr algn="just">
              <a:lnSpc>
                <a:spcPct val="150000"/>
              </a:lnSpc>
            </a:pPr>
            <a:r>
              <a:rPr lang="vi-VN" sz="3600" i="1" spc="-182">
                <a:latin typeface="#9Slide03 Varela Round" pitchFamily="2" charset="-79"/>
                <a:ea typeface="Jua"/>
                <a:cs typeface="#9Slide03 Varela Round" pitchFamily="2" charset="-79"/>
                <a:sym typeface="Jua"/>
              </a:rPr>
              <a:t>	</a:t>
            </a:r>
            <a:r>
              <a:rPr lang="vi-VN" sz="3600" spc="-182">
                <a:latin typeface="#9Slide03 Varela Round" pitchFamily="2" charset="-79"/>
                <a:ea typeface="Jua"/>
                <a:cs typeface="#9Slide03 Varela Round" pitchFamily="2" charset="-79"/>
                <a:sym typeface="Jua"/>
              </a:rPr>
              <a:t>Trong </a:t>
            </a:r>
            <a:r>
              <a:rPr lang="vi-VN" sz="3600" i="1" spc="-182">
                <a:latin typeface="#9Slide03 Varela Round" pitchFamily="2" charset="-79"/>
                <a:ea typeface="Jua"/>
                <a:cs typeface="#9Slide03 Varela Round" pitchFamily="2" charset="-79"/>
                <a:sym typeface="Jua"/>
              </a:rPr>
              <a:t>Cạm bẫy người</a:t>
            </a:r>
            <a:r>
              <a:rPr lang="vi-VN" sz="3600" spc="-182">
                <a:latin typeface="#9Slide03 Varela Round" pitchFamily="2" charset="-79"/>
                <a:ea typeface="Jua"/>
                <a:cs typeface="#9Slide03 Varela Round" pitchFamily="2" charset="-79"/>
                <a:sym typeface="Jua"/>
              </a:rPr>
              <a:t> của Vũ Trọng Phụng – một tác phẩm vạch trần trò gian xảo, bịp bợm của những kẻ đánh bạc trước năm 1945 – có câu: </a:t>
            </a:r>
            <a:r>
              <a:rPr lang="vi-VN" sz="3600" i="1" spc="-182">
                <a:latin typeface="#9Slide03 Varela Round" pitchFamily="2" charset="-79"/>
                <a:ea typeface="Jua"/>
                <a:cs typeface="#9Slide03 Varela Round" pitchFamily="2" charset="-79"/>
                <a:sym typeface="Jua"/>
              </a:rPr>
              <a:t>Tôi rất lấy làm lạ là vì cứ thấy hai con </a:t>
            </a:r>
            <a:r>
              <a:rPr lang="vi-VN" sz="3600" b="1" i="1" spc="-182">
                <a:latin typeface="#9Slide03 Varela Round" pitchFamily="2" charset="-79"/>
                <a:ea typeface="Jua"/>
                <a:cs typeface="#9Slide03 Varela Round" pitchFamily="2" charset="-79"/>
                <a:sym typeface="Jua"/>
              </a:rPr>
              <a:t>chim mòng </a:t>
            </a:r>
            <a:r>
              <a:rPr lang="vi-VN" sz="3600" i="1" spc="-182">
                <a:latin typeface="#9Slide03 Varela Round" pitchFamily="2" charset="-79"/>
                <a:ea typeface="Jua"/>
                <a:cs typeface="#9Slide03 Varela Round" pitchFamily="2" charset="-79"/>
                <a:sym typeface="Jua"/>
              </a:rPr>
              <a:t>thắng trận, ù tràn đi mà </a:t>
            </a:r>
            <a:r>
              <a:rPr lang="vi-VN" sz="3600" b="1" i="1" spc="-182">
                <a:latin typeface="#9Slide03 Varela Round" pitchFamily="2" charset="-79"/>
                <a:ea typeface="Jua"/>
                <a:cs typeface="#9Slide03 Varela Round" pitchFamily="2" charset="-79"/>
                <a:sym typeface="Jua"/>
              </a:rPr>
              <a:t>nhà đi săn </a:t>
            </a:r>
            <a:r>
              <a:rPr lang="vi-VN" sz="3600" i="1" spc="-182">
                <a:latin typeface="#9Slide03 Varela Round" pitchFamily="2" charset="-79"/>
                <a:ea typeface="Jua"/>
                <a:cs typeface="#9Slide03 Varela Round" pitchFamily="2" charset="-79"/>
                <a:sym typeface="Jua"/>
              </a:rPr>
              <a:t>kia đã phí gần hai mươi </a:t>
            </a:r>
            <a:r>
              <a:rPr lang="vi-VN" sz="3600" b="1" i="1" spc="-182">
                <a:latin typeface="#9Slide03 Varela Round" pitchFamily="2" charset="-79"/>
                <a:ea typeface="Jua"/>
                <a:cs typeface="#9Slide03 Varela Round" pitchFamily="2" charset="-79"/>
                <a:sym typeface="Jua"/>
              </a:rPr>
              <a:t>viên đạn.</a:t>
            </a:r>
          </a:p>
          <a:p>
            <a:pPr algn="just">
              <a:lnSpc>
                <a:spcPct val="150000"/>
              </a:lnSpc>
            </a:pPr>
            <a:r>
              <a:rPr lang="vi-VN" sz="3600" spc="-182">
                <a:latin typeface="#9Slide03 Varela Round" pitchFamily="2" charset="-79"/>
                <a:ea typeface="Jua"/>
                <a:cs typeface="#9Slide03 Varela Round" pitchFamily="2" charset="-79"/>
                <a:sym typeface="Jua"/>
              </a:rPr>
              <a:t>	</a:t>
            </a:r>
            <a:r>
              <a:rPr lang="vi-VN" sz="3600" b="1" spc="-182">
                <a:latin typeface="#9Slide03 Varela Round" pitchFamily="2" charset="-79"/>
                <a:ea typeface="Jua"/>
                <a:cs typeface="#9Slide03 Varela Round" pitchFamily="2" charset="-79"/>
                <a:sym typeface="Jua"/>
              </a:rPr>
              <a:t>Nêu tác dụng của việc sử dụng biệt ngữ xã hội (in đậm) trong các trường hợp trên. Đọc tác phẩm văn học, gặp những biệt ngữ như thế, việc đầu tiên cần làm là gì?</a:t>
            </a:r>
          </a:p>
        </p:txBody>
      </p:sp>
      <p:sp>
        <p:nvSpPr>
          <p:cNvPr id="7" name="Google Shape;292;p8">
            <a:extLst>
              <a:ext uri="{FF2B5EF4-FFF2-40B4-BE49-F238E27FC236}">
                <a16:creationId xmlns:a16="http://schemas.microsoft.com/office/drawing/2014/main" id="{4E970951-5F93-8C40-63AA-E532220FFE19}"/>
              </a:ext>
            </a:extLst>
          </p:cNvPr>
          <p:cNvSpPr txBox="1"/>
          <p:nvPr/>
        </p:nvSpPr>
        <p:spPr>
          <a:xfrm>
            <a:off x="7196887" y="460374"/>
            <a:ext cx="3894219" cy="1030971"/>
          </a:xfrm>
          <a:prstGeom prst="rect">
            <a:avLst/>
          </a:prstGeom>
          <a:solidFill>
            <a:srgbClr val="FFF3CC"/>
          </a:solidFill>
          <a:ln w="9525" cap="flat" cmpd="sng">
            <a:solidFill>
              <a:srgbClr val="FEC1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82850" tIns="91400" rIns="182850" bIns="91400" anchor="t" anchorCtr="0">
            <a:spAutoFit/>
          </a:bodyPr>
          <a:lstStyle/>
          <a:p>
            <a:pPr marL="0" marR="0" lvl="0" indent="0" algn="ctr" rtl="0">
              <a:lnSpc>
                <a:spcPct val="110000"/>
              </a:lnSpc>
              <a:spcBef>
                <a:spcPts val="0"/>
              </a:spcBef>
              <a:spcAft>
                <a:spcPts val="0"/>
              </a:spcAft>
              <a:buNone/>
            </a:pPr>
            <a:r>
              <a:rPr lang="en-US" sz="5000" b="1" u="none" strike="noStrike" cap="none">
                <a:solidFill>
                  <a:srgbClr val="204559"/>
                </a:solidFill>
                <a:latin typeface="#9Slide03 Arima Madurai Bold" pitchFamily="2" charset="77"/>
                <a:ea typeface="Cambria"/>
                <a:cs typeface="#9Slide03 Arima Madurai Bold" pitchFamily="2" charset="77"/>
                <a:sym typeface="Cambria"/>
              </a:rPr>
              <a:t>Bài 3</a:t>
            </a:r>
            <a:endParaRPr sz="5000" b="1" u="none" strike="noStrike" cap="none">
              <a:solidFill>
                <a:srgbClr val="204559"/>
              </a:solidFill>
              <a:latin typeface="#9Slide03 Arima Madurai Bold" pitchFamily="2" charset="77"/>
              <a:ea typeface="Cambria"/>
              <a:cs typeface="#9Slide03 Arima Madurai Bold" pitchFamily="2" charset="77"/>
              <a:sym typeface="Cambria"/>
            </a:endParaRPr>
          </a:p>
        </p:txBody>
      </p:sp>
      <p:sp>
        <p:nvSpPr>
          <p:cNvPr id="8" name="Google Shape;294;p8">
            <a:extLst>
              <a:ext uri="{FF2B5EF4-FFF2-40B4-BE49-F238E27FC236}">
                <a16:creationId xmlns:a16="http://schemas.microsoft.com/office/drawing/2014/main" id="{4C942654-87FD-22F8-6C77-1B3BA3FB51A6}"/>
              </a:ext>
            </a:extLst>
          </p:cNvPr>
          <p:cNvSpPr/>
          <p:nvPr/>
        </p:nvSpPr>
        <p:spPr>
          <a:xfrm>
            <a:off x="5945052" y="460374"/>
            <a:ext cx="710230" cy="955078"/>
          </a:xfrm>
          <a:custGeom>
            <a:avLst/>
            <a:gdLst/>
            <a:ahLst/>
            <a:cxnLst/>
            <a:rect l="l" t="t" r="r" b="b"/>
            <a:pathLst>
              <a:path w="397477" h="534505" extrusionOk="0">
                <a:moveTo>
                  <a:pt x="0" y="0"/>
                </a:moveTo>
                <a:lnTo>
                  <a:pt x="397477" y="0"/>
                </a:lnTo>
                <a:lnTo>
                  <a:pt x="397477" y="534505"/>
                </a:lnTo>
                <a:lnTo>
                  <a:pt x="0" y="534505"/>
                </a:lnTo>
                <a:lnTo>
                  <a:pt x="0" y="0"/>
                </a:lnTo>
                <a:close/>
              </a:path>
            </a:pathLst>
          </a:custGeom>
          <a:blipFill rotWithShape="1">
            <a:blip r:embed="rId2">
              <a:alphaModFix/>
            </a:blip>
            <a:stretch>
              <a:fillRect/>
            </a:stretch>
          </a:blipFill>
          <a:ln>
            <a:noFill/>
          </a:ln>
        </p:spPr>
      </p:sp>
      <p:sp>
        <p:nvSpPr>
          <p:cNvPr id="9" name="Google Shape;295;p8">
            <a:extLst>
              <a:ext uri="{FF2B5EF4-FFF2-40B4-BE49-F238E27FC236}">
                <a16:creationId xmlns:a16="http://schemas.microsoft.com/office/drawing/2014/main" id="{F3F32E98-31AB-34B3-8C32-ED1ADA9DC00E}"/>
              </a:ext>
            </a:extLst>
          </p:cNvPr>
          <p:cNvSpPr/>
          <p:nvPr/>
        </p:nvSpPr>
        <p:spPr>
          <a:xfrm>
            <a:off x="11632711" y="460374"/>
            <a:ext cx="710230" cy="955078"/>
          </a:xfrm>
          <a:custGeom>
            <a:avLst/>
            <a:gdLst/>
            <a:ahLst/>
            <a:cxnLst/>
            <a:rect l="l" t="t" r="r" b="b"/>
            <a:pathLst>
              <a:path w="397477" h="534505" extrusionOk="0">
                <a:moveTo>
                  <a:pt x="0" y="0"/>
                </a:moveTo>
                <a:lnTo>
                  <a:pt x="397477" y="0"/>
                </a:lnTo>
                <a:lnTo>
                  <a:pt x="397477" y="534505"/>
                </a:lnTo>
                <a:lnTo>
                  <a:pt x="0" y="534505"/>
                </a:lnTo>
                <a:lnTo>
                  <a:pt x="0" y="0"/>
                </a:lnTo>
                <a:close/>
              </a:path>
            </a:pathLst>
          </a:custGeom>
          <a:blipFill rotWithShape="1">
            <a:blip r:embed="rId2">
              <a:alphaModFix/>
            </a:blip>
            <a:stretch>
              <a:fillRect/>
            </a:stretch>
          </a:blipFill>
          <a:ln>
            <a:noFill/>
          </a:ln>
        </p:spPr>
      </p:sp>
    </p:spTree>
    <p:extLst>
      <p:ext uri="{BB962C8B-B14F-4D97-AF65-F5344CB8AC3E}">
        <p14:creationId xmlns:p14="http://schemas.microsoft.com/office/powerpoint/2010/main" val="366451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500"/>
                                        <p:tgtEl>
                                          <p:spTgt spid="5">
                                            <p:txEl>
                                              <p:pRg st="1" end="1"/>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left)">
                                      <p:cBhvr>
                                        <p:cTn id="18" dur="500"/>
                                        <p:tgtEl>
                                          <p:spTgt spid="5">
                                            <p:txEl>
                                              <p:pRg st="2" end="2"/>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wipe(left)">
                                      <p:cBhvr>
                                        <p:cTn id="21" dur="500"/>
                                        <p:tgtEl>
                                          <p:spTgt spid="5">
                                            <p:txEl>
                                              <p:pRg st="3" end="3"/>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wipe(left)">
                                      <p:cBhvr>
                                        <p:cTn id="2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7" name="Google Shape;292;p8">
            <a:extLst>
              <a:ext uri="{FF2B5EF4-FFF2-40B4-BE49-F238E27FC236}">
                <a16:creationId xmlns:a16="http://schemas.microsoft.com/office/drawing/2014/main" id="{4E970951-5F93-8C40-63AA-E532220FFE19}"/>
              </a:ext>
            </a:extLst>
          </p:cNvPr>
          <p:cNvSpPr txBox="1"/>
          <p:nvPr/>
        </p:nvSpPr>
        <p:spPr>
          <a:xfrm>
            <a:off x="7196887" y="460374"/>
            <a:ext cx="3894219" cy="1030971"/>
          </a:xfrm>
          <a:prstGeom prst="rect">
            <a:avLst/>
          </a:prstGeom>
          <a:solidFill>
            <a:srgbClr val="FFF3CC"/>
          </a:solidFill>
          <a:ln w="9525" cap="flat" cmpd="sng">
            <a:solidFill>
              <a:srgbClr val="FEC1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82850" tIns="91400" rIns="182850" bIns="91400" anchor="t" anchorCtr="0">
            <a:spAutoFit/>
          </a:bodyPr>
          <a:lstStyle/>
          <a:p>
            <a:pPr marL="0" marR="0" lvl="0" indent="0" algn="ctr" rtl="0">
              <a:lnSpc>
                <a:spcPct val="110000"/>
              </a:lnSpc>
              <a:spcBef>
                <a:spcPts val="0"/>
              </a:spcBef>
              <a:spcAft>
                <a:spcPts val="0"/>
              </a:spcAft>
              <a:buNone/>
            </a:pPr>
            <a:r>
              <a:rPr lang="en-US" sz="5000" b="1" u="none" strike="noStrike" cap="none">
                <a:solidFill>
                  <a:srgbClr val="204559"/>
                </a:solidFill>
                <a:latin typeface="#9Slide03 Arima Madurai Bold" pitchFamily="2" charset="77"/>
                <a:ea typeface="Cambria"/>
                <a:cs typeface="#9Slide03 Arima Madurai Bold" pitchFamily="2" charset="77"/>
                <a:sym typeface="Cambria"/>
              </a:rPr>
              <a:t>Bài 3</a:t>
            </a:r>
            <a:endParaRPr sz="5000" b="1" u="none" strike="noStrike" cap="none">
              <a:solidFill>
                <a:srgbClr val="204559"/>
              </a:solidFill>
              <a:latin typeface="#9Slide03 Arima Madurai Bold" pitchFamily="2" charset="77"/>
              <a:ea typeface="Cambria"/>
              <a:cs typeface="#9Slide03 Arima Madurai Bold" pitchFamily="2" charset="77"/>
              <a:sym typeface="Cambria"/>
            </a:endParaRPr>
          </a:p>
        </p:txBody>
      </p:sp>
      <p:sp>
        <p:nvSpPr>
          <p:cNvPr id="8" name="Google Shape;294;p8">
            <a:extLst>
              <a:ext uri="{FF2B5EF4-FFF2-40B4-BE49-F238E27FC236}">
                <a16:creationId xmlns:a16="http://schemas.microsoft.com/office/drawing/2014/main" id="{4C942654-87FD-22F8-6C77-1B3BA3FB51A6}"/>
              </a:ext>
            </a:extLst>
          </p:cNvPr>
          <p:cNvSpPr/>
          <p:nvPr/>
        </p:nvSpPr>
        <p:spPr>
          <a:xfrm>
            <a:off x="5945052" y="460374"/>
            <a:ext cx="710230" cy="955078"/>
          </a:xfrm>
          <a:custGeom>
            <a:avLst/>
            <a:gdLst/>
            <a:ahLst/>
            <a:cxnLst/>
            <a:rect l="l" t="t" r="r" b="b"/>
            <a:pathLst>
              <a:path w="397477" h="534505" extrusionOk="0">
                <a:moveTo>
                  <a:pt x="0" y="0"/>
                </a:moveTo>
                <a:lnTo>
                  <a:pt x="397477" y="0"/>
                </a:lnTo>
                <a:lnTo>
                  <a:pt x="397477" y="534505"/>
                </a:lnTo>
                <a:lnTo>
                  <a:pt x="0" y="534505"/>
                </a:lnTo>
                <a:lnTo>
                  <a:pt x="0" y="0"/>
                </a:lnTo>
                <a:close/>
              </a:path>
            </a:pathLst>
          </a:custGeom>
          <a:blipFill rotWithShape="1">
            <a:blip r:embed="rId2">
              <a:alphaModFix/>
            </a:blip>
            <a:stretch>
              <a:fillRect/>
            </a:stretch>
          </a:blipFill>
          <a:ln>
            <a:noFill/>
          </a:ln>
        </p:spPr>
      </p:sp>
      <p:sp>
        <p:nvSpPr>
          <p:cNvPr id="9" name="Google Shape;295;p8">
            <a:extLst>
              <a:ext uri="{FF2B5EF4-FFF2-40B4-BE49-F238E27FC236}">
                <a16:creationId xmlns:a16="http://schemas.microsoft.com/office/drawing/2014/main" id="{F3F32E98-31AB-34B3-8C32-ED1ADA9DC00E}"/>
              </a:ext>
            </a:extLst>
          </p:cNvPr>
          <p:cNvSpPr/>
          <p:nvPr/>
        </p:nvSpPr>
        <p:spPr>
          <a:xfrm>
            <a:off x="11632711" y="460374"/>
            <a:ext cx="710230" cy="955078"/>
          </a:xfrm>
          <a:custGeom>
            <a:avLst/>
            <a:gdLst/>
            <a:ahLst/>
            <a:cxnLst/>
            <a:rect l="l" t="t" r="r" b="b"/>
            <a:pathLst>
              <a:path w="397477" h="534505" extrusionOk="0">
                <a:moveTo>
                  <a:pt x="0" y="0"/>
                </a:moveTo>
                <a:lnTo>
                  <a:pt x="397477" y="0"/>
                </a:lnTo>
                <a:lnTo>
                  <a:pt x="397477" y="534505"/>
                </a:lnTo>
                <a:lnTo>
                  <a:pt x="0" y="534505"/>
                </a:lnTo>
                <a:lnTo>
                  <a:pt x="0" y="0"/>
                </a:lnTo>
                <a:close/>
              </a:path>
            </a:pathLst>
          </a:custGeom>
          <a:blipFill rotWithShape="1">
            <a:blip r:embed="rId2">
              <a:alphaModFix/>
            </a:blip>
            <a:stretch>
              <a:fillRect/>
            </a:stretch>
          </a:blipFill>
          <a:ln>
            <a:noFill/>
          </a:ln>
        </p:spPr>
      </p:sp>
      <p:grpSp>
        <p:nvGrpSpPr>
          <p:cNvPr id="6" name="Google Shape;342;p11">
            <a:extLst>
              <a:ext uri="{FF2B5EF4-FFF2-40B4-BE49-F238E27FC236}">
                <a16:creationId xmlns:a16="http://schemas.microsoft.com/office/drawing/2014/main" id="{2B4FDF25-EC0A-3D38-0472-13A6D0FF9277}"/>
              </a:ext>
            </a:extLst>
          </p:cNvPr>
          <p:cNvGrpSpPr/>
          <p:nvPr/>
        </p:nvGrpSpPr>
        <p:grpSpPr>
          <a:xfrm>
            <a:off x="679140" y="6578781"/>
            <a:ext cx="16817182" cy="2862321"/>
            <a:chOff x="11508" y="0"/>
            <a:chExt cx="16817182" cy="2862321"/>
          </a:xfrm>
        </p:grpSpPr>
        <p:sp>
          <p:nvSpPr>
            <p:cNvPr id="10" name="Google Shape;343;p11">
              <a:extLst>
                <a:ext uri="{FF2B5EF4-FFF2-40B4-BE49-F238E27FC236}">
                  <a16:creationId xmlns:a16="http://schemas.microsoft.com/office/drawing/2014/main" id="{44A4F99A-114C-9CF5-C6C6-7FAC60E16167}"/>
                </a:ext>
              </a:extLst>
            </p:cNvPr>
            <p:cNvSpPr/>
            <p:nvPr/>
          </p:nvSpPr>
          <p:spPr>
            <a:xfrm>
              <a:off x="11508" y="0"/>
              <a:ext cx="7007159" cy="2862321"/>
            </a:xfrm>
            <a:prstGeom prst="roundRect">
              <a:avLst>
                <a:gd name="adj" fmla="val 10000"/>
              </a:avLst>
            </a:prstGeom>
            <a:solidFill>
              <a:srgbClr val="204559"/>
            </a:solidFill>
            <a:ln w="38100" cap="flat" cmpd="sng">
              <a:solidFill>
                <a:srgbClr val="377CA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latin typeface="#9Slide03 Varela Round" pitchFamily="2" charset="-79"/>
                <a:cs typeface="#9Slide03 Varela Round" pitchFamily="2" charset="-79"/>
              </a:endParaRPr>
            </a:p>
          </p:txBody>
        </p:sp>
        <p:sp>
          <p:nvSpPr>
            <p:cNvPr id="11" name="Google Shape;344;p11">
              <a:extLst>
                <a:ext uri="{FF2B5EF4-FFF2-40B4-BE49-F238E27FC236}">
                  <a16:creationId xmlns:a16="http://schemas.microsoft.com/office/drawing/2014/main" id="{618D2808-770C-E66D-06DA-58ED7E13C67F}"/>
                </a:ext>
              </a:extLst>
            </p:cNvPr>
            <p:cNvSpPr txBox="1"/>
            <p:nvPr/>
          </p:nvSpPr>
          <p:spPr>
            <a:xfrm>
              <a:off x="95343" y="83835"/>
              <a:ext cx="6704625" cy="2694651"/>
            </a:xfrm>
            <a:prstGeom prst="rect">
              <a:avLst/>
            </a:prstGeom>
            <a:noFill/>
            <a:ln>
              <a:noFill/>
            </a:ln>
          </p:spPr>
          <p:txBody>
            <a:bodyPr spcFirstLastPara="1" wrap="square" lIns="171450" tIns="171450" rIns="171450" bIns="171450" anchor="ctr" anchorCtr="0">
              <a:noAutofit/>
            </a:bodyPr>
            <a:lstStyle/>
            <a:p>
              <a:pPr marL="0" marR="0" lvl="0" indent="0" algn="just" rtl="0">
                <a:lnSpc>
                  <a:spcPct val="90000"/>
                </a:lnSpc>
                <a:spcBef>
                  <a:spcPts val="0"/>
                </a:spcBef>
                <a:spcAft>
                  <a:spcPts val="0"/>
                </a:spcAft>
                <a:buClr>
                  <a:schemeClr val="lt1"/>
                </a:buClr>
                <a:buSzPts val="4500"/>
                <a:buFont typeface="Cambria"/>
                <a:buNone/>
              </a:pPr>
              <a:r>
                <a:rPr lang="en-US" sz="3600" b="0" u="none" strike="noStrike" cap="none">
                  <a:solidFill>
                    <a:schemeClr val="lt1"/>
                  </a:solidFill>
                  <a:latin typeface="#9Slide03 Varela Round" pitchFamily="2" charset="-79"/>
                  <a:ea typeface="Cambria"/>
                  <a:cs typeface="#9Slide03 Varela Round" pitchFamily="2" charset="-79"/>
                  <a:sym typeface="Cambria"/>
                </a:rPr>
                <a:t>Khi đọc các tác phẩm văn học gặp phải những biệt ngữ xã hội.</a:t>
              </a:r>
              <a:endParaRPr sz="3600" b="0" u="none" strike="noStrike" cap="none">
                <a:solidFill>
                  <a:schemeClr val="lt1"/>
                </a:solidFill>
                <a:latin typeface="#9Slide03 Varela Round" pitchFamily="2" charset="-79"/>
                <a:ea typeface="Calibri"/>
                <a:cs typeface="#9Slide03 Varela Round" pitchFamily="2" charset="-79"/>
                <a:sym typeface="Calibri"/>
              </a:endParaRPr>
            </a:p>
          </p:txBody>
        </p:sp>
        <p:sp>
          <p:nvSpPr>
            <p:cNvPr id="12" name="Google Shape;345;p11">
              <a:extLst>
                <a:ext uri="{FF2B5EF4-FFF2-40B4-BE49-F238E27FC236}">
                  <a16:creationId xmlns:a16="http://schemas.microsoft.com/office/drawing/2014/main" id="{66128A2C-D421-A1B9-A0ED-DCCE96DF16FA}"/>
                </a:ext>
              </a:extLst>
            </p:cNvPr>
            <p:cNvSpPr/>
            <p:nvPr/>
          </p:nvSpPr>
          <p:spPr>
            <a:xfrm>
              <a:off x="7719384" y="562273"/>
              <a:ext cx="1485517" cy="1737775"/>
            </a:xfrm>
            <a:prstGeom prst="rightArrow">
              <a:avLst>
                <a:gd name="adj1" fmla="val 60000"/>
                <a:gd name="adj2" fmla="val 50000"/>
              </a:avLst>
            </a:prstGeom>
            <a:solidFill>
              <a:srgbClr val="ACC3D4"/>
            </a:soli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latin typeface="#9Slide03 Varela Round" pitchFamily="2" charset="-79"/>
                <a:cs typeface="#9Slide03 Varela Round" pitchFamily="2" charset="-79"/>
              </a:endParaRPr>
            </a:p>
          </p:txBody>
        </p:sp>
        <p:sp>
          <p:nvSpPr>
            <p:cNvPr id="13" name="Google Shape;346;p11">
              <a:extLst>
                <a:ext uri="{FF2B5EF4-FFF2-40B4-BE49-F238E27FC236}">
                  <a16:creationId xmlns:a16="http://schemas.microsoft.com/office/drawing/2014/main" id="{EDD9EC43-E378-F2D0-C01C-687E608251D6}"/>
                </a:ext>
              </a:extLst>
            </p:cNvPr>
            <p:cNvSpPr txBox="1"/>
            <p:nvPr/>
          </p:nvSpPr>
          <p:spPr>
            <a:xfrm>
              <a:off x="7719384" y="909828"/>
              <a:ext cx="1039862" cy="1042665"/>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4500"/>
                <a:buFont typeface="Calibri"/>
                <a:buNone/>
              </a:pPr>
              <a:endParaRPr sz="3600" b="0" i="0" u="none" strike="noStrike" cap="none">
                <a:solidFill>
                  <a:schemeClr val="lt1"/>
                </a:solidFill>
                <a:latin typeface="#9Slide03 Varela Round" pitchFamily="2" charset="-79"/>
                <a:ea typeface="Calibri"/>
                <a:cs typeface="#9Slide03 Varela Round" pitchFamily="2" charset="-79"/>
                <a:sym typeface="Calibri"/>
              </a:endParaRPr>
            </a:p>
          </p:txBody>
        </p:sp>
        <p:sp>
          <p:nvSpPr>
            <p:cNvPr id="14" name="Google Shape;347;p11">
              <a:extLst>
                <a:ext uri="{FF2B5EF4-FFF2-40B4-BE49-F238E27FC236}">
                  <a16:creationId xmlns:a16="http://schemas.microsoft.com/office/drawing/2014/main" id="{8167C5C0-F747-43EC-85D6-1E4F18E27306}"/>
                </a:ext>
              </a:extLst>
            </p:cNvPr>
            <p:cNvSpPr/>
            <p:nvPr/>
          </p:nvSpPr>
          <p:spPr>
            <a:xfrm>
              <a:off x="9821531" y="0"/>
              <a:ext cx="7007159" cy="2862321"/>
            </a:xfrm>
            <a:prstGeom prst="roundRect">
              <a:avLst>
                <a:gd name="adj" fmla="val 10000"/>
              </a:avLst>
            </a:prstGeom>
            <a:solidFill>
              <a:srgbClr val="204559"/>
            </a:solidFill>
            <a:ln w="38100" cap="flat" cmpd="sng">
              <a:solidFill>
                <a:srgbClr val="377CA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latin typeface="#9Slide03 Varela Round" pitchFamily="2" charset="-79"/>
                <a:cs typeface="#9Slide03 Varela Round" pitchFamily="2" charset="-79"/>
              </a:endParaRPr>
            </a:p>
          </p:txBody>
        </p:sp>
        <p:sp>
          <p:nvSpPr>
            <p:cNvPr id="15" name="Google Shape;348;p11">
              <a:extLst>
                <a:ext uri="{FF2B5EF4-FFF2-40B4-BE49-F238E27FC236}">
                  <a16:creationId xmlns:a16="http://schemas.microsoft.com/office/drawing/2014/main" id="{82B817ED-275F-E346-EF02-B5778A7B7E97}"/>
                </a:ext>
              </a:extLst>
            </p:cNvPr>
            <p:cNvSpPr txBox="1"/>
            <p:nvPr/>
          </p:nvSpPr>
          <p:spPr>
            <a:xfrm>
              <a:off x="9956543" y="151190"/>
              <a:ext cx="6839489" cy="2694651"/>
            </a:xfrm>
            <a:prstGeom prst="rect">
              <a:avLst/>
            </a:prstGeom>
            <a:noFill/>
            <a:ln>
              <a:noFill/>
            </a:ln>
          </p:spPr>
          <p:txBody>
            <a:bodyPr spcFirstLastPara="1" wrap="square" lIns="171450" tIns="171450" rIns="171450" bIns="171450" anchor="ctr" anchorCtr="0">
              <a:noAutofit/>
            </a:bodyPr>
            <a:lstStyle/>
            <a:p>
              <a:pPr marL="0" marR="0" lvl="0" indent="0" algn="just" rtl="0">
                <a:lnSpc>
                  <a:spcPct val="90000"/>
                </a:lnSpc>
                <a:spcBef>
                  <a:spcPts val="0"/>
                </a:spcBef>
                <a:spcAft>
                  <a:spcPts val="0"/>
                </a:spcAft>
                <a:buClr>
                  <a:schemeClr val="lt1"/>
                </a:buClr>
                <a:buSzPts val="4500"/>
                <a:buFont typeface="Cambria"/>
                <a:buNone/>
              </a:pPr>
              <a:r>
                <a:rPr lang="en-US" sz="3600" b="0" u="none" strike="noStrike" cap="none">
                  <a:solidFill>
                    <a:schemeClr val="lt1"/>
                  </a:solidFill>
                  <a:latin typeface="#9Slide03 Varela Round" pitchFamily="2" charset="-79"/>
                  <a:ea typeface="Cambria"/>
                  <a:cs typeface="#9Slide03 Varela Round" pitchFamily="2" charset="-79"/>
                  <a:sym typeface="Cambria"/>
                </a:rPr>
                <a:t>Tìm hiểu ngữ cảnh trong bài để xác định xem biệt ngữ đó thuộc về lớp người nào, bối cảnh nào.</a:t>
              </a:r>
              <a:endParaRPr sz="3600" b="0" u="none" strike="noStrike" cap="none">
                <a:solidFill>
                  <a:schemeClr val="lt1"/>
                </a:solidFill>
                <a:latin typeface="#9Slide03 Varela Round" pitchFamily="2" charset="-79"/>
                <a:ea typeface="Calibri"/>
                <a:cs typeface="#9Slide03 Varela Round" pitchFamily="2" charset="-79"/>
                <a:sym typeface="Calibri"/>
              </a:endParaRPr>
            </a:p>
          </p:txBody>
        </p:sp>
      </p:grpSp>
      <p:sp>
        <p:nvSpPr>
          <p:cNvPr id="16" name="Google Shape;349;p11">
            <a:extLst>
              <a:ext uri="{FF2B5EF4-FFF2-40B4-BE49-F238E27FC236}">
                <a16:creationId xmlns:a16="http://schemas.microsoft.com/office/drawing/2014/main" id="{926A576E-1E35-D6C1-8DB1-13BE8EB7A59D}"/>
              </a:ext>
            </a:extLst>
          </p:cNvPr>
          <p:cNvSpPr txBox="1"/>
          <p:nvPr/>
        </p:nvSpPr>
        <p:spPr>
          <a:xfrm>
            <a:off x="9117842" y="1698643"/>
            <a:ext cx="8541327" cy="2308284"/>
          </a:xfrm>
          <a:prstGeom prst="rect">
            <a:avLst/>
          </a:prstGeom>
          <a:noFill/>
          <a:ln>
            <a:noFill/>
          </a:ln>
        </p:spPr>
        <p:txBody>
          <a:bodyPr spcFirstLastPara="1" wrap="square" lIns="91425" tIns="45700" rIns="91425" bIns="45700" anchor="t" anchorCtr="0">
            <a:spAutoFit/>
          </a:bodyPr>
          <a:lstStyle/>
          <a:p>
            <a:pPr marR="0" lvl="0" algn="just" rtl="0">
              <a:spcBef>
                <a:spcPts val="0"/>
              </a:spcBef>
              <a:spcAft>
                <a:spcPts val="0"/>
              </a:spcAft>
              <a:buClr>
                <a:srgbClr val="204559"/>
              </a:buClr>
              <a:buSzPts val="4500"/>
            </a:pPr>
            <a:r>
              <a:rPr lang="en-US" sz="3600" b="0" u="none" strike="noStrike" cap="none">
                <a:solidFill>
                  <a:srgbClr val="204559"/>
                </a:solidFill>
                <a:latin typeface="#9Slide03 Varela Round" pitchFamily="2" charset="-79"/>
                <a:ea typeface="Cambria"/>
                <a:cs typeface="#9Slide03 Varela Round" pitchFamily="2" charset="-79"/>
                <a:sym typeface="Cambria"/>
              </a:rPr>
              <a:t>Hiểu thêm được về cung cách sinh hoạt, cách nói năng của những đối tượng khá đặc biệt, rất xa lạ so với cuộc sống hiện nay. </a:t>
            </a:r>
            <a:endParaRPr sz="3600">
              <a:latin typeface="#9Slide03 Varela Round" pitchFamily="2" charset="-79"/>
              <a:cs typeface="#9Slide03 Varela Round" pitchFamily="2" charset="-79"/>
            </a:endParaRPr>
          </a:p>
        </p:txBody>
      </p:sp>
      <p:sp>
        <p:nvSpPr>
          <p:cNvPr id="17" name="Google Shape;350;p11">
            <a:extLst>
              <a:ext uri="{FF2B5EF4-FFF2-40B4-BE49-F238E27FC236}">
                <a16:creationId xmlns:a16="http://schemas.microsoft.com/office/drawing/2014/main" id="{166A7123-4004-7EFE-586B-8BC97B51E9D4}"/>
              </a:ext>
            </a:extLst>
          </p:cNvPr>
          <p:cNvSpPr/>
          <p:nvPr/>
        </p:nvSpPr>
        <p:spPr>
          <a:xfrm>
            <a:off x="762978" y="2159950"/>
            <a:ext cx="7079673" cy="344492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Clr>
                <a:srgbClr val="204559"/>
              </a:buClr>
              <a:buSzPts val="4500"/>
              <a:buFont typeface="Cambria"/>
              <a:buNone/>
            </a:pPr>
            <a:r>
              <a:rPr lang="en-US" sz="3600" b="0" u="none" strike="noStrike" cap="none">
                <a:solidFill>
                  <a:srgbClr val="204559"/>
                </a:solidFill>
                <a:latin typeface="#9Slide03 Varela Round" pitchFamily="2" charset="-79"/>
                <a:ea typeface="Cambria"/>
                <a:cs typeface="#9Slide03 Varela Round" pitchFamily="2" charset="-79"/>
                <a:sym typeface="Cambria"/>
              </a:rPr>
              <a:t>Việc sử dụng các biệt ngữ xã hội trong các trường hợp trên giúp người đọc có thể hiểu được bối cảnh xã hội thu nhỏ của một nhóm người cụ thể như: lao động, nông dân,... </a:t>
            </a:r>
            <a:endParaRPr sz="3600">
              <a:latin typeface="#9Slide03 Varela Round" pitchFamily="2" charset="-79"/>
              <a:cs typeface="#9Slide03 Varela Round" pitchFamily="2" charset="-79"/>
            </a:endParaRPr>
          </a:p>
        </p:txBody>
      </p:sp>
      <p:sp>
        <p:nvSpPr>
          <p:cNvPr id="18" name="Google Shape;351;p11">
            <a:extLst>
              <a:ext uri="{FF2B5EF4-FFF2-40B4-BE49-F238E27FC236}">
                <a16:creationId xmlns:a16="http://schemas.microsoft.com/office/drawing/2014/main" id="{1990639D-7A77-3FC4-E2C0-9650A4929C20}"/>
              </a:ext>
            </a:extLst>
          </p:cNvPr>
          <p:cNvSpPr txBox="1"/>
          <p:nvPr/>
        </p:nvSpPr>
        <p:spPr>
          <a:xfrm>
            <a:off x="9117841" y="4107469"/>
            <a:ext cx="8541327" cy="2308284"/>
          </a:xfrm>
          <a:prstGeom prst="rect">
            <a:avLst/>
          </a:prstGeom>
          <a:noFill/>
          <a:ln>
            <a:noFill/>
          </a:ln>
        </p:spPr>
        <p:txBody>
          <a:bodyPr spcFirstLastPara="1" wrap="square" lIns="91425" tIns="45700" rIns="91425" bIns="45700" anchor="t" anchorCtr="0">
            <a:spAutoFit/>
          </a:bodyPr>
          <a:lstStyle/>
          <a:p>
            <a:pPr marR="0" lvl="0" algn="just" rtl="0">
              <a:spcBef>
                <a:spcPts val="0"/>
              </a:spcBef>
              <a:spcAft>
                <a:spcPts val="0"/>
              </a:spcAft>
              <a:buClr>
                <a:srgbClr val="204559"/>
              </a:buClr>
              <a:buSzPts val="4500"/>
            </a:pPr>
            <a:r>
              <a:rPr lang="en-US" sz="3600" b="0" u="none" strike="noStrike" cap="none">
                <a:solidFill>
                  <a:srgbClr val="204559"/>
                </a:solidFill>
                <a:latin typeface="#9Slide03 Varela Round" pitchFamily="2" charset="-79"/>
                <a:ea typeface="Cambria"/>
                <a:cs typeface="#9Slide03 Varela Round" pitchFamily="2" charset="-79"/>
                <a:sym typeface="Cambria"/>
              </a:rPr>
              <a:t>Những trang văn hiện lên sinh động hơn, dễ lôi cuốn người đọc vào bối cảnh câu chuyện và những gì nhân vật đã trải qua.</a:t>
            </a:r>
            <a:endParaRPr sz="3600">
              <a:latin typeface="#9Slide03 Varela Round" pitchFamily="2" charset="-79"/>
              <a:cs typeface="#9Slide03 Varela Round" pitchFamily="2" charset="-79"/>
            </a:endParaRPr>
          </a:p>
        </p:txBody>
      </p:sp>
      <p:sp>
        <p:nvSpPr>
          <p:cNvPr id="21" name="Right Arrow 20">
            <a:extLst>
              <a:ext uri="{FF2B5EF4-FFF2-40B4-BE49-F238E27FC236}">
                <a16:creationId xmlns:a16="http://schemas.microsoft.com/office/drawing/2014/main" id="{A95880EA-C6F2-36EB-A805-0F7BF215D478}"/>
              </a:ext>
            </a:extLst>
          </p:cNvPr>
          <p:cNvSpPr/>
          <p:nvPr/>
        </p:nvSpPr>
        <p:spPr>
          <a:xfrm>
            <a:off x="8387016" y="2476500"/>
            <a:ext cx="528384" cy="376285"/>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Varela Round" pitchFamily="2" charset="-79"/>
              <a:cs typeface="#9Slide03 Varela Round" pitchFamily="2" charset="-79"/>
            </a:endParaRPr>
          </a:p>
        </p:txBody>
      </p:sp>
      <p:sp>
        <p:nvSpPr>
          <p:cNvPr id="22" name="Right Arrow 21">
            <a:extLst>
              <a:ext uri="{FF2B5EF4-FFF2-40B4-BE49-F238E27FC236}">
                <a16:creationId xmlns:a16="http://schemas.microsoft.com/office/drawing/2014/main" id="{159998F7-3947-2F67-49F5-BE1BB8A1B21B}"/>
              </a:ext>
            </a:extLst>
          </p:cNvPr>
          <p:cNvSpPr/>
          <p:nvPr/>
        </p:nvSpPr>
        <p:spPr>
          <a:xfrm>
            <a:off x="8378563" y="4356866"/>
            <a:ext cx="528384" cy="376285"/>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Varela Round" pitchFamily="2" charset="-79"/>
              <a:cs typeface="#9Slide03 Varela Round" pitchFamily="2" charset="-79"/>
            </a:endParaRPr>
          </a:p>
        </p:txBody>
      </p:sp>
    </p:spTree>
    <p:extLst>
      <p:ext uri="{BB962C8B-B14F-4D97-AF65-F5344CB8AC3E}">
        <p14:creationId xmlns:p14="http://schemas.microsoft.com/office/powerpoint/2010/main" val="370779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P spid="21"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12" name="Freeform 9">
            <a:extLst>
              <a:ext uri="{FF2B5EF4-FFF2-40B4-BE49-F238E27FC236}">
                <a16:creationId xmlns:a16="http://schemas.microsoft.com/office/drawing/2014/main" id="{2A71048A-825C-99CD-6E75-F92F86E08271}"/>
              </a:ext>
            </a:extLst>
          </p:cNvPr>
          <p:cNvSpPr/>
          <p:nvPr/>
        </p:nvSpPr>
        <p:spPr>
          <a:xfrm>
            <a:off x="685800" y="364337"/>
            <a:ext cx="16916400" cy="9558328"/>
          </a:xfrm>
          <a:custGeom>
            <a:avLst/>
            <a:gdLst/>
            <a:ahLst/>
            <a:cxnLst/>
            <a:rect l="l" t="t" r="r" b="b"/>
            <a:pathLst>
              <a:path w="1999295" h="1340131">
                <a:moveTo>
                  <a:pt x="0" y="0"/>
                </a:moveTo>
                <a:lnTo>
                  <a:pt x="1999294" y="0"/>
                </a:lnTo>
                <a:lnTo>
                  <a:pt x="1999294" y="1340131"/>
                </a:lnTo>
                <a:lnTo>
                  <a:pt x="0" y="1340131"/>
                </a:lnTo>
                <a:lnTo>
                  <a:pt x="0" y="0"/>
                </a:lnTo>
                <a:close/>
              </a:path>
            </a:pathLst>
          </a:custGeom>
          <a:blipFill>
            <a:blip r:embed="rId2">
              <a:extLst>
                <a:ext uri="{96DAC541-7B7A-43D3-8B79-37D633B846F1}">
                  <asvg:svgBlip xmlns:asvg="http://schemas.microsoft.com/office/drawing/2016/SVG/main" r:embed="rId3"/>
                </a:ext>
              </a:extLst>
            </a:blip>
            <a:stretch>
              <a:fillRect l="-226" r="-226"/>
            </a:stretch>
          </a:blipFill>
        </p:spPr>
      </p:sp>
      <p:sp>
        <p:nvSpPr>
          <p:cNvPr id="5" name="TextBox 5"/>
          <p:cNvSpPr txBox="1"/>
          <p:nvPr/>
        </p:nvSpPr>
        <p:spPr>
          <a:xfrm>
            <a:off x="1981195" y="2545167"/>
            <a:ext cx="14325602" cy="6357959"/>
          </a:xfrm>
          <a:prstGeom prst="rect">
            <a:avLst/>
          </a:prstGeom>
        </p:spPr>
        <p:txBody>
          <a:bodyPr wrap="square" lIns="0" tIns="0" rIns="0" bIns="0" rtlCol="0" anchor="t">
            <a:spAutoFit/>
          </a:bodyPr>
          <a:lstStyle/>
          <a:p>
            <a:pPr algn="just">
              <a:lnSpc>
                <a:spcPct val="150000"/>
              </a:lnSpc>
            </a:pPr>
            <a:r>
              <a:rPr lang="vi-VN" sz="4000" b="1" spc="-182">
                <a:solidFill>
                  <a:schemeClr val="bg1"/>
                </a:solidFill>
                <a:latin typeface="#9Slide03 Varela Round" pitchFamily="2" charset="-79"/>
                <a:ea typeface="Jua"/>
                <a:cs typeface="#9Slide03 Varela Round" pitchFamily="2" charset="-79"/>
                <a:sym typeface="Jua"/>
              </a:rPr>
              <a:t>Chỉ ra biệt ngữ xã hội trong các đoạn hội thoại sau và nhận xét về việc sử dụng biệt ngữ của người nói:</a:t>
            </a:r>
          </a:p>
          <a:p>
            <a:pPr algn="just">
              <a:lnSpc>
                <a:spcPct val="150000"/>
              </a:lnSpc>
            </a:pPr>
            <a:r>
              <a:rPr lang="vi-VN" sz="4000" spc="-182">
                <a:solidFill>
                  <a:schemeClr val="bg1"/>
                </a:solidFill>
                <a:latin typeface="#9Slide03 Varela Round" pitchFamily="2" charset="-79"/>
                <a:ea typeface="Jua"/>
                <a:cs typeface="#9Slide03 Varela Round" pitchFamily="2" charset="-79"/>
                <a:sym typeface="Jua"/>
              </a:rPr>
              <a:t>a. - Cậu ấy là bạn con đấy à?</a:t>
            </a:r>
          </a:p>
          <a:p>
            <a:pPr algn="just">
              <a:lnSpc>
                <a:spcPct val="150000"/>
              </a:lnSpc>
            </a:pPr>
            <a:r>
              <a:rPr lang="vi-VN" sz="4000" spc="-182">
                <a:solidFill>
                  <a:schemeClr val="bg1"/>
                </a:solidFill>
                <a:latin typeface="#9Slide03 Varela Round" pitchFamily="2" charset="-79"/>
                <a:ea typeface="Jua"/>
                <a:cs typeface="#9Slide03 Varela Round" pitchFamily="2" charset="-79"/>
                <a:sym typeface="Jua"/>
              </a:rPr>
              <a:t>    - Đúng rồi, bố. Nó lầy quá bố nhỉ?</a:t>
            </a:r>
          </a:p>
          <a:p>
            <a:pPr algn="just">
              <a:lnSpc>
                <a:spcPct val="150000"/>
              </a:lnSpc>
            </a:pPr>
            <a:r>
              <a:rPr lang="vi-VN" sz="4000" spc="-182">
                <a:solidFill>
                  <a:schemeClr val="bg1"/>
                </a:solidFill>
                <a:latin typeface="#9Slide03 Varela Round" pitchFamily="2" charset="-79"/>
                <a:ea typeface="Jua"/>
                <a:cs typeface="#9Slide03 Varela Round" pitchFamily="2" charset="-79"/>
                <a:sym typeface="Jua"/>
              </a:rPr>
              <a:t>b. - Nam, dạo này tớ thấy Hoàng buồn buồn, ít nói. Cậu có biết vì sao không?</a:t>
            </a:r>
          </a:p>
          <a:p>
            <a:pPr algn="just">
              <a:lnSpc>
                <a:spcPct val="150000"/>
              </a:lnSpc>
            </a:pPr>
            <a:r>
              <a:rPr lang="vi-VN" sz="4000" spc="-182">
                <a:solidFill>
                  <a:schemeClr val="bg1"/>
                </a:solidFill>
                <a:latin typeface="#9Slide03 Varela Round" pitchFamily="2" charset="-79"/>
                <a:ea typeface="Jua"/>
                <a:cs typeface="#9Slide03 Varela Round" pitchFamily="2" charset="-79"/>
                <a:sym typeface="Jua"/>
              </a:rPr>
              <a:t>    - Tớ cũng hem biết vì sao cậu ơi.</a:t>
            </a:r>
          </a:p>
        </p:txBody>
      </p:sp>
      <p:sp>
        <p:nvSpPr>
          <p:cNvPr id="7" name="Google Shape;292;p8">
            <a:extLst>
              <a:ext uri="{FF2B5EF4-FFF2-40B4-BE49-F238E27FC236}">
                <a16:creationId xmlns:a16="http://schemas.microsoft.com/office/drawing/2014/main" id="{4E970951-5F93-8C40-63AA-E532220FFE19}"/>
              </a:ext>
            </a:extLst>
          </p:cNvPr>
          <p:cNvSpPr txBox="1"/>
          <p:nvPr/>
        </p:nvSpPr>
        <p:spPr>
          <a:xfrm>
            <a:off x="7196887" y="1411088"/>
            <a:ext cx="3894219" cy="1030971"/>
          </a:xfrm>
          <a:prstGeom prst="rect">
            <a:avLst/>
          </a:prstGeom>
          <a:solidFill>
            <a:srgbClr val="FFF3CC"/>
          </a:solidFill>
          <a:ln w="9525" cap="flat" cmpd="sng">
            <a:solidFill>
              <a:srgbClr val="FEC1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82850" tIns="91400" rIns="182850" bIns="91400" anchor="t" anchorCtr="0">
            <a:spAutoFit/>
          </a:bodyPr>
          <a:lstStyle/>
          <a:p>
            <a:pPr marL="0" marR="0" lvl="0" indent="0" algn="ctr" rtl="0">
              <a:lnSpc>
                <a:spcPct val="110000"/>
              </a:lnSpc>
              <a:spcBef>
                <a:spcPts val="0"/>
              </a:spcBef>
              <a:spcAft>
                <a:spcPts val="0"/>
              </a:spcAft>
              <a:buNone/>
            </a:pPr>
            <a:r>
              <a:rPr lang="en-US" sz="5000" b="1" u="none" strike="noStrike" cap="none">
                <a:solidFill>
                  <a:srgbClr val="204559"/>
                </a:solidFill>
                <a:latin typeface="#9Slide03 Arima Madurai Bold" pitchFamily="2" charset="77"/>
                <a:ea typeface="Cambria"/>
                <a:cs typeface="#9Slide03 Arima Madurai Bold" pitchFamily="2" charset="77"/>
                <a:sym typeface="Cambria"/>
              </a:rPr>
              <a:t>Bài 4</a:t>
            </a:r>
            <a:endParaRPr sz="5000" b="1" u="none" strike="noStrike" cap="none">
              <a:solidFill>
                <a:srgbClr val="204559"/>
              </a:solidFill>
              <a:latin typeface="#9Slide03 Arima Madurai Bold" pitchFamily="2" charset="77"/>
              <a:ea typeface="Cambria"/>
              <a:cs typeface="#9Slide03 Arima Madurai Bold" pitchFamily="2" charset="77"/>
              <a:sym typeface="Cambria"/>
            </a:endParaRPr>
          </a:p>
        </p:txBody>
      </p:sp>
      <p:sp>
        <p:nvSpPr>
          <p:cNvPr id="8" name="Google Shape;294;p8">
            <a:extLst>
              <a:ext uri="{FF2B5EF4-FFF2-40B4-BE49-F238E27FC236}">
                <a16:creationId xmlns:a16="http://schemas.microsoft.com/office/drawing/2014/main" id="{4C942654-87FD-22F8-6C77-1B3BA3FB51A6}"/>
              </a:ext>
            </a:extLst>
          </p:cNvPr>
          <p:cNvSpPr/>
          <p:nvPr/>
        </p:nvSpPr>
        <p:spPr>
          <a:xfrm>
            <a:off x="5995365" y="1491345"/>
            <a:ext cx="710230" cy="955078"/>
          </a:xfrm>
          <a:custGeom>
            <a:avLst/>
            <a:gdLst/>
            <a:ahLst/>
            <a:cxnLst/>
            <a:rect l="l" t="t" r="r" b="b"/>
            <a:pathLst>
              <a:path w="397477" h="534505" extrusionOk="0">
                <a:moveTo>
                  <a:pt x="0" y="0"/>
                </a:moveTo>
                <a:lnTo>
                  <a:pt x="397477" y="0"/>
                </a:lnTo>
                <a:lnTo>
                  <a:pt x="397477" y="534505"/>
                </a:lnTo>
                <a:lnTo>
                  <a:pt x="0" y="534505"/>
                </a:lnTo>
                <a:lnTo>
                  <a:pt x="0" y="0"/>
                </a:lnTo>
                <a:close/>
              </a:path>
            </a:pathLst>
          </a:custGeom>
          <a:blipFill rotWithShape="1">
            <a:blip r:embed="rId4">
              <a:alphaModFix/>
            </a:blip>
            <a:stretch>
              <a:fillRect/>
            </a:stretch>
          </a:blipFill>
          <a:ln>
            <a:noFill/>
          </a:ln>
        </p:spPr>
      </p:sp>
      <p:sp>
        <p:nvSpPr>
          <p:cNvPr id="9" name="Google Shape;295;p8">
            <a:extLst>
              <a:ext uri="{FF2B5EF4-FFF2-40B4-BE49-F238E27FC236}">
                <a16:creationId xmlns:a16="http://schemas.microsoft.com/office/drawing/2014/main" id="{F3F32E98-31AB-34B3-8C32-ED1ADA9DC00E}"/>
              </a:ext>
            </a:extLst>
          </p:cNvPr>
          <p:cNvSpPr/>
          <p:nvPr/>
        </p:nvSpPr>
        <p:spPr>
          <a:xfrm>
            <a:off x="11582398" y="1491345"/>
            <a:ext cx="710230" cy="955078"/>
          </a:xfrm>
          <a:custGeom>
            <a:avLst/>
            <a:gdLst/>
            <a:ahLst/>
            <a:cxnLst/>
            <a:rect l="l" t="t" r="r" b="b"/>
            <a:pathLst>
              <a:path w="397477" h="534505" extrusionOk="0">
                <a:moveTo>
                  <a:pt x="0" y="0"/>
                </a:moveTo>
                <a:lnTo>
                  <a:pt x="397477" y="0"/>
                </a:lnTo>
                <a:lnTo>
                  <a:pt x="397477" y="534505"/>
                </a:lnTo>
                <a:lnTo>
                  <a:pt x="0" y="534505"/>
                </a:lnTo>
                <a:lnTo>
                  <a:pt x="0" y="0"/>
                </a:lnTo>
                <a:close/>
              </a:path>
            </a:pathLst>
          </a:custGeom>
          <a:blipFill rotWithShape="1">
            <a:blip r:embed="rId4">
              <a:alphaModFix/>
            </a:blip>
            <a:stretch>
              <a:fillRect/>
            </a:stretch>
          </a:blipFill>
          <a:ln>
            <a:noFill/>
          </a:ln>
        </p:spPr>
      </p:sp>
    </p:spTree>
    <p:extLst>
      <p:ext uri="{BB962C8B-B14F-4D97-AF65-F5344CB8AC3E}">
        <p14:creationId xmlns:p14="http://schemas.microsoft.com/office/powerpoint/2010/main" val="150077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7" name="Google Shape;292;p8">
            <a:extLst>
              <a:ext uri="{FF2B5EF4-FFF2-40B4-BE49-F238E27FC236}">
                <a16:creationId xmlns:a16="http://schemas.microsoft.com/office/drawing/2014/main" id="{4E970951-5F93-8C40-63AA-E532220FFE19}"/>
              </a:ext>
            </a:extLst>
          </p:cNvPr>
          <p:cNvSpPr txBox="1"/>
          <p:nvPr/>
        </p:nvSpPr>
        <p:spPr>
          <a:xfrm>
            <a:off x="7207773" y="460374"/>
            <a:ext cx="3894219" cy="1030971"/>
          </a:xfrm>
          <a:prstGeom prst="rect">
            <a:avLst/>
          </a:prstGeom>
          <a:solidFill>
            <a:srgbClr val="FFF3CC"/>
          </a:solidFill>
          <a:ln w="9525" cap="flat" cmpd="sng">
            <a:solidFill>
              <a:srgbClr val="FEC1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82850" tIns="91400" rIns="182850" bIns="91400" anchor="t" anchorCtr="0">
            <a:spAutoFit/>
          </a:bodyPr>
          <a:lstStyle/>
          <a:p>
            <a:pPr marL="0" marR="0" lvl="0" indent="0" algn="ctr" rtl="0">
              <a:lnSpc>
                <a:spcPct val="110000"/>
              </a:lnSpc>
              <a:spcBef>
                <a:spcPts val="0"/>
              </a:spcBef>
              <a:spcAft>
                <a:spcPts val="0"/>
              </a:spcAft>
              <a:buNone/>
            </a:pPr>
            <a:r>
              <a:rPr lang="en-US" sz="5000" b="1" u="none" strike="noStrike" cap="none">
                <a:solidFill>
                  <a:srgbClr val="204559"/>
                </a:solidFill>
                <a:latin typeface="#9Slide03 Arima Madurai Bold" pitchFamily="2" charset="77"/>
                <a:ea typeface="Cambria"/>
                <a:cs typeface="#9Slide03 Arima Madurai Bold" pitchFamily="2" charset="77"/>
                <a:sym typeface="Cambria"/>
              </a:rPr>
              <a:t>Bài 4</a:t>
            </a:r>
            <a:endParaRPr sz="5000" b="1" u="none" strike="noStrike" cap="none">
              <a:solidFill>
                <a:srgbClr val="204559"/>
              </a:solidFill>
              <a:latin typeface="#9Slide03 Arima Madurai Bold" pitchFamily="2" charset="77"/>
              <a:ea typeface="Cambria"/>
              <a:cs typeface="#9Slide03 Arima Madurai Bold" pitchFamily="2" charset="77"/>
              <a:sym typeface="Cambria"/>
            </a:endParaRPr>
          </a:p>
        </p:txBody>
      </p:sp>
      <p:sp>
        <p:nvSpPr>
          <p:cNvPr id="8" name="Google Shape;294;p8">
            <a:extLst>
              <a:ext uri="{FF2B5EF4-FFF2-40B4-BE49-F238E27FC236}">
                <a16:creationId xmlns:a16="http://schemas.microsoft.com/office/drawing/2014/main" id="{4C942654-87FD-22F8-6C77-1B3BA3FB51A6}"/>
              </a:ext>
            </a:extLst>
          </p:cNvPr>
          <p:cNvSpPr/>
          <p:nvPr/>
        </p:nvSpPr>
        <p:spPr>
          <a:xfrm>
            <a:off x="5995364" y="545722"/>
            <a:ext cx="710230" cy="955078"/>
          </a:xfrm>
          <a:custGeom>
            <a:avLst/>
            <a:gdLst/>
            <a:ahLst/>
            <a:cxnLst/>
            <a:rect l="l" t="t" r="r" b="b"/>
            <a:pathLst>
              <a:path w="397477" h="534505" extrusionOk="0">
                <a:moveTo>
                  <a:pt x="0" y="0"/>
                </a:moveTo>
                <a:lnTo>
                  <a:pt x="397477" y="0"/>
                </a:lnTo>
                <a:lnTo>
                  <a:pt x="397477" y="534505"/>
                </a:lnTo>
                <a:lnTo>
                  <a:pt x="0" y="534505"/>
                </a:lnTo>
                <a:lnTo>
                  <a:pt x="0" y="0"/>
                </a:lnTo>
                <a:close/>
              </a:path>
            </a:pathLst>
          </a:custGeom>
          <a:blipFill rotWithShape="1">
            <a:blip r:embed="rId2">
              <a:alphaModFix/>
            </a:blip>
            <a:stretch>
              <a:fillRect/>
            </a:stretch>
          </a:blipFill>
          <a:ln>
            <a:noFill/>
          </a:ln>
        </p:spPr>
      </p:sp>
      <p:sp>
        <p:nvSpPr>
          <p:cNvPr id="9" name="Google Shape;295;p8">
            <a:extLst>
              <a:ext uri="{FF2B5EF4-FFF2-40B4-BE49-F238E27FC236}">
                <a16:creationId xmlns:a16="http://schemas.microsoft.com/office/drawing/2014/main" id="{F3F32E98-31AB-34B3-8C32-ED1ADA9DC00E}"/>
              </a:ext>
            </a:extLst>
          </p:cNvPr>
          <p:cNvSpPr/>
          <p:nvPr/>
        </p:nvSpPr>
        <p:spPr>
          <a:xfrm>
            <a:off x="11582407" y="545722"/>
            <a:ext cx="710230" cy="955078"/>
          </a:xfrm>
          <a:custGeom>
            <a:avLst/>
            <a:gdLst/>
            <a:ahLst/>
            <a:cxnLst/>
            <a:rect l="l" t="t" r="r" b="b"/>
            <a:pathLst>
              <a:path w="397477" h="534505" extrusionOk="0">
                <a:moveTo>
                  <a:pt x="0" y="0"/>
                </a:moveTo>
                <a:lnTo>
                  <a:pt x="397477" y="0"/>
                </a:lnTo>
                <a:lnTo>
                  <a:pt x="397477" y="534505"/>
                </a:lnTo>
                <a:lnTo>
                  <a:pt x="0" y="534505"/>
                </a:lnTo>
                <a:lnTo>
                  <a:pt x="0" y="0"/>
                </a:lnTo>
                <a:close/>
              </a:path>
            </a:pathLst>
          </a:custGeom>
          <a:blipFill rotWithShape="1">
            <a:blip r:embed="rId2">
              <a:alphaModFix/>
            </a:blip>
            <a:stretch>
              <a:fillRect/>
            </a:stretch>
          </a:blipFill>
          <a:ln>
            <a:noFill/>
          </a:ln>
        </p:spPr>
      </p:sp>
      <p:graphicFrame>
        <p:nvGraphicFramePr>
          <p:cNvPr id="2" name="Google Shape;435;p15">
            <a:extLst>
              <a:ext uri="{FF2B5EF4-FFF2-40B4-BE49-F238E27FC236}">
                <a16:creationId xmlns:a16="http://schemas.microsoft.com/office/drawing/2014/main" id="{24D2EA43-7CF4-42D5-6B48-AB3BF77F4008}"/>
              </a:ext>
            </a:extLst>
          </p:cNvPr>
          <p:cNvGraphicFramePr/>
          <p:nvPr>
            <p:extLst>
              <p:ext uri="{D42A27DB-BD31-4B8C-83A1-F6EECF244321}">
                <p14:modId xmlns:p14="http://schemas.microsoft.com/office/powerpoint/2010/main" val="245912714"/>
              </p:ext>
            </p:extLst>
          </p:nvPr>
        </p:nvGraphicFramePr>
        <p:xfrm>
          <a:off x="658582" y="1905087"/>
          <a:ext cx="17248418" cy="7919459"/>
        </p:xfrm>
        <a:graphic>
          <a:graphicData uri="http://schemas.openxmlformats.org/drawingml/2006/table">
            <a:tbl>
              <a:tblPr>
                <a:noFill/>
              </a:tblPr>
              <a:tblGrid>
                <a:gridCol w="1017818">
                  <a:extLst>
                    <a:ext uri="{9D8B030D-6E8A-4147-A177-3AD203B41FA5}">
                      <a16:colId xmlns:a16="http://schemas.microsoft.com/office/drawing/2014/main" val="20000"/>
                    </a:ext>
                  </a:extLst>
                </a:gridCol>
                <a:gridCol w="1949002">
                  <a:extLst>
                    <a:ext uri="{9D8B030D-6E8A-4147-A177-3AD203B41FA5}">
                      <a16:colId xmlns:a16="http://schemas.microsoft.com/office/drawing/2014/main" val="20001"/>
                    </a:ext>
                  </a:extLst>
                </a:gridCol>
                <a:gridCol w="14281598">
                  <a:extLst>
                    <a:ext uri="{9D8B030D-6E8A-4147-A177-3AD203B41FA5}">
                      <a16:colId xmlns:a16="http://schemas.microsoft.com/office/drawing/2014/main" val="20002"/>
                    </a:ext>
                  </a:extLst>
                </a:gridCol>
              </a:tblGrid>
              <a:tr h="723296">
                <a:tc>
                  <a:txBody>
                    <a:bodyPr/>
                    <a:lstStyle/>
                    <a:p>
                      <a:pPr marL="0" marR="0" lvl="0" indent="0" algn="ctr" rtl="0">
                        <a:spcBef>
                          <a:spcPts val="0"/>
                        </a:spcBef>
                        <a:spcAft>
                          <a:spcPts val="0"/>
                        </a:spcAft>
                        <a:buNone/>
                      </a:pPr>
                      <a:r>
                        <a:rPr lang="en-US" sz="3200" b="1" u="none" strike="noStrike" cap="none">
                          <a:solidFill>
                            <a:schemeClr val="tx1"/>
                          </a:solidFill>
                          <a:latin typeface="#9Slide03 Varela Round" pitchFamily="2" charset="-79"/>
                          <a:ea typeface="Cambria"/>
                          <a:cs typeface="#9Slide03 Varela Round" pitchFamily="2" charset="-79"/>
                          <a:sym typeface="Cambria"/>
                        </a:rPr>
                        <a:t>Câu</a:t>
                      </a:r>
                      <a:endParaRPr sz="3200" u="none" strike="noStrike" cap="none">
                        <a:solidFill>
                          <a:schemeClr val="tx1"/>
                        </a:solidFill>
                        <a:latin typeface="#9Slide03 Varela Round" pitchFamily="2" charset="-79"/>
                        <a:ea typeface="Cambria"/>
                        <a:cs typeface="#9Slide03 Varela Round" pitchFamily="2" charset="-79"/>
                        <a:sym typeface="Cambria"/>
                      </a:endParaRPr>
                    </a:p>
                  </a:txBody>
                  <a:tcPr marL="54625" marR="54625" marT="47500" marB="47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ctr" rtl="0">
                        <a:spcBef>
                          <a:spcPts val="0"/>
                        </a:spcBef>
                        <a:spcAft>
                          <a:spcPts val="0"/>
                        </a:spcAft>
                        <a:buNone/>
                      </a:pPr>
                      <a:r>
                        <a:rPr lang="en-US" sz="3200" b="1" u="none" strike="noStrike" cap="none">
                          <a:solidFill>
                            <a:schemeClr val="tx1"/>
                          </a:solidFill>
                          <a:latin typeface="#9Slide03 Varela Round" pitchFamily="2" charset="-79"/>
                          <a:ea typeface="Cambria"/>
                          <a:cs typeface="#9Slide03 Varela Round" pitchFamily="2" charset="-79"/>
                          <a:sym typeface="Cambria"/>
                        </a:rPr>
                        <a:t>Biệt ngữ</a:t>
                      </a:r>
                      <a:endParaRPr sz="3200" u="none" strike="noStrike" cap="none">
                        <a:solidFill>
                          <a:schemeClr val="tx1"/>
                        </a:solidFill>
                        <a:latin typeface="#9Slide03 Varela Round" pitchFamily="2" charset="-79"/>
                        <a:ea typeface="Cambria"/>
                        <a:cs typeface="#9Slide03 Varela Round" pitchFamily="2" charset="-79"/>
                        <a:sym typeface="Cambria"/>
                      </a:endParaRPr>
                    </a:p>
                  </a:txBody>
                  <a:tcPr marL="54625" marR="54625" marT="47500" marB="47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ctr" rtl="0">
                        <a:spcBef>
                          <a:spcPts val="0"/>
                        </a:spcBef>
                        <a:spcAft>
                          <a:spcPts val="0"/>
                        </a:spcAft>
                        <a:buNone/>
                      </a:pPr>
                      <a:r>
                        <a:rPr lang="en-US" sz="3200" b="1" u="none" strike="noStrike" cap="none">
                          <a:solidFill>
                            <a:schemeClr val="tx1"/>
                          </a:solidFill>
                          <a:latin typeface="#9Slide03 Varela Round" pitchFamily="2" charset="-79"/>
                          <a:ea typeface="Cambria"/>
                          <a:cs typeface="#9Slide03 Varela Round" pitchFamily="2" charset="-79"/>
                          <a:sym typeface="Cambria"/>
                        </a:rPr>
                        <a:t>Nhận xét cách sử dụng</a:t>
                      </a:r>
                      <a:endParaRPr sz="3200" u="none" strike="noStrike" cap="none">
                        <a:solidFill>
                          <a:schemeClr val="tx1"/>
                        </a:solidFill>
                        <a:latin typeface="#9Slide03 Varela Round" pitchFamily="2" charset="-79"/>
                        <a:ea typeface="Cambria"/>
                        <a:cs typeface="#9Slide03 Varela Round" pitchFamily="2" charset="-79"/>
                        <a:sym typeface="Cambria"/>
                      </a:endParaRPr>
                    </a:p>
                  </a:txBody>
                  <a:tcPr marL="54625" marR="54625" marT="47500" marB="47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0"/>
                  </a:ext>
                </a:extLst>
              </a:tr>
              <a:tr h="4267717">
                <a:tc>
                  <a:txBody>
                    <a:bodyPr/>
                    <a:lstStyle/>
                    <a:p>
                      <a:pPr marL="0" marR="0" lvl="0" indent="0" algn="ctr" rtl="0">
                        <a:spcBef>
                          <a:spcPts val="0"/>
                        </a:spcBef>
                        <a:spcAft>
                          <a:spcPts val="0"/>
                        </a:spcAft>
                        <a:buNone/>
                      </a:pPr>
                      <a:endParaRPr sz="3200" u="none" strike="noStrike" cap="none">
                        <a:latin typeface="#9Slide03 Quicksand" pitchFamily="2" charset="77"/>
                        <a:ea typeface="Cambria"/>
                        <a:cs typeface="Cambria"/>
                        <a:sym typeface="Cambria"/>
                      </a:endParaRPr>
                    </a:p>
                  </a:txBody>
                  <a:tcPr marL="54625" marR="54625" marT="47500" marB="47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ctr" rtl="0">
                        <a:spcBef>
                          <a:spcPts val="0"/>
                        </a:spcBef>
                        <a:spcAft>
                          <a:spcPts val="0"/>
                        </a:spcAft>
                        <a:buNone/>
                      </a:pPr>
                      <a:endParaRPr sz="3200" u="none" strike="noStrike" cap="none">
                        <a:latin typeface="#9Slide03 Quicksand" pitchFamily="2" charset="77"/>
                        <a:ea typeface="Cambria"/>
                        <a:cs typeface="Cambria"/>
                        <a:sym typeface="Cambria"/>
                      </a:endParaRPr>
                    </a:p>
                  </a:txBody>
                  <a:tcPr marL="54625" marR="54625" marT="47500" marB="47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182880" marR="0" lvl="0" indent="0" algn="just" rtl="0">
                        <a:lnSpc>
                          <a:spcPct val="110000"/>
                        </a:lnSpc>
                        <a:spcBef>
                          <a:spcPts val="0"/>
                        </a:spcBef>
                        <a:spcAft>
                          <a:spcPts val="0"/>
                        </a:spcAft>
                        <a:buNone/>
                      </a:pPr>
                      <a:endParaRPr sz="3200" u="none" strike="noStrike" cap="none">
                        <a:latin typeface="#9Slide03 Quicksand" pitchFamily="2" charset="77"/>
                        <a:ea typeface="Cambria"/>
                        <a:cs typeface="Cambria"/>
                        <a:sym typeface="Cambria"/>
                      </a:endParaRPr>
                    </a:p>
                  </a:txBody>
                  <a:tcPr marL="54625" marR="54625" marT="47500" marB="47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1"/>
                  </a:ext>
                </a:extLst>
              </a:tr>
              <a:tr h="2928446">
                <a:tc>
                  <a:txBody>
                    <a:bodyPr/>
                    <a:lstStyle/>
                    <a:p>
                      <a:pPr marL="0" marR="0" lvl="0" indent="0" algn="ctr" rtl="0">
                        <a:spcBef>
                          <a:spcPts val="0"/>
                        </a:spcBef>
                        <a:spcAft>
                          <a:spcPts val="0"/>
                        </a:spcAft>
                        <a:buNone/>
                      </a:pPr>
                      <a:endParaRPr sz="3200" u="none" strike="noStrike" cap="none">
                        <a:latin typeface="#9Slide03 Quicksand" pitchFamily="2" charset="77"/>
                        <a:ea typeface="Cambria"/>
                        <a:cs typeface="Cambria"/>
                        <a:sym typeface="Cambria"/>
                      </a:endParaRPr>
                    </a:p>
                  </a:txBody>
                  <a:tcPr marL="54625" marR="54625" marT="47500" marB="47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ctr" rtl="0">
                        <a:spcBef>
                          <a:spcPts val="0"/>
                        </a:spcBef>
                        <a:spcAft>
                          <a:spcPts val="0"/>
                        </a:spcAft>
                        <a:buNone/>
                      </a:pPr>
                      <a:endParaRPr sz="3200" u="none" strike="noStrike" cap="none">
                        <a:latin typeface="#9Slide03 Quicksand" pitchFamily="2" charset="77"/>
                        <a:ea typeface="Cambria"/>
                        <a:cs typeface="Cambria"/>
                        <a:sym typeface="Cambria"/>
                      </a:endParaRPr>
                    </a:p>
                  </a:txBody>
                  <a:tcPr marL="54625" marR="54625" marT="47500" marB="47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182880" marR="0" lvl="0" indent="0" algn="just" rtl="0">
                        <a:lnSpc>
                          <a:spcPct val="110000"/>
                        </a:lnSpc>
                        <a:spcBef>
                          <a:spcPts val="0"/>
                        </a:spcBef>
                        <a:spcAft>
                          <a:spcPts val="0"/>
                        </a:spcAft>
                        <a:buNone/>
                      </a:pPr>
                      <a:endParaRPr sz="3200" u="none" strike="noStrike" cap="none">
                        <a:latin typeface="#9Slide03 Quicksand" pitchFamily="2" charset="77"/>
                        <a:ea typeface="Cambria"/>
                        <a:cs typeface="Cambria"/>
                        <a:sym typeface="Cambria"/>
                      </a:endParaRPr>
                    </a:p>
                  </a:txBody>
                  <a:tcPr marL="54625" marR="54625" marT="47500" marB="47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2"/>
                  </a:ext>
                </a:extLst>
              </a:tr>
            </a:tbl>
          </a:graphicData>
        </a:graphic>
      </p:graphicFrame>
      <p:sp>
        <p:nvSpPr>
          <p:cNvPr id="3" name="TextBox 2">
            <a:extLst>
              <a:ext uri="{FF2B5EF4-FFF2-40B4-BE49-F238E27FC236}">
                <a16:creationId xmlns:a16="http://schemas.microsoft.com/office/drawing/2014/main" id="{8E16A8D6-C390-FDE1-9757-D05DCD2AE414}"/>
              </a:ext>
            </a:extLst>
          </p:cNvPr>
          <p:cNvSpPr txBox="1"/>
          <p:nvPr/>
        </p:nvSpPr>
        <p:spPr>
          <a:xfrm>
            <a:off x="1066800" y="3771900"/>
            <a:ext cx="415498" cy="553998"/>
          </a:xfrm>
          <a:prstGeom prst="rect">
            <a:avLst/>
          </a:prstGeom>
          <a:noFill/>
        </p:spPr>
        <p:txBody>
          <a:bodyPr wrap="none" rtlCol="0">
            <a:spAutoFit/>
          </a:bodyPr>
          <a:lstStyle/>
          <a:p>
            <a:r>
              <a:rPr lang="en-US" sz="3000">
                <a:latin typeface="#9Slide03 Varela Round" pitchFamily="2" charset="-79"/>
                <a:cs typeface="#9Slide03 Varela Round" pitchFamily="2" charset="-79"/>
              </a:rPr>
              <a:t>a</a:t>
            </a:r>
          </a:p>
        </p:txBody>
      </p:sp>
      <p:sp>
        <p:nvSpPr>
          <p:cNvPr id="4" name="TextBox 3">
            <a:extLst>
              <a:ext uri="{FF2B5EF4-FFF2-40B4-BE49-F238E27FC236}">
                <a16:creationId xmlns:a16="http://schemas.microsoft.com/office/drawing/2014/main" id="{7AE79FD5-93D1-26ED-EEF8-A8A99D3176C3}"/>
              </a:ext>
            </a:extLst>
          </p:cNvPr>
          <p:cNvSpPr txBox="1"/>
          <p:nvPr/>
        </p:nvSpPr>
        <p:spPr>
          <a:xfrm>
            <a:off x="2213216" y="3818066"/>
            <a:ext cx="717056" cy="1015663"/>
          </a:xfrm>
          <a:prstGeom prst="rect">
            <a:avLst/>
          </a:prstGeom>
          <a:noFill/>
        </p:spPr>
        <p:txBody>
          <a:bodyPr wrap="none" rtlCol="0">
            <a:spAutoFit/>
          </a:bodyPr>
          <a:lstStyle/>
          <a:p>
            <a:r>
              <a:rPr lang="en-US" sz="3000">
                <a:solidFill>
                  <a:srgbClr val="000000"/>
                </a:solidFill>
                <a:latin typeface="#9Slide03 Varela Round" pitchFamily="2" charset="-79"/>
                <a:ea typeface="Cambria"/>
                <a:cs typeface="#9Slide03 Varela Round" pitchFamily="2" charset="-79"/>
                <a:sym typeface="Cambria"/>
              </a:rPr>
              <a:t>l</a:t>
            </a:r>
            <a:r>
              <a:rPr lang="en-US" sz="3000" b="0" u="none" strike="noStrike" cap="none">
                <a:solidFill>
                  <a:srgbClr val="000000"/>
                </a:solidFill>
                <a:latin typeface="#9Slide03 Varela Round" pitchFamily="2" charset="-79"/>
                <a:ea typeface="Cambria"/>
                <a:cs typeface="#9Slide03 Varela Round" pitchFamily="2" charset="-79"/>
                <a:sym typeface="Cambria"/>
              </a:rPr>
              <a:t>ầy</a:t>
            </a:r>
            <a:endParaRPr lang="en-US" sz="3000" u="none" strike="noStrike" cap="none">
              <a:latin typeface="#9Slide03 Varela Round" pitchFamily="2" charset="-79"/>
              <a:ea typeface="Cambria"/>
              <a:cs typeface="#9Slide03 Varela Round" pitchFamily="2" charset="-79"/>
              <a:sym typeface="Cambria"/>
            </a:endParaRPr>
          </a:p>
          <a:p>
            <a:endParaRPr lang="en-US" sz="3000">
              <a:latin typeface="#9Slide03 Varela Round" pitchFamily="2" charset="-79"/>
              <a:cs typeface="#9Slide03 Varela Round" pitchFamily="2" charset="-79"/>
            </a:endParaRPr>
          </a:p>
        </p:txBody>
      </p:sp>
      <p:sp>
        <p:nvSpPr>
          <p:cNvPr id="5" name="TextBox 4">
            <a:extLst>
              <a:ext uri="{FF2B5EF4-FFF2-40B4-BE49-F238E27FC236}">
                <a16:creationId xmlns:a16="http://schemas.microsoft.com/office/drawing/2014/main" id="{A32C156C-F5D1-4320-4C25-27A5BEC30B5A}"/>
              </a:ext>
            </a:extLst>
          </p:cNvPr>
          <p:cNvSpPr txBox="1"/>
          <p:nvPr/>
        </p:nvSpPr>
        <p:spPr>
          <a:xfrm>
            <a:off x="3448905" y="2729928"/>
            <a:ext cx="14458095" cy="4108817"/>
          </a:xfrm>
          <a:prstGeom prst="rect">
            <a:avLst/>
          </a:prstGeom>
          <a:noFill/>
        </p:spPr>
        <p:txBody>
          <a:bodyPr wrap="square" rtlCol="0">
            <a:spAutoFit/>
          </a:bodyPr>
          <a:lstStyle/>
          <a:p>
            <a:pPr marL="182880" marR="0" lvl="0" indent="0" algn="just" rtl="0">
              <a:lnSpc>
                <a:spcPct val="110000"/>
              </a:lnSpc>
              <a:spcBef>
                <a:spcPts val="0"/>
              </a:spcBef>
              <a:spcAft>
                <a:spcPts val="0"/>
              </a:spcAft>
              <a:buNone/>
            </a:pPr>
            <a:r>
              <a:rPr lang="vi-VN" sz="3000" b="0" u="none" strike="noStrike" cap="none">
                <a:solidFill>
                  <a:srgbClr val="000000"/>
                </a:solidFill>
                <a:latin typeface="#9Slide03 Varela Round" pitchFamily="2" charset="-79"/>
                <a:ea typeface="Cambria"/>
                <a:cs typeface="#9Slide03 Varela Round" pitchFamily="2" charset="-79"/>
                <a:sym typeface="Cambria"/>
              </a:rPr>
              <a:t>Từ "lầy" chỉ những người hài hước và hóm hỉnh; mặt khác, “lầy” cũng có thể hiểu theo nghĩa chỉ người lôi thôi, nhếch nhác, chơi không đẹp. Việc sử dụng biệt ngữ như vậy giúp cuộc hội thoại trở nên ngắn gọn, súc tích hơn. Đồng thời thể hiện được tính cách nhân vật.</a:t>
            </a:r>
            <a:endParaRPr lang="vi-VN" sz="3000" u="none" strike="noStrike" cap="none">
              <a:latin typeface="#9Slide03 Varela Round" pitchFamily="2" charset="-79"/>
              <a:ea typeface="Cambria"/>
              <a:cs typeface="#9Slide03 Varela Round" pitchFamily="2" charset="-79"/>
              <a:sym typeface="Cambria"/>
            </a:endParaRPr>
          </a:p>
          <a:p>
            <a:pPr marL="182880" marR="0" lvl="0" indent="0" algn="just" rtl="0">
              <a:lnSpc>
                <a:spcPct val="110000"/>
              </a:lnSpc>
              <a:spcBef>
                <a:spcPts val="0"/>
              </a:spcBef>
              <a:spcAft>
                <a:spcPts val="0"/>
              </a:spcAft>
              <a:buNone/>
            </a:pPr>
            <a:r>
              <a:rPr lang="vi-VN" sz="3000" b="0" u="none" strike="noStrike" cap="none">
                <a:solidFill>
                  <a:srgbClr val="000000"/>
                </a:solidFill>
                <a:latin typeface="#9Slide03 Varela Round" pitchFamily="2" charset="-79"/>
                <a:ea typeface="Cambria"/>
                <a:cs typeface="#9Slide03 Varela Round" pitchFamily="2" charset="-79"/>
                <a:sym typeface="Cambria"/>
              </a:rPr>
              <a:t>Tuy nhiên việc sử dụng từ “lầy” trong đoạn hội thoại này không hợp lí vì đây là cuộc hội thoại giữa con và bố -&gt; 2 đối tượng không cùng lứa tuổi, vai vế. Việc con dùng từ “lầy” có thể khiến bố không hiểu được nội dung con muốn nói.</a:t>
            </a:r>
            <a:endParaRPr lang="vi-VN" sz="3000" u="none" strike="noStrike" cap="none">
              <a:latin typeface="#9Slide03 Varela Round" pitchFamily="2" charset="-79"/>
              <a:ea typeface="Cambria"/>
              <a:cs typeface="#9Slide03 Varela Round" pitchFamily="2" charset="-79"/>
              <a:sym typeface="Cambria"/>
            </a:endParaRPr>
          </a:p>
          <a:p>
            <a:endParaRPr lang="en-US" sz="3000">
              <a:latin typeface="#9Slide03 Varela Round" pitchFamily="2" charset="-79"/>
              <a:cs typeface="#9Slide03 Varela Round" pitchFamily="2" charset="-79"/>
            </a:endParaRPr>
          </a:p>
        </p:txBody>
      </p:sp>
      <p:sp>
        <p:nvSpPr>
          <p:cNvPr id="6" name="TextBox 5">
            <a:extLst>
              <a:ext uri="{FF2B5EF4-FFF2-40B4-BE49-F238E27FC236}">
                <a16:creationId xmlns:a16="http://schemas.microsoft.com/office/drawing/2014/main" id="{B18A5492-6561-285E-F25F-C63A2A2BABDE}"/>
              </a:ext>
            </a:extLst>
          </p:cNvPr>
          <p:cNvSpPr txBox="1"/>
          <p:nvPr/>
        </p:nvSpPr>
        <p:spPr>
          <a:xfrm>
            <a:off x="1066800" y="7827916"/>
            <a:ext cx="426720" cy="553998"/>
          </a:xfrm>
          <a:prstGeom prst="rect">
            <a:avLst/>
          </a:prstGeom>
          <a:noFill/>
        </p:spPr>
        <p:txBody>
          <a:bodyPr wrap="none" rtlCol="0">
            <a:spAutoFit/>
          </a:bodyPr>
          <a:lstStyle/>
          <a:p>
            <a:r>
              <a:rPr lang="en-US" sz="3000">
                <a:latin typeface="#9Slide03 Varela Round" pitchFamily="2" charset="-79"/>
                <a:cs typeface="#9Slide03 Varela Round" pitchFamily="2" charset="-79"/>
              </a:rPr>
              <a:t>b</a:t>
            </a:r>
          </a:p>
        </p:txBody>
      </p:sp>
      <p:sp>
        <p:nvSpPr>
          <p:cNvPr id="10" name="TextBox 9">
            <a:extLst>
              <a:ext uri="{FF2B5EF4-FFF2-40B4-BE49-F238E27FC236}">
                <a16:creationId xmlns:a16="http://schemas.microsoft.com/office/drawing/2014/main" id="{15348A0B-0DCA-CB60-E4F9-A25BF99E6EA7}"/>
              </a:ext>
            </a:extLst>
          </p:cNvPr>
          <p:cNvSpPr txBox="1"/>
          <p:nvPr/>
        </p:nvSpPr>
        <p:spPr>
          <a:xfrm>
            <a:off x="2213216" y="7874081"/>
            <a:ext cx="1088760" cy="1015663"/>
          </a:xfrm>
          <a:prstGeom prst="rect">
            <a:avLst/>
          </a:prstGeom>
          <a:noFill/>
        </p:spPr>
        <p:txBody>
          <a:bodyPr wrap="none" rtlCol="0">
            <a:spAutoFit/>
          </a:bodyPr>
          <a:lstStyle/>
          <a:p>
            <a:r>
              <a:rPr lang="en-US" sz="3000">
                <a:solidFill>
                  <a:srgbClr val="000000"/>
                </a:solidFill>
                <a:latin typeface="#9Slide03 Varela Round" pitchFamily="2" charset="-79"/>
                <a:ea typeface="Cambria"/>
                <a:cs typeface="#9Slide03 Varela Round" pitchFamily="2" charset="-79"/>
                <a:sym typeface="Cambria"/>
              </a:rPr>
              <a:t>h</a:t>
            </a:r>
            <a:r>
              <a:rPr lang="en-US" sz="3000" b="0" u="none" strike="noStrike" cap="none">
                <a:solidFill>
                  <a:srgbClr val="000000"/>
                </a:solidFill>
                <a:latin typeface="#9Slide03 Varela Round" pitchFamily="2" charset="-79"/>
                <a:ea typeface="Cambria"/>
                <a:cs typeface="#9Slide03 Varela Round" pitchFamily="2" charset="-79"/>
                <a:sym typeface="Cambria"/>
              </a:rPr>
              <a:t>em </a:t>
            </a:r>
            <a:endParaRPr lang="en-US" sz="3000" u="none" strike="noStrike" cap="none">
              <a:latin typeface="#9Slide03 Varela Round" pitchFamily="2" charset="-79"/>
              <a:ea typeface="Cambria"/>
              <a:cs typeface="#9Slide03 Varela Round" pitchFamily="2" charset="-79"/>
              <a:sym typeface="Cambria"/>
            </a:endParaRPr>
          </a:p>
          <a:p>
            <a:endParaRPr lang="en-US" sz="3000">
              <a:latin typeface="#9Slide03 Varela Round" pitchFamily="2" charset="-79"/>
              <a:cs typeface="#9Slide03 Varela Round" pitchFamily="2" charset="-79"/>
            </a:endParaRPr>
          </a:p>
        </p:txBody>
      </p:sp>
      <p:sp>
        <p:nvSpPr>
          <p:cNvPr id="11" name="TextBox 10">
            <a:extLst>
              <a:ext uri="{FF2B5EF4-FFF2-40B4-BE49-F238E27FC236}">
                <a16:creationId xmlns:a16="http://schemas.microsoft.com/office/drawing/2014/main" id="{0C276E08-95D6-7C0F-99F1-C94C3EAA2ECB}"/>
              </a:ext>
            </a:extLst>
          </p:cNvPr>
          <p:cNvSpPr txBox="1"/>
          <p:nvPr/>
        </p:nvSpPr>
        <p:spPr>
          <a:xfrm>
            <a:off x="3502318" y="7333581"/>
            <a:ext cx="14404682" cy="2097434"/>
          </a:xfrm>
          <a:prstGeom prst="rect">
            <a:avLst/>
          </a:prstGeom>
          <a:noFill/>
        </p:spPr>
        <p:txBody>
          <a:bodyPr wrap="square" rtlCol="0">
            <a:spAutoFit/>
          </a:bodyPr>
          <a:lstStyle/>
          <a:p>
            <a:pPr marL="182880" marR="0" lvl="0" indent="0" algn="just" rtl="0">
              <a:lnSpc>
                <a:spcPct val="110000"/>
              </a:lnSpc>
              <a:spcBef>
                <a:spcPts val="0"/>
              </a:spcBef>
              <a:spcAft>
                <a:spcPts val="0"/>
              </a:spcAft>
              <a:buNone/>
            </a:pPr>
            <a:r>
              <a:rPr lang="vi-VN" sz="3000" b="0" u="none" strike="noStrike" cap="none">
                <a:solidFill>
                  <a:srgbClr val="000000"/>
                </a:solidFill>
                <a:latin typeface="#9Slide03 Varela Round" pitchFamily="2" charset="-79"/>
                <a:ea typeface="Cambria"/>
                <a:cs typeface="#9Slide03 Varela Round" pitchFamily="2" charset="-79"/>
                <a:sym typeface="Cambria"/>
              </a:rPr>
              <a:t>Từ "hem" có nghĩa là “không” theo cách nói của lớp trẻ hiện nay. </a:t>
            </a:r>
            <a:endParaRPr lang="vi-VN" sz="3000" u="none" strike="noStrike" cap="none">
              <a:latin typeface="#9Slide03 Varela Round" pitchFamily="2" charset="-79"/>
              <a:ea typeface="Cambria"/>
              <a:cs typeface="#9Slide03 Varela Round" pitchFamily="2" charset="-79"/>
              <a:sym typeface="Cambria"/>
            </a:endParaRPr>
          </a:p>
          <a:p>
            <a:pPr marL="182880" marR="0" lvl="0" indent="0" algn="just" rtl="0">
              <a:lnSpc>
                <a:spcPct val="110000"/>
              </a:lnSpc>
              <a:spcBef>
                <a:spcPts val="0"/>
              </a:spcBef>
              <a:spcAft>
                <a:spcPts val="0"/>
              </a:spcAft>
              <a:buNone/>
            </a:pPr>
            <a:r>
              <a:rPr lang="vi-VN" sz="3000">
                <a:solidFill>
                  <a:srgbClr val="000000"/>
                </a:solidFill>
                <a:latin typeface="#9Slide03 Varela Round" pitchFamily="2" charset="-79"/>
                <a:ea typeface="Cambria"/>
                <a:cs typeface="#9Slide03 Varela Round" pitchFamily="2" charset="-79"/>
                <a:sym typeface="Cambria"/>
              </a:rPr>
              <a:t>Tuy nhiên, trong trường hợp này, v</a:t>
            </a:r>
            <a:r>
              <a:rPr lang="vi-VN" sz="3000" b="0" u="none" strike="noStrike" cap="none">
                <a:solidFill>
                  <a:srgbClr val="000000"/>
                </a:solidFill>
                <a:latin typeface="#9Slide03 Varela Round" pitchFamily="2" charset="-79"/>
                <a:ea typeface="Cambria"/>
                <a:cs typeface="#9Slide03 Varela Round" pitchFamily="2" charset="-79"/>
                <a:sym typeface="Cambria"/>
              </a:rPr>
              <a:t>iệc sử dụng biệt ngữ “hem” trong đoạn hội thoại này là không hợp lí vì người nói cần trả lời một cách nghiêm túc câu hỏi của bạn, thể hiện sự quan tâm đến trạng thái tâm lí của một người bạn khác. </a:t>
            </a:r>
            <a:endParaRPr lang="en-US" sz="3000">
              <a:latin typeface="#9Slide03 Varela Round" pitchFamily="2" charset="-79"/>
              <a:cs typeface="#9Slide03 Varela Round" pitchFamily="2" charset="-79"/>
            </a:endParaRPr>
          </a:p>
        </p:txBody>
      </p:sp>
    </p:spTree>
    <p:extLst>
      <p:ext uri="{BB962C8B-B14F-4D97-AF65-F5344CB8AC3E}">
        <p14:creationId xmlns:p14="http://schemas.microsoft.com/office/powerpoint/2010/main" val="101886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left)">
                                      <p:cBhvr>
                                        <p:cTn id="22" dur="500"/>
                                        <p:tgtEl>
                                          <p:spTgt spid="5">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wipe(left)">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wipe(left)">
                                      <p:cBhvr>
                                        <p:cTn id="35" dur="500"/>
                                        <p:tgtEl>
                                          <p:spTgt spid="1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wipe(left)">
                                      <p:cBhvr>
                                        <p:cTn id="40" dur="500"/>
                                        <p:tgtEl>
                                          <p:spTgt spid="11">
                                            <p:txEl>
                                              <p:pRg st="0" end="0"/>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11">
                                            <p:txEl>
                                              <p:pRg st="1" end="1"/>
                                            </p:txEl>
                                          </p:spTgt>
                                        </p:tgtEl>
                                        <p:attrNameLst>
                                          <p:attrName>style.visibility</p:attrName>
                                        </p:attrNameLst>
                                      </p:cBhvr>
                                      <p:to>
                                        <p:strVal val="visible"/>
                                      </p:to>
                                    </p:set>
                                    <p:animEffect transition="in" filter="wipe(left)">
                                      <p:cBhvr>
                                        <p:cTn id="43"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8140" y="-3316552"/>
            <a:ext cx="19038822" cy="12127225"/>
          </a:xfrm>
          <a:custGeom>
            <a:avLst/>
            <a:gdLst/>
            <a:ahLst/>
            <a:cxnLst/>
            <a:rect l="l" t="t" r="r" b="b"/>
            <a:pathLst>
              <a:path w="19038822" h="12127225">
                <a:moveTo>
                  <a:pt x="0" y="0"/>
                </a:moveTo>
                <a:lnTo>
                  <a:pt x="19038822" y="0"/>
                </a:lnTo>
                <a:lnTo>
                  <a:pt x="19038822" y="12127226"/>
                </a:lnTo>
                <a:lnTo>
                  <a:pt x="0" y="12127226"/>
                </a:lnTo>
                <a:lnTo>
                  <a:pt x="0" y="0"/>
                </a:lnTo>
                <a:close/>
              </a:path>
            </a:pathLst>
          </a:custGeom>
          <a:blipFill>
            <a:blip r:embed="rId2">
              <a:extLst>
                <a:ext uri="{96DAC541-7B7A-43D3-8B79-37D633B846F1}">
                  <asvg:svgBlip xmlns:asvg="http://schemas.microsoft.com/office/drawing/2016/SVG/main" r:embed="rId3"/>
                </a:ext>
              </a:extLst>
            </a:blip>
            <a:stretch>
              <a:fillRect b="-9038"/>
            </a:stretch>
          </a:blipFill>
        </p:spPr>
      </p:sp>
      <p:grpSp>
        <p:nvGrpSpPr>
          <p:cNvPr id="3" name="Group 3"/>
          <p:cNvGrpSpPr/>
          <p:nvPr/>
        </p:nvGrpSpPr>
        <p:grpSpPr>
          <a:xfrm>
            <a:off x="2944715"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r="-30390"/>
              </a:stretch>
            </a:blipFill>
          </p:spPr>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l="-30390"/>
              </a:stretch>
            </a:blipFill>
          </p:spPr>
        </p:sp>
      </p:grpSp>
      <p:sp>
        <p:nvSpPr>
          <p:cNvPr id="11" name="Freeform 11"/>
          <p:cNvSpPr/>
          <p:nvPr/>
        </p:nvSpPr>
        <p:spPr>
          <a:xfrm>
            <a:off x="533557" y="5542422"/>
            <a:ext cx="2411158" cy="1696578"/>
          </a:xfrm>
          <a:custGeom>
            <a:avLst/>
            <a:gdLst/>
            <a:ahLst/>
            <a:cxnLst/>
            <a:rect l="l" t="t" r="r" b="b"/>
            <a:pathLst>
              <a:path w="2411158" h="1696578">
                <a:moveTo>
                  <a:pt x="0" y="0"/>
                </a:moveTo>
                <a:lnTo>
                  <a:pt x="2411158" y="0"/>
                </a:lnTo>
                <a:lnTo>
                  <a:pt x="2411158" y="1696578"/>
                </a:lnTo>
                <a:lnTo>
                  <a:pt x="0" y="1696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282850" y="7200900"/>
            <a:ext cx="4191000" cy="4114800"/>
          </a:xfrm>
          <a:custGeom>
            <a:avLst/>
            <a:gdLst/>
            <a:ahLst/>
            <a:cxnLst/>
            <a:rect l="l" t="t" r="r" b="b"/>
            <a:pathLst>
              <a:path w="4191000" h="4114800">
                <a:moveTo>
                  <a:pt x="0" y="0"/>
                </a:moveTo>
                <a:lnTo>
                  <a:pt x="4191000" y="0"/>
                </a:lnTo>
                <a:lnTo>
                  <a:pt x="41910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0724561" y="8117867"/>
            <a:ext cx="8405340" cy="4569448"/>
          </a:xfrm>
          <a:custGeom>
            <a:avLst/>
            <a:gdLst/>
            <a:ahLst/>
            <a:cxnLst/>
            <a:rect l="l" t="t" r="r" b="b"/>
            <a:pathLst>
              <a:path w="8405340" h="4569448">
                <a:moveTo>
                  <a:pt x="0" y="0"/>
                </a:moveTo>
                <a:lnTo>
                  <a:pt x="8405340" y="0"/>
                </a:lnTo>
                <a:lnTo>
                  <a:pt x="8405340" y="4569448"/>
                </a:lnTo>
                <a:lnTo>
                  <a:pt x="0" y="45694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15333273" y="5542422"/>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16"/>
          <p:cNvSpPr/>
          <p:nvPr/>
        </p:nvSpPr>
        <p:spPr>
          <a:xfrm rot="-8957596" flipH="1" flipV="1">
            <a:off x="14388559" y="810226"/>
            <a:ext cx="4169757" cy="902184"/>
          </a:xfrm>
          <a:custGeom>
            <a:avLst/>
            <a:gdLst/>
            <a:ahLst/>
            <a:cxnLst/>
            <a:rect l="l" t="t" r="r" b="b"/>
            <a:pathLst>
              <a:path w="4169757" h="902184">
                <a:moveTo>
                  <a:pt x="4169757" y="902184"/>
                </a:moveTo>
                <a:lnTo>
                  <a:pt x="0" y="902184"/>
                </a:lnTo>
                <a:lnTo>
                  <a:pt x="0" y="0"/>
                </a:lnTo>
                <a:lnTo>
                  <a:pt x="4169757" y="0"/>
                </a:lnTo>
                <a:lnTo>
                  <a:pt x="4169757" y="902184"/>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flipH="1">
            <a:off x="11894683" y="6606056"/>
            <a:ext cx="2037979" cy="1511810"/>
          </a:xfrm>
          <a:custGeom>
            <a:avLst/>
            <a:gdLst/>
            <a:ahLst/>
            <a:cxnLst/>
            <a:rect l="l" t="t" r="r" b="b"/>
            <a:pathLst>
              <a:path w="2037979" h="1511810">
                <a:moveTo>
                  <a:pt x="2037980" y="0"/>
                </a:moveTo>
                <a:lnTo>
                  <a:pt x="0" y="0"/>
                </a:lnTo>
                <a:lnTo>
                  <a:pt x="0" y="1511811"/>
                </a:lnTo>
                <a:lnTo>
                  <a:pt x="2037980" y="1511811"/>
                </a:lnTo>
                <a:lnTo>
                  <a:pt x="203798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Freeform 18"/>
          <p:cNvSpPr/>
          <p:nvPr/>
        </p:nvSpPr>
        <p:spPr>
          <a:xfrm>
            <a:off x="4090893" y="8070242"/>
            <a:ext cx="3478876" cy="4114800"/>
          </a:xfrm>
          <a:custGeom>
            <a:avLst/>
            <a:gdLst/>
            <a:ahLst/>
            <a:cxnLst/>
            <a:rect l="l" t="t" r="r" b="b"/>
            <a:pathLst>
              <a:path w="3478876" h="4114800">
                <a:moveTo>
                  <a:pt x="0" y="0"/>
                </a:moveTo>
                <a:lnTo>
                  <a:pt x="3478876" y="0"/>
                </a:lnTo>
                <a:lnTo>
                  <a:pt x="3478876"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9" name="TextBox 18">
            <a:extLst>
              <a:ext uri="{FF2B5EF4-FFF2-40B4-BE49-F238E27FC236}">
                <a16:creationId xmlns:a16="http://schemas.microsoft.com/office/drawing/2014/main" id="{C8ED8B48-1430-BF84-FD28-669C10550A73}"/>
              </a:ext>
            </a:extLst>
          </p:cNvPr>
          <p:cNvSpPr txBox="1"/>
          <p:nvPr/>
        </p:nvSpPr>
        <p:spPr>
          <a:xfrm>
            <a:off x="6128754" y="4186158"/>
            <a:ext cx="6030498" cy="1323439"/>
          </a:xfrm>
          <a:prstGeom prst="rect">
            <a:avLst/>
          </a:prstGeom>
          <a:noFill/>
        </p:spPr>
        <p:txBody>
          <a:bodyPr wrap="none" rtlCol="0">
            <a:spAutoFit/>
          </a:bodyPr>
          <a:lstStyle/>
          <a:p>
            <a:pPr algn="ctr"/>
            <a:r>
              <a:rPr lang="en-US" sz="8000" b="1">
                <a:solidFill>
                  <a:schemeClr val="bg1"/>
                </a:solidFill>
                <a:latin typeface="#9Slide03 BoosterNextFYBlack" panose="02000A03000000020004" pitchFamily="2" charset="77"/>
              </a:rPr>
              <a:t>D. Vận dụng</a:t>
            </a:r>
          </a:p>
        </p:txBody>
      </p:sp>
    </p:spTree>
    <p:extLst>
      <p:ext uri="{BB962C8B-B14F-4D97-AF65-F5344CB8AC3E}">
        <p14:creationId xmlns:p14="http://schemas.microsoft.com/office/powerpoint/2010/main" val="551640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wipe(left)">
                                      <p:cBhvr>
                                        <p:cTn id="1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7" name="Group 7"/>
          <p:cNvGrpSpPr/>
          <p:nvPr/>
        </p:nvGrpSpPr>
        <p:grpSpPr>
          <a:xfrm>
            <a:off x="7352414" y="1629026"/>
            <a:ext cx="9340305" cy="764192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grpSp>
        <p:nvGrpSpPr>
          <p:cNvPr id="9" name="Group 9"/>
          <p:cNvGrpSpPr/>
          <p:nvPr/>
        </p:nvGrpSpPr>
        <p:grpSpPr>
          <a:xfrm>
            <a:off x="7574621" y="2146590"/>
            <a:ext cx="8889111" cy="6520589"/>
            <a:chOff x="0" y="0"/>
            <a:chExt cx="14793387" cy="10851659"/>
          </a:xfrm>
        </p:grpSpPr>
        <p:sp>
          <p:nvSpPr>
            <p:cNvPr id="10" name="Freeform 10"/>
            <p:cNvSpPr/>
            <p:nvPr/>
          </p:nvSpPr>
          <p:spPr>
            <a:xfrm>
              <a:off x="-127" y="127"/>
              <a:ext cx="14793260" cy="10858644"/>
            </a:xfrm>
            <a:custGeom>
              <a:avLst/>
              <a:gdLst/>
              <a:ahLst/>
              <a:cxnLst/>
              <a:rect l="l" t="t" r="r" b="b"/>
              <a:pathLst>
                <a:path w="14793260" h="10858644">
                  <a:moveTo>
                    <a:pt x="14392194" y="10845944"/>
                  </a:moveTo>
                  <a:cubicBezTo>
                    <a:pt x="14336314" y="10858644"/>
                    <a:pt x="14310914" y="10845944"/>
                    <a:pt x="14253764" y="10845944"/>
                  </a:cubicBezTo>
                  <a:cubicBezTo>
                    <a:pt x="14196614" y="10845944"/>
                    <a:pt x="14105556" y="10833244"/>
                    <a:pt x="14105556"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274211" y="0"/>
                  </a:lnTo>
                  <a:cubicBezTo>
                    <a:pt x="14374287" y="0"/>
                    <a:pt x="14442740" y="12700"/>
                    <a:pt x="14442740" y="12700"/>
                  </a:cubicBezTo>
                  <a:cubicBezTo>
                    <a:pt x="14506876" y="12700"/>
                    <a:pt x="14595649" y="36322"/>
                    <a:pt x="14653561" y="50800"/>
                  </a:cubicBezTo>
                  <a:cubicBezTo>
                    <a:pt x="14755160" y="76200"/>
                    <a:pt x="14780560" y="254000"/>
                    <a:pt x="14780560" y="350520"/>
                  </a:cubicBezTo>
                  <a:lnTo>
                    <a:pt x="14780560" y="9979550"/>
                  </a:lnTo>
                  <a:cubicBezTo>
                    <a:pt x="14780560" y="9979550"/>
                    <a:pt x="14793260" y="10348231"/>
                    <a:pt x="14793260" y="10381251"/>
                  </a:cubicBezTo>
                  <a:cubicBezTo>
                    <a:pt x="14793260" y="10414271"/>
                    <a:pt x="14770782" y="10522221"/>
                    <a:pt x="14752875" y="10568449"/>
                  </a:cubicBezTo>
                  <a:cubicBezTo>
                    <a:pt x="14727856" y="10633092"/>
                    <a:pt x="14738015" y="10689988"/>
                    <a:pt x="14686200" y="10734184"/>
                  </a:cubicBezTo>
                  <a:cubicBezTo>
                    <a:pt x="14650132" y="10765045"/>
                    <a:pt x="14596030" y="10802383"/>
                    <a:pt x="14550817" y="10819528"/>
                  </a:cubicBezTo>
                  <a:cubicBezTo>
                    <a:pt x="14505606" y="10836673"/>
                    <a:pt x="14447820" y="10833371"/>
                    <a:pt x="14391940" y="10846071"/>
                  </a:cubicBezTo>
                  <a:close/>
                </a:path>
              </a:pathLst>
            </a:custGeom>
            <a:solidFill>
              <a:srgbClr val="FFFFFF"/>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2">
              <a:extLst>
                <a:ext uri="{96DAC541-7B7A-43D3-8B79-37D633B846F1}">
                  <asvg:svgBlip xmlns:asvg="http://schemas.microsoft.com/office/drawing/2016/SVG/main" r:embed="rId13"/>
                </a:ext>
              </a:extLst>
            </a:blip>
            <a:stretch>
              <a:fillRect t="-61363"/>
            </a:stretch>
          </a:blipFill>
        </p:spPr>
      </p:sp>
      <p:sp>
        <p:nvSpPr>
          <p:cNvPr id="12" name="Freeform 12"/>
          <p:cNvSpPr/>
          <p:nvPr/>
        </p:nvSpPr>
        <p:spPr>
          <a:xfrm>
            <a:off x="7152441" y="8940671"/>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4">
              <a:extLst>
                <a:ext uri="{96DAC541-7B7A-43D3-8B79-37D633B846F1}">
                  <asvg:svgBlip xmlns:asvg="http://schemas.microsoft.com/office/drawing/2016/SVG/main" r:embed="rId15"/>
                </a:ext>
              </a:extLst>
            </a:blip>
            <a:stretch>
              <a:fillRect t="-1145859"/>
            </a:stretch>
          </a:blipFill>
        </p:spPr>
      </p:sp>
      <p:sp>
        <p:nvSpPr>
          <p:cNvPr id="13" name="Freeform 13"/>
          <p:cNvSpPr/>
          <p:nvPr/>
        </p:nvSpPr>
        <p:spPr>
          <a:xfrm>
            <a:off x="10557791" y="8940671"/>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6">
              <a:extLst>
                <a:ext uri="{96DAC541-7B7A-43D3-8B79-37D633B846F1}">
                  <asvg:svgBlip xmlns:asvg="http://schemas.microsoft.com/office/drawing/2016/SVG/main" r:embed="rId17"/>
                </a:ext>
              </a:extLst>
            </a:blip>
            <a:stretch>
              <a:fillRect t="-1145859"/>
            </a:stretch>
          </a:blipFill>
        </p:spPr>
      </p:sp>
      <p:sp>
        <p:nvSpPr>
          <p:cNvPr id="15" name="Freeform 15"/>
          <p:cNvSpPr/>
          <p:nvPr/>
        </p:nvSpPr>
        <p:spPr>
          <a:xfrm flipV="1">
            <a:off x="7141324" y="1463887"/>
            <a:ext cx="6357135" cy="330278"/>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6">
              <a:extLst>
                <a:ext uri="{96DAC541-7B7A-43D3-8B79-37D633B846F1}">
                  <asvg:svgBlip xmlns:asvg="http://schemas.microsoft.com/office/drawing/2016/SVG/main" r:embed="rId17"/>
                </a:ext>
              </a:extLst>
            </a:blip>
            <a:stretch>
              <a:fillRect t="-1145859"/>
            </a:stretch>
          </a:blipFill>
        </p:spPr>
      </p:sp>
      <p:sp>
        <p:nvSpPr>
          <p:cNvPr id="16" name="Freeform 16"/>
          <p:cNvSpPr/>
          <p:nvPr/>
        </p:nvSpPr>
        <p:spPr>
          <a:xfrm flipV="1">
            <a:off x="10546673"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6">
              <a:extLst>
                <a:ext uri="{96DAC541-7B7A-43D3-8B79-37D633B846F1}">
                  <asvg:svgBlip xmlns:asvg="http://schemas.microsoft.com/office/drawing/2016/SVG/main" r:embed="rId17"/>
                </a:ext>
              </a:extLst>
            </a:blip>
            <a:stretch>
              <a:fillRect t="-1145859"/>
            </a:stretch>
          </a:blipFill>
        </p:spPr>
      </p:sp>
      <p:sp>
        <p:nvSpPr>
          <p:cNvPr id="17" name="Freeform 17"/>
          <p:cNvSpPr/>
          <p:nvPr/>
        </p:nvSpPr>
        <p:spPr>
          <a:xfrm>
            <a:off x="11939526" y="949604"/>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9" name="TextBox 19"/>
          <p:cNvSpPr txBox="1"/>
          <p:nvPr/>
        </p:nvSpPr>
        <p:spPr>
          <a:xfrm>
            <a:off x="7897565" y="4029871"/>
            <a:ext cx="8083921" cy="4308872"/>
          </a:xfrm>
          <a:prstGeom prst="rect">
            <a:avLst/>
          </a:prstGeom>
        </p:spPr>
        <p:txBody>
          <a:bodyPr lIns="0" tIns="0" rIns="0" bIns="0" rtlCol="0" anchor="t">
            <a:spAutoFit/>
          </a:bodyPr>
          <a:lstStyle/>
          <a:p>
            <a:pPr marL="0" marR="0" lvl="0" indent="0" algn="just" rtl="0">
              <a:spcBef>
                <a:spcPts val="0"/>
              </a:spcBef>
              <a:spcAft>
                <a:spcPts val="0"/>
              </a:spcAft>
              <a:buNone/>
            </a:pPr>
            <a:r>
              <a:rPr lang="en-US" sz="4000">
                <a:solidFill>
                  <a:srgbClr val="000000"/>
                </a:solidFill>
                <a:latin typeface="#9Slide03 Varela Round" pitchFamily="2" charset="-79"/>
                <a:ea typeface="Cambria"/>
                <a:cs typeface="#9Slide03 Varela Round" pitchFamily="2" charset="-79"/>
                <a:sym typeface="Cambria"/>
              </a:rPr>
              <a:t>Viết đoạn văn khoảng 5-7 câu giới thiệu nội dung một truyện lịch sử mà em yêu thích. </a:t>
            </a:r>
          </a:p>
          <a:p>
            <a:pPr marL="0" marR="0" lvl="0" indent="0" algn="just" rtl="0">
              <a:spcBef>
                <a:spcPts val="0"/>
              </a:spcBef>
              <a:spcAft>
                <a:spcPts val="0"/>
              </a:spcAft>
              <a:buNone/>
            </a:pPr>
            <a:r>
              <a:rPr lang="en-US" sz="4000">
                <a:solidFill>
                  <a:srgbClr val="000000"/>
                </a:solidFill>
                <a:latin typeface="#9Slide03 Varela Round" pitchFamily="2" charset="-79"/>
                <a:ea typeface="Cambria"/>
                <a:cs typeface="#9Slide03 Varela Round" pitchFamily="2" charset="-79"/>
                <a:sym typeface="Cambria"/>
              </a:rPr>
              <a:t>Trong đoạn văn có sử dụng </a:t>
            </a:r>
            <a:r>
              <a:rPr lang="en-US" sz="4000" b="1">
                <a:solidFill>
                  <a:srgbClr val="000000"/>
                </a:solidFill>
                <a:latin typeface="#9Slide03 Varela Round" pitchFamily="2" charset="-79"/>
                <a:ea typeface="Cambria"/>
                <a:cs typeface="#9Slide03 Varela Round" pitchFamily="2" charset="-79"/>
                <a:sym typeface="Cambria"/>
              </a:rPr>
              <a:t>01 biệt ngữ xã hội. Gạch chân </a:t>
            </a:r>
            <a:r>
              <a:rPr lang="en-US" sz="4000">
                <a:solidFill>
                  <a:srgbClr val="000000"/>
                </a:solidFill>
                <a:latin typeface="#9Slide03 Varela Round" pitchFamily="2" charset="-79"/>
                <a:ea typeface="Cambria"/>
                <a:cs typeface="#9Slide03 Varela Round" pitchFamily="2" charset="-79"/>
                <a:sym typeface="Cambria"/>
              </a:rPr>
              <a:t>dưới biệt ngữ xã hội đó. </a:t>
            </a:r>
            <a:endParaRPr lang="en-US" sz="4000" b="1">
              <a:solidFill>
                <a:srgbClr val="000000"/>
              </a:solidFill>
              <a:latin typeface="#9Slide03 Varela Round" pitchFamily="2" charset="-79"/>
              <a:ea typeface="Cambria"/>
              <a:cs typeface="#9Slide03 Varela Round" pitchFamily="2" charset="-79"/>
              <a:sym typeface="Cambria"/>
            </a:endParaRPr>
          </a:p>
          <a:p>
            <a:pPr marL="0" marR="0" lvl="0" indent="0" algn="just" rtl="0">
              <a:spcBef>
                <a:spcPts val="0"/>
              </a:spcBef>
              <a:spcAft>
                <a:spcPts val="0"/>
              </a:spcAft>
              <a:buNone/>
            </a:pPr>
            <a:endParaRPr lang="en-US" sz="4000">
              <a:solidFill>
                <a:srgbClr val="000000"/>
              </a:solidFill>
              <a:latin typeface="#9Slide03 Varela Round" pitchFamily="2" charset="-79"/>
              <a:ea typeface="Cambria"/>
              <a:cs typeface="#9Slide03 Varela Round" pitchFamily="2" charset="-79"/>
              <a:sym typeface="Cambria"/>
            </a:endParaRPr>
          </a:p>
        </p:txBody>
      </p:sp>
      <p:sp>
        <p:nvSpPr>
          <p:cNvPr id="20" name="TextBox 20"/>
          <p:cNvSpPr txBox="1"/>
          <p:nvPr/>
        </p:nvSpPr>
        <p:spPr>
          <a:xfrm>
            <a:off x="7675011" y="2830984"/>
            <a:ext cx="8529028" cy="846386"/>
          </a:xfrm>
          <a:prstGeom prst="rect">
            <a:avLst/>
          </a:prstGeom>
        </p:spPr>
        <p:txBody>
          <a:bodyPr lIns="0" tIns="0" rIns="0" bIns="0" rtlCol="0" anchor="t">
            <a:spAutoFit/>
          </a:bodyPr>
          <a:lstStyle/>
          <a:p>
            <a:pPr algn="ctr">
              <a:lnSpc>
                <a:spcPts val="6600"/>
              </a:lnSpc>
            </a:pPr>
            <a:r>
              <a:rPr lang="en-US" sz="6000" b="1" spc="-110">
                <a:solidFill>
                  <a:srgbClr val="372929"/>
                </a:solidFill>
                <a:latin typeface="#9Slide03 Varela Round" pitchFamily="2" charset="-79"/>
                <a:ea typeface="Jua"/>
                <a:cs typeface="#9Slide03 Varela Round" pitchFamily="2" charset="-79"/>
                <a:sym typeface="Jua"/>
              </a:rPr>
              <a:t>Nhiệm vụ</a:t>
            </a:r>
          </a:p>
        </p:txBody>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240448" y="-1714500"/>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9Slide03 Varela Round" pitchFamily="2" charset="-79"/>
              <a:cs typeface="#9Slide03 Varela Round" pitchFamily="2" charset="-79"/>
            </a:endParaRPr>
          </a:p>
        </p:txBody>
      </p:sp>
      <p:sp>
        <p:nvSpPr>
          <p:cNvPr id="6" name="Freeform 6"/>
          <p:cNvSpPr/>
          <p:nvPr/>
        </p:nvSpPr>
        <p:spPr>
          <a:xfrm rot="-1727232">
            <a:off x="28602" y="10797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2885677" y="979916"/>
            <a:ext cx="14025719" cy="764192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grpSp>
        <p:nvGrpSpPr>
          <p:cNvPr id="9" name="Group 9"/>
          <p:cNvGrpSpPr/>
          <p:nvPr/>
        </p:nvGrpSpPr>
        <p:grpSpPr>
          <a:xfrm>
            <a:off x="3190478" y="1497480"/>
            <a:ext cx="13491932" cy="6520589"/>
            <a:chOff x="0" y="0"/>
            <a:chExt cx="14793387" cy="10851659"/>
          </a:xfrm>
        </p:grpSpPr>
        <p:sp>
          <p:nvSpPr>
            <p:cNvPr id="10" name="Freeform 10"/>
            <p:cNvSpPr/>
            <p:nvPr/>
          </p:nvSpPr>
          <p:spPr>
            <a:xfrm>
              <a:off x="-127" y="127"/>
              <a:ext cx="14793260" cy="10858644"/>
            </a:xfrm>
            <a:custGeom>
              <a:avLst/>
              <a:gdLst/>
              <a:ahLst/>
              <a:cxnLst/>
              <a:rect l="l" t="t" r="r" b="b"/>
              <a:pathLst>
                <a:path w="14793260" h="10858644">
                  <a:moveTo>
                    <a:pt x="14392194" y="10845944"/>
                  </a:moveTo>
                  <a:cubicBezTo>
                    <a:pt x="14336314" y="10858644"/>
                    <a:pt x="14310914" y="10845944"/>
                    <a:pt x="14253764" y="10845944"/>
                  </a:cubicBezTo>
                  <a:cubicBezTo>
                    <a:pt x="14196614" y="10845944"/>
                    <a:pt x="14105556" y="10833244"/>
                    <a:pt x="14105556"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274211" y="0"/>
                  </a:lnTo>
                  <a:cubicBezTo>
                    <a:pt x="14374287" y="0"/>
                    <a:pt x="14442740" y="12700"/>
                    <a:pt x="14442740" y="12700"/>
                  </a:cubicBezTo>
                  <a:cubicBezTo>
                    <a:pt x="14506876" y="12700"/>
                    <a:pt x="14595649" y="36322"/>
                    <a:pt x="14653561" y="50800"/>
                  </a:cubicBezTo>
                  <a:cubicBezTo>
                    <a:pt x="14755160" y="76200"/>
                    <a:pt x="14780560" y="254000"/>
                    <a:pt x="14780560" y="350520"/>
                  </a:cubicBezTo>
                  <a:lnTo>
                    <a:pt x="14780560" y="9979550"/>
                  </a:lnTo>
                  <a:cubicBezTo>
                    <a:pt x="14780560" y="9979550"/>
                    <a:pt x="14793260" y="10348231"/>
                    <a:pt x="14793260" y="10381251"/>
                  </a:cubicBezTo>
                  <a:cubicBezTo>
                    <a:pt x="14793260" y="10414271"/>
                    <a:pt x="14770782" y="10522221"/>
                    <a:pt x="14752875" y="10568449"/>
                  </a:cubicBezTo>
                  <a:cubicBezTo>
                    <a:pt x="14727856" y="10633092"/>
                    <a:pt x="14738015" y="10689988"/>
                    <a:pt x="14686200" y="10734184"/>
                  </a:cubicBezTo>
                  <a:cubicBezTo>
                    <a:pt x="14650132" y="10765045"/>
                    <a:pt x="14596030" y="10802383"/>
                    <a:pt x="14550817" y="10819528"/>
                  </a:cubicBezTo>
                  <a:cubicBezTo>
                    <a:pt x="14505606" y="10836673"/>
                    <a:pt x="14447820" y="10833371"/>
                    <a:pt x="14391940" y="10846071"/>
                  </a:cubicBezTo>
                  <a:close/>
                </a:path>
              </a:pathLst>
            </a:custGeom>
            <a:solidFill>
              <a:srgbClr val="FFFFFF"/>
            </a:solidFill>
          </p:spPr>
        </p:sp>
      </p:grpSp>
      <p:sp>
        <p:nvSpPr>
          <p:cNvPr id="12" name="Freeform 12"/>
          <p:cNvSpPr/>
          <p:nvPr/>
        </p:nvSpPr>
        <p:spPr>
          <a:xfrm>
            <a:off x="2885542" y="8291561"/>
            <a:ext cx="10842711"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6">
              <a:extLst>
                <a:ext uri="{96DAC541-7B7A-43D3-8B79-37D633B846F1}">
                  <asvg:svgBlip xmlns:asvg="http://schemas.microsoft.com/office/drawing/2016/SVG/main" r:embed="rId7"/>
                </a:ext>
              </a:extLst>
            </a:blip>
            <a:stretch>
              <a:fillRect t="-1145859"/>
            </a:stretch>
          </a:blipFill>
        </p:spPr>
      </p:sp>
      <p:sp>
        <p:nvSpPr>
          <p:cNvPr id="13" name="Freeform 13"/>
          <p:cNvSpPr/>
          <p:nvPr/>
        </p:nvSpPr>
        <p:spPr>
          <a:xfrm>
            <a:off x="10776468" y="8291561"/>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5" name="Freeform 15"/>
          <p:cNvSpPr/>
          <p:nvPr/>
        </p:nvSpPr>
        <p:spPr>
          <a:xfrm flipV="1">
            <a:off x="3051622" y="809769"/>
            <a:ext cx="10392533" cy="33323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6" name="Freeform 16"/>
          <p:cNvSpPr/>
          <p:nvPr/>
        </p:nvSpPr>
        <p:spPr>
          <a:xfrm flipV="1">
            <a:off x="10765350" y="81477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20" name="TextBox 20"/>
          <p:cNvSpPr txBox="1"/>
          <p:nvPr/>
        </p:nvSpPr>
        <p:spPr>
          <a:xfrm>
            <a:off x="5098163" y="1672750"/>
            <a:ext cx="8529028" cy="802656"/>
          </a:xfrm>
          <a:prstGeom prst="rect">
            <a:avLst/>
          </a:prstGeom>
        </p:spPr>
        <p:txBody>
          <a:bodyPr wrap="square" lIns="0" tIns="0" rIns="0" bIns="0" rtlCol="0" anchor="t">
            <a:spAutoFit/>
          </a:bodyPr>
          <a:lstStyle/>
          <a:p>
            <a:pPr algn="ctr">
              <a:lnSpc>
                <a:spcPts val="6600"/>
              </a:lnSpc>
            </a:pPr>
            <a:r>
              <a:rPr lang="en-US" sz="5000" b="1" spc="-110">
                <a:solidFill>
                  <a:srgbClr val="372929"/>
                </a:solidFill>
                <a:latin typeface="#9Slide03 Varela Round" pitchFamily="2" charset="-79"/>
                <a:ea typeface="Jua"/>
                <a:cs typeface="#9Slide03 Varela Round" pitchFamily="2" charset="-79"/>
                <a:sym typeface="Jua"/>
              </a:rPr>
              <a:t>Gợi ý</a:t>
            </a:r>
          </a:p>
        </p:txBody>
      </p:sp>
      <p:graphicFrame>
        <p:nvGraphicFramePr>
          <p:cNvPr id="14" name="Google Shape;627;p24">
            <a:extLst>
              <a:ext uri="{FF2B5EF4-FFF2-40B4-BE49-F238E27FC236}">
                <a16:creationId xmlns:a16="http://schemas.microsoft.com/office/drawing/2014/main" id="{77ACB77C-A7E3-8CD8-23F2-E0DAC09CD328}"/>
              </a:ext>
            </a:extLst>
          </p:cNvPr>
          <p:cNvGraphicFramePr/>
          <p:nvPr>
            <p:extLst>
              <p:ext uri="{D42A27DB-BD31-4B8C-83A1-F6EECF244321}">
                <p14:modId xmlns:p14="http://schemas.microsoft.com/office/powerpoint/2010/main" val="4175101382"/>
              </p:ext>
            </p:extLst>
          </p:nvPr>
        </p:nvGraphicFramePr>
        <p:xfrm>
          <a:off x="3419077" y="2575705"/>
          <a:ext cx="13030200" cy="5068847"/>
        </p:xfrm>
        <a:graphic>
          <a:graphicData uri="http://schemas.openxmlformats.org/drawingml/2006/table">
            <a:tbl>
              <a:tblPr>
                <a:noFill/>
              </a:tblPr>
              <a:tblGrid>
                <a:gridCol w="2877835">
                  <a:extLst>
                    <a:ext uri="{9D8B030D-6E8A-4147-A177-3AD203B41FA5}">
                      <a16:colId xmlns:a16="http://schemas.microsoft.com/office/drawing/2014/main" val="20000"/>
                    </a:ext>
                  </a:extLst>
                </a:gridCol>
                <a:gridCol w="10152365">
                  <a:extLst>
                    <a:ext uri="{9D8B030D-6E8A-4147-A177-3AD203B41FA5}">
                      <a16:colId xmlns:a16="http://schemas.microsoft.com/office/drawing/2014/main" val="20001"/>
                    </a:ext>
                  </a:extLst>
                </a:gridCol>
              </a:tblGrid>
              <a:tr h="1364136">
                <a:tc>
                  <a:txBody>
                    <a:bodyPr/>
                    <a:lstStyle/>
                    <a:p>
                      <a:pPr marL="182880" marR="0" lvl="0" indent="0" algn="just" rtl="0">
                        <a:lnSpc>
                          <a:spcPct val="130000"/>
                        </a:lnSpc>
                        <a:spcBef>
                          <a:spcPts val="0"/>
                        </a:spcBef>
                        <a:spcAft>
                          <a:spcPts val="0"/>
                        </a:spcAft>
                        <a:buNone/>
                      </a:pPr>
                      <a:r>
                        <a:rPr lang="en-US" sz="3600" b="1" u="none" strike="noStrike" cap="none">
                          <a:solidFill>
                            <a:srgbClr val="000000"/>
                          </a:solidFill>
                          <a:latin typeface="#9Slide03 Quicksand Bold" pitchFamily="2" charset="77"/>
                          <a:ea typeface="Cambria"/>
                          <a:cs typeface="Cambria"/>
                          <a:sym typeface="Cambria"/>
                        </a:rPr>
                        <a:t>Mở đoạn</a:t>
                      </a:r>
                      <a:endParaRPr sz="3600" b="1" u="none" strike="noStrike" cap="none">
                        <a:latin typeface="#9Slide03 Quicksand Bold" pitchFamily="2" charset="77"/>
                        <a:ea typeface="Cambria"/>
                        <a:cs typeface="Cambria"/>
                        <a:sym typeface="Cambria"/>
                      </a:endParaRPr>
                    </a:p>
                    <a:p>
                      <a:pPr marL="182880" marR="0" lvl="0" indent="0" algn="just" rtl="0">
                        <a:lnSpc>
                          <a:spcPct val="130000"/>
                        </a:lnSpc>
                        <a:spcBef>
                          <a:spcPts val="0"/>
                        </a:spcBef>
                        <a:spcAft>
                          <a:spcPts val="0"/>
                        </a:spcAft>
                        <a:buNone/>
                      </a:pPr>
                      <a:r>
                        <a:rPr lang="en-US" sz="3600" b="0" u="none" strike="noStrike" cap="none">
                          <a:solidFill>
                            <a:srgbClr val="000000"/>
                          </a:solidFill>
                          <a:latin typeface="#9Slide03 Quicksand" pitchFamily="2" charset="77"/>
                          <a:ea typeface="Cambria"/>
                          <a:cs typeface="Cambria"/>
                          <a:sym typeface="Cambria"/>
                        </a:rPr>
                        <a:t>(1 câu)</a:t>
                      </a:r>
                      <a:endParaRPr sz="3600" u="none" strike="noStrike" cap="none">
                        <a:latin typeface="#9Slide03 Quicksand" pitchFamily="2" charset="77"/>
                        <a:ea typeface="Cambria"/>
                        <a:cs typeface="Cambria"/>
                        <a:sym typeface="Cambria"/>
                      </a:endParaRPr>
                    </a:p>
                  </a:txBody>
                  <a:tcPr marL="73025" marR="73025" marT="63500" marB="63500" anchor="ctr">
                    <a:solidFill>
                      <a:srgbClr val="FFE79A"/>
                    </a:solidFill>
                  </a:tcPr>
                </a:tc>
                <a:tc>
                  <a:txBody>
                    <a:bodyPr/>
                    <a:lstStyle/>
                    <a:p>
                      <a:pPr marL="182880" marR="0" lvl="0" indent="0" algn="just" rtl="0">
                        <a:lnSpc>
                          <a:spcPct val="130000"/>
                        </a:lnSpc>
                        <a:spcBef>
                          <a:spcPts val="0"/>
                        </a:spcBef>
                        <a:spcAft>
                          <a:spcPts val="0"/>
                        </a:spcAft>
                        <a:buNone/>
                      </a:pPr>
                      <a:r>
                        <a:rPr lang="en-US" sz="3600" b="0" u="none" strike="noStrike" cap="none">
                          <a:solidFill>
                            <a:srgbClr val="000000"/>
                          </a:solidFill>
                          <a:latin typeface="#9Slide03 Quicksand" pitchFamily="2" charset="77"/>
                          <a:ea typeface="Cambria"/>
                          <a:cs typeface="Cambria"/>
                          <a:sym typeface="Cambria"/>
                        </a:rPr>
                        <a:t>Giới thiệu về truyện lịch sử đã chọn và nêu cảm nhận chung về truyện cổ tích.</a:t>
                      </a:r>
                      <a:endParaRPr sz="3600" u="none" strike="noStrike" cap="none">
                        <a:latin typeface="#9Slide03 Quicksand" pitchFamily="2" charset="77"/>
                        <a:ea typeface="Cambria"/>
                        <a:cs typeface="Cambria"/>
                        <a:sym typeface="Cambria"/>
                      </a:endParaRPr>
                    </a:p>
                  </a:txBody>
                  <a:tcPr marL="73025" marR="73025" marT="63500" marB="63500" anchor="ctr"/>
                </a:tc>
                <a:extLst>
                  <a:ext uri="{0D108BD9-81ED-4DB2-BD59-A6C34878D82A}">
                    <a16:rowId xmlns:a16="http://schemas.microsoft.com/office/drawing/2014/main" val="10000"/>
                  </a:ext>
                </a:extLst>
              </a:tr>
              <a:tr h="1256870">
                <a:tc>
                  <a:txBody>
                    <a:bodyPr/>
                    <a:lstStyle/>
                    <a:p>
                      <a:pPr marL="182880" marR="0" lvl="0" indent="0" algn="just" rtl="0">
                        <a:lnSpc>
                          <a:spcPct val="130000"/>
                        </a:lnSpc>
                        <a:spcBef>
                          <a:spcPts val="0"/>
                        </a:spcBef>
                        <a:spcAft>
                          <a:spcPts val="0"/>
                        </a:spcAft>
                        <a:buNone/>
                      </a:pPr>
                      <a:r>
                        <a:rPr lang="en-US" sz="3600" b="1" u="none" strike="noStrike" cap="none">
                          <a:solidFill>
                            <a:srgbClr val="000000"/>
                          </a:solidFill>
                          <a:latin typeface="#9Slide03 Quicksand Bold" pitchFamily="2" charset="77"/>
                          <a:ea typeface="Cambria"/>
                          <a:cs typeface="Cambria"/>
                          <a:sym typeface="Cambria"/>
                        </a:rPr>
                        <a:t>Thân đoạn</a:t>
                      </a:r>
                      <a:endParaRPr sz="3600" b="1" u="none" strike="noStrike" cap="none">
                        <a:latin typeface="#9Slide03 Quicksand Bold" pitchFamily="2" charset="77"/>
                        <a:ea typeface="Cambria"/>
                        <a:cs typeface="Cambria"/>
                        <a:sym typeface="Cambria"/>
                      </a:endParaRPr>
                    </a:p>
                    <a:p>
                      <a:pPr marL="182880" marR="0" lvl="0" indent="0" algn="just" rtl="0">
                        <a:lnSpc>
                          <a:spcPct val="130000"/>
                        </a:lnSpc>
                        <a:spcBef>
                          <a:spcPts val="0"/>
                        </a:spcBef>
                        <a:spcAft>
                          <a:spcPts val="0"/>
                        </a:spcAft>
                        <a:buNone/>
                      </a:pPr>
                      <a:r>
                        <a:rPr lang="en-US" sz="3600" b="0" u="none" strike="noStrike" cap="none">
                          <a:solidFill>
                            <a:srgbClr val="000000"/>
                          </a:solidFill>
                          <a:latin typeface="#9Slide03 Quicksand" pitchFamily="2" charset="77"/>
                          <a:ea typeface="Cambria"/>
                          <a:cs typeface="Cambria"/>
                          <a:sym typeface="Cambria"/>
                        </a:rPr>
                        <a:t>(3-5 câu)</a:t>
                      </a:r>
                      <a:endParaRPr sz="3600" u="none" strike="noStrike" cap="none">
                        <a:latin typeface="#9Slide03 Quicksand" pitchFamily="2" charset="77"/>
                        <a:ea typeface="Cambria"/>
                        <a:cs typeface="Cambria"/>
                        <a:sym typeface="Cambria"/>
                      </a:endParaRPr>
                    </a:p>
                  </a:txBody>
                  <a:tcPr marL="73025" marR="73025" marT="63500" marB="63500" anchor="ctr">
                    <a:solidFill>
                      <a:srgbClr val="FFE79A"/>
                    </a:solidFill>
                  </a:tcPr>
                </a:tc>
                <a:tc>
                  <a:txBody>
                    <a:bodyPr/>
                    <a:lstStyle/>
                    <a:p>
                      <a:pPr marL="182880" marR="0" lvl="0" indent="0" algn="just" rtl="0">
                        <a:lnSpc>
                          <a:spcPct val="130000"/>
                        </a:lnSpc>
                        <a:spcBef>
                          <a:spcPts val="0"/>
                        </a:spcBef>
                        <a:spcAft>
                          <a:spcPts val="0"/>
                        </a:spcAft>
                        <a:buNone/>
                      </a:pPr>
                      <a:r>
                        <a:rPr lang="en-US" sz="3600" b="0" u="none" strike="noStrike" cap="none">
                          <a:solidFill>
                            <a:srgbClr val="000000"/>
                          </a:solidFill>
                          <a:latin typeface="#9Slide03 Quicksand" pitchFamily="2" charset="77"/>
                          <a:ea typeface="Cambria"/>
                          <a:cs typeface="Cambria"/>
                          <a:sym typeface="Cambria"/>
                        </a:rPr>
                        <a:t>Tóm tắt ngắn gọn nội dung chính của truyện lịch sử đó.</a:t>
                      </a:r>
                      <a:endParaRPr sz="3600" u="none" strike="noStrike" cap="none">
                        <a:latin typeface="#9Slide03 Quicksand" pitchFamily="2" charset="77"/>
                        <a:ea typeface="Cambria"/>
                        <a:cs typeface="Cambria"/>
                        <a:sym typeface="Cambria"/>
                      </a:endParaRPr>
                    </a:p>
                  </a:txBody>
                  <a:tcPr marL="73025" marR="73025" marT="63500" marB="63500" anchor="ctr"/>
                </a:tc>
                <a:extLst>
                  <a:ext uri="{0D108BD9-81ED-4DB2-BD59-A6C34878D82A}">
                    <a16:rowId xmlns:a16="http://schemas.microsoft.com/office/drawing/2014/main" val="10001"/>
                  </a:ext>
                </a:extLst>
              </a:tr>
              <a:tr h="2094761">
                <a:tc>
                  <a:txBody>
                    <a:bodyPr/>
                    <a:lstStyle/>
                    <a:p>
                      <a:pPr marL="182880" marR="0" lvl="0" indent="0" algn="just" rtl="0">
                        <a:lnSpc>
                          <a:spcPct val="130000"/>
                        </a:lnSpc>
                        <a:spcBef>
                          <a:spcPts val="0"/>
                        </a:spcBef>
                        <a:spcAft>
                          <a:spcPts val="0"/>
                        </a:spcAft>
                        <a:buNone/>
                      </a:pPr>
                      <a:r>
                        <a:rPr lang="en-US" sz="3600" b="1" u="none" strike="noStrike" cap="none">
                          <a:solidFill>
                            <a:srgbClr val="000000"/>
                          </a:solidFill>
                          <a:latin typeface="#9Slide03 Quicksand Bold" pitchFamily="2" charset="77"/>
                          <a:ea typeface="Cambria"/>
                          <a:cs typeface="Cambria"/>
                          <a:sym typeface="Cambria"/>
                        </a:rPr>
                        <a:t>Kết đoạn</a:t>
                      </a:r>
                      <a:endParaRPr sz="3600" b="1" u="none" strike="noStrike" cap="none">
                        <a:latin typeface="#9Slide03 Quicksand Bold" pitchFamily="2" charset="77"/>
                        <a:ea typeface="Cambria"/>
                        <a:cs typeface="Cambria"/>
                        <a:sym typeface="Cambria"/>
                      </a:endParaRPr>
                    </a:p>
                    <a:p>
                      <a:pPr marL="182880" marR="0" lvl="0" indent="0" algn="just" rtl="0">
                        <a:lnSpc>
                          <a:spcPct val="130000"/>
                        </a:lnSpc>
                        <a:spcBef>
                          <a:spcPts val="0"/>
                        </a:spcBef>
                        <a:spcAft>
                          <a:spcPts val="0"/>
                        </a:spcAft>
                        <a:buNone/>
                      </a:pPr>
                      <a:r>
                        <a:rPr lang="en-US" sz="3600" b="0" u="none" strike="noStrike" cap="none">
                          <a:solidFill>
                            <a:srgbClr val="000000"/>
                          </a:solidFill>
                          <a:latin typeface="#9Slide03 Quicksand" pitchFamily="2" charset="77"/>
                          <a:ea typeface="Cambria"/>
                          <a:cs typeface="Cambria"/>
                          <a:sym typeface="Cambria"/>
                        </a:rPr>
                        <a:t>(1 câu)</a:t>
                      </a:r>
                      <a:endParaRPr sz="3600" u="none" strike="noStrike" cap="none">
                        <a:latin typeface="#9Slide03 Quicksand" pitchFamily="2" charset="77"/>
                        <a:ea typeface="Cambria"/>
                        <a:cs typeface="Cambria"/>
                        <a:sym typeface="Cambria"/>
                      </a:endParaRPr>
                    </a:p>
                  </a:txBody>
                  <a:tcPr marL="73025" marR="73025" marT="63500" marB="63500" anchor="ctr">
                    <a:solidFill>
                      <a:srgbClr val="FFE79A"/>
                    </a:solidFill>
                  </a:tcPr>
                </a:tc>
                <a:tc>
                  <a:txBody>
                    <a:bodyPr/>
                    <a:lstStyle/>
                    <a:p>
                      <a:pPr marL="182880" marR="0" lvl="0" indent="0" algn="just" rtl="0">
                        <a:lnSpc>
                          <a:spcPct val="130000"/>
                        </a:lnSpc>
                        <a:spcBef>
                          <a:spcPts val="0"/>
                        </a:spcBef>
                        <a:spcAft>
                          <a:spcPts val="0"/>
                        </a:spcAft>
                        <a:buNone/>
                      </a:pPr>
                      <a:r>
                        <a:rPr lang="en-US" sz="3600" b="0" u="none" strike="noStrike" cap="none">
                          <a:solidFill>
                            <a:srgbClr val="000000"/>
                          </a:solidFill>
                          <a:latin typeface="#9Slide03 Quicksand" pitchFamily="2" charset="77"/>
                          <a:ea typeface="Cambria"/>
                          <a:cs typeface="Cambria"/>
                          <a:sym typeface="Cambria"/>
                        </a:rPr>
                        <a:t>Ý nghĩa của truyện lịch sử đã chọn nói riêng và truyện lịch sử nói chung trong xã hội hiện nay.</a:t>
                      </a:r>
                      <a:endParaRPr sz="3600" u="none" strike="noStrike" cap="none">
                        <a:latin typeface="#9Slide03 Quicksand" pitchFamily="2" charset="77"/>
                        <a:ea typeface="Cambria"/>
                        <a:cs typeface="Cambria"/>
                        <a:sym typeface="Cambria"/>
                      </a:endParaRPr>
                    </a:p>
                  </a:txBody>
                  <a:tcPr marL="73025" marR="73025" marT="63500" marB="6350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01041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8140" y="-3316552"/>
            <a:ext cx="19038822" cy="12127225"/>
          </a:xfrm>
          <a:custGeom>
            <a:avLst/>
            <a:gdLst/>
            <a:ahLst/>
            <a:cxnLst/>
            <a:rect l="l" t="t" r="r" b="b"/>
            <a:pathLst>
              <a:path w="19038822" h="12127225">
                <a:moveTo>
                  <a:pt x="0" y="0"/>
                </a:moveTo>
                <a:lnTo>
                  <a:pt x="19038822" y="0"/>
                </a:lnTo>
                <a:lnTo>
                  <a:pt x="19038822" y="12127226"/>
                </a:lnTo>
                <a:lnTo>
                  <a:pt x="0" y="12127226"/>
                </a:lnTo>
                <a:lnTo>
                  <a:pt x="0" y="0"/>
                </a:lnTo>
                <a:close/>
              </a:path>
            </a:pathLst>
          </a:custGeom>
          <a:blipFill>
            <a:blip r:embed="rId2">
              <a:extLst>
                <a:ext uri="{96DAC541-7B7A-43D3-8B79-37D633B846F1}">
                  <asvg:svgBlip xmlns:asvg="http://schemas.microsoft.com/office/drawing/2016/SVG/main" r:embed="rId3"/>
                </a:ext>
              </a:extLst>
            </a:blip>
            <a:stretch>
              <a:fillRect b="-9038"/>
            </a:stretch>
          </a:blipFill>
        </p:spPr>
      </p:sp>
      <p:grpSp>
        <p:nvGrpSpPr>
          <p:cNvPr id="3" name="Group 3"/>
          <p:cNvGrpSpPr/>
          <p:nvPr/>
        </p:nvGrpSpPr>
        <p:grpSpPr>
          <a:xfrm>
            <a:off x="2553623" y="1470199"/>
            <a:ext cx="13743085"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r="-30390"/>
              </a:stretch>
            </a:blipFill>
          </p:spPr>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l="-30390"/>
              </a:stretch>
            </a:blipFill>
          </p:spPr>
        </p:sp>
      </p:grpSp>
      <p:sp>
        <p:nvSpPr>
          <p:cNvPr id="11" name="Freeform 11"/>
          <p:cNvSpPr/>
          <p:nvPr/>
        </p:nvSpPr>
        <p:spPr>
          <a:xfrm>
            <a:off x="533557" y="5542422"/>
            <a:ext cx="2411158" cy="1696578"/>
          </a:xfrm>
          <a:custGeom>
            <a:avLst/>
            <a:gdLst/>
            <a:ahLst/>
            <a:cxnLst/>
            <a:rect l="l" t="t" r="r" b="b"/>
            <a:pathLst>
              <a:path w="2411158" h="1696578">
                <a:moveTo>
                  <a:pt x="0" y="0"/>
                </a:moveTo>
                <a:lnTo>
                  <a:pt x="2411158" y="0"/>
                </a:lnTo>
                <a:lnTo>
                  <a:pt x="2411158" y="1696578"/>
                </a:lnTo>
                <a:lnTo>
                  <a:pt x="0" y="1696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282850" y="7200900"/>
            <a:ext cx="4191000" cy="4114800"/>
          </a:xfrm>
          <a:custGeom>
            <a:avLst/>
            <a:gdLst/>
            <a:ahLst/>
            <a:cxnLst/>
            <a:rect l="l" t="t" r="r" b="b"/>
            <a:pathLst>
              <a:path w="4191000" h="4114800">
                <a:moveTo>
                  <a:pt x="0" y="0"/>
                </a:moveTo>
                <a:lnTo>
                  <a:pt x="4191000" y="0"/>
                </a:lnTo>
                <a:lnTo>
                  <a:pt x="41910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0724561" y="8117867"/>
            <a:ext cx="8405340" cy="4569448"/>
          </a:xfrm>
          <a:custGeom>
            <a:avLst/>
            <a:gdLst/>
            <a:ahLst/>
            <a:cxnLst/>
            <a:rect l="l" t="t" r="r" b="b"/>
            <a:pathLst>
              <a:path w="8405340" h="4569448">
                <a:moveTo>
                  <a:pt x="0" y="0"/>
                </a:moveTo>
                <a:lnTo>
                  <a:pt x="8405340" y="0"/>
                </a:lnTo>
                <a:lnTo>
                  <a:pt x="8405340" y="4569448"/>
                </a:lnTo>
                <a:lnTo>
                  <a:pt x="0" y="45694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15333273" y="5542422"/>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16"/>
          <p:cNvSpPr/>
          <p:nvPr/>
        </p:nvSpPr>
        <p:spPr>
          <a:xfrm rot="-8957596" flipH="1" flipV="1">
            <a:off x="14388559" y="810226"/>
            <a:ext cx="4169757" cy="902184"/>
          </a:xfrm>
          <a:custGeom>
            <a:avLst/>
            <a:gdLst/>
            <a:ahLst/>
            <a:cxnLst/>
            <a:rect l="l" t="t" r="r" b="b"/>
            <a:pathLst>
              <a:path w="4169757" h="902184">
                <a:moveTo>
                  <a:pt x="4169757" y="902184"/>
                </a:moveTo>
                <a:lnTo>
                  <a:pt x="0" y="902184"/>
                </a:lnTo>
                <a:lnTo>
                  <a:pt x="0" y="0"/>
                </a:lnTo>
                <a:lnTo>
                  <a:pt x="4169757" y="0"/>
                </a:lnTo>
                <a:lnTo>
                  <a:pt x="4169757" y="902184"/>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flipH="1">
            <a:off x="11894683" y="6606056"/>
            <a:ext cx="2037979" cy="1511810"/>
          </a:xfrm>
          <a:custGeom>
            <a:avLst/>
            <a:gdLst/>
            <a:ahLst/>
            <a:cxnLst/>
            <a:rect l="l" t="t" r="r" b="b"/>
            <a:pathLst>
              <a:path w="2037979" h="1511810">
                <a:moveTo>
                  <a:pt x="2037980" y="0"/>
                </a:moveTo>
                <a:lnTo>
                  <a:pt x="0" y="0"/>
                </a:lnTo>
                <a:lnTo>
                  <a:pt x="0" y="1511811"/>
                </a:lnTo>
                <a:lnTo>
                  <a:pt x="2037980" y="1511811"/>
                </a:lnTo>
                <a:lnTo>
                  <a:pt x="203798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Freeform 18"/>
          <p:cNvSpPr/>
          <p:nvPr/>
        </p:nvSpPr>
        <p:spPr>
          <a:xfrm>
            <a:off x="4090893" y="8070242"/>
            <a:ext cx="3478876" cy="4114800"/>
          </a:xfrm>
          <a:custGeom>
            <a:avLst/>
            <a:gdLst/>
            <a:ahLst/>
            <a:cxnLst/>
            <a:rect l="l" t="t" r="r" b="b"/>
            <a:pathLst>
              <a:path w="3478876" h="4114800">
                <a:moveTo>
                  <a:pt x="0" y="0"/>
                </a:moveTo>
                <a:lnTo>
                  <a:pt x="3478876" y="0"/>
                </a:lnTo>
                <a:lnTo>
                  <a:pt x="3478876"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9" name="TextBox 18">
            <a:extLst>
              <a:ext uri="{FF2B5EF4-FFF2-40B4-BE49-F238E27FC236}">
                <a16:creationId xmlns:a16="http://schemas.microsoft.com/office/drawing/2014/main" id="{5DD3E93B-E9C8-9C49-925E-17BBAA01E822}"/>
              </a:ext>
            </a:extLst>
          </p:cNvPr>
          <p:cNvSpPr txBox="1"/>
          <p:nvPr/>
        </p:nvSpPr>
        <p:spPr>
          <a:xfrm>
            <a:off x="3949187" y="3744176"/>
            <a:ext cx="10814179" cy="1477328"/>
          </a:xfrm>
          <a:prstGeom prst="rect">
            <a:avLst/>
          </a:prstGeom>
          <a:noFill/>
        </p:spPr>
        <p:txBody>
          <a:bodyPr wrap="none" rtlCol="0">
            <a:spAutoFit/>
          </a:bodyPr>
          <a:lstStyle/>
          <a:p>
            <a:r>
              <a:rPr lang="en-US" sz="9000">
                <a:solidFill>
                  <a:schemeClr val="bg1"/>
                </a:solidFill>
                <a:latin typeface="#9Slide03 BoosterNextFYBlack" panose="02000A03000000020004" pitchFamily="2" charset="77"/>
              </a:rPr>
              <a:t>Hẹn gặp lại các em!</a:t>
            </a:r>
          </a:p>
        </p:txBody>
      </p:sp>
      <p:pic>
        <p:nvPicPr>
          <p:cNvPr id="7" name="Picture 6" descr="A blue and orange logo&#10;&#10;Description automatically generated">
            <a:extLst>
              <a:ext uri="{FF2B5EF4-FFF2-40B4-BE49-F238E27FC236}">
                <a16:creationId xmlns:a16="http://schemas.microsoft.com/office/drawing/2014/main" id="{2DD2CA3B-F4B5-D375-F51A-CFADCAA1589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186582" y="476253"/>
            <a:ext cx="2269377" cy="838369"/>
          </a:xfrm>
          <a:prstGeom prst="rect">
            <a:avLst/>
          </a:prstGeom>
        </p:spPr>
      </p:pic>
    </p:spTree>
    <p:extLst>
      <p:ext uri="{BB962C8B-B14F-4D97-AF65-F5344CB8AC3E}">
        <p14:creationId xmlns:p14="http://schemas.microsoft.com/office/powerpoint/2010/main" val="2124245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wipe(left)">
                                      <p:cBhvr>
                                        <p:cTn id="1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8738975" y="717763"/>
            <a:ext cx="7563188" cy="7555283"/>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8709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202679"/>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84168"/>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20728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42471"/>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510802"/>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1804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73981"/>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5" name="quay dung"/>
          <p:cNvSpPr/>
          <p:nvPr/>
        </p:nvSpPr>
        <p:spPr>
          <a:xfrm>
            <a:off x="13931537" y="8817430"/>
            <a:ext cx="4056018" cy="1273628"/>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5000" b="1" dirty="0">
                <a:solidFill>
                  <a:prstClr val="white"/>
                </a:solidFill>
                <a:latin typeface="#9Slide03 BoosterNextFYBlack" panose="02000A03000000020004" pitchFamily="2" charset="77"/>
                <a:ea typeface="Tahoma" panose="020B0604030504040204" pitchFamily="34" charset="0"/>
                <a:cs typeface="Tahoma" panose="020B0604030504040204" pitchFamily="34" charset="0"/>
              </a:rPr>
              <a:t>QUAY</a:t>
            </a:r>
            <a:endParaRPr lang="vi-VN" sz="5000" b="1" dirty="0">
              <a:solidFill>
                <a:prstClr val="white"/>
              </a:solidFill>
              <a:latin typeface="#9Slide03 BoosterNextFYBlack" panose="02000A03000000020004" pitchFamily="2" charset="77"/>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1447413" y="4520452"/>
            <a:ext cx="2728169" cy="2478353"/>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8000" b="1" dirty="0">
                <a:solidFill>
                  <a:prstClr val="black"/>
                </a:solidFill>
                <a:latin typeface="#9Slide03 BoosterNextFYBlack" panose="02000A03000000020004" pitchFamily="2" charset="77"/>
                <a:ea typeface="Tahoma" panose="020B0604030504040204" pitchFamily="34" charset="0"/>
                <a:cs typeface="Tahoma" panose="020B0604030504040204" pitchFamily="34" charset="0"/>
              </a:rPr>
              <a:t>1</a:t>
            </a:r>
            <a:endParaRPr lang="vi-VN" sz="8000" b="1" dirty="0">
              <a:solidFill>
                <a:prstClr val="black"/>
              </a:solidFill>
              <a:latin typeface="#9Slide03 BoosterNextFYBlack" panose="02000A03000000020004" pitchFamily="2" charset="77"/>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4244609" y="4495404"/>
            <a:ext cx="2728170" cy="2478354"/>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8000" b="1" dirty="0">
                <a:solidFill>
                  <a:prstClr val="black"/>
                </a:solidFill>
                <a:latin typeface="#9Slide03 BoosterNextFYBlack" panose="02000A03000000020004" pitchFamily="2" charset="77"/>
                <a:ea typeface="Tahoma" panose="020B0604030504040204" pitchFamily="34" charset="0"/>
                <a:cs typeface="Tahoma" panose="020B0604030504040204" pitchFamily="34" charset="0"/>
              </a:rPr>
              <a:t>2</a:t>
            </a:r>
            <a:endParaRPr lang="vi-VN" sz="8000" b="1" dirty="0">
              <a:solidFill>
                <a:prstClr val="black"/>
              </a:solidFill>
              <a:latin typeface="#9Slide03 BoosterNextFYBlack" panose="02000A03000000020004" pitchFamily="2" charset="77"/>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1447413" y="6998805"/>
            <a:ext cx="2728169" cy="247835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8000" b="1" dirty="0">
                <a:solidFill>
                  <a:prstClr val="black"/>
                </a:solidFill>
                <a:latin typeface="#9Slide03 BoosterNextFYBlack" panose="02000A03000000020004" pitchFamily="2" charset="77"/>
                <a:ea typeface="Tahoma" panose="020B0604030504040204" pitchFamily="34" charset="0"/>
                <a:cs typeface="Tahoma" panose="020B0604030504040204" pitchFamily="34" charset="0"/>
              </a:rPr>
              <a:t>3</a:t>
            </a:r>
            <a:endParaRPr lang="vi-VN" sz="8000" b="1" dirty="0">
              <a:solidFill>
                <a:prstClr val="black"/>
              </a:solidFill>
              <a:latin typeface="#9Slide03 BoosterNextFYBlack" panose="02000A03000000020004" pitchFamily="2" charset="77"/>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4274695" y="7033870"/>
            <a:ext cx="2728168" cy="2478351"/>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8000" b="1" dirty="0">
                <a:solidFill>
                  <a:prstClr val="black"/>
                </a:solidFill>
                <a:latin typeface="#9Slide03 BoosterNextFYBlack" panose="02000A03000000020004" pitchFamily="2" charset="77"/>
                <a:ea typeface="Tahoma" panose="020B0604030504040204" pitchFamily="34" charset="0"/>
                <a:cs typeface="Tahoma" panose="020B0604030504040204" pitchFamily="34" charset="0"/>
              </a:rPr>
              <a:t>4</a:t>
            </a:r>
            <a:endParaRPr lang="vi-VN" sz="8000" b="1" dirty="0">
              <a:solidFill>
                <a:prstClr val="black"/>
              </a:solidFill>
              <a:latin typeface="#9Slide03 BoosterNextFYBlack" panose="02000A03000000020004" pitchFamily="2" charset="77"/>
              <a:ea typeface="Tahoma" panose="020B0604030504040204" pitchFamily="34" charset="0"/>
              <a:cs typeface="Tahoma" panose="020B0604030504040204" pitchFamily="34" charset="0"/>
            </a:endParaRPr>
          </a:p>
        </p:txBody>
      </p:sp>
      <p:sp>
        <p:nvSpPr>
          <p:cNvPr id="41" name="Rectangle 40"/>
          <p:cNvSpPr/>
          <p:nvPr/>
        </p:nvSpPr>
        <p:spPr>
          <a:xfrm>
            <a:off x="975947" y="1337505"/>
            <a:ext cx="7168950" cy="2908489"/>
          </a:xfrm>
          <a:prstGeom prst="rect">
            <a:avLst/>
          </a:prstGeom>
          <a:noFill/>
        </p:spPr>
        <p:txBody>
          <a:bodyPr wrap="none" lIns="137160" tIns="68580" rIns="137160" bIns="68580">
            <a:spAutoFit/>
          </a:bodyPr>
          <a:lstStyle/>
          <a:p>
            <a:pPr algn="ctr" defTabSz="1371600">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9Slide03 BoosterNextFYBlack" panose="02000A03000000020004" pitchFamily="2" charset="77"/>
                <a:ea typeface="Tahoma" panose="020B0604030504040204" pitchFamily="34" charset="0"/>
                <a:cs typeface="Tahoma" panose="020B0604030504040204" pitchFamily="34" charset="0"/>
              </a:rPr>
              <a:t>VÒNG QUAY </a:t>
            </a:r>
          </a:p>
          <a:p>
            <a:pPr algn="ctr" defTabSz="1371600">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9Slide03 BoosterNextFYBlack" panose="02000A03000000020004" pitchFamily="2" charset="77"/>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7211" y="1268297"/>
            <a:ext cx="742950" cy="657225"/>
          </a:xfrm>
          <a:prstGeom prst="rect">
            <a:avLst/>
          </a:prstGeom>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4609" y="1811208"/>
            <a:ext cx="742950" cy="657225"/>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78725" y="1020417"/>
            <a:ext cx="742950" cy="657225"/>
          </a:xfrm>
          <a:prstGeom prst="rect">
            <a:avLst/>
          </a:prstGeom>
        </p:spPr>
      </p:pic>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667746" y="717763"/>
            <a:ext cx="1071563" cy="1785938"/>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469291" y="3596018"/>
            <a:ext cx="2031321" cy="1732596"/>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571228" y="-1040600"/>
            <a:ext cx="914400" cy="914400"/>
          </a:xfrm>
          <a:prstGeom prst="rect">
            <a:avLst/>
          </a:prstGeom>
        </p:spPr>
      </p:pic>
      <p:sp>
        <p:nvSpPr>
          <p:cNvPr id="31" name="Isosceles Triangle 3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2" name="Isosceles Triangle 3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3" name="Isosceles Triangle 3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4" name="Isosceles Triangle 3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Isosceles Triangle 4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3" name="Isosceles Triangle 4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8" name="Isosceles Triangle 4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9" name="Isosceles Triangle 4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0" name="Isosceles Triangle 4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1" name="Isosceles Triangle 5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2" name="Isosceles Triangle 5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3" name="Isosceles Triangle 5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4" name="Isosceles Triangle 5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5" name="Isosceles Triangle 54"/>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6" name="Isosceles Triangle 55"/>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7" name="Isosceles Triangle 56"/>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8" name="Isosceles Triangle 5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9" name="Isosceles Triangle 5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0" name="Isosceles Triangle 5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1" name="Isosceles Triangle 6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4" name="Heart 23">
            <a:hlinkClick r:id="rId14" action="ppaction://hlinksldjump"/>
          </p:cNvPr>
          <p:cNvSpPr/>
          <p:nvPr/>
        </p:nvSpPr>
        <p:spPr>
          <a:xfrm rot="5400000">
            <a:off x="17027432" y="3879674"/>
            <a:ext cx="1175658" cy="117565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Tree>
    <p:extLst>
      <p:ext uri="{BB962C8B-B14F-4D97-AF65-F5344CB8AC3E}">
        <p14:creationId xmlns:p14="http://schemas.microsoft.com/office/powerpoint/2010/main" val="183586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mediacall" presetSubtype="0" fill="hold" nodeType="withEffect">
                                  <p:stCondLst>
                                    <p:cond delay="0"/>
                                  </p:stCondLst>
                                  <p:childTnLst>
                                    <p:cmd type="call" cmd="stop">
                                      <p:cBhvr>
                                        <p:cTn id="6" dur="1" fill="hold"/>
                                        <p:tgtEl>
                                          <p:spTgt spid="3"/>
                                        </p:tgtEl>
                                      </p:cBhvr>
                                    </p:cmd>
                                  </p:childTnLst>
                                </p:cTn>
                              </p:par>
                              <p:par>
                                <p:cTn id="7"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8" dur="250" accel="50000" decel="50000" autoRev="1" fill="hold">
                                          <p:stCondLst>
                                            <p:cond delay="0"/>
                                          </p:stCondLst>
                                        </p:cTn>
                                        <p:tgtEl>
                                          <p:spTgt spid="41"/>
                                        </p:tgtEl>
                                        <p:attrNameLst>
                                          <p:attrName>ppt_x</p:attrName>
                                          <p:attrName>ppt_y</p:attrName>
                                        </p:attrNameLst>
                                      </p:cBhvr>
                                      <p:rCtr x="0" y="-1204"/>
                                    </p:animMotion>
                                    <p:animRot by="1500000">
                                      <p:cBhvr>
                                        <p:cTn id="9" dur="125" fill="hold">
                                          <p:stCondLst>
                                            <p:cond delay="0"/>
                                          </p:stCondLst>
                                        </p:cTn>
                                        <p:tgtEl>
                                          <p:spTgt spid="41"/>
                                        </p:tgtEl>
                                        <p:attrNameLst>
                                          <p:attrName>r</p:attrName>
                                        </p:attrNameLst>
                                      </p:cBhvr>
                                    </p:animRot>
                                    <p:animRot by="-1500000">
                                      <p:cBhvr>
                                        <p:cTn id="10" dur="125" fill="hold">
                                          <p:stCondLst>
                                            <p:cond delay="125"/>
                                          </p:stCondLst>
                                        </p:cTn>
                                        <p:tgtEl>
                                          <p:spTgt spid="41"/>
                                        </p:tgtEl>
                                        <p:attrNameLst>
                                          <p:attrName>r</p:attrName>
                                        </p:attrNameLst>
                                      </p:cBhvr>
                                    </p:animRot>
                                    <p:animRot by="-1500000">
                                      <p:cBhvr>
                                        <p:cTn id="11" dur="125" fill="hold">
                                          <p:stCondLst>
                                            <p:cond delay="250"/>
                                          </p:stCondLst>
                                        </p:cTn>
                                        <p:tgtEl>
                                          <p:spTgt spid="41"/>
                                        </p:tgtEl>
                                        <p:attrNameLst>
                                          <p:attrName>r</p:attrName>
                                        </p:attrNameLst>
                                      </p:cBhvr>
                                    </p:animRot>
                                    <p:animRot by="1500000">
                                      <p:cBhvr>
                                        <p:cTn id="12" dur="125" fill="hold">
                                          <p:stCondLst>
                                            <p:cond delay="375"/>
                                          </p:stCondLst>
                                        </p:cTn>
                                        <p:tgtEl>
                                          <p:spTgt spid="4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1"/>
                                        </p:tgtEl>
                                      </p:cBhvr>
                                    </p:animEffect>
                                    <p:set>
                                      <p:cBhvr>
                                        <p:cTn id="17" dur="1" fill="hold">
                                          <p:stCondLst>
                                            <p:cond delay="499"/>
                                          </p:stCondLst>
                                        </p:cTn>
                                        <p:tgtEl>
                                          <p:spTgt spid="3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ainbow colored vertical lines&#10;&#10;Description automatically generated">
            <a:extLst>
              <a:ext uri="{FF2B5EF4-FFF2-40B4-BE49-F238E27FC236}">
                <a16:creationId xmlns:a16="http://schemas.microsoft.com/office/drawing/2014/main" id="{1EA1F6C8-203F-0E99-E554-2E6A4CE678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916" y="-113569"/>
            <a:ext cx="19470886" cy="10955048"/>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en-AU" sz="6000" dirty="0">
                <a:solidFill>
                  <a:prstClr val="black"/>
                </a:solidFill>
                <a:latin typeface="#9Slide03 Varela Round" pitchFamily="2" charset="-79"/>
                <a:ea typeface="#9Slide04 Tinos" panose="02020603050405020304" pitchFamily="18" charset="0"/>
                <a:cs typeface="#9Slide03 Varela Round" pitchFamily="2" charset="-79"/>
              </a:rPr>
              <a:t>Từ ngữ nào sau đây có nghĩa là “trang phục của vua chúa” thời phong kiến?</a:t>
            </a:r>
            <a:endParaRPr lang="vi-VN" sz="6000" dirty="0">
              <a:solidFill>
                <a:prstClr val="black"/>
              </a:solidFill>
              <a:latin typeface="#9Slide03 Varela Round" pitchFamily="2" charset="-79"/>
              <a:ea typeface="#9Slide04 Tinos" panose="02020603050405020304" pitchFamily="18" charset="0"/>
              <a:cs typeface="#9Slide03 Varela Round" pitchFamily="2" charset="-79"/>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6000" dirty="0">
                <a:solidFill>
                  <a:prstClr val="black"/>
                </a:solidFill>
                <a:latin typeface="#9Slide03 Varela Round" pitchFamily="2" charset="-79"/>
                <a:ea typeface="#9Slide04 Tinos" panose="02020603050405020304" pitchFamily="18" charset="0"/>
                <a:cs typeface="#9Slide03 Varela Round" pitchFamily="2" charset="-79"/>
              </a:rPr>
              <a:t>A. Y phục.</a:t>
            </a: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6000" dirty="0">
                <a:solidFill>
                  <a:prstClr val="black"/>
                </a:solidFill>
                <a:latin typeface="#9Slide03 Varela Round" pitchFamily="2" charset="-79"/>
                <a:cs typeface="#9Slide03 Varela Round" pitchFamily="2" charset="-79"/>
              </a:rPr>
              <a:t>B. Long bào.</a:t>
            </a: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6000" dirty="0">
                <a:solidFill>
                  <a:prstClr val="black"/>
                </a:solidFill>
                <a:latin typeface="#9Slide03 Varela Round" pitchFamily="2" charset="-79"/>
                <a:cs typeface="#9Slide03 Varela Round" pitchFamily="2" charset="-79"/>
              </a:rPr>
              <a:t>C. Xiêm y.</a:t>
            </a: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6000" dirty="0">
                <a:solidFill>
                  <a:prstClr val="black"/>
                </a:solidFill>
                <a:latin typeface="#9Slide03 Varela Round" pitchFamily="2" charset="-79"/>
                <a:cs typeface="#9Slide03 Varela Round" pitchFamily="2" charset="-79"/>
              </a:rPr>
              <a:t>D. Long thể.</a:t>
            </a:r>
          </a:p>
        </p:txBody>
      </p:sp>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49007" y="3039740"/>
            <a:ext cx="1207113" cy="965690"/>
          </a:xfrm>
          <a:prstGeom prst="rect">
            <a:avLst/>
          </a:prstGeom>
        </p:spPr>
      </p:pic>
      <p:sp>
        <p:nvSpPr>
          <p:cNvPr id="18" name="Cloud 17">
            <a:hlinkClick r:id="rId10" action="ppaction://hlinksldjump"/>
          </p:cNvPr>
          <p:cNvSpPr/>
          <p:nvPr/>
        </p:nvSpPr>
        <p:spPr>
          <a:xfrm>
            <a:off x="7001242" y="7053748"/>
            <a:ext cx="4956104" cy="189975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dirty="0">
                <a:solidFill>
                  <a:schemeClr val="tx1"/>
                </a:solidFill>
                <a:latin typeface="#9Slide03 Varela Round" pitchFamily="2" charset="-79"/>
                <a:cs typeface="#9Slide03 Varela Round" pitchFamily="2" charset="-79"/>
              </a:rPr>
              <a:t>TIẾP</a:t>
            </a:r>
            <a:endParaRPr lang="vi-VN" sz="6000" b="1" dirty="0">
              <a:solidFill>
                <a:schemeClr val="tx1"/>
              </a:solidFill>
              <a:latin typeface="#9Slide03 Varela Round" pitchFamily="2" charset="-79"/>
              <a:cs typeface="#9Slide03 Varela Round" pitchFamily="2" charset="-79"/>
            </a:endParaRPr>
          </a:p>
        </p:txBody>
      </p:sp>
    </p:spTree>
    <p:extLst>
      <p:ext uri="{BB962C8B-B14F-4D97-AF65-F5344CB8AC3E}">
        <p14:creationId xmlns:p14="http://schemas.microsoft.com/office/powerpoint/2010/main" val="313638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ainbow colored vertical lines&#10;&#10;Description automatically generated">
            <a:extLst>
              <a:ext uri="{FF2B5EF4-FFF2-40B4-BE49-F238E27FC236}">
                <a16:creationId xmlns:a16="http://schemas.microsoft.com/office/drawing/2014/main" id="{1EA1F6C8-203F-0E99-E554-2E6A4CE678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086" y="-495300"/>
            <a:ext cx="19470886" cy="10955048"/>
          </a:xfrm>
          <a:prstGeom prst="rect">
            <a:avLst/>
          </a:prstGeom>
        </p:spPr>
      </p:pic>
      <p:sp>
        <p:nvSpPr>
          <p:cNvPr id="4" name="Snip Diagonal Corner Rectangle 3"/>
          <p:cNvSpPr/>
          <p:nvPr/>
        </p:nvSpPr>
        <p:spPr>
          <a:xfrm>
            <a:off x="152400" y="299804"/>
            <a:ext cx="17526000"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en-AU" sz="5000" dirty="0">
                <a:solidFill>
                  <a:prstClr val="black"/>
                </a:solidFill>
                <a:latin typeface="#9Slide03 Varela Round" pitchFamily="2" charset="-79"/>
                <a:cs typeface="#9Slide03 Varela Round" pitchFamily="2" charset="-79"/>
              </a:rPr>
              <a:t>Những từ ngữ nào sau đây được sử dụng trong cộng đồng người theo đạo Thiên Chúa?</a:t>
            </a:r>
            <a:endParaRPr lang="vi-VN" sz="5000" dirty="0">
              <a:solidFill>
                <a:prstClr val="black"/>
              </a:solidFill>
              <a:latin typeface="#9Slide03 Varela Round" pitchFamily="2" charset="-79"/>
              <a:cs typeface="#9Slide03 Varela Round" pitchFamily="2" charset="-79"/>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5000" dirty="0">
                <a:solidFill>
                  <a:prstClr val="black"/>
                </a:solidFill>
                <a:latin typeface="#9Slide03 Varela Round" pitchFamily="2" charset="-79"/>
                <a:cs typeface="#9Slide03 Varela Round" pitchFamily="2" charset="-79"/>
              </a:rPr>
              <a:t>A. mẫu nghi, đạo nhi.</a:t>
            </a: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5000" dirty="0">
                <a:solidFill>
                  <a:prstClr val="black"/>
                </a:solidFill>
                <a:latin typeface="#9Slide03 Varela Round" pitchFamily="2" charset="-79"/>
                <a:cs typeface="#9Slide03 Varela Round" pitchFamily="2" charset="-79"/>
              </a:rPr>
              <a:t>B. nữ tu, ông quản.</a:t>
            </a: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5000" dirty="0">
                <a:solidFill>
                  <a:prstClr val="black"/>
                </a:solidFill>
                <a:latin typeface="#9Slide03 Varela Round" pitchFamily="2" charset="-79"/>
                <a:cs typeface="#9Slide03 Varela Round" pitchFamily="2" charset="-79"/>
              </a:rPr>
              <a:t>C. đức Phật, sư đệ.</a:t>
            </a: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5000" dirty="0">
                <a:solidFill>
                  <a:prstClr val="black"/>
                </a:solidFill>
                <a:latin typeface="#9Slide03 Varela Round" pitchFamily="2" charset="-79"/>
                <a:cs typeface="#9Slide03 Varela Round" pitchFamily="2" charset="-79"/>
              </a:rPr>
              <a:t>D. phi tần, huynh đệ.</a:t>
            </a: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49007" y="3039740"/>
            <a:ext cx="1207113" cy="965690"/>
          </a:xfrm>
          <a:prstGeom prst="rect">
            <a:avLst/>
          </a:prstGeom>
        </p:spPr>
      </p:pic>
      <p:sp>
        <p:nvSpPr>
          <p:cNvPr id="18" name="Cloud 17">
            <a:hlinkClick r:id="rId9" action="ppaction://hlinksldjump"/>
          </p:cNvPr>
          <p:cNvSpPr/>
          <p:nvPr/>
        </p:nvSpPr>
        <p:spPr>
          <a:xfrm>
            <a:off x="7001242" y="7053748"/>
            <a:ext cx="4956104" cy="189975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000" b="1" dirty="0">
                <a:solidFill>
                  <a:schemeClr val="tx1"/>
                </a:solidFill>
                <a:latin typeface="#9Slide03 Varela Round" pitchFamily="2" charset="-79"/>
                <a:cs typeface="#9Slide03 Varela Round" pitchFamily="2" charset="-79"/>
              </a:rPr>
              <a:t>TIẾP</a:t>
            </a:r>
            <a:endParaRPr lang="vi-VN" sz="5000" b="1" dirty="0">
              <a:solidFill>
                <a:schemeClr val="tx1"/>
              </a:solidFill>
              <a:latin typeface="#9Slide03 Varela Round" pitchFamily="2" charset="-79"/>
              <a:cs typeface="#9Slide03 Varela Round" pitchFamily="2" charset="-79"/>
            </a:endParaRPr>
          </a:p>
        </p:txBody>
      </p:sp>
    </p:spTree>
    <p:extLst>
      <p:ext uri="{BB962C8B-B14F-4D97-AF65-F5344CB8AC3E}">
        <p14:creationId xmlns:p14="http://schemas.microsoft.com/office/powerpoint/2010/main" val="258333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ainbow colored vertical lines&#10;&#10;Description automatically generated">
            <a:extLst>
              <a:ext uri="{FF2B5EF4-FFF2-40B4-BE49-F238E27FC236}">
                <a16:creationId xmlns:a16="http://schemas.microsoft.com/office/drawing/2014/main" id="{3DBBAE21-48E0-BF9D-C317-136CE02A02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785" y="-266700"/>
            <a:ext cx="18759785" cy="10554956"/>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en-AU" sz="5400" dirty="0">
                <a:solidFill>
                  <a:prstClr val="black"/>
                </a:solidFill>
                <a:latin typeface="#9Slide03 Varela Round" pitchFamily="2" charset="-79"/>
                <a:cs typeface="#9Slide03 Varela Round" pitchFamily="2" charset="-79"/>
              </a:rPr>
              <a:t>Trong câu: “Chán quá, hôm nay mình phải nhận gậy cho bài tập này.”, từ nào được dùng theo nghĩa chuyển?</a:t>
            </a:r>
            <a:endParaRPr lang="vi-VN" sz="5400" dirty="0">
              <a:solidFill>
                <a:prstClr val="black"/>
              </a:solidFill>
              <a:latin typeface="#9Slide03 Varela Round" pitchFamily="2" charset="-79"/>
              <a:cs typeface="#9Slide03 Varela Round" pitchFamily="2" charset="-79"/>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5400" dirty="0">
                <a:solidFill>
                  <a:prstClr val="black"/>
                </a:solidFill>
                <a:latin typeface="#9Slide03 Varela Round" pitchFamily="2" charset="-79"/>
                <a:cs typeface="#9Slide03 Varela Round" pitchFamily="2" charset="-79"/>
              </a:rPr>
              <a:t>A. gậy.</a:t>
            </a: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5400" dirty="0">
                <a:solidFill>
                  <a:prstClr val="black"/>
                </a:solidFill>
                <a:latin typeface="#9Slide03 Varela Round" pitchFamily="2" charset="-79"/>
                <a:cs typeface="#9Slide03 Varela Round" pitchFamily="2" charset="-79"/>
              </a:rPr>
              <a:t>B. mình.</a:t>
            </a: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5400" dirty="0">
                <a:solidFill>
                  <a:prstClr val="black"/>
                </a:solidFill>
                <a:latin typeface="#9Slide03 Varela Round" pitchFamily="2" charset="-79"/>
                <a:cs typeface="#9Slide03 Varela Round" pitchFamily="2" charset="-79"/>
              </a:rPr>
              <a:t>C. chán.</a:t>
            </a: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5400" dirty="0">
                <a:solidFill>
                  <a:prstClr val="black"/>
                </a:solidFill>
                <a:latin typeface="#9Slide03 Varela Round" pitchFamily="2" charset="-79"/>
                <a:cs typeface="#9Slide03 Varela Round" pitchFamily="2" charset="-79"/>
              </a:rPr>
              <a:t>D. này.</a:t>
            </a:r>
          </a:p>
        </p:txBody>
      </p:sp>
      <p:pic>
        <p:nvPicPr>
          <p:cNvPr id="47" name="Picture 46"/>
          <p:cNvPicPr>
            <a:picLocks noChangeAspect="1"/>
          </p:cNvPicPr>
          <p:nvPr/>
        </p:nvPicPr>
        <p:blipFill rotWithShape="1">
          <a:blip r:embed="rId6"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17" name="Cloud 16">
            <a:hlinkClick r:id="rId9" action="ppaction://hlinksldjump"/>
          </p:cNvPr>
          <p:cNvSpPr/>
          <p:nvPr/>
        </p:nvSpPr>
        <p:spPr>
          <a:xfrm>
            <a:off x="7001242" y="7053748"/>
            <a:ext cx="4657358" cy="174735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dirty="0">
                <a:solidFill>
                  <a:schemeClr val="tx1"/>
                </a:solidFill>
                <a:latin typeface="#9Slide03 Varela Round" pitchFamily="2" charset="-79"/>
                <a:cs typeface="#9Slide03 Varela Round" pitchFamily="2" charset="-79"/>
              </a:rPr>
              <a:t>TIẾP</a:t>
            </a:r>
            <a:endParaRPr lang="vi-VN" sz="5400" b="1" dirty="0">
              <a:solidFill>
                <a:schemeClr val="tx1"/>
              </a:solidFill>
              <a:latin typeface="#9Slide03 Varela Round" pitchFamily="2" charset="-79"/>
              <a:cs typeface="#9Slide03 Varela Round" pitchFamily="2" charset="-79"/>
            </a:endParaRPr>
          </a:p>
        </p:txBody>
      </p:sp>
    </p:spTree>
    <p:extLst>
      <p:ext uri="{BB962C8B-B14F-4D97-AF65-F5344CB8AC3E}">
        <p14:creationId xmlns:p14="http://schemas.microsoft.com/office/powerpoint/2010/main" val="425973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ainbow colored vertical lines&#10;&#10;Description automatically generated">
            <a:extLst>
              <a:ext uri="{FF2B5EF4-FFF2-40B4-BE49-F238E27FC236}">
                <a16:creationId xmlns:a16="http://schemas.microsoft.com/office/drawing/2014/main" id="{8E27AD01-2EDD-B2C4-EC57-2885FC72A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219" y="-342900"/>
            <a:ext cx="18895219" cy="10631156"/>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AU" sz="5400" dirty="0">
                <a:solidFill>
                  <a:prstClr val="black"/>
                </a:solidFill>
                <a:latin typeface="#9Slide03 Varela Round" pitchFamily="2" charset="-79"/>
                <a:cs typeface="#9Slide03 Varela Round" pitchFamily="2" charset="-79"/>
              </a:rPr>
              <a:t>“Thiên tử” có nghĩa là</a:t>
            </a:r>
            <a:endParaRPr lang="vi-VN" sz="5400" dirty="0">
              <a:solidFill>
                <a:prstClr val="black"/>
              </a:solidFill>
              <a:latin typeface="#9Slide03 Varela Round" pitchFamily="2" charset="-79"/>
              <a:cs typeface="#9Slide03 Varela Round" pitchFamily="2" charset="-79"/>
            </a:endParaRPr>
          </a:p>
        </p:txBody>
      </p:sp>
      <p:sp>
        <p:nvSpPr>
          <p:cNvPr id="26" name="Rectangle 25"/>
          <p:cNvSpPr/>
          <p:nvPr/>
        </p:nvSpPr>
        <p:spPr>
          <a:xfrm>
            <a:off x="1665330" y="2924018"/>
            <a:ext cx="7360197" cy="203690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5400" dirty="0">
                <a:solidFill>
                  <a:prstClr val="black"/>
                </a:solidFill>
                <a:latin typeface="#9Slide03 Varela Round" pitchFamily="2" charset="-79"/>
                <a:cs typeface="#9Slide03 Varela Round" pitchFamily="2" charset="-79"/>
              </a:rPr>
              <a:t>A. thuyền của nhân dân, dùng để bắt cá.</a:t>
            </a:r>
          </a:p>
        </p:txBody>
      </p:sp>
      <p:sp>
        <p:nvSpPr>
          <p:cNvPr id="42" name="Rectangle 41"/>
          <p:cNvSpPr/>
          <p:nvPr/>
        </p:nvSpPr>
        <p:spPr>
          <a:xfrm>
            <a:off x="9152965" y="2899690"/>
            <a:ext cx="7360197" cy="20729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5400" dirty="0">
                <a:solidFill>
                  <a:prstClr val="black"/>
                </a:solidFill>
                <a:latin typeface="#9Slide03 Varela Round" pitchFamily="2" charset="-79"/>
                <a:cs typeface="#9Slide03 Varela Round" pitchFamily="2" charset="-79"/>
              </a:rPr>
              <a:t>B. chúng sinh, những người trong thiên hạ.</a:t>
            </a:r>
          </a:p>
        </p:txBody>
      </p:sp>
      <p:sp>
        <p:nvSpPr>
          <p:cNvPr id="43" name="Rectangle 42"/>
          <p:cNvSpPr/>
          <p:nvPr/>
        </p:nvSpPr>
        <p:spPr>
          <a:xfrm>
            <a:off x="1665329" y="5140319"/>
            <a:ext cx="7360197" cy="21487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vi-VN" sz="5400" dirty="0">
                <a:solidFill>
                  <a:prstClr val="black"/>
                </a:solidFill>
                <a:latin typeface="#9Slide03 Varela Round" pitchFamily="2" charset="-79"/>
                <a:cs typeface="#9Slide03 Varela Round" pitchFamily="2" charset="-79"/>
              </a:rPr>
              <a:t>C. con của trời, xưa dùng để chỉ nhà vua.</a:t>
            </a:r>
          </a:p>
        </p:txBody>
      </p:sp>
      <p:sp>
        <p:nvSpPr>
          <p:cNvPr id="44" name="Rectangle 43"/>
          <p:cNvSpPr/>
          <p:nvPr/>
        </p:nvSpPr>
        <p:spPr>
          <a:xfrm>
            <a:off x="9195923" y="5140878"/>
            <a:ext cx="7360197" cy="2148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5400" dirty="0">
                <a:solidFill>
                  <a:prstClr val="black"/>
                </a:solidFill>
                <a:latin typeface="#9Slide03 Varela Round" pitchFamily="2" charset="-79"/>
                <a:cs typeface="#9Slide03 Varela Round" pitchFamily="2" charset="-79"/>
              </a:rPr>
              <a:t>D. những người gần đất xa trời, rất yếu. </a:t>
            </a: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18723" y="4353168"/>
            <a:ext cx="1206804" cy="965442"/>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sp>
        <p:nvSpPr>
          <p:cNvPr id="18" name="Cloud 17">
            <a:hlinkClick r:id="rId8" action="ppaction://hlinksldjump"/>
          </p:cNvPr>
          <p:cNvSpPr/>
          <p:nvPr/>
        </p:nvSpPr>
        <p:spPr>
          <a:xfrm>
            <a:off x="6905344" y="7615201"/>
            <a:ext cx="4581158" cy="189975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dirty="0">
                <a:solidFill>
                  <a:schemeClr val="tx1"/>
                </a:solidFill>
                <a:latin typeface="#9Slide03 Varela Round" pitchFamily="2" charset="-79"/>
                <a:cs typeface="#9Slide03 Varela Round" pitchFamily="2" charset="-79"/>
              </a:rPr>
              <a:t>TIẾP</a:t>
            </a:r>
            <a:endParaRPr lang="vi-VN" sz="5400" b="1" dirty="0">
              <a:solidFill>
                <a:schemeClr val="tx1"/>
              </a:solidFill>
              <a:latin typeface="#9Slide03 Varela Round" pitchFamily="2" charset="-79"/>
              <a:cs typeface="#9Slide03 Varela Round" pitchFamily="2" charset="-79"/>
            </a:endParaRPr>
          </a:p>
        </p:txBody>
      </p:sp>
    </p:spTree>
    <p:extLst>
      <p:ext uri="{BB962C8B-B14F-4D97-AF65-F5344CB8AC3E}">
        <p14:creationId xmlns:p14="http://schemas.microsoft.com/office/powerpoint/2010/main" val="53584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982870"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r="-30390"/>
              </a:stretch>
            </a:blipFill>
          </p:spPr>
          <p:txBody>
            <a:bodyPr/>
            <a:lstStyle/>
            <a:p>
              <a:endParaRPr lang="en-US"/>
            </a:p>
          </p:txBody>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l="-30390"/>
              </a:stretch>
            </a:blipFill>
          </p:spPr>
        </p:sp>
      </p:grpSp>
      <p:sp>
        <p:nvSpPr>
          <p:cNvPr id="6" name="TextBox 6"/>
          <p:cNvSpPr txBox="1"/>
          <p:nvPr/>
        </p:nvSpPr>
        <p:spPr>
          <a:xfrm>
            <a:off x="4054958" y="3472488"/>
            <a:ext cx="9861572" cy="1100622"/>
          </a:xfrm>
          <a:prstGeom prst="rect">
            <a:avLst/>
          </a:prstGeom>
        </p:spPr>
        <p:txBody>
          <a:bodyPr wrap="square" lIns="0" tIns="0" rIns="0" bIns="0" rtlCol="0" anchor="t">
            <a:spAutoFit/>
          </a:bodyPr>
          <a:lstStyle/>
          <a:p>
            <a:pPr algn="ctr">
              <a:lnSpc>
                <a:spcPts val="9000"/>
              </a:lnSpc>
            </a:pPr>
            <a:r>
              <a:rPr lang="en-US" sz="7000" spc="-179">
                <a:solidFill>
                  <a:srgbClr val="FFFFFF"/>
                </a:solidFill>
                <a:latin typeface="#9Slide03 Varela Round" pitchFamily="2" charset="-79"/>
                <a:ea typeface="Jua"/>
                <a:cs typeface="#9Slide03 Varela Round" pitchFamily="2" charset="-79"/>
                <a:sym typeface="Jua"/>
              </a:rPr>
              <a:t>Thực hành tiếng Việt</a:t>
            </a:r>
          </a:p>
        </p:txBody>
      </p:sp>
      <p:sp>
        <p:nvSpPr>
          <p:cNvPr id="7" name="TextBox 7"/>
          <p:cNvSpPr txBox="1"/>
          <p:nvPr/>
        </p:nvSpPr>
        <p:spPr>
          <a:xfrm>
            <a:off x="4281746" y="5088737"/>
            <a:ext cx="9724507" cy="760849"/>
          </a:xfrm>
          <a:prstGeom prst="rect">
            <a:avLst/>
          </a:prstGeom>
        </p:spPr>
        <p:txBody>
          <a:bodyPr lIns="0" tIns="0" rIns="0" bIns="0" rtlCol="0" anchor="t">
            <a:spAutoFit/>
          </a:bodyPr>
          <a:lstStyle/>
          <a:p>
            <a:pPr algn="ctr">
              <a:lnSpc>
                <a:spcPts val="5459"/>
              </a:lnSpc>
            </a:pPr>
            <a:r>
              <a:rPr lang="en-US" sz="8000" b="1">
                <a:solidFill>
                  <a:srgbClr val="FFFFFF"/>
                </a:solidFill>
                <a:latin typeface="#9Slide03 BoosterNextFYBlack" panose="02000A03000000020004" pitchFamily="2" charset="77"/>
                <a:ea typeface="KG Primary Penmanship"/>
                <a:cs typeface="#9Slide03 Arima Madurai Bold" pitchFamily="2" charset="77"/>
                <a:sym typeface="KG Primary Penmanship"/>
              </a:rPr>
              <a:t>BIỆT NGỮ XÃ HỘI</a:t>
            </a:r>
          </a:p>
        </p:txBody>
      </p:sp>
      <p:sp>
        <p:nvSpPr>
          <p:cNvPr id="8" name="Freeform 8"/>
          <p:cNvSpPr/>
          <p:nvPr/>
        </p:nvSpPr>
        <p:spPr>
          <a:xfrm>
            <a:off x="9467094" y="8005648"/>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flipH="1">
            <a:off x="12412548" y="6736572"/>
            <a:ext cx="1771082" cy="1313821"/>
          </a:xfrm>
          <a:custGeom>
            <a:avLst/>
            <a:gdLst/>
            <a:ahLst/>
            <a:cxnLst/>
            <a:rect l="l" t="t" r="r" b="b"/>
            <a:pathLst>
              <a:path w="1771082" h="1313821">
                <a:moveTo>
                  <a:pt x="1771082" y="0"/>
                </a:moveTo>
                <a:lnTo>
                  <a:pt x="0" y="0"/>
                </a:lnTo>
                <a:lnTo>
                  <a:pt x="0" y="1313820"/>
                </a:lnTo>
                <a:lnTo>
                  <a:pt x="1771082" y="1313820"/>
                </a:lnTo>
                <a:lnTo>
                  <a:pt x="1771082"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15004190" y="5422751"/>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15004190" y="0"/>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a:off x="6615011" y="8569636"/>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Freeform 14"/>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5" name="Freeform 6">
            <a:extLst>
              <a:ext uri="{FF2B5EF4-FFF2-40B4-BE49-F238E27FC236}">
                <a16:creationId xmlns:a16="http://schemas.microsoft.com/office/drawing/2014/main" id="{E37B3511-7C3F-D366-DAC7-5FF05EE3AE4E}"/>
              </a:ext>
            </a:extLst>
          </p:cNvPr>
          <p:cNvSpPr/>
          <p:nvPr/>
        </p:nvSpPr>
        <p:spPr>
          <a:xfrm>
            <a:off x="310454" y="3250039"/>
            <a:ext cx="3947769" cy="8862339"/>
          </a:xfrm>
          <a:custGeom>
            <a:avLst/>
            <a:gdLst/>
            <a:ahLst/>
            <a:cxnLst/>
            <a:rect l="l" t="t" r="r" b="b"/>
            <a:pathLst>
              <a:path w="3947769" h="8862339">
                <a:moveTo>
                  <a:pt x="0" y="0"/>
                </a:moveTo>
                <a:lnTo>
                  <a:pt x="3947769" y="0"/>
                </a:lnTo>
                <a:lnTo>
                  <a:pt x="3947769" y="8862338"/>
                </a:lnTo>
                <a:lnTo>
                  <a:pt x="0" y="886233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pic>
        <p:nvPicPr>
          <p:cNvPr id="16" name="Picture 15" descr="A blue and orange logo&#10;&#10;Description automatically generated">
            <a:extLst>
              <a:ext uri="{FF2B5EF4-FFF2-40B4-BE49-F238E27FC236}">
                <a16:creationId xmlns:a16="http://schemas.microsoft.com/office/drawing/2014/main" id="{21AD54B3-981B-A4E4-2BC8-BE8DF16D06A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955974" y="447327"/>
            <a:ext cx="2059540" cy="7608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8140" y="-3316552"/>
            <a:ext cx="19038822" cy="12127225"/>
          </a:xfrm>
          <a:custGeom>
            <a:avLst/>
            <a:gdLst/>
            <a:ahLst/>
            <a:cxnLst/>
            <a:rect l="l" t="t" r="r" b="b"/>
            <a:pathLst>
              <a:path w="19038822" h="12127225">
                <a:moveTo>
                  <a:pt x="0" y="0"/>
                </a:moveTo>
                <a:lnTo>
                  <a:pt x="19038822" y="0"/>
                </a:lnTo>
                <a:lnTo>
                  <a:pt x="19038822" y="12127226"/>
                </a:lnTo>
                <a:lnTo>
                  <a:pt x="0" y="12127226"/>
                </a:lnTo>
                <a:lnTo>
                  <a:pt x="0" y="0"/>
                </a:lnTo>
                <a:close/>
              </a:path>
            </a:pathLst>
          </a:custGeom>
          <a:blipFill>
            <a:blip r:embed="rId2">
              <a:extLst>
                <a:ext uri="{96DAC541-7B7A-43D3-8B79-37D633B846F1}">
                  <asvg:svgBlip xmlns:asvg="http://schemas.microsoft.com/office/drawing/2016/SVG/main" r:embed="rId3"/>
                </a:ext>
              </a:extLst>
            </a:blip>
            <a:stretch>
              <a:fillRect b="-9038"/>
            </a:stretch>
          </a:blipFill>
        </p:spPr>
      </p:sp>
      <p:grpSp>
        <p:nvGrpSpPr>
          <p:cNvPr id="3" name="Group 3"/>
          <p:cNvGrpSpPr/>
          <p:nvPr/>
        </p:nvGrpSpPr>
        <p:grpSpPr>
          <a:xfrm>
            <a:off x="2944715"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r="-30390"/>
              </a:stretch>
            </a:blipFill>
          </p:spPr>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l="-30390"/>
              </a:stretch>
            </a:blipFill>
          </p:spPr>
        </p:sp>
      </p:grpSp>
      <p:sp>
        <p:nvSpPr>
          <p:cNvPr id="11" name="Freeform 11"/>
          <p:cNvSpPr/>
          <p:nvPr/>
        </p:nvSpPr>
        <p:spPr>
          <a:xfrm>
            <a:off x="533557" y="5542422"/>
            <a:ext cx="2411158" cy="1696578"/>
          </a:xfrm>
          <a:custGeom>
            <a:avLst/>
            <a:gdLst/>
            <a:ahLst/>
            <a:cxnLst/>
            <a:rect l="l" t="t" r="r" b="b"/>
            <a:pathLst>
              <a:path w="2411158" h="1696578">
                <a:moveTo>
                  <a:pt x="0" y="0"/>
                </a:moveTo>
                <a:lnTo>
                  <a:pt x="2411158" y="0"/>
                </a:lnTo>
                <a:lnTo>
                  <a:pt x="2411158" y="1696578"/>
                </a:lnTo>
                <a:lnTo>
                  <a:pt x="0" y="1696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282850" y="7200900"/>
            <a:ext cx="4191000" cy="4114800"/>
          </a:xfrm>
          <a:custGeom>
            <a:avLst/>
            <a:gdLst/>
            <a:ahLst/>
            <a:cxnLst/>
            <a:rect l="l" t="t" r="r" b="b"/>
            <a:pathLst>
              <a:path w="4191000" h="4114800">
                <a:moveTo>
                  <a:pt x="0" y="0"/>
                </a:moveTo>
                <a:lnTo>
                  <a:pt x="4191000" y="0"/>
                </a:lnTo>
                <a:lnTo>
                  <a:pt x="41910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0724561" y="8117867"/>
            <a:ext cx="8405340" cy="4569448"/>
          </a:xfrm>
          <a:custGeom>
            <a:avLst/>
            <a:gdLst/>
            <a:ahLst/>
            <a:cxnLst/>
            <a:rect l="l" t="t" r="r" b="b"/>
            <a:pathLst>
              <a:path w="8405340" h="4569448">
                <a:moveTo>
                  <a:pt x="0" y="0"/>
                </a:moveTo>
                <a:lnTo>
                  <a:pt x="8405340" y="0"/>
                </a:lnTo>
                <a:lnTo>
                  <a:pt x="8405340" y="4569448"/>
                </a:lnTo>
                <a:lnTo>
                  <a:pt x="0" y="45694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15333273" y="5542422"/>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16"/>
          <p:cNvSpPr/>
          <p:nvPr/>
        </p:nvSpPr>
        <p:spPr>
          <a:xfrm rot="-8957596" flipH="1" flipV="1">
            <a:off x="14388559" y="810226"/>
            <a:ext cx="4169757" cy="902184"/>
          </a:xfrm>
          <a:custGeom>
            <a:avLst/>
            <a:gdLst/>
            <a:ahLst/>
            <a:cxnLst/>
            <a:rect l="l" t="t" r="r" b="b"/>
            <a:pathLst>
              <a:path w="4169757" h="902184">
                <a:moveTo>
                  <a:pt x="4169757" y="902184"/>
                </a:moveTo>
                <a:lnTo>
                  <a:pt x="0" y="902184"/>
                </a:lnTo>
                <a:lnTo>
                  <a:pt x="0" y="0"/>
                </a:lnTo>
                <a:lnTo>
                  <a:pt x="4169757" y="0"/>
                </a:lnTo>
                <a:lnTo>
                  <a:pt x="4169757" y="902184"/>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flipH="1">
            <a:off x="11894683" y="6606056"/>
            <a:ext cx="2037979" cy="1511810"/>
          </a:xfrm>
          <a:custGeom>
            <a:avLst/>
            <a:gdLst/>
            <a:ahLst/>
            <a:cxnLst/>
            <a:rect l="l" t="t" r="r" b="b"/>
            <a:pathLst>
              <a:path w="2037979" h="1511810">
                <a:moveTo>
                  <a:pt x="2037980" y="0"/>
                </a:moveTo>
                <a:lnTo>
                  <a:pt x="0" y="0"/>
                </a:lnTo>
                <a:lnTo>
                  <a:pt x="0" y="1511811"/>
                </a:lnTo>
                <a:lnTo>
                  <a:pt x="2037980" y="1511811"/>
                </a:lnTo>
                <a:lnTo>
                  <a:pt x="203798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Freeform 18"/>
          <p:cNvSpPr/>
          <p:nvPr/>
        </p:nvSpPr>
        <p:spPr>
          <a:xfrm>
            <a:off x="4090893" y="8070242"/>
            <a:ext cx="3478876" cy="4114800"/>
          </a:xfrm>
          <a:custGeom>
            <a:avLst/>
            <a:gdLst/>
            <a:ahLst/>
            <a:cxnLst/>
            <a:rect l="l" t="t" r="r" b="b"/>
            <a:pathLst>
              <a:path w="3478876" h="4114800">
                <a:moveTo>
                  <a:pt x="0" y="0"/>
                </a:moveTo>
                <a:lnTo>
                  <a:pt x="3478876" y="0"/>
                </a:lnTo>
                <a:lnTo>
                  <a:pt x="3478876"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9" name="TextBox 18">
            <a:extLst>
              <a:ext uri="{FF2B5EF4-FFF2-40B4-BE49-F238E27FC236}">
                <a16:creationId xmlns:a16="http://schemas.microsoft.com/office/drawing/2014/main" id="{C8ED8B48-1430-BF84-FD28-669C10550A73}"/>
              </a:ext>
            </a:extLst>
          </p:cNvPr>
          <p:cNvSpPr txBox="1"/>
          <p:nvPr/>
        </p:nvSpPr>
        <p:spPr>
          <a:xfrm>
            <a:off x="5743004" y="3561080"/>
            <a:ext cx="6983001" cy="2554545"/>
          </a:xfrm>
          <a:prstGeom prst="rect">
            <a:avLst/>
          </a:prstGeom>
          <a:noFill/>
        </p:spPr>
        <p:txBody>
          <a:bodyPr wrap="none" rtlCol="0">
            <a:spAutoFit/>
          </a:bodyPr>
          <a:lstStyle/>
          <a:p>
            <a:pPr algn="ctr"/>
            <a:r>
              <a:rPr lang="en-US" sz="8000" b="1">
                <a:solidFill>
                  <a:schemeClr val="bg1"/>
                </a:solidFill>
                <a:latin typeface="#9Slide03 BoosterNextFYBlack" panose="02000A03000000020004" pitchFamily="2" charset="77"/>
              </a:rPr>
              <a:t>B. Hình thành </a:t>
            </a:r>
          </a:p>
          <a:p>
            <a:pPr algn="ctr"/>
            <a:r>
              <a:rPr lang="en-US" sz="8000" b="1">
                <a:solidFill>
                  <a:schemeClr val="bg1"/>
                </a:solidFill>
                <a:latin typeface="#9Slide03 BoosterNextFYBlack" panose="02000A03000000020004" pitchFamily="2" charset="77"/>
              </a:rPr>
              <a:t>kiến thức</a:t>
            </a:r>
          </a:p>
        </p:txBody>
      </p:sp>
    </p:spTree>
    <p:extLst>
      <p:ext uri="{BB962C8B-B14F-4D97-AF65-F5344CB8AC3E}">
        <p14:creationId xmlns:p14="http://schemas.microsoft.com/office/powerpoint/2010/main" val="235654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ipe(left)">
                                      <p:cBhvr>
                                        <p:cTn id="7" dur="500"/>
                                        <p:tgtEl>
                                          <p:spTgt spid="19">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9">
                                            <p:txEl>
                                              <p:pRg st="1" end="1"/>
                                            </p:txEl>
                                          </p:spTgt>
                                        </p:tgtEl>
                                        <p:attrNameLst>
                                          <p:attrName>style.visibility</p:attrName>
                                        </p:attrNameLst>
                                      </p:cBhvr>
                                      <p:to>
                                        <p:strVal val="visible"/>
                                      </p:to>
                                    </p:set>
                                    <p:animEffect transition="in" filter="wipe(left)">
                                      <p:cBhvr>
                                        <p:cTn id="10"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1496</TotalTime>
  <Words>1726</Words>
  <Application>Microsoft Macintosh PowerPoint</Application>
  <PresentationFormat>Custom</PresentationFormat>
  <Paragraphs>159</Paragraphs>
  <Slides>27</Slides>
  <Notes>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#9Slide03 Quicksand Bold</vt:lpstr>
      <vt:lpstr>Calibri</vt:lpstr>
      <vt:lpstr>Arial</vt:lpstr>
      <vt:lpstr>#9Slide03 BoosterNextFYBlack</vt:lpstr>
      <vt:lpstr>Tahoma</vt:lpstr>
      <vt:lpstr>#9Slide03 Varela Round</vt:lpstr>
      <vt:lpstr>#9Slide03 Arima Madurai Bold</vt:lpstr>
      <vt:lpstr>#9Slide03 Quicksand</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Do Hong Mai</cp:lastModifiedBy>
  <cp:revision>11</cp:revision>
  <dcterms:created xsi:type="dcterms:W3CDTF">2006-08-16T00:00:00Z</dcterms:created>
  <dcterms:modified xsi:type="dcterms:W3CDTF">2024-07-30T13:02:22Z</dcterms:modified>
  <dc:identifier>DAGKjz3_CfA</dc:identifier>
</cp:coreProperties>
</file>