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0" r:id="rId1"/>
  </p:sldMasterIdLst>
  <p:notesMasterIdLst>
    <p:notesMasterId r:id="rId55"/>
  </p:notesMasterIdLst>
  <p:sldIdLst>
    <p:sldId id="300" r:id="rId2"/>
    <p:sldId id="267" r:id="rId3"/>
    <p:sldId id="256" r:id="rId4"/>
    <p:sldId id="259" r:id="rId5"/>
    <p:sldId id="352" r:id="rId6"/>
    <p:sldId id="311" r:id="rId7"/>
    <p:sldId id="268" r:id="rId8"/>
    <p:sldId id="358" r:id="rId9"/>
    <p:sldId id="359" r:id="rId10"/>
    <p:sldId id="296" r:id="rId11"/>
    <p:sldId id="297" r:id="rId12"/>
    <p:sldId id="312" r:id="rId13"/>
    <p:sldId id="365" r:id="rId14"/>
    <p:sldId id="313" r:id="rId15"/>
    <p:sldId id="314" r:id="rId16"/>
    <p:sldId id="315" r:id="rId17"/>
    <p:sldId id="304" r:id="rId18"/>
    <p:sldId id="361" r:id="rId19"/>
    <p:sldId id="362" r:id="rId20"/>
    <p:sldId id="364" r:id="rId21"/>
    <p:sldId id="274" r:id="rId22"/>
    <p:sldId id="332" r:id="rId23"/>
    <p:sldId id="261" r:id="rId24"/>
    <p:sldId id="270" r:id="rId25"/>
    <p:sldId id="317" r:id="rId26"/>
    <p:sldId id="318" r:id="rId27"/>
    <p:sldId id="319" r:id="rId28"/>
    <p:sldId id="320" r:id="rId29"/>
    <p:sldId id="321" r:id="rId30"/>
    <p:sldId id="322" r:id="rId31"/>
    <p:sldId id="330" r:id="rId32"/>
    <p:sldId id="323" r:id="rId33"/>
    <p:sldId id="324" r:id="rId34"/>
    <p:sldId id="325" r:id="rId35"/>
    <p:sldId id="280" r:id="rId36"/>
    <p:sldId id="271" r:id="rId37"/>
    <p:sldId id="326" r:id="rId38"/>
    <p:sldId id="328" r:id="rId39"/>
    <p:sldId id="327" r:id="rId40"/>
    <p:sldId id="329" r:id="rId41"/>
    <p:sldId id="286" r:id="rId42"/>
    <p:sldId id="347" r:id="rId43"/>
    <p:sldId id="336" r:id="rId44"/>
    <p:sldId id="339" r:id="rId45"/>
    <p:sldId id="348" r:id="rId46"/>
    <p:sldId id="349" r:id="rId47"/>
    <p:sldId id="346" r:id="rId48"/>
    <p:sldId id="337" r:id="rId49"/>
    <p:sldId id="283" r:id="rId50"/>
    <p:sldId id="288" r:id="rId51"/>
    <p:sldId id="350" r:id="rId52"/>
    <p:sldId id="351" r:id="rId53"/>
    <p:sldId id="284" r:id="rId54"/>
  </p:sldIdLst>
  <p:sldSz cx="9144000" cy="5143500" type="screen16x9"/>
  <p:notesSz cx="6858000" cy="9144000"/>
  <p:embeddedFontLst>
    <p:embeddedFont>
      <p:font typeface="Comfortaa Medium" panose="020B0604020202020204" charset="0"/>
      <p:regular r:id="rId56"/>
      <p:bold r:id="rId57"/>
    </p:embeddedFont>
    <p:embeddedFont>
      <p:font typeface="Constantia" panose="02030602050306030303" pitchFamily="18" charset="0"/>
      <p:regular r:id="rId58"/>
      <p:bold r:id="rId59"/>
      <p:italic r:id="rId60"/>
      <p:boldItalic r:id="rId61"/>
    </p:embeddedFont>
    <p:embeddedFont>
      <p:font typeface="Comfortaa" panose="020B0604020202020204" charset="0"/>
      <p:regular r:id="rId62"/>
      <p:bold r:id="rId63"/>
    </p:embeddedFont>
    <p:embeddedFont>
      <p:font typeface="Mali" panose="020B0604020202020204" charset="-34"/>
      <p:regular r:id="rId64"/>
      <p:bold r:id="rId65"/>
      <p:italic r:id="rId66"/>
      <p:boldItalic r:id="rId67"/>
    </p:embeddedFont>
    <p:embeddedFont>
      <p:font typeface="Mali Medium" panose="020B0604020202020204" charset="-34"/>
      <p:regular r:id="rId68"/>
      <p:bold r:id="rId69"/>
      <p:italic r:id="rId70"/>
      <p:boldItalic r:id="rId71"/>
    </p:embeddedFont>
    <p:embeddedFont>
      <p:font typeface="Wingdings 2" panose="05020102010507070707" pitchFamily="18" charset="2"/>
      <p:regular r:id="rId72"/>
    </p:embeddedFont>
    <p:embeddedFont>
      <p:font typeface="Comfortaa SemiBold" panose="020B0604020202020204" charset="0"/>
      <p:regular r:id="rId73"/>
      <p:bold r:id="rId74"/>
    </p:embeddedFont>
    <p:embeddedFont>
      <p:font typeface="Mali SemiBold" panose="020B0604020202020204" charset="-34"/>
      <p:regular r:id="rId75"/>
      <p:bold r:id="rId76"/>
      <p:italic r:id="rId77"/>
      <p:boldItalic r:id="rId78"/>
    </p:embeddedFont>
    <p:embeddedFont>
      <p:font typeface="Calibri" panose="020F0502020204030204" pitchFamily="34" charset="0"/>
      <p:regular r:id="rId79"/>
      <p:bold r:id="rId80"/>
      <p:italic r:id="rId81"/>
      <p:boldItalic r:id="rId82"/>
    </p:embeddedFont>
  </p:embeddedFontLst>
  <p:custDataLst>
    <p:tags r:id="rId8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A"/>
    <a:srgbClr val="4472C4"/>
    <a:srgbClr val="263E68"/>
    <a:srgbClr val="8C92A2"/>
    <a:srgbClr val="1953D6"/>
    <a:srgbClr val="ED510C"/>
    <a:srgbClr val="FCFCF0"/>
    <a:srgbClr val="FC9D82"/>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49" autoAdjust="0"/>
  </p:normalViewPr>
  <p:slideViewPr>
    <p:cSldViewPr snapToGrid="0" showGuides="1">
      <p:cViewPr varScale="1">
        <p:scale>
          <a:sx n="92" d="100"/>
          <a:sy n="92" d="100"/>
        </p:scale>
        <p:origin x="756" y="72"/>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00267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272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2774853"/>
            <a:ext cx="8305800" cy="85725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075299"/>
            <a:ext cx="8305800" cy="14859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2644727"/>
            <a:ext cx="45720" cy="3429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2069C06D-4ED8-42C6-905D-CA84CA1B6CBF}" type="datetime2">
              <a:rPr lang="en-US" smtClean="0"/>
              <a:t>Friday, April 4, 2025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6EEE0E-EDB0-4D84-86B0-50833DF22902}" type="datetime2">
              <a:rPr lang="en-US" smtClean="0"/>
              <a:t>Friday, April 4,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14372C-B5AB-4C39-B273-B99224EB4DD5}" type="datetime2">
              <a:rPr lang="en-US" smtClean="0"/>
              <a:t>Friday, April 4,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Tree>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Tree>
    <p:extLst>
      <p:ext uri="{BB962C8B-B14F-4D97-AF65-F5344CB8AC3E}">
        <p14:creationId xmlns:p14="http://schemas.microsoft.com/office/powerpoint/2010/main" val="2059039503"/>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6"/>
        <p:cNvGrpSpPr/>
        <p:nvPr/>
      </p:nvGrpSpPr>
      <p:grpSpPr>
        <a:xfrm>
          <a:off x="0" y="0"/>
          <a:ext cx="0" cy="0"/>
          <a:chOff x="0" y="0"/>
          <a:chExt cx="0" cy="0"/>
        </a:xfrm>
      </p:grpSpPr>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3"/>
        <p:cNvGrpSpPr/>
        <p:nvPr/>
      </p:nvGrpSpPr>
      <p:grpSpPr>
        <a:xfrm>
          <a:off x="0" y="0"/>
          <a:ext cx="0" cy="0"/>
          <a:chOff x="0" y="0"/>
          <a:chExt cx="0" cy="0"/>
        </a:xfrm>
      </p:grpSpPr>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143000"/>
            <a:ext cx="8229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4CB1CAA-32CD-4B55-B92A-B8F0843CACF4}" type="datetime2">
              <a:rPr lang="en-US" smtClean="0"/>
              <a:t>Friday, April 4, 2025</a:t>
            </a:fld>
            <a:endParaRPr lang="en-US" dirty="0"/>
          </a:p>
        </p:txBody>
      </p:sp>
      <p:sp>
        <p:nvSpPr>
          <p:cNvPr id="15" name="Slide Number Placeholder 14"/>
          <p:cNvSpPr>
            <a:spLocks noGrp="1"/>
          </p:cNvSpPr>
          <p:nvPr>
            <p:ph type="sldNum" sz="quarter" idx="15"/>
          </p:nvPr>
        </p:nvSpPr>
        <p:spPr/>
        <p:txBody>
          <a:bodyPr/>
          <a:lstStyle>
            <a:lvl1pPr algn="ctr">
              <a:defRPr/>
            </a:lvl1pPr>
          </a:lstStyle>
          <a:p>
            <a:fld id="{1789C0F2-17E0-497A-9BBE-0C73201AAFE3}"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ECA2A">
            <a:alpha val="10270"/>
          </a:srgbClr>
        </a:solidFill>
        <a:effectLst/>
      </p:bgPr>
    </p:bg>
    <p:spTree>
      <p:nvGrpSpPr>
        <p:cNvPr id="1" name="Shape 140"/>
        <p:cNvGrpSpPr/>
        <p:nvPr/>
      </p:nvGrpSpPr>
      <p:grpSpPr>
        <a:xfrm>
          <a:off x="0" y="0"/>
          <a:ext cx="0" cy="0"/>
          <a:chOff x="0" y="0"/>
          <a:chExt cx="0" cy="0"/>
        </a:xfrm>
      </p:grpSpPr>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99"/>
        <p:cNvGrpSpPr/>
        <p:nvPr/>
      </p:nvGrpSpPr>
      <p:grpSpPr>
        <a:xfrm>
          <a:off x="0" y="0"/>
          <a:ext cx="0" cy="0"/>
          <a:chOff x="0" y="0"/>
          <a:chExt cx="0" cy="0"/>
        </a:xfrm>
      </p:grpSpPr>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226"/>
        <p:cNvGrpSpPr/>
        <p:nvPr/>
      </p:nvGrpSpPr>
      <p:grpSpPr>
        <a:xfrm>
          <a:off x="0" y="0"/>
          <a:ext cx="0" cy="0"/>
          <a:chOff x="0" y="0"/>
          <a:chExt cx="0" cy="0"/>
        </a:xfrm>
      </p:grpSpPr>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5"/>
        <p:cNvGrpSpPr/>
        <p:nvPr/>
      </p:nvGrpSpPr>
      <p:grpSpPr>
        <a:xfrm>
          <a:off x="0" y="0"/>
          <a:ext cx="0" cy="0"/>
          <a:chOff x="0" y="0"/>
          <a:chExt cx="0" cy="0"/>
        </a:xfrm>
      </p:grpSpPr>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D8CDC4-3D19-4983-B478-82F6B8E5AB66}" type="datetime2">
              <a:rPr lang="en-US" smtClean="0"/>
              <a:t>Friday, April 4,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
        <p:nvSpPr>
          <p:cNvPr id="2" name="Title 1"/>
          <p:cNvSpPr>
            <a:spLocks noGrp="1"/>
          </p:cNvSpPr>
          <p:nvPr>
            <p:ph type="title"/>
          </p:nvPr>
        </p:nvSpPr>
        <p:spPr>
          <a:xfrm>
            <a:off x="685800" y="2628900"/>
            <a:ext cx="7924800" cy="10287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3719148"/>
            <a:ext cx="7924800" cy="738552"/>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3687744"/>
            <a:ext cx="7924800" cy="3226"/>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B82477-D5D3-4181-8C11-75D0F2433A87}" type="datetime2">
              <a:rPr lang="en-US" smtClean="0"/>
              <a:t>Friday, April 4,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143000"/>
            <a:ext cx="4059936"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143000"/>
            <a:ext cx="4059936"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213E253B-1893-4367-8BAE-DF4BC10DC578}" type="datetime2">
              <a:rPr lang="en-US" smtClean="0"/>
              <a:t>Friday, April 4, 2025</a:t>
            </a:fld>
            <a:endParaRPr lang="en-US" dirty="0"/>
          </a:p>
        </p:txBody>
      </p:sp>
      <p:sp>
        <p:nvSpPr>
          <p:cNvPr id="3" name="Text Placeholder 2"/>
          <p:cNvSpPr>
            <a:spLocks noGrp="1"/>
          </p:cNvSpPr>
          <p:nvPr>
            <p:ph type="body" idx="1"/>
          </p:nvPr>
        </p:nvSpPr>
        <p:spPr>
          <a:xfrm>
            <a:off x="457200" y="1049695"/>
            <a:ext cx="4040188" cy="5715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1651422"/>
            <a:ext cx="4038600" cy="293522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1651422"/>
            <a:ext cx="4038600" cy="293522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16586"/>
            <a:ext cx="8229600" cy="85725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049695"/>
            <a:ext cx="4040188" cy="5715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62300D-25B3-4603-86C9-4CB776489F00}" type="datetime2">
              <a:rPr lang="en-US" smtClean="0"/>
              <a:t>Friday, April 4,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Friday, April 4, 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42900"/>
            <a:ext cx="6248400" cy="42862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200150"/>
            <a:ext cx="1984248" cy="280035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342900"/>
            <a:ext cx="19812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182DC50-D5DB-4F94-B367-9876CD2C4012}" type="datetime2">
              <a:rPr lang="en-US" smtClean="0"/>
              <a:t>Friday, April 4, 2025</a:t>
            </a:fld>
            <a:endParaRPr lang="en-US" dirty="0"/>
          </a:p>
        </p:txBody>
      </p:sp>
      <p:sp>
        <p:nvSpPr>
          <p:cNvPr id="9" name="Slide Number Placeholder 8"/>
          <p:cNvSpPr>
            <a:spLocks noGrp="1"/>
          </p:cNvSpPr>
          <p:nvPr>
            <p:ph type="sldNum" sz="quarter" idx="15"/>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42900"/>
            <a:ext cx="20574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342900"/>
            <a:ext cx="6019800" cy="417195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200150"/>
            <a:ext cx="2057400" cy="33147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292EB412-E790-42EA-81FE-2925D3A43D91}" type="datetime2">
              <a:rPr lang="en-US" smtClean="0"/>
              <a:t>Friday, April 4, 2025</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085850"/>
            <a:ext cx="8229600" cy="350877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4652750"/>
            <a:ext cx="2590800" cy="288036"/>
          </a:xfrm>
          <a:prstGeom prst="rect">
            <a:avLst/>
          </a:prstGeom>
        </p:spPr>
        <p:txBody>
          <a:bodyPr vert="horz" anchor="ctr" anchorCtr="0"/>
          <a:lstStyle>
            <a:lvl1pPr algn="l" eaLnBrk="1" latinLnBrk="0" hangingPunct="1">
              <a:defRPr kumimoji="0" sz="1200">
                <a:solidFill>
                  <a:schemeClr val="tx2"/>
                </a:solidFill>
              </a:defRPr>
            </a:lvl1pPr>
          </a:lstStyle>
          <a:p>
            <a:fld id="{0B385921-A91A-409C-921C-0E0EC1E750EC}" type="datetime2">
              <a:rPr lang="en-US" smtClean="0"/>
              <a:t>Friday, April 4, 2025</a:t>
            </a:fld>
            <a:endParaRPr lang="en-US" dirty="0"/>
          </a:p>
        </p:txBody>
      </p:sp>
      <p:sp>
        <p:nvSpPr>
          <p:cNvPr id="10" name="Footer Placeholder 9"/>
          <p:cNvSpPr>
            <a:spLocks noGrp="1"/>
          </p:cNvSpPr>
          <p:nvPr>
            <p:ph type="ftr" sz="quarter" idx="3"/>
          </p:nvPr>
        </p:nvSpPr>
        <p:spPr>
          <a:xfrm>
            <a:off x="2133600" y="4652750"/>
            <a:ext cx="3581400" cy="288036"/>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4636148"/>
            <a:ext cx="609600" cy="3429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789C0F2-17E0-497A-9BBE-0C73201AAFE3}" type="slidenum">
              <a:rPr lang="en-US" smtClean="0"/>
              <a:pPr/>
              <a:t>‹#›</a:t>
            </a:fld>
            <a:endParaRPr lang="en-US" dirty="0"/>
          </a:p>
        </p:txBody>
      </p:sp>
      <p:sp>
        <p:nvSpPr>
          <p:cNvPr id="5" name="Title Placeholder 4"/>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6" r:id="rId15"/>
    <p:sldLayoutId id="2147483777" r:id="rId16"/>
    <p:sldLayoutId id="2147483778" r:id="rId17"/>
    <p:sldLayoutId id="2147483779" r:id="rId18"/>
    <p:sldLayoutId id="2147483780" r:id="rId19"/>
    <p:sldLayoutId id="2147483782" r:id="rId20"/>
    <p:sldLayoutId id="2147483783" r:id="rId21"/>
    <p:sldLayoutId id="2147483784" r:id="rId22"/>
    <p:sldLayoutId id="2147483785" r:id="rId23"/>
    <p:sldLayoutId id="2147483786" r:id="rId24"/>
    <p:sldLayoutId id="2147483787" r:id="rId25"/>
    <p:sldLayoutId id="2147483788" r:id="rId26"/>
  </p:sldLayoutIdLst>
  <p:transition spd="slow">
    <p:push dir="u"/>
  </p:transition>
  <p:timing>
    <p:tnLst>
      <p:par>
        <p:cTn id="1" dur="indefinite" restart="never" nodeType="tmRoot"/>
      </p:par>
    </p:tnLst>
  </p:timing>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43.xml"/><Relationship Id="rId7" Type="http://schemas.openxmlformats.org/officeDocument/2006/relationships/slide" Target="slide46.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44.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slide" Target="slide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6.png"/><Relationship Id="rId1" Type="http://schemas.openxmlformats.org/officeDocument/2006/relationships/slideLayout" Target="../slideLayouts/slideLayout23.xml"/><Relationship Id="rId5" Type="http://schemas.openxmlformats.org/officeDocument/2006/relationships/image" Target="../media/image31.sv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8.png"/><Relationship Id="rId1" Type="http://schemas.openxmlformats.org/officeDocument/2006/relationships/slideLayout" Target="../slideLayouts/slideLayout23.xml"/><Relationship Id="rId5" Type="http://schemas.openxmlformats.org/officeDocument/2006/relationships/image" Target="../media/image31.sv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2.xml"/><Relationship Id="rId1" Type="http://schemas.openxmlformats.org/officeDocument/2006/relationships/slideLayout" Target="../slideLayouts/slideLayout23.xml"/><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 Target="slide5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4.xml"/><Relationship Id="rId1" Type="http://schemas.openxmlformats.org/officeDocument/2006/relationships/slideLayout" Target="../slideLayouts/slideLayout16.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733257" y="2268345"/>
            <a:ext cx="6144685"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rotWithShape="1">
          <a:blip r:embed="rId2"/>
          <a:srcRect t="7068"/>
          <a:stretch/>
        </p:blipFill>
        <p:spPr>
          <a:xfrm>
            <a:off x="45861" y="83963"/>
            <a:ext cx="3810000" cy="4779943"/>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82903" y="3873605"/>
            <a:ext cx="3718277" cy="830997"/>
          </a:xfrm>
          <a:prstGeom prst="rect">
            <a:avLst/>
          </a:prstGeom>
          <a:solidFill>
            <a:schemeClr val="accent3">
              <a:lumMod val="75000"/>
              <a:alpha val="52000"/>
            </a:schemeClr>
          </a:solidFill>
        </p:spPr>
        <p:txBody>
          <a:bodyPr wrap="square" rtlCol="0">
            <a:spAutoFit/>
          </a:bodyPr>
          <a:lstStyle/>
          <a:p>
            <a:pPr algn="ctr"/>
            <a:r>
              <a:rPr lang="vi-VN" sz="2400" b="1" i="0" dirty="0" smtClean="0">
                <a:solidFill>
                  <a:srgbClr val="FF0000"/>
                </a:solidFill>
                <a:effectLst/>
                <a:latin typeface="Times New Roman" panose="02020603050405020304" pitchFamily="18" charset="0"/>
                <a:cs typeface="Times New Roman" panose="02020603050405020304" pitchFamily="18" charset="0"/>
              </a:rPr>
              <a:t>Rơ-dơ-pho</a:t>
            </a:r>
          </a:p>
          <a:p>
            <a:r>
              <a:rPr lang="en-US" sz="2400" i="0" dirty="0" smtClean="0">
                <a:solidFill>
                  <a:schemeClr val="bg1"/>
                </a:solidFill>
                <a:effectLst/>
                <a:latin typeface="Times New Roman" panose="02020603050405020304" pitchFamily="18" charset="0"/>
                <a:cs typeface="Times New Roman" panose="02020603050405020304" pitchFamily="18" charset="0"/>
              </a:rPr>
              <a:t>E</a:t>
            </a:r>
            <a:r>
              <a:rPr lang="en-US" sz="2400" i="0" dirty="0">
                <a:solidFill>
                  <a:schemeClr val="bg1"/>
                </a:solidFill>
                <a:effectLst/>
                <a:latin typeface="Times New Roman" panose="02020603050405020304" pitchFamily="18" charset="0"/>
                <a:cs typeface="Times New Roman" panose="02020603050405020304" pitchFamily="18" charset="0"/>
              </a:rPr>
              <a:t>.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chemeClr val="tx2"/>
                </a:solidFill>
                <a:latin typeface="Times New Roman" panose="02020603050405020304" pitchFamily="18" charset="0"/>
                <a:cs typeface="Times New Roman" panose="02020603050405020304" pitchFamily="18" charset="0"/>
              </a:rPr>
              <a:t>Bài</a:t>
            </a:r>
            <a:r>
              <a:rPr lang="en-US" sz="3200" dirty="0">
                <a:solidFill>
                  <a:schemeClr val="tx2"/>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chemeClr val="tx2"/>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chemeClr val="tx2"/>
                </a:solidFill>
                <a:latin typeface="Times New Roman" panose="02020603050405020304" pitchFamily="18" charset="0"/>
                <a:cs typeface="Times New Roman" panose="02020603050405020304" pitchFamily="18" charset="0"/>
              </a:rPr>
              <a:t>2. </a:t>
            </a:r>
            <a:r>
              <a:rPr lang="vi-VN" sz="3200" b="1" dirty="0">
                <a:solidFill>
                  <a:schemeClr val="tx2"/>
                </a:solidFill>
                <a:latin typeface="Times New Roman" panose="02020603050405020304" pitchFamily="18" charset="0"/>
                <a:cs typeface="Times New Roman" panose="02020603050405020304" pitchFamily="18" charset="0"/>
              </a:rPr>
              <a:t>Mô hình nguyên tử của Rơ-dơ-pho - Bo </a:t>
            </a:r>
            <a:endParaRPr lang="en-US" sz="3200" b="1"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606302" y="1465250"/>
            <a:ext cx="6974239" cy="3108543"/>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Mô hình nguyên tử của Rơ-dơ-pho </a:t>
            </a:r>
            <a:endParaRPr lang="en-US" sz="2800" dirty="0" smtClean="0">
              <a:solidFill>
                <a:schemeClr val="tx2"/>
              </a:solidFill>
              <a:latin typeface="Times New Roman" panose="02020603050405020304" pitchFamily="18" charset="0"/>
              <a:cs typeface="Times New Roman" panose="02020603050405020304" pitchFamily="18" charset="0"/>
            </a:endParaRPr>
          </a:p>
          <a:p>
            <a:r>
              <a:rPr lang="en-US" sz="2800" dirty="0" smtClean="0">
                <a:solidFill>
                  <a:schemeClr val="tx2"/>
                </a:solidFill>
                <a:latin typeface="Times New Roman" panose="02020603050405020304" pitchFamily="18" charset="0"/>
                <a:cs typeface="Times New Roman" panose="02020603050405020304" pitchFamily="18" charset="0"/>
              </a:rPr>
              <a:t>- </a:t>
            </a:r>
            <a:r>
              <a:rPr lang="vi-VN" sz="2800" dirty="0" smtClean="0">
                <a:solidFill>
                  <a:schemeClr val="tx2"/>
                </a:solidFill>
                <a:latin typeface="Times New Roman" panose="02020603050405020304" pitchFamily="18" charset="0"/>
                <a:cs typeface="Times New Roman" panose="02020603050405020304" pitchFamily="18" charset="0"/>
              </a:rPr>
              <a:t>Nguyên tử có cấu tạo rỗng.</a:t>
            </a:r>
            <a:endParaRPr lang="en-US" sz="2800" dirty="0" smtClean="0">
              <a:solidFill>
                <a:schemeClr val="tx2"/>
              </a:solidFill>
              <a:latin typeface="Times New Roman" panose="02020603050405020304" pitchFamily="18" charset="0"/>
              <a:cs typeface="Times New Roman" panose="02020603050405020304" pitchFamily="18" charset="0"/>
            </a:endParaRPr>
          </a:p>
          <a:p>
            <a:r>
              <a:rPr lang="en-US" sz="2800" dirty="0" smtClean="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Cấu tạo nguyên tử:</a:t>
            </a:r>
          </a:p>
          <a:p>
            <a:r>
              <a:rPr lang="en-US" sz="2800" dirty="0" smtClean="0">
                <a:solidFill>
                  <a:schemeClr val="tx2"/>
                </a:solidFill>
                <a:latin typeface="Times New Roman" panose="02020603050405020304" pitchFamily="18" charset="0"/>
                <a:cs typeface="Times New Roman" panose="02020603050405020304" pitchFamily="18" charset="0"/>
              </a:rPr>
              <a:t>     + </a:t>
            </a:r>
            <a:r>
              <a:rPr lang="en-US" sz="2800" dirty="0">
                <a:solidFill>
                  <a:schemeClr val="tx2"/>
                </a:solidFill>
                <a:latin typeface="Times New Roman" panose="02020603050405020304" pitchFamily="18" charset="0"/>
                <a:cs typeface="Times New Roman" panose="02020603050405020304" pitchFamily="18" charset="0"/>
              </a:rPr>
              <a:t>H</a:t>
            </a:r>
            <a:r>
              <a:rPr lang="vi-VN" sz="2800" dirty="0">
                <a:solidFill>
                  <a:schemeClr val="tx2"/>
                </a:solidFill>
                <a:latin typeface="Times New Roman" panose="02020603050405020304" pitchFamily="18" charset="0"/>
                <a:cs typeface="Times New Roman" panose="02020603050405020304" pitchFamily="18" charset="0"/>
              </a:rPr>
              <a:t>ạt nhân ở tâm mang điện tích dương;</a:t>
            </a:r>
          </a:p>
          <a:p>
            <a:r>
              <a:rPr lang="en-US" sz="2800" dirty="0" smtClean="0">
                <a:solidFill>
                  <a:schemeClr val="tx2"/>
                </a:solidFill>
                <a:latin typeface="Times New Roman" panose="02020603050405020304" pitchFamily="18" charset="0"/>
                <a:cs typeface="Times New Roman" panose="02020603050405020304" pitchFamily="18" charset="0"/>
              </a:rPr>
              <a:t>     + </a:t>
            </a:r>
            <a:r>
              <a:rPr lang="en-US" sz="2800" dirty="0">
                <a:solidFill>
                  <a:schemeClr val="tx2"/>
                </a:solidFill>
                <a:latin typeface="Times New Roman" panose="02020603050405020304" pitchFamily="18" charset="0"/>
                <a:cs typeface="Times New Roman" panose="02020603050405020304" pitchFamily="18" charset="0"/>
              </a:rPr>
              <a:t>E</a:t>
            </a:r>
            <a:r>
              <a:rPr lang="vi-VN" sz="2800" dirty="0">
                <a:solidFill>
                  <a:schemeClr val="tx2"/>
                </a:solidFill>
                <a:latin typeface="Times New Roman" panose="02020603050405020304" pitchFamily="18" charset="0"/>
                <a:cs typeface="Times New Roman" panose="02020603050405020304" pitchFamily="18" charset="0"/>
              </a:rPr>
              <a:t>lectron ở lớp vỏ mang điện tích âm;</a:t>
            </a:r>
          </a:p>
          <a:p>
            <a:r>
              <a:rPr lang="en-US" sz="2800" dirty="0" smtClean="0">
                <a:solidFill>
                  <a:schemeClr val="tx2"/>
                </a:solidFill>
                <a:latin typeface="Times New Roman" panose="02020603050405020304" pitchFamily="18" charset="0"/>
                <a:cs typeface="Times New Roman" panose="02020603050405020304" pitchFamily="18" charset="0"/>
              </a:rPr>
              <a:t>     + </a:t>
            </a:r>
            <a:r>
              <a:rPr lang="en-US" sz="2800" dirty="0">
                <a:solidFill>
                  <a:schemeClr val="tx2"/>
                </a:solidFill>
                <a:latin typeface="Times New Roman" panose="02020603050405020304" pitchFamily="18" charset="0"/>
                <a:cs typeface="Times New Roman" panose="02020603050405020304" pitchFamily="18" charset="0"/>
              </a:rPr>
              <a:t>E</a:t>
            </a:r>
            <a:r>
              <a:rPr lang="vi-VN" sz="2800" dirty="0">
                <a:solidFill>
                  <a:schemeClr val="tx2"/>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2800" dirty="0" err="1">
              <a:solidFill>
                <a:schemeClr val="tx2"/>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5036" y="1523757"/>
            <a:ext cx="1062103" cy="65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60358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1381" y="73470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66740" y="1599870"/>
            <a:ext cx="7289308"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a:t>
            </a:r>
            <a:r>
              <a:rPr lang="en-US" sz="2800" dirty="0">
                <a:solidFill>
                  <a:srgbClr val="FF0000"/>
                </a:solidFill>
                <a:latin typeface="Times New Roman" panose="02020603050405020304" pitchFamily="18" charset="0"/>
                <a:cs typeface="Times New Roman" panose="02020603050405020304" pitchFamily="18" charset="0"/>
              </a:rPr>
              <a:t>Bo: </a:t>
            </a:r>
            <a:r>
              <a:rPr lang="vi-VN" sz="2800" dirty="0">
                <a:solidFill>
                  <a:schemeClr val="tx1"/>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Lớp trong cùng có 2 electron, bị hạt nhân hút mạnh nhất.</a:t>
            </a:r>
          </a:p>
          <a:p>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err="1">
              <a:solidFill>
                <a:schemeClr val="tx2"/>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1381" y="102709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9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32068" y="1240487"/>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3448677" y="1153223"/>
            <a:ext cx="1583391" cy="954107"/>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470980" y="4479932"/>
            <a:ext cx="7763229" cy="584775"/>
          </a:xfrm>
          <a:prstGeom prst="rect">
            <a:avLst/>
          </a:prstGeom>
          <a:solidFill>
            <a:srgbClr val="92D050"/>
          </a:solidFill>
        </p:spPr>
        <p:txBody>
          <a:bodyPr wrap="square" rtlCol="0">
            <a:spAutoFit/>
          </a:bodyPr>
          <a:lstStyle/>
          <a:p>
            <a:pPr algn="l"/>
            <a:r>
              <a:rPr lang="vi-VN" sz="3200" dirty="0" smtClean="0">
                <a:solidFill>
                  <a:srgbClr val="FF0000"/>
                </a:solidFill>
                <a:latin typeface="Times New Roman" panose="02020603050405020304" pitchFamily="18" charset="0"/>
                <a:cs typeface="Times New Roman" panose="02020603050405020304" pitchFamily="18" charset="0"/>
              </a:rPr>
              <a:t>Nêu đặc điểm cấu tạo của các nguyên tử ?</a:t>
            </a:r>
            <a:endParaRPr lang="en-US" sz="3200" dirty="0" err="1"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carbon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electron: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electron </a:t>
            </a:r>
            <a:r>
              <a:rPr lang="en-US" sz="3200" dirty="0" err="1">
                <a:solidFill>
                  <a:schemeClr val="tx1"/>
                </a:solidFill>
                <a:latin typeface="Times New Roman" panose="02020603050405020304" pitchFamily="18" charset="0"/>
                <a:cs typeface="Times New Roman" panose="02020603050405020304" pitchFamily="18" charset="0"/>
              </a:rPr>
              <a:t>thứ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2 electron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electron </a:t>
            </a:r>
            <a:r>
              <a:rPr lang="en-US" sz="3200" dirty="0" err="1">
                <a:solidFill>
                  <a:schemeClr val="tx1"/>
                </a:solidFill>
                <a:latin typeface="Times New Roman" panose="02020603050405020304" pitchFamily="18" charset="0"/>
                <a:cs typeface="Times New Roman" panose="02020603050405020304" pitchFamily="18" charset="0"/>
              </a:rPr>
              <a:t>thứ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58589" y="532836"/>
            <a:ext cx="4038838" cy="3874672"/>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4660136" y="584776"/>
            <a:ext cx="4256304" cy="3848569"/>
          </a:xfrm>
          <a:prstGeom prst="round2DiagRect">
            <a:avLst/>
          </a:prstGeom>
          <a:blipFill>
            <a:blip r:embed="rId3"/>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235328" y="1"/>
            <a:ext cx="6849616" cy="5328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81771" y="-51939"/>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3" name="TextBox 2"/>
          <p:cNvSpPr txBox="1"/>
          <p:nvPr/>
        </p:nvSpPr>
        <p:spPr>
          <a:xfrm>
            <a:off x="2027104" y="4558725"/>
            <a:ext cx="4891489" cy="584775"/>
          </a:xfrm>
          <a:prstGeom prst="rect">
            <a:avLst/>
          </a:prstGeom>
          <a:noFill/>
        </p:spPr>
        <p:txBody>
          <a:bodyPr wrap="square" rtlCol="0">
            <a:spAutoFit/>
          </a:bodyPr>
          <a:lstStyle/>
          <a:p>
            <a:pPr algn="l"/>
            <a:endParaRPr lang="en-US" sz="3200" dirty="0" err="1" smtClean="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1503" y="260929"/>
            <a:ext cx="6252117" cy="1077218"/>
          </a:xfrm>
          <a:prstGeom prst="rect">
            <a:avLst/>
          </a:prstGeom>
          <a:noFill/>
        </p:spPr>
        <p:txBody>
          <a:bodyPr wrap="square" rtlCol="0">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LUYỆN TẬP</a:t>
            </a:r>
          </a:p>
          <a:p>
            <a:pPr algn="ctr"/>
            <a:r>
              <a:rPr lang="en-US" sz="3200" b="1" dirty="0">
                <a:solidFill>
                  <a:schemeClr val="tx1"/>
                </a:solidFill>
                <a:latin typeface="Times New Roman" panose="02020603050405020304" pitchFamily="18" charset="0"/>
                <a:cs typeface="Times New Roman" panose="02020603050405020304" pitchFamily="18" charset="0"/>
              </a:rPr>
              <a:t>(</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vở</a:t>
            </a:r>
            <a:r>
              <a:rPr lang="en-US" sz="3200" b="1" dirty="0">
                <a:solidFill>
                  <a:schemeClr val="tx1"/>
                </a:solidFill>
                <a:latin typeface="Times New Roman" panose="02020603050405020304" pitchFamily="18" charset="0"/>
                <a:cs typeface="Times New Roman" panose="02020603050405020304" pitchFamily="18" charset="0"/>
              </a:rPr>
              <a:t> 3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hỏi</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52399" y="1360450"/>
            <a:ext cx="8675650" cy="3046988"/>
          </a:xfrm>
          <a:prstGeom prst="rect">
            <a:avLst/>
          </a:prstGeom>
          <a:noFill/>
        </p:spPr>
        <p:txBody>
          <a:bodyPr wrap="square" rtlCol="0">
            <a:spAutoFit/>
          </a:bodyPr>
          <a:lstStyle/>
          <a:p>
            <a:pPr algn="l"/>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không</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đúng</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Rơdơpho</a:t>
            </a:r>
            <a:r>
              <a:rPr lang="en-US" sz="2400" dirty="0">
                <a:solidFill>
                  <a:schemeClr val="tx1"/>
                </a:solidFill>
                <a:latin typeface="Times New Roman" panose="02020603050405020304" pitchFamily="18" charset="0"/>
                <a:cs typeface="Times New Roman" panose="02020603050405020304" pitchFamily="18" charset="0"/>
              </a:rPr>
              <a:t> – Bo? </a:t>
            </a:r>
          </a:p>
          <a:p>
            <a:pPr algn="l"/>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rỗng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e ở </a:t>
            </a:r>
            <a:r>
              <a:rPr lang="en-US" sz="2400" dirty="0" err="1">
                <a:solidFill>
                  <a:schemeClr val="tx1"/>
                </a:solidFill>
                <a:latin typeface="Times New Roman" panose="02020603050405020304" pitchFamily="18" charset="0"/>
                <a:cs typeface="Times New Roman" panose="02020603050405020304" pitchFamily="18" charset="0"/>
              </a:rPr>
              <a:t>vỏ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a:t>
            </a:r>
          </a:p>
          <a:p>
            <a:pPr algn="l"/>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e.</a:t>
            </a:r>
          </a:p>
          <a:p>
            <a:pPr algn="l"/>
            <a:r>
              <a:rPr lang="en-US" sz="2400" dirty="0">
                <a:solidFill>
                  <a:schemeClr val="tx1"/>
                </a:solidFill>
                <a:latin typeface="Times New Roman" panose="02020603050405020304" pitchFamily="18" charset="0"/>
                <a:cs typeface="Times New Roman" panose="02020603050405020304" pitchFamily="18" charset="0"/>
              </a:rPr>
              <a:t>C. e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lớp</a:t>
            </a:r>
            <a:r>
              <a:rPr lang="en-US" sz="2400" dirty="0">
                <a:solidFill>
                  <a:schemeClr val="tx1"/>
                </a:solidFill>
                <a:latin typeface="Times New Roman" panose="02020603050405020304" pitchFamily="18" charset="0"/>
                <a:cs typeface="Times New Roman" panose="02020603050405020304" pitchFamily="18" charset="0"/>
              </a:rPr>
              <a:t> e.</a:t>
            </a:r>
          </a:p>
          <a:p>
            <a:pPr algn="l"/>
            <a:r>
              <a:rPr lang="en-US" sz="2400" dirty="0">
                <a:solidFill>
                  <a:schemeClr val="tx1"/>
                </a:solidFill>
                <a:latin typeface="Times New Roman" panose="02020603050405020304" pitchFamily="18" charset="0"/>
                <a:cs typeface="Times New Roman" panose="02020603050405020304" pitchFamily="18" charset="0"/>
              </a:rPr>
              <a:t>D. </a:t>
            </a:r>
            <a:r>
              <a:rPr lang="en-US" sz="2400" dirty="0" err="1">
                <a:solidFill>
                  <a:schemeClr val="tx1"/>
                </a:solidFill>
                <a:latin typeface="Times New Roman" panose="02020603050405020304" pitchFamily="18" charset="0"/>
                <a:cs typeface="Times New Roman" panose="02020603050405020304" pitchFamily="18" charset="0"/>
              </a:rPr>
              <a:t>Hạt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r>
              <a:rPr lang="en-US" sz="2400" dirty="0">
                <a:solidFill>
                  <a:schemeClr val="tx1"/>
                </a:solidFill>
                <a:latin typeface="Times New Roman" panose="02020603050405020304" pitchFamily="18" charset="0"/>
                <a:cs typeface="Times New Roman" panose="02020603050405020304" pitchFamily="18" charset="0"/>
              </a:rPr>
              <a:t>, e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âm</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6" name="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7805" y="587297"/>
            <a:ext cx="1168812" cy="657457"/>
          </a:xfrm>
          <a:prstGeom prst="rect">
            <a:avLst/>
          </a:prstGeom>
        </p:spPr>
      </p:pic>
      <p:sp>
        <p:nvSpPr>
          <p:cNvPr id="7" name="Oval 6"/>
          <p:cNvSpPr/>
          <p:nvPr/>
        </p:nvSpPr>
        <p:spPr>
          <a:xfrm>
            <a:off x="152399" y="2883944"/>
            <a:ext cx="337693" cy="340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t>
            </a:r>
            <a:endParaRPr lang="vi-VN" dirty="0">
              <a:solidFill>
                <a:schemeClr val="tx1"/>
              </a:solidFill>
            </a:endParaRPr>
          </a:p>
        </p:txBody>
      </p:sp>
    </p:spTree>
    <p:extLst>
      <p:ext uri="{BB962C8B-B14F-4D97-AF65-F5344CB8AC3E}">
        <p14:creationId xmlns:p14="http://schemas.microsoft.com/office/powerpoint/2010/main" val="3550412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1828" y="1479793"/>
            <a:ext cx="1779939" cy="17659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139509" y="2181298"/>
            <a:ext cx="338538" cy="33504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1556575" y="1465833"/>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160449" y="2038496"/>
            <a:ext cx="231638" cy="523220"/>
          </a:xfrm>
          <a:prstGeom prst="rect">
            <a:avLst/>
          </a:prstGeom>
          <a:noFill/>
        </p:spPr>
        <p:txBody>
          <a:bodyPr wrap="square" rtlCol="0">
            <a:spAutoFit/>
          </a:bodyPr>
          <a:lstStyle/>
          <a:p>
            <a:pPr algn="l"/>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490489" y="1379094"/>
            <a:ext cx="320635" cy="369332"/>
          </a:xfrm>
          <a:prstGeom prst="rect">
            <a:avLst/>
          </a:prstGeom>
          <a:noFill/>
        </p:spPr>
        <p:txBody>
          <a:bodyPr wrap="square" rtlCol="0">
            <a:spAutoFit/>
          </a:bodyPr>
          <a:lstStyle/>
          <a:p>
            <a:pPr algn="l"/>
            <a:r>
              <a:rPr lang="en-US" sz="1800" b="1" dirty="0">
                <a:solidFill>
                  <a:schemeClr val="tx1"/>
                </a:solidFill>
                <a:latin typeface="Times New Roman" panose="02020603050405020304" pitchFamily="18" charset="0"/>
                <a:cs typeface="Times New Roman" panose="02020603050405020304" pitchFamily="18" charset="0"/>
              </a:rPr>
              <a:t>+</a:t>
            </a:r>
          </a:p>
        </p:txBody>
      </p:sp>
      <p:sp>
        <p:nvSpPr>
          <p:cNvPr id="9" name="Oval 8"/>
          <p:cNvSpPr/>
          <p:nvPr/>
        </p:nvSpPr>
        <p:spPr>
          <a:xfrm>
            <a:off x="2633262" y="1465832"/>
            <a:ext cx="1779939" cy="17659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4854696" y="1479794"/>
            <a:ext cx="1779939" cy="17659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7004583" y="1417117"/>
            <a:ext cx="1779939" cy="17659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3353962" y="2181297"/>
            <a:ext cx="338538" cy="33504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5575396" y="2188277"/>
            <a:ext cx="338538" cy="33504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8670222" y="1542616"/>
            <a:ext cx="228600" cy="2373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367081" y="2163026"/>
            <a:ext cx="320635" cy="369332"/>
          </a:xfrm>
          <a:prstGeom prst="rect">
            <a:avLst/>
          </a:prstGeom>
          <a:noFill/>
        </p:spPr>
        <p:txBody>
          <a:bodyPr wrap="square" rtlCol="0">
            <a:spAutoFit/>
          </a:bodyPr>
          <a:lstStyle/>
          <a:p>
            <a:pPr algn="l"/>
            <a:r>
              <a:rPr lang="en-US" sz="1800" b="1" dirty="0">
                <a:solidFill>
                  <a:schemeClr val="tx1"/>
                </a:solidFill>
                <a:latin typeface="Times New Roman" panose="02020603050405020304" pitchFamily="18" charset="0"/>
                <a:cs typeface="Times New Roman" panose="02020603050405020304" pitchFamily="18" charset="0"/>
              </a:rPr>
              <a:t>+</a:t>
            </a:r>
          </a:p>
        </p:txBody>
      </p:sp>
      <p:sp>
        <p:nvSpPr>
          <p:cNvPr id="16" name="Oval 15"/>
          <p:cNvSpPr/>
          <p:nvPr/>
        </p:nvSpPr>
        <p:spPr>
          <a:xfrm>
            <a:off x="3613973" y="1396031"/>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3025895" y="1863699"/>
            <a:ext cx="994673" cy="9702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2633261" y="1863699"/>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3240535" y="3106166"/>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4202052" y="1783425"/>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4160397" y="2736217"/>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p:cNvSpPr/>
          <p:nvPr/>
        </p:nvSpPr>
        <p:spPr>
          <a:xfrm>
            <a:off x="2616684" y="2589630"/>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a:off x="3370541" y="1793898"/>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3889237" y="2083574"/>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3306202" y="2708296"/>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7401125" y="1800877"/>
            <a:ext cx="994673" cy="9702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804460" y="1877661"/>
            <a:ext cx="994673" cy="9702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5247556" y="1895108"/>
            <a:ext cx="994673" cy="9702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3586053" y="1281471"/>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0" name="TextBox 29"/>
          <p:cNvSpPr txBox="1"/>
          <p:nvPr/>
        </p:nvSpPr>
        <p:spPr>
          <a:xfrm>
            <a:off x="8624204" y="1465832"/>
            <a:ext cx="320635" cy="369332"/>
          </a:xfrm>
          <a:prstGeom prst="rect">
            <a:avLst/>
          </a:prstGeom>
          <a:noFill/>
        </p:spPr>
        <p:txBody>
          <a:bodyPr wrap="square" rtlCol="0">
            <a:spAutoFit/>
          </a:bodyPr>
          <a:lstStyle/>
          <a:p>
            <a:pPr algn="l"/>
            <a:r>
              <a:rPr lang="en-US" sz="1800" b="1" dirty="0">
                <a:solidFill>
                  <a:schemeClr val="tx1"/>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2595776" y="1745039"/>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2" name="TextBox 31"/>
          <p:cNvSpPr txBox="1"/>
          <p:nvPr/>
        </p:nvSpPr>
        <p:spPr>
          <a:xfrm>
            <a:off x="2583109" y="2464607"/>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3" name="TextBox 32"/>
          <p:cNvSpPr txBox="1"/>
          <p:nvPr/>
        </p:nvSpPr>
        <p:spPr>
          <a:xfrm>
            <a:off x="3344170" y="1675852"/>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175473" y="1661278"/>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5" name="TextBox 34"/>
          <p:cNvSpPr txBox="1"/>
          <p:nvPr/>
        </p:nvSpPr>
        <p:spPr>
          <a:xfrm>
            <a:off x="3854838" y="1969015"/>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4134019" y="2618164"/>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7" name="TextBox 36"/>
          <p:cNvSpPr txBox="1"/>
          <p:nvPr/>
        </p:nvSpPr>
        <p:spPr>
          <a:xfrm>
            <a:off x="3272324" y="2589430"/>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8" name="TextBox 37"/>
          <p:cNvSpPr txBox="1"/>
          <p:nvPr/>
        </p:nvSpPr>
        <p:spPr>
          <a:xfrm>
            <a:off x="3210224" y="2993662"/>
            <a:ext cx="320635"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39" name="Oval 38"/>
          <p:cNvSpPr/>
          <p:nvPr/>
        </p:nvSpPr>
        <p:spPr>
          <a:xfrm>
            <a:off x="5631481" y="1800877"/>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5205448" y="2464607"/>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val 40"/>
          <p:cNvSpPr/>
          <p:nvPr/>
        </p:nvSpPr>
        <p:spPr>
          <a:xfrm>
            <a:off x="5208960" y="1509451"/>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a:off x="7479825" y="1847890"/>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p:cNvSpPr/>
          <p:nvPr/>
        </p:nvSpPr>
        <p:spPr>
          <a:xfrm>
            <a:off x="8287493" y="2249969"/>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Oval 43"/>
          <p:cNvSpPr/>
          <p:nvPr/>
        </p:nvSpPr>
        <p:spPr>
          <a:xfrm>
            <a:off x="7720162" y="1319394"/>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p:cNvSpPr/>
          <p:nvPr/>
        </p:nvSpPr>
        <p:spPr>
          <a:xfrm>
            <a:off x="8676217" y="2285997"/>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p:cNvSpPr/>
          <p:nvPr/>
        </p:nvSpPr>
        <p:spPr>
          <a:xfrm>
            <a:off x="7177975" y="2833939"/>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5176200" y="1395045"/>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48" name="TextBox 47"/>
          <p:cNvSpPr txBox="1"/>
          <p:nvPr/>
        </p:nvSpPr>
        <p:spPr>
          <a:xfrm>
            <a:off x="5603008" y="1686371"/>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49" name="TextBox 48"/>
          <p:cNvSpPr txBox="1"/>
          <p:nvPr/>
        </p:nvSpPr>
        <p:spPr>
          <a:xfrm>
            <a:off x="5170530" y="2349312"/>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50" name="TextBox 49"/>
          <p:cNvSpPr txBox="1"/>
          <p:nvPr/>
        </p:nvSpPr>
        <p:spPr>
          <a:xfrm>
            <a:off x="7686728" y="1210919"/>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51" name="TextBox 50"/>
          <p:cNvSpPr txBox="1"/>
          <p:nvPr/>
        </p:nvSpPr>
        <p:spPr>
          <a:xfrm>
            <a:off x="7447489" y="1736758"/>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52" name="TextBox 51"/>
          <p:cNvSpPr txBox="1"/>
          <p:nvPr/>
        </p:nvSpPr>
        <p:spPr>
          <a:xfrm>
            <a:off x="8255157" y="2138397"/>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53" name="TextBox 52"/>
          <p:cNvSpPr txBox="1"/>
          <p:nvPr/>
        </p:nvSpPr>
        <p:spPr>
          <a:xfrm flipH="1">
            <a:off x="7137934" y="2732338"/>
            <a:ext cx="252802"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54" name="TextBox 53"/>
          <p:cNvSpPr txBox="1"/>
          <p:nvPr/>
        </p:nvSpPr>
        <p:spPr>
          <a:xfrm>
            <a:off x="5591187" y="2171134"/>
            <a:ext cx="320635" cy="369332"/>
          </a:xfrm>
          <a:prstGeom prst="rect">
            <a:avLst/>
          </a:prstGeom>
          <a:noFill/>
        </p:spPr>
        <p:txBody>
          <a:bodyPr wrap="square" rtlCol="0">
            <a:spAutoFit/>
          </a:bodyPr>
          <a:lstStyle/>
          <a:p>
            <a:pPr algn="l"/>
            <a:r>
              <a:rPr lang="en-US" sz="1800" b="1" dirty="0">
                <a:solidFill>
                  <a:schemeClr val="tx1"/>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99516" y="794632"/>
            <a:ext cx="8382000" cy="461665"/>
          </a:xfrm>
          <a:prstGeom prst="rect">
            <a:avLst/>
          </a:prstGeom>
        </p:spPr>
        <p:txBody>
          <a:bodyPr wrap="square">
            <a:spAutoFit/>
          </a:bodyPr>
          <a:lstStyle/>
          <a:p>
            <a:pPr lvl="0"/>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đúng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Rơdơpho</a:t>
            </a:r>
            <a:r>
              <a:rPr lang="en-US" sz="2400" dirty="0">
                <a:solidFill>
                  <a:schemeClr val="tx1"/>
                </a:solidFill>
                <a:latin typeface="Times New Roman" panose="02020603050405020304" pitchFamily="18" charset="0"/>
                <a:cs typeface="Times New Roman" panose="02020603050405020304" pitchFamily="18" charset="0"/>
              </a:rPr>
              <a:t> – Bo</a:t>
            </a:r>
          </a:p>
        </p:txBody>
      </p:sp>
      <p:sp>
        <p:nvSpPr>
          <p:cNvPr id="56" name="TextBox 55"/>
          <p:cNvSpPr txBox="1"/>
          <p:nvPr/>
        </p:nvSpPr>
        <p:spPr>
          <a:xfrm>
            <a:off x="984326" y="3298764"/>
            <a:ext cx="631371" cy="584775"/>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A.</a:t>
            </a:r>
          </a:p>
        </p:txBody>
      </p:sp>
      <p:sp>
        <p:nvSpPr>
          <p:cNvPr id="57" name="TextBox 56"/>
          <p:cNvSpPr txBox="1"/>
          <p:nvPr/>
        </p:nvSpPr>
        <p:spPr>
          <a:xfrm>
            <a:off x="3276730" y="3298762"/>
            <a:ext cx="631371" cy="584775"/>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B.</a:t>
            </a:r>
          </a:p>
        </p:txBody>
      </p:sp>
      <p:sp>
        <p:nvSpPr>
          <p:cNvPr id="58" name="TextBox 57"/>
          <p:cNvSpPr txBox="1"/>
          <p:nvPr/>
        </p:nvSpPr>
        <p:spPr>
          <a:xfrm>
            <a:off x="5443186" y="3298761"/>
            <a:ext cx="631371" cy="584775"/>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C.</a:t>
            </a:r>
          </a:p>
        </p:txBody>
      </p:sp>
      <p:sp>
        <p:nvSpPr>
          <p:cNvPr id="59" name="TextBox 58"/>
          <p:cNvSpPr txBox="1"/>
          <p:nvPr/>
        </p:nvSpPr>
        <p:spPr>
          <a:xfrm>
            <a:off x="7689486" y="3298761"/>
            <a:ext cx="631371" cy="584775"/>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D.</a:t>
            </a:r>
          </a:p>
        </p:txBody>
      </p:sp>
      <p:pic>
        <p:nvPicPr>
          <p:cNvPr id="60" name="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974" y="132232"/>
            <a:ext cx="1168812" cy="657457"/>
          </a:xfrm>
          <a:prstGeom prst="rect">
            <a:avLst/>
          </a:prstGeom>
        </p:spPr>
      </p:pic>
      <p:sp>
        <p:nvSpPr>
          <p:cNvPr id="61" name="TextBox 60"/>
          <p:cNvSpPr txBox="1"/>
          <p:nvPr/>
        </p:nvSpPr>
        <p:spPr>
          <a:xfrm>
            <a:off x="8648174" y="2165928"/>
            <a:ext cx="244549" cy="369332"/>
          </a:xfrm>
          <a:prstGeom prst="rect">
            <a:avLst/>
          </a:prstGeom>
          <a:noFill/>
        </p:spPr>
        <p:txBody>
          <a:bodyPr wrap="square" rtlCol="0">
            <a:spAutoFit/>
          </a:bodyPr>
          <a:lstStyle/>
          <a:p>
            <a:pPr algn="l"/>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62" name="Oval 61"/>
          <p:cNvSpPr/>
          <p:nvPr/>
        </p:nvSpPr>
        <p:spPr>
          <a:xfrm>
            <a:off x="4600501" y="4015914"/>
            <a:ext cx="338538" cy="33504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p:cNvSpPr/>
          <p:nvPr/>
        </p:nvSpPr>
        <p:spPr>
          <a:xfrm>
            <a:off x="4666232" y="4488235"/>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p:cNvSpPr txBox="1"/>
          <p:nvPr/>
        </p:nvSpPr>
        <p:spPr>
          <a:xfrm>
            <a:off x="4940783" y="3936525"/>
            <a:ext cx="2101677" cy="461665"/>
          </a:xfrm>
          <a:prstGeom prst="rect">
            <a:avLst/>
          </a:prstGeom>
          <a:noFill/>
        </p:spPr>
        <p:txBody>
          <a:bodyPr wrap="square" rtlCol="0">
            <a:spAutoFit/>
          </a:bodyPr>
          <a:lstStyle/>
          <a:p>
            <a:pPr algn="l"/>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Hạt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4939039" y="4361554"/>
            <a:ext cx="2101677" cy="461665"/>
          </a:xfrm>
          <a:prstGeom prst="rect">
            <a:avLst/>
          </a:prstGeom>
          <a:noFill/>
        </p:spPr>
        <p:txBody>
          <a:bodyPr wrap="square" rtlCol="0">
            <a:spAutoFit/>
          </a:bodyPr>
          <a:lstStyle/>
          <a:p>
            <a:pPr algn="l"/>
            <a:r>
              <a:rPr lang="en-US" sz="2400" dirty="0">
                <a:solidFill>
                  <a:schemeClr val="tx1"/>
                </a:solidFill>
                <a:latin typeface="Times New Roman" panose="02020603050405020304" pitchFamily="18" charset="0"/>
                <a:cs typeface="Times New Roman" panose="02020603050405020304" pitchFamily="18" charset="0"/>
              </a:rPr>
              <a:t>: Electron (e)</a:t>
            </a:r>
          </a:p>
        </p:txBody>
      </p:sp>
      <p:sp>
        <p:nvSpPr>
          <p:cNvPr id="66" name="Oval 65"/>
          <p:cNvSpPr/>
          <p:nvPr/>
        </p:nvSpPr>
        <p:spPr>
          <a:xfrm>
            <a:off x="5420749" y="3372791"/>
            <a:ext cx="519149" cy="463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a:t>
            </a:r>
            <a:endParaRPr lang="vi-VN" sz="2400" dirty="0">
              <a:solidFill>
                <a:schemeClr val="tx1"/>
              </a:solidFill>
            </a:endParaRPr>
          </a:p>
        </p:txBody>
      </p:sp>
    </p:spTree>
    <p:extLst>
      <p:ext uri="{BB962C8B-B14F-4D97-AF65-F5344CB8AC3E}">
        <p14:creationId xmlns:p14="http://schemas.microsoft.com/office/powerpoint/2010/main" val="974735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0"/>
                                        </p:tgtEl>
                                      </p:cBhvr>
                                    </p:cmd>
                                  </p:childTnLst>
                                </p:cTn>
                              </p:par>
                            </p:childTnLst>
                          </p:cTn>
                        </p:par>
                      </p:childTnLst>
                    </p:cTn>
                  </p:par>
                </p:childTnLst>
              </p:cTn>
              <p:nextCondLst>
                <p:cond evt="onClick" delay="0">
                  <p:tgtEl>
                    <p:spTgt spid="60"/>
                  </p:tgtEl>
                </p:cond>
              </p:nextCondLst>
            </p:seq>
            <p:video>
              <p:cMediaNode vol="80000">
                <p:cTn id="12" fill="hold" display="0">
                  <p:stCondLst>
                    <p:cond delay="indefinite"/>
                  </p:stCondLst>
                </p:cTn>
                <p:tgtEl>
                  <p:spTgt spid="60"/>
                </p:tgtEl>
              </p:cMediaNode>
            </p:video>
          </p:childTnLst>
        </p:cTn>
      </p:par>
    </p:tnLst>
    <p:bldLst>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410980" y="190000"/>
            <a:ext cx="3524905" cy="1938992"/>
          </a:xfrm>
          <a:prstGeom prst="rect">
            <a:avLst/>
          </a:prstGeom>
          <a:solidFill>
            <a:srgbClr val="B9B2D6"/>
          </a:solidFill>
        </p:spPr>
        <p:txBody>
          <a:bodyPr wrap="square" rtlCol="0">
            <a:spAutoFit/>
          </a:bodyPr>
          <a:lstStyle/>
          <a:p>
            <a:pPr algn="l"/>
            <a:r>
              <a:rPr lang="vi-VN" sz="4000" dirty="0" smtClean="0">
                <a:solidFill>
                  <a:schemeClr val="tx1"/>
                </a:solidFill>
                <a:latin typeface="Times New Roman" panose="02020603050405020304" pitchFamily="18" charset="0"/>
                <a:cs typeface="Times New Roman" panose="02020603050405020304" pitchFamily="18" charset="0"/>
              </a:rPr>
              <a:t>Tất cả các vật thể đều </a:t>
            </a:r>
            <a:r>
              <a:rPr lang="vi-VN" sz="4000" i="0" dirty="0" smtClean="0">
                <a:solidFill>
                  <a:schemeClr val="tx1"/>
                </a:solidFill>
                <a:effectLst/>
                <a:latin typeface="Times New Roman" panose="02020603050405020304" pitchFamily="18" charset="0"/>
                <a:cs typeface="Times New Roman" panose="02020603050405020304" pitchFamily="18" charset="0"/>
              </a:rPr>
              <a:t>được </a:t>
            </a:r>
            <a:r>
              <a:rPr lang="vi-VN" sz="4000" i="0" dirty="0">
                <a:solidFill>
                  <a:schemeClr val="tx1"/>
                </a:solidFill>
                <a:effectLst/>
                <a:latin typeface="Times New Roman" panose="02020603050405020304" pitchFamily="18" charset="0"/>
                <a:cs typeface="Times New Roman" panose="02020603050405020304" pitchFamily="18" charset="0"/>
              </a:rPr>
              <a:t>tạo nên từ chất</a:t>
            </a:r>
            <a:endParaRPr lang="en-US" sz="40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81566" y="2510888"/>
            <a:ext cx="4103310" cy="2062103"/>
          </a:xfrm>
          <a:prstGeom prst="rect">
            <a:avLst/>
          </a:prstGeom>
          <a:noFill/>
        </p:spPr>
        <p:txBody>
          <a:bodyPr wrap="square" rtlCol="0">
            <a:spAutoFit/>
          </a:bodyPr>
          <a:lstStyle/>
          <a:p>
            <a:pPr algn="l"/>
            <a:r>
              <a:rPr lang="vi-VN" sz="3200" i="0" dirty="0">
                <a:solidFill>
                  <a:srgbClr val="FECA2A"/>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3200" i="0" dirty="0">
              <a:solidFill>
                <a:srgbClr val="FECA2A"/>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882141"/>
            <a:ext cx="8675650" cy="830997"/>
          </a:xfrm>
          <a:prstGeom prst="rect">
            <a:avLst/>
          </a:prstGeom>
          <a:noFill/>
        </p:spPr>
        <p:txBody>
          <a:bodyPr wrap="square" rtlCol="0">
            <a:spAutoFit/>
          </a:bodyPr>
          <a:lstStyle/>
          <a:p>
            <a:pPr algn="l"/>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3: </a:t>
            </a:r>
            <a:r>
              <a:rPr lang="en-US" sz="2400" dirty="0" err="1">
                <a:solidFill>
                  <a:schemeClr val="tx1"/>
                </a:solidFill>
                <a:latin typeface="Times New Roman" panose="02020603050405020304" pitchFamily="18" charset="0"/>
                <a:cs typeface="Times New Roman" panose="02020603050405020304" pitchFamily="18" charset="0"/>
              </a:rPr>
              <a:t>Vẽ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Oxygen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Ro-</a:t>
            </a:r>
            <a:r>
              <a:rPr lang="en-US" sz="2400" dirty="0" err="1">
                <a:solidFill>
                  <a:schemeClr val="tx1"/>
                </a:solidFill>
                <a:latin typeface="Times New Roman" panose="02020603050405020304" pitchFamily="18" charset="0"/>
                <a:cs typeface="Times New Roman" panose="02020603050405020304" pitchFamily="18" charset="0"/>
              </a:rPr>
              <a:t>dơ</a:t>
            </a:r>
            <a:r>
              <a:rPr lang="en-US" sz="2400" dirty="0">
                <a:solidFill>
                  <a:schemeClr val="tx1"/>
                </a:solidFill>
                <a:latin typeface="Times New Roman" panose="02020603050405020304" pitchFamily="18" charset="0"/>
                <a:cs typeface="Times New Roman" panose="02020603050405020304" pitchFamily="18" charset="0"/>
              </a:rPr>
              <a:t>-pho – Bo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Oxygen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8e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lớp</a:t>
            </a:r>
            <a:r>
              <a:rPr lang="en-US" sz="2400" dirty="0">
                <a:solidFill>
                  <a:schemeClr val="tx1"/>
                </a:solidFill>
                <a:latin typeface="Times New Roman" panose="02020603050405020304" pitchFamily="18" charset="0"/>
                <a:cs typeface="Times New Roman" panose="02020603050405020304" pitchFamily="18" charset="0"/>
              </a:rPr>
              <a:t> e.</a:t>
            </a:r>
          </a:p>
        </p:txBody>
      </p:sp>
      <p:pic>
        <p:nvPicPr>
          <p:cNvPr id="5" name="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954" y="102252"/>
            <a:ext cx="1267523" cy="712982"/>
          </a:xfrm>
          <a:prstGeom prst="rect">
            <a:avLst/>
          </a:prstGeom>
        </p:spPr>
      </p:pic>
      <p:sp>
        <p:nvSpPr>
          <p:cNvPr id="6" name="Oval 5"/>
          <p:cNvSpPr/>
          <p:nvPr/>
        </p:nvSpPr>
        <p:spPr>
          <a:xfrm>
            <a:off x="1857749" y="2013419"/>
            <a:ext cx="1779939" cy="17659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78449" y="2728884"/>
            <a:ext cx="338538" cy="33504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8460" y="1943618"/>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50382" y="2411286"/>
            <a:ext cx="994673" cy="9702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857748" y="2411286"/>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65022" y="3653753"/>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26539" y="2331012"/>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384884" y="3283804"/>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41171" y="3137217"/>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95028" y="2341485"/>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13724" y="2631161"/>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44961" y="2917977"/>
            <a:ext cx="338538" cy="33504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319998" y="3556216"/>
            <a:ext cx="188464" cy="195445"/>
          </a:xfrm>
          <a:prstGeom prst="ellipse">
            <a:avLst/>
          </a:prstGeom>
          <a:solidFill>
            <a:srgbClr val="1953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653192" y="2749823"/>
            <a:ext cx="1974796"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653191" y="3332662"/>
            <a:ext cx="2468333"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 Electron (e)</a:t>
            </a:r>
          </a:p>
        </p:txBody>
      </p:sp>
    </p:spTree>
    <p:extLst>
      <p:ext uri="{BB962C8B-B14F-4D97-AF65-F5344CB8AC3E}">
        <p14:creationId xmlns:p14="http://schemas.microsoft.com/office/powerpoint/2010/main" val="746193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5"/>
                                        </p:tgtEl>
                                      </p:cBhvr>
                                    </p:cmd>
                                  </p:childTnLst>
                                </p:cTn>
                              </p:par>
                            </p:childTnLst>
                          </p:cTn>
                        </p:par>
                      </p:childTnLst>
                    </p:cTn>
                  </p:par>
                </p:childTnLst>
              </p:cTn>
              <p:nextCondLst>
                <p:cond evt="onClick" delay="0">
                  <p:tgtEl>
                    <p:spTgt spid="5"/>
                  </p:tgtEl>
                </p:cond>
              </p:nextCondLst>
            </p:seq>
            <p:video>
              <p:cMediaNode vol="80000">
                <p:cTn id="40" fill="hold" display="0">
                  <p:stCondLst>
                    <p:cond delay="indefinite"/>
                  </p:stCondLst>
                </p:cTn>
                <p:tgtEl>
                  <p:spTgt spid="5"/>
                </p:tgtEl>
              </p:cMediaNode>
            </p:video>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7200" b="1" dirty="0" smtClean="0">
                <a:solidFill>
                  <a:schemeClr val="lt1"/>
                </a:solidFill>
                <a:latin typeface="Comfortaa"/>
                <a:ea typeface="Comfortaa"/>
                <a:cs typeface="Comfortaa"/>
                <a:sym typeface="Comfortaa"/>
              </a:rPr>
              <a:t>3</a:t>
            </a:r>
            <a:endParaRPr sz="7200" b="1" dirty="0">
              <a:solidFill>
                <a:schemeClr val="lt1"/>
              </a:solidFill>
              <a:latin typeface="Comfortaa"/>
              <a:ea typeface="Comfortaa"/>
              <a:cs typeface="Comfortaa"/>
              <a:sym typeface="Comfortaa"/>
            </a:endParaRPr>
          </a:p>
        </p:txBody>
      </p:sp>
      <p:sp>
        <p:nvSpPr>
          <p:cNvPr id="1446" name="Google Shape;1446;p62"/>
          <p:cNvSpPr/>
          <p:nvPr/>
        </p:nvSpPr>
        <p:spPr>
          <a:xfrm>
            <a:off x="180622" y="299109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286933" y="956734"/>
            <a:ext cx="6763232" cy="4021381"/>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57180" y="345116"/>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8367251" y="4264471"/>
            <a:ext cx="504468" cy="725036"/>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254" name="Google Shape;1254;p58"/>
          <p:cNvGrpSpPr/>
          <p:nvPr/>
        </p:nvGrpSpPr>
        <p:grpSpPr>
          <a:xfrm>
            <a:off x="-374652" y="4149665"/>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3539430"/>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28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chemeClr val="tx1"/>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chemeClr val="tx1"/>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chemeClr val="tx1"/>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chemeClr val="tx1"/>
                </a:solidFill>
                <a:latin typeface="Times New Roman" panose="02020603050405020304" pitchFamily="18" charset="0"/>
                <a:cs typeface="Times New Roman" panose="02020603050405020304" pitchFamily="18" charset="0"/>
              </a:rPr>
              <a:t>Mô</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tử</a:t>
            </a:r>
            <a:r>
              <a:rPr lang="en-US" sz="2400" i="1" dirty="0">
                <a:solidFill>
                  <a:schemeClr val="tx1"/>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a:t>
            </a:r>
            <a:r>
              <a:rPr lang="vi-VN" sz="3200" dirty="0" smtClean="0">
                <a:solidFill>
                  <a:srgbClr val="263E68"/>
                </a:solidFill>
                <a:latin typeface="Times New Roman" panose="02020603050405020304" pitchFamily="18" charset="0"/>
                <a:cs typeface="Times New Roman" panose="02020603050405020304" pitchFamily="18" charset="0"/>
              </a:rPr>
              <a:t>electron </a:t>
            </a:r>
            <a:r>
              <a:rPr lang="vi-VN" sz="3200" dirty="0">
                <a:solidFill>
                  <a:srgbClr val="263E68"/>
                </a:solidFill>
                <a:latin typeface="Times New Roman" panose="02020603050405020304" pitchFamily="18" charset="0"/>
                <a:cs typeface="Times New Roman" panose="02020603050405020304" pitchFamily="18" charset="0"/>
              </a:rPr>
              <a:t>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954107"/>
          </a:xfrm>
          <a:prstGeom prst="rect">
            <a:avLst/>
          </a:prstGeom>
          <a:noFill/>
        </p:spPr>
        <p:txBody>
          <a:bodyPr wrap="square" rtlCol="0">
            <a:spAutoFit/>
          </a:bodyPr>
          <a:lstStyle/>
          <a:p>
            <a:pPr algn="l"/>
            <a:r>
              <a:rPr lang="en-US" sz="2800" i="1" dirty="0" err="1">
                <a:solidFill>
                  <a:schemeClr val="tx1"/>
                </a:solidFill>
                <a:latin typeface="Times New Roman" panose="02020603050405020304" pitchFamily="18" charset="0"/>
                <a:cs typeface="Times New Roman" panose="02020603050405020304" pitchFamily="18" charset="0"/>
              </a:rPr>
              <a:t>Sơ</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đồ</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lớp</a:t>
            </a:r>
            <a:r>
              <a:rPr lang="en-US" sz="2800" i="1" dirty="0">
                <a:solidFill>
                  <a:schemeClr val="tx1"/>
                </a:solidFill>
                <a:latin typeface="Times New Roman" panose="02020603050405020304" pitchFamily="18" charset="0"/>
                <a:cs typeface="Times New Roman" panose="02020603050405020304" pitchFamily="18" charset="0"/>
              </a:rPr>
              <a:t>  electron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nguyên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tử</a:t>
            </a:r>
            <a:r>
              <a:rPr lang="en-US" sz="2800" i="1" dirty="0">
                <a:solidFill>
                  <a:schemeClr val="tx1"/>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Oval 65">
            <a:extLst>
              <a:ext uri="{FF2B5EF4-FFF2-40B4-BE49-F238E27FC236}">
                <a16:creationId xmlns:a16="http://schemas.microsoft.com/office/drawing/2014/main" id="{E446DCA7-EF2A-4FC7-9873-2DEDC2D70481}"/>
              </a:ext>
            </a:extLst>
          </p:cNvPr>
          <p:cNvSpPr/>
          <p:nvPr/>
        </p:nvSpPr>
        <p:spPr>
          <a:xfrm>
            <a:off x="5512122" y="269345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081713" y="346152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619374" y="295230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6802403" y="405179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273364" y="35689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358617" y="3325334"/>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130473" y="3195985"/>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394806" y="308949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331130" y="334596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331130" y="3734680"/>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675807" y="2924659"/>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666457" y="3277037"/>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657107" y="3629415"/>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366921" y="4431622"/>
            <a:ext cx="3524550" cy="461665"/>
          </a:xfrm>
          <a:prstGeom prst="rect">
            <a:avLst/>
          </a:prstGeom>
          <a:solidFill>
            <a:srgbClr val="FECA2A"/>
          </a:solid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
        <p:nvSpPr>
          <p:cNvPr id="73" name="Google Shape;873;p52">
            <a:extLst>
              <a:ext uri="{FF2B5EF4-FFF2-40B4-BE49-F238E27FC236}">
                <a16:creationId xmlns:a16="http://schemas.microsoft.com/office/drawing/2014/main" id="{E84166C1-5BF8-46C8-A53E-89FFED3B1656}"/>
              </a:ext>
            </a:extLst>
          </p:cNvPr>
          <p:cNvSpPr/>
          <p:nvPr/>
        </p:nvSpPr>
        <p:spPr>
          <a:xfrm>
            <a:off x="38943" y="2321453"/>
            <a:ext cx="5196756" cy="27427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TextBox 73">
            <a:extLst>
              <a:ext uri="{FF2B5EF4-FFF2-40B4-BE49-F238E27FC236}">
                <a16:creationId xmlns:a16="http://schemas.microsoft.com/office/drawing/2014/main" id="{C598B9FE-9972-4063-B517-44D3E2CA5863}"/>
              </a:ext>
            </a:extLst>
          </p:cNvPr>
          <p:cNvSpPr txBox="1"/>
          <p:nvPr/>
        </p:nvSpPr>
        <p:spPr>
          <a:xfrm>
            <a:off x="144680" y="2321453"/>
            <a:ext cx="5228138" cy="2677656"/>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81" name="Google Shape;873;p52">
            <a:extLst>
              <a:ext uri="{FF2B5EF4-FFF2-40B4-BE49-F238E27FC236}">
                <a16:creationId xmlns:a16="http://schemas.microsoft.com/office/drawing/2014/main" id="{E84166C1-5BF8-46C8-A53E-89FFED3B1656}"/>
              </a:ext>
            </a:extLst>
          </p:cNvPr>
          <p:cNvSpPr/>
          <p:nvPr/>
        </p:nvSpPr>
        <p:spPr>
          <a:xfrm>
            <a:off x="61552" y="23753"/>
            <a:ext cx="8996120" cy="20321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1">
              <a:lumMod val="60000"/>
              <a:lumOff val="40000"/>
            </a:schemeClr>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TextBox 83">
            <a:extLst>
              <a:ext uri="{FF2B5EF4-FFF2-40B4-BE49-F238E27FC236}">
                <a16:creationId xmlns:a16="http://schemas.microsoft.com/office/drawing/2014/main" id="{C598B9FE-9972-4063-B517-44D3E2CA5863}"/>
              </a:ext>
            </a:extLst>
          </p:cNvPr>
          <p:cNvSpPr txBox="1"/>
          <p:nvPr/>
        </p:nvSpPr>
        <p:spPr>
          <a:xfrm>
            <a:off x="161258" y="122581"/>
            <a:ext cx="8826395" cy="1815882"/>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r>
              <a:rPr lang="vi-VN" sz="2800" dirty="0" smtClean="0">
                <a:solidFill>
                  <a:srgbClr val="263E68"/>
                </a:solidFill>
                <a:latin typeface="Times New Roman" panose="02020603050405020304" pitchFamily="18" charset="0"/>
                <a:cs typeface="Times New Roman" panose="02020603050405020304" pitchFamily="18" charset="0"/>
              </a:rPr>
              <a:t>?</a:t>
            </a:r>
            <a:endParaRPr lang="vi-VN"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0112190A-A70C-47E7-9C14-5FC6818FEAC6}"/>
              </a:ext>
            </a:extLst>
          </p:cNvPr>
          <p:cNvGrpSpPr/>
          <p:nvPr/>
        </p:nvGrpSpPr>
        <p:grpSpPr>
          <a:xfrm>
            <a:off x="4984078" y="119271"/>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285874" y="151369"/>
            <a:ext cx="1695630" cy="1938992"/>
          </a:xfrm>
          <a:prstGeom prst="rect">
            <a:avLst/>
          </a:prstGeom>
          <a:solidFill>
            <a:schemeClr val="accent6">
              <a:lumMod val="85000"/>
            </a:schemeClr>
          </a:solidFill>
        </p:spPr>
        <p:txBody>
          <a:bodyPr wrap="square" rtlCol="0">
            <a:spAutoFit/>
          </a:bodyPr>
          <a:lstStyle/>
          <a:p>
            <a:pPr algn="l"/>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lớp</a:t>
            </a:r>
            <a:r>
              <a:rPr lang="en-US" sz="2400" i="1" dirty="0">
                <a:solidFill>
                  <a:srgbClr val="FF0000"/>
                </a:solidFill>
                <a:latin typeface="Times New Roman" panose="02020603050405020304" pitchFamily="18" charset="0"/>
                <a:cs typeface="Times New Roman" panose="02020603050405020304" pitchFamily="18" charset="0"/>
              </a:rPr>
              <a:t>  electron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chlorine</a:t>
            </a:r>
          </a:p>
        </p:txBody>
      </p:sp>
      <p:sp>
        <p:nvSpPr>
          <p:cNvPr id="84" name="TextBox 83">
            <a:extLst>
              <a:ext uri="{FF2B5EF4-FFF2-40B4-BE49-F238E27FC236}">
                <a16:creationId xmlns:a16="http://schemas.microsoft.com/office/drawing/2014/main" id="{C598B9FE-9972-4063-B517-44D3E2CA5863}"/>
              </a:ext>
            </a:extLst>
          </p:cNvPr>
          <p:cNvSpPr txBox="1"/>
          <p:nvPr/>
        </p:nvSpPr>
        <p:spPr>
          <a:xfrm>
            <a:off x="117063" y="2484876"/>
            <a:ext cx="8968335" cy="2677656"/>
          </a:xfrm>
          <a:prstGeom prst="rect">
            <a:avLst/>
          </a:prstGeom>
          <a:solidFill>
            <a:schemeClr val="accent1">
              <a:lumMod val="60000"/>
              <a:lumOff val="40000"/>
            </a:schemeClr>
          </a:solid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2800" dirty="0">
                <a:solidFill>
                  <a:srgbClr val="263E68"/>
                </a:solidFill>
                <a:latin typeface="Times New Roman" panose="02020603050405020304" pitchFamily="18" charset="0"/>
                <a:cs typeface="Times New Roman" panose="02020603050405020304" pitchFamily="18" charset="0"/>
              </a:rPr>
              <a:t>2. Số </a:t>
            </a:r>
            <a:r>
              <a:rPr lang="vi-VN" sz="2800" dirty="0" smtClean="0">
                <a:solidFill>
                  <a:srgbClr val="263E68"/>
                </a:solidFill>
                <a:latin typeface="Times New Roman" panose="02020603050405020304" pitchFamily="18" charset="0"/>
                <a:cs typeface="Times New Roman" panose="02020603050405020304" pitchFamily="18" charset="0"/>
              </a:rPr>
              <a:t>electron </a:t>
            </a:r>
            <a:r>
              <a:rPr lang="vi-VN" sz="2800" dirty="0">
                <a:solidFill>
                  <a:srgbClr val="263E68"/>
                </a:solidFill>
                <a:latin typeface="Times New Roman" panose="02020603050405020304" pitchFamily="18" charset="0"/>
                <a:cs typeface="Times New Roman" panose="02020603050405020304" pitchFamily="18" charset="0"/>
              </a:rPr>
              <a:t>trên từng lớp ở vỏ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là:</a:t>
            </a:r>
          </a:p>
          <a:p>
            <a:pPr marL="800100" algn="l"/>
            <a:r>
              <a:rPr lang="vi-VN" sz="2800" dirty="0">
                <a:solidFill>
                  <a:srgbClr val="7030A0"/>
                </a:solidFill>
                <a:latin typeface="Times New Roman" panose="02020603050405020304" pitchFamily="18" charset="0"/>
                <a:cs typeface="Times New Roman" panose="02020603050405020304" pitchFamily="18" charset="0"/>
              </a:rPr>
              <a:t>Lớp thứ </a:t>
            </a:r>
            <a:r>
              <a:rPr lang="vi-VN" sz="2800" dirty="0" smtClean="0">
                <a:solidFill>
                  <a:srgbClr val="7030A0"/>
                </a:solidFill>
                <a:latin typeface="Times New Roman" panose="02020603050405020304" pitchFamily="18" charset="0"/>
                <a:cs typeface="Times New Roman" panose="02020603050405020304" pitchFamily="18" charset="0"/>
              </a:rPr>
              <a:t>nhất</a:t>
            </a:r>
            <a:r>
              <a:rPr lang="en-US" sz="2800" dirty="0" smtClean="0">
                <a:solidFill>
                  <a:srgbClr val="7030A0"/>
                </a:solidFill>
                <a:latin typeface="Times New Roman" panose="02020603050405020304" pitchFamily="18" charset="0"/>
                <a:cs typeface="Times New Roman" panose="02020603050405020304" pitchFamily="18" charset="0"/>
              </a:rPr>
              <a:t> </a:t>
            </a:r>
            <a:r>
              <a:rPr lang="vi-VN" sz="2800" dirty="0" smtClean="0">
                <a:solidFill>
                  <a:srgbClr val="7030A0"/>
                </a:solidFill>
                <a:latin typeface="Times New Roman" panose="02020603050405020304" pitchFamily="18" charset="0"/>
                <a:cs typeface="Times New Roman" panose="02020603050405020304" pitchFamily="18" charset="0"/>
              </a:rPr>
              <a:t>có </a:t>
            </a:r>
            <a:r>
              <a:rPr lang="en-US" sz="2800" dirty="0" smtClean="0">
                <a:solidFill>
                  <a:srgbClr val="7030A0"/>
                </a:solidFill>
                <a:latin typeface="Times New Roman" panose="02020603050405020304" pitchFamily="18" charset="0"/>
                <a:cs typeface="Times New Roman" panose="02020603050405020304" pitchFamily="18" charset="0"/>
              </a:rPr>
              <a:t>:</a:t>
            </a:r>
            <a:r>
              <a:rPr lang="vi-VN" sz="2800" dirty="0" smtClean="0">
                <a:solidFill>
                  <a:srgbClr val="7030A0"/>
                </a:solidFill>
                <a:latin typeface="Times New Roman" panose="02020603050405020304" pitchFamily="18" charset="0"/>
                <a:cs typeface="Times New Roman" panose="02020603050405020304" pitchFamily="18" charset="0"/>
              </a:rPr>
              <a:t>2e ( electron )</a:t>
            </a:r>
            <a:endParaRPr lang="en-US" sz="2800" dirty="0" smtClean="0">
              <a:solidFill>
                <a:srgbClr val="7030A0"/>
              </a:solidFill>
              <a:latin typeface="Times New Roman" panose="02020603050405020304" pitchFamily="18" charset="0"/>
              <a:cs typeface="Times New Roman" panose="02020603050405020304" pitchFamily="18" charset="0"/>
            </a:endParaRPr>
          </a:p>
          <a:p>
            <a:pPr marL="800100"/>
            <a:r>
              <a:rPr lang="en-US" sz="2800" dirty="0" smtClean="0">
                <a:solidFill>
                  <a:srgbClr val="7030A0"/>
                </a:solidFill>
                <a:latin typeface="Times New Roman" panose="02020603050405020304" pitchFamily="18" charset="0"/>
                <a:cs typeface="Times New Roman" panose="02020603050405020304" pitchFamily="18" charset="0"/>
              </a:rPr>
              <a:t>L</a:t>
            </a:r>
            <a:r>
              <a:rPr lang="vi-VN" sz="2800" dirty="0" smtClean="0">
                <a:solidFill>
                  <a:srgbClr val="7030A0"/>
                </a:solidFill>
                <a:latin typeface="Times New Roman" panose="02020603050405020304" pitchFamily="18" charset="0"/>
                <a:cs typeface="Times New Roman" panose="02020603050405020304" pitchFamily="18" charset="0"/>
              </a:rPr>
              <a:t>ớp </a:t>
            </a:r>
            <a:r>
              <a:rPr lang="vi-VN" sz="2800" dirty="0">
                <a:solidFill>
                  <a:srgbClr val="7030A0"/>
                </a:solidFill>
                <a:latin typeface="Times New Roman" panose="02020603050405020304" pitchFamily="18" charset="0"/>
                <a:cs typeface="Times New Roman" panose="02020603050405020304" pitchFamily="18" charset="0"/>
              </a:rPr>
              <a:t>thứ hai </a:t>
            </a:r>
            <a:r>
              <a:rPr lang="vi-VN" sz="2800" dirty="0" smtClean="0">
                <a:solidFill>
                  <a:srgbClr val="7030A0"/>
                </a:solidFill>
                <a:latin typeface="Times New Roman" panose="02020603050405020304" pitchFamily="18" charset="0"/>
                <a:cs typeface="Times New Roman" panose="02020603050405020304" pitchFamily="18" charset="0"/>
              </a:rPr>
              <a:t>có </a:t>
            </a:r>
            <a:r>
              <a:rPr lang="en-US" sz="2800" dirty="0" smtClean="0">
                <a:solidFill>
                  <a:srgbClr val="7030A0"/>
                </a:solidFill>
                <a:latin typeface="Times New Roman" panose="02020603050405020304" pitchFamily="18" charset="0"/>
                <a:cs typeface="Times New Roman" panose="02020603050405020304" pitchFamily="18" charset="0"/>
              </a:rPr>
              <a:t> : </a:t>
            </a:r>
            <a:r>
              <a:rPr lang="vi-VN" sz="2800" dirty="0" smtClean="0">
                <a:solidFill>
                  <a:srgbClr val="7030A0"/>
                </a:solidFill>
                <a:latin typeface="Times New Roman" panose="02020603050405020304" pitchFamily="18" charset="0"/>
                <a:cs typeface="Times New Roman" panose="02020603050405020304" pitchFamily="18" charset="0"/>
              </a:rPr>
              <a:t>8 e</a:t>
            </a:r>
            <a:r>
              <a:rPr lang="vi-VN" sz="2800" dirty="0">
                <a:solidFill>
                  <a:srgbClr val="7030A0"/>
                </a:solidFill>
                <a:latin typeface="Times New Roman" panose="02020603050405020304" pitchFamily="18" charset="0"/>
                <a:cs typeface="Times New Roman" panose="02020603050405020304" pitchFamily="18" charset="0"/>
              </a:rPr>
              <a:t> ( electron )</a:t>
            </a:r>
            <a:endParaRPr lang="en-US" sz="2800" dirty="0" smtClean="0">
              <a:solidFill>
                <a:srgbClr val="7030A0"/>
              </a:solidFill>
              <a:latin typeface="Times New Roman" panose="02020603050405020304" pitchFamily="18" charset="0"/>
              <a:cs typeface="Times New Roman" panose="02020603050405020304" pitchFamily="18" charset="0"/>
            </a:endParaRPr>
          </a:p>
          <a:p>
            <a:pPr marL="800100"/>
            <a:r>
              <a:rPr lang="en-US" sz="2800" dirty="0" smtClean="0">
                <a:solidFill>
                  <a:srgbClr val="7030A0"/>
                </a:solidFill>
                <a:latin typeface="Times New Roman" panose="02020603050405020304" pitchFamily="18" charset="0"/>
                <a:cs typeface="Times New Roman" panose="02020603050405020304" pitchFamily="18" charset="0"/>
              </a:rPr>
              <a:t>L</a:t>
            </a:r>
            <a:r>
              <a:rPr lang="vi-VN" sz="2800" dirty="0" smtClean="0">
                <a:solidFill>
                  <a:srgbClr val="7030A0"/>
                </a:solidFill>
                <a:latin typeface="Times New Roman" panose="02020603050405020304" pitchFamily="18" charset="0"/>
                <a:cs typeface="Times New Roman" panose="02020603050405020304" pitchFamily="18" charset="0"/>
              </a:rPr>
              <a:t>ớp </a:t>
            </a:r>
            <a:r>
              <a:rPr lang="vi-VN" sz="2800" dirty="0">
                <a:solidFill>
                  <a:srgbClr val="7030A0"/>
                </a:solidFill>
                <a:latin typeface="Times New Roman" panose="02020603050405020304" pitchFamily="18" charset="0"/>
                <a:cs typeface="Times New Roman" panose="02020603050405020304" pitchFamily="18" charset="0"/>
              </a:rPr>
              <a:t>thứ ba </a:t>
            </a:r>
            <a:r>
              <a:rPr lang="vi-VN" sz="2800" dirty="0" smtClean="0">
                <a:solidFill>
                  <a:srgbClr val="7030A0"/>
                </a:solidFill>
                <a:latin typeface="Times New Roman" panose="02020603050405020304" pitchFamily="18" charset="0"/>
                <a:cs typeface="Times New Roman" panose="02020603050405020304" pitchFamily="18" charset="0"/>
              </a:rPr>
              <a:t>có </a:t>
            </a:r>
            <a:r>
              <a:rPr lang="en-US" sz="2800" dirty="0" smtClean="0">
                <a:solidFill>
                  <a:srgbClr val="7030A0"/>
                </a:solidFill>
                <a:latin typeface="Times New Roman" panose="02020603050405020304" pitchFamily="18" charset="0"/>
                <a:cs typeface="Times New Roman" panose="02020603050405020304" pitchFamily="18" charset="0"/>
              </a:rPr>
              <a:t>: </a:t>
            </a:r>
            <a:r>
              <a:rPr lang="vi-VN" sz="2800" dirty="0" smtClean="0">
                <a:solidFill>
                  <a:srgbClr val="7030A0"/>
                </a:solidFill>
                <a:latin typeface="Times New Roman" panose="02020603050405020304" pitchFamily="18" charset="0"/>
                <a:cs typeface="Times New Roman" panose="02020603050405020304" pitchFamily="18" charset="0"/>
              </a:rPr>
              <a:t>7 e</a:t>
            </a:r>
            <a:r>
              <a:rPr lang="en-US" sz="2800" dirty="0" smtClean="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 electron )</a:t>
            </a:r>
            <a:r>
              <a:rPr lang="en-US" sz="2800" dirty="0" smtClean="0">
                <a:solidFill>
                  <a:srgbClr val="7030A0"/>
                </a:solidFill>
                <a:latin typeface="Times New Roman" panose="02020603050405020304" pitchFamily="18" charset="0"/>
                <a:cs typeface="Times New Roman" panose="02020603050405020304" pitchFamily="18" charset="0"/>
              </a:rPr>
              <a:t>(</a:t>
            </a:r>
            <a:r>
              <a:rPr lang="vi-VN" sz="2800" i="1" dirty="0" smtClean="0">
                <a:solidFill>
                  <a:srgbClr val="7030A0"/>
                </a:solidFill>
                <a:latin typeface="Times New Roman" panose="02020603050405020304" pitchFamily="18" charset="0"/>
                <a:cs typeface="Times New Roman" panose="02020603050405020304" pitchFamily="18" charset="0"/>
              </a:rPr>
              <a:t>lớp ngoài cùng</a:t>
            </a:r>
            <a:r>
              <a:rPr lang="en-US" sz="2800" i="1" dirty="0" smtClean="0">
                <a:solidFill>
                  <a:srgbClr val="7030A0"/>
                </a:solidFill>
                <a:latin typeface="Times New Roman" panose="02020603050405020304" pitchFamily="18" charset="0"/>
                <a:cs typeface="Times New Roman" panose="02020603050405020304" pitchFamily="18" charset="0"/>
              </a:rPr>
              <a:t>)</a:t>
            </a:r>
            <a:endParaRPr lang="vi-VN" sz="2800" i="1" dirty="0">
              <a:solidFill>
                <a:srgbClr val="7030A0"/>
              </a:solidFill>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C598B9FE-9972-4063-B517-44D3E2CA5863}"/>
              </a:ext>
            </a:extLst>
          </p:cNvPr>
          <p:cNvSpPr txBox="1"/>
          <p:nvPr/>
        </p:nvSpPr>
        <p:spPr>
          <a:xfrm>
            <a:off x="117063" y="148559"/>
            <a:ext cx="4706397" cy="2246769"/>
          </a:xfrm>
          <a:prstGeom prst="rect">
            <a:avLst/>
          </a:prstGeom>
          <a:solidFill>
            <a:schemeClr val="accent4">
              <a:lumMod val="90000"/>
            </a:schemeClr>
          </a:solidFill>
        </p:spPr>
        <p:txBody>
          <a:bodyPr wrap="square" rtlCol="0">
            <a:spAutoFit/>
          </a:bodyPr>
          <a:lstStyle/>
          <a:p>
            <a:pPr algn="l"/>
            <a:r>
              <a:rPr lang="vi-VN" sz="2800" dirty="0">
                <a:solidFill>
                  <a:schemeClr val="tx1"/>
                </a:solidFill>
                <a:latin typeface="Times New Roman" panose="02020603050405020304" pitchFamily="18" charset="0"/>
                <a:cs typeface="Times New Roman" panose="02020603050405020304" pitchFamily="18" charset="0"/>
              </a:rPr>
              <a:t>Quan sát hình 2.6 và cho biết</a:t>
            </a:r>
          </a:p>
          <a:p>
            <a:pPr algn="l"/>
            <a:r>
              <a:rPr lang="vi-VN" sz="2800" dirty="0">
                <a:solidFill>
                  <a:schemeClr val="tx1"/>
                </a:solidFill>
                <a:latin typeface="Times New Roman" panose="02020603050405020304" pitchFamily="18" charset="0"/>
                <a:cs typeface="Times New Roman" panose="02020603050405020304" pitchFamily="18" charset="0"/>
              </a:rPr>
              <a:t>1. Thứ tự sắp xếp các electron ở vỏ của nguyên tử c</a:t>
            </a:r>
            <a:r>
              <a:rPr lang="en-US" sz="2800" dirty="0">
                <a:solidFill>
                  <a:schemeClr val="tx1"/>
                </a:solidFill>
                <a:latin typeface="Times New Roman" panose="02020603050405020304" pitchFamily="18" charset="0"/>
                <a:cs typeface="Times New Roman" panose="02020603050405020304" pitchFamily="18" charset="0"/>
              </a:rPr>
              <a:t>h</a:t>
            </a:r>
            <a:r>
              <a:rPr lang="vi-VN" sz="2800" dirty="0">
                <a:solidFill>
                  <a:schemeClr val="tx1"/>
                </a:solidFill>
                <a:latin typeface="Times New Roman" panose="02020603050405020304" pitchFamily="18" charset="0"/>
                <a:cs typeface="Times New Roman" panose="02020603050405020304" pitchFamily="18" charset="0"/>
              </a:rPr>
              <a:t>lorine. </a:t>
            </a:r>
          </a:p>
          <a:p>
            <a:pPr algn="l"/>
            <a:r>
              <a:rPr lang="vi-VN" sz="2800" dirty="0">
                <a:solidFill>
                  <a:schemeClr val="tx1"/>
                </a:solidFill>
                <a:latin typeface="Times New Roman" panose="02020603050405020304" pitchFamily="18" charset="0"/>
                <a:cs typeface="Times New Roman" panose="02020603050405020304" pitchFamily="18" charset="0"/>
              </a:rPr>
              <a:t>2. Số </a:t>
            </a:r>
            <a:r>
              <a:rPr lang="vi-VN" sz="2800" dirty="0" smtClean="0">
                <a:solidFill>
                  <a:schemeClr val="tx1"/>
                </a:solidFill>
                <a:latin typeface="Times New Roman" panose="02020603050405020304" pitchFamily="18" charset="0"/>
                <a:cs typeface="Times New Roman" panose="02020603050405020304" pitchFamily="18" charset="0"/>
              </a:rPr>
              <a:t>electron </a:t>
            </a:r>
            <a:r>
              <a:rPr lang="vi-VN" sz="2800" dirty="0">
                <a:solidFill>
                  <a:schemeClr val="tx1"/>
                </a:solidFill>
                <a:latin typeface="Times New Roman" panose="02020603050405020304" pitchFamily="18" charset="0"/>
                <a:cs typeface="Times New Roman" panose="02020603050405020304" pitchFamily="18" charset="0"/>
              </a:rPr>
              <a:t>trên từng lớp ở vỏ nguyên tử c</a:t>
            </a:r>
            <a:r>
              <a:rPr lang="en-US" sz="2800" dirty="0">
                <a:solidFill>
                  <a:schemeClr val="tx1"/>
                </a:solidFill>
                <a:latin typeface="Times New Roman" panose="02020603050405020304" pitchFamily="18" charset="0"/>
                <a:cs typeface="Times New Roman" panose="02020603050405020304" pitchFamily="18" charset="0"/>
              </a:rPr>
              <a:t>h</a:t>
            </a:r>
            <a:r>
              <a:rPr lang="vi-VN" sz="2800" dirty="0">
                <a:solidFill>
                  <a:schemeClr val="tx1"/>
                </a:solidFill>
                <a:latin typeface="Times New Roman" panose="02020603050405020304" pitchFamily="18" charset="0"/>
                <a:cs typeface="Times New Roman" panose="02020603050405020304" pitchFamily="18" charset="0"/>
              </a:rPr>
              <a:t>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38319" y="626477"/>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867153" y="1143591"/>
            <a:ext cx="4034996"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a. </a:t>
            </a:r>
            <a:r>
              <a:rPr lang="en-US" sz="3200" dirty="0" err="1">
                <a:solidFill>
                  <a:srgbClr val="C00000"/>
                </a:solidFill>
                <a:latin typeface="Times New Roman" panose="02020603050405020304" pitchFamily="18" charset="0"/>
                <a:cs typeface="Times New Roman" panose="02020603050405020304" pitchFamily="18" charset="0"/>
              </a:rPr>
              <a:t>Hạt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tử</a:t>
            </a:r>
            <a:endParaRPr lang="en-US" sz="3200" dirty="0">
              <a:solidFill>
                <a:srgbClr val="C0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p:nvPr/>
        </p:nvCxnSpPr>
        <p:spPr>
          <a:xfrm>
            <a:off x="238319" y="91886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8"/>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6"/>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7"/>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4"/>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146530" y="1727475"/>
            <a:ext cx="7769685" cy="3108543"/>
          </a:xfrm>
          <a:prstGeom prst="rect">
            <a:avLst/>
          </a:prstGeom>
          <a:noFill/>
        </p:spPr>
        <p:txBody>
          <a:bodyPr wrap="square" rtlCol="0">
            <a:spAutoFit/>
          </a:bodyPr>
          <a:lstStyle/>
          <a:p>
            <a:pPr algn="l"/>
            <a:r>
              <a:rPr lang="vi-VN" sz="2800" dirty="0">
                <a:solidFill>
                  <a:schemeClr val="tx1"/>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2800" dirty="0">
                <a:solidFill>
                  <a:schemeClr val="tx1"/>
                </a:solidFill>
                <a:latin typeface="Times New Roman" panose="02020603050405020304" pitchFamily="18" charset="0"/>
                <a:cs typeface="Times New Roman" panose="02020603050405020304" pitchFamily="18" charset="0"/>
              </a:rPr>
              <a:t>Vd: Hạt nhân nguyên t</a:t>
            </a:r>
            <a:r>
              <a:rPr lang="en-US" sz="2800" dirty="0">
                <a:solidFill>
                  <a:schemeClr val="tx1"/>
                </a:solidFill>
                <a:latin typeface="Times New Roman" panose="02020603050405020304" pitchFamily="18" charset="0"/>
                <a:cs typeface="Times New Roman" panose="02020603050405020304" pitchFamily="18" charset="0"/>
              </a:rPr>
              <a:t>ử</a:t>
            </a:r>
            <a:r>
              <a:rPr lang="vi-VN" sz="2800" dirty="0">
                <a:solidFill>
                  <a:schemeClr val="tx1"/>
                </a:solidFill>
                <a:latin typeface="Times New Roman" panose="02020603050405020304" pitchFamily="18" charset="0"/>
                <a:cs typeface="Times New Roman" panose="02020603050405020304" pitchFamily="18" charset="0"/>
              </a:rPr>
              <a:t> Heliu</a:t>
            </a:r>
            <a:r>
              <a:rPr lang="en-US" sz="2800" dirty="0">
                <a:solidFill>
                  <a:schemeClr val="tx1"/>
                </a:solidFill>
                <a:latin typeface="Times New Roman" panose="02020603050405020304" pitchFamily="18" charset="0"/>
                <a:cs typeface="Times New Roman" panose="02020603050405020304" pitchFamily="18" charset="0"/>
              </a:rPr>
              <a:t>m</a:t>
            </a:r>
            <a:r>
              <a:rPr lang="vi-VN" sz="2800" dirty="0">
                <a:solidFill>
                  <a:schemeClr val="tx1"/>
                </a:solidFill>
                <a:latin typeface="Times New Roman" panose="02020603050405020304" pitchFamily="18" charset="0"/>
                <a:cs typeface="Times New Roman" panose="02020603050405020304" pitchFamily="18" charset="0"/>
              </a:rPr>
              <a:t> gồm 2p và 2n</a:t>
            </a:r>
          </a:p>
          <a:p>
            <a:pPr algn="l"/>
            <a:r>
              <a:rPr lang="vi-VN" sz="2800" dirty="0" smtClean="0">
                <a:solidFill>
                  <a:schemeClr val="tx1"/>
                </a:solidFill>
                <a:latin typeface="Times New Roman" panose="02020603050405020304" pitchFamily="18" charset="0"/>
                <a:cs typeface="Times New Roman" panose="02020603050405020304" pitchFamily="18" charset="0"/>
              </a:rPr>
              <a:t>- Mỗi </a:t>
            </a:r>
            <a:r>
              <a:rPr lang="vi-VN" sz="2800" dirty="0">
                <a:solidFill>
                  <a:schemeClr val="tx1"/>
                </a:solidFill>
                <a:latin typeface="Times New Roman" panose="02020603050405020304" pitchFamily="18" charset="0"/>
                <a:cs typeface="Times New Roman" panose="02020603050405020304" pitchFamily="18" charset="0"/>
              </a:rPr>
              <a:t>hạt proton mang 1 đơn vị điện tích dương, kí hiệu +1. </a:t>
            </a:r>
            <a:endParaRPr lang="vi-VN" sz="2800" dirty="0" smtClean="0">
              <a:solidFill>
                <a:schemeClr val="tx1"/>
              </a:solidFill>
              <a:latin typeface="Times New Roman" panose="02020603050405020304" pitchFamily="18" charset="0"/>
              <a:cs typeface="Times New Roman" panose="02020603050405020304" pitchFamily="18" charset="0"/>
            </a:endParaRPr>
          </a:p>
          <a:p>
            <a:pPr algn="l"/>
            <a:r>
              <a:rPr lang="vi-VN" sz="2800" dirty="0" smtClean="0">
                <a:solidFill>
                  <a:schemeClr val="tx1"/>
                </a:solidFill>
                <a:latin typeface="Times New Roman" panose="02020603050405020304" pitchFamily="18" charset="0"/>
                <a:cs typeface="Times New Roman" panose="02020603050405020304" pitchFamily="18" charset="0"/>
              </a:rPr>
              <a:t>- Tổng </a:t>
            </a:r>
            <a:r>
              <a:rPr lang="vi-VN" sz="2800" dirty="0">
                <a:solidFill>
                  <a:schemeClr val="tx1"/>
                </a:solidFill>
                <a:latin typeface="Times New Roman" panose="02020603050405020304" pitchFamily="18" charset="0"/>
                <a:cs typeface="Times New Roman" panose="02020603050405020304" pitchFamily="18" charset="0"/>
              </a:rPr>
              <a:t>số điện tích</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3. </a:t>
            </a:r>
            <a:r>
              <a:rPr lang="en-US" sz="3200" b="1" dirty="0" err="1">
                <a:solidFill>
                  <a:schemeClr val="tx1"/>
                </a:solidFill>
                <a:latin typeface="Times New Roman" panose="02020603050405020304" pitchFamily="18" charset="0"/>
                <a:cs typeface="Times New Roman" panose="02020603050405020304" pitchFamily="18" charset="0"/>
              </a:rPr>
              <a:t>Cấu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807779" y="1293078"/>
            <a:ext cx="4034996" cy="584775"/>
          </a:xfrm>
          <a:prstGeom prst="rect">
            <a:avLst/>
          </a:prstGeom>
          <a:noFill/>
        </p:spPr>
        <p:txBody>
          <a:bodyPr wrap="square" rtlCol="0">
            <a:spAutoFit/>
          </a:bodyP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Vỏ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338516" y="1908935"/>
            <a:ext cx="7596858" cy="3108543"/>
          </a:xfrm>
          <a:prstGeom prst="rect">
            <a:avLst/>
          </a:prstGeom>
          <a:noFill/>
        </p:spPr>
        <p:txBody>
          <a:bodyPr wrap="square" rtlCol="0">
            <a:spAutoFit/>
          </a:bodyPr>
          <a:lstStyle/>
          <a:p>
            <a:pPr algn="l"/>
            <a:r>
              <a:rPr lang="vi-VN" sz="2800" dirty="0">
                <a:solidFill>
                  <a:schemeClr val="tx1"/>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2800" dirty="0">
                <a:solidFill>
                  <a:schemeClr val="tx1"/>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a:t>
            </a:r>
            <a:r>
              <a:rPr lang="vi-VN" sz="2800" dirty="0" smtClean="0">
                <a:solidFill>
                  <a:schemeClr val="tx1"/>
                </a:solidFill>
                <a:latin typeface="Times New Roman" panose="02020603050405020304" pitchFamily="18" charset="0"/>
                <a:cs typeface="Times New Roman" panose="02020603050405020304" pitchFamily="18" charset="0"/>
              </a:rPr>
              <a:t>8e</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hoặc nhiều hơn</a:t>
            </a:r>
            <a:endParaRPr lang="vi-VN" sz="2800" dirty="0">
              <a:solidFill>
                <a:schemeClr val="tx1"/>
              </a:solidFill>
              <a:latin typeface="Times New Roman" panose="02020603050405020304" pitchFamily="18" charset="0"/>
              <a:cs typeface="Times New Roman" panose="02020603050405020304" pitchFamily="18" charset="0"/>
            </a:endParaRPr>
          </a:p>
          <a:p>
            <a:pPr algn="l"/>
            <a:r>
              <a:rPr lang="vi-VN" sz="2800" dirty="0">
                <a:solidFill>
                  <a:schemeClr val="tx1"/>
                </a:solidFill>
                <a:latin typeface="Times New Roman" panose="02020603050405020304" pitchFamily="18" charset="0"/>
                <a:cs typeface="Times New Roman" panose="02020603050405020304" pitchFamily="18" charset="0"/>
              </a:rPr>
              <a:t>- Các e lớp ngoài cùng quyết định tính chất hóa học của chất.</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5521" y="1896166"/>
            <a:ext cx="1062103" cy="12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ircle(in)">
                                      <p:cBhvr>
                                        <p:cTn id="7"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777462178"/>
              </p:ext>
            </p:extLst>
          </p:nvPr>
        </p:nvGraphicFramePr>
        <p:xfrm>
          <a:off x="239032" y="3086066"/>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74726" y="0"/>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2734207" y="8193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305101" y="115928"/>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038777"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5642675" y="288573"/>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2881238"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389422" y="2055624"/>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791570" y="792441"/>
            <a:ext cx="1352430" cy="1263183"/>
          </a:xfrm>
          <a:prstGeom prst="rect">
            <a:avLst/>
          </a:prstGeom>
          <a:solidFill>
            <a:schemeClr val="accent5">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b="1" dirty="0" err="1" smtClean="0">
                <a:solidFill>
                  <a:schemeClr val="tx1"/>
                </a:solidFill>
              </a:rPr>
              <a:t>Hoạt</a:t>
            </a:r>
            <a:r>
              <a:rPr lang="en-US" b="1" dirty="0" smtClean="0">
                <a:solidFill>
                  <a:schemeClr val="tx1"/>
                </a:solidFill>
              </a:rPr>
              <a:t> </a:t>
            </a:r>
            <a:r>
              <a:rPr lang="en-US" b="1" dirty="0" err="1">
                <a:solidFill>
                  <a:schemeClr val="tx1"/>
                </a:solidFill>
              </a:rPr>
              <a:t>động</a:t>
            </a:r>
            <a:r>
              <a:rPr lang="en-US" b="1" dirty="0">
                <a:solidFill>
                  <a:schemeClr val="tx1"/>
                </a:solidFill>
              </a:rPr>
              <a:t> </a:t>
            </a:r>
            <a:r>
              <a:rPr lang="en-US" b="1" dirty="0" err="1">
                <a:solidFill>
                  <a:schemeClr val="tx1"/>
                </a:solidFill>
              </a:rPr>
              <a:t>nhóm</a:t>
            </a:r>
            <a:endParaRPr lang="en-US" b="1" dirty="0">
              <a:solidFill>
                <a:schemeClr val="tx1"/>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350166022"/>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solidFill>
                            <a:schemeClr val="accent2">
                              <a:lumMod val="50000"/>
                            </a:schemeClr>
                          </a:solidFill>
                          <a:effectLst/>
                          <a:latin typeface="+mj-lt"/>
                        </a:rPr>
                        <a:t>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p trong hạt nhân</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trong vỏ 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lớp e</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ở lớp e ngoài cùng</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solidFill>
                            <a:schemeClr val="accent2">
                              <a:lumMod val="50000"/>
                            </a:schemeClr>
                          </a:solidFill>
                          <a:effectLst/>
                          <a:latin typeface="Times New Roman" panose="02020603050405020304" pitchFamily="18" charset="0"/>
                          <a:cs typeface="Times New Roman" panose="02020603050405020304" pitchFamily="18" charset="0"/>
                        </a:rPr>
                        <a:t>Ox</a:t>
                      </a:r>
                      <a:r>
                        <a:rPr lang="en-US" sz="2400" dirty="0" err="1">
                          <a:solidFill>
                            <a:schemeClr val="accent2">
                              <a:lumMod val="50000"/>
                            </a:schemeClr>
                          </a:solidFill>
                          <a:effectLst/>
                          <a:latin typeface="Times New Roman" panose="02020603050405020304" pitchFamily="18" charset="0"/>
                          <a:cs typeface="Times New Roman" panose="02020603050405020304" pitchFamily="18" charset="0"/>
                        </a:rPr>
                        <a:t>ygen</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5"/>
            <a:ext cx="1483080" cy="10480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solidFill>
                  <a:schemeClr val="tx1"/>
                </a:solidFill>
              </a:rPr>
              <a:t>Hoạt</a:t>
            </a:r>
            <a:r>
              <a:rPr lang="en-US" sz="2800" b="1" dirty="0">
                <a:solidFill>
                  <a:schemeClr val="tx1"/>
                </a:solidFill>
              </a:rPr>
              <a:t> </a:t>
            </a:r>
            <a:r>
              <a:rPr lang="en-US" sz="2800" b="1" dirty="0" err="1">
                <a:solidFill>
                  <a:schemeClr val="tx1"/>
                </a:solidFill>
              </a:rPr>
              <a:t>động</a:t>
            </a:r>
            <a:r>
              <a:rPr lang="en-US" sz="2800" b="1" dirty="0">
                <a:solidFill>
                  <a:schemeClr val="tx1"/>
                </a:solidFill>
              </a:rPr>
              <a:t> </a:t>
            </a:r>
            <a:r>
              <a:rPr lang="en-US" sz="2800" b="1" dirty="0" err="1">
                <a:solidFill>
                  <a:schemeClr val="tx1"/>
                </a:solidFill>
              </a:rPr>
              <a:t>nhóm</a:t>
            </a:r>
            <a:endParaRPr lang="en-US" sz="2800" b="1" dirty="0">
              <a:solidFill>
                <a:schemeClr val="tx1"/>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chemeClr val="tx1"/>
                </a:solidFill>
                <a:latin typeface="Times New Roman" panose="02020603050405020304" pitchFamily="18" charset="0"/>
                <a:cs typeface="Times New Roman" panose="02020603050405020304" pitchFamily="18" charset="0"/>
              </a:rPr>
              <a:t>1</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chemeClr val="tx1"/>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3. </a:t>
            </a:r>
            <a:r>
              <a:rPr lang="en-US" sz="3200" b="1" dirty="0" err="1">
                <a:solidFill>
                  <a:schemeClr val="tx1"/>
                </a:solidFill>
                <a:latin typeface="Times New Roman" panose="02020603050405020304" pitchFamily="18" charset="0"/>
                <a:cs typeface="Times New Roman" panose="02020603050405020304" pitchFamily="18" charset="0"/>
              </a:rPr>
              <a:t>Cấu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endParaRPr lang="en-US" sz="3200" b="1" dirty="0">
              <a:solidFill>
                <a:schemeClr val="tx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2" name="Google Shape;1872;p68"/>
          <p:cNvSpPr txBox="1">
            <a:spLocks noGrp="1"/>
          </p:cNvSpPr>
          <p:nvPr>
            <p:ph type="title" idx="2"/>
          </p:nvPr>
        </p:nvSpPr>
        <p:spPr>
          <a:xfrm>
            <a:off x="695433" y="617454"/>
            <a:ext cx="1460700" cy="1363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226;p58"/>
          <p:cNvSpPr/>
          <p:nvPr/>
        </p:nvSpPr>
        <p:spPr>
          <a:xfrm>
            <a:off x="154149" y="2392625"/>
            <a:ext cx="4978579" cy="185717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lvl="0" algn="ctr"/>
            <a:r>
              <a:rPr lang="en-US" sz="5400" b="1" dirty="0">
                <a:solidFill>
                  <a:schemeClr val="tx1"/>
                </a:solidFill>
                <a:latin typeface="Times New Roman" pitchFamily="18" charset="0"/>
                <a:cs typeface="Times New Roman" pitchFamily="18" charset="0"/>
              </a:rPr>
              <a:t>K</a:t>
            </a:r>
            <a:r>
              <a:rPr lang="en" sz="5400" b="1" dirty="0">
                <a:solidFill>
                  <a:schemeClr val="tx1"/>
                </a:solidFill>
                <a:latin typeface="Times New Roman" pitchFamily="18" charset="0"/>
                <a:cs typeface="Times New Roman" pitchFamily="18" charset="0"/>
              </a:rPr>
              <a:t>hối lượng nguyên tử</a:t>
            </a:r>
            <a:endParaRPr sz="5400" dirty="0">
              <a:solidFill>
                <a:schemeClr val="tx1"/>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74"/>
                                        </p:tgtEl>
                                        <p:attrNameLst>
                                          <p:attrName>style.visibility</p:attrName>
                                        </p:attrNameLst>
                                      </p:cBhvr>
                                      <p:to>
                                        <p:strVal val="visible"/>
                                      </p:to>
                                    </p:set>
                                    <p:animEffect transition="in" filter="fade">
                                      <p:cBhvr>
                                        <p:cTn id="12" dur="1000"/>
                                        <p:tgtEl>
                                          <p:spTgt spid="1874"/>
                                        </p:tgtEl>
                                      </p:cBhvr>
                                    </p:animEffect>
                                    <p:anim calcmode="lin" valueType="num">
                                      <p:cBhvr>
                                        <p:cTn id="13" dur="1000" fill="hold"/>
                                        <p:tgtEl>
                                          <p:spTgt spid="1874"/>
                                        </p:tgtEl>
                                        <p:attrNameLst>
                                          <p:attrName>ppt_x</p:attrName>
                                        </p:attrNameLst>
                                      </p:cBhvr>
                                      <p:tavLst>
                                        <p:tav tm="0">
                                          <p:val>
                                            <p:strVal val="#ppt_x"/>
                                          </p:val>
                                        </p:tav>
                                        <p:tav tm="100000">
                                          <p:val>
                                            <p:strVal val="#ppt_x"/>
                                          </p:val>
                                        </p:tav>
                                      </p:tavLst>
                                    </p:anim>
                                    <p:anim calcmode="lin" valueType="num">
                                      <p:cBhvr>
                                        <p:cTn id="14" dur="1000" fill="hold"/>
                                        <p:tgtEl>
                                          <p:spTgt spid="18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40"/>
                                        </p:tgtEl>
                                        <p:attrNameLst>
                                          <p:attrName>style.visibility</p:attrName>
                                        </p:attrNameLst>
                                      </p:cBhvr>
                                      <p:to>
                                        <p:strVal val="visible"/>
                                      </p:to>
                                    </p:set>
                                    <p:animEffect transition="in" filter="fade">
                                      <p:cBhvr>
                                        <p:cTn id="17" dur="1000"/>
                                        <p:tgtEl>
                                          <p:spTgt spid="1940"/>
                                        </p:tgtEl>
                                      </p:cBhvr>
                                    </p:animEffect>
                                    <p:anim calcmode="lin" valueType="num">
                                      <p:cBhvr>
                                        <p:cTn id="18" dur="1000" fill="hold"/>
                                        <p:tgtEl>
                                          <p:spTgt spid="1940"/>
                                        </p:tgtEl>
                                        <p:attrNameLst>
                                          <p:attrName>ppt_x</p:attrName>
                                        </p:attrNameLst>
                                      </p:cBhvr>
                                      <p:tavLst>
                                        <p:tav tm="0">
                                          <p:val>
                                            <p:strVal val="#ppt_x"/>
                                          </p:val>
                                        </p:tav>
                                        <p:tav tm="100000">
                                          <p:val>
                                            <p:strVal val="#ppt_x"/>
                                          </p:val>
                                        </p:tav>
                                      </p:tavLst>
                                    </p:anim>
                                    <p:anim calcmode="lin" valueType="num">
                                      <p:cBhvr>
                                        <p:cTn id="19" dur="1000" fill="hold"/>
                                        <p:tgtEl>
                                          <p:spTgt spid="19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61"/>
                                        </p:tgtEl>
                                        <p:attrNameLst>
                                          <p:attrName>style.visibility</p:attrName>
                                        </p:attrNameLst>
                                      </p:cBhvr>
                                      <p:to>
                                        <p:strVal val="visible"/>
                                      </p:to>
                                    </p:set>
                                    <p:animEffect transition="in" filter="fade">
                                      <p:cBhvr>
                                        <p:cTn id="22" dur="1000"/>
                                        <p:tgtEl>
                                          <p:spTgt spid="1961"/>
                                        </p:tgtEl>
                                      </p:cBhvr>
                                    </p:animEffect>
                                    <p:anim calcmode="lin" valueType="num">
                                      <p:cBhvr>
                                        <p:cTn id="23" dur="1000" fill="hold"/>
                                        <p:tgtEl>
                                          <p:spTgt spid="1961"/>
                                        </p:tgtEl>
                                        <p:attrNameLst>
                                          <p:attrName>ppt_x</p:attrName>
                                        </p:attrNameLst>
                                      </p:cBhvr>
                                      <p:tavLst>
                                        <p:tav tm="0">
                                          <p:val>
                                            <p:strVal val="#ppt_x"/>
                                          </p:val>
                                        </p:tav>
                                        <p:tav tm="100000">
                                          <p:val>
                                            <p:strVal val="#ppt_x"/>
                                          </p:val>
                                        </p:tav>
                                      </p:tavLst>
                                    </p:anim>
                                    <p:anim calcmode="lin" valueType="num">
                                      <p:cBhvr>
                                        <p:cTn id="24" dur="1000" fill="hold"/>
                                        <p:tgtEl>
                                          <p:spTgt spid="196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80"/>
                                        </p:tgtEl>
                                        <p:attrNameLst>
                                          <p:attrName>style.visibility</p:attrName>
                                        </p:attrNameLst>
                                      </p:cBhvr>
                                      <p:to>
                                        <p:strVal val="visible"/>
                                      </p:to>
                                    </p:set>
                                    <p:animEffect transition="in" filter="fade">
                                      <p:cBhvr>
                                        <p:cTn id="27" dur="1000"/>
                                        <p:tgtEl>
                                          <p:spTgt spid="1880"/>
                                        </p:tgtEl>
                                      </p:cBhvr>
                                    </p:animEffect>
                                    <p:anim calcmode="lin" valueType="num">
                                      <p:cBhvr>
                                        <p:cTn id="28" dur="1000" fill="hold"/>
                                        <p:tgtEl>
                                          <p:spTgt spid="1880"/>
                                        </p:tgtEl>
                                        <p:attrNameLst>
                                          <p:attrName>ppt_x</p:attrName>
                                        </p:attrNameLst>
                                      </p:cBhvr>
                                      <p:tavLst>
                                        <p:tav tm="0">
                                          <p:val>
                                            <p:strVal val="#ppt_x"/>
                                          </p:val>
                                        </p:tav>
                                        <p:tav tm="100000">
                                          <p:val>
                                            <p:strVal val="#ppt_x"/>
                                          </p:val>
                                        </p:tav>
                                      </p:tavLst>
                                    </p:anim>
                                    <p:anim calcmode="lin" valueType="num">
                                      <p:cBhvr>
                                        <p:cTn id="29" dur="1000" fill="hold"/>
                                        <p:tgtEl>
                                          <p:spTgt spid="188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23"/>
                                        </p:tgtEl>
                                        <p:attrNameLst>
                                          <p:attrName>style.visibility</p:attrName>
                                        </p:attrNameLst>
                                      </p:cBhvr>
                                      <p:to>
                                        <p:strVal val="visible"/>
                                      </p:to>
                                    </p:set>
                                    <p:animEffect transition="in" filter="fade">
                                      <p:cBhvr>
                                        <p:cTn id="32" dur="1000"/>
                                        <p:tgtEl>
                                          <p:spTgt spid="1923"/>
                                        </p:tgtEl>
                                      </p:cBhvr>
                                    </p:animEffect>
                                    <p:anim calcmode="lin" valueType="num">
                                      <p:cBhvr>
                                        <p:cTn id="33" dur="1000" fill="hold"/>
                                        <p:tgtEl>
                                          <p:spTgt spid="1923"/>
                                        </p:tgtEl>
                                        <p:attrNameLst>
                                          <p:attrName>ppt_x</p:attrName>
                                        </p:attrNameLst>
                                      </p:cBhvr>
                                      <p:tavLst>
                                        <p:tav tm="0">
                                          <p:val>
                                            <p:strVal val="#ppt_x"/>
                                          </p:val>
                                        </p:tav>
                                        <p:tav tm="100000">
                                          <p:val>
                                            <p:strVal val="#ppt_x"/>
                                          </p:val>
                                        </p:tav>
                                      </p:tavLst>
                                    </p:anim>
                                    <p:anim calcmode="lin" valueType="num">
                                      <p:cBhvr>
                                        <p:cTn id="34" dur="1000" fill="hold"/>
                                        <p:tgtEl>
                                          <p:spTgt spid="19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51"/>
                                        </p:tgtEl>
                                        <p:attrNameLst>
                                          <p:attrName>style.visibility</p:attrName>
                                        </p:attrNameLst>
                                      </p:cBhvr>
                                      <p:to>
                                        <p:strVal val="visible"/>
                                      </p:to>
                                    </p:set>
                                    <p:animEffect transition="in" filter="fade">
                                      <p:cBhvr>
                                        <p:cTn id="37" dur="1000"/>
                                        <p:tgtEl>
                                          <p:spTgt spid="1951"/>
                                        </p:tgtEl>
                                      </p:cBhvr>
                                    </p:animEffect>
                                    <p:anim calcmode="lin" valueType="num">
                                      <p:cBhvr>
                                        <p:cTn id="38" dur="1000" fill="hold"/>
                                        <p:tgtEl>
                                          <p:spTgt spid="1951"/>
                                        </p:tgtEl>
                                        <p:attrNameLst>
                                          <p:attrName>ppt_x</p:attrName>
                                        </p:attrNameLst>
                                      </p:cBhvr>
                                      <p:tavLst>
                                        <p:tav tm="0">
                                          <p:val>
                                            <p:strVal val="#ppt_x"/>
                                          </p:val>
                                        </p:tav>
                                        <p:tav tm="100000">
                                          <p:val>
                                            <p:strVal val="#ppt_x"/>
                                          </p:val>
                                        </p:tav>
                                      </p:tavLst>
                                    </p:anim>
                                    <p:anim calcmode="lin" valueType="num">
                                      <p:cBhvr>
                                        <p:cTn id="39" dur="1000" fill="hold"/>
                                        <p:tgtEl>
                                          <p:spTgt spid="195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47"/>
                                        </p:tgtEl>
                                        <p:attrNameLst>
                                          <p:attrName>style.visibility</p:attrName>
                                        </p:attrNameLst>
                                      </p:cBhvr>
                                      <p:to>
                                        <p:strVal val="visible"/>
                                      </p:to>
                                    </p:set>
                                    <p:animEffect transition="in" filter="fade">
                                      <p:cBhvr>
                                        <p:cTn id="42" dur="1000"/>
                                        <p:tgtEl>
                                          <p:spTgt spid="1947"/>
                                        </p:tgtEl>
                                      </p:cBhvr>
                                    </p:animEffect>
                                    <p:anim calcmode="lin" valueType="num">
                                      <p:cBhvr>
                                        <p:cTn id="43" dur="1000" fill="hold"/>
                                        <p:tgtEl>
                                          <p:spTgt spid="1947"/>
                                        </p:tgtEl>
                                        <p:attrNameLst>
                                          <p:attrName>ppt_x</p:attrName>
                                        </p:attrNameLst>
                                      </p:cBhvr>
                                      <p:tavLst>
                                        <p:tav tm="0">
                                          <p:val>
                                            <p:strVal val="#ppt_x"/>
                                          </p:val>
                                        </p:tav>
                                        <p:tav tm="100000">
                                          <p:val>
                                            <p:strVal val="#ppt_x"/>
                                          </p:val>
                                        </p:tav>
                                      </p:tavLst>
                                    </p:anim>
                                    <p:anim calcmode="lin" valueType="num">
                                      <p:cBhvr>
                                        <p:cTn id="44"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smtClean="0">
                <a:solidFill>
                  <a:srgbClr val="263E68"/>
                </a:solidFill>
                <a:latin typeface="Times New Roman" panose="02020603050405020304" pitchFamily="18" charset="0"/>
                <a:cs typeface="Times New Roman" panose="02020603050405020304" pitchFamily="18" charset="0"/>
              </a:rPr>
              <a:t>neutron, electron</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a:t>
            </a:r>
            <a:r>
              <a:rPr lang="en-US" sz="3200" dirty="0" smtClean="0">
                <a:solidFill>
                  <a:srgbClr val="263E68"/>
                </a:solidFill>
                <a:latin typeface="Times New Roman" panose="02020603050405020304" pitchFamily="18" charset="0"/>
                <a:cs typeface="Times New Roman" panose="02020603050405020304" pitchFamily="18" charset="0"/>
              </a:rPr>
              <a:t>)</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812351"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smtClean="0">
                <a:solidFill>
                  <a:srgbClr val="263E68"/>
                </a:solidFill>
                <a:latin typeface="Times New Roman" panose="02020603050405020304" pitchFamily="18" charset="0"/>
                <a:cs typeface="Times New Roman" panose="02020603050405020304" pitchFamily="18" charset="0"/>
              </a:rPr>
              <a:t>1. </a:t>
            </a:r>
            <a:r>
              <a:rPr lang="en-US" sz="3200" dirty="0" err="1" smtClean="0">
                <a:solidFill>
                  <a:srgbClr val="263E68"/>
                </a:solidFill>
                <a:latin typeface="Times New Roman" panose="02020603050405020304" pitchFamily="18" charset="0"/>
                <a:cs typeface="Times New Roman" panose="02020603050405020304" pitchFamily="18" charset="0"/>
              </a:rPr>
              <a:t>Vì</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572221"/>
            <a:ext cx="3587293" cy="2554545"/>
          </a:xfrm>
          <a:prstGeom prst="rect">
            <a:avLst/>
          </a:prstGeom>
          <a:noFill/>
        </p:spPr>
        <p:txBody>
          <a:bodyPr wrap="square" rtlCol="0">
            <a:spAutoFit/>
          </a:bodyPr>
          <a:lstStyle/>
          <a:p>
            <a:pPr algn="l"/>
            <a:r>
              <a:rPr lang="en-US" sz="3200" dirty="0" smtClean="0">
                <a:solidFill>
                  <a:srgbClr val="263E68"/>
                </a:solidFill>
                <a:latin typeface="Times New Roman" panose="02020603050405020304" pitchFamily="18" charset="0"/>
                <a:cs typeface="Times New Roman" panose="02020603050405020304" pitchFamily="18" charset="0"/>
              </a:rPr>
              <a:t>2. </a:t>
            </a:r>
            <a:r>
              <a:rPr lang="en-US" sz="3200" dirty="0" err="1" smtClean="0">
                <a:solidFill>
                  <a:srgbClr val="263E68"/>
                </a:solidFill>
                <a:latin typeface="Times New Roman" panose="02020603050405020304" pitchFamily="18" charset="0"/>
                <a:cs typeface="Times New Roman" panose="02020603050405020304" pitchFamily="18" charset="0"/>
              </a:rPr>
              <a:t>Hãy</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a:solidFill>
                  <a:srgbClr val="263E68"/>
                </a:solidFill>
                <a:latin typeface="Times New Roman" panose="02020603050405020304" pitchFamily="18" charset="0"/>
                <a:cs typeface="Times New Roman" panose="02020603050405020304" pitchFamily="18" charset="0"/>
              </a:rPr>
              <a:t>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chemeClr val="tx1"/>
                </a:solidFill>
                <a:latin typeface="Times New Roman" panose="02020603050405020304" pitchFamily="18" charset="0"/>
                <a:cs typeface="Times New Roman" panose="02020603050405020304" pitchFamily="18" charset="0"/>
              </a:rPr>
              <a:t>Vì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hạt</a:t>
            </a:r>
            <a:r>
              <a:rPr lang="en-US" sz="3200" dirty="0">
                <a:solidFill>
                  <a:schemeClr val="tx1"/>
                </a:solidFill>
                <a:latin typeface="Times New Roman" panose="02020603050405020304" pitchFamily="18" charset="0"/>
                <a:cs typeface="Times New Roman" panose="02020603050405020304" pitchFamily="18" charset="0"/>
              </a:rPr>
              <a:t> proton </a:t>
            </a:r>
            <a:r>
              <a:rPr lang="en-US" sz="3200" dirty="0" err="1">
                <a:solidFill>
                  <a:schemeClr val="tx1"/>
                </a:solidFill>
                <a:latin typeface="Times New Roman" panose="02020603050405020304" pitchFamily="18" charset="0"/>
                <a:cs typeface="Times New Roman" panose="02020603050405020304" pitchFamily="18" charset="0"/>
              </a:rPr>
              <a:t>hoặc</a:t>
            </a:r>
            <a:r>
              <a:rPr lang="en-US" sz="3200" dirty="0">
                <a:solidFill>
                  <a:schemeClr val="tx1"/>
                </a:solidFill>
                <a:latin typeface="Times New Roman" panose="02020603050405020304" pitchFamily="18" charset="0"/>
                <a:cs typeface="Times New Roman" panose="02020603050405020304" pitchFamily="18" charset="0"/>
              </a:rPr>
              <a:t> neutron ở </a:t>
            </a:r>
            <a:r>
              <a:rPr lang="en-US" sz="3200" dirty="0" err="1">
                <a:solidFill>
                  <a:schemeClr val="tx1"/>
                </a:solidFill>
                <a:latin typeface="Times New Roman" panose="02020603050405020304" pitchFamily="18" charset="0"/>
                <a:cs typeface="Times New Roman" panose="02020603050405020304" pitchFamily="18" charset="0"/>
              </a:rPr>
              <a:t>hạt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hạt</a:t>
            </a:r>
            <a:r>
              <a:rPr lang="en-US" sz="3200" dirty="0">
                <a:solidFill>
                  <a:schemeClr val="tx1"/>
                </a:solidFill>
                <a:latin typeface="Times New Roman" panose="02020603050405020304" pitchFamily="18" charset="0"/>
                <a:cs typeface="Times New Roman" panose="02020603050405020304" pitchFamily="18" charset="0"/>
              </a:rPr>
              <a:t> electron ở </a:t>
            </a:r>
            <a:r>
              <a:rPr lang="en-US" sz="3200" dirty="0" err="1">
                <a:solidFill>
                  <a:schemeClr val="tx1"/>
                </a:solidFill>
                <a:latin typeface="Times New Roman" panose="02020603050405020304" pitchFamily="18" charset="0"/>
                <a:cs typeface="Times New Roman" panose="02020603050405020304" pitchFamily="18" charset="0"/>
              </a:rPr>
              <a:t>vỏ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hang </a:t>
            </a:r>
            <a:r>
              <a:rPr lang="en-US" sz="3200" dirty="0" err="1">
                <a:solidFill>
                  <a:schemeClr val="tx1"/>
                </a:solidFill>
                <a:latin typeface="Times New Roman" panose="02020603050405020304" pitchFamily="18" charset="0"/>
                <a:cs typeface="Times New Roman" panose="02020603050405020304" pitchFamily="18" charset="0"/>
              </a:rPr>
              <a:t>nghìn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proton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neutron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1amu. Do </a:t>
            </a:r>
            <a:r>
              <a:rPr lang="en-US" sz="3200" dirty="0" err="1">
                <a:solidFill>
                  <a:schemeClr val="tx1"/>
                </a:solidFill>
                <a:latin typeface="Times New Roman" panose="02020603050405020304" pitchFamily="18" charset="0"/>
                <a:cs typeface="Times New Roman" panose="02020603050405020304" pitchFamily="18" charset="0"/>
              </a:rPr>
              <a:t>vậy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nhôm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27 amu), </a:t>
            </a:r>
            <a:r>
              <a:rPr lang="en-US" sz="3200" dirty="0" err="1">
                <a:solidFill>
                  <a:schemeClr val="tx1"/>
                </a:solidFill>
                <a:latin typeface="Times New Roman" panose="02020603050405020304" pitchFamily="18" charset="0"/>
                <a:cs typeface="Times New Roman" panose="02020603050405020304" pitchFamily="18" charset="0"/>
              </a:rPr>
              <a:t>nhỏ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418035" y="469932"/>
            <a:ext cx="1174044" cy="584775"/>
          </a:xfrm>
          <a:prstGeom prst="rect">
            <a:avLst/>
          </a:prstGeom>
          <a:noFill/>
        </p:spPr>
        <p:txBody>
          <a:bodyPr wrap="square" rtlCol="0">
            <a:spAutoFit/>
          </a:bodyPr>
          <a:lstStyle/>
          <a:p>
            <a:pPr algn="l"/>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265180" y="451848"/>
            <a:ext cx="2731911" cy="584775"/>
          </a:xfrm>
          <a:prstGeom prst="rect">
            <a:avLst/>
          </a:prstGeom>
          <a:solidFill>
            <a:srgbClr val="FC9D82"/>
          </a:solid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311725" y="1054707"/>
            <a:ext cx="7495822" cy="584775"/>
          </a:xfrm>
          <a:prstGeom prst="rect">
            <a:avLst/>
          </a:prstGeom>
          <a:no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4. </a:t>
            </a:r>
            <a:r>
              <a:rPr lang="en-US" sz="3200" b="1" dirty="0" err="1">
                <a:solidFill>
                  <a:schemeClr val="tx1"/>
                </a:solidFill>
                <a:latin typeface="Times New Roman" panose="02020603050405020304" pitchFamily="18" charset="0"/>
                <a:cs typeface="Times New Roman" panose="02020603050405020304" pitchFamily="18" charset="0"/>
              </a:rPr>
              <a:t>Khối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endParaRPr lang="en-US" sz="3200" b="1" dirty="0">
              <a:solidFill>
                <a:schemeClr val="tx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p:nvPr/>
        </p:nvCxnSpPr>
        <p:spPr>
          <a:xfrm>
            <a:off x="256431" y="115002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685837" y="469932"/>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774878" y="659617"/>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97585" y="1927434"/>
            <a:ext cx="7672628" cy="1077218"/>
          </a:xfrm>
          <a:prstGeom prst="rect">
            <a:avLst/>
          </a:prstGeom>
          <a:noFill/>
        </p:spPr>
        <p:txBody>
          <a:bodyPr wrap="square" rtlCol="0">
            <a:spAutoFit/>
          </a:bodyPr>
          <a:lstStyle/>
          <a:p>
            <a:pPr algn="l"/>
            <a:r>
              <a:rPr lang="vi-VN"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71476835"/>
              </p:ext>
            </p:extLst>
          </p:nvPr>
        </p:nvGraphicFramePr>
        <p:xfrm>
          <a:off x="1724527" y="1639872"/>
          <a:ext cx="7190160" cy="3097380"/>
        </p:xfrm>
        <a:graphic>
          <a:graphicData uri="http://schemas.openxmlformats.org/drawingml/2006/table">
            <a:tbl>
              <a:tblPr/>
              <a:tblGrid>
                <a:gridCol w="1635618">
                  <a:extLst>
                    <a:ext uri="{9D8B030D-6E8A-4147-A177-3AD203B41FA5}">
                      <a16:colId xmlns:a16="http://schemas.microsoft.com/office/drawing/2014/main" val="3033725985"/>
                    </a:ext>
                  </a:extLst>
                </a:gridCol>
                <a:gridCol w="1240446">
                  <a:extLst>
                    <a:ext uri="{9D8B030D-6E8A-4147-A177-3AD203B41FA5}">
                      <a16:colId xmlns:a16="http://schemas.microsoft.com/office/drawing/2014/main" val="3031951559"/>
                    </a:ext>
                  </a:extLst>
                </a:gridCol>
                <a:gridCol w="1438032">
                  <a:extLst>
                    <a:ext uri="{9D8B030D-6E8A-4147-A177-3AD203B41FA5}">
                      <a16:colId xmlns:a16="http://schemas.microsoft.com/office/drawing/2014/main" val="467995819"/>
                    </a:ext>
                  </a:extLst>
                </a:gridCol>
                <a:gridCol w="1438032">
                  <a:extLst>
                    <a:ext uri="{9D8B030D-6E8A-4147-A177-3AD203B41FA5}">
                      <a16:colId xmlns:a16="http://schemas.microsoft.com/office/drawing/2014/main" val="3196604251"/>
                    </a:ext>
                  </a:extLst>
                </a:gridCol>
                <a:gridCol w="1438032">
                  <a:extLst>
                    <a:ext uri="{9D8B030D-6E8A-4147-A177-3AD203B41FA5}">
                      <a16:colId xmlns:a16="http://schemas.microsoft.com/office/drawing/2014/main" val="389453598"/>
                    </a:ext>
                  </a:extLst>
                </a:gridCol>
              </a:tblGrid>
              <a:tr h="1122801">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685360714"/>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58193">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534240" y="2926952"/>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707003" y="2925735"/>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92073" y="3552113"/>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707003" y="3559791"/>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707003"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6464968"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2" name="TextBox 41">
            <a:extLst>
              <a:ext uri="{FF2B5EF4-FFF2-40B4-BE49-F238E27FC236}">
                <a16:creationId xmlns:a16="http://schemas.microsoft.com/office/drawing/2014/main" id="{9926490F-7175-420A-8998-9745BE798C45}"/>
              </a:ext>
            </a:extLst>
          </p:cNvPr>
          <p:cNvSpPr txBox="1"/>
          <p:nvPr/>
        </p:nvSpPr>
        <p:spPr>
          <a:xfrm>
            <a:off x="35385" y="2792328"/>
            <a:ext cx="1310737" cy="523220"/>
          </a:xfrm>
          <a:prstGeom prst="rect">
            <a:avLst/>
          </a:prstGeom>
          <a:solidFill>
            <a:srgbClr val="FC9D82"/>
          </a:solidFill>
        </p:spPr>
        <p:txBody>
          <a:bodyPr wrap="square" rtlCol="0">
            <a:spAutoFit/>
          </a:bodyPr>
          <a:lstStyle/>
          <a:p>
            <a:pPr algn="l"/>
            <a:r>
              <a:rPr lang="vi-VN" sz="2800" b="1" dirty="0" smtClean="0">
                <a:solidFill>
                  <a:srgbClr val="263E68"/>
                </a:solidFill>
                <a:latin typeface="Times New Roman" panose="02020603050405020304" pitchFamily="18" charset="0"/>
                <a:cs typeface="Times New Roman" panose="02020603050405020304" pitchFamily="18" charset="0"/>
              </a:rPr>
              <a:t>H(1,O)</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926490F-7175-420A-8998-9745BE798C45}"/>
              </a:ext>
            </a:extLst>
          </p:cNvPr>
          <p:cNvSpPr txBox="1"/>
          <p:nvPr/>
        </p:nvSpPr>
        <p:spPr>
          <a:xfrm>
            <a:off x="35386" y="3448955"/>
            <a:ext cx="1310737" cy="523220"/>
          </a:xfrm>
          <a:prstGeom prst="rect">
            <a:avLst/>
          </a:prstGeom>
          <a:solidFill>
            <a:srgbClr val="FC9D82"/>
          </a:solidFill>
        </p:spPr>
        <p:txBody>
          <a:bodyPr wrap="square" rtlCol="0">
            <a:spAutoFit/>
          </a:bodyPr>
          <a:lstStyle/>
          <a:p>
            <a:pPr algn="l"/>
            <a:r>
              <a:rPr lang="vi-VN" sz="2800" b="1" dirty="0" smtClean="0">
                <a:solidFill>
                  <a:srgbClr val="263E68"/>
                </a:solidFill>
                <a:latin typeface="Times New Roman" panose="02020603050405020304" pitchFamily="18" charset="0"/>
                <a:cs typeface="Times New Roman" panose="02020603050405020304" pitchFamily="18" charset="0"/>
              </a:rPr>
              <a:t>C(1,6)</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926490F-7175-420A-8998-9745BE798C45}"/>
              </a:ext>
            </a:extLst>
          </p:cNvPr>
          <p:cNvSpPr txBox="1"/>
          <p:nvPr/>
        </p:nvSpPr>
        <p:spPr>
          <a:xfrm>
            <a:off x="64631" y="4192762"/>
            <a:ext cx="1310737" cy="461665"/>
          </a:xfrm>
          <a:prstGeom prst="rect">
            <a:avLst/>
          </a:prstGeom>
          <a:solidFill>
            <a:srgbClr val="FC9D82"/>
          </a:solidFill>
        </p:spPr>
        <p:txBody>
          <a:bodyPr wrap="square" rtlCol="0">
            <a:spAutoFit/>
          </a:bodyPr>
          <a:lstStyle/>
          <a:p>
            <a:pPr algn="l"/>
            <a:r>
              <a:rPr lang="vi-VN" sz="2400" b="1" dirty="0" smtClean="0">
                <a:solidFill>
                  <a:srgbClr val="263E68"/>
                </a:solidFill>
                <a:latin typeface="Times New Roman" panose="02020603050405020304" pitchFamily="18" charset="0"/>
                <a:cs typeface="Times New Roman" panose="02020603050405020304" pitchFamily="18" charset="0"/>
              </a:rPr>
              <a:t>P(15,16)</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6" name="Left Arrow 5"/>
          <p:cNvSpPr/>
          <p:nvPr/>
        </p:nvSpPr>
        <p:spPr>
          <a:xfrm>
            <a:off x="1360745" y="3014296"/>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Arrow 47"/>
          <p:cNvSpPr/>
          <p:nvPr/>
        </p:nvSpPr>
        <p:spPr>
          <a:xfrm>
            <a:off x="1346122" y="3688002"/>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p:cNvSpPr/>
          <p:nvPr/>
        </p:nvSpPr>
        <p:spPr>
          <a:xfrm>
            <a:off x="1360744" y="4284028"/>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926490F-7175-420A-8998-9745BE798C45}"/>
              </a:ext>
            </a:extLst>
          </p:cNvPr>
          <p:cNvSpPr txBox="1"/>
          <p:nvPr/>
        </p:nvSpPr>
        <p:spPr>
          <a:xfrm>
            <a:off x="573006" y="1763910"/>
            <a:ext cx="947695" cy="523220"/>
          </a:xfrm>
          <a:prstGeom prst="rect">
            <a:avLst/>
          </a:prstGeom>
          <a:solidFill>
            <a:srgbClr val="FC9D82"/>
          </a:solidFill>
        </p:spPr>
        <p:txBody>
          <a:bodyPr wrap="square" rtlCol="0">
            <a:spAutoFit/>
          </a:bodyPr>
          <a:lstStyle/>
          <a:p>
            <a:pPr algn="l"/>
            <a:r>
              <a:rPr lang="vi-VN" sz="2800" b="1" dirty="0" smtClean="0">
                <a:solidFill>
                  <a:srgbClr val="263E68"/>
                </a:solidFill>
                <a:latin typeface="Times New Roman" panose="02020603050405020304" pitchFamily="18" charset="0"/>
                <a:cs typeface="Times New Roman" panose="02020603050405020304" pitchFamily="18" charset="0"/>
              </a:rPr>
              <a:t>(p,n)</a:t>
            </a:r>
            <a:endParaRPr lang="en-US" sz="28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2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circle(in)">
                                      <p:cBhvr>
                                        <p:cTn id="48" dur="2000"/>
                                        <p:tgtEl>
                                          <p:spTgt spid="4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circle(in)">
                                      <p:cBhvr>
                                        <p:cTn id="54" dur="2000"/>
                                        <p:tgtEl>
                                          <p:spTgt spid="4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P spid="42" grpId="0" animBg="1"/>
      <p:bldP spid="45" grpId="0" animBg="1"/>
      <p:bldP spid="46" grpId="0" animBg="1"/>
      <p:bldP spid="6" grpId="0" animBg="1"/>
      <p:bldP spid="48" grpId="0" animBg="1"/>
      <p:bldP spid="49" grpId="0" animBg="1"/>
      <p:bldP spid="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chemeClr val="tx1"/>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chemeClr val="tx1"/>
                </a:solidFill>
                <a:latin typeface="Times New Roman" panose="02020603050405020304" pitchFamily="18" charset="0"/>
                <a:cs typeface="Times New Roman" panose="02020603050405020304" pitchFamily="18" charset="0"/>
              </a:rPr>
              <a:t>+ Lớp thứ nhất có 2 electron.</a:t>
            </a:r>
          </a:p>
          <a:p>
            <a:pPr algn="l"/>
            <a:r>
              <a:rPr lang="vi-VN" sz="2900" dirty="0">
                <a:solidFill>
                  <a:schemeClr val="tx1"/>
                </a:solidFill>
                <a:latin typeface="Times New Roman" panose="02020603050405020304" pitchFamily="18" charset="0"/>
                <a:cs typeface="Times New Roman" panose="02020603050405020304" pitchFamily="18" charset="0"/>
              </a:rPr>
              <a:t>+ Lớp thứ 2 có 5 electron.</a:t>
            </a:r>
          </a:p>
          <a:p>
            <a:pPr algn="l"/>
            <a:r>
              <a:rPr lang="vi-VN" sz="2900" dirty="0">
                <a:solidFill>
                  <a:schemeClr val="tx1"/>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chemeClr val="tx1"/>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chemeClr val="tx1"/>
                </a:solidFill>
                <a:latin typeface="Times New Roman" panose="02020603050405020304" pitchFamily="18" charset="0"/>
                <a:cs typeface="Times New Roman" panose="02020603050405020304" pitchFamily="18" charset="0"/>
              </a:rPr>
              <a:t>+ Lớp thứ nhất có 2 electron.</a:t>
            </a:r>
          </a:p>
          <a:p>
            <a:r>
              <a:rPr lang="vi-VN" sz="2800" dirty="0">
                <a:solidFill>
                  <a:schemeClr val="tx1"/>
                </a:solidFill>
                <a:latin typeface="Times New Roman" panose="02020603050405020304" pitchFamily="18" charset="0"/>
                <a:cs typeface="Times New Roman" panose="02020603050405020304" pitchFamily="18" charset="0"/>
              </a:rPr>
              <a:t>+ Lớp thứ hai có 8 electron.</a:t>
            </a:r>
          </a:p>
          <a:p>
            <a:r>
              <a:rPr lang="vi-VN" sz="2800" dirty="0">
                <a:solidFill>
                  <a:schemeClr val="tx1"/>
                </a:solidFill>
                <a:latin typeface="Times New Roman" panose="02020603050405020304" pitchFamily="18" charset="0"/>
                <a:cs typeface="Times New Roman" panose="02020603050405020304" pitchFamily="18" charset="0"/>
              </a:rPr>
              <a:t>+ Lớp thứ ba có 4 electron.</a:t>
            </a:r>
          </a:p>
          <a:p>
            <a:r>
              <a:rPr lang="vi-VN" sz="2800" dirty="0">
                <a:solidFill>
                  <a:schemeClr val="tx1"/>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carbon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6 proton; </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chemeClr val="tx1"/>
                </a:solidFill>
                <a:latin typeface="Times New Roman" panose="02020603050405020304" pitchFamily="18" charset="0"/>
                <a:cs typeface="Times New Roman" panose="02020603050405020304" pitchFamily="18" charset="0"/>
              </a:rPr>
              <a:t>b. </a:t>
            </a:r>
            <a:r>
              <a:rPr lang="vi-VN" sz="3000" dirty="0">
                <a:solidFill>
                  <a:schemeClr val="tx1"/>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aluminium</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chemeClr val="tx1"/>
                </a:solidFill>
                <a:latin typeface="Times New Roman" panose="02020603050405020304" pitchFamily="18" charset="0"/>
                <a:cs typeface="Times New Roman" panose="02020603050405020304" pitchFamily="18" charset="0"/>
              </a:rPr>
              <a:t>a.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nguyên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aluminium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chemeClr val="tx1"/>
                </a:solidFill>
                <a:latin typeface="Times New Roman" panose="02020603050405020304" pitchFamily="18" charset="0"/>
                <a:cs typeface="Times New Roman" panose="02020603050405020304" pitchFamily="18" charset="0"/>
              </a:rPr>
              <a:t>b. </a:t>
            </a:r>
            <a:r>
              <a:rPr lang="vi-VN" sz="3000" dirty="0">
                <a:solidFill>
                  <a:schemeClr val="tx1"/>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chemeClr val="tx1"/>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chemeClr val="tx1"/>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chemeClr val="tx1"/>
                </a:solidFill>
                <a:latin typeface="Times New Roman" panose="02020603050405020304" pitchFamily="18" charset="0"/>
                <a:cs typeface="Times New Roman" panose="02020603050405020304" pitchFamily="18" charset="0"/>
              </a:rPr>
              <a:t>⇒ 27 = 13 + số neutron  </a:t>
            </a:r>
          </a:p>
          <a:p>
            <a:pPr algn="l"/>
            <a:r>
              <a:rPr lang="vi-VN" sz="2400" dirty="0">
                <a:solidFill>
                  <a:schemeClr val="tx1"/>
                </a:solidFill>
                <a:latin typeface="Times New Roman" panose="02020603050405020304" pitchFamily="18" charset="0"/>
                <a:cs typeface="Times New Roman" panose="02020603050405020304" pitchFamily="18" charset="0"/>
              </a:rPr>
              <a:t>⇒ số neutron = 27 - 13 = 14.</a:t>
            </a:r>
          </a:p>
          <a:p>
            <a:pPr algn="l"/>
            <a:r>
              <a:rPr lang="vi-VN" sz="2400" dirty="0">
                <a:solidFill>
                  <a:schemeClr val="tx1"/>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chemeClr val="tx1"/>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12143" y="505218"/>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8946" t="22313" r="15980" b="11603"/>
          <a:stretch/>
        </p:blipFill>
        <p:spPr>
          <a:xfrm>
            <a:off x="213816" y="1194544"/>
            <a:ext cx="8952506" cy="3834656"/>
          </a:xfrm>
          <a:prstGeom prst="rect">
            <a:avLst/>
          </a:prstGeom>
          <a:effectLst>
            <a:glow rad="228600">
              <a:schemeClr val="accent2">
                <a:satMod val="175000"/>
                <a:alpha val="40000"/>
              </a:schemeClr>
            </a:glow>
          </a:effectLst>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95;p55"/>
          <p:cNvGrpSpPr/>
          <p:nvPr/>
        </p:nvGrpSpPr>
        <p:grpSpPr>
          <a:xfrm>
            <a:off x="6712350" y="601515"/>
            <a:ext cx="303869" cy="388021"/>
            <a:chOff x="5905475" y="2032050"/>
            <a:chExt cx="454350" cy="580175"/>
          </a:xfrm>
        </p:grpSpPr>
        <p:sp>
          <p:nvSpPr>
            <p:cNvPr id="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102;p55"/>
          <p:cNvGrpSpPr/>
          <p:nvPr/>
        </p:nvGrpSpPr>
        <p:grpSpPr>
          <a:xfrm flipH="1">
            <a:off x="2092455" y="601495"/>
            <a:ext cx="303869" cy="388021"/>
            <a:chOff x="5905475" y="2032050"/>
            <a:chExt cx="454350" cy="580175"/>
          </a:xfrm>
        </p:grpSpPr>
        <p:sp>
          <p:nvSpPr>
            <p:cNvPr id="1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09;p55"/>
          <p:cNvGrpSpPr/>
          <p:nvPr/>
        </p:nvGrpSpPr>
        <p:grpSpPr>
          <a:xfrm rot="5973186">
            <a:off x="5969350" y="4341428"/>
            <a:ext cx="525721" cy="428640"/>
            <a:chOff x="5426900" y="3064075"/>
            <a:chExt cx="281450" cy="229525"/>
          </a:xfrm>
        </p:grpSpPr>
        <p:sp>
          <p:nvSpPr>
            <p:cNvPr id="2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a:extLst>
              <a:ext uri="{FF2B5EF4-FFF2-40B4-BE49-F238E27FC236}">
                <a16:creationId xmlns:a16="http://schemas.microsoft.com/office/drawing/2014/main" id="{A4A005F3-08CF-4A1F-B4B7-6DDD5931D2AC}"/>
              </a:ext>
            </a:extLst>
          </p:cNvPr>
          <p:cNvPicPr>
            <a:picLocks noChangeAspect="1"/>
          </p:cNvPicPr>
          <p:nvPr/>
        </p:nvPicPr>
        <p:blipFill rotWithShape="1">
          <a:blip r:embed="rId2"/>
          <a:srcRect t="13271" b="19342"/>
          <a:stretch/>
        </p:blipFill>
        <p:spPr>
          <a:xfrm>
            <a:off x="1042029" y="23006"/>
            <a:ext cx="2135251" cy="1438881"/>
          </a:xfrm>
          <a:prstGeom prst="rect">
            <a:avLst/>
          </a:prstGeom>
        </p:spPr>
      </p:pic>
      <p:pic>
        <p:nvPicPr>
          <p:cNvPr id="30"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50173">
            <a:off x="-612921" y="334724"/>
            <a:ext cx="2256979" cy="12043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386" y="72816"/>
            <a:ext cx="1301619" cy="13016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5D9F4C5-A89F-48FD-88EC-DAADE962B149}"/>
              </a:ext>
            </a:extLst>
          </p:cNvPr>
          <p:cNvPicPr>
            <a:picLocks noChangeAspect="1"/>
          </p:cNvPicPr>
          <p:nvPr/>
        </p:nvPicPr>
        <p:blipFill>
          <a:blip r:embed="rId5"/>
          <a:stretch>
            <a:fillRect/>
          </a:stretch>
        </p:blipFill>
        <p:spPr>
          <a:xfrm>
            <a:off x="3994367" y="350070"/>
            <a:ext cx="1825740" cy="1173690"/>
          </a:xfrm>
          <a:prstGeom prst="rect">
            <a:avLst/>
          </a:prstGeom>
          <a:ln>
            <a:noFill/>
          </a:ln>
          <a:effectLst>
            <a:softEdge rad="112500"/>
          </a:effectLst>
        </p:spPr>
      </p:pic>
      <p:sp>
        <p:nvSpPr>
          <p:cNvPr id="33" name="TextBox 32">
            <a:extLst>
              <a:ext uri="{FF2B5EF4-FFF2-40B4-BE49-F238E27FC236}">
                <a16:creationId xmlns:a16="http://schemas.microsoft.com/office/drawing/2014/main" id="{3B282B6C-6DFA-4ADA-AFAF-3E3B84C4A89B}"/>
              </a:ext>
            </a:extLst>
          </p:cNvPr>
          <p:cNvSpPr txBox="1"/>
          <p:nvPr/>
        </p:nvSpPr>
        <p:spPr>
          <a:xfrm>
            <a:off x="0" y="1638176"/>
            <a:ext cx="9143999" cy="1077218"/>
          </a:xfrm>
          <a:prstGeom prst="rect">
            <a:avLst/>
          </a:prstGeom>
          <a:noFill/>
        </p:spPr>
        <p:txBody>
          <a:bodyPr wrap="square" rtlCol="0">
            <a:spAutoFit/>
          </a:bodyPr>
          <a:lstStyle/>
          <a:p>
            <a:pPr algn="ctr"/>
            <a:r>
              <a:rPr lang="en-US" sz="3200" b="1" i="0" dirty="0" err="1">
                <a:solidFill>
                  <a:schemeClr val="tx1"/>
                </a:solidFill>
                <a:effectLst/>
                <a:latin typeface="Times New Roman" panose="02020603050405020304" pitchFamily="18" charset="0"/>
                <a:cs typeface="Times New Roman" panose="02020603050405020304" pitchFamily="18" charset="0"/>
              </a:rPr>
              <a:t>Nhiệm</a:t>
            </a:r>
            <a:r>
              <a:rPr lang="en-US" sz="3200" b="1" i="0" dirty="0">
                <a:solidFill>
                  <a:schemeClr val="tx1"/>
                </a:solidFill>
                <a:effectLst/>
                <a:latin typeface="Times New Roman" panose="02020603050405020304" pitchFamily="18" charset="0"/>
                <a:cs typeface="Times New Roman" panose="02020603050405020304" pitchFamily="18" charset="0"/>
              </a:rPr>
              <a:t> </a:t>
            </a:r>
            <a:r>
              <a:rPr lang="en-US" sz="3200" b="1" i="0" dirty="0" err="1">
                <a:solidFill>
                  <a:schemeClr val="tx1"/>
                </a:solidFill>
                <a:effectLst/>
                <a:latin typeface="Times New Roman" panose="02020603050405020304" pitchFamily="18" charset="0"/>
                <a:cs typeface="Times New Roman" panose="02020603050405020304" pitchFamily="18" charset="0"/>
              </a:rPr>
              <a:t>vụ</a:t>
            </a:r>
            <a:r>
              <a:rPr lang="en-US" sz="3200" b="1" i="0" dirty="0">
                <a:solidFill>
                  <a:schemeClr val="tx1"/>
                </a:solidFill>
                <a:effectLst/>
                <a:latin typeface="Times New Roman" panose="02020603050405020304" pitchFamily="18" charset="0"/>
                <a:cs typeface="Times New Roman" panose="02020603050405020304" pitchFamily="18" charset="0"/>
              </a:rPr>
              <a:t> </a:t>
            </a:r>
            <a:r>
              <a:rPr lang="en-US" sz="3200" b="1" i="0" dirty="0" err="1">
                <a:solidFill>
                  <a:schemeClr val="tx1"/>
                </a:solidFill>
                <a:effectLst/>
                <a:latin typeface="Times New Roman" panose="02020603050405020304" pitchFamily="18" charset="0"/>
                <a:cs typeface="Times New Roman" panose="02020603050405020304" pitchFamily="18" charset="0"/>
              </a:rPr>
              <a:t>học</a:t>
            </a:r>
            <a:r>
              <a:rPr lang="en-US" sz="3200" b="1" i="0" dirty="0">
                <a:solidFill>
                  <a:schemeClr val="tx1"/>
                </a:solidFill>
                <a:effectLst/>
                <a:latin typeface="Times New Roman" panose="02020603050405020304" pitchFamily="18" charset="0"/>
                <a:cs typeface="Times New Roman" panose="02020603050405020304" pitchFamily="18" charset="0"/>
              </a:rPr>
              <a:t> </a:t>
            </a:r>
            <a:r>
              <a:rPr lang="en-US" sz="3200" b="1" i="0" dirty="0" err="1">
                <a:solidFill>
                  <a:schemeClr val="tx1"/>
                </a:solidFill>
                <a:effectLst/>
                <a:latin typeface="Times New Roman" panose="02020603050405020304" pitchFamily="18" charset="0"/>
                <a:cs typeface="Times New Roman" panose="02020603050405020304" pitchFamily="18" charset="0"/>
              </a:rPr>
              <a:t>tập</a:t>
            </a:r>
            <a:r>
              <a:rPr lang="en-US" sz="3200" b="1" i="0" dirty="0">
                <a:solidFill>
                  <a:schemeClr val="tx1"/>
                </a:solidFill>
                <a:effectLst/>
                <a:latin typeface="Times New Roman" panose="02020603050405020304" pitchFamily="18" charset="0"/>
                <a:cs typeface="Times New Roman" panose="02020603050405020304" pitchFamily="18" charset="0"/>
              </a:rPr>
              <a:t> 1</a:t>
            </a:r>
          </a:p>
          <a:p>
            <a:pPr algn="l"/>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dõi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hỏi</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b="1" i="0" dirty="0">
              <a:solidFill>
                <a:schemeClr val="tx1"/>
              </a:solidFill>
              <a:effectLst/>
              <a:latin typeface="Times New Roman" panose="02020603050405020304" pitchFamily="18" charset="0"/>
              <a:cs typeface="Times New Roman" panose="02020603050405020304" pitchFamily="18" charset="0"/>
            </a:endParaRPr>
          </a:p>
        </p:txBody>
      </p:sp>
      <p:sp>
        <p:nvSpPr>
          <p:cNvPr id="34" name="Google Shape;633;p48"/>
          <p:cNvSpPr/>
          <p:nvPr/>
        </p:nvSpPr>
        <p:spPr>
          <a:xfrm>
            <a:off x="33213" y="2715394"/>
            <a:ext cx="8903775"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Theo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các</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quan</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điểm</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ban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đầu</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thì</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nguyên</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tử</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là</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r>
              <a:rPr lang="en-US" sz="3200" b="1" dirty="0" err="1">
                <a:solidFill>
                  <a:schemeClr val="lt1"/>
                </a:solidFill>
                <a:latin typeface="Times New Roman" panose="02020603050405020304" pitchFamily="18" charset="0"/>
                <a:ea typeface="Comfortaa"/>
                <a:cs typeface="Times New Roman" panose="02020603050405020304" pitchFamily="18" charset="0"/>
                <a:sym typeface="Comfortaa"/>
              </a:rPr>
              <a:t>gì</a:t>
            </a:r>
            <a:r>
              <a:rPr lang="en-US" sz="3200" b="1" dirty="0">
                <a:solidFill>
                  <a:schemeClr val="lt1"/>
                </a:solidFill>
                <a:latin typeface="Times New Roman" panose="02020603050405020304" pitchFamily="18" charset="0"/>
                <a:ea typeface="Comfortaa"/>
                <a:cs typeface="Times New Roman" panose="02020603050405020304" pitchFamily="18" charset="0"/>
                <a:sym typeface="Comfortaa"/>
              </a:rPr>
              <a:t>? </a:t>
            </a:r>
            <a:endParaRPr sz="3200"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35" name="Action Button: Forward or Next 34">
            <a:hlinkClick r:id="rId6" action="ppaction://hlinksldjump" highlightClick="1"/>
          </p:cNvPr>
          <p:cNvSpPr/>
          <p:nvPr/>
        </p:nvSpPr>
        <p:spPr>
          <a:xfrm>
            <a:off x="6435886" y="1820216"/>
            <a:ext cx="294468" cy="248600"/>
          </a:xfrm>
          <a:prstGeom prst="actionButtonForwardNex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030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500" fill="hold"/>
                                        <p:tgtEl>
                                          <p:spTgt spid="33"/>
                                        </p:tgtEl>
                                        <p:attrNameLst>
                                          <p:attrName>ppt_x</p:attrName>
                                        </p:attrNameLst>
                                      </p:cBhvr>
                                      <p:tavLst>
                                        <p:tav tm="0">
                                          <p:val>
                                            <p:strVal val="1+#ppt_w/2"/>
                                          </p:val>
                                        </p:tav>
                                        <p:tav tm="100000">
                                          <p:val>
                                            <p:strVal val="#ppt_x"/>
                                          </p:val>
                                        </p:tav>
                                      </p:tavLst>
                                    </p:anim>
                                    <p:anim calcmode="lin" valueType="num">
                                      <p:cBhvr additive="base">
                                        <p:cTn id="8" dur="1500" fill="hold"/>
                                        <p:tgtEl>
                                          <p:spTgt spid="33"/>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grpId="1" nodeType="clickEffect">
                                  <p:stCondLst>
                                    <p:cond delay="0"/>
                                  </p:stCondLst>
                                  <p:childTnLst>
                                    <p:animEffect transition="out" filter="box(out)">
                                      <p:cBhvr>
                                        <p:cTn id="15" dur="2000"/>
                                        <p:tgtEl>
                                          <p:spTgt spid="33"/>
                                        </p:tgtEl>
                                      </p:cBhvr>
                                    </p:animEffect>
                                    <p:set>
                                      <p:cBhvr>
                                        <p:cTn id="16" dur="1" fill="hold">
                                          <p:stCondLst>
                                            <p:cond delay="1999"/>
                                          </p:stCondLst>
                                        </p:cTn>
                                        <p:tgtEl>
                                          <p:spTgt spid="33"/>
                                        </p:tgtEl>
                                        <p:attrNameLst>
                                          <p:attrName>style.visibility</p:attrName>
                                        </p:attrNameLst>
                                      </p:cBhvr>
                                      <p:to>
                                        <p:strVal val="hidden"/>
                                      </p:to>
                                    </p:set>
                                  </p:childTnLst>
                                </p:cTn>
                              </p:par>
                              <p:par>
                                <p:cTn id="17" presetID="4" presetClass="exit" presetSubtype="32" fill="hold" grpId="1" nodeType="withEffect">
                                  <p:stCondLst>
                                    <p:cond delay="0"/>
                                  </p:stCondLst>
                                  <p:childTnLst>
                                    <p:animEffect transition="out" filter="box(out)">
                                      <p:cBhvr>
                                        <p:cTn id="18" dur="2000"/>
                                        <p:tgtEl>
                                          <p:spTgt spid="35"/>
                                        </p:tgtEl>
                                      </p:cBhvr>
                                    </p:animEffect>
                                    <p:set>
                                      <p:cBhvr>
                                        <p:cTn id="19" dur="1" fill="hold">
                                          <p:stCondLst>
                                            <p:cond delay="1999"/>
                                          </p:stCondLst>
                                        </p:cTn>
                                        <p:tgtEl>
                                          <p:spTgt spid="35"/>
                                        </p:tgtEl>
                                        <p:attrNameLst>
                                          <p:attrName>style.visibility</p:attrName>
                                        </p:attrNameLst>
                                      </p:cBhvr>
                                      <p:to>
                                        <p:strVal val="hidden"/>
                                      </p:to>
                                    </p:set>
                                  </p:childTnLst>
                                </p:cTn>
                              </p:par>
                              <p:par>
                                <p:cTn id="20" presetID="6"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animBg="1"/>
      <p:bldP spid="35" grpId="0" animBg="1"/>
      <p:bldP spid="3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142494" y="97249"/>
            <a:ext cx="7148336" cy="1099419"/>
          </a:xfrm>
          <a:prstGeom prst="rect">
            <a:avLst/>
          </a:prstGeom>
          <a:solidFill>
            <a:schemeClr val="accent6">
              <a:lumMod val="75000"/>
            </a:schemeClr>
          </a:solid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endParaRPr lang="vi-VN" sz="3200" b="1" dirty="0" smtClean="0">
              <a:solidFill>
                <a:srgbClr val="FF0000"/>
              </a:solidFill>
              <a:latin typeface="Times New Roman" panose="02020603050405020304" pitchFamily="18" charset="0"/>
              <a:cs typeface="Times New Roman" panose="02020603050405020304" pitchFamily="18" charset="0"/>
            </a:endParaRPr>
          </a:p>
          <a:p>
            <a:pPr algn="ctr"/>
            <a:r>
              <a:rPr lang="en-US" sz="3200" b="1" dirty="0" err="1" smtClean="0">
                <a:solidFill>
                  <a:srgbClr val="FF0000"/>
                </a:solidFill>
                <a:latin typeface="Times New Roman" panose="02020603050405020304" pitchFamily="18" charset="0"/>
                <a:cs typeface="Times New Roman" panose="02020603050405020304" pitchFamily="18" charset="0"/>
              </a:rPr>
              <a:t>mô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r>
              <a:rPr lang="en-US" sz="3200" b="1" dirty="0">
                <a:solidFill>
                  <a:srgbClr val="FF0000"/>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298435" y="77106"/>
            <a:ext cx="6637106" cy="1077218"/>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hiệu</a:t>
            </a:r>
            <a:r>
              <a:rPr lang="en-US" sz="3200" b="1" dirty="0">
                <a:solidFill>
                  <a:srgbClr val="FF0000"/>
                </a:solidFill>
                <a:latin typeface="Times New Roman" panose="02020603050405020304" pitchFamily="18" charset="0"/>
                <a:cs typeface="Times New Roman" panose="02020603050405020304" pitchFamily="18" charset="0"/>
              </a:rPr>
              <a:t> HB, 2B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6B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chì</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rotWithShape="1">
          <a:blip r:embed="rId3"/>
          <a:srcRect l="4620" t="3554" r="2673" b="12466"/>
          <a:stretch/>
        </p:blipFill>
        <p:spPr>
          <a:xfrm>
            <a:off x="91439" y="1263858"/>
            <a:ext cx="5097781" cy="3760470"/>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189220" y="1384716"/>
            <a:ext cx="3954780" cy="3518754"/>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342900" y="62590"/>
            <a:ext cx="8014939"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chemeClr val="tx1"/>
                </a:solidFill>
                <a:latin typeface="Times New Roman" panose="02020603050405020304" pitchFamily="18" charset="0"/>
                <a:cs typeface="Times New Roman" panose="02020603050405020304" pitchFamily="18" charset="0"/>
              </a:rPr>
              <a:t>H </a:t>
            </a:r>
            <a:r>
              <a:rPr lang="en-US" sz="3000" dirty="0" err="1">
                <a:solidFill>
                  <a:schemeClr val="tx1"/>
                </a:solidFill>
                <a:latin typeface="Times New Roman" panose="02020603050405020304" pitchFamily="18" charset="0"/>
                <a:cs typeface="Times New Roman" panose="02020603050405020304" pitchFamily="18" charset="0"/>
              </a:rPr>
              <a:t>là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viết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tắt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Hard (</a:t>
            </a:r>
            <a:r>
              <a:rPr lang="en-US" sz="3000" dirty="0" err="1">
                <a:solidFill>
                  <a:schemeClr val="tx1"/>
                </a:solidFill>
                <a:latin typeface="Times New Roman" panose="02020603050405020304" pitchFamily="18" charset="0"/>
                <a:cs typeface="Times New Roman" panose="02020603050405020304" pitchFamily="18" charset="0"/>
              </a:rPr>
              <a:t>cứng</a:t>
            </a:r>
            <a:r>
              <a:rPr lang="en-US" sz="3000" dirty="0">
                <a:solidFill>
                  <a:schemeClr val="tx1"/>
                </a:solidFill>
                <a:latin typeface="Times New Roman" panose="02020603050405020304" pitchFamily="18" charset="0"/>
                <a:cs typeface="Times New Roman" panose="02020603050405020304" pitchFamily="18" charset="0"/>
              </a:rPr>
              <a:t>)</a:t>
            </a:r>
          </a:p>
          <a:p>
            <a:pPr algn="l"/>
            <a:r>
              <a:rPr lang="en-US" sz="3000" dirty="0">
                <a:solidFill>
                  <a:schemeClr val="tx1"/>
                </a:solidFill>
                <a:latin typeface="Times New Roman" panose="02020603050405020304" pitchFamily="18" charset="0"/>
                <a:cs typeface="Times New Roman" panose="02020603050405020304" pitchFamily="18" charset="0"/>
              </a:rPr>
              <a:t>B </a:t>
            </a:r>
            <a:r>
              <a:rPr lang="en-US" sz="3000" dirty="0" err="1">
                <a:solidFill>
                  <a:schemeClr val="tx1"/>
                </a:solidFill>
                <a:latin typeface="Times New Roman" panose="02020603050405020304" pitchFamily="18" charset="0"/>
                <a:cs typeface="Times New Roman" panose="02020603050405020304" pitchFamily="18" charset="0"/>
              </a:rPr>
              <a:t>viết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tắt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từ</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Black</a:t>
            </a:r>
            <a:r>
              <a:rPr lang="vi-VN" sz="3000" dirty="0" smtClean="0">
                <a:solidFill>
                  <a:schemeClr val="tx1"/>
                </a:solidFill>
                <a:latin typeface="Times New Roman" panose="02020603050405020304" pitchFamily="18" charset="0"/>
                <a:cs typeface="Times New Roman" panose="02020603050405020304" pitchFamily="18" charset="0"/>
              </a:rPr>
              <a:t> (màu đen)</a:t>
            </a:r>
            <a:endParaRPr lang="en-US" sz="3000" dirty="0">
              <a:solidFill>
                <a:schemeClr val="tx1"/>
              </a:solidFill>
              <a:latin typeface="Times New Roman" panose="02020603050405020304" pitchFamily="18" charset="0"/>
              <a:cs typeface="Times New Roman" panose="02020603050405020304" pitchFamily="18" charset="0"/>
            </a:endParaRPr>
          </a:p>
          <a:p>
            <a:pPr algn="l"/>
            <a:r>
              <a:rPr lang="en-US" sz="3000" dirty="0">
                <a:solidFill>
                  <a:schemeClr val="tx1"/>
                </a:solidFill>
                <a:latin typeface="Times New Roman" panose="02020603050405020304" pitchFamily="18" charset="0"/>
                <a:cs typeface="Times New Roman" panose="02020603050405020304" pitchFamily="18" charset="0"/>
              </a:rPr>
              <a:t>F </a:t>
            </a:r>
            <a:r>
              <a:rPr lang="en-US" sz="3000" dirty="0" err="1">
                <a:solidFill>
                  <a:schemeClr val="tx1"/>
                </a:solidFill>
                <a:latin typeface="Times New Roman" panose="02020603050405020304" pitchFamily="18" charset="0"/>
                <a:cs typeface="Times New Roman" panose="02020603050405020304" pitchFamily="18" charset="0"/>
              </a:rPr>
              <a:t>là</a:t>
            </a:r>
            <a:r>
              <a:rPr lang="en-US" sz="3000" dirty="0">
                <a:solidFill>
                  <a:schemeClr val="tx1"/>
                </a:solidFill>
                <a:latin typeface="Times New Roman" panose="02020603050405020304" pitchFamily="18" charset="0"/>
                <a:cs typeface="Times New Roman" panose="02020603050405020304" pitchFamily="18" charset="0"/>
              </a:rPr>
              <a:t> Fine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gọt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rất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nhọn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làm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gãy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đầu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chì</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bút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rất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hiếm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gặp</a:t>
            </a:r>
            <a:r>
              <a:rPr lang="en-US" sz="3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bút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chì</a:t>
            </a:r>
            <a:r>
              <a:rPr lang="en-US" sz="3200" dirty="0">
                <a:solidFill>
                  <a:schemeClr val="tx1"/>
                </a:solidFill>
                <a:latin typeface="Times New Roman" panose="02020603050405020304" pitchFamily="18" charset="0"/>
                <a:cs typeface="Times New Roman" panose="02020603050405020304" pitchFamily="18" charset="0"/>
              </a:rPr>
              <a:t> black (B)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màu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đen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đậm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nghịch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càng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đen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càng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448688" y="133220"/>
            <a:ext cx="1467162" cy="646331"/>
          </a:xfrm>
          <a:prstGeom prst="rect">
            <a:avLst/>
          </a:prstGeom>
          <a:noFill/>
        </p:spPr>
        <p:txBody>
          <a:bodyPr wrap="square" rtlCol="0">
            <a:spAutoFit/>
          </a:bodyPr>
          <a:lstStyle/>
          <a:p>
            <a:pPr algn="l"/>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1393037" y="768678"/>
            <a:ext cx="6527834" cy="584775"/>
          </a:xfrm>
          <a:prstGeom prst="rect">
            <a:avLst/>
          </a:prstGeom>
          <a:noFill/>
        </p:spPr>
        <p:txBody>
          <a:bodyPr wrap="square" rtlCol="0">
            <a:spAutoFit/>
          </a:bodyPr>
          <a:lstStyle/>
          <a:p>
            <a:pPr algn="l"/>
            <a:r>
              <a:rPr lang="en-US" sz="3200" b="1" dirty="0">
                <a:solidFill>
                  <a:schemeClr val="tx1"/>
                </a:solidFill>
                <a:latin typeface="Times New Roman" panose="02020603050405020304" pitchFamily="18" charset="0"/>
                <a:cs typeface="Times New Roman" panose="02020603050405020304" pitchFamily="18" charset="0"/>
              </a:rPr>
              <a:t>1. Quan </a:t>
            </a:r>
            <a:r>
              <a:rPr lang="en-US" sz="3200" b="1" dirty="0" err="1">
                <a:solidFill>
                  <a:schemeClr val="tx1"/>
                </a:solidFill>
                <a:latin typeface="Times New Roman" panose="02020603050405020304" pitchFamily="18" charset="0"/>
                <a:cs typeface="Times New Roman" panose="02020603050405020304" pitchFamily="18" charset="0"/>
              </a:rPr>
              <a:t>niệm</a:t>
            </a:r>
            <a:r>
              <a:rPr lang="en-US" sz="3200" b="1" dirty="0">
                <a:solidFill>
                  <a:schemeClr val="tx1"/>
                </a:solidFill>
                <a:latin typeface="Times New Roman" panose="02020603050405020304" pitchFamily="18" charset="0"/>
                <a:cs typeface="Times New Roman" panose="02020603050405020304" pitchFamily="18" charset="0"/>
              </a:rPr>
              <a:t> ban </a:t>
            </a:r>
            <a:r>
              <a:rPr lang="en-US" sz="3200" b="1" dirty="0" err="1">
                <a:solidFill>
                  <a:schemeClr val="tx1"/>
                </a:solidFill>
                <a:latin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tử</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20946" y="1321456"/>
            <a:ext cx="6971652" cy="1569660"/>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rPr>
              <a:t>Theo</a:t>
            </a:r>
            <a:r>
              <a:rPr lang="vi-VN" sz="3200" dirty="0" smtClean="0">
                <a:solidFill>
                  <a:schemeClr val="tx1"/>
                </a:solidFill>
                <a:latin typeface="Times New Roman" panose="02020603050405020304" pitchFamily="18" charset="0"/>
                <a:cs typeface="Times New Roman" panose="02020603050405020304" pitchFamily="18" charset="0"/>
              </a:rPr>
              <a:t> Đê-mô-crit</a:t>
            </a:r>
            <a:r>
              <a:rPr lang="en-US" sz="3200" dirty="0" smtClean="0">
                <a:solidFill>
                  <a:schemeClr val="tx1"/>
                </a:solidFill>
                <a:latin typeface="Times New Roman" panose="02020603050405020304" pitchFamily="18" charset="0"/>
                <a:cs typeface="Times New Roman" panose="02020603050405020304" pitchFamily="18" charset="0"/>
              </a:rPr>
              <a:t> </a:t>
            </a:r>
            <a:r>
              <a:rPr lang="vi-VN" sz="3200" dirty="0" smtClean="0">
                <a:solidFill>
                  <a:schemeClr val="tx1"/>
                </a:solidFill>
                <a:latin typeface="Times New Roman" panose="02020603050405020304" pitchFamily="18" charset="0"/>
                <a:cs typeface="Times New Roman" panose="02020603050405020304" pitchFamily="18" charset="0"/>
              </a:rPr>
              <a:t>(Democritus)</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N</a:t>
            </a:r>
            <a:r>
              <a:rPr lang="vi-VN" sz="3200" dirty="0">
                <a:solidFill>
                  <a:schemeClr val="tx1"/>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1520946" y="2865013"/>
            <a:ext cx="7256017" cy="2062103"/>
          </a:xfrm>
          <a:prstGeom prst="rect">
            <a:avLst/>
          </a:prstGeom>
          <a:noFill/>
        </p:spPr>
        <p:txBody>
          <a:bodyPr wrap="square" rtlCol="0">
            <a:spAutoFit/>
          </a:bodyPr>
          <a:lstStyle/>
          <a:p>
            <a:pPr algn="l"/>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rPr>
              <a:t>The</a:t>
            </a:r>
            <a:r>
              <a:rPr lang="vi-VN" sz="3200" dirty="0">
                <a:solidFill>
                  <a:schemeClr val="tx1"/>
                </a:solidFill>
                <a:latin typeface="Times New Roman" panose="02020603050405020304" pitchFamily="18" charset="0"/>
                <a:cs typeface="Times New Roman" panose="02020603050405020304" pitchFamily="18" charset="0"/>
              </a:rPr>
              <a:t>o</a:t>
            </a:r>
            <a:r>
              <a:rPr lang="vi-VN" sz="3200" dirty="0" smtClean="0">
                <a:solidFill>
                  <a:schemeClr val="tx1"/>
                </a:solidFill>
                <a:latin typeface="Times New Roman" panose="02020603050405020304" pitchFamily="18" charset="0"/>
                <a:cs typeface="Times New Roman" panose="02020603050405020304" pitchFamily="18" charset="0"/>
              </a:rPr>
              <a:t> Đan-tơn</a:t>
            </a:r>
            <a:r>
              <a:rPr lang="en-US" sz="3200" dirty="0" smtClean="0">
                <a:solidFill>
                  <a:schemeClr val="tx1"/>
                </a:solidFill>
                <a:latin typeface="Times New Roman" panose="02020603050405020304" pitchFamily="18" charset="0"/>
                <a:cs typeface="Times New Roman" panose="02020603050405020304" pitchFamily="18" charset="0"/>
              </a:rPr>
              <a:t> </a:t>
            </a:r>
            <a:r>
              <a:rPr lang="vi-VN" sz="3200" dirty="0" smtClean="0">
                <a:solidFill>
                  <a:schemeClr val="tx1"/>
                </a:solidFill>
                <a:latin typeface="Times New Roman" panose="02020603050405020304" pitchFamily="18" charset="0"/>
                <a:cs typeface="Times New Roman" panose="02020603050405020304" pitchFamily="18" charset="0"/>
              </a:rPr>
              <a:t>(Dalton)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C</a:t>
            </a:r>
            <a:r>
              <a:rPr lang="vi-VN" sz="3200" dirty="0">
                <a:solidFill>
                  <a:schemeClr val="tx1"/>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chemeClr val="tx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393037" y="106106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8149406" y="4123858"/>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pic>
        <p:nvPicPr>
          <p:cNvPr id="4" name="Picture 3"/>
          <p:cNvPicPr>
            <a:picLocks noChangeAspect="1"/>
          </p:cNvPicPr>
          <p:nvPr/>
        </p:nvPicPr>
        <p:blipFill>
          <a:blip r:embed="rId2"/>
          <a:stretch>
            <a:fillRect/>
          </a:stretch>
        </p:blipFill>
        <p:spPr>
          <a:xfrm>
            <a:off x="132202" y="998339"/>
            <a:ext cx="1174333" cy="940629"/>
          </a:xfrm>
          <a:prstGeom prst="rect">
            <a:avLst/>
          </a:prstGeom>
        </p:spPr>
      </p:pic>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733484"/>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ack or Previous 4">
            <a:hlinkClick r:id="rId4" action="ppaction://hlinksldjump" highlightClick="1"/>
          </p:cNvPr>
          <p:cNvSpPr/>
          <p:nvPr/>
        </p:nvSpPr>
        <p:spPr>
          <a:xfrm>
            <a:off x="8617057" y="120714"/>
            <a:ext cx="490634" cy="57859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hí nghiệm xác định cấu tạo nguyên tử của Rutherfo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8853407" cy="4891720"/>
          </a:xfrm>
          <a:prstGeom prst="rect">
            <a:avLst/>
          </a:prstGeom>
        </p:spPr>
      </p:pic>
    </p:spTree>
    <p:extLst>
      <p:ext uri="{BB962C8B-B14F-4D97-AF65-F5344CB8AC3E}">
        <p14:creationId xmlns:p14="http://schemas.microsoft.com/office/powerpoint/2010/main" val="198210714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1291" y="62209"/>
            <a:ext cx="8886868" cy="1015663"/>
          </a:xfrm>
          <a:prstGeom prst="rect">
            <a:avLst/>
          </a:prstGeom>
          <a:noFill/>
        </p:spPr>
        <p:txBody>
          <a:bodyPr wrap="square" rtlCol="0">
            <a:spAutoFit/>
          </a:bodyPr>
          <a:lstStyle/>
          <a:p>
            <a:pPr algn="l"/>
            <a:r>
              <a:rPr lang="en-US" sz="3200" b="1" dirty="0" err="1">
                <a:solidFill>
                  <a:schemeClr val="tx1"/>
                </a:solidFill>
                <a:latin typeface="Times New Roman" panose="02020603050405020304" pitchFamily="18" charset="0"/>
                <a:cs typeface="Times New Roman" panose="02020603050405020304" pitchFamily="18" charset="0"/>
              </a:rPr>
              <a:t>Nhiệm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vụ</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tập</a:t>
            </a:r>
            <a:r>
              <a:rPr lang="en-US" sz="3200" b="1" dirty="0">
                <a:solidFill>
                  <a:schemeClr val="tx1"/>
                </a:solidFill>
                <a:latin typeface="Times New Roman" panose="02020603050405020304" pitchFamily="18" charset="0"/>
                <a:cs typeface="Times New Roman" panose="02020603050405020304" pitchFamily="18" charset="0"/>
              </a:rPr>
              <a:t> 3 –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90 </a:t>
            </a:r>
            <a:r>
              <a:rPr lang="en-US" sz="3200" b="1" dirty="0" err="1">
                <a:solidFill>
                  <a:schemeClr val="tx1"/>
                </a:solidFill>
                <a:latin typeface="Times New Roman" panose="02020603050405020304" pitchFamily="18" charset="0"/>
                <a:cs typeface="Times New Roman" panose="02020603050405020304" pitchFamily="18" charset="0"/>
              </a:rPr>
              <a:t>giây</a:t>
            </a:r>
            <a:endParaRPr lang="en-US" sz="3200" b="1" dirty="0">
              <a:solidFill>
                <a:schemeClr val="tx1"/>
              </a:solidFill>
              <a:latin typeface="Times New Roman" panose="02020603050405020304" pitchFamily="18" charset="0"/>
              <a:cs typeface="Times New Roman" panose="02020603050405020304" pitchFamily="18" charset="0"/>
            </a:endParaRPr>
          </a:p>
          <a:p>
            <a:pPr algn="l"/>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Action Button: End 8">
            <a:hlinkClick r:id="rId2" action="ppaction://hlinksldjump" highlightClick="1"/>
          </p:cNvPr>
          <p:cNvSpPr/>
          <p:nvPr/>
        </p:nvSpPr>
        <p:spPr>
          <a:xfrm>
            <a:off x="8090962" y="104031"/>
            <a:ext cx="178419" cy="21559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550" y="1218930"/>
            <a:ext cx="1544003" cy="1544003"/>
          </a:xfrm>
          <a:prstGeom prst="rect">
            <a:avLst/>
          </a:prstGeom>
        </p:spPr>
      </p:pic>
      <p:sp>
        <p:nvSpPr>
          <p:cNvPr id="11" name="TextBox 10"/>
          <p:cNvSpPr txBox="1"/>
          <p:nvPr/>
        </p:nvSpPr>
        <p:spPr>
          <a:xfrm>
            <a:off x="7684763" y="1733678"/>
            <a:ext cx="186654" cy="461665"/>
          </a:xfrm>
          <a:prstGeom prst="rect">
            <a:avLst/>
          </a:prstGeom>
          <a:noFill/>
        </p:spPr>
        <p:txBody>
          <a:bodyPr wrap="square" rtlCol="0">
            <a:spAutoFit/>
          </a:bodyPr>
          <a:lstStyle/>
          <a:p>
            <a:pPr algn="l"/>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7577501" y="1124302"/>
            <a:ext cx="324317" cy="461665"/>
          </a:xfrm>
          <a:prstGeom prst="rect">
            <a:avLst/>
          </a:prstGeom>
          <a:noFill/>
        </p:spPr>
        <p:txBody>
          <a:bodyPr wrap="square" rtlCol="0">
            <a:spAutoFit/>
          </a:bodyPr>
          <a:lstStyle/>
          <a:p>
            <a:pPr algn="l"/>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7304112" y="2127119"/>
            <a:ext cx="324317" cy="461665"/>
          </a:xfrm>
          <a:prstGeom prst="rect">
            <a:avLst/>
          </a:prstGeom>
          <a:noFill/>
        </p:spPr>
        <p:txBody>
          <a:bodyPr wrap="square" rtlCol="0">
            <a:spAutoFit/>
          </a:bodyPr>
          <a:lstStyle/>
          <a:p>
            <a:pPr algn="l"/>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299291" y="1871976"/>
            <a:ext cx="324317" cy="461665"/>
          </a:xfrm>
          <a:prstGeom prst="rect">
            <a:avLst/>
          </a:prstGeom>
          <a:noFill/>
        </p:spPr>
        <p:txBody>
          <a:bodyPr wrap="square" rtlCol="0">
            <a:spAutoFit/>
          </a:bodyPr>
          <a:lstStyle/>
          <a:p>
            <a:pPr algn="l"/>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15" name="Picture 1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4"/>
          <a:stretch>
            <a:fillRect/>
          </a:stretch>
        </p:blipFill>
        <p:spPr>
          <a:xfrm>
            <a:off x="7110471" y="2992589"/>
            <a:ext cx="1661826" cy="1661826"/>
          </a:xfrm>
          <a:prstGeom prst="rect">
            <a:avLst/>
          </a:prstGeom>
        </p:spPr>
      </p:pic>
      <p:sp>
        <p:nvSpPr>
          <p:cNvPr id="16" name="TextBox 15"/>
          <p:cNvSpPr txBox="1"/>
          <p:nvPr/>
        </p:nvSpPr>
        <p:spPr>
          <a:xfrm>
            <a:off x="201291" y="1218930"/>
            <a:ext cx="6847209" cy="3400931"/>
          </a:xfrm>
          <a:prstGeom prst="rect">
            <a:avLst/>
          </a:prstGeom>
          <a:noFill/>
        </p:spPr>
        <p:txBody>
          <a:bodyPr wrap="square" rtlCol="0">
            <a:spAutoFit/>
          </a:bodyPr>
          <a:lstStyle/>
          <a:p>
            <a:pPr algn="l">
              <a:spcBef>
                <a:spcPts val="300"/>
              </a:spcBef>
              <a:spcAft>
                <a:spcPts val="300"/>
              </a:spcAft>
            </a:pP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hỏi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Hoàn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nội</a:t>
            </a:r>
            <a:r>
              <a:rPr lang="en-US" sz="2000" dirty="0">
                <a:solidFill>
                  <a:schemeClr val="tx1"/>
                </a:solidFill>
                <a:latin typeface="Times New Roman" panose="02020603050405020304" pitchFamily="18" charset="0"/>
                <a:cs typeface="Times New Roman" panose="02020603050405020304" pitchFamily="18" charset="0"/>
              </a:rPr>
              <a:t> dung </a:t>
            </a:r>
            <a:r>
              <a:rPr lang="en-US" sz="2000" dirty="0" err="1">
                <a:solidFill>
                  <a:schemeClr val="tx1"/>
                </a:solidFill>
                <a:latin typeface="Times New Roman" panose="02020603050405020304" pitchFamily="18" charset="0"/>
                <a:cs typeface="Times New Roman" panose="02020603050405020304" pitchFamily="18" charset="0"/>
              </a:rPr>
              <a:t>dưới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đây</a:t>
            </a:r>
            <a:endParaRPr lang="en-US" sz="2000" dirty="0">
              <a:solidFill>
                <a:schemeClr val="tx1"/>
              </a:solidFill>
              <a:latin typeface="Times New Roman" panose="02020603050405020304" pitchFamily="18" charset="0"/>
              <a:cs typeface="Times New Roman" panose="02020603050405020304" pitchFamily="18" charset="0"/>
            </a:endParaRPr>
          </a:p>
          <a:p>
            <a:pPr algn="l">
              <a:spcBef>
                <a:spcPts val="300"/>
              </a:spcBef>
              <a:spcAft>
                <a:spcPts val="300"/>
              </a:spcAft>
            </a:pPr>
            <a:r>
              <a:rPr lang="en-US" sz="2000" b="1" dirty="0">
                <a:solidFill>
                  <a:schemeClr val="tx1"/>
                </a:solidFill>
                <a:latin typeface="Times New Roman" panose="02020603050405020304" pitchFamily="18" charset="0"/>
                <a:cs typeface="Times New Roman" panose="02020603050405020304" pitchFamily="18" charset="0"/>
              </a:rPr>
              <a:t>- Theo </a:t>
            </a:r>
            <a:r>
              <a:rPr lang="en-US" sz="2000" b="1" dirty="0" err="1">
                <a:solidFill>
                  <a:schemeClr val="tx1"/>
                </a:solidFill>
                <a:latin typeface="Times New Roman" panose="02020603050405020304" pitchFamily="18" charset="0"/>
                <a:cs typeface="Times New Roman" panose="02020603050405020304" pitchFamily="18" charset="0"/>
              </a:rPr>
              <a:t>Rơdơpho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cấu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tạo</a:t>
            </a:r>
            <a:r>
              <a:rPr lang="en-US" sz="2000" dirty="0">
                <a:solidFill>
                  <a:schemeClr val="tx1"/>
                </a:solidFill>
                <a:latin typeface="Times New Roman" panose="02020603050405020304" pitchFamily="18" charset="0"/>
                <a:cs typeface="Times New Roman" panose="02020603050405020304" pitchFamily="18" charset="0"/>
              </a:rPr>
              <a:t> (1) ……….</a:t>
            </a:r>
          </a:p>
          <a:p>
            <a:pPr algn="l">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(2)……………….. </a:t>
            </a:r>
            <a:r>
              <a:rPr lang="en-US" sz="2000" dirty="0" err="1">
                <a:solidFill>
                  <a:schemeClr val="tx1"/>
                </a:solidFill>
                <a:latin typeface="Times New Roman" panose="02020603050405020304" pitchFamily="18" charset="0"/>
                <a:cs typeface="Times New Roman" panose="02020603050405020304" pitchFamily="18" charset="0"/>
              </a:rPr>
              <a:t>mang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nằm</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tâm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electron </a:t>
            </a:r>
            <a:r>
              <a:rPr lang="en-US" sz="2000" dirty="0" err="1">
                <a:solidFill>
                  <a:schemeClr val="tx1"/>
                </a:solidFill>
                <a:latin typeface="Times New Roman" panose="02020603050405020304" pitchFamily="18" charset="0"/>
                <a:cs typeface="Times New Roman" panose="02020603050405020304" pitchFamily="18" charset="0"/>
              </a:rPr>
              <a:t>mang</a:t>
            </a:r>
            <a:r>
              <a:rPr lang="en-US" sz="2000" dirty="0">
                <a:solidFill>
                  <a:schemeClr val="tx1"/>
                </a:solidFill>
                <a:latin typeface="Times New Roman" panose="02020603050405020304" pitchFamily="18" charset="0"/>
                <a:cs typeface="Times New Roman" panose="02020603050405020304" pitchFamily="18" charset="0"/>
              </a:rPr>
              <a:t> (3)……………………...</a:t>
            </a:r>
            <a:r>
              <a:rPr lang="en-US" sz="2000" dirty="0" err="1">
                <a:solidFill>
                  <a:schemeClr val="tx1"/>
                </a:solidFill>
                <a:latin typeface="Times New Roman" panose="02020603050405020304" pitchFamily="18" charset="0"/>
                <a:cs typeface="Times New Roman" panose="02020603050405020304" pitchFamily="18" charset="0"/>
              </a:rPr>
              <a:t>chuyển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hành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tinh</a:t>
            </a:r>
            <a:r>
              <a:rPr lang="en-US" sz="2000" dirty="0">
                <a:solidFill>
                  <a:schemeClr val="tx1"/>
                </a:solidFill>
                <a:latin typeface="Times New Roman" panose="02020603050405020304" pitchFamily="18" charset="0"/>
                <a:cs typeface="Times New Roman" panose="02020603050405020304" pitchFamily="18" charset="0"/>
              </a:rPr>
              <a:t> quay </a:t>
            </a:r>
            <a:r>
              <a:rPr lang="en-US" sz="2000" dirty="0" err="1">
                <a:solidFill>
                  <a:schemeClr val="tx1"/>
                </a:solidFill>
                <a:latin typeface="Times New Roman" panose="02020603050405020304" pitchFamily="18" charset="0"/>
                <a:cs typeface="Times New Roman" panose="02020603050405020304" pitchFamily="18" charset="0"/>
              </a:rPr>
              <a:t>quanh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mặt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trời</a:t>
            </a:r>
            <a:r>
              <a:rPr lang="en-US" sz="2000" dirty="0">
                <a:solidFill>
                  <a:schemeClr val="tx1"/>
                </a:solidFill>
                <a:latin typeface="Times New Roman" panose="02020603050405020304" pitchFamily="18" charset="0"/>
                <a:cs typeface="Times New Roman" panose="02020603050405020304" pitchFamily="18" charset="0"/>
              </a:rPr>
              <a:t>.</a:t>
            </a:r>
          </a:p>
          <a:p>
            <a:pPr algn="l">
              <a:spcBef>
                <a:spcPts val="300"/>
              </a:spcBef>
              <a:spcAft>
                <a:spcPts val="300"/>
              </a:spcAft>
            </a:pPr>
            <a:r>
              <a:rPr lang="en-US" sz="2000" b="1" dirty="0">
                <a:solidFill>
                  <a:schemeClr val="tx1"/>
                </a:solidFill>
                <a:latin typeface="Times New Roman" panose="02020603050405020304" pitchFamily="18" charset="0"/>
                <a:cs typeface="Times New Roman" panose="02020603050405020304" pitchFamily="18" charset="0"/>
              </a:rPr>
              <a:t>- Theo Bo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electron </a:t>
            </a:r>
            <a:r>
              <a:rPr lang="en-US" sz="2000" dirty="0" err="1">
                <a:solidFill>
                  <a:schemeClr val="tx1"/>
                </a:solidFill>
                <a:latin typeface="Times New Roman" panose="02020603050405020304" pitchFamily="18" charset="0"/>
                <a:cs typeface="Times New Roman" panose="02020603050405020304" pitchFamily="18" charset="0"/>
              </a:rPr>
              <a:t>chuyển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theo</a:t>
            </a:r>
            <a:r>
              <a:rPr lang="en-US" sz="2000" dirty="0">
                <a:solidFill>
                  <a:schemeClr val="tx1"/>
                </a:solidFill>
                <a:latin typeface="Times New Roman" panose="02020603050405020304" pitchFamily="18" charset="0"/>
                <a:cs typeface="Times New Roman" panose="02020603050405020304" pitchFamily="18" charset="0"/>
              </a:rPr>
              <a:t> (4)…………………</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electron ở </a:t>
            </a:r>
            <a:r>
              <a:rPr lang="en-US" sz="2000" dirty="0" err="1">
                <a:solidFill>
                  <a:schemeClr val="tx1"/>
                </a:solidFill>
                <a:latin typeface="Times New Roman" panose="02020603050405020304" pitchFamily="18" charset="0"/>
                <a:cs typeface="Times New Roman" panose="02020603050405020304" pitchFamily="18" charset="0"/>
              </a:rPr>
              <a:t>lớp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bị</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hút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mạnh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chứa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đa</a:t>
            </a:r>
            <a:r>
              <a:rPr lang="en-US" sz="2000" dirty="0">
                <a:solidFill>
                  <a:schemeClr val="tx1"/>
                </a:solidFill>
                <a:latin typeface="Times New Roman" panose="02020603050405020304" pitchFamily="18" charset="0"/>
                <a:cs typeface="Times New Roman" panose="02020603050405020304" pitchFamily="18" charset="0"/>
              </a:rPr>
              <a:t> (5)…..electron.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lớp</a:t>
            </a:r>
            <a:r>
              <a:rPr lang="en-US" sz="2000" dirty="0">
                <a:solidFill>
                  <a:schemeClr val="tx1"/>
                </a:solidFill>
                <a:latin typeface="Times New Roman" panose="02020603050405020304" pitchFamily="18" charset="0"/>
                <a:cs typeface="Times New Roman" panose="02020603050405020304" pitchFamily="18" charset="0"/>
              </a:rPr>
              <a:t> electron </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chứa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đa</a:t>
            </a:r>
            <a:r>
              <a:rPr lang="en-US" sz="2000" dirty="0">
                <a:solidFill>
                  <a:schemeClr val="tx1"/>
                </a:solidFill>
                <a:latin typeface="Times New Roman" panose="02020603050405020304" pitchFamily="18" charset="0"/>
                <a:cs typeface="Times New Roman" panose="02020603050405020304" pitchFamily="18" charset="0"/>
              </a:rPr>
              <a:t> 8 </a:t>
            </a:r>
            <a:r>
              <a:rPr lang="en-US" sz="2000" dirty="0" err="1">
                <a:solidFill>
                  <a:schemeClr val="tx1"/>
                </a:solidFill>
                <a:latin typeface="Times New Roman" panose="02020603050405020304" pitchFamily="18" charset="0"/>
                <a:cs typeface="Times New Roman" panose="02020603050405020304" pitchFamily="18" charset="0"/>
              </a:rPr>
              <a:t>eletron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bị</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hút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yếu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151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2342208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1328</TotalTime>
  <Words>2506</Words>
  <Application>Microsoft Office PowerPoint</Application>
  <PresentationFormat>On-screen Show (16:9)</PresentationFormat>
  <Paragraphs>318</Paragraphs>
  <Slides>53</Slides>
  <Notes>26</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Comfortaa Medium</vt:lpstr>
      <vt:lpstr>Constantia</vt:lpstr>
      <vt:lpstr>Comfortaa</vt:lpstr>
      <vt:lpstr>Arial</vt:lpstr>
      <vt:lpstr>Mali</vt:lpstr>
      <vt:lpstr>Mali Medium</vt:lpstr>
      <vt:lpstr>Wingdings</vt:lpstr>
      <vt:lpstr>Wingdings 2</vt:lpstr>
      <vt:lpstr>Comfortaa SemiBold</vt:lpstr>
      <vt:lpstr>Mali SemiBold</vt:lpstr>
      <vt:lpstr>Times New Roman</vt:lpstr>
      <vt:lpstr>Calibri</vt:lpstr>
      <vt:lpstr>Paper</vt:lpstr>
      <vt:lpstr>PowerPoint Presentation</vt:lpstr>
      <vt:lpstr>PowerPoint Presentation</vt:lpstr>
      <vt:lpstr>NGUYÊN TỬ.  SƠ  LƯỢC VỀ BẢNG TUẦN HOÀN CÁC NGUYÊN TỐ HOÁ HỌC </vt:lpstr>
      <vt:lpstr>NGUYÊN TỬ</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Admin</cp:lastModifiedBy>
  <cp:revision>71</cp:revision>
  <dcterms:modified xsi:type="dcterms:W3CDTF">2025-04-04T01:48:54Z</dcterms:modified>
</cp:coreProperties>
</file>