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8" r:id="rId2"/>
    <p:sldId id="381" r:id="rId3"/>
    <p:sldId id="403" r:id="rId4"/>
    <p:sldId id="420" r:id="rId5"/>
    <p:sldId id="433" r:id="rId6"/>
    <p:sldId id="434" r:id="rId7"/>
    <p:sldId id="400" r:id="rId8"/>
    <p:sldId id="421" r:id="rId9"/>
    <p:sldId id="424" r:id="rId10"/>
    <p:sldId id="422" r:id="rId11"/>
    <p:sldId id="423" r:id="rId12"/>
    <p:sldId id="436" r:id="rId13"/>
    <p:sldId id="405" r:id="rId14"/>
    <p:sldId id="432" r:id="rId15"/>
    <p:sldId id="409" r:id="rId16"/>
    <p:sldId id="428" r:id="rId17"/>
    <p:sldId id="429" r:id="rId18"/>
    <p:sldId id="415" r:id="rId19"/>
    <p:sldId id="430" r:id="rId20"/>
    <p:sldId id="412" r:id="rId21"/>
    <p:sldId id="41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22F00-5CB3-41F4-B62D-7D27F8325537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DEFC0-C227-42CE-BF33-61FF0693E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8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DEFC0-C227-42CE-BF33-61FF0693ED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2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0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8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8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4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0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7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8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9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3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4"/>
            <a:ext cx="9144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48547" y="0"/>
            <a:ext cx="2446905" cy="255375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2277" t="1948" r="2235" b="1948"/>
          <a:stretch/>
        </p:blipFill>
        <p:spPr>
          <a:xfrm>
            <a:off x="3822322" y="315923"/>
            <a:ext cx="1499353" cy="20483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5214" y="2364271"/>
            <a:ext cx="5773567" cy="391381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KẾ HOẠCH BÀI DẠY </a:t>
            </a:r>
          </a:p>
          <a:p>
            <a:pPr algn="ctr"/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MÔN: MĨ THUẬT </a:t>
            </a:r>
          </a:p>
          <a:p>
            <a:pPr algn="ctr"/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LỚP: </a:t>
            </a:r>
            <a:r>
              <a:rPr lang="en-US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6</a:t>
            </a:r>
          </a:p>
          <a:p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        NHÓM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11: KRÔNG 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BÔNG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3" y="1073193"/>
            <a:ext cx="5335073" cy="5335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75" y="2007565"/>
            <a:ext cx="7717329" cy="4430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74" y="2064416"/>
            <a:ext cx="7717329" cy="4412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73" y="2025711"/>
            <a:ext cx="7717330" cy="44120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128" y="731244"/>
            <a:ext cx="9102436" cy="8480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2 </a:t>
            </a:r>
            <a:r>
              <a:rPr lang="vi-VN" sz="2400" b="1" dirty="0" smtClean="0">
                <a:latin typeface="+mj-lt"/>
              </a:rPr>
              <a:t>: </a:t>
            </a:r>
            <a:r>
              <a:rPr lang="en-US" sz="2400" b="1" dirty="0" err="1" smtClean="0">
                <a:latin typeface="+mj-lt"/>
              </a:rPr>
              <a:t>Cách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thể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hiện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hòa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sắc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trong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sản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phẩm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mĩ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thuật</a:t>
            </a:r>
            <a:r>
              <a:rPr lang="en-US" sz="2400" b="1" dirty="0" smtClean="0">
                <a:latin typeface="+mj-lt"/>
              </a:rPr>
              <a:t> 2D </a:t>
            </a:r>
            <a:r>
              <a:rPr lang="en-US" sz="2400" b="1" dirty="0" err="1" smtClean="0">
                <a:latin typeface="+mj-lt"/>
              </a:rPr>
              <a:t>và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chủ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đề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lễ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hội</a:t>
            </a:r>
            <a:r>
              <a:rPr lang="vi-VN" sz="2400" b="1" dirty="0" smtClean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7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6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544" y="3881446"/>
            <a:ext cx="3309467" cy="1892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2" y="3853112"/>
            <a:ext cx="4579076" cy="2618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71" y="586861"/>
            <a:ext cx="5025289" cy="2818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853" y="-1549"/>
            <a:ext cx="712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Các bước thể hiện hòa sắc mĩ thuật 2D về chủ đề lễ hội: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05840" y="3458868"/>
            <a:ext cx="2295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rgbClr val="002060"/>
                </a:solidFill>
                <a:latin typeface="+mj-lt"/>
              </a:rPr>
              <a:t>       Bước 1: vẽ hình    </a:t>
            </a:r>
            <a:endParaRPr lang="vi-VN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46121" y="3481706"/>
            <a:ext cx="389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+mj-lt"/>
              </a:rPr>
              <a:t> Bước </a:t>
            </a:r>
            <a:r>
              <a:rPr lang="vi-VN" dirty="0" smtClean="0">
                <a:latin typeface="+mj-lt"/>
              </a:rPr>
              <a:t>2- 3: Vẽ màu vào hình ảnh chính 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7126" y="5798977"/>
            <a:ext cx="3719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latin typeface="+mj-lt"/>
              </a:rPr>
              <a:t>Bước </a:t>
            </a:r>
            <a:r>
              <a:rPr lang="vi-VN" smtClean="0">
                <a:latin typeface="+mj-lt"/>
              </a:rPr>
              <a:t>5: Vẽ màu hoàn thiện bức tranh </a:t>
            </a:r>
            <a:endParaRPr lang="en-US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4056" y="6473340"/>
            <a:ext cx="247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rgbClr val="002060"/>
                </a:solidFill>
                <a:latin typeface="+mj-lt"/>
              </a:rPr>
              <a:t>       Bước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4: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Vẽ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màu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nền</a:t>
            </a:r>
            <a:endParaRPr lang="vi-VN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02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49" y="1260331"/>
            <a:ext cx="5922358" cy="4955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94" y="772809"/>
            <a:ext cx="6854315" cy="487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5727" y="6081090"/>
            <a:ext cx="64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3" y="2124"/>
            <a:ext cx="7949873" cy="67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163" y="1354301"/>
            <a:ext cx="3255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2060"/>
                </a:solidFill>
                <a:latin typeface="+mj-lt"/>
              </a:rPr>
              <a:t>- Bước 1: Dùng bìa cát tông để tạo không gian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164" y="1992196"/>
            <a:ext cx="3006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solidFill>
                  <a:srgbClr val="002060"/>
                </a:solidFill>
                <a:latin typeface="+mj-lt"/>
              </a:rPr>
              <a:t>- Bước 2: Tạo hình ảnh dòng sông và dùng keo gắn kết các bộ phận với nhau.</a:t>
            </a:r>
            <a:endParaRPr lang="vi-VN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715" y="2994994"/>
            <a:ext cx="3243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solidFill>
                  <a:srgbClr val="002060"/>
                </a:solidFill>
                <a:latin typeface="+mj-lt"/>
              </a:rPr>
              <a:t>- Bước 3: Cắt các mảng giấy màu tạo hình sóng nước.</a:t>
            </a:r>
            <a:endParaRPr lang="vi-VN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6163" y="3705070"/>
            <a:ext cx="3006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solidFill>
                  <a:srgbClr val="002060"/>
                </a:solidFill>
                <a:latin typeface="+mj-lt"/>
              </a:rPr>
              <a:t>- Bước 4: Vẽ những hình ảnh trong lễ hội, sau đó vẽ màu và cắt rời.</a:t>
            </a:r>
            <a:endParaRPr lang="vi-VN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794" y="4724021"/>
            <a:ext cx="279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5: Sắp xếp các hình ảnh chính, phụ cho mô hình được hoàn thiện.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6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50" y="1155359"/>
            <a:ext cx="942608" cy="7293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2458" y="1107997"/>
            <a:ext cx="7014278" cy="1889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chemeClr val="tx1"/>
                </a:solidFill>
              </a:rPr>
              <a:t>3.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vi-VN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25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79" y="972871"/>
            <a:ext cx="4313870" cy="418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67" y="1731067"/>
            <a:ext cx="2809701" cy="4119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401" y="1740990"/>
            <a:ext cx="5437365" cy="3822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726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79" y="1029051"/>
            <a:ext cx="4880541" cy="47311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9" y="2040596"/>
            <a:ext cx="4762500" cy="392024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90" y="1860292"/>
            <a:ext cx="3760052" cy="4280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91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32585" y="1490064"/>
            <a:ext cx="6890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" y="0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356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84101" y="1077224"/>
            <a:ext cx="5769736" cy="96263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mtClean="0">
              <a:latin typeface="+mj-lt"/>
            </a:endParaRPr>
          </a:p>
          <a:p>
            <a:pPr algn="ctr"/>
            <a:r>
              <a:rPr lang="vi-VN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2800" y="3153479"/>
            <a:ext cx="769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4704" y="2289754"/>
            <a:ext cx="695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1" y="1154128"/>
            <a:ext cx="1072860" cy="885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2799" y="3751912"/>
            <a:ext cx="809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798" y="4387971"/>
            <a:ext cx="7190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976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4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1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184777" y="950460"/>
            <a:ext cx="5032830" cy="7682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latin typeface="+mj-lt"/>
            </a:endParaRPr>
          </a:p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05" y="1927137"/>
            <a:ext cx="7078775" cy="4547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1504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0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563" y="667511"/>
            <a:ext cx="6774873" cy="1257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2880" y="1925090"/>
            <a:ext cx="875080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Mục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tiêu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bài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aviệc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phâmt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thiệu, nhận xét và nêu được cảm nhận về sản phẩm, tác phẩm nghệ thuật.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5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8640" y="1828800"/>
            <a:ext cx="7366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8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11388" y="1075686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0591" y="1947813"/>
            <a:ext cx="6558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4987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2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lễ hộ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52" y="697655"/>
            <a:ext cx="8250606" cy="47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3258" y="1365932"/>
            <a:ext cx="7617480" cy="4126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là đất nước đa dạng với khoảng 8000 lễ hội, được tổ chức ở khắp mọi miền đất nước.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 về chủ đề lễ hội bằng nhiều hình thức khác nhau.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"/>
            <a:ext cx="9144000" cy="676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454"/>
            <a:ext cx="5657578" cy="646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273" y="1801091"/>
            <a:ext cx="72459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Phiếu giao nhiệm vụ học tập: </a:t>
            </a:r>
          </a:p>
          <a:p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A. Học sinh tự tìm hiểu trước về một số các lễ hội mà em biết.</a:t>
            </a:r>
          </a:p>
          <a:p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B. Quan sát hình ảnh một số lễ hội ở trang 46 và hoàn thành các câu hỏi:</a:t>
            </a:r>
          </a:p>
          <a:p>
            <a:pPr marL="342900" indent="-342900">
              <a:buAutoNum type="arabicPeriod"/>
            </a:pP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Các hình ảnh trên diễn tả những hoạt động nào trong lễ hội?</a:t>
            </a:r>
          </a:p>
          <a:p>
            <a:pPr marL="342900" indent="-342900">
              <a:buAutoNum type="arabicPeriod"/>
            </a:pP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Em đã biết những lễ hội nào?</a:t>
            </a:r>
          </a:p>
          <a:p>
            <a:pPr marL="342900" indent="-342900">
              <a:buAutoNum type="arabicPeriod"/>
            </a:pP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Kể tên một số lễ hội ở Tây Nguyên.</a:t>
            </a:r>
          </a:p>
          <a:p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* Yêu cầu HS hoàn thành chậm nhất vào buổi tối trước giờ học.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648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797" y="428787"/>
            <a:ext cx="8091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38" y="900449"/>
            <a:ext cx="3479297" cy="2286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25" y="872739"/>
            <a:ext cx="4254936" cy="2410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37" y="3654451"/>
            <a:ext cx="3479297" cy="2621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325" y="3654451"/>
            <a:ext cx="4254936" cy="26216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6291" y="3186647"/>
            <a:ext cx="112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Hội Lim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74895" y="324196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mtClean="0"/>
              <a:t>Múa sạp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3192" y="6333020"/>
            <a:ext cx="3003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mtClean="0"/>
              <a:t>Lễ hội Tản Viên Sơn Thánh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65754" y="631926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mtClean="0"/>
              <a:t>Lễ hội Đua Ghe Ngo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17" y="-98042"/>
            <a:ext cx="565757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05" y="1233046"/>
            <a:ext cx="3773275" cy="2453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26" y="4128457"/>
            <a:ext cx="7144747" cy="2048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449"/>
            <a:ext cx="7949873" cy="676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812" y="3658163"/>
            <a:ext cx="3755461" cy="4673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145" y="6129618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hội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đền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Thái</a:t>
            </a:r>
            <a:r>
              <a:rPr lang="en-US" dirty="0">
                <a:solidFill>
                  <a:srgbClr val="002060"/>
                </a:solidFill>
              </a:rPr>
              <a:t> Vi, </a:t>
            </a:r>
            <a:r>
              <a:rPr lang="en-US" dirty="0" err="1">
                <a:solidFill>
                  <a:srgbClr val="002060"/>
                </a:solidFill>
              </a:rPr>
              <a:t>Ninh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Bình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308" y="656463"/>
            <a:ext cx="466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biết những lễ hội nào?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97" y="1233046"/>
            <a:ext cx="3972287" cy="24191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569" y="3643960"/>
            <a:ext cx="3587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smtClean="0">
                <a:latin typeface="+mj-lt"/>
              </a:rPr>
              <a:t>Rước </a:t>
            </a:r>
            <a:r>
              <a:rPr lang="vi-VN" sz="2000">
                <a:latin typeface="+mj-lt"/>
              </a:rPr>
              <a:t>kiệu ở </a:t>
            </a:r>
            <a:r>
              <a:rPr lang="vi-VN" sz="2000" smtClean="0">
                <a:latin typeface="+mj-lt"/>
              </a:rPr>
              <a:t>lễ hội </a:t>
            </a:r>
            <a:r>
              <a:rPr lang="vi-VN" sz="2000" smtClean="0">
                <a:latin typeface="+mj-lt"/>
              </a:rPr>
              <a:t>đền </a:t>
            </a:r>
            <a:r>
              <a:rPr lang="vi-VN" sz="2000">
                <a:latin typeface="+mj-lt"/>
              </a:rPr>
              <a:t>Kỳ Cùng</a:t>
            </a:r>
          </a:p>
        </p:txBody>
      </p:sp>
    </p:spTree>
    <p:extLst>
      <p:ext uri="{BB962C8B-B14F-4D97-AF65-F5344CB8AC3E}">
        <p14:creationId xmlns:p14="http://schemas.microsoft.com/office/powerpoint/2010/main" val="6810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2461" y="1288804"/>
            <a:ext cx="7871576" cy="6359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latin typeface="+mj-lt"/>
              </a:rPr>
              <a:t>Xem video về lễ hội cồng chiêng Tây Nguyên </a:t>
            </a:r>
            <a:r>
              <a:rPr lang="en-US" dirty="0" smtClean="0"/>
              <a:t>:</a:t>
            </a:r>
          </a:p>
          <a:p>
            <a:pPr algn="ctr"/>
            <a:endParaRPr lang="en-US" dirty="0"/>
          </a:p>
        </p:txBody>
      </p:sp>
      <p:pic>
        <p:nvPicPr>
          <p:cNvPr id="9" name="[Vietnam Culture] The space of Gong culture in the central highland of Viet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418" y="1755475"/>
            <a:ext cx="7690370" cy="44667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07"/>
            <a:ext cx="7949873" cy="6767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0312" y="751460"/>
            <a:ext cx="4800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062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404014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50" y="814648"/>
            <a:ext cx="942608" cy="729398"/>
          </a:xfrm>
          <a:prstGeom prst="rect">
            <a:avLst/>
          </a:prstGeom>
        </p:spPr>
      </p:pic>
      <p:pic>
        <p:nvPicPr>
          <p:cNvPr id="8" name="Picture 8" descr="C:\Users\thuancuong\Downloads\Le hoi cau ng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73" y="4442975"/>
            <a:ext cx="3762887" cy="231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thuancuong\Downloads\Choi tr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72" y="2125095"/>
            <a:ext cx="3762888" cy="231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C:\Users\thuancuong\Downloads\danhd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9" y="4442977"/>
            <a:ext cx="3909423" cy="23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onglyan_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0" y="2125094"/>
            <a:ext cx="3909423" cy="231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767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6313" y="943408"/>
            <a:ext cx="3269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3061" y="1292220"/>
            <a:ext cx="7841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+ Màu sắc, trang phục của những người tham gia trong lễ hội.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2458" y="1647039"/>
            <a:ext cx="4721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8932" y="563768"/>
            <a:ext cx="402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Quan sát và trả lời câu hỏi: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1351</TotalTime>
  <Words>846</Words>
  <Application>Microsoft Office PowerPoint</Application>
  <PresentationFormat>On-screen Show (4:3)</PresentationFormat>
  <Paragraphs>70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182</cp:revision>
  <dcterms:created xsi:type="dcterms:W3CDTF">2021-01-29T04:19:07Z</dcterms:created>
  <dcterms:modified xsi:type="dcterms:W3CDTF">2021-10-31T09:14:26Z</dcterms:modified>
</cp:coreProperties>
</file>