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9" r:id="rId3"/>
    <p:sldId id="267" r:id="rId4"/>
    <p:sldId id="260" r:id="rId5"/>
    <p:sldId id="256" r:id="rId6"/>
    <p:sldId id="257" r:id="rId7"/>
    <p:sldId id="262" r:id="rId8"/>
    <p:sldId id="263" r:id="rId9"/>
    <p:sldId id="266" r:id="rId10"/>
    <p:sldId id="265" r:id="rId11"/>
    <p:sldId id="268" r:id="rId12"/>
    <p:sldId id="269" r:id="rId13"/>
    <p:sldId id="270" r:id="rId14"/>
    <p:sldId id="271" r:id="rId15"/>
    <p:sldId id="272" r:id="rId16"/>
    <p:sldId id="273"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C"/>
    <a:srgbClr val="500000"/>
    <a:srgbClr val="820000"/>
    <a:srgbClr val="00194C"/>
    <a:srgbClr val="000000"/>
    <a:srgbClr val="00421B"/>
    <a:srgbClr val="000C05"/>
    <a:srgbClr val="002E8A"/>
    <a:srgbClr val="84E2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5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539FCC02-C9F9-4490-812A-47ED884F96ED}" type="datetimeFigureOut">
              <a:rPr lang="en-US" smtClean="0"/>
              <a:t>11/1/2021</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91C8F97-9DD8-47D2-BC34-982D22EC49CB}" type="slidenum">
              <a:rPr lang="en-US" smtClean="0"/>
              <a:t>‹#›</a:t>
            </a:fld>
            <a:endParaRPr lang="en-US"/>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39FCC02-C9F9-4490-812A-47ED884F96ED}"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059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39FCC02-C9F9-4490-812A-47ED884F96ED}"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39FCC02-C9F9-4490-812A-47ED884F96ED}"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39FCC02-C9F9-4490-812A-47ED884F96ED}"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C8F97-9DD8-47D2-BC34-982D22EC49CB}" type="slidenum">
              <a:rPr lang="en-US" smtClean="0"/>
              <a:t>‹#›</a:t>
            </a:fld>
            <a:endParaRPr lang="en-US"/>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p>
            <a:r>
              <a:rPr kumimoji="0" lang="en-US"/>
              <a:t>Click to edit Master title style</a:t>
            </a:r>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39FCC02-C9F9-4490-812A-47ED884F96ED}"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39FCC02-C9F9-4490-812A-47ED884F96ED}"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539FCC02-C9F9-4490-812A-47ED884F96ED}"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539FCC02-C9F9-4490-812A-47ED884F96ED}"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C8F97-9DD8-47D2-BC34-982D22EC49CB}" type="slidenum">
              <a:rPr lang="en-US" smtClean="0"/>
              <a:t>‹#›</a:t>
            </a:fld>
            <a:endParaRPr lang="en-US"/>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39FCC02-C9F9-4490-812A-47ED884F96ED}"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C8F97-9DD8-47D2-BC34-982D22EC49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539FCC02-C9F9-4490-812A-47ED884F96ED}"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C8F97-9DD8-47D2-BC34-982D22EC49CB}" type="slidenum">
              <a:rPr lang="en-US" smtClean="0"/>
              <a:t>‹#›</a:t>
            </a:fld>
            <a:endParaRPr lang="en-US"/>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39FCC02-C9F9-4490-812A-47ED884F96ED}" type="datetimeFigureOut">
              <a:rPr lang="en-US" smtClean="0"/>
              <a:t>11/1/2021</a:t>
            </a:fld>
            <a:endParaRPr lang="en-US"/>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91C8F97-9DD8-47D2-BC34-982D22EC49CB}" type="slidenum">
              <a:rPr lang="en-US" smtClean="0"/>
              <a:t>‹#›</a:t>
            </a:fld>
            <a:endParaRPr lang="en-US"/>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11.wdp"/><Relationship Id="rId4" Type="http://schemas.openxmlformats.org/officeDocument/2006/relationships/image" Target="../media/image36.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wdp"/><Relationship Id="rId7" Type="http://schemas.openxmlformats.org/officeDocument/2006/relationships/image" Target="../media/image42.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7.wdp"/><Relationship Id="rId3" Type="http://schemas.openxmlformats.org/officeDocument/2006/relationships/image" Target="../media/image45.gif"/><Relationship Id="rId7" Type="http://schemas.microsoft.com/office/2007/relationships/hdphoto" Target="../media/hdphoto14.wdp"/><Relationship Id="rId12" Type="http://schemas.openxmlformats.org/officeDocument/2006/relationships/image" Target="../media/image50.jpeg"/><Relationship Id="rId17" Type="http://schemas.microsoft.com/office/2007/relationships/hdphoto" Target="../media/hdphoto19.wdp"/><Relationship Id="rId2" Type="http://schemas.openxmlformats.org/officeDocument/2006/relationships/image" Target="../media/image22.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png"/><Relationship Id="rId11" Type="http://schemas.microsoft.com/office/2007/relationships/hdphoto" Target="../media/hdphoto16.wdp"/><Relationship Id="rId5" Type="http://schemas.microsoft.com/office/2007/relationships/hdphoto" Target="../media/hdphoto13.wdp"/><Relationship Id="rId15" Type="http://schemas.microsoft.com/office/2007/relationships/hdphoto" Target="../media/hdphoto18.wdp"/><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15.wdp"/><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9.wdp"/><Relationship Id="rId3" Type="http://schemas.microsoft.com/office/2007/relationships/hdphoto" Target="../media/hdphoto2.wdp"/><Relationship Id="rId7" Type="http://schemas.microsoft.com/office/2007/relationships/hdphoto" Target="../media/hdphoto6.wdp"/><Relationship Id="rId12"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7.wdp"/><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579"/>
            <a:ext cx="9144000" cy="520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512" y="267494"/>
            <a:ext cx="8424936" cy="861774"/>
          </a:xfrm>
          <a:prstGeom prst="rect">
            <a:avLst/>
          </a:prstGeom>
          <a:noFill/>
        </p:spPr>
        <p:txBody>
          <a:bodyPr wrap="square">
            <a:spAutoFit/>
          </a:bodyPr>
          <a:lstStyle/>
          <a:p>
            <a:pPr algn="ctr">
              <a:defRPr/>
            </a:pPr>
            <a:r>
              <a:rPr lang="en-US" sz="50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MĨ THUẬT</a:t>
            </a:r>
          </a:p>
        </p:txBody>
      </p:sp>
      <p:sp>
        <p:nvSpPr>
          <p:cNvPr id="8" name="TextBox 7"/>
          <p:cNvSpPr txBox="1"/>
          <p:nvPr/>
        </p:nvSpPr>
        <p:spPr>
          <a:xfrm>
            <a:off x="3203848" y="3579862"/>
            <a:ext cx="2996819" cy="307777"/>
          </a:xfrm>
          <a:prstGeom prst="rect">
            <a:avLst/>
          </a:prstGeom>
          <a:noFill/>
        </p:spPr>
        <p:txBody>
          <a:bodyPr wrap="square" rtlCol="0">
            <a:spAutoFit/>
          </a:bodyPr>
          <a:lstStyle/>
          <a:p>
            <a:pPr algn="ctr"/>
            <a:r>
              <a:rPr lang="en-US" sz="1400" b="1" dirty="0">
                <a:solidFill>
                  <a:srgbClr val="00194C"/>
                </a:solidFill>
                <a:latin typeface="Times New Roman" pitchFamily="18" charset="0"/>
                <a:cs typeface="Times New Roman" pitchFamily="18" charset="0"/>
              </a:rPr>
              <a:t>NHÓM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550947"/>
            <a:ext cx="3482430" cy="18848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411510"/>
            <a:ext cx="648072"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06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399687"/>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78248" y="587464"/>
            <a:ext cx="773467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Các bước thực hiện một bức tranh có hình ảnh về trò chơi dân gian</a:t>
            </a:r>
          </a:p>
        </p:txBody>
      </p:sp>
      <p:pic>
        <p:nvPicPr>
          <p:cNvPr id="409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41711" y="1011419"/>
            <a:ext cx="2774105" cy="2280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169732" y="1011419"/>
            <a:ext cx="2774105" cy="2280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5" y="1011418"/>
            <a:ext cx="2808312" cy="2280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1" y="3557422"/>
            <a:ext cx="244827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solidFill>
                  <a:srgbClr val="00006C"/>
                </a:solidFill>
                <a:latin typeface="Times New Roman" pitchFamily="18" charset="0"/>
                <a:cs typeface="Times New Roman" pitchFamily="18" charset="0"/>
              </a:rPr>
              <a:t>Bước 1: Phác hình thể hiện ý tưởng, có hình chính, phụ.</a:t>
            </a:r>
          </a:p>
        </p:txBody>
      </p:sp>
      <p:sp>
        <p:nvSpPr>
          <p:cNvPr id="3" name="Rectangle 2"/>
          <p:cNvSpPr/>
          <p:nvPr/>
        </p:nvSpPr>
        <p:spPr>
          <a:xfrm>
            <a:off x="2915816" y="3795886"/>
            <a:ext cx="3027432"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a:solidFill>
                  <a:srgbClr val="00006C"/>
                </a:solidFill>
                <a:latin typeface="Times New Roman" pitchFamily="18" charset="0"/>
                <a:cs typeface="Times New Roman" pitchFamily="18" charset="0"/>
              </a:rPr>
              <a:t>Bước 2: Vẽ màu vào bức tranh</a:t>
            </a:r>
          </a:p>
        </p:txBody>
      </p:sp>
      <p:sp>
        <p:nvSpPr>
          <p:cNvPr id="5" name="Rectangle 4"/>
          <p:cNvSpPr/>
          <p:nvPr/>
        </p:nvSpPr>
        <p:spPr>
          <a:xfrm>
            <a:off x="6228184" y="3651870"/>
            <a:ext cx="2664295"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solidFill>
                  <a:srgbClr val="00006C"/>
                </a:solidFill>
                <a:latin typeface="Times New Roman" pitchFamily="18" charset="0"/>
                <a:cs typeface="Times New Roman" pitchFamily="18" charset="0"/>
              </a:rPr>
              <a:t>Bước 3: Vẽ nét trang trí và hoàn thành bức tranh.</a:t>
            </a:r>
          </a:p>
        </p:txBody>
      </p:sp>
      <p:sp>
        <p:nvSpPr>
          <p:cNvPr id="9" name="Rectangle 8"/>
          <p:cNvSpPr/>
          <p:nvPr/>
        </p:nvSpPr>
        <p:spPr>
          <a:xfrm>
            <a:off x="1012702" y="905608"/>
            <a:ext cx="7879777" cy="677108"/>
          </a:xfrm>
          <a:prstGeom prst="rect">
            <a:avLst/>
          </a:prstGeom>
        </p:spPr>
        <p:txBody>
          <a:bodyPr wrap="square">
            <a:spAutoFit/>
          </a:bodyPr>
          <a:lstStyle/>
          <a:p>
            <a:pPr algn="just"/>
            <a:r>
              <a:rPr lang="en-US" sz="1900">
                <a:solidFill>
                  <a:srgbClr val="000099"/>
                </a:solidFill>
                <a:latin typeface="Times New Roman" pitchFamily="18" charset="0"/>
                <a:cs typeface="Times New Roman" pitchFamily="18" charset="0"/>
              </a:rPr>
              <a:t>Quan sát các bước thực hiện bức tranh có hình ảnh trò chơi dân gian múa lân ở SGK Mĩ thuật 6</a:t>
            </a:r>
            <a:r>
              <a:rPr lang="en-US" sz="1900" i="1">
                <a:solidFill>
                  <a:srgbClr val="000099"/>
                </a:solidFill>
                <a:latin typeface="Times New Roman" pitchFamily="18" charset="0"/>
                <a:cs typeface="Times New Roman" pitchFamily="18" charset="0"/>
              </a:rPr>
              <a:t>,</a:t>
            </a:r>
            <a:r>
              <a:rPr lang="en-US" sz="1900">
                <a:solidFill>
                  <a:srgbClr val="000099"/>
                </a:solidFill>
                <a:latin typeface="Times New Roman" pitchFamily="18" charset="0"/>
                <a:cs typeface="Times New Roman" pitchFamily="18" charset="0"/>
              </a:rPr>
              <a:t> trang 40</a:t>
            </a:r>
          </a:p>
        </p:txBody>
      </p:sp>
      <p:sp>
        <p:nvSpPr>
          <p:cNvPr id="10" name="Rectangle 9"/>
          <p:cNvSpPr/>
          <p:nvPr/>
        </p:nvSpPr>
        <p:spPr>
          <a:xfrm>
            <a:off x="978248" y="1582716"/>
            <a:ext cx="7902730" cy="707886"/>
          </a:xfrm>
          <a:prstGeom prst="rect">
            <a:avLst/>
          </a:prstGeom>
        </p:spPr>
        <p:txBody>
          <a:bodyPr wrap="square">
            <a:spAutoFit/>
          </a:bodyPr>
          <a:lstStyle/>
          <a:p>
            <a:pPr algn="just"/>
            <a:r>
              <a:rPr lang="en-US" sz="2000">
                <a:solidFill>
                  <a:srgbClr val="820000"/>
                </a:solidFill>
                <a:latin typeface="Times New Roman" pitchFamily="18" charset="0"/>
                <a:cs typeface="Times New Roman" pitchFamily="18" charset="0"/>
              </a:rPr>
              <a:t>Để thực hiện một bức tranh theo chủ đề thì chúng ta cần thực hiện những bước nào?</a:t>
            </a:r>
            <a:r>
              <a:rPr lang="vi-VN" sz="2000">
                <a:solidFill>
                  <a:srgbClr val="820000"/>
                </a:solidFill>
                <a:latin typeface="Times New Roman" pitchFamily="18" charset="0"/>
                <a:cs typeface="Times New Roman" pitchFamily="18" charset="0"/>
              </a:rPr>
              <a:t>.</a:t>
            </a:r>
            <a:endParaRPr lang="en-US" sz="2000">
              <a:solidFill>
                <a:srgbClr val="820000"/>
              </a:solidFill>
              <a:latin typeface="Times New Roman" pitchFamily="18" charset="0"/>
              <a:cs typeface="Times New Roman" pitchFamily="18" charset="0"/>
            </a:endParaRPr>
          </a:p>
        </p:txBody>
      </p:sp>
      <p:sp>
        <p:nvSpPr>
          <p:cNvPr id="25" name="TextBox 24"/>
          <p:cNvSpPr txBox="1"/>
          <p:nvPr/>
        </p:nvSpPr>
        <p:spPr>
          <a:xfrm>
            <a:off x="2267744" y="5147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1)</a:t>
            </a:r>
          </a:p>
        </p:txBody>
      </p:sp>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5147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2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fade">
                                      <p:cBhvr>
                                        <p:cTn id="35" dur="500"/>
                                        <p:tgtEl>
                                          <p:spTgt spid="409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5" grpId="0" animBg="1"/>
      <p:bldP spid="9" grpId="0"/>
      <p:bldP spid="9"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663874"/>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78248" y="659472"/>
            <a:ext cx="7734678" cy="707886"/>
          </a:xfrm>
          <a:prstGeom prst="rect">
            <a:avLst/>
          </a:prstGeom>
          <a:noFill/>
        </p:spPr>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Tạo hình một sản phẩm mĩ thuật về chủ đề </a:t>
            </a:r>
            <a:r>
              <a:rPr lang="en-US" sz="2000" b="1" i="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“Trò chơi dân gian” </a:t>
            </a:r>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theo hình thức tranh vẽ hoặc tranh in</a:t>
            </a:r>
          </a:p>
        </p:txBody>
      </p:sp>
      <p:sp>
        <p:nvSpPr>
          <p:cNvPr id="25" name="TextBox 24"/>
          <p:cNvSpPr txBox="1"/>
          <p:nvPr/>
        </p:nvSpPr>
        <p:spPr>
          <a:xfrm>
            <a:off x="2267744" y="5147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1)</a:t>
            </a:r>
          </a:p>
        </p:txBody>
      </p:sp>
      <p:sp>
        <p:nvSpPr>
          <p:cNvPr id="4" name="Rectangle 3"/>
          <p:cNvSpPr/>
          <p:nvPr/>
        </p:nvSpPr>
        <p:spPr>
          <a:xfrm>
            <a:off x="1115616" y="1419622"/>
            <a:ext cx="7488832" cy="707886"/>
          </a:xfrm>
          <a:prstGeom prst="rect">
            <a:avLst/>
          </a:prstGeom>
          <a:ln w="12700"/>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000">
                <a:solidFill>
                  <a:srgbClr val="00006C"/>
                </a:solidFill>
                <a:latin typeface="Times New Roman" pitchFamily="18" charset="0"/>
                <a:cs typeface="Times New Roman" pitchFamily="18" charset="0"/>
              </a:rPr>
              <a:t>Lựa chọn một trò chơi dân gian mà mình yêu thích để thực hiện bằng các hình thức như: vẽ; xé, dán hoặc nặn dáng đơn, dáng đôi,...</a:t>
            </a:r>
          </a:p>
        </p:txBody>
      </p:sp>
      <p:pic>
        <p:nvPicPr>
          <p:cNvPr id="6148"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419622"/>
            <a:ext cx="733425" cy="7429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15616" y="2211710"/>
            <a:ext cx="7488832"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a:solidFill>
                  <a:srgbClr val="500000"/>
                </a:solidFill>
                <a:latin typeface="Times New Roman" pitchFamily="18" charset="0"/>
                <a:cs typeface="Times New Roman" pitchFamily="18" charset="0"/>
              </a:rPr>
              <a:t>Sử dụng  các vật dụng tái chế có sẵn như:</a:t>
            </a: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971" y="3003797"/>
            <a:ext cx="2664296" cy="1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078" y="3147814"/>
            <a:ext cx="2123986" cy="166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3075806"/>
            <a:ext cx="1425808" cy="173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3003797"/>
            <a:ext cx="1944216" cy="183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115616" y="1420582"/>
            <a:ext cx="7776864" cy="163121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500" b="1">
                <a:solidFill>
                  <a:srgbClr val="500000"/>
                </a:solidFill>
                <a:latin typeface="Times New Roman" pitchFamily="18" charset="0"/>
                <a:cs typeface="Times New Roman" pitchFamily="18" charset="0"/>
              </a:rPr>
              <a:t>HƯỚNG DẪN VỀ NHÀ</a:t>
            </a:r>
          </a:p>
          <a:p>
            <a:pPr algn="just"/>
            <a:r>
              <a:rPr lang="en-US" sz="2500">
                <a:solidFill>
                  <a:srgbClr val="00006C"/>
                </a:solidFill>
                <a:latin typeface="Times New Roman" pitchFamily="18" charset="0"/>
                <a:cs typeface="Times New Roman" pitchFamily="18" charset="0"/>
              </a:rPr>
              <a:t>Học sinh thực hành sản phẩm ở nhà bằng các hình thức phù hợp và chụp lại bài nộp thông qua hệ thống quản lý lớp học trước tiết học sau 1 ngày.</a:t>
            </a:r>
          </a:p>
        </p:txBody>
      </p:sp>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5147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1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49"/>
                                        </p:tgtEl>
                                        <p:attrNameLst>
                                          <p:attrName>style.visibility</p:attrName>
                                        </p:attrNameLst>
                                      </p:cBhvr>
                                      <p:to>
                                        <p:strVal val="visible"/>
                                      </p:to>
                                    </p:set>
                                    <p:anim calcmode="lin" valueType="num">
                                      <p:cBhvr additive="base">
                                        <p:cTn id="33" dur="500" fill="hold"/>
                                        <p:tgtEl>
                                          <p:spTgt spid="6149"/>
                                        </p:tgtEl>
                                        <p:attrNameLst>
                                          <p:attrName>ppt_x</p:attrName>
                                        </p:attrNameLst>
                                      </p:cBhvr>
                                      <p:tavLst>
                                        <p:tav tm="0">
                                          <p:val>
                                            <p:strVal val="#ppt_x"/>
                                          </p:val>
                                        </p:tav>
                                        <p:tav tm="100000">
                                          <p:val>
                                            <p:strVal val="#ppt_x"/>
                                          </p:val>
                                        </p:tav>
                                      </p:tavLst>
                                    </p:anim>
                                    <p:anim calcmode="lin" valueType="num">
                                      <p:cBhvr additive="base">
                                        <p:cTn id="34" dur="500" fill="hold"/>
                                        <p:tgtEl>
                                          <p:spTgt spid="614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500" fill="hold"/>
                                        <p:tgtEl>
                                          <p:spTgt spid="6150"/>
                                        </p:tgtEl>
                                        <p:attrNameLst>
                                          <p:attrName>ppt_x</p:attrName>
                                        </p:attrNameLst>
                                      </p:cBhvr>
                                      <p:tavLst>
                                        <p:tav tm="0">
                                          <p:val>
                                            <p:strVal val="#ppt_x"/>
                                          </p:val>
                                        </p:tav>
                                        <p:tav tm="100000">
                                          <p:val>
                                            <p:strVal val="#ppt_x"/>
                                          </p:val>
                                        </p:tav>
                                      </p:tavLst>
                                    </p:anim>
                                    <p:anim calcmode="lin" valueType="num">
                                      <p:cBhvr additive="base">
                                        <p:cTn id="38" dur="500" fill="hold"/>
                                        <p:tgtEl>
                                          <p:spTgt spid="615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151"/>
                                        </p:tgtEl>
                                        <p:attrNameLst>
                                          <p:attrName>style.visibility</p:attrName>
                                        </p:attrNameLst>
                                      </p:cBhvr>
                                      <p:to>
                                        <p:strVal val="visible"/>
                                      </p:to>
                                    </p:set>
                                    <p:anim calcmode="lin" valueType="num">
                                      <p:cBhvr additive="base">
                                        <p:cTn id="41" dur="500" fill="hold"/>
                                        <p:tgtEl>
                                          <p:spTgt spid="6151"/>
                                        </p:tgtEl>
                                        <p:attrNameLst>
                                          <p:attrName>ppt_x</p:attrName>
                                        </p:attrNameLst>
                                      </p:cBhvr>
                                      <p:tavLst>
                                        <p:tav tm="0">
                                          <p:val>
                                            <p:strVal val="#ppt_x"/>
                                          </p:val>
                                        </p:tav>
                                        <p:tav tm="100000">
                                          <p:val>
                                            <p:strVal val="#ppt_x"/>
                                          </p:val>
                                        </p:tav>
                                      </p:tavLst>
                                    </p:anim>
                                    <p:anim calcmode="lin" valueType="num">
                                      <p:cBhvr additive="base">
                                        <p:cTn id="42" dur="500" fill="hold"/>
                                        <p:tgtEl>
                                          <p:spTgt spid="615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152"/>
                                        </p:tgtEl>
                                        <p:attrNameLst>
                                          <p:attrName>style.visibility</p:attrName>
                                        </p:attrNameLst>
                                      </p:cBhvr>
                                      <p:to>
                                        <p:strVal val="visible"/>
                                      </p:to>
                                    </p:set>
                                    <p:anim calcmode="lin" valueType="num">
                                      <p:cBhvr additive="base">
                                        <p:cTn id="45" dur="500" fill="hold"/>
                                        <p:tgtEl>
                                          <p:spTgt spid="6152"/>
                                        </p:tgtEl>
                                        <p:attrNameLst>
                                          <p:attrName>ppt_x</p:attrName>
                                        </p:attrNameLst>
                                      </p:cBhvr>
                                      <p:tavLst>
                                        <p:tav tm="0">
                                          <p:val>
                                            <p:strVal val="#ppt_x"/>
                                          </p:val>
                                        </p:tav>
                                        <p:tav tm="100000">
                                          <p:val>
                                            <p:strVal val="#ppt_x"/>
                                          </p:val>
                                        </p:tav>
                                      </p:tavLst>
                                    </p:anim>
                                    <p:anim calcmode="lin" valueType="num">
                                      <p:cBhvr additive="base">
                                        <p:cTn id="46"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148"/>
                                        </p:tgtEl>
                                      </p:cBhvr>
                                    </p:animEffect>
                                    <p:set>
                                      <p:cBhvr>
                                        <p:cTn id="54" dur="1" fill="hold">
                                          <p:stCondLst>
                                            <p:cond delay="499"/>
                                          </p:stCondLst>
                                        </p:cTn>
                                        <p:tgtEl>
                                          <p:spTgt spid="614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149"/>
                                        </p:tgtEl>
                                      </p:cBhvr>
                                    </p:animEffect>
                                    <p:set>
                                      <p:cBhvr>
                                        <p:cTn id="60" dur="1" fill="hold">
                                          <p:stCondLst>
                                            <p:cond delay="499"/>
                                          </p:stCondLst>
                                        </p:cTn>
                                        <p:tgtEl>
                                          <p:spTgt spid="614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6150"/>
                                        </p:tgtEl>
                                      </p:cBhvr>
                                    </p:animEffect>
                                    <p:set>
                                      <p:cBhvr>
                                        <p:cTn id="63" dur="1" fill="hold">
                                          <p:stCondLst>
                                            <p:cond delay="499"/>
                                          </p:stCondLst>
                                        </p:cTn>
                                        <p:tgtEl>
                                          <p:spTgt spid="615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6151"/>
                                        </p:tgtEl>
                                      </p:cBhvr>
                                    </p:animEffect>
                                    <p:set>
                                      <p:cBhvr>
                                        <p:cTn id="66" dur="1" fill="hold">
                                          <p:stCondLst>
                                            <p:cond delay="499"/>
                                          </p:stCondLst>
                                        </p:cTn>
                                        <p:tgtEl>
                                          <p:spTgt spid="615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6152"/>
                                        </p:tgtEl>
                                      </p:cBhvr>
                                    </p:animEffect>
                                    <p:set>
                                      <p:cBhvr>
                                        <p:cTn id="69" dur="1" fill="hold">
                                          <p:stCondLst>
                                            <p:cond delay="499"/>
                                          </p:stCondLst>
                                        </p:cTn>
                                        <p:tgtEl>
                                          <p:spTgt spid="615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4" grpId="1" animBg="1"/>
      <p:bldP spid="17" grpId="0" animBg="1"/>
      <p:bldP spid="17" grpId="1"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10431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2)</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10431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5807" y="1131590"/>
            <a:ext cx="7734678" cy="70788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Đánh giá, nhận xét kết quả luyện tập và nộp bài trên hệ thống của học sinh.</a:t>
            </a:r>
          </a:p>
        </p:txBody>
      </p:sp>
      <p:pic>
        <p:nvPicPr>
          <p:cNvPr id="9220" name="Picture 4" descr="https://lh3.googleusercontent.com/-TDylx5E138M/WsOH7KSqddI/AAAAAAAACVc/HlXFvj5c-hQIdLY9aFKyxJobtsYWCUQ6QCHMYCw/h136/1-ctu.vn_anh_dong_mau_slide_powerpoint_dep_(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96" y="1131590"/>
            <a:ext cx="1080120" cy="9728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0307" y="1135992"/>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41778" y="1131590"/>
            <a:ext cx="7734678" cy="707886"/>
          </a:xfrm>
          <a:prstGeom prst="rect">
            <a:avLst/>
          </a:prstGeom>
          <a:noFill/>
        </p:spPr>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Tạo hình một sản phẩm mĩ thuật về chủ đề </a:t>
            </a:r>
            <a:r>
              <a:rPr lang="en-US" sz="2000" b="1" i="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“Trò chơi dân gian” </a:t>
            </a:r>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theo hình thức tranh vẽ hoặc tranh in</a:t>
            </a:r>
          </a:p>
        </p:txBody>
      </p:sp>
      <p:sp>
        <p:nvSpPr>
          <p:cNvPr id="20" name="Rectangle 19"/>
          <p:cNvSpPr/>
          <p:nvPr/>
        </p:nvSpPr>
        <p:spPr>
          <a:xfrm>
            <a:off x="995807" y="1995686"/>
            <a:ext cx="7680649" cy="4770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500">
                <a:solidFill>
                  <a:srgbClr val="00006C"/>
                </a:solidFill>
                <a:latin typeface="Times New Roman" pitchFamily="18" charset="0"/>
                <a:cs typeface="Times New Roman" pitchFamily="18" charset="0"/>
              </a:rPr>
              <a:t>Hoàn thiện sản phẩm </a:t>
            </a:r>
          </a:p>
        </p:txBody>
      </p:sp>
    </p:spTree>
    <p:extLst>
      <p:ext uri="{BB962C8B-B14F-4D97-AF65-F5344CB8AC3E}">
        <p14:creationId xmlns:p14="http://schemas.microsoft.com/office/powerpoint/2010/main" val="39450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220"/>
                                        </p:tgtEl>
                                      </p:cBhvr>
                                    </p:animEffect>
                                    <p:set>
                                      <p:cBhvr>
                                        <p:cTn id="18" dur="1" fill="hold">
                                          <p:stCondLst>
                                            <p:cond delay="499"/>
                                          </p:stCondLst>
                                        </p:cTn>
                                        <p:tgtEl>
                                          <p:spTgt spid="9220"/>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10431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2)</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10431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915566"/>
            <a:ext cx="576064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QUAN SÁT, NHẬN XÉT SẢN PHẨM.</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7534"/>
            <a:ext cx="651985" cy="93336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092280" y="2283718"/>
            <a:ext cx="1872208" cy="12766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7"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092280" y="843558"/>
            <a:ext cx="1872208" cy="12766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7092280" y="3723878"/>
            <a:ext cx="1872208" cy="118650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9" name="Picture 9"/>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076057" y="1481902"/>
            <a:ext cx="1728192" cy="137788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0" name="Picture 10"/>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7" y="3363838"/>
            <a:ext cx="1728192" cy="154654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2" name="Picture 12"/>
          <p:cNvPicPr>
            <a:picLocks noChangeAspect="1" noChangeArrowheads="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394736" y="1481903"/>
            <a:ext cx="1565070" cy="135897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16">
            <a:extLst>
              <a:ext uri="{BEBA8EAE-BF5A-486C-A8C5-ECC9F3942E4B}">
                <a14:imgProps xmlns:a14="http://schemas.microsoft.com/office/drawing/2010/main">
                  <a14:imgLayer r:embed="rId17">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3394736" y="3363837"/>
            <a:ext cx="1623422" cy="154654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51520" y="2717507"/>
            <a:ext cx="295232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i="1">
                <a:latin typeface="Times New Roman" pitchFamily="18" charset="0"/>
                <a:cs typeface="Times New Roman" pitchFamily="18" charset="0"/>
              </a:rPr>
              <a:t>+ Màu sắc các SPMT được sử dụng như thế nào?</a:t>
            </a:r>
            <a:endParaRPr lang="en-US">
              <a:latin typeface="Times New Roman" pitchFamily="18" charset="0"/>
              <a:cs typeface="Times New Roman" pitchFamily="18" charset="0"/>
            </a:endParaRPr>
          </a:p>
        </p:txBody>
      </p:sp>
      <p:sp>
        <p:nvSpPr>
          <p:cNvPr id="3" name="Rectangle 2"/>
          <p:cNvSpPr/>
          <p:nvPr/>
        </p:nvSpPr>
        <p:spPr>
          <a:xfrm>
            <a:off x="248863" y="3579711"/>
            <a:ext cx="295232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i="1">
                <a:latin typeface="Times New Roman" pitchFamily="18" charset="0"/>
                <a:cs typeface="Times New Roman" pitchFamily="18" charset="0"/>
              </a:rPr>
              <a:t>+ </a:t>
            </a:r>
            <a:r>
              <a:rPr lang="vi-VN" i="1">
                <a:latin typeface="Times New Roman" pitchFamily="18" charset="0"/>
                <a:cs typeface="Times New Roman" pitchFamily="18" charset="0"/>
              </a:rPr>
              <a:t>Trong các </a:t>
            </a:r>
            <a:r>
              <a:rPr lang="en-US" i="1">
                <a:latin typeface="Times New Roman" pitchFamily="18" charset="0"/>
                <a:cs typeface="Times New Roman" pitchFamily="18" charset="0"/>
              </a:rPr>
              <a:t>SPMT</a:t>
            </a:r>
            <a:r>
              <a:rPr lang="vi-VN" i="1">
                <a:latin typeface="Times New Roman" pitchFamily="18" charset="0"/>
                <a:cs typeface="Times New Roman" pitchFamily="18" charset="0"/>
              </a:rPr>
              <a:t> của các bạn, </a:t>
            </a:r>
            <a:r>
              <a:rPr lang="en-US" i="1">
                <a:latin typeface="Times New Roman" pitchFamily="18" charset="0"/>
                <a:cs typeface="Times New Roman" pitchFamily="18" charset="0"/>
              </a:rPr>
              <a:t>hãy </a:t>
            </a:r>
            <a:r>
              <a:rPr lang="vi-VN" i="1">
                <a:latin typeface="Times New Roman" pitchFamily="18" charset="0"/>
                <a:cs typeface="Times New Roman" pitchFamily="18" charset="0"/>
              </a:rPr>
              <a:t>lựa chọn bức tranh</a:t>
            </a:r>
            <a:r>
              <a:rPr lang="en-US" i="1">
                <a:latin typeface="Times New Roman" pitchFamily="18" charset="0"/>
                <a:cs typeface="Times New Roman" pitchFamily="18" charset="0"/>
              </a:rPr>
              <a:t> 2D</a:t>
            </a:r>
            <a:r>
              <a:rPr lang="vi-VN" i="1">
                <a:latin typeface="Times New Roman" pitchFamily="18" charset="0"/>
                <a:cs typeface="Times New Roman" pitchFamily="18" charset="0"/>
              </a:rPr>
              <a:t> em thích nhất? giải thích lí do?</a:t>
            </a:r>
            <a:endParaRPr lang="en-US">
              <a:latin typeface="Times New Roman" pitchFamily="18" charset="0"/>
              <a:cs typeface="Times New Roman" pitchFamily="18" charset="0"/>
            </a:endParaRPr>
          </a:p>
        </p:txBody>
      </p:sp>
      <p:sp>
        <p:nvSpPr>
          <p:cNvPr id="23" name="Rectangle 22"/>
          <p:cNvSpPr/>
          <p:nvPr/>
        </p:nvSpPr>
        <p:spPr>
          <a:xfrm>
            <a:off x="251520" y="1847676"/>
            <a:ext cx="295232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i="1">
                <a:latin typeface="Times New Roman" pitchFamily="18" charset="0"/>
                <a:cs typeface="Times New Roman" pitchFamily="18" charset="0"/>
              </a:rPr>
              <a:t>+ Sản phẩm các bạn thể hiện trò chơi dân gian nào ?</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8030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52"/>
                                        </p:tgtEl>
                                        <p:attrNameLst>
                                          <p:attrName>style.visibility</p:attrName>
                                        </p:attrNameLst>
                                      </p:cBhvr>
                                      <p:to>
                                        <p:strVal val="visible"/>
                                      </p:to>
                                    </p:set>
                                    <p:animEffect transition="in" filter="fade">
                                      <p:cBhvr>
                                        <p:cTn id="15" dur="1000"/>
                                        <p:tgtEl>
                                          <p:spTgt spid="10252"/>
                                        </p:tgtEl>
                                      </p:cBhvr>
                                    </p:animEffect>
                                    <p:anim calcmode="lin" valueType="num">
                                      <p:cBhvr>
                                        <p:cTn id="16" dur="1000" fill="hold"/>
                                        <p:tgtEl>
                                          <p:spTgt spid="10252"/>
                                        </p:tgtEl>
                                        <p:attrNameLst>
                                          <p:attrName>ppt_x</p:attrName>
                                        </p:attrNameLst>
                                      </p:cBhvr>
                                      <p:tavLst>
                                        <p:tav tm="0">
                                          <p:val>
                                            <p:strVal val="#ppt_x"/>
                                          </p:val>
                                        </p:tav>
                                        <p:tav tm="100000">
                                          <p:val>
                                            <p:strVal val="#ppt_x"/>
                                          </p:val>
                                        </p:tav>
                                      </p:tavLst>
                                    </p:anim>
                                    <p:anim calcmode="lin" valueType="num">
                                      <p:cBhvr>
                                        <p:cTn id="17" dur="1000" fill="hold"/>
                                        <p:tgtEl>
                                          <p:spTgt spid="1025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53"/>
                                        </p:tgtEl>
                                        <p:attrNameLst>
                                          <p:attrName>style.visibility</p:attrName>
                                        </p:attrNameLst>
                                      </p:cBhvr>
                                      <p:to>
                                        <p:strVal val="visible"/>
                                      </p:to>
                                    </p:set>
                                    <p:animEffect transition="in" filter="fade">
                                      <p:cBhvr>
                                        <p:cTn id="20" dur="1000"/>
                                        <p:tgtEl>
                                          <p:spTgt spid="10253"/>
                                        </p:tgtEl>
                                      </p:cBhvr>
                                    </p:animEffect>
                                    <p:anim calcmode="lin" valueType="num">
                                      <p:cBhvr>
                                        <p:cTn id="21" dur="1000" fill="hold"/>
                                        <p:tgtEl>
                                          <p:spTgt spid="10253"/>
                                        </p:tgtEl>
                                        <p:attrNameLst>
                                          <p:attrName>ppt_x</p:attrName>
                                        </p:attrNameLst>
                                      </p:cBhvr>
                                      <p:tavLst>
                                        <p:tav tm="0">
                                          <p:val>
                                            <p:strVal val="#ppt_x"/>
                                          </p:val>
                                        </p:tav>
                                        <p:tav tm="100000">
                                          <p:val>
                                            <p:strVal val="#ppt_x"/>
                                          </p:val>
                                        </p:tav>
                                      </p:tavLst>
                                    </p:anim>
                                    <p:anim calcmode="lin" valueType="num">
                                      <p:cBhvr>
                                        <p:cTn id="22" dur="1000" fill="hold"/>
                                        <p:tgtEl>
                                          <p:spTgt spid="102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fade">
                                      <p:cBhvr>
                                        <p:cTn id="27" dur="500"/>
                                        <p:tgtEl>
                                          <p:spTgt spid="10249"/>
                                        </p:tgtEl>
                                      </p:cBhvr>
                                    </p:animEffect>
                                  </p:childTnLst>
                                </p:cTn>
                              </p:par>
                              <p:par>
                                <p:cTn id="28" presetID="10" presetClass="entr" presetSubtype="0" fill="hold" nodeType="withEffect">
                                  <p:stCondLst>
                                    <p:cond delay="0"/>
                                  </p:stCondLst>
                                  <p:childTnLst>
                                    <p:set>
                                      <p:cBhvr>
                                        <p:cTn id="29" dur="1" fill="hold">
                                          <p:stCondLst>
                                            <p:cond delay="0"/>
                                          </p:stCondLst>
                                        </p:cTn>
                                        <p:tgtEl>
                                          <p:spTgt spid="10250"/>
                                        </p:tgtEl>
                                        <p:attrNameLst>
                                          <p:attrName>style.visibility</p:attrName>
                                        </p:attrNameLst>
                                      </p:cBhvr>
                                      <p:to>
                                        <p:strVal val="visible"/>
                                      </p:to>
                                    </p:set>
                                    <p:animEffect transition="in" filter="fade">
                                      <p:cBhvr>
                                        <p:cTn id="30" dur="500"/>
                                        <p:tgtEl>
                                          <p:spTgt spid="1025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247"/>
                                        </p:tgtEl>
                                        <p:attrNameLst>
                                          <p:attrName>style.visibility</p:attrName>
                                        </p:attrNameLst>
                                      </p:cBhvr>
                                      <p:to>
                                        <p:strVal val="visible"/>
                                      </p:to>
                                    </p:set>
                                    <p:animEffect transition="in" filter="randombar(horizontal)">
                                      <p:cBhvr>
                                        <p:cTn id="35" dur="500"/>
                                        <p:tgtEl>
                                          <p:spTgt spid="10247"/>
                                        </p:tgtEl>
                                      </p:cBhvr>
                                    </p:animEffect>
                                  </p:childTnLst>
                                </p:cTn>
                              </p:par>
                              <p:par>
                                <p:cTn id="36" presetID="14" presetClass="entr" presetSubtype="10" fill="hold" nodeType="withEffect">
                                  <p:stCondLst>
                                    <p:cond delay="0"/>
                                  </p:stCondLst>
                                  <p:childTnLst>
                                    <p:set>
                                      <p:cBhvr>
                                        <p:cTn id="37" dur="1" fill="hold">
                                          <p:stCondLst>
                                            <p:cond delay="0"/>
                                          </p:stCondLst>
                                        </p:cTn>
                                        <p:tgtEl>
                                          <p:spTgt spid="10245"/>
                                        </p:tgtEl>
                                        <p:attrNameLst>
                                          <p:attrName>style.visibility</p:attrName>
                                        </p:attrNameLst>
                                      </p:cBhvr>
                                      <p:to>
                                        <p:strVal val="visible"/>
                                      </p:to>
                                    </p:set>
                                    <p:animEffect transition="in" filter="randombar(horizontal)">
                                      <p:cBhvr>
                                        <p:cTn id="38" dur="500"/>
                                        <p:tgtEl>
                                          <p:spTgt spid="10245"/>
                                        </p:tgtEl>
                                      </p:cBhvr>
                                    </p:animEffect>
                                  </p:childTnLst>
                                </p:cTn>
                              </p:par>
                              <p:par>
                                <p:cTn id="39" presetID="14" presetClass="entr" presetSubtype="10" fill="hold" nodeType="withEffect">
                                  <p:stCondLst>
                                    <p:cond delay="0"/>
                                  </p:stCondLst>
                                  <p:childTnLst>
                                    <p:set>
                                      <p:cBhvr>
                                        <p:cTn id="40" dur="1" fill="hold">
                                          <p:stCondLst>
                                            <p:cond delay="0"/>
                                          </p:stCondLst>
                                        </p:cTn>
                                        <p:tgtEl>
                                          <p:spTgt spid="10248"/>
                                        </p:tgtEl>
                                        <p:attrNameLst>
                                          <p:attrName>style.visibility</p:attrName>
                                        </p:attrNameLst>
                                      </p:cBhvr>
                                      <p:to>
                                        <p:strVal val="visible"/>
                                      </p:to>
                                    </p:set>
                                    <p:animEffect transition="in" filter="randombar(horizontal)">
                                      <p:cBhvr>
                                        <p:cTn id="41" dur="500"/>
                                        <p:tgtEl>
                                          <p:spTgt spid="1024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10431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2)</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10431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915566"/>
            <a:ext cx="576064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ĐÁNH GIA, NHẬN XÉT SẢN PHẨM HỌC SINH.</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7534"/>
            <a:ext cx="651985" cy="9333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1560903"/>
            <a:ext cx="7632848" cy="1446550"/>
          </a:xfrm>
          <a:prstGeom prst="rect">
            <a:avLst/>
          </a:prstGeom>
        </p:spPr>
        <p:txBody>
          <a:bodyPr wrap="square">
            <a:spAutoFit/>
          </a:bodyPr>
          <a:lstStyle/>
          <a:p>
            <a:pPr algn="just"/>
            <a:r>
              <a:rPr lang="en-US" sz="2200">
                <a:solidFill>
                  <a:srgbClr val="00006C"/>
                </a:solidFill>
                <a:latin typeface="Times New Roman" pitchFamily="18" charset="0"/>
                <a:cs typeface="Times New Roman" pitchFamily="18" charset="0"/>
              </a:rPr>
              <a:t>Tham gia hoạt động các trò chơi dân gian là có </a:t>
            </a:r>
            <a:r>
              <a:rPr lang="vi-VN" sz="2200">
                <a:solidFill>
                  <a:srgbClr val="00006C"/>
                </a:solidFill>
                <a:latin typeface="Times New Roman" pitchFamily="18" charset="0"/>
                <a:cs typeface="Times New Roman" pitchFamily="18" charset="0"/>
              </a:rPr>
              <a:t>ý thức bảo tồn </a:t>
            </a:r>
            <a:r>
              <a:rPr lang="en-US" sz="2200">
                <a:solidFill>
                  <a:srgbClr val="00006C"/>
                </a:solidFill>
                <a:latin typeface="Times New Roman" pitchFamily="18" charset="0"/>
                <a:cs typeface="Times New Roman" pitchFamily="18" charset="0"/>
              </a:rPr>
              <a:t>văn hóa dân tộc. </a:t>
            </a:r>
            <a:r>
              <a:rPr lang="vi-VN" sz="2200">
                <a:solidFill>
                  <a:srgbClr val="00006C"/>
                </a:solidFill>
                <a:latin typeface="Times New Roman" pitchFamily="18" charset="0"/>
                <a:cs typeface="Times New Roman" pitchFamily="18" charset="0"/>
              </a:rPr>
              <a:t>khi tham gia các </a:t>
            </a:r>
            <a:r>
              <a:rPr lang="en-US" sz="2200">
                <a:solidFill>
                  <a:srgbClr val="00006C"/>
                </a:solidFill>
                <a:latin typeface="Times New Roman" pitchFamily="18" charset="0"/>
                <a:cs typeface="Times New Roman" pitchFamily="18" charset="0"/>
              </a:rPr>
              <a:t>trò chơi thể hiện tính trung thực, tinh thần đoàn kết, vui vẻ.yêu thiên nhiên, yêu gia đình, cuộc sống. </a:t>
            </a:r>
          </a:p>
        </p:txBody>
      </p:sp>
      <p:sp>
        <p:nvSpPr>
          <p:cNvPr id="5" name="TextBox 4"/>
          <p:cNvSpPr txBox="1"/>
          <p:nvPr/>
        </p:nvSpPr>
        <p:spPr>
          <a:xfrm>
            <a:off x="467544" y="915566"/>
            <a:ext cx="8352928" cy="10618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500" b="1">
                <a:solidFill>
                  <a:srgbClr val="FF0000"/>
                </a:solidFill>
                <a:effectLst>
                  <a:outerShdw blurRad="38100" dist="38100" dir="2700000" algn="tl">
                    <a:srgbClr val="000000">
                      <a:alpha val="43137"/>
                    </a:srgbClr>
                  </a:outerShdw>
                </a:effectLst>
                <a:cs typeface="Times New Roman" pitchFamily="18" charset="0"/>
              </a:rPr>
              <a:t>Em có biết:</a:t>
            </a:r>
          </a:p>
          <a:p>
            <a:pPr algn="just"/>
            <a:r>
              <a:rPr lang="en-US" sz="2000">
                <a:solidFill>
                  <a:srgbClr val="00006C"/>
                </a:solidFill>
                <a:latin typeface="Times New Roman" pitchFamily="18" charset="0"/>
                <a:cs typeface="Times New Roman" pitchFamily="18" charset="0"/>
              </a:rPr>
              <a:t>Biểu hiện của nguyên lí cân bằng trong mĩ thuật thể hiện ở một số đặc điểm sau: </a:t>
            </a:r>
          </a:p>
          <a:p>
            <a:endParaRPr lang="en-US"/>
          </a:p>
        </p:txBody>
      </p:sp>
      <p:sp>
        <p:nvSpPr>
          <p:cNvPr id="6" name="TextBox 5"/>
          <p:cNvSpPr txBox="1"/>
          <p:nvPr/>
        </p:nvSpPr>
        <p:spPr>
          <a:xfrm>
            <a:off x="467544" y="2285138"/>
            <a:ext cx="8352928" cy="67710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900">
                <a:solidFill>
                  <a:srgbClr val="00006C"/>
                </a:solidFill>
              </a:rPr>
              <a:t>Trong Điêu khắc: Sự cân bằng trong tổng thể các thành phần trên - dưới, trái - phải trong tác phẩm, tạo cảm giác vững chắc, hài hòa.</a:t>
            </a:r>
          </a:p>
        </p:txBody>
      </p:sp>
      <p:sp>
        <p:nvSpPr>
          <p:cNvPr id="21" name="TextBox 20"/>
          <p:cNvSpPr txBox="1"/>
          <p:nvPr/>
        </p:nvSpPr>
        <p:spPr>
          <a:xfrm>
            <a:off x="456709" y="3098914"/>
            <a:ext cx="8352928" cy="96949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900">
                <a:solidFill>
                  <a:srgbClr val="00006C"/>
                </a:solidFill>
              </a:rPr>
              <a:t>Trong Hội họa: Sự phân bố màu sắc, đường nét, hình khối hài hòa tạo sự cân bằng về thị giác, không gây cảm giác lệch về một bên hay chưa hoàn chỉnh</a:t>
            </a:r>
          </a:p>
        </p:txBody>
      </p:sp>
    </p:spTree>
    <p:extLst>
      <p:ext uri="{BB962C8B-B14F-4D97-AF65-F5344CB8AC3E}">
        <p14:creationId xmlns:p14="http://schemas.microsoft.com/office/powerpoint/2010/main" val="66804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4" grpId="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10431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2)</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10431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915566"/>
            <a:ext cx="273630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NHIỆM VỤ VỀ NHÀ</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7534"/>
            <a:ext cx="651985" cy="933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29763" y="1555922"/>
            <a:ext cx="7646693" cy="70788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Tìm hiểu về biểu hiện của nguyên lí cân bằng đối với tác phẩm Bác Hồ với thiếu nhi, 1980 - trong SGK </a:t>
            </a:r>
            <a:r>
              <a:rPr lang="en-US" sz="2000" i="1">
                <a:solidFill>
                  <a:srgbClr val="00006C"/>
                </a:solidFill>
              </a:rPr>
              <a:t>Mĩ thuật 6, </a:t>
            </a:r>
            <a:r>
              <a:rPr lang="en-US" sz="2000">
                <a:solidFill>
                  <a:srgbClr val="00006C"/>
                </a:solidFill>
              </a:rPr>
              <a:t>trang 41 </a:t>
            </a:r>
          </a:p>
        </p:txBody>
      </p:sp>
      <p:sp>
        <p:nvSpPr>
          <p:cNvPr id="11" name="TextBox 10"/>
          <p:cNvSpPr txBox="1"/>
          <p:nvPr/>
        </p:nvSpPr>
        <p:spPr>
          <a:xfrm>
            <a:off x="992052" y="2499742"/>
            <a:ext cx="764669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Tiếp tục hoàn thiện sản phẩm, và nộp bài cho giáo viên</a:t>
            </a:r>
          </a:p>
        </p:txBody>
      </p:sp>
      <p:sp>
        <p:nvSpPr>
          <p:cNvPr id="12" name="TextBox 11"/>
          <p:cNvSpPr txBox="1"/>
          <p:nvPr/>
        </p:nvSpPr>
        <p:spPr>
          <a:xfrm>
            <a:off x="992051" y="3291830"/>
            <a:ext cx="764669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Nhận xét kết quả học tập của học sinh.</a:t>
            </a:r>
          </a:p>
        </p:txBody>
      </p:sp>
    </p:spTree>
    <p:extLst>
      <p:ext uri="{BB962C8B-B14F-4D97-AF65-F5344CB8AC3E}">
        <p14:creationId xmlns:p14="http://schemas.microsoft.com/office/powerpoint/2010/main" val="18926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579"/>
            <a:ext cx="9144000" cy="520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1560" y="267494"/>
            <a:ext cx="7776864" cy="861774"/>
          </a:xfrm>
          <a:prstGeom prst="rect">
            <a:avLst/>
          </a:prstGeom>
          <a:noFill/>
        </p:spPr>
        <p:txBody>
          <a:bodyPr wrap="square">
            <a:spAutoFit/>
          </a:bodyPr>
          <a:lstStyle/>
          <a:p>
            <a:pPr algn="ctr">
              <a:defRPr/>
            </a:pPr>
            <a:r>
              <a:rPr lang="en-US" sz="50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HỌC KẾT THÚC</a:t>
            </a:r>
          </a:p>
        </p:txBody>
      </p:sp>
      <p:sp>
        <p:nvSpPr>
          <p:cNvPr id="4" name="WordArt 5"/>
          <p:cNvSpPr>
            <a:spLocks noChangeArrowheads="1" noChangeShapeType="1" noTextEdit="1"/>
          </p:cNvSpPr>
          <p:nvPr/>
        </p:nvSpPr>
        <p:spPr bwMode="auto">
          <a:xfrm>
            <a:off x="971600" y="1829039"/>
            <a:ext cx="7200800" cy="53080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wrap="none" fromWordArt="1">
            <a:prstTxWarp prst="textPlain">
              <a:avLst>
                <a:gd name="adj" fmla="val 50000"/>
              </a:avLst>
            </a:prstTxWarp>
            <a:sp3d extrusionH="430200" prstMaterial="legacyMatte">
              <a:extrusionClr>
                <a:schemeClr val="accent1"/>
              </a:extrusionClr>
              <a:contourClr>
                <a:srgbClr val="FFFF00"/>
              </a:contourClr>
            </a:sp3d>
          </a:bodyPr>
          <a:lstStyle/>
          <a:p>
            <a:pPr algn="ctr">
              <a:defRPr/>
            </a:pPr>
            <a:r>
              <a:rPr lang="en-US" sz="3600" kern="10" dirty="0">
                <a:ln w="9525">
                  <a:round/>
                  <a:headEnd/>
                  <a:tailEnd/>
                </a:ln>
                <a:solidFill>
                  <a:srgbClr val="000099"/>
                </a:solidFill>
                <a:latin typeface="Times New Roman" panose="02020603050405020304" pitchFamily="18" charset="0"/>
                <a:cs typeface="Times New Roman" panose="02020603050405020304" pitchFamily="18" charset="0"/>
              </a:rPr>
              <a:t>CHÚC CÁC EM HOÀN THÀNH TỐT SPMT CỦA MÌNH</a:t>
            </a:r>
          </a:p>
        </p:txBody>
      </p:sp>
    </p:spTree>
    <p:extLst>
      <p:ext uri="{BB962C8B-B14F-4D97-AF65-F5344CB8AC3E}">
        <p14:creationId xmlns:p14="http://schemas.microsoft.com/office/powerpoint/2010/main" val="298617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50480"/>
            <a:ext cx="6034707" cy="477054"/>
          </a:xfrm>
          <a:prstGeom prst="rect">
            <a:avLst/>
          </a:prstGeom>
          <a:noFill/>
        </p:spPr>
        <p:txBody>
          <a:bodyPr wrap="square" rtlCol="0">
            <a:spAutoFit/>
          </a:bodyPr>
          <a:lstStyle/>
          <a:p>
            <a:r>
              <a:rPr lang="en-US" sz="2500" b="1">
                <a:solidFill>
                  <a:srgbClr val="820000"/>
                </a:solidFill>
                <a:latin typeface="Times New Roman" pitchFamily="18" charset="0"/>
                <a:cs typeface="Times New Roman" pitchFamily="18" charset="0"/>
              </a:rPr>
              <a:t>Quan sát hình ảnh và cho biết: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979789"/>
            <a:ext cx="3290382" cy="20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67494"/>
            <a:ext cx="329038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744" y="2989971"/>
            <a:ext cx="3285239" cy="20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601" y="267494"/>
            <a:ext cx="329038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601" y="2991783"/>
            <a:ext cx="3285239" cy="20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0001" y="267494"/>
            <a:ext cx="32903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2067694"/>
            <a:ext cx="446449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b="1">
                <a:solidFill>
                  <a:srgbClr val="00194C"/>
                </a:solidFill>
                <a:latin typeface="Times New Roman" pitchFamily="18" charset="0"/>
                <a:cs typeface="Times New Roman" pitchFamily="18" charset="0"/>
              </a:rPr>
              <a:t>Không khí của buổi diễn ra trò chơi ra sao?</a:t>
            </a:r>
          </a:p>
        </p:txBody>
      </p:sp>
      <p:sp>
        <p:nvSpPr>
          <p:cNvPr id="4" name="Rectangle 3"/>
          <p:cNvSpPr/>
          <p:nvPr/>
        </p:nvSpPr>
        <p:spPr>
          <a:xfrm>
            <a:off x="251520" y="874916"/>
            <a:ext cx="35381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000" b="1">
                <a:solidFill>
                  <a:srgbClr val="00194C"/>
                </a:solidFill>
                <a:latin typeface="Times New Roman" pitchFamily="18" charset="0"/>
                <a:cs typeface="Times New Roman" pitchFamily="18" charset="0"/>
              </a:rPr>
              <a:t>Hình ảnh nói về hoạt động gì ?</a:t>
            </a:r>
          </a:p>
        </p:txBody>
      </p:sp>
      <p:sp>
        <p:nvSpPr>
          <p:cNvPr id="5" name="Rectangle 4"/>
          <p:cNvSpPr/>
          <p:nvPr/>
        </p:nvSpPr>
        <p:spPr>
          <a:xfrm>
            <a:off x="251520" y="1436039"/>
            <a:ext cx="4112216"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000" b="1">
                <a:solidFill>
                  <a:srgbClr val="00194C"/>
                </a:solidFill>
                <a:latin typeface="Times New Roman" pitchFamily="18" charset="0"/>
                <a:cs typeface="Times New Roman" pitchFamily="18" charset="0"/>
              </a:rPr>
              <a:t>Trò chơi dân gian đó diễn ra ở đâu?</a:t>
            </a:r>
          </a:p>
        </p:txBody>
      </p:sp>
      <p:sp>
        <p:nvSpPr>
          <p:cNvPr id="12" name="TextBox 11"/>
          <p:cNvSpPr txBox="1"/>
          <p:nvPr/>
        </p:nvSpPr>
        <p:spPr>
          <a:xfrm>
            <a:off x="5679637" y="2499742"/>
            <a:ext cx="2996819" cy="400110"/>
          </a:xfrm>
          <a:prstGeom prst="rect">
            <a:avLst/>
          </a:prstGeom>
          <a:noFill/>
        </p:spPr>
        <p:txBody>
          <a:bodyPr wrap="square" rtlCol="0">
            <a:spAutoFit/>
          </a:bodyPr>
          <a:lstStyle/>
          <a:p>
            <a:pPr algn="ctr"/>
            <a:r>
              <a:rPr lang="en-US" sz="2000" b="1">
                <a:solidFill>
                  <a:srgbClr val="500000"/>
                </a:solidFill>
                <a:latin typeface="Times New Roman" pitchFamily="18" charset="0"/>
                <a:cs typeface="Times New Roman" pitchFamily="18" charset="0"/>
              </a:rPr>
              <a:t>CHƠI Ô ĂN QUAN</a:t>
            </a:r>
          </a:p>
        </p:txBody>
      </p:sp>
      <p:sp>
        <p:nvSpPr>
          <p:cNvPr id="13" name="TextBox 12"/>
          <p:cNvSpPr txBox="1"/>
          <p:nvPr/>
        </p:nvSpPr>
        <p:spPr>
          <a:xfrm>
            <a:off x="5679636" y="2499742"/>
            <a:ext cx="2996819" cy="400110"/>
          </a:xfrm>
          <a:prstGeom prst="rect">
            <a:avLst/>
          </a:prstGeom>
          <a:noFill/>
        </p:spPr>
        <p:txBody>
          <a:bodyPr wrap="square" rtlCol="0">
            <a:spAutoFit/>
          </a:bodyPr>
          <a:lstStyle/>
          <a:p>
            <a:pPr algn="ctr"/>
            <a:r>
              <a:rPr lang="en-US" sz="2000" b="1">
                <a:solidFill>
                  <a:srgbClr val="00194C"/>
                </a:solidFill>
                <a:latin typeface="Times New Roman" pitchFamily="18" charset="0"/>
                <a:cs typeface="Times New Roman" pitchFamily="18" charset="0"/>
              </a:rPr>
              <a:t>KÉO CO</a:t>
            </a:r>
          </a:p>
        </p:txBody>
      </p:sp>
      <p:sp>
        <p:nvSpPr>
          <p:cNvPr id="15" name="TextBox 14"/>
          <p:cNvSpPr txBox="1"/>
          <p:nvPr/>
        </p:nvSpPr>
        <p:spPr>
          <a:xfrm>
            <a:off x="5298483" y="2499742"/>
            <a:ext cx="3377393" cy="369332"/>
          </a:xfrm>
          <a:prstGeom prst="rect">
            <a:avLst/>
          </a:prstGeom>
          <a:noFill/>
        </p:spPr>
        <p:txBody>
          <a:bodyPr wrap="square" rtlCol="0">
            <a:spAutoFit/>
          </a:bodyPr>
          <a:lstStyle/>
          <a:p>
            <a:pPr algn="ctr"/>
            <a:r>
              <a:rPr lang="en-US" b="1">
                <a:solidFill>
                  <a:srgbClr val="00194C"/>
                </a:solidFill>
                <a:latin typeface="Times New Roman" pitchFamily="18" charset="0"/>
                <a:cs typeface="Times New Roman" pitchFamily="18" charset="0"/>
              </a:rPr>
              <a:t>BANH CHUYỀN (BÓNG ĐŨA)</a:t>
            </a:r>
          </a:p>
        </p:txBody>
      </p:sp>
    </p:spTree>
    <p:extLst>
      <p:ext uri="{BB962C8B-B14F-4D97-AF65-F5344CB8AC3E}">
        <p14:creationId xmlns:p14="http://schemas.microsoft.com/office/powerpoint/2010/main" val="206686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par>
                                <p:cTn id="31" presetID="10" presetClass="entr" presetSubtype="0" fill="hold" nodeType="with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500"/>
                                        <p:tgtEl>
                                          <p:spTgt spid="307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074"/>
                                        </p:tgtEl>
                                      </p:cBhvr>
                                    </p:animEffect>
                                    <p:set>
                                      <p:cBhvr>
                                        <p:cTn id="43" dur="1" fill="hold">
                                          <p:stCondLst>
                                            <p:cond delay="499"/>
                                          </p:stCondLst>
                                        </p:cTn>
                                        <p:tgtEl>
                                          <p:spTgt spid="307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75"/>
                                        </p:tgtEl>
                                      </p:cBhvr>
                                    </p:animEffect>
                                    <p:set>
                                      <p:cBhvr>
                                        <p:cTn id="46" dur="1" fill="hold">
                                          <p:stCondLst>
                                            <p:cond delay="499"/>
                                          </p:stCondLst>
                                        </p:cTn>
                                        <p:tgtEl>
                                          <p:spTgt spid="307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078"/>
                                        </p:tgtEl>
                                        <p:attrNameLst>
                                          <p:attrName>style.visibility</p:attrName>
                                        </p:attrNameLst>
                                      </p:cBhvr>
                                      <p:to>
                                        <p:strVal val="visible"/>
                                      </p:to>
                                    </p:set>
                                    <p:animEffect transition="in" filter="circle(in)">
                                      <p:cBhvr>
                                        <p:cTn id="54" dur="2000"/>
                                        <p:tgtEl>
                                          <p:spTgt spid="3078"/>
                                        </p:tgtEl>
                                      </p:cBhvr>
                                    </p:animEffect>
                                  </p:childTnLst>
                                </p:cTn>
                              </p:par>
                              <p:par>
                                <p:cTn id="55" presetID="6" presetClass="entr" presetSubtype="16" fill="hold" nodeType="with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circle(in)">
                                      <p:cBhvr>
                                        <p:cTn id="57" dur="2000"/>
                                        <p:tgtEl>
                                          <p:spTgt spid="307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078"/>
                                        </p:tgtEl>
                                      </p:cBhvr>
                                    </p:animEffect>
                                    <p:set>
                                      <p:cBhvr>
                                        <p:cTn id="67" dur="1" fill="hold">
                                          <p:stCondLst>
                                            <p:cond delay="499"/>
                                          </p:stCondLst>
                                        </p:cTn>
                                        <p:tgtEl>
                                          <p:spTgt spid="307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079"/>
                                        </p:tgtEl>
                                      </p:cBhvr>
                                    </p:animEffect>
                                    <p:set>
                                      <p:cBhvr>
                                        <p:cTn id="70" dur="1" fill="hold">
                                          <p:stCondLst>
                                            <p:cond delay="499"/>
                                          </p:stCondLst>
                                        </p:cTn>
                                        <p:tgtEl>
                                          <p:spTgt spid="307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barn(inVertical)">
                                      <p:cBhvr>
                                        <p:cTn id="78" dur="500"/>
                                        <p:tgtEl>
                                          <p:spTgt spid="3076"/>
                                        </p:tgtEl>
                                      </p:cBhvr>
                                    </p:animEffect>
                                  </p:childTnLst>
                                </p:cTn>
                              </p:par>
                              <p:par>
                                <p:cTn id="79" presetID="16" presetClass="entr" presetSubtype="21" fill="hold" nodeType="withEffect">
                                  <p:stCondLst>
                                    <p:cond delay="0"/>
                                  </p:stCondLst>
                                  <p:childTnLst>
                                    <p:set>
                                      <p:cBhvr>
                                        <p:cTn id="80" dur="1" fill="hold">
                                          <p:stCondLst>
                                            <p:cond delay="0"/>
                                          </p:stCondLst>
                                        </p:cTn>
                                        <p:tgtEl>
                                          <p:spTgt spid="3077"/>
                                        </p:tgtEl>
                                        <p:attrNameLst>
                                          <p:attrName>style.visibility</p:attrName>
                                        </p:attrNameLst>
                                      </p:cBhvr>
                                      <p:to>
                                        <p:strVal val="visible"/>
                                      </p:to>
                                    </p:set>
                                    <p:animEffect transition="in" filter="barn(inVertical)">
                                      <p:cBhvr>
                                        <p:cTn id="81" dur="500"/>
                                        <p:tgtEl>
                                          <p:spTgt spid="3077"/>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additive="base">
                                        <p:cTn id="86" dur="500" fill="hold"/>
                                        <p:tgtEl>
                                          <p:spTgt spid="15"/>
                                        </p:tgtEl>
                                        <p:attrNameLst>
                                          <p:attrName>ppt_x</p:attrName>
                                        </p:attrNameLst>
                                      </p:cBhvr>
                                      <p:tavLst>
                                        <p:tav tm="0">
                                          <p:val>
                                            <p:strVal val="#ppt_x"/>
                                          </p:val>
                                        </p:tav>
                                        <p:tav tm="100000">
                                          <p:val>
                                            <p:strVal val="#ppt_x"/>
                                          </p:val>
                                        </p:tav>
                                      </p:tavLst>
                                    </p:anim>
                                    <p:anim calcmode="lin" valueType="num">
                                      <p:cBhvr additive="base">
                                        <p:cTn id="87" dur="500" fill="hold"/>
                                        <p:tgtEl>
                                          <p:spTgt spid="15"/>
                                        </p:tgtEl>
                                        <p:attrNameLst>
                                          <p:attrName>ppt_y</p:attrName>
                                        </p:attrNameLst>
                                      </p:cBhvr>
                                      <p:tavLst>
                                        <p:tav tm="0">
                                          <p:val>
                                            <p:strVal val="1+#ppt_h/2"/>
                                          </p:val>
                                        </p:tav>
                                        <p:tav tm="100000">
                                          <p:val>
                                            <p:strVal val="#ppt_y"/>
                                          </p:val>
                                        </p:tav>
                                      </p:tavLst>
                                    </p:anim>
                                  </p:childTnLst>
                                </p:cTn>
                              </p:par>
                              <p:par>
                                <p:cTn id="88" presetID="2" presetClass="exit" presetSubtype="4" fill="hold" nodeType="withEffect">
                                  <p:stCondLst>
                                    <p:cond delay="0"/>
                                  </p:stCondLst>
                                  <p:childTnLst>
                                    <p:anim calcmode="lin" valueType="num">
                                      <p:cBhvr additive="base">
                                        <p:cTn id="89" dur="500"/>
                                        <p:tgtEl>
                                          <p:spTgt spid="3076"/>
                                        </p:tgtEl>
                                        <p:attrNameLst>
                                          <p:attrName>ppt_x</p:attrName>
                                        </p:attrNameLst>
                                      </p:cBhvr>
                                      <p:tavLst>
                                        <p:tav tm="0">
                                          <p:val>
                                            <p:strVal val="ppt_x"/>
                                          </p:val>
                                        </p:tav>
                                        <p:tav tm="100000">
                                          <p:val>
                                            <p:strVal val="ppt_x"/>
                                          </p:val>
                                        </p:tav>
                                      </p:tavLst>
                                    </p:anim>
                                    <p:anim calcmode="lin" valueType="num">
                                      <p:cBhvr additive="base">
                                        <p:cTn id="90" dur="500"/>
                                        <p:tgtEl>
                                          <p:spTgt spid="3076"/>
                                        </p:tgtEl>
                                        <p:attrNameLst>
                                          <p:attrName>ppt_y</p:attrName>
                                        </p:attrNameLst>
                                      </p:cBhvr>
                                      <p:tavLst>
                                        <p:tav tm="0">
                                          <p:val>
                                            <p:strVal val="ppt_y"/>
                                          </p:val>
                                        </p:tav>
                                        <p:tav tm="100000">
                                          <p:val>
                                            <p:strVal val="1+ppt_h/2"/>
                                          </p:val>
                                        </p:tav>
                                      </p:tavLst>
                                    </p:anim>
                                    <p:set>
                                      <p:cBhvr>
                                        <p:cTn id="91" dur="1" fill="hold">
                                          <p:stCondLst>
                                            <p:cond delay="499"/>
                                          </p:stCondLst>
                                        </p:cTn>
                                        <p:tgtEl>
                                          <p:spTgt spid="3076"/>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3077"/>
                                        </p:tgtEl>
                                        <p:attrNameLst>
                                          <p:attrName>ppt_x</p:attrName>
                                        </p:attrNameLst>
                                      </p:cBhvr>
                                      <p:tavLst>
                                        <p:tav tm="0">
                                          <p:val>
                                            <p:strVal val="ppt_x"/>
                                          </p:val>
                                        </p:tav>
                                        <p:tav tm="100000">
                                          <p:val>
                                            <p:strVal val="ppt_x"/>
                                          </p:val>
                                        </p:tav>
                                      </p:tavLst>
                                    </p:anim>
                                    <p:anim calcmode="lin" valueType="num">
                                      <p:cBhvr additive="base">
                                        <p:cTn id="94" dur="500"/>
                                        <p:tgtEl>
                                          <p:spTgt spid="3077"/>
                                        </p:tgtEl>
                                        <p:attrNameLst>
                                          <p:attrName>ppt_y</p:attrName>
                                        </p:attrNameLst>
                                      </p:cBhvr>
                                      <p:tavLst>
                                        <p:tav tm="0">
                                          <p:val>
                                            <p:strVal val="ppt_y"/>
                                          </p:val>
                                        </p:tav>
                                        <p:tav tm="100000">
                                          <p:val>
                                            <p:strVal val="1+ppt_h/2"/>
                                          </p:val>
                                        </p:tav>
                                      </p:tavLst>
                                    </p:anim>
                                    <p:set>
                                      <p:cBhvr>
                                        <p:cTn id="95" dur="1" fill="hold">
                                          <p:stCondLst>
                                            <p:cond delay="499"/>
                                          </p:stCondLst>
                                        </p:cTn>
                                        <p:tgtEl>
                                          <p:spTgt spid="3077"/>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15"/>
                                        </p:tgtEl>
                                        <p:attrNameLst>
                                          <p:attrName>ppt_x</p:attrName>
                                        </p:attrNameLst>
                                      </p:cBhvr>
                                      <p:tavLst>
                                        <p:tav tm="0">
                                          <p:val>
                                            <p:strVal val="ppt_x"/>
                                          </p:val>
                                        </p:tav>
                                        <p:tav tm="100000">
                                          <p:val>
                                            <p:strVal val="ppt_x"/>
                                          </p:val>
                                        </p:tav>
                                      </p:tavLst>
                                    </p:anim>
                                    <p:anim calcmode="lin" valueType="num">
                                      <p:cBhvr additive="base">
                                        <p:cTn id="98" dur="500"/>
                                        <p:tgtEl>
                                          <p:spTgt spid="15"/>
                                        </p:tgtEl>
                                        <p:attrNameLst>
                                          <p:attrName>ppt_y</p:attrName>
                                        </p:attrNameLst>
                                      </p:cBhvr>
                                      <p:tavLst>
                                        <p:tav tm="0">
                                          <p:val>
                                            <p:strVal val="ppt_y"/>
                                          </p:val>
                                        </p:tav>
                                        <p:tav tm="100000">
                                          <p:val>
                                            <p:strVal val="1+ppt_h/2"/>
                                          </p:val>
                                        </p:tav>
                                      </p:tavLst>
                                    </p:anim>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2"/>
                                        </p:tgtEl>
                                      </p:cBhvr>
                                    </p:animEffect>
                                    <p:set>
                                      <p:cBhvr>
                                        <p:cTn id="10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2" grpId="0"/>
      <p:bldP spid="12" grpId="1"/>
      <p:bldP spid="13" grpId="0"/>
      <p:bldP spid="13"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5656" y="1491630"/>
            <a:ext cx="6552728" cy="201593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500">
                <a:solidFill>
                  <a:srgbClr val="00006C"/>
                </a:solidFill>
                <a:latin typeface="Times New Roman" pitchFamily="18" charset="0"/>
                <a:cs typeface="Times New Roman" pitchFamily="18" charset="0"/>
              </a:rPr>
              <a:t>* Hình ảnh nói về trò chơi dân gian: Kéo co, Banh chuyền, Chơi ô ăn quan, …</a:t>
            </a:r>
          </a:p>
          <a:p>
            <a:pPr algn="just"/>
            <a:r>
              <a:rPr lang="en-US" sz="2500">
                <a:solidFill>
                  <a:srgbClr val="00006C"/>
                </a:solidFill>
                <a:latin typeface="Times New Roman" pitchFamily="18" charset="0"/>
                <a:cs typeface="Times New Roman" pitchFamily="18" charset="0"/>
              </a:rPr>
              <a:t>* Các trò chơi diễn ra ở trường, ở nhà, trong các ngày lễ hội…</a:t>
            </a:r>
          </a:p>
          <a:p>
            <a:pPr algn="just"/>
            <a:r>
              <a:rPr lang="en-US" sz="2500">
                <a:solidFill>
                  <a:srgbClr val="00006C"/>
                </a:solidFill>
                <a:latin typeface="Times New Roman" pitchFamily="18" charset="0"/>
                <a:cs typeface="Times New Roman" pitchFamily="18" charset="0"/>
              </a:rPr>
              <a:t>* Không khí vui nhộn, sôi động</a:t>
            </a:r>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0804"/>
            <a:ext cx="3441617" cy="238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90804"/>
            <a:ext cx="3623067" cy="238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67" y="2643758"/>
            <a:ext cx="3395178" cy="22634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2643758"/>
            <a:ext cx="3623067" cy="22634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544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heel(1)">
                                      <p:cBhvr>
                                        <p:cTn id="7" dur="2000"/>
                                        <p:tgtEl>
                                          <p:spTgt spid="512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par>
                                <p:cTn id="14" presetID="21" presetClass="entr" presetSubtype="1"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wheel(1)">
                                      <p:cBhvr>
                                        <p:cTn id="16" dur="20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123"/>
                                        </p:tgtEl>
                                      </p:cBhvr>
                                    </p:animEffect>
                                    <p:set>
                                      <p:cBhvr>
                                        <p:cTn id="21" dur="1" fill="hold">
                                          <p:stCondLst>
                                            <p:cond delay="499"/>
                                          </p:stCondLst>
                                        </p:cTn>
                                        <p:tgtEl>
                                          <p:spTgt spid="512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5" y="1707654"/>
            <a:ext cx="9144000" cy="34248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536" y="292462"/>
            <a:ext cx="8424935"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500">
                <a:solidFill>
                  <a:srgbClr val="00006C"/>
                </a:solidFill>
                <a:latin typeface="Times New Roman" pitchFamily="18" charset="0"/>
                <a:cs typeface="Times New Roman" pitchFamily="18" charset="0"/>
              </a:rPr>
              <a:t>Trò chơi dân gian “ món ăn tinh thần gắn bó với tuổi thơ của rất nhiều người dân Việt Nam. Các trò chơi dân gian cũng là nguồn cảm hứng sáng tác của các nghệ sỹ. Hôm nay chúng ta cùng tìm hiểu và sáng tạo Sản phẩm mĩ thuật với Trò chơi dân gian.</a:t>
            </a:r>
          </a:p>
        </p:txBody>
      </p:sp>
    </p:spTree>
    <p:extLst>
      <p:ext uri="{BB962C8B-B14F-4D97-AF65-F5344CB8AC3E}">
        <p14:creationId xmlns:p14="http://schemas.microsoft.com/office/powerpoint/2010/main" val="3338241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4E2E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579"/>
            <a:ext cx="9144000" cy="520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3528" y="267494"/>
            <a:ext cx="8424936" cy="861774"/>
          </a:xfrm>
          <a:prstGeom prst="rect">
            <a:avLst/>
          </a:prstGeom>
          <a:noFill/>
          <a:effectLst>
            <a:glow rad="228600">
              <a:schemeClr val="accent4">
                <a:satMod val="175000"/>
                <a:alpha val="40000"/>
              </a:schemeClr>
            </a:glow>
          </a:effectLst>
        </p:spPr>
        <p:txBody>
          <a:bodyPr wrap="square">
            <a:spAutoFit/>
          </a:bodyPr>
          <a:lstStyle/>
          <a:p>
            <a:pPr algn="ctr">
              <a:defRPr/>
            </a:pPr>
            <a:r>
              <a:rPr lang="en-US" sz="50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MĨ THUẬT 6</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1" y="1383618"/>
            <a:ext cx="826505" cy="48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35696" y="1437624"/>
            <a:ext cx="1584176" cy="477054"/>
          </a:xfrm>
          <a:prstGeom prst="rect">
            <a:avLst/>
          </a:prstGeom>
          <a:noFill/>
        </p:spPr>
        <p:txBody>
          <a:bodyPr wrap="square" rtlCol="0">
            <a:spAutoFit/>
          </a:bodyPr>
          <a:lstStyle/>
          <a:p>
            <a:r>
              <a:rPr lang="en-US" sz="2500" b="1" u="sng">
                <a:solidFill>
                  <a:srgbClr val="002E8A"/>
                </a:solidFill>
                <a:effectLst>
                  <a:outerShdw blurRad="38100" dist="38100" dir="2700000" algn="tl">
                    <a:srgbClr val="000000">
                      <a:alpha val="43137"/>
                    </a:srgbClr>
                  </a:outerShdw>
                </a:effectLst>
                <a:latin typeface="Times New Roman" pitchFamily="18" charset="0"/>
                <a:cs typeface="Times New Roman" pitchFamily="18" charset="0"/>
              </a:rPr>
              <a:t>CHỦ ĐỀ </a:t>
            </a:r>
          </a:p>
        </p:txBody>
      </p:sp>
      <p:sp>
        <p:nvSpPr>
          <p:cNvPr id="10" name="TextBox 9"/>
          <p:cNvSpPr txBox="1"/>
          <p:nvPr/>
        </p:nvSpPr>
        <p:spPr>
          <a:xfrm>
            <a:off x="3923928" y="1437624"/>
            <a:ext cx="3888432" cy="523220"/>
          </a:xfrm>
          <a:prstGeom prst="rect">
            <a:avLst/>
          </a:prstGeom>
          <a:noFill/>
        </p:spPr>
        <p:txBody>
          <a:bodyPr wrap="square" rtlCol="0">
            <a:spAutoFit/>
          </a:bodyPr>
          <a:lstStyle/>
          <a:p>
            <a:pPr algn="ctr"/>
            <a:r>
              <a:rPr lang="en-US" sz="28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TRÒ CHƠI DÂN GIAN</a:t>
            </a:r>
          </a:p>
        </p:txBody>
      </p:sp>
      <p:sp>
        <p:nvSpPr>
          <p:cNvPr id="7" name="TextBox 6"/>
          <p:cNvSpPr txBox="1"/>
          <p:nvPr/>
        </p:nvSpPr>
        <p:spPr>
          <a:xfrm>
            <a:off x="431540" y="1977684"/>
            <a:ext cx="8208912" cy="1308050"/>
          </a:xfrm>
          <a:prstGeom prst="rect">
            <a:avLst/>
          </a:prstGeom>
          <a:noFill/>
          <a:ln>
            <a:solidFill>
              <a:srgbClr val="820000"/>
            </a:solidFill>
          </a:ln>
        </p:spPr>
        <p:txBody>
          <a:bodyPr wrap="square" rtlCol="0">
            <a:spAutoFit/>
          </a:bodyPr>
          <a:lstStyle/>
          <a:p>
            <a:pPr algn="ctr"/>
            <a:r>
              <a:rPr lang="en-US" sz="2500" b="1">
                <a:solidFill>
                  <a:srgbClr val="820000"/>
                </a:solidFill>
                <a:effectLst>
                  <a:outerShdw blurRad="38100" dist="38100" dir="2700000" algn="tl">
                    <a:srgbClr val="000000">
                      <a:alpha val="43137"/>
                    </a:srgbClr>
                  </a:outerShdw>
                </a:effectLst>
              </a:rPr>
              <a:t>BÀI 9:</a:t>
            </a:r>
            <a:r>
              <a:rPr lang="en-US" sz="2300" b="1">
                <a:solidFill>
                  <a:srgbClr val="820000"/>
                </a:solidFill>
                <a:effectLst>
                  <a:outerShdw blurRad="38100" dist="38100" dir="2700000" algn="tl">
                    <a:srgbClr val="000000">
                      <a:alpha val="43137"/>
                    </a:srgbClr>
                  </a:outerShdw>
                </a:effectLst>
              </a:rPr>
              <a:t> </a:t>
            </a:r>
          </a:p>
          <a:p>
            <a:pPr algn="ctr"/>
            <a:r>
              <a:rPr lang="en-US" sz="2700" b="1">
                <a:solidFill>
                  <a:srgbClr val="820000"/>
                </a:solidFill>
                <a:effectLst>
                  <a:outerShdw blurRad="38100" dist="38100" dir="2700000" algn="tl">
                    <a:srgbClr val="000000">
                      <a:alpha val="43137"/>
                    </a:srgbClr>
                  </a:outerShdw>
                </a:effectLst>
              </a:rPr>
              <a:t>SÁNG TẠO MĨ THUẬT VỚI TRÒ CHƠI DÂN GIAN</a:t>
            </a:r>
          </a:p>
          <a:p>
            <a:pPr algn="ctr"/>
            <a:r>
              <a:rPr lang="en-US" sz="2700" b="1">
                <a:solidFill>
                  <a:srgbClr val="820000"/>
                </a:solidFill>
                <a:effectLst>
                  <a:outerShdw blurRad="38100" dist="38100" dir="2700000" algn="tl">
                    <a:srgbClr val="000000">
                      <a:alpha val="43137"/>
                    </a:srgbClr>
                  </a:outerShdw>
                </a:effectLst>
              </a:rPr>
              <a:t>(2 tiết)</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3363838"/>
            <a:ext cx="2426947" cy="13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5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800" decel="100000"/>
                                        <p:tgtEl>
                                          <p:spTgt spid="1027"/>
                                        </p:tgtEl>
                                      </p:cBhvr>
                                    </p:animEffect>
                                    <p:anim calcmode="lin" valueType="num">
                                      <p:cBhvr>
                                        <p:cTn id="16" dur="800" decel="100000" fill="hold"/>
                                        <p:tgtEl>
                                          <p:spTgt spid="1027"/>
                                        </p:tgtEl>
                                        <p:attrNameLst>
                                          <p:attrName>style.rotation</p:attrName>
                                        </p:attrNameLst>
                                      </p:cBhvr>
                                      <p:tavLst>
                                        <p:tav tm="0">
                                          <p:val>
                                            <p:fltVal val="-90"/>
                                          </p:val>
                                        </p:tav>
                                        <p:tav tm="100000">
                                          <p:val>
                                            <p:fltVal val="0"/>
                                          </p:val>
                                        </p:tav>
                                      </p:tavLst>
                                    </p:anim>
                                    <p:anim calcmode="lin" valueType="num">
                                      <p:cBhvr>
                                        <p:cTn id="17" dur="800" decel="100000" fill="hold"/>
                                        <p:tgtEl>
                                          <p:spTgt spid="1027"/>
                                        </p:tgtEl>
                                        <p:attrNameLst>
                                          <p:attrName>ppt_x</p:attrName>
                                        </p:attrNameLst>
                                      </p:cBhvr>
                                      <p:tavLst>
                                        <p:tav tm="0">
                                          <p:val>
                                            <p:strVal val="#ppt_x+0.4"/>
                                          </p:val>
                                        </p:tav>
                                        <p:tav tm="100000">
                                          <p:val>
                                            <p:strVal val="#ppt_x-0.05"/>
                                          </p:val>
                                        </p:tav>
                                      </p:tavLst>
                                    </p:anim>
                                    <p:anim calcmode="lin" valueType="num">
                                      <p:cBhvr>
                                        <p:cTn id="18" dur="800" decel="100000" fill="hold"/>
                                        <p:tgtEl>
                                          <p:spTgt spid="102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800" decel="100000"/>
                                        <p:tgtEl>
                                          <p:spTgt spid="10"/>
                                        </p:tgtEl>
                                      </p:cBhvr>
                                    </p:animEffect>
                                    <p:anim calcmode="lin" valueType="num">
                                      <p:cBhvr>
                                        <p:cTn id="24" dur="800" decel="100000" fill="hold"/>
                                        <p:tgtEl>
                                          <p:spTgt spid="10"/>
                                        </p:tgtEl>
                                        <p:attrNameLst>
                                          <p:attrName>style.rotation</p:attrName>
                                        </p:attrNameLst>
                                      </p:cBhvr>
                                      <p:tavLst>
                                        <p:tav tm="0">
                                          <p:val>
                                            <p:fltVal val="-90"/>
                                          </p:val>
                                        </p:tav>
                                        <p:tav tm="100000">
                                          <p:val>
                                            <p:fltVal val="0"/>
                                          </p:val>
                                        </p:tav>
                                      </p:tavLst>
                                    </p:anim>
                                    <p:anim calcmode="lin" valueType="num">
                                      <p:cBhvr>
                                        <p:cTn id="25" dur="800" decel="100000" fill="hold"/>
                                        <p:tgtEl>
                                          <p:spTgt spid="10"/>
                                        </p:tgtEl>
                                        <p:attrNameLst>
                                          <p:attrName>ppt_x</p:attrName>
                                        </p:attrNameLst>
                                      </p:cBhvr>
                                      <p:tavLst>
                                        <p:tav tm="0">
                                          <p:val>
                                            <p:strVal val="#ppt_x+0.4"/>
                                          </p:val>
                                        </p:tav>
                                        <p:tav tm="100000">
                                          <p:val>
                                            <p:strVal val="#ppt_x-0.05"/>
                                          </p:val>
                                        </p:tav>
                                      </p:tavLst>
                                    </p:anim>
                                    <p:anim calcmode="lin" valueType="num">
                                      <p:cBhvr>
                                        <p:cTn id="26" dur="800" decel="100000" fill="hold"/>
                                        <p:tgtEl>
                                          <p:spTgt spid="1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fade">
                                      <p:cBhvr>
                                        <p:cTn id="4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012703" y="2283719"/>
            <a:ext cx="3063276" cy="201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39752" y="9191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1)</a:t>
            </a:r>
          </a:p>
        </p:txBody>
      </p:sp>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55552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62753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12702" y="1035537"/>
            <a:ext cx="7951786" cy="707886"/>
          </a:xfrm>
          <a:prstGeom prst="rect">
            <a:avLst/>
          </a:prstGeom>
        </p:spPr>
        <p:txBody>
          <a:bodyPr wrap="square">
            <a:spAutoFit/>
          </a:bodyPr>
          <a:lstStyle/>
          <a:p>
            <a:pPr algn="ctr"/>
            <a:r>
              <a:rPr lang="en-US" sz="2200">
                <a:solidFill>
                  <a:srgbClr val="00006C"/>
                </a:solidFill>
                <a:latin typeface="Times New Roman" pitchFamily="18" charset="0"/>
                <a:cs typeface="Times New Roman" pitchFamily="18" charset="0"/>
              </a:rPr>
              <a:t>Quan sát, tìm hiểu hình dáng, động tác trong một số trò chơi dân gian </a:t>
            </a:r>
            <a:r>
              <a:rPr lang="en-US">
                <a:solidFill>
                  <a:srgbClr val="00006C"/>
                </a:solidFill>
                <a:latin typeface="Times New Roman" pitchFamily="18" charset="0"/>
                <a:cs typeface="Times New Roman" pitchFamily="18" charset="0"/>
              </a:rPr>
              <a:t>(Tham khảo hình minh hoạ trong SGK </a:t>
            </a:r>
            <a:r>
              <a:rPr lang="en-US" i="1">
                <a:solidFill>
                  <a:srgbClr val="00006C"/>
                </a:solidFill>
                <a:latin typeface="Times New Roman" pitchFamily="18" charset="0"/>
                <a:cs typeface="Times New Roman" pitchFamily="18" charset="0"/>
              </a:rPr>
              <a:t>Mĩ thuật 6,</a:t>
            </a:r>
            <a:r>
              <a:rPr lang="en-US">
                <a:solidFill>
                  <a:srgbClr val="00006C"/>
                </a:solidFill>
                <a:latin typeface="Times New Roman" pitchFamily="18" charset="0"/>
                <a:cs typeface="Times New Roman" pitchFamily="18" charset="0"/>
              </a:rPr>
              <a:t> trang 39) </a:t>
            </a:r>
          </a:p>
        </p:txBody>
      </p:sp>
      <p:sp>
        <p:nvSpPr>
          <p:cNvPr id="9" name="TextBox 8"/>
          <p:cNvSpPr txBox="1"/>
          <p:nvPr/>
        </p:nvSpPr>
        <p:spPr>
          <a:xfrm>
            <a:off x="1619672" y="4297308"/>
            <a:ext cx="1116124" cy="400110"/>
          </a:xfrm>
          <a:prstGeom prst="rect">
            <a:avLst/>
          </a:prstGeom>
          <a:noFill/>
        </p:spPr>
        <p:txBody>
          <a:bodyPr wrap="square" rtlCol="0">
            <a:spAutoFit/>
          </a:bodyPr>
          <a:lstStyle/>
          <a:p>
            <a:pPr algn="ctr"/>
            <a:r>
              <a:rPr lang="en-US" sz="2000">
                <a:solidFill>
                  <a:srgbClr val="00006C"/>
                </a:solidFill>
                <a:latin typeface="Times New Roman" pitchFamily="18" charset="0"/>
                <a:cs typeface="Times New Roman" pitchFamily="18" charset="0"/>
              </a:rPr>
              <a:t>Kéo co</a:t>
            </a:r>
          </a:p>
        </p:txBody>
      </p:sp>
      <p:pic>
        <p:nvPicPr>
          <p:cNvPr id="5125" name="Picture 5"/>
          <p:cNvPicPr>
            <a:picLocks noChangeAspect="1" noChangeArrowheads="1"/>
          </p:cNvPicPr>
          <p:nvPr/>
        </p:nvPicPr>
        <p:blipFill>
          <a:blip r:embed="rId6">
            <a:clrChange>
              <a:clrFrom>
                <a:srgbClr val="E4E4E4"/>
              </a:clrFrom>
              <a:clrTo>
                <a:srgbClr val="E4E4E4">
                  <a:alpha val="0"/>
                </a:srgbClr>
              </a:clrTo>
            </a:clrChange>
            <a:extLst>
              <a:ext uri="{BEBA8EAE-BF5A-486C-A8C5-ECC9F3942E4B}">
                <a14:imgProps xmlns:a14="http://schemas.microsoft.com/office/drawing/2010/main">
                  <a14:imgLayer r:embed="rId7">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067944" y="2283719"/>
            <a:ext cx="2119313" cy="186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95936" y="4290650"/>
            <a:ext cx="2232248" cy="369332"/>
          </a:xfrm>
          <a:prstGeom prst="rect">
            <a:avLst/>
          </a:prstGeom>
          <a:noFill/>
        </p:spPr>
        <p:txBody>
          <a:bodyPr wrap="square" rtlCol="0">
            <a:spAutoFit/>
          </a:bodyPr>
          <a:lstStyle/>
          <a:p>
            <a:pPr algn="ctr"/>
            <a:r>
              <a:rPr lang="en-US">
                <a:solidFill>
                  <a:srgbClr val="00006C"/>
                </a:solidFill>
                <a:latin typeface="Times New Roman" pitchFamily="18" charset="0"/>
                <a:cs typeface="Times New Roman" pitchFamily="18" charset="0"/>
              </a:rPr>
              <a:t>Trồng nụ trồng hoa</a:t>
            </a:r>
          </a:p>
        </p:txBody>
      </p:sp>
      <p:pic>
        <p:nvPicPr>
          <p:cNvPr id="5128"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231491" y="2283719"/>
            <a:ext cx="2588981"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67919" y="4307449"/>
            <a:ext cx="1116124" cy="400110"/>
          </a:xfrm>
          <a:prstGeom prst="rect">
            <a:avLst/>
          </a:prstGeom>
          <a:noFill/>
        </p:spPr>
        <p:txBody>
          <a:bodyPr wrap="square" rtlCol="0">
            <a:spAutoFit/>
          </a:bodyPr>
          <a:lstStyle/>
          <a:p>
            <a:pPr algn="ctr"/>
            <a:r>
              <a:rPr lang="en-US" sz="2000">
                <a:solidFill>
                  <a:srgbClr val="00006C"/>
                </a:solidFill>
                <a:latin typeface="Times New Roman" pitchFamily="18" charset="0"/>
                <a:cs typeface="Times New Roman" pitchFamily="18" charset="0"/>
              </a:rPr>
              <a:t>Đẩy gậy</a:t>
            </a:r>
          </a:p>
        </p:txBody>
      </p:sp>
      <p:pic>
        <p:nvPicPr>
          <p:cNvPr id="819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3648" y="9191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47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500"/>
                                        <p:tgtEl>
                                          <p:spTgt spid="51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125"/>
                                        </p:tgtEl>
                                        <p:attrNameLst>
                                          <p:attrName>style.visibility</p:attrName>
                                        </p:attrNameLst>
                                      </p:cBhvr>
                                      <p:to>
                                        <p:strVal val="visible"/>
                                      </p:to>
                                    </p:set>
                                    <p:animEffect transition="in" filter="fade">
                                      <p:cBhvr>
                                        <p:cTn id="36" dur="1000"/>
                                        <p:tgtEl>
                                          <p:spTgt spid="5125"/>
                                        </p:tgtEl>
                                      </p:cBhvr>
                                    </p:animEffect>
                                    <p:anim calcmode="lin" valueType="num">
                                      <p:cBhvr>
                                        <p:cTn id="37" dur="1000" fill="hold"/>
                                        <p:tgtEl>
                                          <p:spTgt spid="5125"/>
                                        </p:tgtEl>
                                        <p:attrNameLst>
                                          <p:attrName>ppt_x</p:attrName>
                                        </p:attrNameLst>
                                      </p:cBhvr>
                                      <p:tavLst>
                                        <p:tav tm="0">
                                          <p:val>
                                            <p:strVal val="#ppt_x"/>
                                          </p:val>
                                        </p:tav>
                                        <p:tav tm="100000">
                                          <p:val>
                                            <p:strVal val="#ppt_x"/>
                                          </p:val>
                                        </p:tav>
                                      </p:tavLst>
                                    </p:anim>
                                    <p:anim calcmode="lin" valueType="num">
                                      <p:cBhvr>
                                        <p:cTn id="38"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fade">
                                      <p:cBhvr>
                                        <p:cTn id="43" dur="500"/>
                                        <p:tgtEl>
                                          <p:spTgt spid="51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55552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62753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03416" y="1276767"/>
            <a:ext cx="7889064" cy="830997"/>
          </a:xfrm>
          <a:prstGeom prst="rect">
            <a:avLst/>
          </a:prstGeom>
        </p:spPr>
        <p:txBody>
          <a:bodyPr wrap="square">
            <a:spAutoFit/>
          </a:bodyPr>
          <a:lstStyle/>
          <a:p>
            <a:pPr algn="just"/>
            <a:r>
              <a:rPr lang="en-US" sz="2400" i="1">
                <a:solidFill>
                  <a:srgbClr val="00006C"/>
                </a:solidFill>
                <a:latin typeface="Times New Roman" pitchFamily="18" charset="0"/>
                <a:cs typeface="Times New Roman" pitchFamily="18" charset="0"/>
              </a:rPr>
              <a:t>Em đã tham gia trò chơi dân gian nào trong SGK ? Và ấn tượng của em như thế nào với trò chơi đó ?</a:t>
            </a:r>
            <a:endParaRPr lang="en-US" sz="2400">
              <a:solidFill>
                <a:srgbClr val="00006C"/>
              </a:solidFill>
              <a:latin typeface="Times New Roman" pitchFamily="18" charset="0"/>
              <a:cs typeface="Times New Roman" pitchFamily="18" charset="0"/>
            </a:endParaRPr>
          </a:p>
        </p:txBody>
      </p:sp>
      <p:pic>
        <p:nvPicPr>
          <p:cNvPr id="1026" name="Picture 2" descr="https://lh3.googleusercontent.com/-6VGFvpv0Vl8/WsOJSCcddkI/AAAAAAAACa8/hsgAipadYDAP1er5oTjy0CwiNgNhfQHpgCHMYCw/h136/4-ctu.vn_anh_dong_mau_slide_powerpoint_dep_(5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7806" y="1261973"/>
            <a:ext cx="485802" cy="805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25" y="2283718"/>
            <a:ext cx="298051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2283718"/>
            <a:ext cx="28083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5915" y="2288279"/>
            <a:ext cx="2718573" cy="229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09466" y="4589135"/>
            <a:ext cx="4738798" cy="430887"/>
          </a:xfrm>
          <a:prstGeom prst="rect">
            <a:avLst/>
          </a:prstGeom>
        </p:spPr>
        <p:txBody>
          <a:bodyPr wrap="none">
            <a:spAutoFit/>
          </a:bodyPr>
          <a:lstStyle/>
          <a:p>
            <a:pPr algn="ctr"/>
            <a:r>
              <a:rPr lang="en-US" sz="2200" b="1">
                <a:solidFill>
                  <a:srgbClr val="00006C"/>
                </a:solidFill>
                <a:latin typeface="Times New Roman" pitchFamily="18" charset="0"/>
                <a:cs typeface="Times New Roman" pitchFamily="18" charset="0"/>
              </a:rPr>
              <a:t>Kéo co, Banh chuyền, Nhảy bao bố, ...</a:t>
            </a:r>
          </a:p>
        </p:txBody>
      </p:sp>
      <p:sp>
        <p:nvSpPr>
          <p:cNvPr id="5" name="Rectangle 4"/>
          <p:cNvSpPr/>
          <p:nvPr/>
        </p:nvSpPr>
        <p:spPr>
          <a:xfrm>
            <a:off x="1032653" y="2288279"/>
            <a:ext cx="7931835" cy="201593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500" b="1">
                <a:solidFill>
                  <a:srgbClr val="500000"/>
                </a:solidFill>
                <a:latin typeface="Times New Roman" pitchFamily="18" charset="0"/>
                <a:cs typeface="Times New Roman" pitchFamily="18" charset="0"/>
              </a:rPr>
              <a:t>Trò chơi: Chi chi chành chành</a:t>
            </a:r>
          </a:p>
          <a:p>
            <a:pPr algn="just"/>
            <a:r>
              <a:rPr lang="en-US" sz="2500">
                <a:solidFill>
                  <a:srgbClr val="00006C"/>
                </a:solidFill>
                <a:latin typeface="Times New Roman" pitchFamily="18" charset="0"/>
                <a:cs typeface="Times New Roman" pitchFamily="18" charset="0"/>
              </a:rPr>
              <a:t>Người chơi có thể từ 3 người trở lên. Chọn một người đứng ra trước xòe bàn tay ra các người khác giơ ngón trỏ ra đặt vào long bàn tay vào. Người xòe bàn tay đọc thật nhanh: chi chi chành chành...</a:t>
            </a:r>
          </a:p>
        </p:txBody>
      </p:sp>
      <p:sp>
        <p:nvSpPr>
          <p:cNvPr id="19" name="TextBox 18"/>
          <p:cNvSpPr txBox="1"/>
          <p:nvPr/>
        </p:nvSpPr>
        <p:spPr>
          <a:xfrm>
            <a:off x="2339752" y="9191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1)</a:t>
            </a:r>
          </a:p>
        </p:txBody>
      </p:sp>
      <p:sp>
        <p:nvSpPr>
          <p:cNvPr id="20" name="Rectangle 19"/>
          <p:cNvSpPr/>
          <p:nvPr/>
        </p:nvSpPr>
        <p:spPr>
          <a:xfrm>
            <a:off x="971600" y="1347614"/>
            <a:ext cx="788906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i="1">
                <a:solidFill>
                  <a:srgbClr val="00006C"/>
                </a:solidFill>
                <a:latin typeface="Times New Roman" pitchFamily="18" charset="0"/>
                <a:cs typeface="Times New Roman" pitchFamily="18" charset="0"/>
              </a:rPr>
              <a:t>Ngoài những trò chơi trong SGK em còn có tham gia trò chơi nào nữa không ?</a:t>
            </a:r>
            <a:endParaRPr lang="en-US" sz="2400">
              <a:solidFill>
                <a:srgbClr val="00006C"/>
              </a:solidFill>
              <a:latin typeface="Times New Roman" pitchFamily="18" charset="0"/>
              <a:cs typeface="Times New Roman" pitchFamily="18" charset="0"/>
            </a:endParaRPr>
          </a:p>
        </p:txBody>
      </p:sp>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9191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8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500" fill="hold"/>
                                        <p:tgtEl>
                                          <p:spTgt spid="1027"/>
                                        </p:tgtEl>
                                        <p:attrNameLst>
                                          <p:attrName>ppt_x</p:attrName>
                                        </p:attrNameLst>
                                      </p:cBhvr>
                                      <p:tavLst>
                                        <p:tav tm="0">
                                          <p:val>
                                            <p:strVal val="#ppt_x"/>
                                          </p:val>
                                        </p:tav>
                                        <p:tav tm="100000">
                                          <p:val>
                                            <p:strVal val="#ppt_x"/>
                                          </p:val>
                                        </p:tav>
                                      </p:tavLst>
                                    </p:anim>
                                    <p:anim calcmode="lin" valueType="num">
                                      <p:cBhvr additive="base">
                                        <p:cTn id="17" dur="500" fill="hold"/>
                                        <p:tgtEl>
                                          <p:spTgt spid="10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additive="base">
                                        <p:cTn id="24" dur="500" fill="hold"/>
                                        <p:tgtEl>
                                          <p:spTgt spid="1029"/>
                                        </p:tgtEl>
                                        <p:attrNameLst>
                                          <p:attrName>ppt_x</p:attrName>
                                        </p:attrNameLst>
                                      </p:cBhvr>
                                      <p:tavLst>
                                        <p:tav tm="0">
                                          <p:val>
                                            <p:strVal val="#ppt_x"/>
                                          </p:val>
                                        </p:tav>
                                        <p:tav tm="100000">
                                          <p:val>
                                            <p:strVal val="#ppt_x"/>
                                          </p:val>
                                        </p:tav>
                                      </p:tavLst>
                                    </p:anim>
                                    <p:anim calcmode="lin" valueType="num">
                                      <p:cBhvr additive="base">
                                        <p:cTn id="2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27"/>
                                        </p:tgtEl>
                                      </p:cBhvr>
                                    </p:animEffect>
                                    <p:set>
                                      <p:cBhvr>
                                        <p:cTn id="36" dur="1" fill="hold">
                                          <p:stCondLst>
                                            <p:cond delay="499"/>
                                          </p:stCondLst>
                                        </p:cTn>
                                        <p:tgtEl>
                                          <p:spTgt spid="10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29"/>
                                        </p:tgtEl>
                                      </p:cBhvr>
                                    </p:animEffect>
                                    <p:set>
                                      <p:cBhvr>
                                        <p:cTn id="42" dur="1" fill="hold">
                                          <p:stCondLst>
                                            <p:cond delay="499"/>
                                          </p:stCondLst>
                                        </p:cTn>
                                        <p:tgtEl>
                                          <p:spTgt spid="10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3" grpId="1"/>
      <p:bldP spid="5" grpId="0" animBg="1"/>
      <p:bldP spid="5" grpId="1"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55552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62753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79512" y="1131590"/>
            <a:ext cx="878497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000" b="1" i="1">
                <a:solidFill>
                  <a:srgbClr val="00006C"/>
                </a:solidFill>
                <a:latin typeface="Times New Roman" pitchFamily="18" charset="0"/>
                <a:cs typeface="Times New Roman" pitchFamily="18" charset="0"/>
              </a:rPr>
              <a:t>Trò chơi Dân gian còn xuất hiện nhiều ở trong các dòng tranh Dân gian Việt Nam như tranh Đông Hồ, tranh Hàng Trống, tranh Làng Sình, ...</a:t>
            </a:r>
            <a:endParaRPr lang="en-US" sz="2000" b="1">
              <a:solidFill>
                <a:srgbClr val="00006C"/>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51" y="2067694"/>
            <a:ext cx="281567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2088810"/>
            <a:ext cx="2808311" cy="264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2065328"/>
            <a:ext cx="2736305" cy="266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7523" y="2427734"/>
            <a:ext cx="8640960" cy="2123658"/>
          </a:xfrm>
          <a:prstGeom prst="rect">
            <a:avLst/>
          </a:prstGeom>
        </p:spPr>
        <p:txBody>
          <a:bodyPr wrap="square">
            <a:spAutoFit/>
          </a:bodyPr>
          <a:lstStyle/>
          <a:p>
            <a:pPr algn="just"/>
            <a:r>
              <a:rPr lang="en-US" sz="2200" b="1">
                <a:solidFill>
                  <a:srgbClr val="00006C"/>
                </a:solidFill>
              </a:rPr>
              <a:t> </a:t>
            </a:r>
            <a:r>
              <a:rPr lang="en-US" sz="2200" b="1">
                <a:solidFill>
                  <a:srgbClr val="00006C"/>
                </a:solidFill>
                <a:latin typeface="Times New Roman" pitchFamily="18" charset="0"/>
                <a:cs typeface="Times New Roman" pitchFamily="18" charset="0"/>
              </a:rPr>
              <a:t>+ Có rất nhiều dáng người thể hiện về hoạt động trò chơi dân gian như ngồi, đứng choãi chân đẩy gậy hoặc kéo co, nhảy sạp,...</a:t>
            </a:r>
          </a:p>
          <a:p>
            <a:pPr algn="just"/>
            <a:r>
              <a:rPr lang="en-US" sz="2200" b="1">
                <a:solidFill>
                  <a:srgbClr val="00006C"/>
                </a:solidFill>
                <a:latin typeface="Times New Roman" pitchFamily="18" charset="0"/>
                <a:cs typeface="Times New Roman" pitchFamily="18" charset="0"/>
              </a:rPr>
              <a:t>+ Cần chú ý đến động tác, mối tương quan tỉ lệ giữa đầu, thân, tay, chân, sao cho hài hoà, thuận mắt.</a:t>
            </a:r>
          </a:p>
          <a:p>
            <a:pPr algn="just"/>
            <a:r>
              <a:rPr lang="en-US" sz="2200" b="1">
                <a:solidFill>
                  <a:srgbClr val="00006C"/>
                </a:solidFill>
                <a:latin typeface="Times New Roman" pitchFamily="18" charset="0"/>
                <a:cs typeface="Times New Roman" pitchFamily="18" charset="0"/>
              </a:rPr>
              <a:t>+ Để thể hiện được đặc điểm trò chơi dân gian, cần chú ý đến động tác, biểu cảm bộc lộ sự thoải mái và vui vẻ của người chơi.</a:t>
            </a:r>
          </a:p>
        </p:txBody>
      </p:sp>
      <p:sp>
        <p:nvSpPr>
          <p:cNvPr id="15" name="TextBox 14"/>
          <p:cNvSpPr txBox="1"/>
          <p:nvPr/>
        </p:nvSpPr>
        <p:spPr>
          <a:xfrm>
            <a:off x="2339752" y="9191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1)</a:t>
            </a: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8" y="9191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96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par>
                                <p:cTn id="14" presetID="21" presetClass="entr" presetSubtype="1"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heel(1)">
                                      <p:cBhvr>
                                        <p:cTn id="16" dur="2000"/>
                                        <p:tgtEl>
                                          <p:spTgt spid="2051"/>
                                        </p:tgtEl>
                                      </p:cBhvr>
                                    </p:animEffect>
                                  </p:childTnLst>
                                </p:cTn>
                              </p:par>
                              <p:par>
                                <p:cTn id="17" presetID="21" presetClass="entr" presetSubtype="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heel(1)">
                                      <p:cBhvr>
                                        <p:cTn id="19" dur="2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0"/>
                                        </p:tgtEl>
                                      </p:cBhvr>
                                    </p:animEffect>
                                    <p:set>
                                      <p:cBhvr>
                                        <p:cTn id="24" dur="1" fill="hold">
                                          <p:stCondLst>
                                            <p:cond delay="499"/>
                                          </p:stCondLst>
                                        </p:cTn>
                                        <p:tgtEl>
                                          <p:spTgt spid="205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51"/>
                                        </p:tgtEl>
                                      </p:cBhvr>
                                    </p:animEffect>
                                    <p:set>
                                      <p:cBhvr>
                                        <p:cTn id="27" dur="1" fill="hold">
                                          <p:stCondLst>
                                            <p:cond delay="499"/>
                                          </p:stCondLst>
                                        </p:cTn>
                                        <p:tgtEl>
                                          <p:spTgt spid="205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52"/>
                                        </p:tgtEl>
                                      </p:cBhvr>
                                    </p:animEffect>
                                    <p:set>
                                      <p:cBhvr>
                                        <p:cTn id="30" dur="1" fill="hold">
                                          <p:stCondLst>
                                            <p:cond delay="499"/>
                                          </p:stCondLst>
                                        </p:cTn>
                                        <p:tgtEl>
                                          <p:spTgt spid="20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5" dur="500"/>
                                        <p:tgtEl>
                                          <p:spTgt spid="2">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8" dur="500"/>
                                        <p:tgtEl>
                                          <p:spTgt spid="2">
                                            <p:txEl>
                                              <p:pRg st="1" end="1"/>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411510"/>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58746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01748" y="915566"/>
            <a:ext cx="7889064" cy="461665"/>
          </a:xfrm>
          <a:prstGeom prst="rect">
            <a:avLst/>
          </a:prstGeom>
        </p:spPr>
        <p:txBody>
          <a:bodyPr wrap="square">
            <a:spAutoFit/>
          </a:bodyPr>
          <a:lstStyle/>
          <a:p>
            <a:pPr algn="just"/>
            <a:r>
              <a:rPr lang="en-US" sz="2400" i="1">
                <a:solidFill>
                  <a:srgbClr val="00006C"/>
                </a:solidFill>
                <a:latin typeface="Times New Roman" pitchFamily="18" charset="0"/>
                <a:cs typeface="Times New Roman" pitchFamily="18" charset="0"/>
              </a:rPr>
              <a:t>Quan sát một số sản phẩm của các bạn</a:t>
            </a:r>
            <a:endParaRPr lang="en-US" sz="2400">
              <a:solidFill>
                <a:srgbClr val="00006C"/>
              </a:solidFill>
              <a:latin typeface="Times New Roman" pitchFamily="18" charset="0"/>
              <a:cs typeface="Times New Roman" pitchFamily="18" charset="0"/>
            </a:endParaRPr>
          </a:p>
        </p:txBody>
      </p:sp>
      <p:pic>
        <p:nvPicPr>
          <p:cNvPr id="3080" name="Picture 8"/>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156176" y="3363838"/>
            <a:ext cx="266429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65777" y="1376643"/>
            <a:ext cx="267404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311860" y="1419622"/>
            <a:ext cx="259228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084168" y="1419623"/>
            <a:ext cx="280664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68116" y="3311561"/>
            <a:ext cx="2688299" cy="16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4">
            <a:extLst>
              <a:ext uri="{BEBA8EAE-BF5A-486C-A8C5-ECC9F3942E4B}">
                <a14:imgProps xmlns:a14="http://schemas.microsoft.com/office/drawing/2010/main">
                  <a14:imgLayer r:embed="rId1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203848" y="3363838"/>
            <a:ext cx="2592289" cy="158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339752" y="9191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r>
              <a:rPr lang="en-US" sz="1400" b="1">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(Tiết 1)</a:t>
            </a:r>
          </a:p>
        </p:txBody>
      </p:sp>
      <p:pic>
        <p:nvPicPr>
          <p:cNvPr id="1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03648" y="9191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1460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489</TotalTime>
  <Words>1203</Words>
  <Application>Microsoft Office PowerPoint</Application>
  <PresentationFormat>Trình chiếu Trên màn hình (16:9)</PresentationFormat>
  <Paragraphs>87</Paragraphs>
  <Slides>16</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16</vt:i4>
      </vt:variant>
    </vt:vector>
  </HeadingPairs>
  <TitlesOfParts>
    <vt:vector size="21" baseType="lpstr">
      <vt:lpstr>Gill Sans MT</vt:lpstr>
      <vt:lpstr>Times New Roman</vt:lpstr>
      <vt:lpstr>Verdana</vt:lpstr>
      <vt:lpstr>Wingdings 2</vt:lpstr>
      <vt:lpstr>Solstice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Hong Quan</cp:lastModifiedBy>
  <cp:revision>86</cp:revision>
  <dcterms:created xsi:type="dcterms:W3CDTF">2021-10-30T14:55:21Z</dcterms:created>
  <dcterms:modified xsi:type="dcterms:W3CDTF">2021-11-01T02:25:34Z</dcterms:modified>
</cp:coreProperties>
</file>