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0" r:id="rId4"/>
    <p:sldId id="261" r:id="rId5"/>
    <p:sldId id="263" r:id="rId6"/>
    <p:sldId id="264" r:id="rId7"/>
    <p:sldId id="265" r:id="rId8"/>
    <p:sldId id="266" r:id="rId9"/>
    <p:sldId id="26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50" d="100"/>
          <a:sy n="50" d="100"/>
        </p:scale>
        <p:origin x="66"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2B2B491-F660-4C20-8B83-E1BD4CE3AD9E}"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D51B4D-72AD-4FEC-AED5-7E83F8BCFDE0}" type="slidenum">
              <a:rPr lang="en-US" smtClean="0"/>
              <a:t>‹#›</a:t>
            </a:fld>
            <a:endParaRPr lang="en-US"/>
          </a:p>
        </p:txBody>
      </p:sp>
    </p:spTree>
    <p:extLst>
      <p:ext uri="{BB962C8B-B14F-4D97-AF65-F5344CB8AC3E}">
        <p14:creationId xmlns:p14="http://schemas.microsoft.com/office/powerpoint/2010/main" val="2673341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B2B491-F660-4C20-8B83-E1BD4CE3AD9E}"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D51B4D-72AD-4FEC-AED5-7E83F8BCFDE0}" type="slidenum">
              <a:rPr lang="en-US" smtClean="0"/>
              <a:t>‹#›</a:t>
            </a:fld>
            <a:endParaRPr lang="en-US"/>
          </a:p>
        </p:txBody>
      </p:sp>
    </p:spTree>
    <p:extLst>
      <p:ext uri="{BB962C8B-B14F-4D97-AF65-F5344CB8AC3E}">
        <p14:creationId xmlns:p14="http://schemas.microsoft.com/office/powerpoint/2010/main" val="1497192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B2B491-F660-4C20-8B83-E1BD4CE3AD9E}"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D51B4D-72AD-4FEC-AED5-7E83F8BCFDE0}" type="slidenum">
              <a:rPr lang="en-US" smtClean="0"/>
              <a:t>‹#›</a:t>
            </a:fld>
            <a:endParaRPr lang="en-US"/>
          </a:p>
        </p:txBody>
      </p:sp>
    </p:spTree>
    <p:extLst>
      <p:ext uri="{BB962C8B-B14F-4D97-AF65-F5344CB8AC3E}">
        <p14:creationId xmlns:p14="http://schemas.microsoft.com/office/powerpoint/2010/main" val="2243787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B2B491-F660-4C20-8B83-E1BD4CE3AD9E}"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D51B4D-72AD-4FEC-AED5-7E83F8BCFDE0}" type="slidenum">
              <a:rPr lang="en-US" smtClean="0"/>
              <a:t>‹#›</a:t>
            </a:fld>
            <a:endParaRPr lang="en-US"/>
          </a:p>
        </p:txBody>
      </p:sp>
    </p:spTree>
    <p:extLst>
      <p:ext uri="{BB962C8B-B14F-4D97-AF65-F5344CB8AC3E}">
        <p14:creationId xmlns:p14="http://schemas.microsoft.com/office/powerpoint/2010/main" val="2406253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2B2B491-F660-4C20-8B83-E1BD4CE3AD9E}"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D51B4D-72AD-4FEC-AED5-7E83F8BCFDE0}" type="slidenum">
              <a:rPr lang="en-US" smtClean="0"/>
              <a:t>‹#›</a:t>
            </a:fld>
            <a:endParaRPr lang="en-US"/>
          </a:p>
        </p:txBody>
      </p:sp>
    </p:spTree>
    <p:extLst>
      <p:ext uri="{BB962C8B-B14F-4D97-AF65-F5344CB8AC3E}">
        <p14:creationId xmlns:p14="http://schemas.microsoft.com/office/powerpoint/2010/main" val="1213726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B2B491-F660-4C20-8B83-E1BD4CE3AD9E}"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D51B4D-72AD-4FEC-AED5-7E83F8BCFDE0}" type="slidenum">
              <a:rPr lang="en-US" smtClean="0"/>
              <a:t>‹#›</a:t>
            </a:fld>
            <a:endParaRPr lang="en-US"/>
          </a:p>
        </p:txBody>
      </p:sp>
    </p:spTree>
    <p:extLst>
      <p:ext uri="{BB962C8B-B14F-4D97-AF65-F5344CB8AC3E}">
        <p14:creationId xmlns:p14="http://schemas.microsoft.com/office/powerpoint/2010/main" val="893911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B2B491-F660-4C20-8B83-E1BD4CE3AD9E}" type="datetimeFigureOut">
              <a:rPr lang="en-US" smtClean="0"/>
              <a:t>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D51B4D-72AD-4FEC-AED5-7E83F8BCFDE0}" type="slidenum">
              <a:rPr lang="en-US" smtClean="0"/>
              <a:t>‹#›</a:t>
            </a:fld>
            <a:endParaRPr lang="en-US"/>
          </a:p>
        </p:txBody>
      </p:sp>
    </p:spTree>
    <p:extLst>
      <p:ext uri="{BB962C8B-B14F-4D97-AF65-F5344CB8AC3E}">
        <p14:creationId xmlns:p14="http://schemas.microsoft.com/office/powerpoint/2010/main" val="1838245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B2B491-F660-4C20-8B83-E1BD4CE3AD9E}" type="datetimeFigureOut">
              <a:rPr lang="en-US" smtClean="0"/>
              <a:t>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D51B4D-72AD-4FEC-AED5-7E83F8BCFDE0}" type="slidenum">
              <a:rPr lang="en-US" smtClean="0"/>
              <a:t>‹#›</a:t>
            </a:fld>
            <a:endParaRPr lang="en-US"/>
          </a:p>
        </p:txBody>
      </p:sp>
    </p:spTree>
    <p:extLst>
      <p:ext uri="{BB962C8B-B14F-4D97-AF65-F5344CB8AC3E}">
        <p14:creationId xmlns:p14="http://schemas.microsoft.com/office/powerpoint/2010/main" val="3299838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B2B491-F660-4C20-8B83-E1BD4CE3AD9E}" type="datetimeFigureOut">
              <a:rPr lang="en-US" smtClean="0"/>
              <a:t>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D51B4D-72AD-4FEC-AED5-7E83F8BCFDE0}" type="slidenum">
              <a:rPr lang="en-US" smtClean="0"/>
              <a:t>‹#›</a:t>
            </a:fld>
            <a:endParaRPr lang="en-US"/>
          </a:p>
        </p:txBody>
      </p:sp>
    </p:spTree>
    <p:extLst>
      <p:ext uri="{BB962C8B-B14F-4D97-AF65-F5344CB8AC3E}">
        <p14:creationId xmlns:p14="http://schemas.microsoft.com/office/powerpoint/2010/main" val="3787600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B2B491-F660-4C20-8B83-E1BD4CE3AD9E}"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D51B4D-72AD-4FEC-AED5-7E83F8BCFDE0}" type="slidenum">
              <a:rPr lang="en-US" smtClean="0"/>
              <a:t>‹#›</a:t>
            </a:fld>
            <a:endParaRPr lang="en-US"/>
          </a:p>
        </p:txBody>
      </p:sp>
    </p:spTree>
    <p:extLst>
      <p:ext uri="{BB962C8B-B14F-4D97-AF65-F5344CB8AC3E}">
        <p14:creationId xmlns:p14="http://schemas.microsoft.com/office/powerpoint/2010/main" val="3491587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B2B491-F660-4C20-8B83-E1BD4CE3AD9E}"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D51B4D-72AD-4FEC-AED5-7E83F8BCFDE0}" type="slidenum">
              <a:rPr lang="en-US" smtClean="0"/>
              <a:t>‹#›</a:t>
            </a:fld>
            <a:endParaRPr lang="en-US"/>
          </a:p>
        </p:txBody>
      </p:sp>
    </p:spTree>
    <p:extLst>
      <p:ext uri="{BB962C8B-B14F-4D97-AF65-F5344CB8AC3E}">
        <p14:creationId xmlns:p14="http://schemas.microsoft.com/office/powerpoint/2010/main" val="1464855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B2B491-F660-4C20-8B83-E1BD4CE3AD9E}" type="datetimeFigureOut">
              <a:rPr lang="en-US" smtClean="0"/>
              <a:t>11/1/2021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D51B4D-72AD-4FEC-AED5-7E83F8BCFDE0}" type="slidenum">
              <a:rPr lang="en-US" smtClean="0"/>
              <a:t>‹#›</a:t>
            </a:fld>
            <a:endParaRPr lang="en-US"/>
          </a:p>
        </p:txBody>
      </p:sp>
    </p:spTree>
    <p:extLst>
      <p:ext uri="{BB962C8B-B14F-4D97-AF65-F5344CB8AC3E}">
        <p14:creationId xmlns:p14="http://schemas.microsoft.com/office/powerpoint/2010/main" val="2142998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4"/>
          <p:cNvSpPr txBox="1">
            <a:spLocks noChangeArrowheads="1"/>
          </p:cNvSpPr>
          <p:nvPr/>
        </p:nvSpPr>
        <p:spPr bwMode="auto">
          <a:xfrm>
            <a:off x="2438401" y="4953000"/>
            <a:ext cx="7543800" cy="1261884"/>
          </a:xfrm>
          <a:prstGeom prst="rect">
            <a:avLst/>
          </a:prstGeom>
          <a:noFill/>
          <a:ln w="9525">
            <a:noFill/>
            <a:miter lim="800000"/>
            <a:headEnd/>
            <a:tailEnd/>
          </a:ln>
          <a:effectLst>
            <a:outerShdw dist="107763" dir="8100000" algn="ctr" rotWithShape="0">
              <a:schemeClr val="bg2">
                <a:alpha val="50000"/>
              </a:schemeClr>
            </a:outerShdw>
          </a:effectLst>
        </p:spPr>
        <p:txBody>
          <a:bodyPr wrap="square">
            <a:spAutoFit/>
          </a:bodyPr>
          <a:lstStyle/>
          <a:p>
            <a:pPr algn="ctr">
              <a:spcBef>
                <a:spcPct val="50000"/>
              </a:spcBef>
            </a:pPr>
            <a:r>
              <a:rPr lang="en-US" sz="2800" b="1" dirty="0" err="1">
                <a:solidFill>
                  <a:srgbClr val="003399"/>
                </a:solidFill>
                <a:latin typeface="Times New Roman" pitchFamily="18" charset="0"/>
              </a:rPr>
              <a:t>Giáo</a:t>
            </a:r>
            <a:r>
              <a:rPr lang="en-US" sz="2800" b="1" dirty="0">
                <a:solidFill>
                  <a:srgbClr val="003399"/>
                </a:solidFill>
                <a:latin typeface="Times New Roman" pitchFamily="18" charset="0"/>
              </a:rPr>
              <a:t> </a:t>
            </a:r>
            <a:r>
              <a:rPr lang="en-US" sz="2800" b="1" dirty="0" err="1">
                <a:solidFill>
                  <a:srgbClr val="003399"/>
                </a:solidFill>
                <a:latin typeface="Times New Roman" pitchFamily="18" charset="0"/>
              </a:rPr>
              <a:t>viên</a:t>
            </a:r>
            <a:r>
              <a:rPr lang="en-US" sz="2800" b="1" dirty="0">
                <a:solidFill>
                  <a:srgbClr val="003399"/>
                </a:solidFill>
                <a:latin typeface="Times New Roman" pitchFamily="18" charset="0"/>
              </a:rPr>
              <a:t> </a:t>
            </a:r>
            <a:r>
              <a:rPr lang="en-US" sz="2800" b="1" dirty="0" err="1">
                <a:solidFill>
                  <a:srgbClr val="003399"/>
                </a:solidFill>
                <a:latin typeface="Times New Roman" pitchFamily="18" charset="0"/>
              </a:rPr>
              <a:t>thực</a:t>
            </a:r>
            <a:r>
              <a:rPr lang="en-US" sz="2800" b="1" dirty="0">
                <a:solidFill>
                  <a:srgbClr val="003399"/>
                </a:solidFill>
                <a:latin typeface="Times New Roman" pitchFamily="18" charset="0"/>
              </a:rPr>
              <a:t> </a:t>
            </a:r>
            <a:r>
              <a:rPr lang="en-US" sz="2800" b="1" dirty="0" err="1">
                <a:solidFill>
                  <a:srgbClr val="003399"/>
                </a:solidFill>
                <a:latin typeface="Times New Roman" pitchFamily="18" charset="0"/>
              </a:rPr>
              <a:t>hiện</a:t>
            </a:r>
            <a:r>
              <a:rPr lang="en-US" sz="2800" b="1" dirty="0">
                <a:solidFill>
                  <a:srgbClr val="003399"/>
                </a:solidFill>
                <a:latin typeface="Times New Roman" pitchFamily="18" charset="0"/>
              </a:rPr>
              <a:t>:</a:t>
            </a:r>
            <a:endParaRPr lang="en-US" sz="3200" b="1" dirty="0">
              <a:solidFill>
                <a:srgbClr val="003399"/>
              </a:solidFill>
              <a:latin typeface="Times New Roman" pitchFamily="18" charset="0"/>
            </a:endParaRPr>
          </a:p>
          <a:p>
            <a:pPr algn="ctr">
              <a:spcBef>
                <a:spcPct val="50000"/>
              </a:spcBef>
            </a:pPr>
            <a:r>
              <a:rPr lang="en-US" sz="3200" b="1">
                <a:solidFill>
                  <a:srgbClr val="003399"/>
                </a:solidFill>
                <a:latin typeface="Times New Roman" pitchFamily="18" charset="0"/>
              </a:rPr>
              <a:t>NHÓM </a:t>
            </a:r>
            <a:endParaRPr lang="en-US" sz="2800" b="1">
              <a:solidFill>
                <a:srgbClr val="003399"/>
              </a:solidFill>
              <a:latin typeface="Times New Roman" pitchFamily="18" charset="0"/>
            </a:endParaRPr>
          </a:p>
        </p:txBody>
      </p:sp>
      <p:pic>
        <p:nvPicPr>
          <p:cNvPr id="28677" name="Picture 5" descr="MT1"/>
          <p:cNvPicPr>
            <a:picLocks noChangeAspect="1" noChangeArrowheads="1" noCrop="1"/>
          </p:cNvPicPr>
          <p:nvPr/>
        </p:nvPicPr>
        <p:blipFill>
          <a:blip r:embed="rId2"/>
          <a:srcRect/>
          <a:stretch>
            <a:fillRect/>
          </a:stretch>
        </p:blipFill>
        <p:spPr bwMode="auto">
          <a:xfrm>
            <a:off x="3810000" y="276225"/>
            <a:ext cx="4495800" cy="1974850"/>
          </a:xfrm>
          <a:prstGeom prst="rect">
            <a:avLst/>
          </a:prstGeom>
          <a:noFill/>
          <a:ln w="9525">
            <a:noFill/>
            <a:miter lim="800000"/>
            <a:headEnd/>
            <a:tailEnd/>
          </a:ln>
        </p:spPr>
      </p:pic>
      <p:sp>
        <p:nvSpPr>
          <p:cNvPr id="28678" name="Rectangle 6"/>
          <p:cNvSpPr>
            <a:spLocks noChangeArrowheads="1"/>
          </p:cNvSpPr>
          <p:nvPr/>
        </p:nvSpPr>
        <p:spPr bwMode="auto">
          <a:xfrm>
            <a:off x="4440238" y="2438400"/>
            <a:ext cx="3168650" cy="685800"/>
          </a:xfrm>
          <a:prstGeom prst="rect">
            <a:avLst/>
          </a:prstGeom>
          <a:noFill/>
          <a:ln w="9525">
            <a:noFill/>
            <a:miter lim="800000"/>
            <a:headEnd/>
            <a:tailEnd/>
          </a:ln>
          <a:effectLst>
            <a:outerShdw dist="107763" dir="13500000" algn="ctr" rotWithShape="0">
              <a:schemeClr val="bg2">
                <a:alpha val="50000"/>
              </a:schemeClr>
            </a:outerShdw>
          </a:effectLst>
        </p:spPr>
        <p:txBody>
          <a:bodyPr wrap="none" anchor="ctr"/>
          <a:lstStyle/>
          <a:p>
            <a:pPr algn="ctr"/>
            <a:r>
              <a:rPr lang="en-US" sz="4000" b="1" dirty="0" err="1">
                <a:solidFill>
                  <a:srgbClr val="FF0000"/>
                </a:solidFill>
                <a:cs typeface="Arial" charset="0"/>
              </a:rPr>
              <a:t>LỚP</a:t>
            </a:r>
            <a:r>
              <a:rPr lang="en-US" sz="4000" b="1" dirty="0">
                <a:solidFill>
                  <a:srgbClr val="FF0000"/>
                </a:solidFill>
                <a:cs typeface="Arial" charset="0"/>
              </a:rPr>
              <a:t> 6</a:t>
            </a:r>
          </a:p>
        </p:txBody>
      </p:sp>
      <p:sp>
        <p:nvSpPr>
          <p:cNvPr id="2" name="Rectangle 1"/>
          <p:cNvSpPr/>
          <p:nvPr/>
        </p:nvSpPr>
        <p:spPr>
          <a:xfrm>
            <a:off x="3200400" y="3814227"/>
            <a:ext cx="5943600" cy="707886"/>
          </a:xfrm>
          <a:prstGeom prst="rect">
            <a:avLst/>
          </a:prstGeom>
        </p:spPr>
        <p:txBody>
          <a:bodyPr wrap="square">
            <a:spAutoFit/>
          </a:bodyPr>
          <a:lstStyle/>
          <a:p>
            <a:pPr algn="ctr"/>
            <a:r>
              <a:rPr lang="en-US" sz="2000" b="1">
                <a:solidFill>
                  <a:srgbClr val="FF0000"/>
                </a:solidFill>
                <a:latin typeface="Times New Roman" panose="02020603050405020304" pitchFamily="18" charset="0"/>
                <a:ea typeface="Times New Roman" panose="02020603050405020304" pitchFamily="18" charset="0"/>
              </a:rPr>
              <a:t>Chủ đề 8: MĨ THUẬT THỜI KÌ CỔ ĐẠI</a:t>
            </a:r>
            <a:endParaRPr lang="en-US" sz="2000">
              <a:solidFill>
                <a:srgbClr val="FF0000"/>
              </a:solidFill>
              <a:latin typeface="Times New Roman" panose="02020603050405020304" pitchFamily="18" charset="0"/>
              <a:ea typeface="Times New Roman" panose="02020603050405020304" pitchFamily="18" charset="0"/>
            </a:endParaRPr>
          </a:p>
          <a:p>
            <a:pPr algn="ctr"/>
            <a:r>
              <a:rPr lang="en-US" sz="2000" b="1" i="1">
                <a:solidFill>
                  <a:srgbClr val="FF0000"/>
                </a:solidFill>
                <a:latin typeface="Times New Roman" panose="02020603050405020304" pitchFamily="18" charset="0"/>
                <a:ea typeface="Times New Roman" panose="02020603050405020304" pitchFamily="18" charset="0"/>
              </a:rPr>
              <a:t>Bài 16: </a:t>
            </a:r>
            <a:r>
              <a:rPr lang="en-US" sz="2000" b="1">
                <a:solidFill>
                  <a:srgbClr val="FF0000"/>
                </a:solidFill>
                <a:latin typeface="Times New Roman" panose="02020603050405020304" pitchFamily="18" charset="0"/>
                <a:ea typeface="Times New Roman" panose="02020603050405020304" pitchFamily="18" charset="0"/>
              </a:rPr>
              <a:t>MĨ THUẬT VIỆT NAM THỜI KÌ CỔ ĐẠI</a:t>
            </a:r>
            <a:r>
              <a:rPr lang="en-US" sz="2000" b="1" i="1">
                <a:solidFill>
                  <a:srgbClr val="FF0000"/>
                </a:solidFill>
                <a:latin typeface="Times New Roman" panose="02020603050405020304" pitchFamily="18" charset="0"/>
                <a:ea typeface="Times New Roman" panose="02020603050405020304" pitchFamily="18" charset="0"/>
              </a:rPr>
              <a:t> </a:t>
            </a:r>
            <a:r>
              <a:rPr lang="en-US" sz="2000" i="1">
                <a:solidFill>
                  <a:srgbClr val="FF0000"/>
                </a:solidFill>
                <a:latin typeface="Times New Roman" panose="02020603050405020304" pitchFamily="18" charset="0"/>
                <a:ea typeface="Times New Roman" panose="02020603050405020304" pitchFamily="18" charset="0"/>
              </a:rPr>
              <a:t> </a:t>
            </a:r>
            <a:endParaRPr lang="en-US" sz="200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3671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220" y="463615"/>
            <a:ext cx="1981200" cy="2719850"/>
          </a:xfrm>
          <a:prstGeom prst="rect">
            <a:avLst/>
          </a:prstGeom>
          <a:noFill/>
          <a:ln>
            <a:noFill/>
          </a:ln>
        </p:spPr>
      </p:pic>
      <p:pic>
        <p:nvPicPr>
          <p:cNvPr id="4" name="Picture 3"/>
          <p:cNvPicPr>
            <a:picLocks noChangeAspect="1"/>
          </p:cNvPicPr>
          <p:nvPr/>
        </p:nvPicPr>
        <p:blipFill>
          <a:blip r:embed="rId3"/>
          <a:stretch>
            <a:fillRect/>
          </a:stretch>
        </p:blipFill>
        <p:spPr>
          <a:xfrm>
            <a:off x="2514601" y="507936"/>
            <a:ext cx="2133601" cy="2675530"/>
          </a:xfrm>
          <a:prstGeom prst="rect">
            <a:avLst/>
          </a:prstGeom>
        </p:spPr>
      </p:pic>
      <p:pic>
        <p:nvPicPr>
          <p:cNvPr id="6" name="Picture 5"/>
          <p:cNvPicPr>
            <a:picLocks noChangeAspect="1"/>
          </p:cNvPicPr>
          <p:nvPr/>
        </p:nvPicPr>
        <p:blipFill>
          <a:blip r:embed="rId4"/>
          <a:stretch>
            <a:fillRect/>
          </a:stretch>
        </p:blipFill>
        <p:spPr>
          <a:xfrm>
            <a:off x="4932220" y="3313013"/>
            <a:ext cx="1981201" cy="2772893"/>
          </a:xfrm>
          <a:prstGeom prst="rect">
            <a:avLst/>
          </a:prstGeom>
        </p:spPr>
      </p:pic>
      <p:pic>
        <p:nvPicPr>
          <p:cNvPr id="8" name="Picture 7"/>
          <p:cNvPicPr>
            <a:picLocks noChangeAspect="1"/>
          </p:cNvPicPr>
          <p:nvPr/>
        </p:nvPicPr>
        <p:blipFill>
          <a:blip r:embed="rId5"/>
          <a:stretch>
            <a:fillRect/>
          </a:stretch>
        </p:blipFill>
        <p:spPr>
          <a:xfrm>
            <a:off x="2514599" y="3319215"/>
            <a:ext cx="2133603" cy="2572083"/>
          </a:xfrm>
          <a:prstGeom prst="rect">
            <a:avLst/>
          </a:prstGeom>
        </p:spPr>
      </p:pic>
      <p:pic>
        <p:nvPicPr>
          <p:cNvPr id="9" name="Picture 8"/>
          <p:cNvPicPr>
            <a:picLocks noChangeAspect="1"/>
          </p:cNvPicPr>
          <p:nvPr/>
        </p:nvPicPr>
        <p:blipFill>
          <a:blip r:embed="rId6"/>
          <a:stretch>
            <a:fillRect/>
          </a:stretch>
        </p:blipFill>
        <p:spPr>
          <a:xfrm>
            <a:off x="7696200" y="756875"/>
            <a:ext cx="2182636" cy="2177653"/>
          </a:xfrm>
          <a:prstGeom prst="rect">
            <a:avLst/>
          </a:prstGeom>
        </p:spPr>
      </p:pic>
      <p:sp>
        <p:nvSpPr>
          <p:cNvPr id="10" name="TextBox 9"/>
          <p:cNvSpPr txBox="1"/>
          <p:nvPr/>
        </p:nvSpPr>
        <p:spPr>
          <a:xfrm>
            <a:off x="1524000" y="6085907"/>
            <a:ext cx="9144000" cy="646331"/>
          </a:xfrm>
          <a:prstGeom prst="rect">
            <a:avLst/>
          </a:prstGeom>
          <a:solidFill>
            <a:srgbClr val="A22F26"/>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vi-VN">
                <a:solidFill>
                  <a:schemeClr val="tx2">
                    <a:lumMod val="20000"/>
                    <a:lumOff val="80000"/>
                  </a:schemeClr>
                </a:solidFill>
              </a:rPr>
              <a:t>Em hãy cho biết tên các hiện vật trên? Các hiện vật thuộc thời kì nào?</a:t>
            </a:r>
            <a:endParaRPr lang="en-US">
              <a:solidFill>
                <a:schemeClr val="tx2">
                  <a:lumMod val="20000"/>
                  <a:lumOff val="80000"/>
                </a:schemeClr>
              </a:solidFill>
            </a:endParaRPr>
          </a:p>
          <a:p>
            <a:endParaRPr lang="en-US"/>
          </a:p>
        </p:txBody>
      </p:sp>
    </p:spTree>
    <p:extLst>
      <p:ext uri="{BB962C8B-B14F-4D97-AF65-F5344CB8AC3E}">
        <p14:creationId xmlns:p14="http://schemas.microsoft.com/office/powerpoint/2010/main" val="211682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ống đồng đong sơn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6400" y="152400"/>
            <a:ext cx="8839200" cy="6477000"/>
          </a:xfrm>
          <a:prstGeom prst="rect">
            <a:avLst/>
          </a:prstGeom>
        </p:spPr>
      </p:pic>
    </p:spTree>
    <p:extLst>
      <p:ext uri="{BB962C8B-B14F-4D97-AF65-F5344CB8AC3E}">
        <p14:creationId xmlns:p14="http://schemas.microsoft.com/office/powerpoint/2010/main" val="24481756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5292" y="717910"/>
            <a:ext cx="1981200" cy="2177690"/>
          </a:xfrm>
          <a:prstGeom prst="rect">
            <a:avLst/>
          </a:prstGeom>
          <a:noFill/>
          <a:ln>
            <a:noFill/>
          </a:ln>
        </p:spPr>
      </p:pic>
      <p:pic>
        <p:nvPicPr>
          <p:cNvPr id="4" name="Picture 3"/>
          <p:cNvPicPr>
            <a:picLocks noChangeAspect="1"/>
          </p:cNvPicPr>
          <p:nvPr/>
        </p:nvPicPr>
        <p:blipFill>
          <a:blip r:embed="rId3"/>
          <a:stretch>
            <a:fillRect/>
          </a:stretch>
        </p:blipFill>
        <p:spPr>
          <a:xfrm>
            <a:off x="2514599" y="717910"/>
            <a:ext cx="2133601" cy="2177690"/>
          </a:xfrm>
          <a:prstGeom prst="rect">
            <a:avLst/>
          </a:prstGeom>
        </p:spPr>
      </p:pic>
      <p:pic>
        <p:nvPicPr>
          <p:cNvPr id="6" name="Picture 5"/>
          <p:cNvPicPr>
            <a:picLocks noChangeAspect="1"/>
          </p:cNvPicPr>
          <p:nvPr/>
        </p:nvPicPr>
        <p:blipFill>
          <a:blip r:embed="rId4"/>
          <a:stretch>
            <a:fillRect/>
          </a:stretch>
        </p:blipFill>
        <p:spPr>
          <a:xfrm>
            <a:off x="4890656" y="3084123"/>
            <a:ext cx="1981201" cy="2142382"/>
          </a:xfrm>
          <a:prstGeom prst="rect">
            <a:avLst/>
          </a:prstGeom>
        </p:spPr>
      </p:pic>
      <p:pic>
        <p:nvPicPr>
          <p:cNvPr id="8" name="Picture 7"/>
          <p:cNvPicPr>
            <a:picLocks noChangeAspect="1"/>
          </p:cNvPicPr>
          <p:nvPr/>
        </p:nvPicPr>
        <p:blipFill>
          <a:blip r:embed="rId5"/>
          <a:stretch>
            <a:fillRect/>
          </a:stretch>
        </p:blipFill>
        <p:spPr>
          <a:xfrm>
            <a:off x="2521526" y="3084123"/>
            <a:ext cx="2133603" cy="2142382"/>
          </a:xfrm>
          <a:prstGeom prst="rect">
            <a:avLst/>
          </a:prstGeom>
        </p:spPr>
      </p:pic>
      <p:pic>
        <p:nvPicPr>
          <p:cNvPr id="9" name="Picture 8"/>
          <p:cNvPicPr>
            <a:picLocks noChangeAspect="1"/>
          </p:cNvPicPr>
          <p:nvPr/>
        </p:nvPicPr>
        <p:blipFill>
          <a:blip r:embed="rId6"/>
          <a:stretch>
            <a:fillRect/>
          </a:stretch>
        </p:blipFill>
        <p:spPr>
          <a:xfrm>
            <a:off x="7391400" y="887024"/>
            <a:ext cx="2182636" cy="2407104"/>
          </a:xfrm>
          <a:prstGeom prst="rect">
            <a:avLst/>
          </a:prstGeom>
        </p:spPr>
      </p:pic>
      <p:sp>
        <p:nvSpPr>
          <p:cNvPr id="10" name="TextBox 9"/>
          <p:cNvSpPr txBox="1"/>
          <p:nvPr/>
        </p:nvSpPr>
        <p:spPr>
          <a:xfrm>
            <a:off x="3048000" y="126809"/>
            <a:ext cx="6172200" cy="369332"/>
          </a:xfrm>
          <a:prstGeom prst="rect">
            <a:avLst/>
          </a:prstGeom>
          <a:solidFill>
            <a:srgbClr val="A22F26"/>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b="1">
                <a:solidFill>
                  <a:srgbClr val="FFFF00"/>
                </a:solidFill>
              </a:rPr>
              <a:t>MỘT SỐ DI SẢN MĨ THUẬT VIỆT NAM THỜI KÌ CỔ ĐẠI</a:t>
            </a:r>
          </a:p>
        </p:txBody>
      </p:sp>
      <p:sp>
        <p:nvSpPr>
          <p:cNvPr id="12" name="TextBox 11"/>
          <p:cNvSpPr txBox="1"/>
          <p:nvPr/>
        </p:nvSpPr>
        <p:spPr>
          <a:xfrm>
            <a:off x="1524000" y="5257800"/>
            <a:ext cx="9144000" cy="1754326"/>
          </a:xfrm>
          <a:prstGeom prst="rect">
            <a:avLst/>
          </a:prstGeom>
          <a:solidFill>
            <a:srgbClr val="A22F26"/>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vi-VN" b="1" i="1">
                <a:solidFill>
                  <a:schemeClr val="tx2">
                    <a:lumMod val="20000"/>
                    <a:lumOff val="80000"/>
                  </a:schemeClr>
                </a:solidFill>
              </a:rPr>
              <a:t>? </a:t>
            </a:r>
            <a:r>
              <a:rPr lang="en-US" b="1" i="1">
                <a:solidFill>
                  <a:schemeClr val="tx2">
                    <a:lumMod val="20000"/>
                    <a:lumOff val="80000"/>
                  </a:schemeClr>
                </a:solidFill>
              </a:rPr>
              <a:t>Những di vật nào tiêu biểu cho mĩ thuật Việt Nam thời kì cổ đại?</a:t>
            </a:r>
            <a:endParaRPr lang="en-US">
              <a:solidFill>
                <a:schemeClr val="tx2">
                  <a:lumMod val="20000"/>
                  <a:lumOff val="80000"/>
                </a:schemeClr>
              </a:solidFill>
            </a:endParaRPr>
          </a:p>
          <a:p>
            <a:r>
              <a:rPr lang="vi-VN" b="1" i="1">
                <a:solidFill>
                  <a:schemeClr val="tx2">
                    <a:lumMod val="20000"/>
                    <a:lumOff val="80000"/>
                  </a:schemeClr>
                </a:solidFill>
              </a:rPr>
              <a:t>?</a:t>
            </a:r>
            <a:r>
              <a:rPr lang="en-US" b="1" i="1">
                <a:solidFill>
                  <a:schemeClr val="tx2">
                    <a:lumMod val="20000"/>
                    <a:lumOff val="80000"/>
                  </a:schemeClr>
                </a:solidFill>
              </a:rPr>
              <a:t> Cảm nhận về tạo hình trên những di vật này so với một số di vật của mĩ thuật thời kì cổ đại ở một số nơi trên thế giới mà em đã biết?</a:t>
            </a:r>
            <a:endParaRPr lang="en-US">
              <a:solidFill>
                <a:schemeClr val="tx2">
                  <a:lumMod val="20000"/>
                  <a:lumOff val="80000"/>
                </a:schemeClr>
              </a:solidFill>
            </a:endParaRPr>
          </a:p>
          <a:p>
            <a:r>
              <a:rPr lang="vi-VN" b="1" i="1">
                <a:solidFill>
                  <a:schemeClr val="tx2">
                    <a:lumMod val="20000"/>
                    <a:lumOff val="80000"/>
                  </a:schemeClr>
                </a:solidFill>
              </a:rPr>
              <a:t>?</a:t>
            </a:r>
            <a:r>
              <a:rPr lang="en-US" b="1" i="1">
                <a:solidFill>
                  <a:schemeClr val="tx2">
                    <a:lumMod val="20000"/>
                    <a:lumOff val="80000"/>
                  </a:schemeClr>
                </a:solidFill>
              </a:rPr>
              <a:t> Hãy chia sẻ với các bạn những hiểu biết của em v</a:t>
            </a:r>
            <a:r>
              <a:rPr lang="vi-VN" b="1" i="1">
                <a:solidFill>
                  <a:schemeClr val="tx2">
                    <a:lumMod val="20000"/>
                    <a:lumOff val="80000"/>
                  </a:schemeClr>
                </a:solidFill>
              </a:rPr>
              <a:t>ề</a:t>
            </a:r>
            <a:r>
              <a:rPr lang="en-US" b="1" i="1">
                <a:solidFill>
                  <a:schemeClr val="tx2">
                    <a:lumMod val="20000"/>
                    <a:lumOff val="80000"/>
                  </a:schemeClr>
                </a:solidFill>
              </a:rPr>
              <a:t> di vật mĩ thuật Việt Nam thời kì cổ đại mà em thích nhất</a:t>
            </a:r>
            <a:r>
              <a:rPr lang="vi-VN" b="1" i="1">
                <a:solidFill>
                  <a:schemeClr val="tx2">
                    <a:lumMod val="20000"/>
                    <a:lumOff val="80000"/>
                  </a:schemeClr>
                </a:solidFill>
              </a:rPr>
              <a:t>?</a:t>
            </a:r>
            <a:endParaRPr lang="en-US">
              <a:solidFill>
                <a:schemeClr val="tx2">
                  <a:lumMod val="20000"/>
                  <a:lumOff val="80000"/>
                </a:schemeClr>
              </a:solidFill>
            </a:endParaRPr>
          </a:p>
          <a:p>
            <a:endParaRPr lang="en-US"/>
          </a:p>
        </p:txBody>
      </p:sp>
    </p:spTree>
    <p:extLst>
      <p:ext uri="{BB962C8B-B14F-4D97-AF65-F5344CB8AC3E}">
        <p14:creationId xmlns:p14="http://schemas.microsoft.com/office/powerpoint/2010/main" val="289384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photo-cms-baonghean.zadn.vn/w800/Uploaded/2021/nkdkswkqoc/201305/original/768228_small_6595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5500" y="1981200"/>
            <a:ext cx="8001000" cy="4800600"/>
          </a:xfrm>
          <a:prstGeom prst="rect">
            <a:avLst/>
          </a:prstGeom>
          <a:noFill/>
          <a:ln>
            <a:noFill/>
          </a:ln>
        </p:spPr>
      </p:pic>
      <p:sp>
        <p:nvSpPr>
          <p:cNvPr id="5" name="TextBox 4"/>
          <p:cNvSpPr txBox="1"/>
          <p:nvPr/>
        </p:nvSpPr>
        <p:spPr>
          <a:xfrm>
            <a:off x="1752600" y="136030"/>
            <a:ext cx="8686800" cy="1692771"/>
          </a:xfrm>
          <a:prstGeom prst="rect">
            <a:avLst/>
          </a:prstGeom>
          <a:solidFill>
            <a:srgbClr val="A22F26"/>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endParaRPr lang="en-US" sz="2000" b="1" dirty="0">
              <a:solidFill>
                <a:srgbClr val="FFFF00"/>
              </a:solidFill>
              <a:latin typeface="Times New Roman" pitchFamily="18" charset="0"/>
              <a:cs typeface="Times New Roman" pitchFamily="18" charset="0"/>
            </a:endParaRPr>
          </a:p>
          <a:p>
            <a:pPr algn="ctr"/>
            <a:r>
              <a:rPr lang="en-US" sz="3200" b="1">
                <a:solidFill>
                  <a:srgbClr val="FFFF00"/>
                </a:solidFill>
                <a:latin typeface="Times New Roman" pitchFamily="18" charset="0"/>
                <a:cs typeface="Times New Roman" pitchFamily="18" charset="0"/>
              </a:rPr>
              <a:t>Tiêu biểu cho di sản mĩ thuật thời kì này là Trống đồng đông sơn</a:t>
            </a:r>
            <a:endParaRPr lang="en-US" sz="3200" b="1" dirty="0">
              <a:solidFill>
                <a:srgbClr val="FFFF00"/>
              </a:solidFill>
              <a:latin typeface="Times New Roman" pitchFamily="18" charset="0"/>
              <a:cs typeface="Times New Roman" pitchFamily="18" charset="0"/>
            </a:endParaRPr>
          </a:p>
          <a:p>
            <a:pPr algn="ctr"/>
            <a:r>
              <a:rPr lang="en-US" sz="2000" b="1" dirty="0">
                <a:solidFill>
                  <a:srgbClr val="FFFF00"/>
                </a:solidFill>
                <a:latin typeface="Times New Roman" pitchFamily="18" charset="0"/>
                <a:cs typeface="Times New Roman" pitchFamily="18" charset="0"/>
              </a:rPr>
              <a:t> </a:t>
            </a:r>
          </a:p>
        </p:txBody>
      </p:sp>
    </p:spTree>
    <p:extLst>
      <p:ext uri="{BB962C8B-B14F-4D97-AF65-F5344CB8AC3E}">
        <p14:creationId xmlns:p14="http://schemas.microsoft.com/office/powerpoint/2010/main" val="299661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ỐNG ĐỒNG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304800"/>
            <a:ext cx="8458200" cy="5943600"/>
          </a:xfrm>
          <a:prstGeom prst="rect">
            <a:avLst/>
          </a:prstGeom>
        </p:spPr>
      </p:pic>
    </p:spTree>
    <p:extLst>
      <p:ext uri="{BB962C8B-B14F-4D97-AF65-F5344CB8AC3E}">
        <p14:creationId xmlns:p14="http://schemas.microsoft.com/office/powerpoint/2010/main" val="1944533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55418"/>
            <a:ext cx="9144000" cy="1200329"/>
          </a:xfrm>
          <a:prstGeom prst="rect">
            <a:avLst/>
          </a:prstGeom>
          <a:solidFill>
            <a:srgbClr val="A22F26"/>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endParaRPr lang="en-US" sz="2000" b="1" dirty="0">
              <a:solidFill>
                <a:srgbClr val="FFFF00"/>
              </a:solidFill>
              <a:latin typeface="Times New Roman" pitchFamily="18" charset="0"/>
              <a:cs typeface="Times New Roman" pitchFamily="18" charset="0"/>
            </a:endParaRPr>
          </a:p>
          <a:p>
            <a:pPr algn="ctr"/>
            <a:r>
              <a:rPr lang="en-US" sz="3200" b="1">
                <a:solidFill>
                  <a:srgbClr val="FFFF00"/>
                </a:solidFill>
                <a:latin typeface="Times New Roman" pitchFamily="18" charset="0"/>
                <a:cs typeface="Times New Roman" pitchFamily="18" charset="0"/>
              </a:rPr>
              <a:t>Trống đồng đông sơn</a:t>
            </a:r>
            <a:endParaRPr lang="en-US" sz="3200" b="1" dirty="0">
              <a:solidFill>
                <a:srgbClr val="FFFF00"/>
              </a:solidFill>
              <a:latin typeface="Times New Roman" pitchFamily="18" charset="0"/>
              <a:cs typeface="Times New Roman" pitchFamily="18" charset="0"/>
            </a:endParaRPr>
          </a:p>
          <a:p>
            <a:pPr algn="ctr"/>
            <a:r>
              <a:rPr lang="en-US" sz="2000" b="1" dirty="0">
                <a:solidFill>
                  <a:srgbClr val="FFFF00"/>
                </a:solidFill>
                <a:latin typeface="Times New Roman" pitchFamily="18" charset="0"/>
                <a:cs typeface="Times New Roman" pitchFamily="18" charset="0"/>
              </a:rPr>
              <a:t> </a:t>
            </a:r>
          </a:p>
        </p:txBody>
      </p:sp>
      <p:sp>
        <p:nvSpPr>
          <p:cNvPr id="6" name="TextBox 5"/>
          <p:cNvSpPr txBox="1"/>
          <p:nvPr/>
        </p:nvSpPr>
        <p:spPr>
          <a:xfrm>
            <a:off x="1752600" y="1659554"/>
            <a:ext cx="4267200" cy="4893647"/>
          </a:xfrm>
          <a:prstGeom prst="rect">
            <a:avLst/>
          </a:prstGeom>
          <a:solidFill>
            <a:srgbClr val="A22F26"/>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n-US" sz="2400" b="1">
                <a:solidFill>
                  <a:schemeClr val="accent1">
                    <a:lumMod val="20000"/>
                    <a:lumOff val="80000"/>
                  </a:schemeClr>
                </a:solidFill>
                <a:latin typeface="Times New Roman" pitchFamily="18" charset="0"/>
                <a:cs typeface="Times New Roman" pitchFamily="18" charset="0"/>
              </a:rPr>
              <a:t>Mỗi chiếc trống đồng Đông Sơn đều có hình dáng đẹp, tỉ lệ cân đối. Mỗi chiếc có tỉ lệ và trang trí khác nhau nhưng có cấu trúc giống nhau. Kết hợp hài hòa giữa khối cầu và khối trụ, khối chóp cụt và được trang trí bằng hệ thống hoa văn sắp xếp nối tiếp nhau, chuyển động ngược chiều kim đồng hồ như chiều quay của trái đất, mang nhiều ý nghĩa sâu sắc.</a:t>
            </a:r>
            <a:endParaRPr lang="en-US" sz="2400" b="1" dirty="0">
              <a:solidFill>
                <a:schemeClr val="accent1">
                  <a:lumMod val="20000"/>
                  <a:lumOff val="80000"/>
                </a:schemeClr>
              </a:solidFill>
              <a:latin typeface="Times New Roman" pitchFamily="18" charset="0"/>
              <a:cs typeface="Times New Roman" pitchFamily="18" charset="0"/>
            </a:endParaRPr>
          </a:p>
        </p:txBody>
      </p:sp>
      <p:pic>
        <p:nvPicPr>
          <p:cNvPr id="2" name="Picture 1"/>
          <p:cNvPicPr>
            <a:picLocks noChangeAspect="1"/>
          </p:cNvPicPr>
          <p:nvPr/>
        </p:nvPicPr>
        <p:blipFill>
          <a:blip r:embed="rId2"/>
          <a:stretch>
            <a:fillRect/>
          </a:stretch>
        </p:blipFill>
        <p:spPr>
          <a:xfrm>
            <a:off x="6806342" y="1253836"/>
            <a:ext cx="2890109" cy="2767012"/>
          </a:xfrm>
          <a:prstGeom prst="rect">
            <a:avLst/>
          </a:prstGeom>
        </p:spPr>
      </p:pic>
      <p:pic>
        <p:nvPicPr>
          <p:cNvPr id="3" name="Picture 2"/>
          <p:cNvPicPr>
            <a:picLocks noChangeAspect="1"/>
          </p:cNvPicPr>
          <p:nvPr/>
        </p:nvPicPr>
        <p:blipFill>
          <a:blip r:embed="rId3"/>
          <a:stretch>
            <a:fillRect/>
          </a:stretch>
        </p:blipFill>
        <p:spPr>
          <a:xfrm>
            <a:off x="6838950" y="4020848"/>
            <a:ext cx="2762250" cy="2762250"/>
          </a:xfrm>
          <a:prstGeom prst="rect">
            <a:avLst/>
          </a:prstGeom>
        </p:spPr>
      </p:pic>
    </p:spTree>
    <p:extLst>
      <p:ext uri="{BB962C8B-B14F-4D97-AF65-F5344CB8AC3E}">
        <p14:creationId xmlns:p14="http://schemas.microsoft.com/office/powerpoint/2010/main" val="8295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0" y="5396806"/>
            <a:ext cx="8382000" cy="1384995"/>
          </a:xfrm>
          <a:prstGeom prst="rect">
            <a:avLst/>
          </a:prstGeom>
          <a:solidFill>
            <a:srgbClr val="A22F26"/>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n-US" sz="2800">
                <a:solidFill>
                  <a:schemeClr val="tx2">
                    <a:lumMod val="20000"/>
                    <a:lumOff val="80000"/>
                  </a:schemeClr>
                </a:solidFill>
                <a:latin typeface="Times New Roman" panose="02020603050405020304" pitchFamily="18" charset="0"/>
                <a:ea typeface="Times New Roman" panose="02020603050405020304" pitchFamily="18" charset="0"/>
              </a:rPr>
              <a:t>HS nên tận dụng các vật liệu – họa liệu của cá nhân để chuẩn bị tiến hành tạo SPMT của cá nhân cho ph</a:t>
            </a:r>
            <a:r>
              <a:rPr lang="vi-VN" sz="2800">
                <a:solidFill>
                  <a:schemeClr val="tx2">
                    <a:lumMod val="20000"/>
                    <a:lumOff val="80000"/>
                  </a:schemeClr>
                </a:solidFill>
                <a:latin typeface="Times New Roman" panose="02020603050405020304" pitchFamily="18" charset="0"/>
                <a:ea typeface="Times New Roman" panose="02020603050405020304" pitchFamily="18" charset="0"/>
              </a:rPr>
              <a:t>ẩm</a:t>
            </a:r>
            <a:r>
              <a:rPr lang="en-US" sz="2800">
                <a:solidFill>
                  <a:schemeClr val="tx2">
                    <a:lumMod val="20000"/>
                    <a:lumOff val="80000"/>
                  </a:schemeClr>
                </a:solidFill>
                <a:latin typeface="Times New Roman" panose="02020603050405020304" pitchFamily="18" charset="0"/>
                <a:ea typeface="Times New Roman" panose="02020603050405020304" pitchFamily="18" charset="0"/>
              </a:rPr>
              <a:t> tiếp theo.</a:t>
            </a:r>
          </a:p>
        </p:txBody>
      </p:sp>
      <p:sp>
        <p:nvSpPr>
          <p:cNvPr id="4" name="TextBox 3"/>
          <p:cNvSpPr txBox="1"/>
          <p:nvPr/>
        </p:nvSpPr>
        <p:spPr>
          <a:xfrm>
            <a:off x="1524000" y="-55418"/>
            <a:ext cx="9144000" cy="1692771"/>
          </a:xfrm>
          <a:prstGeom prst="rect">
            <a:avLst/>
          </a:prstGeom>
          <a:solidFill>
            <a:srgbClr val="A22F26"/>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endParaRPr lang="en-US" sz="2000" b="1" dirty="0">
              <a:solidFill>
                <a:srgbClr val="FFFF00"/>
              </a:solidFill>
              <a:latin typeface="Times New Roman" pitchFamily="18" charset="0"/>
              <a:cs typeface="Times New Roman" pitchFamily="18" charset="0"/>
            </a:endParaRPr>
          </a:p>
          <a:p>
            <a:pPr algn="ctr"/>
            <a:r>
              <a:rPr lang="en-US" sz="3200" b="1">
                <a:solidFill>
                  <a:srgbClr val="FFFF00"/>
                </a:solidFill>
                <a:latin typeface="Times New Roman" pitchFamily="18" charset="0"/>
                <a:cs typeface="Times New Roman" pitchFamily="18" charset="0"/>
              </a:rPr>
              <a:t>Đánh giá kết quả học tập</a:t>
            </a:r>
          </a:p>
          <a:p>
            <a:pPr algn="ctr"/>
            <a:endParaRPr lang="en-US" sz="3200" b="1" dirty="0">
              <a:solidFill>
                <a:srgbClr val="FFFF00"/>
              </a:solidFill>
              <a:latin typeface="Times New Roman" pitchFamily="18" charset="0"/>
              <a:cs typeface="Times New Roman" pitchFamily="18" charset="0"/>
            </a:endParaRPr>
          </a:p>
          <a:p>
            <a:pPr algn="ctr"/>
            <a:r>
              <a:rPr lang="en-US" sz="2000" b="1" dirty="0">
                <a:solidFill>
                  <a:srgbClr val="FFFF00"/>
                </a:solidFill>
                <a:latin typeface="Times New Roman" pitchFamily="18" charset="0"/>
                <a:cs typeface="Times New Roman" pitchFamily="18" charset="0"/>
              </a:rPr>
              <a:t> </a:t>
            </a:r>
          </a:p>
        </p:txBody>
      </p:sp>
    </p:spTree>
    <p:extLst>
      <p:ext uri="{BB962C8B-B14F-4D97-AF65-F5344CB8AC3E}">
        <p14:creationId xmlns:p14="http://schemas.microsoft.com/office/powerpoint/2010/main" val="1687178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2382736" y="1955704"/>
            <a:ext cx="12122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350"/>
          </a:p>
        </p:txBody>
      </p:sp>
      <p:sp>
        <p:nvSpPr>
          <p:cNvPr id="6" name="Left Arrow 5"/>
          <p:cNvSpPr/>
          <p:nvPr/>
        </p:nvSpPr>
        <p:spPr>
          <a:xfrm rot="2641900">
            <a:off x="3876901" y="3091620"/>
            <a:ext cx="1968217" cy="176680"/>
          </a:xfrm>
          <a:prstGeom prst="lef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7" name="Left Arrow 6"/>
          <p:cNvSpPr/>
          <p:nvPr/>
        </p:nvSpPr>
        <p:spPr>
          <a:xfrm rot="8096375">
            <a:off x="6283433" y="2984831"/>
            <a:ext cx="1153746" cy="247893"/>
          </a:xfrm>
          <a:prstGeom prst="lef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8" name="Left Arrow 7"/>
          <p:cNvSpPr/>
          <p:nvPr/>
        </p:nvSpPr>
        <p:spPr>
          <a:xfrm rot="15875989">
            <a:off x="4722523" y="4368009"/>
            <a:ext cx="1585008" cy="196613"/>
          </a:xfrm>
          <a:prstGeom prst="lef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9" name="Cloud 8"/>
          <p:cNvSpPr/>
          <p:nvPr/>
        </p:nvSpPr>
        <p:spPr>
          <a:xfrm>
            <a:off x="2910346" y="3183783"/>
            <a:ext cx="5180326" cy="1092285"/>
          </a:xfrm>
          <a:prstGeom prst="cloud">
            <a:avLst/>
          </a:prstGeom>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b="1">
                <a:solidFill>
                  <a:srgbClr val="431205"/>
                </a:solidFill>
                <a:latin typeface="+mj-lt"/>
              </a:rPr>
              <a:t>MỘT SỐ DI SẢN MĨ THUẬT VIỆT NAM THỜI KÌ CỔ ĐẠI</a:t>
            </a:r>
          </a:p>
        </p:txBody>
      </p:sp>
      <p:sp>
        <p:nvSpPr>
          <p:cNvPr id="10" name="Left Arrow 9"/>
          <p:cNvSpPr/>
          <p:nvPr/>
        </p:nvSpPr>
        <p:spPr>
          <a:xfrm rot="9535325">
            <a:off x="4201902" y="5311850"/>
            <a:ext cx="1153746" cy="247893"/>
          </a:xfrm>
          <a:prstGeom prst="lef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11" name="Left Arrow 10"/>
          <p:cNvSpPr/>
          <p:nvPr/>
        </p:nvSpPr>
        <p:spPr>
          <a:xfrm rot="1517752">
            <a:off x="6613890" y="5257298"/>
            <a:ext cx="1153746" cy="247893"/>
          </a:xfrm>
          <a:prstGeom prst="lef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12" name="Oval 11"/>
          <p:cNvSpPr/>
          <p:nvPr/>
        </p:nvSpPr>
        <p:spPr>
          <a:xfrm>
            <a:off x="4351303" y="4800601"/>
            <a:ext cx="2839460" cy="718833"/>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a:solidFill>
                  <a:srgbClr val="002060"/>
                </a:solidFill>
                <a:latin typeface="Times New Roman" panose="02020603050405020304" pitchFamily="18" charset="0"/>
                <a:cs typeface="Times New Roman" panose="02020603050405020304" pitchFamily="18" charset="0"/>
              </a:rPr>
              <a:t>Trống đồng Đông Sơn.</a:t>
            </a:r>
            <a:endParaRPr lang="en-US" sz="1350">
              <a:solidFill>
                <a:srgbClr val="002060"/>
              </a:solidFill>
              <a:latin typeface="Times New Roman" panose="02020603050405020304" pitchFamily="18" charset="0"/>
              <a:cs typeface="Times New Roman" panose="02020603050405020304" pitchFamily="18" charset="0"/>
            </a:endParaRPr>
          </a:p>
        </p:txBody>
      </p:sp>
      <p:sp>
        <p:nvSpPr>
          <p:cNvPr id="13" name="Oval 12"/>
          <p:cNvSpPr/>
          <p:nvPr/>
        </p:nvSpPr>
        <p:spPr>
          <a:xfrm>
            <a:off x="3374459" y="5399499"/>
            <a:ext cx="1404316" cy="718833"/>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a:solidFill>
                  <a:srgbClr val="002060"/>
                </a:solidFill>
                <a:latin typeface="Times New Roman" panose="02020603050405020304" pitchFamily="18" charset="0"/>
                <a:cs typeface="Times New Roman" panose="02020603050405020304" pitchFamily="18" charset="0"/>
              </a:rPr>
              <a:t>Hình dáng</a:t>
            </a:r>
            <a:endParaRPr lang="en-US" sz="1350">
              <a:solidFill>
                <a:srgbClr val="002060"/>
              </a:solidFill>
              <a:latin typeface="Times New Roman" panose="02020603050405020304" pitchFamily="18" charset="0"/>
              <a:cs typeface="Times New Roman" panose="02020603050405020304" pitchFamily="18" charset="0"/>
            </a:endParaRPr>
          </a:p>
        </p:txBody>
      </p:sp>
      <p:sp>
        <p:nvSpPr>
          <p:cNvPr id="14" name="Oval 13"/>
          <p:cNvSpPr/>
          <p:nvPr/>
        </p:nvSpPr>
        <p:spPr>
          <a:xfrm>
            <a:off x="7150593" y="5305229"/>
            <a:ext cx="1413163" cy="667987"/>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a:solidFill>
                  <a:srgbClr val="002060"/>
                </a:solidFill>
                <a:latin typeface="Times New Roman" panose="02020603050405020304" pitchFamily="18" charset="0"/>
                <a:cs typeface="Times New Roman" panose="02020603050405020304" pitchFamily="18" charset="0"/>
              </a:rPr>
              <a:t>Hoa văn trên mặt trống</a:t>
            </a:r>
            <a:endParaRPr lang="en-US" sz="1350">
              <a:solidFill>
                <a:srgbClr val="002060"/>
              </a:solidFill>
              <a:latin typeface="Times New Roman" panose="02020603050405020304" pitchFamily="18" charset="0"/>
              <a:cs typeface="Times New Roman" panose="02020603050405020304" pitchFamily="18" charset="0"/>
            </a:endParaRPr>
          </a:p>
        </p:txBody>
      </p:sp>
      <p:sp>
        <p:nvSpPr>
          <p:cNvPr id="15" name="Left Arrow 14"/>
          <p:cNvSpPr/>
          <p:nvPr/>
        </p:nvSpPr>
        <p:spPr>
          <a:xfrm rot="4294896">
            <a:off x="3618964" y="2297574"/>
            <a:ext cx="1085729" cy="96752"/>
          </a:xfrm>
          <a:prstGeom prst="lef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16" name="Left Arrow 15"/>
          <p:cNvSpPr/>
          <p:nvPr/>
        </p:nvSpPr>
        <p:spPr>
          <a:xfrm rot="6371230">
            <a:off x="7840533" y="2144459"/>
            <a:ext cx="1100364" cy="210639"/>
          </a:xfrm>
          <a:prstGeom prst="lef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17" name="Left Arrow 16"/>
          <p:cNvSpPr/>
          <p:nvPr/>
        </p:nvSpPr>
        <p:spPr>
          <a:xfrm rot="2641900">
            <a:off x="6599689" y="2222758"/>
            <a:ext cx="1113685" cy="151010"/>
          </a:xfrm>
          <a:prstGeom prst="lef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18" name="Oval 17"/>
          <p:cNvSpPr/>
          <p:nvPr/>
        </p:nvSpPr>
        <p:spPr>
          <a:xfrm>
            <a:off x="5500510" y="1562866"/>
            <a:ext cx="1793865" cy="501203"/>
          </a:xfrm>
          <a:prstGeom prst="ellipse">
            <a:avLst/>
          </a:prstGeom>
          <a:solidFill>
            <a:srgbClr val="FF99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a:solidFill>
                <a:srgbClr val="002060"/>
              </a:solidFill>
              <a:latin typeface="Times New Roman" panose="02020603050405020304" pitchFamily="18" charset="0"/>
              <a:cs typeface="Times New Roman" panose="02020603050405020304" pitchFamily="18" charset="0"/>
            </a:endParaRPr>
          </a:p>
        </p:txBody>
      </p:sp>
      <p:sp>
        <p:nvSpPr>
          <p:cNvPr id="19" name="Oval 18"/>
          <p:cNvSpPr/>
          <p:nvPr/>
        </p:nvSpPr>
        <p:spPr>
          <a:xfrm>
            <a:off x="7915620" y="1498299"/>
            <a:ext cx="1793865" cy="485550"/>
          </a:xfrm>
          <a:prstGeom prst="ellipse">
            <a:avLst/>
          </a:prstGeom>
          <a:solidFill>
            <a:srgbClr val="FF99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a:solidFill>
                <a:srgbClr val="002060"/>
              </a:solidFill>
              <a:latin typeface="Times New Roman" panose="02020603050405020304" pitchFamily="18" charset="0"/>
              <a:cs typeface="Times New Roman" panose="02020603050405020304" pitchFamily="18" charset="0"/>
            </a:endParaRPr>
          </a:p>
        </p:txBody>
      </p:sp>
      <p:sp>
        <p:nvSpPr>
          <p:cNvPr id="20" name="Oval 19"/>
          <p:cNvSpPr/>
          <p:nvPr/>
        </p:nvSpPr>
        <p:spPr>
          <a:xfrm>
            <a:off x="6703707" y="2468270"/>
            <a:ext cx="1793865" cy="501203"/>
          </a:xfrm>
          <a:prstGeom prst="ellipse">
            <a:avLst/>
          </a:prstGeom>
          <a:solidFill>
            <a:srgbClr val="FF99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a:solidFill>
                  <a:srgbClr val="002060"/>
                </a:solidFill>
                <a:latin typeface="Times New Roman" panose="02020603050405020304" pitchFamily="18" charset="0"/>
                <a:cs typeface="Times New Roman" panose="02020603050405020304" pitchFamily="18" charset="0"/>
              </a:rPr>
              <a:t>Chất liệu</a:t>
            </a:r>
          </a:p>
        </p:txBody>
      </p:sp>
      <p:sp>
        <p:nvSpPr>
          <p:cNvPr id="21" name="Oval 20"/>
          <p:cNvSpPr/>
          <p:nvPr/>
        </p:nvSpPr>
        <p:spPr>
          <a:xfrm>
            <a:off x="3014433" y="1624257"/>
            <a:ext cx="1793865" cy="501203"/>
          </a:xfrm>
          <a:prstGeom prst="ellipse">
            <a:avLst/>
          </a:prstGeom>
          <a:solidFill>
            <a:srgbClr val="FF99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a:solidFill>
                <a:srgbClr val="002060"/>
              </a:solidFill>
              <a:latin typeface="Times New Roman" panose="02020603050405020304" pitchFamily="18" charset="0"/>
              <a:cs typeface="Times New Roman" panose="02020603050405020304" pitchFamily="18" charset="0"/>
            </a:endParaRPr>
          </a:p>
        </p:txBody>
      </p:sp>
      <p:sp>
        <p:nvSpPr>
          <p:cNvPr id="22" name="Oval 21"/>
          <p:cNvSpPr/>
          <p:nvPr/>
        </p:nvSpPr>
        <p:spPr>
          <a:xfrm>
            <a:off x="3403208" y="2484295"/>
            <a:ext cx="1707057" cy="50924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a:solidFill>
                  <a:srgbClr val="002060"/>
                </a:solidFill>
                <a:latin typeface="Times New Roman" panose="02020603050405020304" pitchFamily="18" charset="0"/>
                <a:cs typeface="Times New Roman" panose="02020603050405020304" pitchFamily="18" charset="0"/>
              </a:rPr>
              <a:t>Tạo hình</a:t>
            </a:r>
          </a:p>
        </p:txBody>
      </p:sp>
      <p:sp>
        <p:nvSpPr>
          <p:cNvPr id="23" name="Rectangle 22"/>
          <p:cNvSpPr/>
          <p:nvPr/>
        </p:nvSpPr>
        <p:spPr>
          <a:xfrm>
            <a:off x="4122356" y="0"/>
            <a:ext cx="3947299" cy="400110"/>
          </a:xfrm>
          <a:prstGeom prst="rect">
            <a:avLst/>
          </a:prstGeom>
        </p:spPr>
        <p:txBody>
          <a:bodyPr wrap="none">
            <a:spAutoFit/>
          </a:bodyPr>
          <a:lstStyle/>
          <a:p>
            <a:pPr algn="ctr"/>
            <a:r>
              <a:rPr lang="en-US" sz="2000" b="1">
                <a:solidFill>
                  <a:srgbClr val="FF0000"/>
                </a:solidFill>
                <a:latin typeface="Times New Roman" pitchFamily="18" charset="0"/>
                <a:cs typeface="Times New Roman" pitchFamily="18" charset="0"/>
              </a:rPr>
              <a:t>ĐÁNH GIÁ KẾT QUẢ HỌC TẬP</a:t>
            </a:r>
            <a:endParaRPr lang="en-US"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8883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1000"/>
                                        <p:tgtEl>
                                          <p:spTgt spid="18"/>
                                        </p:tgtEl>
                                      </p:cBhvr>
                                    </p:animEffect>
                                    <p:anim calcmode="lin" valueType="num">
                                      <p:cBhvr>
                                        <p:cTn id="73" dur="1000" fill="hold"/>
                                        <p:tgtEl>
                                          <p:spTgt spid="18"/>
                                        </p:tgtEl>
                                        <p:attrNameLst>
                                          <p:attrName>ppt_x</p:attrName>
                                        </p:attrNameLst>
                                      </p:cBhvr>
                                      <p:tavLst>
                                        <p:tav tm="0">
                                          <p:val>
                                            <p:strVal val="#ppt_x"/>
                                          </p:val>
                                        </p:tav>
                                        <p:tav tm="100000">
                                          <p:val>
                                            <p:strVal val="#ppt_x"/>
                                          </p:val>
                                        </p:tav>
                                      </p:tavLst>
                                    </p:anim>
                                    <p:anim calcmode="lin" valueType="num">
                                      <p:cBhvr>
                                        <p:cTn id="74" dur="1000" fill="hold"/>
                                        <p:tgtEl>
                                          <p:spTgt spid="18"/>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1000"/>
                                        <p:tgtEl>
                                          <p:spTgt spid="21"/>
                                        </p:tgtEl>
                                      </p:cBhvr>
                                    </p:animEffect>
                                    <p:anim calcmode="lin" valueType="num">
                                      <p:cBhvr>
                                        <p:cTn id="78" dur="1000" fill="hold"/>
                                        <p:tgtEl>
                                          <p:spTgt spid="21"/>
                                        </p:tgtEl>
                                        <p:attrNameLst>
                                          <p:attrName>ppt_x</p:attrName>
                                        </p:attrNameLst>
                                      </p:cBhvr>
                                      <p:tavLst>
                                        <p:tav tm="0">
                                          <p:val>
                                            <p:strVal val="#ppt_x"/>
                                          </p:val>
                                        </p:tav>
                                        <p:tav tm="100000">
                                          <p:val>
                                            <p:strVal val="#ppt_x"/>
                                          </p:val>
                                        </p:tav>
                                      </p:tavLst>
                                    </p:anim>
                                    <p:anim calcmode="lin" valueType="num">
                                      <p:cBhvr>
                                        <p:cTn id="7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316</Words>
  <Application>Microsoft Office PowerPoint</Application>
  <PresentationFormat>Màn hình rộng</PresentationFormat>
  <Paragraphs>29</Paragraphs>
  <Slides>9</Slides>
  <Notes>0</Notes>
  <HiddenSlides>0</HiddenSlides>
  <MMClips>2</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9</vt:i4>
      </vt:variant>
    </vt:vector>
  </HeadingPairs>
  <TitlesOfParts>
    <vt:vector size="14" baseType="lpstr">
      <vt:lpstr>Arial</vt:lpstr>
      <vt:lpstr>Calibri</vt:lpstr>
      <vt:lpstr>Calibri Light</vt:lpstr>
      <vt:lpstr>Times New Roman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Hong Quan</cp:lastModifiedBy>
  <cp:revision>3</cp:revision>
  <dcterms:created xsi:type="dcterms:W3CDTF">2021-10-31T06:46:53Z</dcterms:created>
  <dcterms:modified xsi:type="dcterms:W3CDTF">2021-11-01T02:30:20Z</dcterms:modified>
</cp:coreProperties>
</file>