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2" r:id="rId4"/>
    <p:sldId id="283" r:id="rId5"/>
    <p:sldId id="282" r:id="rId6"/>
    <p:sldId id="281" r:id="rId7"/>
    <p:sldId id="307" r:id="rId8"/>
    <p:sldId id="295" r:id="rId9"/>
    <p:sldId id="308" r:id="rId10"/>
    <p:sldId id="301" r:id="rId11"/>
    <p:sldId id="280" r:id="rId12"/>
    <p:sldId id="304" r:id="rId13"/>
    <p:sldId id="310" r:id="rId14"/>
    <p:sldId id="279" r:id="rId15"/>
    <p:sldId id="3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1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14DE8-A8E3-42F4-B597-E36FB01FDA7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135321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14DE8-A8E3-42F4-B597-E36FB01FDA7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75621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14DE8-A8E3-42F4-B597-E36FB01FDA7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92364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BF12F5-148F-485F-A165-BAD8579FBCB8}" type="slidenum">
              <a:rPr lang="en-US" altLang="en-US"/>
              <a:pPr>
                <a:defRPr/>
              </a:pPr>
              <a:t>‹#›</a:t>
            </a:fld>
            <a:endParaRPr lang="en-US" altLang="en-US"/>
          </a:p>
        </p:txBody>
      </p:sp>
    </p:spTree>
    <p:extLst>
      <p:ext uri="{BB962C8B-B14F-4D97-AF65-F5344CB8AC3E}">
        <p14:creationId xmlns:p14="http://schemas.microsoft.com/office/powerpoint/2010/main" val="356517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1D4521-3C91-4257-B2B0-A0806E220E7F}" type="slidenum">
              <a:rPr lang="en-US" altLang="en-US"/>
              <a:pPr>
                <a:defRPr/>
              </a:pPr>
              <a:t>‹#›</a:t>
            </a:fld>
            <a:endParaRPr lang="en-US" altLang="en-US"/>
          </a:p>
        </p:txBody>
      </p:sp>
    </p:spTree>
    <p:extLst>
      <p:ext uri="{BB962C8B-B14F-4D97-AF65-F5344CB8AC3E}">
        <p14:creationId xmlns:p14="http://schemas.microsoft.com/office/powerpoint/2010/main" val="248936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BF5C5D-D1BC-454D-8C46-4D38EDB9E72A}" type="slidenum">
              <a:rPr lang="en-US" altLang="en-US"/>
              <a:pPr>
                <a:defRPr/>
              </a:pPr>
              <a:t>‹#›</a:t>
            </a:fld>
            <a:endParaRPr lang="en-US" altLang="en-US"/>
          </a:p>
        </p:txBody>
      </p:sp>
    </p:spTree>
    <p:extLst>
      <p:ext uri="{BB962C8B-B14F-4D97-AF65-F5344CB8AC3E}">
        <p14:creationId xmlns:p14="http://schemas.microsoft.com/office/powerpoint/2010/main" val="183077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8B30FC-A2EA-46A3-B4B0-B0500FCD94F4}" type="slidenum">
              <a:rPr lang="en-US" altLang="en-US"/>
              <a:pPr>
                <a:defRPr/>
              </a:pPr>
              <a:t>‹#›</a:t>
            </a:fld>
            <a:endParaRPr lang="en-US" altLang="en-US"/>
          </a:p>
        </p:txBody>
      </p:sp>
    </p:spTree>
    <p:extLst>
      <p:ext uri="{BB962C8B-B14F-4D97-AF65-F5344CB8AC3E}">
        <p14:creationId xmlns:p14="http://schemas.microsoft.com/office/powerpoint/2010/main" val="3522992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E1DCF6-1FB0-49CD-AB48-C834FEE64F89}" type="slidenum">
              <a:rPr lang="en-US" altLang="en-US"/>
              <a:pPr>
                <a:defRPr/>
              </a:pPr>
              <a:t>‹#›</a:t>
            </a:fld>
            <a:endParaRPr lang="en-US" altLang="en-US"/>
          </a:p>
        </p:txBody>
      </p:sp>
    </p:spTree>
    <p:extLst>
      <p:ext uri="{BB962C8B-B14F-4D97-AF65-F5344CB8AC3E}">
        <p14:creationId xmlns:p14="http://schemas.microsoft.com/office/powerpoint/2010/main" val="296995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1366A02-1948-4E0B-86F7-B0F0EA672EEB}" type="slidenum">
              <a:rPr lang="en-US" altLang="en-US"/>
              <a:pPr>
                <a:defRPr/>
              </a:pPr>
              <a:t>‹#›</a:t>
            </a:fld>
            <a:endParaRPr lang="en-US" altLang="en-US"/>
          </a:p>
        </p:txBody>
      </p:sp>
    </p:spTree>
    <p:extLst>
      <p:ext uri="{BB962C8B-B14F-4D97-AF65-F5344CB8AC3E}">
        <p14:creationId xmlns:p14="http://schemas.microsoft.com/office/powerpoint/2010/main" val="283745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F0850A-9EC1-4F07-BC90-BC666415BA9A}" type="slidenum">
              <a:rPr lang="en-US" altLang="en-US"/>
              <a:pPr>
                <a:defRPr/>
              </a:pPr>
              <a:t>‹#›</a:t>
            </a:fld>
            <a:endParaRPr lang="en-US" altLang="en-US"/>
          </a:p>
        </p:txBody>
      </p:sp>
    </p:spTree>
    <p:extLst>
      <p:ext uri="{BB962C8B-B14F-4D97-AF65-F5344CB8AC3E}">
        <p14:creationId xmlns:p14="http://schemas.microsoft.com/office/powerpoint/2010/main" val="312898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C32C78-A96E-4C42-B0A1-928D0E1AA8D9}" type="slidenum">
              <a:rPr lang="en-US" altLang="en-US"/>
              <a:pPr>
                <a:defRPr/>
              </a:pPr>
              <a:t>‹#›</a:t>
            </a:fld>
            <a:endParaRPr lang="en-US" altLang="en-US"/>
          </a:p>
        </p:txBody>
      </p:sp>
    </p:spTree>
    <p:extLst>
      <p:ext uri="{BB962C8B-B14F-4D97-AF65-F5344CB8AC3E}">
        <p14:creationId xmlns:p14="http://schemas.microsoft.com/office/powerpoint/2010/main" val="150898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14DE8-A8E3-42F4-B597-E36FB01FDA7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8476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B2C820-D439-4212-A1F9-8CEEB957BAEF}" type="slidenum">
              <a:rPr lang="en-US" altLang="en-US"/>
              <a:pPr>
                <a:defRPr/>
              </a:pPr>
              <a:t>‹#›</a:t>
            </a:fld>
            <a:endParaRPr lang="en-US" altLang="en-US"/>
          </a:p>
        </p:txBody>
      </p:sp>
    </p:spTree>
    <p:extLst>
      <p:ext uri="{BB962C8B-B14F-4D97-AF65-F5344CB8AC3E}">
        <p14:creationId xmlns:p14="http://schemas.microsoft.com/office/powerpoint/2010/main" val="17482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0B709C-C5C7-4888-B1C3-EBC49734583F}" type="slidenum">
              <a:rPr lang="en-US" altLang="en-US"/>
              <a:pPr>
                <a:defRPr/>
              </a:pPr>
              <a:t>‹#›</a:t>
            </a:fld>
            <a:endParaRPr lang="en-US" altLang="en-US"/>
          </a:p>
        </p:txBody>
      </p:sp>
    </p:spTree>
    <p:extLst>
      <p:ext uri="{BB962C8B-B14F-4D97-AF65-F5344CB8AC3E}">
        <p14:creationId xmlns:p14="http://schemas.microsoft.com/office/powerpoint/2010/main" val="9009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8DAF5C-AC81-45B2-AFF4-D17E4CB54F5F}" type="slidenum">
              <a:rPr lang="en-US" altLang="en-US"/>
              <a:pPr>
                <a:defRPr/>
              </a:pPr>
              <a:t>‹#›</a:t>
            </a:fld>
            <a:endParaRPr lang="en-US" altLang="en-US"/>
          </a:p>
        </p:txBody>
      </p:sp>
    </p:spTree>
    <p:extLst>
      <p:ext uri="{BB962C8B-B14F-4D97-AF65-F5344CB8AC3E}">
        <p14:creationId xmlns:p14="http://schemas.microsoft.com/office/powerpoint/2010/main" val="318669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0E5B1E-0D87-49DA-8F92-94D199C7C437}" type="slidenum">
              <a:rPr lang="en-US" altLang="en-US"/>
              <a:pPr>
                <a:defRPr/>
              </a:pPr>
              <a:t>‹#›</a:t>
            </a:fld>
            <a:endParaRPr lang="en-US" altLang="en-US"/>
          </a:p>
        </p:txBody>
      </p:sp>
    </p:spTree>
    <p:extLst>
      <p:ext uri="{BB962C8B-B14F-4D97-AF65-F5344CB8AC3E}">
        <p14:creationId xmlns:p14="http://schemas.microsoft.com/office/powerpoint/2010/main" val="140669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14DE8-A8E3-42F4-B597-E36FB01FDA7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10822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14DE8-A8E3-42F4-B597-E36FB01FDA7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391192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14DE8-A8E3-42F4-B597-E36FB01FDA7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27825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14DE8-A8E3-42F4-B597-E36FB01FDA7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383869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14DE8-A8E3-42F4-B597-E36FB01FDA7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50258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14DE8-A8E3-42F4-B597-E36FB01FDA7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22741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14DE8-A8E3-42F4-B597-E36FB01FDA7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D799A-B524-4555-AFF0-20BF2BD345AB}" type="slidenum">
              <a:rPr lang="en-US" smtClean="0"/>
              <a:t>‹#›</a:t>
            </a:fld>
            <a:endParaRPr lang="en-US"/>
          </a:p>
        </p:txBody>
      </p:sp>
    </p:spTree>
    <p:extLst>
      <p:ext uri="{BB962C8B-B14F-4D97-AF65-F5344CB8AC3E}">
        <p14:creationId xmlns:p14="http://schemas.microsoft.com/office/powerpoint/2010/main" val="221015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14DE8-A8E3-42F4-B597-E36FB01FDA74}"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D799A-B524-4555-AFF0-20BF2BD345AB}" type="slidenum">
              <a:rPr lang="en-US" smtClean="0"/>
              <a:t>‹#›</a:t>
            </a:fld>
            <a:endParaRPr lang="en-US"/>
          </a:p>
        </p:txBody>
      </p:sp>
    </p:spTree>
    <p:extLst>
      <p:ext uri="{BB962C8B-B14F-4D97-AF65-F5344CB8AC3E}">
        <p14:creationId xmlns:p14="http://schemas.microsoft.com/office/powerpoint/2010/main" val="195346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I-Thufap2" pitchFamily="2"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I-Thufap2" pitchFamily="2"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3F8B4F86-E1C8-4642-BF5B-EBD48191F03B}" type="slidenum">
              <a:rPr lang="en-US" altLang="en-US">
                <a:latin typeface="VNI-Thufap2" pitchFamily="2" charset="0"/>
              </a:rPr>
              <a:pPr eaLnBrk="0" fontAlgn="base" hangingPunct="0">
                <a:spcBef>
                  <a:spcPct val="0"/>
                </a:spcBef>
                <a:spcAft>
                  <a:spcPct val="0"/>
                </a:spcAft>
                <a:defRPr/>
              </a:pPr>
              <a:t>‹#›</a:t>
            </a:fld>
            <a:endParaRPr lang="en-US" altLang="en-US">
              <a:latin typeface="VNI-Thufap2" pitchFamily="2" charset="0"/>
            </a:endParaRPr>
          </a:p>
        </p:txBody>
      </p:sp>
    </p:spTree>
    <p:extLst>
      <p:ext uri="{BB962C8B-B14F-4D97-AF65-F5344CB8AC3E}">
        <p14:creationId xmlns:p14="http://schemas.microsoft.com/office/powerpoint/2010/main" val="230483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399" y="972355"/>
            <a:ext cx="6370320" cy="2387600"/>
          </a:xfrm>
        </p:spPr>
        <p:txBody>
          <a:bodyPr/>
          <a:lstStyle/>
          <a:p>
            <a:r>
              <a:rPr lang="en-US" sz="8000" b="1" dirty="0" smtClean="0">
                <a:solidFill>
                  <a:srgbClr val="0070C0"/>
                </a:solidFill>
                <a:latin typeface="Arial" panose="020B0604020202020204" pitchFamily="34" charset="0"/>
                <a:cs typeface="Arial" panose="020B0604020202020204" pitchFamily="34" charset="0"/>
              </a:rPr>
              <a:t>MĨ THUẬT</a:t>
            </a:r>
            <a:r>
              <a:rPr lang="en-US" dirty="0" smtClean="0">
                <a:solidFill>
                  <a:srgbClr val="0070C0"/>
                </a:solidFill>
              </a:rPr>
              <a:t/>
            </a:r>
            <a:br>
              <a:rPr lang="en-US" dirty="0" smtClean="0">
                <a:solidFill>
                  <a:srgbClr val="0070C0"/>
                </a:solidFill>
              </a:rPr>
            </a:br>
            <a:r>
              <a:rPr lang="en-US" sz="4800" dirty="0" smtClean="0">
                <a:solidFill>
                  <a:srgbClr val="0070C0"/>
                </a:solidFill>
                <a:latin typeface="+mn-lt"/>
              </a:rPr>
              <a:t>LỚP 7</a:t>
            </a:r>
            <a:endParaRPr lang="vi-VN" sz="4800" dirty="0">
              <a:solidFill>
                <a:srgbClr val="0070C0"/>
              </a:solidFill>
              <a:latin typeface="+mn-lt"/>
            </a:endParaRPr>
          </a:p>
        </p:txBody>
      </p:sp>
      <p:sp>
        <p:nvSpPr>
          <p:cNvPr id="3" name="Subtitle 2"/>
          <p:cNvSpPr>
            <a:spLocks noGrp="1"/>
          </p:cNvSpPr>
          <p:nvPr>
            <p:ph type="subTitle" idx="1"/>
          </p:nvPr>
        </p:nvSpPr>
        <p:spPr>
          <a:xfrm>
            <a:off x="581134" y="3834164"/>
            <a:ext cx="6370320" cy="1655762"/>
          </a:xfrm>
        </p:spPr>
        <p:txBody>
          <a:bodyPr/>
          <a:lstStyle/>
          <a:p>
            <a:r>
              <a:rPr lang="en-US" dirty="0" err="1" smtClean="0">
                <a:solidFill>
                  <a:srgbClr val="002060"/>
                </a:solidFill>
              </a:rPr>
              <a:t>Trường</a:t>
            </a:r>
            <a:r>
              <a:rPr lang="en-US" dirty="0" smtClean="0">
                <a:solidFill>
                  <a:srgbClr val="002060"/>
                </a:solidFill>
              </a:rPr>
              <a:t>:………………………………………………………………</a:t>
            </a:r>
          </a:p>
          <a:p>
            <a:r>
              <a:rPr lang="en-US" dirty="0" err="1" smtClean="0">
                <a:solidFill>
                  <a:srgbClr val="002060"/>
                </a:solidFill>
              </a:rPr>
              <a:t>Giáo</a:t>
            </a:r>
            <a:r>
              <a:rPr lang="en-US" dirty="0" smtClean="0">
                <a:solidFill>
                  <a:srgbClr val="002060"/>
                </a:solidFill>
              </a:rPr>
              <a:t> </a:t>
            </a:r>
            <a:r>
              <a:rPr lang="en-US" dirty="0" err="1" smtClean="0">
                <a:solidFill>
                  <a:srgbClr val="002060"/>
                </a:solidFill>
              </a:rPr>
              <a:t>viên</a:t>
            </a:r>
            <a:r>
              <a:rPr lang="en-US" dirty="0" smtClean="0">
                <a:solidFill>
                  <a:srgbClr val="002060"/>
                </a:solidFill>
              </a:rPr>
              <a:t>:…………………………………………………………..</a:t>
            </a:r>
          </a:p>
          <a:p>
            <a:r>
              <a:rPr lang="en-US" dirty="0" err="1" smtClean="0">
                <a:solidFill>
                  <a:srgbClr val="002060"/>
                </a:solidFill>
              </a:rPr>
              <a:t>Lớp</a:t>
            </a:r>
            <a:r>
              <a:rPr lang="en-US" dirty="0" smtClean="0">
                <a:solidFill>
                  <a:srgbClr val="002060"/>
                </a:solidFill>
              </a:rPr>
              <a:t>:……………………………………………………………………</a:t>
            </a:r>
            <a:endParaRPr lang="vi-VN" dirty="0">
              <a:solidFill>
                <a:srgbClr val="002060"/>
              </a:solidFill>
            </a:endParaRPr>
          </a:p>
        </p:txBody>
      </p:sp>
      <p:pic>
        <p:nvPicPr>
          <p:cNvPr id="5" name="Picture 4">
            <a:extLst>
              <a:ext uri="{FF2B5EF4-FFF2-40B4-BE49-F238E27FC236}">
                <a16:creationId xmlns:a16="http://schemas.microsoft.com/office/drawing/2014/main" xmlns="" id="{45413263-5C0C-47CD-B890-094832EC3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627" y="903474"/>
            <a:ext cx="4603575" cy="5086621"/>
          </a:xfrm>
          <a:prstGeom prst="rect">
            <a:avLst/>
          </a:prstGeom>
        </p:spPr>
      </p:pic>
    </p:spTree>
    <p:extLst>
      <p:ext uri="{BB962C8B-B14F-4D97-AF65-F5344CB8AC3E}">
        <p14:creationId xmlns:p14="http://schemas.microsoft.com/office/powerpoint/2010/main" val="366814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5891" y="554946"/>
            <a:ext cx="6013407" cy="5636627"/>
          </a:xfrm>
          <a:prstGeom prst="rect">
            <a:avLst/>
          </a:prstGeom>
        </p:spPr>
      </p:pic>
    </p:spTree>
    <p:extLst>
      <p:ext uri="{BB962C8B-B14F-4D97-AF65-F5344CB8AC3E}">
        <p14:creationId xmlns:p14="http://schemas.microsoft.com/office/powerpoint/2010/main" val="6169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8771" y="157762"/>
            <a:ext cx="6477703" cy="6285185"/>
          </a:xfrm>
          <a:prstGeom prst="rect">
            <a:avLst/>
          </a:prstGeom>
        </p:spPr>
      </p:pic>
      <p:sp>
        <p:nvSpPr>
          <p:cNvPr id="5" name="Rectangle 4"/>
          <p:cNvSpPr/>
          <p:nvPr/>
        </p:nvSpPr>
        <p:spPr>
          <a:xfrm>
            <a:off x="3029919" y="6230319"/>
            <a:ext cx="464949" cy="325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78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50988"/>
            <a:ext cx="21336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328738"/>
            <a:ext cx="21336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576" y="906464"/>
            <a:ext cx="2003425"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76" y="2000250"/>
            <a:ext cx="16986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WordArt 8"/>
          <p:cNvSpPr>
            <a:spLocks noChangeArrowheads="1" noChangeShapeType="1" noTextEdit="1"/>
          </p:cNvSpPr>
          <p:nvPr/>
        </p:nvSpPr>
        <p:spPr bwMode="auto">
          <a:xfrm>
            <a:off x="3352801" y="228601"/>
            <a:ext cx="513397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eaLnBrk="0" fontAlgn="base" hangingPunct="0">
              <a:spcBef>
                <a:spcPct val="0"/>
              </a:spcBef>
              <a:spcAft>
                <a:spcPct val="0"/>
              </a:spcAft>
            </a:pPr>
            <a:r>
              <a:rPr lang="en-US" sz="3600" kern="10">
                <a:solidFill>
                  <a:prstClr val="black"/>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MỘT SỐ BÀI VẼ CỦA HỌC SINH</a:t>
            </a:r>
          </a:p>
        </p:txBody>
      </p:sp>
    </p:spTree>
    <p:extLst>
      <p:ext uri="{BB962C8B-B14F-4D97-AF65-F5344CB8AC3E}">
        <p14:creationId xmlns:p14="http://schemas.microsoft.com/office/powerpoint/2010/main" val="340603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circle(in)">
                                      <p:cBhvr>
                                        <p:cTn id="7" dur="2000"/>
                                        <p:tgtEl>
                                          <p:spTgt spid="75784"/>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75780"/>
                                        </p:tgtEl>
                                        <p:attrNameLst>
                                          <p:attrName>style.visibility</p:attrName>
                                        </p:attrNameLst>
                                      </p:cBhvr>
                                      <p:to>
                                        <p:strVal val="visible"/>
                                      </p:to>
                                    </p:set>
                                    <p:anim calcmode="lin" valueType="num">
                                      <p:cBhvr>
                                        <p:cTn id="11" dur="500" fill="hold"/>
                                        <p:tgtEl>
                                          <p:spTgt spid="75780"/>
                                        </p:tgtEl>
                                        <p:attrNameLst>
                                          <p:attrName>ppt_w</p:attrName>
                                        </p:attrNameLst>
                                      </p:cBhvr>
                                      <p:tavLst>
                                        <p:tav tm="0">
                                          <p:val>
                                            <p:strVal val="#ppt_w*0.70"/>
                                          </p:val>
                                        </p:tav>
                                        <p:tav tm="100000">
                                          <p:val>
                                            <p:strVal val="#ppt_w"/>
                                          </p:val>
                                        </p:tav>
                                      </p:tavLst>
                                    </p:anim>
                                    <p:anim calcmode="lin" valueType="num">
                                      <p:cBhvr>
                                        <p:cTn id="12" dur="500" fill="hold"/>
                                        <p:tgtEl>
                                          <p:spTgt spid="75780"/>
                                        </p:tgtEl>
                                        <p:attrNameLst>
                                          <p:attrName>ppt_h</p:attrName>
                                        </p:attrNameLst>
                                      </p:cBhvr>
                                      <p:tavLst>
                                        <p:tav tm="0">
                                          <p:val>
                                            <p:strVal val="#ppt_h"/>
                                          </p:val>
                                        </p:tav>
                                        <p:tav tm="100000">
                                          <p:val>
                                            <p:strVal val="#ppt_h"/>
                                          </p:val>
                                        </p:tav>
                                      </p:tavLst>
                                    </p:anim>
                                    <p:animEffect transition="in" filter="fade">
                                      <p:cBhvr>
                                        <p:cTn id="13" dur="500"/>
                                        <p:tgtEl>
                                          <p:spTgt spid="75780"/>
                                        </p:tgtEl>
                                      </p:cBhvr>
                                    </p:animEffect>
                                  </p:childTnLst>
                                </p:cTn>
                              </p:par>
                            </p:childTnLst>
                          </p:cTn>
                        </p:par>
                        <p:par>
                          <p:cTn id="14" fill="hold" nodeType="afterGroup">
                            <p:stCondLst>
                              <p:cond delay="2500"/>
                            </p:stCondLst>
                            <p:childTnLst>
                              <p:par>
                                <p:cTn id="15" presetID="55" presetClass="entr" presetSubtype="0" fill="hold" nodeType="afterEffect">
                                  <p:stCondLst>
                                    <p:cond delay="0"/>
                                  </p:stCondLst>
                                  <p:childTnLst>
                                    <p:set>
                                      <p:cBhvr>
                                        <p:cTn id="16" dur="1" fill="hold">
                                          <p:stCondLst>
                                            <p:cond delay="0"/>
                                          </p:stCondLst>
                                        </p:cTn>
                                        <p:tgtEl>
                                          <p:spTgt spid="75782"/>
                                        </p:tgtEl>
                                        <p:attrNameLst>
                                          <p:attrName>style.visibility</p:attrName>
                                        </p:attrNameLst>
                                      </p:cBhvr>
                                      <p:to>
                                        <p:strVal val="visible"/>
                                      </p:to>
                                    </p:set>
                                    <p:anim calcmode="lin" valueType="num">
                                      <p:cBhvr>
                                        <p:cTn id="17" dur="500" fill="hold"/>
                                        <p:tgtEl>
                                          <p:spTgt spid="75782"/>
                                        </p:tgtEl>
                                        <p:attrNameLst>
                                          <p:attrName>ppt_w</p:attrName>
                                        </p:attrNameLst>
                                      </p:cBhvr>
                                      <p:tavLst>
                                        <p:tav tm="0">
                                          <p:val>
                                            <p:strVal val="#ppt_w*0.70"/>
                                          </p:val>
                                        </p:tav>
                                        <p:tav tm="100000">
                                          <p:val>
                                            <p:strVal val="#ppt_w"/>
                                          </p:val>
                                        </p:tav>
                                      </p:tavLst>
                                    </p:anim>
                                    <p:anim calcmode="lin" valueType="num">
                                      <p:cBhvr>
                                        <p:cTn id="18" dur="500" fill="hold"/>
                                        <p:tgtEl>
                                          <p:spTgt spid="75782"/>
                                        </p:tgtEl>
                                        <p:attrNameLst>
                                          <p:attrName>ppt_h</p:attrName>
                                        </p:attrNameLst>
                                      </p:cBhvr>
                                      <p:tavLst>
                                        <p:tav tm="0">
                                          <p:val>
                                            <p:strVal val="#ppt_h"/>
                                          </p:val>
                                        </p:tav>
                                        <p:tav tm="100000">
                                          <p:val>
                                            <p:strVal val="#ppt_h"/>
                                          </p:val>
                                        </p:tav>
                                      </p:tavLst>
                                    </p:anim>
                                    <p:animEffect transition="in" filter="fade">
                                      <p:cBhvr>
                                        <p:cTn id="19" dur="500"/>
                                        <p:tgtEl>
                                          <p:spTgt spid="75782"/>
                                        </p:tgtEl>
                                      </p:cBhvr>
                                    </p:animEffect>
                                  </p:childTnLst>
                                </p:cTn>
                              </p:par>
                            </p:childTnLst>
                          </p:cTn>
                        </p:par>
                        <p:par>
                          <p:cTn id="20" fill="hold" nodeType="afterGroup">
                            <p:stCondLst>
                              <p:cond delay="3000"/>
                            </p:stCondLst>
                            <p:childTnLst>
                              <p:par>
                                <p:cTn id="21" presetID="55" presetClass="entr" presetSubtype="0" fill="hold" nodeType="afterEffect">
                                  <p:stCondLst>
                                    <p:cond delay="0"/>
                                  </p:stCondLst>
                                  <p:childTnLst>
                                    <p:set>
                                      <p:cBhvr>
                                        <p:cTn id="22" dur="1" fill="hold">
                                          <p:stCondLst>
                                            <p:cond delay="0"/>
                                          </p:stCondLst>
                                        </p:cTn>
                                        <p:tgtEl>
                                          <p:spTgt spid="75783"/>
                                        </p:tgtEl>
                                        <p:attrNameLst>
                                          <p:attrName>style.visibility</p:attrName>
                                        </p:attrNameLst>
                                      </p:cBhvr>
                                      <p:to>
                                        <p:strVal val="visible"/>
                                      </p:to>
                                    </p:set>
                                    <p:anim calcmode="lin" valueType="num">
                                      <p:cBhvr>
                                        <p:cTn id="23" dur="500" fill="hold"/>
                                        <p:tgtEl>
                                          <p:spTgt spid="75783"/>
                                        </p:tgtEl>
                                        <p:attrNameLst>
                                          <p:attrName>ppt_w</p:attrName>
                                        </p:attrNameLst>
                                      </p:cBhvr>
                                      <p:tavLst>
                                        <p:tav tm="0">
                                          <p:val>
                                            <p:strVal val="#ppt_w*0.70"/>
                                          </p:val>
                                        </p:tav>
                                        <p:tav tm="100000">
                                          <p:val>
                                            <p:strVal val="#ppt_w"/>
                                          </p:val>
                                        </p:tav>
                                      </p:tavLst>
                                    </p:anim>
                                    <p:anim calcmode="lin" valueType="num">
                                      <p:cBhvr>
                                        <p:cTn id="24" dur="500" fill="hold"/>
                                        <p:tgtEl>
                                          <p:spTgt spid="75783"/>
                                        </p:tgtEl>
                                        <p:attrNameLst>
                                          <p:attrName>ppt_h</p:attrName>
                                        </p:attrNameLst>
                                      </p:cBhvr>
                                      <p:tavLst>
                                        <p:tav tm="0">
                                          <p:val>
                                            <p:strVal val="#ppt_h"/>
                                          </p:val>
                                        </p:tav>
                                        <p:tav tm="100000">
                                          <p:val>
                                            <p:strVal val="#ppt_h"/>
                                          </p:val>
                                        </p:tav>
                                      </p:tavLst>
                                    </p:anim>
                                    <p:animEffect transition="in" filter="fade">
                                      <p:cBhvr>
                                        <p:cTn id="25" dur="500"/>
                                        <p:tgtEl>
                                          <p:spTgt spid="75783"/>
                                        </p:tgtEl>
                                      </p:cBhvr>
                                    </p:animEffect>
                                  </p:childTnLst>
                                </p:cTn>
                              </p:par>
                            </p:childTnLst>
                          </p:cTn>
                        </p:par>
                        <p:par>
                          <p:cTn id="26" fill="hold" nodeType="afterGroup">
                            <p:stCondLst>
                              <p:cond delay="3500"/>
                            </p:stCondLst>
                            <p:childTnLst>
                              <p:par>
                                <p:cTn id="27" presetID="55" presetClass="entr" presetSubtype="0" fill="hold" nodeType="afterEffect">
                                  <p:stCondLst>
                                    <p:cond delay="0"/>
                                  </p:stCondLst>
                                  <p:childTnLst>
                                    <p:set>
                                      <p:cBhvr>
                                        <p:cTn id="28" dur="1" fill="hold">
                                          <p:stCondLst>
                                            <p:cond delay="0"/>
                                          </p:stCondLst>
                                        </p:cTn>
                                        <p:tgtEl>
                                          <p:spTgt spid="75781"/>
                                        </p:tgtEl>
                                        <p:attrNameLst>
                                          <p:attrName>style.visibility</p:attrName>
                                        </p:attrNameLst>
                                      </p:cBhvr>
                                      <p:to>
                                        <p:strVal val="visible"/>
                                      </p:to>
                                    </p:set>
                                    <p:anim calcmode="lin" valueType="num">
                                      <p:cBhvr>
                                        <p:cTn id="29" dur="500" fill="hold"/>
                                        <p:tgtEl>
                                          <p:spTgt spid="75781"/>
                                        </p:tgtEl>
                                        <p:attrNameLst>
                                          <p:attrName>ppt_w</p:attrName>
                                        </p:attrNameLst>
                                      </p:cBhvr>
                                      <p:tavLst>
                                        <p:tav tm="0">
                                          <p:val>
                                            <p:strVal val="#ppt_w*0.70"/>
                                          </p:val>
                                        </p:tav>
                                        <p:tav tm="100000">
                                          <p:val>
                                            <p:strVal val="#ppt_w"/>
                                          </p:val>
                                        </p:tav>
                                      </p:tavLst>
                                    </p:anim>
                                    <p:anim calcmode="lin" valueType="num">
                                      <p:cBhvr>
                                        <p:cTn id="30" dur="500" fill="hold"/>
                                        <p:tgtEl>
                                          <p:spTgt spid="75781"/>
                                        </p:tgtEl>
                                        <p:attrNameLst>
                                          <p:attrName>ppt_h</p:attrName>
                                        </p:attrNameLst>
                                      </p:cBhvr>
                                      <p:tavLst>
                                        <p:tav tm="0">
                                          <p:val>
                                            <p:strVal val="#ppt_h"/>
                                          </p:val>
                                        </p:tav>
                                        <p:tav tm="100000">
                                          <p:val>
                                            <p:strVal val="#ppt_h"/>
                                          </p:val>
                                        </p:tav>
                                      </p:tavLst>
                                    </p:anim>
                                    <p:animEffect transition="in" filter="fade">
                                      <p:cBhvr>
                                        <p:cTn id="31"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687" y="554241"/>
            <a:ext cx="10808225" cy="2981579"/>
          </a:xfrm>
          <a:prstGeom prst="rect">
            <a:avLst/>
          </a:prstGeom>
        </p:spPr>
      </p:pic>
      <p:pic>
        <p:nvPicPr>
          <p:cNvPr id="4" name="Picture 3"/>
          <p:cNvPicPr>
            <a:picLocks noChangeAspect="1"/>
          </p:cNvPicPr>
          <p:nvPr/>
        </p:nvPicPr>
        <p:blipFill>
          <a:blip r:embed="rId3"/>
          <a:stretch>
            <a:fillRect/>
          </a:stretch>
        </p:blipFill>
        <p:spPr>
          <a:xfrm>
            <a:off x="836908" y="3730142"/>
            <a:ext cx="9353162" cy="2778792"/>
          </a:xfrm>
          <a:prstGeom prst="rect">
            <a:avLst/>
          </a:prstGeom>
        </p:spPr>
      </p:pic>
      <p:sp>
        <p:nvSpPr>
          <p:cNvPr id="8" name="Rectangle 7"/>
          <p:cNvSpPr/>
          <p:nvPr/>
        </p:nvSpPr>
        <p:spPr>
          <a:xfrm>
            <a:off x="2084523" y="3567409"/>
            <a:ext cx="6664270" cy="485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82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8506" y="338402"/>
            <a:ext cx="3549241" cy="646331"/>
          </a:xfrm>
          <a:prstGeom prst="rect">
            <a:avLst/>
          </a:prstGeom>
        </p:spPr>
        <p:txBody>
          <a:bodyPr wrap="none">
            <a:spAutoFit/>
          </a:bodyPr>
          <a:lstStyle/>
          <a:p>
            <a:r>
              <a:rPr lang="en-US" b="1" dirty="0" err="1" smtClean="0"/>
              <a:t>Phần</a:t>
            </a:r>
            <a:r>
              <a:rPr lang="en-US" b="1" dirty="0" smtClean="0"/>
              <a:t> </a:t>
            </a:r>
            <a:r>
              <a:rPr lang="en-US" b="1" dirty="0" err="1" smtClean="0"/>
              <a:t>tham</a:t>
            </a:r>
            <a:r>
              <a:rPr lang="en-US" b="1" dirty="0" smtClean="0"/>
              <a:t> </a:t>
            </a:r>
            <a:r>
              <a:rPr lang="en-US" b="1" dirty="0" err="1" smtClean="0"/>
              <a:t>khảo</a:t>
            </a:r>
            <a:endParaRPr lang="en-US" b="1" dirty="0" smtClean="0"/>
          </a:p>
          <a:p>
            <a:r>
              <a:rPr lang="en-US" b="1" dirty="0" err="1" smtClean="0"/>
              <a:t>Một</a:t>
            </a:r>
            <a:r>
              <a:rPr lang="en-US" b="1" dirty="0" smtClean="0"/>
              <a:t> </a:t>
            </a:r>
            <a:r>
              <a:rPr lang="en-US" b="1" dirty="0" err="1" smtClean="0"/>
              <a:t>số</a:t>
            </a:r>
            <a:r>
              <a:rPr lang="en-US" b="1" dirty="0" smtClean="0"/>
              <a:t> </a:t>
            </a:r>
            <a:r>
              <a:rPr lang="en-US" b="1" dirty="0" err="1" smtClean="0"/>
              <a:t>thiết</a:t>
            </a:r>
            <a:r>
              <a:rPr lang="en-US" b="1" dirty="0" smtClean="0"/>
              <a:t> </a:t>
            </a:r>
            <a:r>
              <a:rPr lang="en-US" b="1" dirty="0" err="1" smtClean="0"/>
              <a:t>kế</a:t>
            </a:r>
            <a:r>
              <a:rPr lang="en-US" b="1" dirty="0" smtClean="0"/>
              <a:t> </a:t>
            </a:r>
            <a:r>
              <a:rPr lang="en-US" b="1" dirty="0" err="1" smtClean="0"/>
              <a:t>trang</a:t>
            </a:r>
            <a:r>
              <a:rPr lang="en-US" b="1" dirty="0" smtClean="0"/>
              <a:t> </a:t>
            </a:r>
            <a:r>
              <a:rPr lang="en-US" b="1" dirty="0" err="1" smtClean="0"/>
              <a:t>phục</a:t>
            </a:r>
            <a:r>
              <a:rPr lang="en-US" b="1" dirty="0" smtClean="0"/>
              <a:t> </a:t>
            </a:r>
            <a:r>
              <a:rPr lang="en-US" b="1" dirty="0" err="1" smtClean="0"/>
              <a:t>dạo</a:t>
            </a:r>
            <a:r>
              <a:rPr lang="en-US" b="1" dirty="0" smtClean="0"/>
              <a:t> </a:t>
            </a:r>
            <a:r>
              <a:rPr lang="en-US" b="1" dirty="0" err="1" smtClean="0"/>
              <a:t>phố</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319999"/>
            <a:ext cx="3239147" cy="49624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151" y="1263113"/>
            <a:ext cx="4893831" cy="5019314"/>
          </a:xfrm>
          <a:prstGeom prst="rect">
            <a:avLst/>
          </a:prstGeom>
        </p:spPr>
      </p:pic>
      <p:pic>
        <p:nvPicPr>
          <p:cNvPr id="7" name="Picture 6"/>
          <p:cNvPicPr>
            <a:picLocks noChangeAspect="1"/>
          </p:cNvPicPr>
          <p:nvPr/>
        </p:nvPicPr>
        <p:blipFill>
          <a:blip r:embed="rId4"/>
          <a:stretch>
            <a:fillRect/>
          </a:stretch>
        </p:blipFill>
        <p:spPr>
          <a:xfrm>
            <a:off x="8145342" y="689675"/>
            <a:ext cx="2960420" cy="5592752"/>
          </a:xfrm>
          <a:prstGeom prst="rect">
            <a:avLst/>
          </a:prstGeom>
        </p:spPr>
      </p:pic>
    </p:spTree>
    <p:extLst>
      <p:ext uri="{BB962C8B-B14F-4D97-AF65-F5344CB8AC3E}">
        <p14:creationId xmlns:p14="http://schemas.microsoft.com/office/powerpoint/2010/main" val="24290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3811" y="1169184"/>
            <a:ext cx="11108256" cy="3976251"/>
          </a:xfrm>
          <a:prstGeom prst="rect">
            <a:avLst/>
          </a:prstGeom>
        </p:spPr>
      </p:pic>
    </p:spTree>
    <p:extLst>
      <p:ext uri="{BB962C8B-B14F-4D97-AF65-F5344CB8AC3E}">
        <p14:creationId xmlns:p14="http://schemas.microsoft.com/office/powerpoint/2010/main" val="27993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73139" y="2281646"/>
            <a:ext cx="4318861" cy="2664039"/>
          </a:xfrm>
          <a:prstGeom prst="rect">
            <a:avLst/>
          </a:prstGeom>
        </p:spPr>
      </p:pic>
      <p:pic>
        <p:nvPicPr>
          <p:cNvPr id="7" name="Picture 6"/>
          <p:cNvPicPr>
            <a:picLocks noChangeAspect="1"/>
          </p:cNvPicPr>
          <p:nvPr/>
        </p:nvPicPr>
        <p:blipFill>
          <a:blip r:embed="rId3"/>
          <a:stretch>
            <a:fillRect/>
          </a:stretch>
        </p:blipFill>
        <p:spPr>
          <a:xfrm>
            <a:off x="0" y="339588"/>
            <a:ext cx="7605083" cy="4422029"/>
          </a:xfrm>
          <a:prstGeom prst="rect">
            <a:avLst/>
          </a:prstGeom>
        </p:spPr>
      </p:pic>
      <p:sp>
        <p:nvSpPr>
          <p:cNvPr id="2" name="Rectangle 1"/>
          <p:cNvSpPr/>
          <p:nvPr/>
        </p:nvSpPr>
        <p:spPr>
          <a:xfrm>
            <a:off x="969116" y="5274839"/>
            <a:ext cx="3016239" cy="646331"/>
          </a:xfrm>
          <a:prstGeom prst="rect">
            <a:avLst/>
          </a:prstGeom>
        </p:spPr>
        <p:txBody>
          <a:bodyPr wrap="square">
            <a:spAutoFit/>
          </a:bodyPr>
          <a:lstStyle/>
          <a:p>
            <a:r>
              <a:rPr lang="en-US" dirty="0" err="1">
                <a:solidFill>
                  <a:srgbClr val="333333"/>
                </a:solidFill>
                <a:latin typeface="Roboto"/>
              </a:rPr>
              <a:t>Trang</a:t>
            </a:r>
            <a:r>
              <a:rPr lang="en-US" dirty="0">
                <a:solidFill>
                  <a:srgbClr val="333333"/>
                </a:solidFill>
                <a:latin typeface="Roboto"/>
              </a:rPr>
              <a:t> </a:t>
            </a:r>
            <a:r>
              <a:rPr lang="en-US" dirty="0" err="1">
                <a:solidFill>
                  <a:srgbClr val="333333"/>
                </a:solidFill>
                <a:latin typeface="Roboto"/>
              </a:rPr>
              <a:t>phục</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màu</a:t>
            </a:r>
            <a:r>
              <a:rPr lang="en-US" dirty="0">
                <a:solidFill>
                  <a:srgbClr val="333333"/>
                </a:solidFill>
                <a:latin typeface="Roboto"/>
              </a:rPr>
              <a:t> </a:t>
            </a:r>
            <a:r>
              <a:rPr lang="en-US" dirty="0" err="1">
                <a:solidFill>
                  <a:srgbClr val="333333"/>
                </a:solidFill>
                <a:latin typeface="Roboto"/>
              </a:rPr>
              <a:t>sắc</a:t>
            </a:r>
            <a:r>
              <a:rPr lang="en-US" dirty="0">
                <a:solidFill>
                  <a:srgbClr val="333333"/>
                </a:solidFill>
                <a:latin typeface="Roboto"/>
              </a:rPr>
              <a:t> </a:t>
            </a:r>
            <a:r>
              <a:rPr lang="en-US" dirty="0" err="1">
                <a:solidFill>
                  <a:srgbClr val="333333"/>
                </a:solidFill>
                <a:latin typeface="Roboto"/>
              </a:rPr>
              <a:t>sặc</a:t>
            </a:r>
            <a:r>
              <a:rPr lang="en-US" dirty="0">
                <a:solidFill>
                  <a:srgbClr val="333333"/>
                </a:solidFill>
                <a:latin typeface="Roboto"/>
              </a:rPr>
              <a:t> </a:t>
            </a:r>
            <a:r>
              <a:rPr lang="en-US" dirty="0" err="1">
                <a:solidFill>
                  <a:srgbClr val="333333"/>
                </a:solidFill>
                <a:latin typeface="Roboto"/>
              </a:rPr>
              <a:t>sỡ</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khăn</a:t>
            </a:r>
            <a:r>
              <a:rPr lang="en-US" dirty="0">
                <a:solidFill>
                  <a:srgbClr val="333333"/>
                </a:solidFill>
                <a:latin typeface="Roboto"/>
              </a:rPr>
              <a:t> </a:t>
            </a:r>
            <a:r>
              <a:rPr lang="en-US" dirty="0" err="1">
                <a:solidFill>
                  <a:srgbClr val="333333"/>
                </a:solidFill>
                <a:latin typeface="Roboto"/>
              </a:rPr>
              <a:t>trùm</a:t>
            </a:r>
            <a:r>
              <a:rPr lang="en-US" dirty="0">
                <a:solidFill>
                  <a:srgbClr val="333333"/>
                </a:solidFill>
                <a:latin typeface="Roboto"/>
              </a:rPr>
              <a:t> </a:t>
            </a:r>
            <a:r>
              <a:rPr lang="en-US" dirty="0" err="1">
                <a:solidFill>
                  <a:srgbClr val="333333"/>
                </a:solidFill>
                <a:latin typeface="Roboto"/>
              </a:rPr>
              <a:t>đầu</a:t>
            </a:r>
            <a:r>
              <a:rPr lang="en-US" dirty="0">
                <a:solidFill>
                  <a:srgbClr val="333333"/>
                </a:solidFill>
                <a:latin typeface="Roboto"/>
              </a:rPr>
              <a:t>.</a:t>
            </a:r>
            <a:endParaRPr lang="en-US" dirty="0"/>
          </a:p>
        </p:txBody>
      </p:sp>
      <p:sp>
        <p:nvSpPr>
          <p:cNvPr id="3" name="Rectangle 2"/>
          <p:cNvSpPr/>
          <p:nvPr/>
        </p:nvSpPr>
        <p:spPr>
          <a:xfrm>
            <a:off x="3985355" y="5274839"/>
            <a:ext cx="3423974" cy="923330"/>
          </a:xfrm>
          <a:prstGeom prst="rect">
            <a:avLst/>
          </a:prstGeom>
        </p:spPr>
        <p:txBody>
          <a:bodyPr wrap="square">
            <a:spAutoFit/>
          </a:bodyPr>
          <a:lstStyle/>
          <a:p>
            <a:r>
              <a:rPr lang="en-US" dirty="0">
                <a:solidFill>
                  <a:srgbClr val="333333"/>
                </a:solidFill>
                <a:latin typeface="Roboto"/>
              </a:rPr>
              <a:t> </a:t>
            </a:r>
            <a:r>
              <a:rPr lang="en-US" dirty="0" err="1">
                <a:solidFill>
                  <a:srgbClr val="333333"/>
                </a:solidFill>
                <a:latin typeface="Roboto"/>
              </a:rPr>
              <a:t>Trang</a:t>
            </a:r>
            <a:r>
              <a:rPr lang="en-US" dirty="0">
                <a:solidFill>
                  <a:srgbClr val="333333"/>
                </a:solidFill>
                <a:latin typeface="Roboto"/>
              </a:rPr>
              <a:t> </a:t>
            </a:r>
            <a:r>
              <a:rPr lang="en-US" dirty="0" err="1">
                <a:solidFill>
                  <a:srgbClr val="333333"/>
                </a:solidFill>
                <a:latin typeface="Roboto"/>
              </a:rPr>
              <a:t>phục</a:t>
            </a:r>
            <a:r>
              <a:rPr lang="en-US" dirty="0">
                <a:solidFill>
                  <a:srgbClr val="333333"/>
                </a:solidFill>
                <a:latin typeface="Roboto"/>
              </a:rPr>
              <a:t> </a:t>
            </a:r>
            <a:r>
              <a:rPr lang="en-US" dirty="0" err="1">
                <a:solidFill>
                  <a:srgbClr val="333333"/>
                </a:solidFill>
                <a:latin typeface="Roboto"/>
              </a:rPr>
              <a:t>áo</a:t>
            </a:r>
            <a:r>
              <a:rPr lang="en-US" dirty="0">
                <a:solidFill>
                  <a:srgbClr val="333333"/>
                </a:solidFill>
                <a:latin typeface="Roboto"/>
              </a:rPr>
              <a:t> </a:t>
            </a:r>
            <a:r>
              <a:rPr lang="en-US" dirty="0" err="1">
                <a:solidFill>
                  <a:srgbClr val="333333"/>
                </a:solidFill>
                <a:latin typeface="Roboto"/>
              </a:rPr>
              <a:t>dài</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họa</a:t>
            </a:r>
            <a:r>
              <a:rPr lang="en-US" dirty="0">
                <a:solidFill>
                  <a:srgbClr val="333333"/>
                </a:solidFill>
                <a:latin typeface="Roboto"/>
              </a:rPr>
              <a:t> </a:t>
            </a:r>
            <a:r>
              <a:rPr lang="en-US" dirty="0" err="1">
                <a:solidFill>
                  <a:srgbClr val="333333"/>
                </a:solidFill>
                <a:latin typeface="Roboto"/>
              </a:rPr>
              <a:t>tiết</a:t>
            </a:r>
            <a:r>
              <a:rPr lang="en-US" dirty="0">
                <a:solidFill>
                  <a:srgbClr val="333333"/>
                </a:solidFill>
                <a:latin typeface="Roboto"/>
              </a:rPr>
              <a:t> </a:t>
            </a:r>
            <a:r>
              <a:rPr lang="en-US" dirty="0" err="1">
                <a:solidFill>
                  <a:srgbClr val="333333"/>
                </a:solidFill>
                <a:latin typeface="Roboto"/>
              </a:rPr>
              <a:t>hoa</a:t>
            </a:r>
            <a:r>
              <a:rPr lang="en-US" dirty="0">
                <a:solidFill>
                  <a:srgbClr val="333333"/>
                </a:solidFill>
                <a:latin typeface="Roboto"/>
              </a:rPr>
              <a:t> </a:t>
            </a:r>
            <a:r>
              <a:rPr lang="en-US" dirty="0" err="1">
                <a:solidFill>
                  <a:srgbClr val="333333"/>
                </a:solidFill>
                <a:latin typeface="Roboto"/>
              </a:rPr>
              <a:t>ly</a:t>
            </a:r>
            <a:r>
              <a:rPr lang="en-US" dirty="0">
                <a:solidFill>
                  <a:srgbClr val="333333"/>
                </a:solidFill>
                <a:latin typeface="Roboto"/>
              </a:rPr>
              <a:t>, </a:t>
            </a:r>
            <a:r>
              <a:rPr lang="en-US" dirty="0" err="1">
                <a:solidFill>
                  <a:srgbClr val="333333"/>
                </a:solidFill>
                <a:latin typeface="Roboto"/>
              </a:rPr>
              <a:t>màu</a:t>
            </a:r>
            <a:r>
              <a:rPr lang="en-US" dirty="0">
                <a:solidFill>
                  <a:srgbClr val="333333"/>
                </a:solidFill>
                <a:latin typeface="Roboto"/>
              </a:rPr>
              <a:t> </a:t>
            </a:r>
            <a:r>
              <a:rPr lang="en-US" dirty="0" err="1">
                <a:solidFill>
                  <a:srgbClr val="333333"/>
                </a:solidFill>
                <a:latin typeface="Roboto"/>
              </a:rPr>
              <a:t>xanh</a:t>
            </a:r>
            <a:r>
              <a:rPr lang="en-US" dirty="0">
                <a:solidFill>
                  <a:srgbClr val="333333"/>
                </a:solidFill>
                <a:latin typeface="Roboto"/>
              </a:rPr>
              <a:t> </a:t>
            </a:r>
            <a:r>
              <a:rPr lang="en-US" dirty="0" err="1">
                <a:solidFill>
                  <a:srgbClr val="333333"/>
                </a:solidFill>
                <a:latin typeface="Roboto"/>
              </a:rPr>
              <a:t>là</a:t>
            </a:r>
            <a:r>
              <a:rPr lang="en-US" dirty="0">
                <a:solidFill>
                  <a:srgbClr val="333333"/>
                </a:solidFill>
                <a:latin typeface="Roboto"/>
              </a:rPr>
              <a:t> </a:t>
            </a:r>
            <a:r>
              <a:rPr lang="en-US" dirty="0" err="1">
                <a:solidFill>
                  <a:srgbClr val="333333"/>
                </a:solidFill>
                <a:latin typeface="Roboto"/>
              </a:rPr>
              <a:t>màu</a:t>
            </a:r>
            <a:r>
              <a:rPr lang="en-US" dirty="0">
                <a:solidFill>
                  <a:srgbClr val="333333"/>
                </a:solidFill>
                <a:latin typeface="Roboto"/>
              </a:rPr>
              <a:t> </a:t>
            </a:r>
            <a:r>
              <a:rPr lang="en-US" dirty="0" err="1">
                <a:solidFill>
                  <a:srgbClr val="333333"/>
                </a:solidFill>
                <a:latin typeface="Roboto"/>
              </a:rPr>
              <a:t>sắc</a:t>
            </a:r>
            <a:r>
              <a:rPr lang="en-US" dirty="0">
                <a:solidFill>
                  <a:srgbClr val="333333"/>
                </a:solidFill>
                <a:latin typeface="Roboto"/>
              </a:rPr>
              <a:t> </a:t>
            </a:r>
            <a:r>
              <a:rPr lang="en-US" dirty="0" err="1">
                <a:solidFill>
                  <a:srgbClr val="333333"/>
                </a:solidFill>
                <a:latin typeface="Roboto"/>
              </a:rPr>
              <a:t>chủ</a:t>
            </a:r>
            <a:r>
              <a:rPr lang="en-US" dirty="0">
                <a:solidFill>
                  <a:srgbClr val="333333"/>
                </a:solidFill>
                <a:latin typeface="Roboto"/>
              </a:rPr>
              <a:t> </a:t>
            </a:r>
            <a:r>
              <a:rPr lang="en-US" dirty="0" err="1">
                <a:solidFill>
                  <a:srgbClr val="333333"/>
                </a:solidFill>
                <a:latin typeface="Roboto"/>
              </a:rPr>
              <a:t>đạo</a:t>
            </a:r>
            <a:r>
              <a:rPr lang="en-US" dirty="0">
                <a:solidFill>
                  <a:srgbClr val="333333"/>
                </a:solidFill>
                <a:latin typeface="Roboto"/>
              </a:rPr>
              <a:t>.</a:t>
            </a:r>
            <a:endParaRPr lang="en-US" dirty="0"/>
          </a:p>
        </p:txBody>
      </p:sp>
      <p:sp>
        <p:nvSpPr>
          <p:cNvPr id="4" name="Rectangle 3"/>
          <p:cNvSpPr/>
          <p:nvPr/>
        </p:nvSpPr>
        <p:spPr>
          <a:xfrm>
            <a:off x="8008786" y="5459505"/>
            <a:ext cx="4047565" cy="923330"/>
          </a:xfrm>
          <a:prstGeom prst="rect">
            <a:avLst/>
          </a:prstGeom>
        </p:spPr>
        <p:txBody>
          <a:bodyPr wrap="square">
            <a:spAutoFit/>
          </a:bodyPr>
          <a:lstStyle/>
          <a:p>
            <a:r>
              <a:rPr lang="vi-VN" dirty="0">
                <a:solidFill>
                  <a:srgbClr val="333333"/>
                </a:solidFill>
                <a:latin typeface="Roboto"/>
              </a:rPr>
              <a:t>Trang phục truyền thống dân tộc có màu sắc đặc trưng là màu vàng, màu đỏ, có mũ đội đầu.</a:t>
            </a:r>
            <a:endParaRPr lang="en-US" dirty="0"/>
          </a:p>
        </p:txBody>
      </p:sp>
    </p:spTree>
    <p:extLst>
      <p:ext uri="{BB962C8B-B14F-4D97-AF65-F5344CB8AC3E}">
        <p14:creationId xmlns:p14="http://schemas.microsoft.com/office/powerpoint/2010/main" val="12150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445" y="-3549"/>
            <a:ext cx="8034202" cy="6263954"/>
          </a:xfrm>
          <a:prstGeom prst="rect">
            <a:avLst/>
          </a:prstGeom>
        </p:spPr>
      </p:pic>
      <p:sp>
        <p:nvSpPr>
          <p:cNvPr id="2" name="Rectangle 1"/>
          <p:cNvSpPr/>
          <p:nvPr/>
        </p:nvSpPr>
        <p:spPr>
          <a:xfrm>
            <a:off x="7539366" y="1969759"/>
            <a:ext cx="4787495" cy="646331"/>
          </a:xfrm>
          <a:prstGeom prst="rect">
            <a:avLst/>
          </a:prstGeom>
        </p:spPr>
        <p:txBody>
          <a:bodyPr wrap="square">
            <a:spAutoFit/>
          </a:bodyPr>
          <a:lstStyle/>
          <a:p>
            <a:r>
              <a:rPr lang="vi-VN" dirty="0">
                <a:solidFill>
                  <a:srgbClr val="333333"/>
                </a:solidFill>
                <a:latin typeface="Roboto"/>
              </a:rPr>
              <a:t>Dụng cụ thực hiện bản vẽ phác thảo bao gồm: giấy, bút chì, màu nước, thước...</a:t>
            </a:r>
            <a:endParaRPr lang="en-US" dirty="0"/>
          </a:p>
        </p:txBody>
      </p:sp>
      <p:sp>
        <p:nvSpPr>
          <p:cNvPr id="3" name="Rectangle 2"/>
          <p:cNvSpPr/>
          <p:nvPr/>
        </p:nvSpPr>
        <p:spPr>
          <a:xfrm>
            <a:off x="7488911" y="4009759"/>
            <a:ext cx="4454559" cy="2031325"/>
          </a:xfrm>
          <a:prstGeom prst="rect">
            <a:avLst/>
          </a:prstGeom>
        </p:spPr>
        <p:txBody>
          <a:bodyPr wrap="square">
            <a:spAutoFit/>
          </a:bodyPr>
          <a:lstStyle/>
          <a:p>
            <a:r>
              <a:rPr lang="vi-VN" dirty="0">
                <a:solidFill>
                  <a:srgbClr val="333333"/>
                </a:solidFill>
                <a:latin typeface="Roboto"/>
              </a:rPr>
              <a:t>Mục đích của bản phác thảo thời trang là chỉ ra các chi tiết trong bản thiết kế. Phác thảo thời trang đề cập đến các chi tiết kỹ thuật, không phải nghệ thuật. Phác thảo chỉ đơn thuần là các bản vẽ nháp, phác họa các mẫu trang phục phục vụ cho quá trình thiết kế ban đầu.</a:t>
            </a:r>
            <a:endParaRPr lang="en-US" dirty="0"/>
          </a:p>
        </p:txBody>
      </p:sp>
    </p:spTree>
    <p:extLst>
      <p:ext uri="{BB962C8B-B14F-4D97-AF65-F5344CB8AC3E}">
        <p14:creationId xmlns:p14="http://schemas.microsoft.com/office/powerpoint/2010/main" val="6415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88072" y="1169907"/>
            <a:ext cx="3956954" cy="4424981"/>
          </a:xfrm>
          <a:prstGeom prst="rect">
            <a:avLst/>
          </a:prstGeom>
        </p:spPr>
      </p:pic>
      <p:pic>
        <p:nvPicPr>
          <p:cNvPr id="4" name="Picture 3"/>
          <p:cNvPicPr>
            <a:picLocks noChangeAspect="1"/>
          </p:cNvPicPr>
          <p:nvPr/>
        </p:nvPicPr>
        <p:blipFill>
          <a:blip r:embed="rId3"/>
          <a:stretch>
            <a:fillRect/>
          </a:stretch>
        </p:blipFill>
        <p:spPr>
          <a:xfrm>
            <a:off x="704416" y="1385532"/>
            <a:ext cx="6211167" cy="4286848"/>
          </a:xfrm>
          <a:prstGeom prst="rect">
            <a:avLst/>
          </a:prstGeom>
        </p:spPr>
      </p:pic>
    </p:spTree>
    <p:extLst>
      <p:ext uri="{BB962C8B-B14F-4D97-AF65-F5344CB8AC3E}">
        <p14:creationId xmlns:p14="http://schemas.microsoft.com/office/powerpoint/2010/main" val="32684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220" y="1480574"/>
            <a:ext cx="4568231" cy="3919655"/>
          </a:xfrm>
          <a:prstGeom prst="rect">
            <a:avLst/>
          </a:prstGeom>
        </p:spPr>
      </p:pic>
      <p:pic>
        <p:nvPicPr>
          <p:cNvPr id="4" name="Picture 3"/>
          <p:cNvPicPr>
            <a:picLocks noChangeAspect="1"/>
          </p:cNvPicPr>
          <p:nvPr/>
        </p:nvPicPr>
        <p:blipFill>
          <a:blip r:embed="rId3"/>
          <a:stretch>
            <a:fillRect/>
          </a:stretch>
        </p:blipFill>
        <p:spPr>
          <a:xfrm>
            <a:off x="5352185" y="1231674"/>
            <a:ext cx="6678243" cy="4417457"/>
          </a:xfrm>
          <a:prstGeom prst="rect">
            <a:avLst/>
          </a:prstGeom>
        </p:spPr>
      </p:pic>
    </p:spTree>
    <p:extLst>
      <p:ext uri="{BB962C8B-B14F-4D97-AF65-F5344CB8AC3E}">
        <p14:creationId xmlns:p14="http://schemas.microsoft.com/office/powerpoint/2010/main" val="392209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49057" y="2642932"/>
            <a:ext cx="5645523" cy="1611351"/>
          </a:xfrm>
          <a:prstGeom prst="rect">
            <a:avLst/>
          </a:prstGeom>
        </p:spPr>
      </p:pic>
      <p:pic>
        <p:nvPicPr>
          <p:cNvPr id="4" name="Picture 3"/>
          <p:cNvPicPr>
            <a:picLocks noChangeAspect="1"/>
          </p:cNvPicPr>
          <p:nvPr/>
        </p:nvPicPr>
        <p:blipFill>
          <a:blip r:embed="rId3"/>
          <a:stretch>
            <a:fillRect/>
          </a:stretch>
        </p:blipFill>
        <p:spPr>
          <a:xfrm>
            <a:off x="429994" y="140567"/>
            <a:ext cx="5830114" cy="6468378"/>
          </a:xfrm>
          <a:prstGeom prst="rect">
            <a:avLst/>
          </a:prstGeom>
        </p:spPr>
      </p:pic>
    </p:spTree>
    <p:extLst>
      <p:ext uri="{BB962C8B-B14F-4D97-AF65-F5344CB8AC3E}">
        <p14:creationId xmlns:p14="http://schemas.microsoft.com/office/powerpoint/2010/main" val="141838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1494" y="1189167"/>
            <a:ext cx="7562729" cy="5138777"/>
          </a:xfrm>
          <a:prstGeom prst="rect">
            <a:avLst/>
          </a:prstGeom>
        </p:spPr>
      </p:pic>
      <p:sp>
        <p:nvSpPr>
          <p:cNvPr id="5" name="Rectangle 4"/>
          <p:cNvSpPr/>
          <p:nvPr/>
        </p:nvSpPr>
        <p:spPr>
          <a:xfrm>
            <a:off x="946094" y="470137"/>
            <a:ext cx="1750800" cy="369332"/>
          </a:xfrm>
          <a:prstGeom prst="rect">
            <a:avLst/>
          </a:prstGeom>
        </p:spPr>
        <p:txBody>
          <a:bodyPr wrap="none">
            <a:spAutoFit/>
          </a:bodyPr>
          <a:lstStyle/>
          <a:p>
            <a:r>
              <a:rPr lang="en-US" b="1" dirty="0" err="1"/>
              <a:t>Phần</a:t>
            </a:r>
            <a:r>
              <a:rPr lang="en-US" b="1" dirty="0"/>
              <a:t> </a:t>
            </a:r>
            <a:r>
              <a:rPr lang="en-US" b="1" dirty="0" err="1"/>
              <a:t>tham</a:t>
            </a:r>
            <a:r>
              <a:rPr lang="en-US" b="1" dirty="0"/>
              <a:t> </a:t>
            </a:r>
            <a:r>
              <a:rPr lang="en-US" b="1" dirty="0" err="1"/>
              <a:t>khảo</a:t>
            </a:r>
            <a:endParaRPr lang="en-US" b="1" dirty="0"/>
          </a:p>
        </p:txBody>
      </p:sp>
    </p:spTree>
    <p:extLst>
      <p:ext uri="{BB962C8B-B14F-4D97-AF65-F5344CB8AC3E}">
        <p14:creationId xmlns:p14="http://schemas.microsoft.com/office/powerpoint/2010/main" val="195693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3227" y="350273"/>
            <a:ext cx="9319309" cy="5368601"/>
          </a:xfrm>
          <a:prstGeom prst="rect">
            <a:avLst/>
          </a:prstGeom>
        </p:spPr>
      </p:pic>
    </p:spTree>
    <p:extLst>
      <p:ext uri="{BB962C8B-B14F-4D97-AF65-F5344CB8AC3E}">
        <p14:creationId xmlns:p14="http://schemas.microsoft.com/office/powerpoint/2010/main" val="2921598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151</Words>
  <Application>Microsoft Office PowerPoint</Application>
  <PresentationFormat>Widescreen</PresentationFormat>
  <Paragraphs>13</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Roboto</vt:lpstr>
      <vt:lpstr>Times New Roman</vt:lpstr>
      <vt:lpstr>VNI-Thufap2</vt:lpstr>
      <vt:lpstr>Office Theme</vt:lpstr>
      <vt:lpstr>1_Office Theme</vt:lpstr>
      <vt:lpstr>MĨ THUẬT LỚP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 QUYEN 21AK22.COM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LỚP 3</dc:title>
  <dc:creator>21AK22.COM</dc:creator>
  <cp:lastModifiedBy>Administrator</cp:lastModifiedBy>
  <cp:revision>38</cp:revision>
  <dcterms:created xsi:type="dcterms:W3CDTF">2022-09-04T03:11:01Z</dcterms:created>
  <dcterms:modified xsi:type="dcterms:W3CDTF">2025-02-03T03:10:13Z</dcterms:modified>
</cp:coreProperties>
</file>