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3" r:id="rId2"/>
    <p:sldId id="258" r:id="rId3"/>
    <p:sldId id="257" r:id="rId4"/>
    <p:sldId id="259" r:id="rId5"/>
    <p:sldId id="260" r:id="rId6"/>
    <p:sldId id="262" r:id="rId7"/>
    <p:sldId id="261"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779" autoAdjust="0"/>
    <p:restoredTop sz="94660"/>
  </p:normalViewPr>
  <p:slideViewPr>
    <p:cSldViewPr snapToGrid="0">
      <p:cViewPr>
        <p:scale>
          <a:sx n="50" d="100"/>
          <a:sy n="50" d="100"/>
        </p:scale>
        <p:origin x="606" y="6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6A41578-DDC2-4531-957F-48427A69D430}" type="datetimeFigureOut">
              <a:rPr lang="en-US" smtClean="0"/>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6311F8-253E-43B8-9F79-D379B01475F8}" type="slidenum">
              <a:rPr lang="en-US" smtClean="0"/>
              <a:t>‹#›</a:t>
            </a:fld>
            <a:endParaRPr lang="en-US"/>
          </a:p>
        </p:txBody>
      </p:sp>
    </p:spTree>
    <p:extLst>
      <p:ext uri="{BB962C8B-B14F-4D97-AF65-F5344CB8AC3E}">
        <p14:creationId xmlns:p14="http://schemas.microsoft.com/office/powerpoint/2010/main" val="2581226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A41578-DDC2-4531-957F-48427A69D430}" type="datetimeFigureOut">
              <a:rPr lang="en-US" smtClean="0"/>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6311F8-253E-43B8-9F79-D379B01475F8}" type="slidenum">
              <a:rPr lang="en-US" smtClean="0"/>
              <a:t>‹#›</a:t>
            </a:fld>
            <a:endParaRPr lang="en-US"/>
          </a:p>
        </p:txBody>
      </p:sp>
    </p:spTree>
    <p:extLst>
      <p:ext uri="{BB962C8B-B14F-4D97-AF65-F5344CB8AC3E}">
        <p14:creationId xmlns:p14="http://schemas.microsoft.com/office/powerpoint/2010/main" val="3464725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A41578-DDC2-4531-957F-48427A69D430}" type="datetimeFigureOut">
              <a:rPr lang="en-US" smtClean="0"/>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6311F8-253E-43B8-9F79-D379B01475F8}" type="slidenum">
              <a:rPr lang="en-US" smtClean="0"/>
              <a:t>‹#›</a:t>
            </a:fld>
            <a:endParaRPr lang="en-US"/>
          </a:p>
        </p:txBody>
      </p:sp>
    </p:spTree>
    <p:extLst>
      <p:ext uri="{BB962C8B-B14F-4D97-AF65-F5344CB8AC3E}">
        <p14:creationId xmlns:p14="http://schemas.microsoft.com/office/powerpoint/2010/main" val="764718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A41578-DDC2-4531-957F-48427A69D430}" type="datetimeFigureOut">
              <a:rPr lang="en-US" smtClean="0"/>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6311F8-253E-43B8-9F79-D379B01475F8}" type="slidenum">
              <a:rPr lang="en-US" smtClean="0"/>
              <a:t>‹#›</a:t>
            </a:fld>
            <a:endParaRPr lang="en-US"/>
          </a:p>
        </p:txBody>
      </p:sp>
    </p:spTree>
    <p:extLst>
      <p:ext uri="{BB962C8B-B14F-4D97-AF65-F5344CB8AC3E}">
        <p14:creationId xmlns:p14="http://schemas.microsoft.com/office/powerpoint/2010/main" val="2625389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6A41578-DDC2-4531-957F-48427A69D430}" type="datetimeFigureOut">
              <a:rPr lang="en-US" smtClean="0"/>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6311F8-253E-43B8-9F79-D379B01475F8}" type="slidenum">
              <a:rPr lang="en-US" smtClean="0"/>
              <a:t>‹#›</a:t>
            </a:fld>
            <a:endParaRPr lang="en-US"/>
          </a:p>
        </p:txBody>
      </p:sp>
    </p:spTree>
    <p:extLst>
      <p:ext uri="{BB962C8B-B14F-4D97-AF65-F5344CB8AC3E}">
        <p14:creationId xmlns:p14="http://schemas.microsoft.com/office/powerpoint/2010/main" val="2912390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6A41578-DDC2-4531-957F-48427A69D430}" type="datetimeFigureOut">
              <a:rPr lang="en-US" smtClean="0"/>
              <a:t>7/19/2023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6311F8-253E-43B8-9F79-D379B01475F8}" type="slidenum">
              <a:rPr lang="en-US" smtClean="0"/>
              <a:t>‹#›</a:t>
            </a:fld>
            <a:endParaRPr lang="en-US"/>
          </a:p>
        </p:txBody>
      </p:sp>
    </p:spTree>
    <p:extLst>
      <p:ext uri="{BB962C8B-B14F-4D97-AF65-F5344CB8AC3E}">
        <p14:creationId xmlns:p14="http://schemas.microsoft.com/office/powerpoint/2010/main" val="3792975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6A41578-DDC2-4531-957F-48427A69D430}" type="datetimeFigureOut">
              <a:rPr lang="en-US" smtClean="0"/>
              <a:t>7/19/2023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6311F8-253E-43B8-9F79-D379B01475F8}" type="slidenum">
              <a:rPr lang="en-US" smtClean="0"/>
              <a:t>‹#›</a:t>
            </a:fld>
            <a:endParaRPr lang="en-US"/>
          </a:p>
        </p:txBody>
      </p:sp>
    </p:spTree>
    <p:extLst>
      <p:ext uri="{BB962C8B-B14F-4D97-AF65-F5344CB8AC3E}">
        <p14:creationId xmlns:p14="http://schemas.microsoft.com/office/powerpoint/2010/main" val="3067359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6A41578-DDC2-4531-957F-48427A69D430}" type="datetimeFigureOut">
              <a:rPr lang="en-US" smtClean="0"/>
              <a:t>7/19/2023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6311F8-253E-43B8-9F79-D379B01475F8}" type="slidenum">
              <a:rPr lang="en-US" smtClean="0"/>
              <a:t>‹#›</a:t>
            </a:fld>
            <a:endParaRPr lang="en-US"/>
          </a:p>
        </p:txBody>
      </p:sp>
    </p:spTree>
    <p:extLst>
      <p:ext uri="{BB962C8B-B14F-4D97-AF65-F5344CB8AC3E}">
        <p14:creationId xmlns:p14="http://schemas.microsoft.com/office/powerpoint/2010/main" val="2530120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A41578-DDC2-4531-957F-48427A69D430}" type="datetimeFigureOut">
              <a:rPr lang="en-US" smtClean="0"/>
              <a:t>7/19/2023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6311F8-253E-43B8-9F79-D379B01475F8}" type="slidenum">
              <a:rPr lang="en-US" smtClean="0"/>
              <a:t>‹#›</a:t>
            </a:fld>
            <a:endParaRPr lang="en-US"/>
          </a:p>
        </p:txBody>
      </p:sp>
    </p:spTree>
    <p:extLst>
      <p:ext uri="{BB962C8B-B14F-4D97-AF65-F5344CB8AC3E}">
        <p14:creationId xmlns:p14="http://schemas.microsoft.com/office/powerpoint/2010/main" val="4192579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6A41578-DDC2-4531-957F-48427A69D430}" type="datetimeFigureOut">
              <a:rPr lang="en-US" smtClean="0"/>
              <a:t>7/19/2023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6311F8-253E-43B8-9F79-D379B01475F8}" type="slidenum">
              <a:rPr lang="en-US" smtClean="0"/>
              <a:t>‹#›</a:t>
            </a:fld>
            <a:endParaRPr lang="en-US"/>
          </a:p>
        </p:txBody>
      </p:sp>
    </p:spTree>
    <p:extLst>
      <p:ext uri="{BB962C8B-B14F-4D97-AF65-F5344CB8AC3E}">
        <p14:creationId xmlns:p14="http://schemas.microsoft.com/office/powerpoint/2010/main" val="1711437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6A41578-DDC2-4531-957F-48427A69D430}" type="datetimeFigureOut">
              <a:rPr lang="en-US" smtClean="0"/>
              <a:t>7/19/2023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6311F8-253E-43B8-9F79-D379B01475F8}" type="slidenum">
              <a:rPr lang="en-US" smtClean="0"/>
              <a:t>‹#›</a:t>
            </a:fld>
            <a:endParaRPr lang="en-US"/>
          </a:p>
        </p:txBody>
      </p:sp>
    </p:spTree>
    <p:extLst>
      <p:ext uri="{BB962C8B-B14F-4D97-AF65-F5344CB8AC3E}">
        <p14:creationId xmlns:p14="http://schemas.microsoft.com/office/powerpoint/2010/main" val="3851415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A41578-DDC2-4531-957F-48427A69D430}" type="datetimeFigureOut">
              <a:rPr lang="en-US" smtClean="0"/>
              <a:t>7/19/2023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6311F8-253E-43B8-9F79-D379B01475F8}" type="slidenum">
              <a:rPr lang="en-US" smtClean="0"/>
              <a:t>‹#›</a:t>
            </a:fld>
            <a:endParaRPr lang="en-US"/>
          </a:p>
        </p:txBody>
      </p:sp>
    </p:spTree>
    <p:extLst>
      <p:ext uri="{BB962C8B-B14F-4D97-AF65-F5344CB8AC3E}">
        <p14:creationId xmlns:p14="http://schemas.microsoft.com/office/powerpoint/2010/main" val="19351385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6.png"/><Relationship Id="rId7" Type="http://schemas.openxmlformats.org/officeDocument/2006/relationships/image" Target="../media/image7.jpe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9.png"/><Relationship Id="rId7" Type="http://schemas.openxmlformats.org/officeDocument/2006/relationships/image" Target="../media/image7.jpe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3.png"/><Relationship Id="rId7" Type="http://schemas.openxmlformats.org/officeDocument/2006/relationships/image" Target="../media/image7.jpe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6.jpe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8.jpe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7.jpe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6.jpeg"/><Relationship Id="rId5" Type="http://schemas.openxmlformats.org/officeDocument/2006/relationships/image" Target="../media/image24.png"/><Relationship Id="rId10" Type="http://schemas.openxmlformats.org/officeDocument/2006/relationships/image" Target="../media/image5.jpeg"/><Relationship Id="rId4" Type="http://schemas.openxmlformats.org/officeDocument/2006/relationships/image" Target="../media/image23.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11.png"/><Relationship Id="rId7" Type="http://schemas.openxmlformats.org/officeDocument/2006/relationships/image" Target="../media/image31.jpe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png"/><Relationship Id="rId10"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normAutofit/>
          </a:bodyPr>
          <a:lstStyle/>
          <a:p>
            <a:endParaRPr lang="en-US"/>
          </a:p>
        </p:txBody>
      </p:sp>
      <p:pic>
        <p:nvPicPr>
          <p:cNvPr id="4" name="Picture 13" descr="blumen-pflanzen03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274" y="5606473"/>
            <a:ext cx="1251527" cy="1251527"/>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C:\Users\Admin\Downloads\257765853_4146442165459574_9098768513076372805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201" y="242453"/>
            <a:ext cx="11575249" cy="6197600"/>
          </a:xfrm>
          <a:prstGeom prst="rect">
            <a:avLst/>
          </a:prstGeom>
          <a:noFill/>
          <a:extLst>
            <a:ext uri="{909E8E84-426E-40DD-AFC4-6F175D3DCCD1}">
              <a14:hiddenFill xmlns:a14="http://schemas.microsoft.com/office/drawing/2010/main">
                <a:solidFill>
                  <a:srgbClr val="FFFFFF"/>
                </a:solidFill>
              </a14:hiddenFill>
            </a:ext>
          </a:extLst>
        </p:spPr>
      </p:pic>
      <p:pic>
        <p:nvPicPr>
          <p:cNvPr id="9" name="chào mừng quý vị và các bạn đến với Mỹ thuật group plus cộ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37127" y="4953000"/>
            <a:ext cx="812800" cy="812800"/>
          </a:xfrm>
          <a:prstGeom prst="rect">
            <a:avLst/>
          </a:prstGeom>
        </p:spPr>
      </p:pic>
    </p:spTree>
    <p:extLst>
      <p:ext uri="{BB962C8B-B14F-4D97-AF65-F5344CB8AC3E}">
        <p14:creationId xmlns:p14="http://schemas.microsoft.com/office/powerpoint/2010/main" val="10423111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8"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00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srcRect l="11030" t="47268" r="12598" b="9690"/>
          <a:stretch/>
        </p:blipFill>
        <p:spPr>
          <a:xfrm>
            <a:off x="1364343" y="319202"/>
            <a:ext cx="9303657" cy="6381522"/>
          </a:xfrm>
          <a:prstGeom prst="rect">
            <a:avLst/>
          </a:prstGeom>
        </p:spPr>
      </p:pic>
      <p:grpSp>
        <p:nvGrpSpPr>
          <p:cNvPr id="5" name="Group 4"/>
          <p:cNvGrpSpPr/>
          <p:nvPr/>
        </p:nvGrpSpPr>
        <p:grpSpPr>
          <a:xfrm>
            <a:off x="3635" y="0"/>
            <a:ext cx="12188365" cy="6878368"/>
            <a:chOff x="3635" y="0"/>
            <a:chExt cx="12188365" cy="6878368"/>
          </a:xfrm>
        </p:grpSpPr>
        <p:grpSp>
          <p:nvGrpSpPr>
            <p:cNvPr id="6" name="Group 5"/>
            <p:cNvGrpSpPr/>
            <p:nvPr/>
          </p:nvGrpSpPr>
          <p:grpSpPr>
            <a:xfrm>
              <a:off x="3635" y="0"/>
              <a:ext cx="12173021" cy="1085018"/>
              <a:chOff x="3635" y="0"/>
              <a:chExt cx="12173021" cy="1085018"/>
            </a:xfrm>
          </p:grpSpPr>
          <p:pic>
            <p:nvPicPr>
              <p:cNvPr id="10" name="Picture 12" descr="hoa trang tri goc 2 - Hình ảnh hoạt động - Lê Vân Anh - Website của Trường  Tiểu học Cao Dươ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 y="1487"/>
                <a:ext cx="1083531" cy="10835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hoa trang tri goc 2 - Hình ảnh hoạt động - Lê Vân Anh - Website của Trường  Tiểu học Cao Dươ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1097571" y="0"/>
                <a:ext cx="1079085" cy="10835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flipV="1">
              <a:off x="18979" y="5794837"/>
              <a:ext cx="12173021" cy="1083531"/>
              <a:chOff x="3635" y="0"/>
              <a:chExt cx="12173021" cy="1085018"/>
            </a:xfrm>
          </p:grpSpPr>
          <p:pic>
            <p:nvPicPr>
              <p:cNvPr id="8" name="Picture 12" descr="hoa trang tri goc 2 - Hình ảnh hoạt động - Lê Vân Anh - Website của Trường  Tiểu học Cao Dươ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5" y="1487"/>
                <a:ext cx="1083531" cy="10835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hoa trang tri goc 2 - Hình ảnh hoạt động - Lê Vân Anh - Website của Trường  Tiểu học Cao Dươ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1097571" y="0"/>
                <a:ext cx="1079085" cy="108353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67923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00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srcRect l="15673" t="37200" r="11947" b="17635"/>
          <a:stretch/>
        </p:blipFill>
        <p:spPr>
          <a:xfrm>
            <a:off x="2133600" y="277813"/>
            <a:ext cx="7493000" cy="6234014"/>
          </a:xfrm>
          <a:prstGeom prst="rect">
            <a:avLst/>
          </a:prstGeom>
        </p:spPr>
      </p:pic>
      <p:grpSp>
        <p:nvGrpSpPr>
          <p:cNvPr id="5" name="Group 4"/>
          <p:cNvGrpSpPr/>
          <p:nvPr/>
        </p:nvGrpSpPr>
        <p:grpSpPr>
          <a:xfrm>
            <a:off x="3635" y="0"/>
            <a:ext cx="12188365" cy="6878368"/>
            <a:chOff x="3635" y="0"/>
            <a:chExt cx="12188365" cy="6878368"/>
          </a:xfrm>
        </p:grpSpPr>
        <p:grpSp>
          <p:nvGrpSpPr>
            <p:cNvPr id="6" name="Group 5"/>
            <p:cNvGrpSpPr/>
            <p:nvPr/>
          </p:nvGrpSpPr>
          <p:grpSpPr>
            <a:xfrm>
              <a:off x="3635" y="0"/>
              <a:ext cx="12173021" cy="1085018"/>
              <a:chOff x="3635" y="0"/>
              <a:chExt cx="12173021" cy="1085018"/>
            </a:xfrm>
          </p:grpSpPr>
          <p:pic>
            <p:nvPicPr>
              <p:cNvPr id="10" name="Picture 12" descr="hoa trang tri goc 2 - Hình ảnh hoạt động - Lê Vân Anh - Website của Trường  Tiểu học Cao Dươ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 y="1487"/>
                <a:ext cx="1083531" cy="10835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hoa trang tri goc 2 - Hình ảnh hoạt động - Lê Vân Anh - Website của Trường  Tiểu học Cao Dươ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1097571" y="0"/>
                <a:ext cx="1079085" cy="10835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flipV="1">
              <a:off x="18979" y="5794837"/>
              <a:ext cx="12173021" cy="1083531"/>
              <a:chOff x="3635" y="0"/>
              <a:chExt cx="12173021" cy="1085018"/>
            </a:xfrm>
          </p:grpSpPr>
          <p:pic>
            <p:nvPicPr>
              <p:cNvPr id="8" name="Picture 12" descr="hoa trang tri goc 2 - Hình ảnh hoạt động - Lê Vân Anh - Website của Trường  Tiểu học Cao Dươ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5" y="1487"/>
                <a:ext cx="1083531" cy="10835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hoa trang tri goc 2 - Hình ảnh hoạt động - Lê Vân Anh - Website của Trường  Tiểu học Cao Dươ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1097571" y="0"/>
                <a:ext cx="1079085" cy="108353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407561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00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srcRect t="6442" b="52372"/>
          <a:stretch/>
        </p:blipFill>
        <p:spPr>
          <a:xfrm>
            <a:off x="276225" y="195262"/>
            <a:ext cx="5819775" cy="3390900"/>
          </a:xfrm>
          <a:prstGeom prst="rect">
            <a:avLst/>
          </a:prstGeom>
        </p:spPr>
      </p:pic>
      <p:pic>
        <p:nvPicPr>
          <p:cNvPr id="5" name="Picture 4"/>
          <p:cNvPicPr>
            <a:picLocks noChangeAspect="1"/>
          </p:cNvPicPr>
          <p:nvPr/>
        </p:nvPicPr>
        <p:blipFill rotWithShape="1">
          <a:blip r:embed="rId2"/>
          <a:srcRect t="49518" b="10220"/>
          <a:stretch/>
        </p:blipFill>
        <p:spPr>
          <a:xfrm>
            <a:off x="6096000" y="195262"/>
            <a:ext cx="5819775" cy="3314701"/>
          </a:xfrm>
          <a:prstGeom prst="rect">
            <a:avLst/>
          </a:prstGeom>
        </p:spPr>
      </p:pic>
      <p:pic>
        <p:nvPicPr>
          <p:cNvPr id="6" name="Picture 5"/>
          <p:cNvPicPr>
            <a:picLocks noChangeAspect="1"/>
          </p:cNvPicPr>
          <p:nvPr/>
        </p:nvPicPr>
        <p:blipFill rotWithShape="1">
          <a:blip r:embed="rId3"/>
          <a:srcRect t="26392" r="3492"/>
          <a:stretch/>
        </p:blipFill>
        <p:spPr>
          <a:xfrm>
            <a:off x="1524000" y="3364820"/>
            <a:ext cx="3787196" cy="3362257"/>
          </a:xfrm>
          <a:prstGeom prst="rect">
            <a:avLst/>
          </a:prstGeom>
        </p:spPr>
      </p:pic>
      <p:pic>
        <p:nvPicPr>
          <p:cNvPr id="8" name="Picture 7"/>
          <p:cNvPicPr>
            <a:picLocks noChangeAspect="1"/>
          </p:cNvPicPr>
          <p:nvPr/>
        </p:nvPicPr>
        <p:blipFill rotWithShape="1">
          <a:blip r:embed="rId4"/>
          <a:srcRect t="25285"/>
          <a:stretch/>
        </p:blipFill>
        <p:spPr>
          <a:xfrm>
            <a:off x="6893830" y="3364820"/>
            <a:ext cx="3944262" cy="3328080"/>
          </a:xfrm>
          <a:prstGeom prst="rect">
            <a:avLst/>
          </a:prstGeom>
        </p:spPr>
      </p:pic>
      <p:grpSp>
        <p:nvGrpSpPr>
          <p:cNvPr id="9" name="Group 8"/>
          <p:cNvGrpSpPr/>
          <p:nvPr/>
        </p:nvGrpSpPr>
        <p:grpSpPr>
          <a:xfrm>
            <a:off x="3635" y="0"/>
            <a:ext cx="12188365" cy="6878368"/>
            <a:chOff x="3635" y="0"/>
            <a:chExt cx="12188365" cy="6878368"/>
          </a:xfrm>
        </p:grpSpPr>
        <p:grpSp>
          <p:nvGrpSpPr>
            <p:cNvPr id="10" name="Group 9"/>
            <p:cNvGrpSpPr/>
            <p:nvPr/>
          </p:nvGrpSpPr>
          <p:grpSpPr>
            <a:xfrm>
              <a:off x="3635" y="0"/>
              <a:ext cx="12173021" cy="1085018"/>
              <a:chOff x="3635" y="0"/>
              <a:chExt cx="12173021" cy="1085018"/>
            </a:xfrm>
          </p:grpSpPr>
          <p:pic>
            <p:nvPicPr>
              <p:cNvPr id="14" name="Picture 12" descr="hoa trang tri goc 2 - Hình ảnh hoạt động - Lê Vân Anh - Website của Trường  Tiểu học Cao Dươ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5" y="1487"/>
                <a:ext cx="1083531" cy="108353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hoa trang tri goc 2 - Hình ảnh hoạt động - Lê Vân Anh - Website của Trường  Tiểu học Cao Dươ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1097571" y="0"/>
                <a:ext cx="1079085" cy="10835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flipV="1">
              <a:off x="18979" y="5794837"/>
              <a:ext cx="12173021" cy="1083531"/>
              <a:chOff x="3635" y="0"/>
              <a:chExt cx="12173021" cy="1085018"/>
            </a:xfrm>
          </p:grpSpPr>
          <p:pic>
            <p:nvPicPr>
              <p:cNvPr id="12" name="Picture 12" descr="hoa trang tri goc 2 - Hình ảnh hoạt động - Lê Vân Anh - Website của Trường  Tiểu học Cao Dươ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35" y="1487"/>
                <a:ext cx="1083531" cy="10835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oa trang tri goc 2 - Hình ảnh hoạt động - Lê Vân Anh - Website của Trường  Tiểu học Cao Dươ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11097571" y="0"/>
                <a:ext cx="1079085" cy="108353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81073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00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72609" y="400050"/>
            <a:ext cx="3643086" cy="5816190"/>
          </a:xfrm>
          <a:prstGeom prst="rect">
            <a:avLst/>
          </a:prstGeom>
        </p:spPr>
      </p:pic>
      <p:pic>
        <p:nvPicPr>
          <p:cNvPr id="6" name="Picture 5"/>
          <p:cNvPicPr>
            <a:picLocks noChangeAspect="1"/>
          </p:cNvPicPr>
          <p:nvPr/>
        </p:nvPicPr>
        <p:blipFill rotWithShape="1">
          <a:blip r:embed="rId3"/>
          <a:srcRect t="4404" b="13184"/>
          <a:stretch/>
        </p:blipFill>
        <p:spPr>
          <a:xfrm>
            <a:off x="3942614" y="617722"/>
            <a:ext cx="4306772" cy="5598518"/>
          </a:xfrm>
          <a:prstGeom prst="rect">
            <a:avLst/>
          </a:prstGeom>
        </p:spPr>
      </p:pic>
      <p:pic>
        <p:nvPicPr>
          <p:cNvPr id="8" name="Picture 7"/>
          <p:cNvPicPr>
            <a:picLocks noChangeAspect="1"/>
          </p:cNvPicPr>
          <p:nvPr/>
        </p:nvPicPr>
        <p:blipFill rotWithShape="1">
          <a:blip r:embed="rId4"/>
          <a:srcRect l="15041" t="9751" r="18482" b="19160"/>
          <a:stretch/>
        </p:blipFill>
        <p:spPr>
          <a:xfrm>
            <a:off x="7823200" y="217584"/>
            <a:ext cx="3822019" cy="5998656"/>
          </a:xfrm>
          <a:prstGeom prst="rect">
            <a:avLst/>
          </a:prstGeom>
        </p:spPr>
      </p:pic>
      <p:grpSp>
        <p:nvGrpSpPr>
          <p:cNvPr id="7" name="Group 6"/>
          <p:cNvGrpSpPr/>
          <p:nvPr/>
        </p:nvGrpSpPr>
        <p:grpSpPr>
          <a:xfrm>
            <a:off x="3635" y="0"/>
            <a:ext cx="12188365" cy="6878368"/>
            <a:chOff x="3635" y="0"/>
            <a:chExt cx="12188365" cy="6878368"/>
          </a:xfrm>
        </p:grpSpPr>
        <p:grpSp>
          <p:nvGrpSpPr>
            <p:cNvPr id="9" name="Group 8"/>
            <p:cNvGrpSpPr/>
            <p:nvPr/>
          </p:nvGrpSpPr>
          <p:grpSpPr>
            <a:xfrm>
              <a:off x="3635" y="0"/>
              <a:ext cx="12173021" cy="1085018"/>
              <a:chOff x="3635" y="0"/>
              <a:chExt cx="12173021" cy="1085018"/>
            </a:xfrm>
          </p:grpSpPr>
          <p:pic>
            <p:nvPicPr>
              <p:cNvPr id="13" name="Picture 12" descr="hoa trang tri goc 2 - Hình ảnh hoạt động - Lê Vân Anh - Website của Trường  Tiểu học Cao Dươ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5" y="1487"/>
                <a:ext cx="1083531" cy="10835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hoa trang tri goc 2 - Hình ảnh hoạt động - Lê Vân Anh - Website của Trường  Tiểu học Cao Dươ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1097571" y="0"/>
                <a:ext cx="1079085" cy="10835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flipV="1">
              <a:off x="18979" y="5794837"/>
              <a:ext cx="12173021" cy="1083531"/>
              <a:chOff x="3635" y="0"/>
              <a:chExt cx="12173021" cy="1085018"/>
            </a:xfrm>
          </p:grpSpPr>
          <p:pic>
            <p:nvPicPr>
              <p:cNvPr id="11" name="Picture 12" descr="hoa trang tri goc 2 - Hình ảnh hoạt động - Lê Vân Anh - Website của Trường  Tiểu học Cao Dươ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35" y="1487"/>
                <a:ext cx="1083531" cy="10835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hoa trang tri goc 2 - Hình ảnh hoạt động - Lê Vân Anh - Website của Trường  Tiểu học Cao Dươ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11097571" y="0"/>
                <a:ext cx="1079085" cy="108353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55494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02868" y="257177"/>
            <a:ext cx="9779000" cy="2387600"/>
          </a:xfrm>
        </p:spPr>
        <p:txBody>
          <a:bodyPr>
            <a:noAutofit/>
          </a:bodyPr>
          <a:lstStyle/>
          <a:p>
            <a:pPr algn="l"/>
            <a:r>
              <a:rPr lang="vi-VN" sz="2800" dirty="0" smtClean="0">
                <a:solidFill>
                  <a:srgbClr val="FF0000"/>
                </a:solidFill>
              </a:rPr>
              <a:t/>
            </a:r>
            <a:br>
              <a:rPr lang="vi-VN" sz="2800" dirty="0" smtClean="0">
                <a:solidFill>
                  <a:srgbClr val="FF0000"/>
                </a:solidFill>
              </a:rPr>
            </a:br>
            <a:r>
              <a:rPr lang="vi-VN" sz="2800" dirty="0" smtClean="0">
                <a:solidFill>
                  <a:srgbClr val="FF0000"/>
                </a:solidFill>
              </a:rPr>
              <a:t>EM CÓ BIẾT</a:t>
            </a:r>
            <a:br>
              <a:rPr lang="vi-VN" sz="2800" dirty="0" smtClean="0">
                <a:solidFill>
                  <a:srgbClr val="FF0000"/>
                </a:solidFill>
              </a:rPr>
            </a:br>
            <a:r>
              <a:rPr lang="vi-VN" sz="2800" dirty="0" smtClean="0"/>
              <a:t>Trong Mỹ thuật hình </a:t>
            </a:r>
            <a:r>
              <a:rPr lang="vi-VN" sz="2800" dirty="0"/>
              <a:t>tượng con người được tái sinh </a:t>
            </a:r>
            <a:r>
              <a:rPr lang="vi-VN" sz="2800" dirty="0" smtClean="0"/>
              <a:t>hiện </a:t>
            </a:r>
            <a:r>
              <a:rPr lang="vi-VN" sz="2800" dirty="0"/>
              <a:t>qua sáng tạo tại các sản phẩm với lối tạo hình riêng của mỗi nghệ </a:t>
            </a:r>
            <a:r>
              <a:rPr lang="vi-VN" sz="2800" dirty="0" smtClean="0"/>
              <a:t>sĩ. </a:t>
            </a:r>
            <a:r>
              <a:rPr lang="vi-VN" sz="2800" dirty="0"/>
              <a:t>B</a:t>
            </a:r>
            <a:r>
              <a:rPr lang="vi-VN" sz="2800" dirty="0" smtClean="0"/>
              <a:t>ằng </a:t>
            </a:r>
            <a:r>
              <a:rPr lang="vi-VN" sz="2800" dirty="0"/>
              <a:t>chất liệu và phong cách tạo nên hình dạng khác nhau Mỗi tác giả có thể tạo ra những cảm nhận thẩm định mỹ phẩm khác biệt ở từng sản phẩm</a:t>
            </a:r>
            <a:endParaRPr lang="en-US" sz="10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2"/>
          <a:srcRect l="7879" t="23019" r="11642" b="23334"/>
          <a:stretch/>
        </p:blipFill>
        <p:spPr>
          <a:xfrm>
            <a:off x="1360571" y="68913"/>
            <a:ext cx="8900928" cy="6807970"/>
          </a:xfrm>
          <a:prstGeom prst="rect">
            <a:avLst/>
          </a:prstGeom>
        </p:spPr>
      </p:pic>
      <p:grpSp>
        <p:nvGrpSpPr>
          <p:cNvPr id="6" name="Group 5"/>
          <p:cNvGrpSpPr/>
          <p:nvPr/>
        </p:nvGrpSpPr>
        <p:grpSpPr>
          <a:xfrm>
            <a:off x="3635" y="0"/>
            <a:ext cx="12188365" cy="6878368"/>
            <a:chOff x="3635" y="0"/>
            <a:chExt cx="12188365" cy="6878368"/>
          </a:xfrm>
        </p:grpSpPr>
        <p:grpSp>
          <p:nvGrpSpPr>
            <p:cNvPr id="7" name="Group 6"/>
            <p:cNvGrpSpPr/>
            <p:nvPr/>
          </p:nvGrpSpPr>
          <p:grpSpPr>
            <a:xfrm>
              <a:off x="3635" y="0"/>
              <a:ext cx="12173021" cy="1085018"/>
              <a:chOff x="3635" y="0"/>
              <a:chExt cx="12173021" cy="1085018"/>
            </a:xfrm>
          </p:grpSpPr>
          <p:pic>
            <p:nvPicPr>
              <p:cNvPr id="11" name="Picture 12" descr="hoa trang tri goc 2 - Hình ảnh hoạt động - Lê Vân Anh - Website của Trường  Tiểu học Cao Dươ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 y="1487"/>
                <a:ext cx="1083531" cy="10835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hoa trang tri goc 2 - Hình ảnh hoạt động - Lê Vân Anh - Website của Trường  Tiểu học Cao Dươ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1097571" y="0"/>
                <a:ext cx="1079085" cy="10835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flipV="1">
              <a:off x="18979" y="5794837"/>
              <a:ext cx="12173021" cy="1083531"/>
              <a:chOff x="3635" y="0"/>
              <a:chExt cx="12173021" cy="1085018"/>
            </a:xfrm>
          </p:grpSpPr>
          <p:pic>
            <p:nvPicPr>
              <p:cNvPr id="9" name="Picture 12" descr="hoa trang tri goc 2 - Hình ảnh hoạt động - Lê Vân Anh - Website của Trường  Tiểu học Cao Dươ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5" y="1487"/>
                <a:ext cx="1083531" cy="10835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hoa trang tri goc 2 - Hình ảnh hoạt động - Lê Vân Anh - Website của Trường  Tiểu học Cao Dươ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1097571" y="0"/>
                <a:ext cx="1079085" cy="108353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57934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68437"/>
            <a:ext cx="9144000" cy="2387600"/>
          </a:xfrm>
        </p:spPr>
        <p:txBody>
          <a:bodyPr>
            <a:normAutofit/>
          </a:bodyPr>
          <a:lstStyle/>
          <a:p>
            <a:r>
              <a:rPr lang="vi-VN" sz="3200" dirty="0" smtClean="0">
                <a:solidFill>
                  <a:srgbClr val="0070C0"/>
                </a:solidFill>
                <a:latin typeface="Times New Roman" panose="02020603050405020304" pitchFamily="18" charset="0"/>
                <a:cs typeface="Times New Roman" panose="02020603050405020304" pitchFamily="18" charset="0"/>
              </a:rPr>
              <a:t>Vận dụng</a:t>
            </a:r>
            <a:r>
              <a:rPr lang="vi-VN" sz="3200" dirty="0" smtClean="0">
                <a:latin typeface="Times New Roman" panose="02020603050405020304" pitchFamily="18" charset="0"/>
                <a:cs typeface="Times New Roman" panose="02020603050405020304" pitchFamily="18" charset="0"/>
              </a:rPr>
              <a:t/>
            </a:r>
            <a:br>
              <a:rPr lang="vi-VN" sz="3200" dirty="0" smtClean="0">
                <a:latin typeface="Times New Roman" panose="02020603050405020304" pitchFamily="18" charset="0"/>
                <a:cs typeface="Times New Roman" panose="02020603050405020304" pitchFamily="18" charset="0"/>
              </a:rPr>
            </a:br>
            <a:r>
              <a:rPr lang="vi-VN" sz="3200" dirty="0" smtClean="0">
                <a:latin typeface="Times New Roman" panose="02020603050405020304" pitchFamily="18" charset="0"/>
                <a:cs typeface="Times New Roman" panose="02020603050405020304" pitchFamily="18" charset="0"/>
              </a:rPr>
              <a:t>Em hãy nặn hay làm dáng người mà em yêu thích</a:t>
            </a:r>
            <a:endParaRPr lang="en-US" sz="32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228600" y="1771650"/>
            <a:ext cx="3276600" cy="3276600"/>
          </a:xfrm>
          <a:prstGeom prst="rect">
            <a:avLst/>
          </a:prstGeom>
        </p:spPr>
      </p:pic>
      <p:pic>
        <p:nvPicPr>
          <p:cNvPr id="6" name="Picture 5"/>
          <p:cNvPicPr>
            <a:picLocks noChangeAspect="1"/>
          </p:cNvPicPr>
          <p:nvPr/>
        </p:nvPicPr>
        <p:blipFill rotWithShape="1">
          <a:blip r:embed="rId3"/>
          <a:srcRect l="17205" r="17350"/>
          <a:stretch/>
        </p:blipFill>
        <p:spPr>
          <a:xfrm>
            <a:off x="3955256" y="1771650"/>
            <a:ext cx="3695700" cy="3276600"/>
          </a:xfrm>
          <a:prstGeom prst="rect">
            <a:avLst/>
          </a:prstGeom>
        </p:spPr>
      </p:pic>
      <p:pic>
        <p:nvPicPr>
          <p:cNvPr id="8" name="Picture 7"/>
          <p:cNvPicPr>
            <a:picLocks noChangeAspect="1"/>
          </p:cNvPicPr>
          <p:nvPr/>
        </p:nvPicPr>
        <p:blipFill rotWithShape="1">
          <a:blip r:embed="rId4"/>
          <a:srcRect r="41228"/>
          <a:stretch/>
        </p:blipFill>
        <p:spPr>
          <a:xfrm>
            <a:off x="8101012" y="1771650"/>
            <a:ext cx="3745192" cy="3276600"/>
          </a:xfrm>
          <a:prstGeom prst="rect">
            <a:avLst/>
          </a:prstGeom>
        </p:spPr>
      </p:pic>
      <p:grpSp>
        <p:nvGrpSpPr>
          <p:cNvPr id="7" name="Group 6"/>
          <p:cNvGrpSpPr/>
          <p:nvPr/>
        </p:nvGrpSpPr>
        <p:grpSpPr>
          <a:xfrm>
            <a:off x="3635" y="0"/>
            <a:ext cx="12188365" cy="6878368"/>
            <a:chOff x="3635" y="0"/>
            <a:chExt cx="12188365" cy="6878368"/>
          </a:xfrm>
        </p:grpSpPr>
        <p:grpSp>
          <p:nvGrpSpPr>
            <p:cNvPr id="9" name="Group 8"/>
            <p:cNvGrpSpPr/>
            <p:nvPr/>
          </p:nvGrpSpPr>
          <p:grpSpPr>
            <a:xfrm>
              <a:off x="3635" y="0"/>
              <a:ext cx="12173021" cy="1085018"/>
              <a:chOff x="3635" y="0"/>
              <a:chExt cx="12173021" cy="1085018"/>
            </a:xfrm>
          </p:grpSpPr>
          <p:pic>
            <p:nvPicPr>
              <p:cNvPr id="13" name="Picture 12" descr="hoa trang tri goc 2 - Hình ảnh hoạt động - Lê Vân Anh - Website của Trường  Tiểu học Cao Dươ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5" y="1487"/>
                <a:ext cx="1083531" cy="10835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hoa trang tri goc 2 - Hình ảnh hoạt động - Lê Vân Anh - Website của Trường  Tiểu học Cao Dươ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1097571" y="0"/>
                <a:ext cx="1079085" cy="10835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flipV="1">
              <a:off x="18979" y="5794837"/>
              <a:ext cx="12173021" cy="1083531"/>
              <a:chOff x="3635" y="0"/>
              <a:chExt cx="12173021" cy="1085018"/>
            </a:xfrm>
          </p:grpSpPr>
          <p:pic>
            <p:nvPicPr>
              <p:cNvPr id="11" name="Picture 12" descr="hoa trang tri goc 2 - Hình ảnh hoạt động - Lê Vân Anh - Website của Trường  Tiểu học Cao Dươ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35" y="1487"/>
                <a:ext cx="1083531" cy="10835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hoa trang tri goc 2 - Hình ảnh hoạt động - Lê Vân Anh - Website của Trường  Tiểu học Cao Dươ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11097571" y="0"/>
                <a:ext cx="1079085" cy="108353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428111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9075" y="-915987"/>
            <a:ext cx="12630150" cy="2387600"/>
          </a:xfrm>
        </p:spPr>
        <p:txBody>
          <a:bodyPr>
            <a:normAutofit/>
          </a:bodyPr>
          <a:lstStyle/>
          <a:p>
            <a:r>
              <a:rPr lang="vi-VN" sz="5400" dirty="0" smtClean="0">
                <a:latin typeface="Times New Roman" panose="02020603050405020304" pitchFamily="18" charset="0"/>
                <a:cs typeface="Times New Roman" panose="02020603050405020304" pitchFamily="18" charset="0"/>
              </a:rPr>
              <a:t>Dặn dò</a:t>
            </a:r>
            <a:r>
              <a:rPr lang="vi-VN" sz="2800" dirty="0" smtClean="0">
                <a:latin typeface="Times New Roman" panose="02020603050405020304" pitchFamily="18" charset="0"/>
                <a:cs typeface="Times New Roman" panose="02020603050405020304" pitchFamily="18" charset="0"/>
              </a:rPr>
              <a:t/>
            </a:r>
            <a:br>
              <a:rPr lang="vi-VN" sz="2800" dirty="0" smtClean="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78718" y="919162"/>
            <a:ext cx="9834563" cy="5653088"/>
          </a:xfrm>
          <a:prstGeom prst="rect">
            <a:avLst/>
          </a:prstGeom>
        </p:spPr>
      </p:pic>
      <p:sp>
        <p:nvSpPr>
          <p:cNvPr id="5" name="TextBox 4"/>
          <p:cNvSpPr txBox="1"/>
          <p:nvPr/>
        </p:nvSpPr>
        <p:spPr>
          <a:xfrm>
            <a:off x="2305050" y="3544878"/>
            <a:ext cx="6076950" cy="954107"/>
          </a:xfrm>
          <a:prstGeom prst="rect">
            <a:avLst/>
          </a:prstGeom>
          <a:noFill/>
        </p:spPr>
        <p:txBody>
          <a:bodyPr wrap="square" rtlCol="0">
            <a:spAutoFit/>
          </a:bodyPr>
          <a:lstStyle/>
          <a:p>
            <a:r>
              <a:rPr lang="vi-VN" sz="2800" dirty="0">
                <a:cs typeface="Times New Roman" panose="02020603050405020304" pitchFamily="18" charset="0"/>
              </a:rPr>
              <a:t>Giờ sau các em mang đồ dùng để học tiết tiếp </a:t>
            </a:r>
            <a:r>
              <a:rPr lang="vi-VN" sz="2800" dirty="0" smtClean="0">
                <a:cs typeface="Times New Roman" panose="02020603050405020304" pitchFamily="18" charset="0"/>
              </a:rPr>
              <a:t>theo </a:t>
            </a:r>
            <a:r>
              <a:rPr lang="vi-VN" sz="2800" dirty="0">
                <a:cs typeface="Times New Roman" panose="02020603050405020304" pitchFamily="18" charset="0"/>
              </a:rPr>
              <a:t>ngày hôm </a:t>
            </a:r>
            <a:r>
              <a:rPr lang="vi-VN" sz="2800" dirty="0" smtClean="0">
                <a:cs typeface="Times New Roman" panose="02020603050405020304" pitchFamily="18" charset="0"/>
              </a:rPr>
              <a:t>nay!</a:t>
            </a:r>
            <a:endParaRPr lang="en-US" sz="2800" dirty="0"/>
          </a:p>
        </p:txBody>
      </p:sp>
      <p:grpSp>
        <p:nvGrpSpPr>
          <p:cNvPr id="6" name="Group 5"/>
          <p:cNvGrpSpPr/>
          <p:nvPr/>
        </p:nvGrpSpPr>
        <p:grpSpPr>
          <a:xfrm>
            <a:off x="3635" y="0"/>
            <a:ext cx="12188365" cy="6878368"/>
            <a:chOff x="3635" y="0"/>
            <a:chExt cx="12188365" cy="6878368"/>
          </a:xfrm>
        </p:grpSpPr>
        <p:grpSp>
          <p:nvGrpSpPr>
            <p:cNvPr id="7" name="Group 6"/>
            <p:cNvGrpSpPr/>
            <p:nvPr/>
          </p:nvGrpSpPr>
          <p:grpSpPr>
            <a:xfrm>
              <a:off x="3635" y="0"/>
              <a:ext cx="12173021" cy="1085018"/>
              <a:chOff x="3635" y="0"/>
              <a:chExt cx="12173021" cy="1085018"/>
            </a:xfrm>
          </p:grpSpPr>
          <p:pic>
            <p:nvPicPr>
              <p:cNvPr id="11" name="Picture 12" descr="hoa trang tri goc 2 - Hình ảnh hoạt động - Lê Vân Anh - Website của Trường  Tiểu học Cao Dươ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 y="1487"/>
                <a:ext cx="1083531" cy="10835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hoa trang tri goc 2 - Hình ảnh hoạt động - Lê Vân Anh - Website của Trường  Tiểu học Cao Dươ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1097571" y="0"/>
                <a:ext cx="1079085" cy="10835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flipV="1">
              <a:off x="18979" y="5794837"/>
              <a:ext cx="12173021" cy="1083531"/>
              <a:chOff x="3635" y="0"/>
              <a:chExt cx="12173021" cy="1085018"/>
            </a:xfrm>
          </p:grpSpPr>
          <p:pic>
            <p:nvPicPr>
              <p:cNvPr id="9" name="Picture 12" descr="hoa trang tri goc 2 - Hình ảnh hoạt động - Lê Vân Anh - Website của Trường  Tiểu học Cao Dươ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5" y="1487"/>
                <a:ext cx="1083531" cy="10835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hoa trang tri goc 2 - Hình ảnh hoạt động - Lê Vân Anh - Website của Trường  Tiểu học Cao Dươ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1097571" y="0"/>
                <a:ext cx="1079085" cy="108353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56450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00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2050" name="Picture 2" descr="Có thể là hình ảnh về văn bản cho biết '世 Thank Yo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75" y="0"/>
            <a:ext cx="12360275" cy="684437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635" y="0"/>
            <a:ext cx="12188365" cy="6878368"/>
            <a:chOff x="3635" y="0"/>
            <a:chExt cx="12188365" cy="6878368"/>
          </a:xfrm>
        </p:grpSpPr>
        <p:grpSp>
          <p:nvGrpSpPr>
            <p:cNvPr id="6" name="Group 5"/>
            <p:cNvGrpSpPr/>
            <p:nvPr/>
          </p:nvGrpSpPr>
          <p:grpSpPr>
            <a:xfrm>
              <a:off x="3635" y="0"/>
              <a:ext cx="12173021" cy="1085018"/>
              <a:chOff x="3635" y="0"/>
              <a:chExt cx="12173021" cy="1085018"/>
            </a:xfrm>
          </p:grpSpPr>
          <p:pic>
            <p:nvPicPr>
              <p:cNvPr id="10" name="Picture 12" descr="hoa trang tri goc 2 - Hình ảnh hoạt động - Lê Vân Anh - Website của Trường  Tiểu học Cao Dươ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 y="1487"/>
                <a:ext cx="1083531" cy="10835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hoa trang tri goc 2 - Hình ảnh hoạt động - Lê Vân Anh - Website của Trường  Tiểu học Cao Dươ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1097571" y="0"/>
                <a:ext cx="1079085" cy="10835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flipV="1">
              <a:off x="18979" y="5794837"/>
              <a:ext cx="12173021" cy="1083531"/>
              <a:chOff x="3635" y="0"/>
              <a:chExt cx="12173021" cy="1085018"/>
            </a:xfrm>
          </p:grpSpPr>
          <p:pic>
            <p:nvPicPr>
              <p:cNvPr id="8" name="Picture 12" descr="hoa trang tri goc 2 - Hình ảnh hoạt động - Lê Vân Anh - Website của Trường  Tiểu học Cao Dươ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5" y="1487"/>
                <a:ext cx="1083531" cy="10835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hoa trang tri goc 2 - Hình ảnh hoạt động - Lê Vân Anh - Website của Trường  Tiểu học Cao Dươ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1097571" y="0"/>
                <a:ext cx="1079085" cy="108353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6658264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00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552450" y="4735513"/>
            <a:ext cx="11639550" cy="1655762"/>
          </a:xfrm>
        </p:spPr>
        <p:txBody>
          <a:bodyPr/>
          <a:lstStyle/>
          <a:p>
            <a:r>
              <a:rPr lang="vi-VN" i="1" dirty="0" smtClean="0">
                <a:solidFill>
                  <a:srgbClr val="FF0000"/>
                </a:solidFill>
                <a:latin typeface="Times New Roman" panose="02020603050405020304" pitchFamily="18" charset="0"/>
                <a:cs typeface="Times New Roman" panose="02020603050405020304" pitchFamily="18" charset="0"/>
              </a:rPr>
              <a:t>Em thấy hình ảnh con người thay đổi như thế nào qua các thời kì?</a:t>
            </a:r>
          </a:p>
          <a:p>
            <a:r>
              <a:rPr lang="vi-VN" i="1" dirty="0" smtClean="0">
                <a:solidFill>
                  <a:srgbClr val="002060"/>
                </a:solidFill>
                <a:latin typeface="Times New Roman" panose="02020603050405020304" pitchFamily="18" charset="0"/>
                <a:cs typeface="Times New Roman" panose="02020603050405020304" pitchFamily="18" charset="0"/>
              </a:rPr>
              <a:t>Con người thay đổi về cân nặng, ngoại hình, tâm sinh lí theo từng lứa tuổi</a:t>
            </a:r>
            <a:endParaRPr lang="en-US" i="1" dirty="0">
              <a:solidFill>
                <a:srgbClr val="00206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2038350" y="-103187"/>
            <a:ext cx="7620000" cy="4838700"/>
          </a:xfrm>
          <a:prstGeom prst="rect">
            <a:avLst/>
          </a:prstGeom>
        </p:spPr>
      </p:pic>
      <p:grpSp>
        <p:nvGrpSpPr>
          <p:cNvPr id="5" name="Group 4"/>
          <p:cNvGrpSpPr/>
          <p:nvPr/>
        </p:nvGrpSpPr>
        <p:grpSpPr>
          <a:xfrm>
            <a:off x="3635" y="0"/>
            <a:ext cx="12188365" cy="6878368"/>
            <a:chOff x="3635" y="0"/>
            <a:chExt cx="12188365" cy="6878368"/>
          </a:xfrm>
        </p:grpSpPr>
        <p:grpSp>
          <p:nvGrpSpPr>
            <p:cNvPr id="6" name="Group 5"/>
            <p:cNvGrpSpPr/>
            <p:nvPr/>
          </p:nvGrpSpPr>
          <p:grpSpPr>
            <a:xfrm>
              <a:off x="3635" y="0"/>
              <a:ext cx="12173021" cy="1085018"/>
              <a:chOff x="3635" y="0"/>
              <a:chExt cx="12173021" cy="1085018"/>
            </a:xfrm>
          </p:grpSpPr>
          <p:pic>
            <p:nvPicPr>
              <p:cNvPr id="10" name="Picture 12" descr="hoa trang tri goc 2 - Hình ảnh hoạt động - Lê Vân Anh - Website của Trường  Tiểu học Cao Dươ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 y="1487"/>
                <a:ext cx="1083531" cy="10835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oa trang tri goc 2 - Hình ảnh hoạt động - Lê Vân Anh - Website của Trường  Tiểu học Cao Dươ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1097571" y="0"/>
                <a:ext cx="1079085" cy="10835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flipV="1">
              <a:off x="18979" y="5794837"/>
              <a:ext cx="12173021" cy="1083531"/>
              <a:chOff x="3635" y="0"/>
              <a:chExt cx="12173021" cy="1085018"/>
            </a:xfrm>
          </p:grpSpPr>
          <p:pic>
            <p:nvPicPr>
              <p:cNvPr id="8" name="Picture 12" descr="hoa trang tri goc 2 - Hình ảnh hoạt động - Lê Vân Anh - Website của Trường  Tiểu học Cao Dươ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5" y="1487"/>
                <a:ext cx="1083531" cy="10835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hoa trang tri goc 2 - Hình ảnh hoạt động - Lê Vân Anh - Website của Trường  Tiểu học Cao Dươ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1097571" y="0"/>
                <a:ext cx="1079085" cy="108353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64150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2"/>
          <a:stretch>
            <a:fillRect/>
          </a:stretch>
        </p:blipFill>
        <p:spPr>
          <a:xfrm>
            <a:off x="0" y="-1028700"/>
            <a:ext cx="12192000" cy="8153400"/>
          </a:xfrm>
          <a:prstGeom prst="rect">
            <a:avLst/>
          </a:prstGeom>
        </p:spPr>
      </p:pic>
      <p:sp>
        <p:nvSpPr>
          <p:cNvPr id="12" name="Title 1"/>
          <p:cNvSpPr txBox="1">
            <a:spLocks/>
          </p:cNvSpPr>
          <p:nvPr/>
        </p:nvSpPr>
        <p:spPr>
          <a:xfrm>
            <a:off x="2114550" y="2362201"/>
            <a:ext cx="7677150" cy="20002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3200" dirty="0" smtClean="0">
                <a:latin typeface="Times New Roman" panose="02020603050405020304" pitchFamily="18" charset="0"/>
                <a:cs typeface="Times New Roman" panose="02020603050405020304" pitchFamily="18" charset="0"/>
              </a:rPr>
              <a:t>Đấy là về mặt sinh học và tâm lí học...</a:t>
            </a:r>
          </a:p>
          <a:p>
            <a:r>
              <a:rPr lang="vi-VN" sz="3200" dirty="0" smtClean="0">
                <a:latin typeface="Times New Roman" panose="02020603050405020304" pitchFamily="18" charset="0"/>
                <a:cs typeface="Times New Roman" panose="02020603050405020304" pitchFamily="18" charset="0"/>
              </a:rPr>
              <a:t> con trong các tác phẩm hội họa, hình ảnh con người được thể hiện như thến nào ? Chúng ta cùng tìm hiểu nha</a:t>
            </a:r>
            <a:r>
              <a:rPr lang="vi-VN"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417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1102511" y="1414855"/>
            <a:ext cx="9882194" cy="1074122"/>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636854" y="1687037"/>
            <a:ext cx="9100511" cy="954107"/>
          </a:xfrm>
          <a:prstGeom prst="rect">
            <a:avLst/>
          </a:prstGeom>
          <a:noFill/>
        </p:spPr>
        <p:txBody>
          <a:bodyPr wrap="square" rtlCol="0">
            <a:spAutoFit/>
          </a:bodyPr>
          <a:lstStyle/>
          <a:p>
            <a:r>
              <a:rPr lang="vi-VN" sz="3200" dirty="0" smtClean="0">
                <a:solidFill>
                  <a:srgbClr val="FFFF00"/>
                </a:solidFill>
                <a:latin typeface="Times New Roman" panose="02020603050405020304" pitchFamily="18" charset="0"/>
              </a:rPr>
              <a:t>Bài 1:  Hình </a:t>
            </a:r>
            <a:r>
              <a:rPr lang="vi-VN" sz="3200" dirty="0">
                <a:solidFill>
                  <a:srgbClr val="FFFF00"/>
                </a:solidFill>
                <a:latin typeface="Times New Roman" panose="02020603050405020304" pitchFamily="18" charset="0"/>
              </a:rPr>
              <a:t>tượng con người trong sáng tạo mỹ thuật</a:t>
            </a:r>
          </a:p>
          <a:p>
            <a:endParaRPr lang="en-US" sz="2400" dirty="0">
              <a:solidFill>
                <a:srgbClr val="FFFF00"/>
              </a:solidFill>
            </a:endParaRPr>
          </a:p>
        </p:txBody>
      </p:sp>
      <p:sp>
        <p:nvSpPr>
          <p:cNvPr id="20" name="Rectangle 19"/>
          <p:cNvSpPr/>
          <p:nvPr/>
        </p:nvSpPr>
        <p:spPr>
          <a:xfrm>
            <a:off x="1349847" y="2638766"/>
            <a:ext cx="9478164" cy="3156071"/>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493352" y="3094606"/>
            <a:ext cx="9100511" cy="2246769"/>
          </a:xfrm>
          <a:prstGeom prst="rect">
            <a:avLst/>
          </a:prstGeom>
        </p:spPr>
        <p:txBody>
          <a:bodyPr wrap="square">
            <a:spAutoFit/>
          </a:bodyPr>
          <a:lstStyle/>
          <a:p>
            <a:r>
              <a:rPr lang="vi-VN" sz="2000" dirty="0" smtClean="0">
                <a:solidFill>
                  <a:srgbClr val="C00000"/>
                </a:solidFill>
                <a:latin typeface="Times New Roman" panose="02020603050405020304" pitchFamily="18" charset="0"/>
              </a:rPr>
              <a:t>    Yêu </a:t>
            </a:r>
            <a:r>
              <a:rPr lang="vi-VN" sz="2000" dirty="0">
                <a:solidFill>
                  <a:srgbClr val="C00000"/>
                </a:solidFill>
                <a:latin typeface="Times New Roman" panose="02020603050405020304" pitchFamily="18" charset="0"/>
              </a:rPr>
              <a:t>cầu cần </a:t>
            </a:r>
            <a:r>
              <a:rPr lang="vi-VN" sz="2000" dirty="0" smtClean="0">
                <a:solidFill>
                  <a:srgbClr val="C00000"/>
                </a:solidFill>
                <a:latin typeface="Times New Roman" panose="02020603050405020304" pitchFamily="18" charset="0"/>
              </a:rPr>
              <a:t>đạt:</a:t>
            </a:r>
          </a:p>
          <a:p>
            <a:pPr marL="285750" indent="-285750">
              <a:buFontTx/>
              <a:buChar char="-"/>
            </a:pPr>
            <a:r>
              <a:rPr lang="vi-VN" sz="2000" dirty="0" smtClean="0">
                <a:solidFill>
                  <a:srgbClr val="FFC000"/>
                </a:solidFill>
                <a:latin typeface="Times New Roman" panose="02020603050405020304" pitchFamily="18" charset="0"/>
              </a:rPr>
              <a:t>Hiểu </a:t>
            </a:r>
            <a:r>
              <a:rPr lang="vi-VN" sz="2000" dirty="0">
                <a:solidFill>
                  <a:srgbClr val="FFC000"/>
                </a:solidFill>
                <a:latin typeface="Times New Roman" panose="02020603050405020304" pitchFamily="18" charset="0"/>
              </a:rPr>
              <a:t>về cách thức tạo hình con người trong sáng </a:t>
            </a:r>
            <a:r>
              <a:rPr lang="vi-VN" sz="2000" dirty="0" smtClean="0">
                <a:solidFill>
                  <a:srgbClr val="FFC000"/>
                </a:solidFill>
                <a:latin typeface="Times New Roman" panose="02020603050405020304" pitchFamily="18" charset="0"/>
              </a:rPr>
              <a:t>tạo Mỹ thuật </a:t>
            </a:r>
          </a:p>
          <a:p>
            <a:pPr marL="285750" indent="-285750">
              <a:buFontTx/>
              <a:buChar char="-"/>
            </a:pPr>
            <a:r>
              <a:rPr lang="vi-VN" sz="2000" dirty="0" smtClean="0">
                <a:solidFill>
                  <a:srgbClr val="FFC000"/>
                </a:solidFill>
                <a:latin typeface="Times New Roman" panose="02020603050405020304" pitchFamily="18" charset="0"/>
              </a:rPr>
              <a:t>Thể </a:t>
            </a:r>
            <a:r>
              <a:rPr lang="vi-VN" sz="2000" dirty="0">
                <a:solidFill>
                  <a:srgbClr val="FFC000"/>
                </a:solidFill>
                <a:latin typeface="Times New Roman" panose="02020603050405020304" pitchFamily="18" charset="0"/>
              </a:rPr>
              <a:t>hiện tạo hình con người theo hình nhiều hình thức khác nhau phù hợp với tương quan </a:t>
            </a:r>
            <a:r>
              <a:rPr lang="vi-VN" sz="2000" dirty="0" smtClean="0">
                <a:solidFill>
                  <a:srgbClr val="FFC000"/>
                </a:solidFill>
                <a:latin typeface="Times New Roman" panose="02020603050405020304" pitchFamily="18" charset="0"/>
              </a:rPr>
              <a:t>tỷ </a:t>
            </a:r>
            <a:r>
              <a:rPr lang="vi-VN" sz="2000" dirty="0">
                <a:solidFill>
                  <a:srgbClr val="FFC000"/>
                </a:solidFill>
                <a:latin typeface="Times New Roman" panose="02020603050405020304" pitchFamily="18" charset="0"/>
              </a:rPr>
              <a:t>lệ cơ thể người </a:t>
            </a:r>
            <a:endParaRPr lang="vi-VN" sz="2000" dirty="0" smtClean="0">
              <a:solidFill>
                <a:srgbClr val="FFC000"/>
              </a:solidFill>
              <a:latin typeface="Times New Roman" panose="02020603050405020304" pitchFamily="18" charset="0"/>
            </a:endParaRPr>
          </a:p>
          <a:p>
            <a:pPr marL="285750" indent="-285750">
              <a:buFontTx/>
              <a:buChar char="-"/>
            </a:pPr>
            <a:r>
              <a:rPr lang="vi-VN" sz="2000" dirty="0">
                <a:solidFill>
                  <a:srgbClr val="FFC000"/>
                </a:solidFill>
                <a:latin typeface="Times New Roman" panose="02020603050405020304" pitchFamily="18" charset="0"/>
              </a:rPr>
              <a:t>C</a:t>
            </a:r>
            <a:r>
              <a:rPr lang="vi-VN" sz="2000" dirty="0" smtClean="0">
                <a:solidFill>
                  <a:srgbClr val="FFC000"/>
                </a:solidFill>
                <a:latin typeface="Times New Roman" panose="02020603050405020304" pitchFamily="18" charset="0"/>
              </a:rPr>
              <a:t>ó </a:t>
            </a:r>
            <a:r>
              <a:rPr lang="vi-VN" sz="2000" dirty="0">
                <a:solidFill>
                  <a:srgbClr val="FFC000"/>
                </a:solidFill>
                <a:latin typeface="Times New Roman" panose="02020603050405020304" pitchFamily="18" charset="0"/>
              </a:rPr>
              <a:t>khả năng ghi chép dáng người theo trạng thái </a:t>
            </a:r>
            <a:r>
              <a:rPr lang="vi-VN" sz="2000" dirty="0" smtClean="0">
                <a:solidFill>
                  <a:srgbClr val="FFC000"/>
                </a:solidFill>
                <a:latin typeface="Times New Roman" panose="02020603050405020304" pitchFamily="18" charset="0"/>
              </a:rPr>
              <a:t>Tĩnh - </a:t>
            </a:r>
            <a:r>
              <a:rPr lang="vi-VN" sz="2000" dirty="0">
                <a:solidFill>
                  <a:srgbClr val="FFC000"/>
                </a:solidFill>
                <a:latin typeface="Times New Roman" panose="02020603050405020304" pitchFamily="18" charset="0"/>
              </a:rPr>
              <a:t>động ở mức độ đơn </a:t>
            </a:r>
            <a:r>
              <a:rPr lang="vi-VN" sz="2000" dirty="0" smtClean="0">
                <a:solidFill>
                  <a:srgbClr val="FFC000"/>
                </a:solidFill>
                <a:latin typeface="Times New Roman" panose="02020603050405020304" pitchFamily="18" charset="0"/>
              </a:rPr>
              <a:t>giản</a:t>
            </a:r>
          </a:p>
          <a:p>
            <a:pPr marL="285750" indent="-285750">
              <a:buFontTx/>
              <a:buChar char="-"/>
            </a:pPr>
            <a:r>
              <a:rPr lang="vi-VN" sz="2000" dirty="0">
                <a:solidFill>
                  <a:srgbClr val="FFC000"/>
                </a:solidFill>
                <a:latin typeface="Times New Roman" panose="02020603050405020304" pitchFamily="18" charset="0"/>
              </a:rPr>
              <a:t>C</a:t>
            </a:r>
            <a:r>
              <a:rPr lang="vi-VN" sz="2000" dirty="0" smtClean="0">
                <a:solidFill>
                  <a:srgbClr val="FFC000"/>
                </a:solidFill>
                <a:latin typeface="Times New Roman" panose="02020603050405020304" pitchFamily="18" charset="0"/>
              </a:rPr>
              <a:t>ảm </a:t>
            </a:r>
            <a:r>
              <a:rPr lang="vi-VN" sz="2000" dirty="0">
                <a:solidFill>
                  <a:srgbClr val="FFC000"/>
                </a:solidFill>
                <a:latin typeface="Times New Roman" panose="02020603050405020304" pitchFamily="18" charset="0"/>
              </a:rPr>
              <a:t>nhận vẻ đẹp và biết chia sẻ khai thác hình tượng con người trong sáng tạo sản phẩm mỹ </a:t>
            </a:r>
            <a:r>
              <a:rPr lang="vi-VN" sz="2000" dirty="0" smtClean="0">
                <a:solidFill>
                  <a:srgbClr val="FFC000"/>
                </a:solidFill>
                <a:latin typeface="Times New Roman" panose="02020603050405020304" pitchFamily="18" charset="0"/>
              </a:rPr>
              <a:t>thuật</a:t>
            </a:r>
            <a:endParaRPr lang="en-US" sz="2000" dirty="0">
              <a:solidFill>
                <a:srgbClr val="FFC000"/>
              </a:solidFill>
            </a:endParaRPr>
          </a:p>
        </p:txBody>
      </p:sp>
      <p:sp>
        <p:nvSpPr>
          <p:cNvPr id="23" name="Rounded Rectangle 22"/>
          <p:cNvSpPr/>
          <p:nvPr/>
        </p:nvSpPr>
        <p:spPr>
          <a:xfrm>
            <a:off x="1389517" y="480904"/>
            <a:ext cx="9438494" cy="877163"/>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206902" y="614636"/>
            <a:ext cx="9277350" cy="800219"/>
          </a:xfrm>
          <a:prstGeom prst="rect">
            <a:avLst/>
          </a:prstGeom>
          <a:noFill/>
        </p:spPr>
        <p:txBody>
          <a:bodyPr wrap="square" rtlCol="0">
            <a:spAutoFit/>
          </a:bodyPr>
          <a:lstStyle/>
          <a:p>
            <a:r>
              <a:rPr lang="vi-VN" sz="2800" b="1" dirty="0">
                <a:solidFill>
                  <a:srgbClr val="FFFF00"/>
                </a:solidFill>
                <a:latin typeface="Times New Roman" panose="02020603050405020304" pitchFamily="18" charset="0"/>
              </a:rPr>
              <a:t>Chủ đề </a:t>
            </a:r>
            <a:r>
              <a:rPr lang="vi-VN" sz="2800" b="1" dirty="0" smtClean="0">
                <a:solidFill>
                  <a:srgbClr val="FFFF00"/>
                </a:solidFill>
                <a:latin typeface="Times New Roman" panose="02020603050405020304" pitchFamily="18" charset="0"/>
              </a:rPr>
              <a:t>1. Hình </a:t>
            </a:r>
            <a:r>
              <a:rPr lang="vi-VN" sz="2800" b="1" dirty="0">
                <a:solidFill>
                  <a:srgbClr val="FFFF00"/>
                </a:solidFill>
                <a:latin typeface="Times New Roman" panose="02020603050405020304" pitchFamily="18" charset="0"/>
              </a:rPr>
              <a:t>tượng con người trong mỹ thuật </a:t>
            </a:r>
          </a:p>
          <a:p>
            <a:endParaRPr lang="en-US" dirty="0"/>
          </a:p>
        </p:txBody>
      </p:sp>
      <p:grpSp>
        <p:nvGrpSpPr>
          <p:cNvPr id="25" name="Group 24"/>
          <p:cNvGrpSpPr/>
          <p:nvPr/>
        </p:nvGrpSpPr>
        <p:grpSpPr>
          <a:xfrm>
            <a:off x="3635" y="0"/>
            <a:ext cx="12188365" cy="6878368"/>
            <a:chOff x="3635" y="0"/>
            <a:chExt cx="12188365" cy="6878368"/>
          </a:xfrm>
        </p:grpSpPr>
        <p:grpSp>
          <p:nvGrpSpPr>
            <p:cNvPr id="26" name="Group 25"/>
            <p:cNvGrpSpPr/>
            <p:nvPr/>
          </p:nvGrpSpPr>
          <p:grpSpPr>
            <a:xfrm>
              <a:off x="3635" y="0"/>
              <a:ext cx="12173021" cy="1085018"/>
              <a:chOff x="3635" y="0"/>
              <a:chExt cx="12173021" cy="1085018"/>
            </a:xfrm>
          </p:grpSpPr>
          <p:pic>
            <p:nvPicPr>
              <p:cNvPr id="30" name="Picture 12" descr="hoa trang tri goc 2 - Hình ảnh hoạt động - Lê Vân Anh - Website của Trường  Tiểu học Cao Dươ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 y="1487"/>
                <a:ext cx="1083531" cy="108353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hoa trang tri goc 2 - Hình ảnh hoạt động - Lê Vân Anh - Website của Trường  Tiểu học Cao Dươ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1097571" y="0"/>
                <a:ext cx="1079085" cy="10835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p:cNvGrpSpPr/>
            <p:nvPr/>
          </p:nvGrpSpPr>
          <p:grpSpPr>
            <a:xfrm flipV="1">
              <a:off x="18979" y="5794837"/>
              <a:ext cx="12173021" cy="1083531"/>
              <a:chOff x="3635" y="0"/>
              <a:chExt cx="12173021" cy="1085018"/>
            </a:xfrm>
          </p:grpSpPr>
          <p:pic>
            <p:nvPicPr>
              <p:cNvPr id="28" name="Picture 12" descr="hoa trang tri goc 2 - Hình ảnh hoạt động - Lê Vân Anh - Website của Trường  Tiểu học Cao Dươ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 y="1487"/>
                <a:ext cx="1083531" cy="108353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2" descr="hoa trang tri goc 2 - Hình ảnh hoạt động - Lê Vân Anh - Website của Trường  Tiểu học Cao Dươ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1097571" y="0"/>
                <a:ext cx="1079085" cy="108353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16054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0"/>
            <a:ext cx="9144000" cy="880608"/>
          </a:xfrm>
        </p:spPr>
        <p:txBody>
          <a:bodyPr>
            <a:normAutofit/>
          </a:bodyPr>
          <a:lstStyle/>
          <a:p>
            <a:r>
              <a:rPr lang="vi-VN" sz="2800" dirty="0" smtClean="0">
                <a:solidFill>
                  <a:srgbClr val="FF0000"/>
                </a:solidFill>
                <a:latin typeface="Times New Roman" panose="02020603050405020304" pitchFamily="18" charset="0"/>
                <a:cs typeface="Times New Roman" panose="02020603050405020304" pitchFamily="18" charset="0"/>
              </a:rPr>
              <a:t>Quan sát</a:t>
            </a:r>
            <a:r>
              <a:rPr lang="vi-VN" sz="2800" dirty="0" smtClean="0">
                <a:latin typeface="Times New Roman" panose="02020603050405020304" pitchFamily="18" charset="0"/>
                <a:cs typeface="Times New Roman" panose="02020603050405020304" pitchFamily="18" charset="0"/>
              </a:rPr>
              <a:t/>
            </a:r>
            <a:br>
              <a:rPr lang="vi-VN" sz="2800" dirty="0" smtClean="0">
                <a:latin typeface="Times New Roman" panose="02020603050405020304" pitchFamily="18" charset="0"/>
                <a:cs typeface="Times New Roman" panose="02020603050405020304" pitchFamily="18" charset="0"/>
              </a:rPr>
            </a:br>
            <a:r>
              <a:rPr lang="vi-VN" sz="2800" dirty="0" smtClean="0">
                <a:latin typeface="Times New Roman" panose="02020603050405020304" pitchFamily="18" charset="0"/>
                <a:cs typeface="Times New Roman" panose="02020603050405020304" pitchFamily="18" charset="0"/>
              </a:rPr>
              <a:t>Tìm hiểu hình ảnh con người trong tác phẩm hội họa</a:t>
            </a:r>
            <a:endParaRPr lang="en-US" sz="28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524000" y="7070953"/>
            <a:ext cx="9144000" cy="1655762"/>
          </a:xfrm>
        </p:spPr>
        <p:txBody>
          <a:bodyPr/>
          <a:lstStyle/>
          <a:p>
            <a:endParaRPr lang="en-US"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6525009" y="1083531"/>
            <a:ext cx="1631182" cy="2230040"/>
          </a:xfrm>
          <a:prstGeom prst="rect">
            <a:avLst/>
          </a:prstGeom>
        </p:spPr>
      </p:pic>
      <p:pic>
        <p:nvPicPr>
          <p:cNvPr id="6" name="Picture 5"/>
          <p:cNvPicPr>
            <a:picLocks noChangeAspect="1"/>
          </p:cNvPicPr>
          <p:nvPr/>
        </p:nvPicPr>
        <p:blipFill>
          <a:blip r:embed="rId3"/>
          <a:stretch>
            <a:fillRect/>
          </a:stretch>
        </p:blipFill>
        <p:spPr>
          <a:xfrm>
            <a:off x="3886201" y="1083531"/>
            <a:ext cx="1627218" cy="2230040"/>
          </a:xfrm>
          <a:prstGeom prst="rect">
            <a:avLst/>
          </a:prstGeom>
        </p:spPr>
      </p:pic>
      <p:pic>
        <p:nvPicPr>
          <p:cNvPr id="8" name="Picture 7"/>
          <p:cNvPicPr>
            <a:picLocks noChangeAspect="1"/>
          </p:cNvPicPr>
          <p:nvPr/>
        </p:nvPicPr>
        <p:blipFill>
          <a:blip r:embed="rId4"/>
          <a:stretch>
            <a:fillRect/>
          </a:stretch>
        </p:blipFill>
        <p:spPr>
          <a:xfrm>
            <a:off x="9387676" y="1025475"/>
            <a:ext cx="1610524" cy="2238109"/>
          </a:xfrm>
          <a:prstGeom prst="rect">
            <a:avLst/>
          </a:prstGeom>
        </p:spPr>
      </p:pic>
      <p:sp>
        <p:nvSpPr>
          <p:cNvPr id="9" name="TextBox 8"/>
          <p:cNvSpPr txBox="1"/>
          <p:nvPr/>
        </p:nvSpPr>
        <p:spPr>
          <a:xfrm>
            <a:off x="1308100" y="3606448"/>
            <a:ext cx="11341100" cy="369332"/>
          </a:xfrm>
          <a:prstGeom prst="rect">
            <a:avLst/>
          </a:prstGeom>
          <a:noFill/>
        </p:spPr>
        <p:txBody>
          <a:bodyPr wrap="square" rtlCol="0">
            <a:spAutoFit/>
          </a:bodyPr>
          <a:lstStyle/>
          <a:p>
            <a:r>
              <a:rPr lang="vi-VN" dirty="0" smtClean="0"/>
              <a:t>CỔ ĐẠI                            TRUNG ĐẠI                        PHỤC HƯNG                             HIỆN ĐẠI</a:t>
            </a:r>
            <a:endParaRPr lang="en-US" dirty="0"/>
          </a:p>
        </p:txBody>
      </p:sp>
      <p:sp>
        <p:nvSpPr>
          <p:cNvPr id="10" name="TextBox 9"/>
          <p:cNvSpPr txBox="1"/>
          <p:nvPr/>
        </p:nvSpPr>
        <p:spPr>
          <a:xfrm>
            <a:off x="762000" y="4507704"/>
            <a:ext cx="10414000" cy="2031325"/>
          </a:xfrm>
          <a:prstGeom prst="rect">
            <a:avLst/>
          </a:prstGeom>
          <a:noFill/>
        </p:spPr>
        <p:txBody>
          <a:bodyPr wrap="square" rtlCol="0">
            <a:spAutoFit/>
          </a:bodyPr>
          <a:lstStyle/>
          <a:p>
            <a:pPr algn="ctr"/>
            <a:r>
              <a:rPr lang="vi-VN" dirty="0" smtClean="0">
                <a:solidFill>
                  <a:srgbClr val="0070C0"/>
                </a:solidFill>
              </a:rPr>
              <a:t>Hình ảnh con người trong các giai đoạn </a:t>
            </a:r>
          </a:p>
          <a:p>
            <a:r>
              <a:rPr lang="vi-VN" dirty="0" smtClean="0"/>
              <a:t>Thời kì CỔ ĐẠI: Hình ảnh vẽ bằng các nét đơn giản, TRUNG ĐẠI: đây là thời kì đen tối Của Châu Âu được cai trị dưới chế độ hà khắc của chế độ trung cổ nên cuộc sống của con người khổ cực, nghèo đó, không có sức sống... </a:t>
            </a:r>
            <a:r>
              <a:rPr lang="vi-VN" dirty="0"/>
              <a:t>T</a:t>
            </a:r>
            <a:r>
              <a:rPr lang="vi-VN" dirty="0" smtClean="0"/>
              <a:t>hời PHỤC HƯNG người ta đề cao vẻ đẹp của con người, con người trong tranh thời kì này có vẻ đẹp như các thiên thần. Đến thời kì HIÊN ĐẠI đây là thời kì phát triển của khoa học kĩ thuật nên tư tưởng của các họa sĩ muối tìm các diễn tả mới, các nhìn mới nên hình ảnh con người thời kì này được diễn tả đa dạng với nhiều các tác phẩm khác nhau</a:t>
            </a:r>
            <a:endParaRPr lang="en-US" dirty="0"/>
          </a:p>
        </p:txBody>
      </p:sp>
      <p:pic>
        <p:nvPicPr>
          <p:cNvPr id="7" name="Picture 6"/>
          <p:cNvPicPr>
            <a:picLocks noChangeAspect="1"/>
          </p:cNvPicPr>
          <p:nvPr/>
        </p:nvPicPr>
        <p:blipFill>
          <a:blip r:embed="rId5"/>
          <a:stretch>
            <a:fillRect/>
          </a:stretch>
        </p:blipFill>
        <p:spPr>
          <a:xfrm>
            <a:off x="665163" y="1230128"/>
            <a:ext cx="2850356" cy="2033455"/>
          </a:xfrm>
          <a:prstGeom prst="rect">
            <a:avLst/>
          </a:prstGeom>
        </p:spPr>
      </p:pic>
    </p:spTree>
    <p:extLst>
      <p:ext uri="{BB962C8B-B14F-4D97-AF65-F5344CB8AC3E}">
        <p14:creationId xmlns:p14="http://schemas.microsoft.com/office/powerpoint/2010/main" val="145163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ircle(in)">
                                      <p:cBhvr>
                                        <p:cTn id="3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8131" y="4470400"/>
            <a:ext cx="10647386" cy="2387600"/>
          </a:xfrm>
        </p:spPr>
        <p:txBody>
          <a:bodyPr>
            <a:normAutofit/>
          </a:bodyPr>
          <a:lstStyle/>
          <a:p>
            <a:r>
              <a:rPr lang="vi-VN" sz="2000" dirty="0" smtClean="0">
                <a:latin typeface="Times New Roman" panose="02020603050405020304" pitchFamily="18" charset="0"/>
                <a:cs typeface="Times New Roman" panose="02020603050405020304" pitchFamily="18" charset="0"/>
              </a:rPr>
              <a:t>Xuất hiện các trường phái hội họa như: Ấn tượng, Biểu Hiện, Dã thú, Lập thể .,Siêu thực...</a:t>
            </a:r>
            <a:endParaRPr lang="en-US" sz="20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4762499" y="271421"/>
            <a:ext cx="2390259" cy="2912132"/>
          </a:xfrm>
          <a:prstGeom prst="rect">
            <a:avLst/>
          </a:prstGeom>
        </p:spPr>
      </p:pic>
      <p:pic>
        <p:nvPicPr>
          <p:cNvPr id="8" name="Picture 7"/>
          <p:cNvPicPr>
            <a:picLocks noChangeAspect="1"/>
          </p:cNvPicPr>
          <p:nvPr/>
        </p:nvPicPr>
        <p:blipFill>
          <a:blip r:embed="rId3"/>
          <a:stretch>
            <a:fillRect/>
          </a:stretch>
        </p:blipFill>
        <p:spPr>
          <a:xfrm>
            <a:off x="7674628" y="271422"/>
            <a:ext cx="4151336" cy="2912131"/>
          </a:xfrm>
          <a:prstGeom prst="rect">
            <a:avLst/>
          </a:prstGeom>
        </p:spPr>
      </p:pic>
      <p:pic>
        <p:nvPicPr>
          <p:cNvPr id="9" name="Picture 8"/>
          <p:cNvPicPr>
            <a:picLocks noChangeAspect="1"/>
          </p:cNvPicPr>
          <p:nvPr/>
        </p:nvPicPr>
        <p:blipFill>
          <a:blip r:embed="rId4"/>
          <a:stretch>
            <a:fillRect/>
          </a:stretch>
        </p:blipFill>
        <p:spPr>
          <a:xfrm>
            <a:off x="374500" y="271421"/>
            <a:ext cx="3934369" cy="2898319"/>
          </a:xfrm>
          <a:prstGeom prst="rect">
            <a:avLst/>
          </a:prstGeom>
        </p:spPr>
      </p:pic>
      <p:pic>
        <p:nvPicPr>
          <p:cNvPr id="10" name="Picture 9"/>
          <p:cNvPicPr>
            <a:picLocks noChangeAspect="1"/>
          </p:cNvPicPr>
          <p:nvPr/>
        </p:nvPicPr>
        <p:blipFill>
          <a:blip r:embed="rId5"/>
          <a:stretch>
            <a:fillRect/>
          </a:stretch>
        </p:blipFill>
        <p:spPr>
          <a:xfrm>
            <a:off x="828131" y="3427869"/>
            <a:ext cx="2405842" cy="2811823"/>
          </a:xfrm>
          <a:prstGeom prst="rect">
            <a:avLst/>
          </a:prstGeom>
        </p:spPr>
      </p:pic>
      <p:pic>
        <p:nvPicPr>
          <p:cNvPr id="11" name="Picture 10"/>
          <p:cNvPicPr>
            <a:picLocks noChangeAspect="1"/>
          </p:cNvPicPr>
          <p:nvPr/>
        </p:nvPicPr>
        <p:blipFill>
          <a:blip r:embed="rId6"/>
          <a:stretch>
            <a:fillRect/>
          </a:stretch>
        </p:blipFill>
        <p:spPr>
          <a:xfrm>
            <a:off x="3881960" y="3427869"/>
            <a:ext cx="4151336" cy="2897003"/>
          </a:xfrm>
          <a:prstGeom prst="rect">
            <a:avLst/>
          </a:prstGeom>
        </p:spPr>
      </p:pic>
      <p:pic>
        <p:nvPicPr>
          <p:cNvPr id="12" name="Picture 11"/>
          <p:cNvPicPr>
            <a:picLocks noChangeAspect="1"/>
          </p:cNvPicPr>
          <p:nvPr/>
        </p:nvPicPr>
        <p:blipFill>
          <a:blip r:embed="rId7"/>
          <a:stretch>
            <a:fillRect/>
          </a:stretch>
        </p:blipFill>
        <p:spPr>
          <a:xfrm>
            <a:off x="8596221" y="3313476"/>
            <a:ext cx="2879296" cy="3125787"/>
          </a:xfrm>
          <a:prstGeom prst="rect">
            <a:avLst/>
          </a:prstGeom>
        </p:spPr>
      </p:pic>
    </p:spTree>
    <p:extLst>
      <p:ext uri="{BB962C8B-B14F-4D97-AF65-F5344CB8AC3E}">
        <p14:creationId xmlns:p14="http://schemas.microsoft.com/office/powerpoint/2010/main" val="249276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par>
                                <p:cTn id="15" presetID="6"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par>
                                <p:cTn id="18" presetID="6" presetClass="entr" presetSubtype="16"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par>
                                <p:cTn id="21" presetID="6"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par>
                                <p:cTn id="24" presetID="6" presetClass="entr" presetSubtype="16"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ircle(in)">
                                      <p:cBhvr>
                                        <p:cTn id="26" dur="2000"/>
                                        <p:tgtEl>
                                          <p:spTgt spid="7"/>
                                        </p:tgtEl>
                                      </p:cBhvr>
                                    </p:animEffect>
                                  </p:childTnLst>
                                </p:cTn>
                              </p:par>
                              <p:par>
                                <p:cTn id="27" presetID="6" presetClass="entr" presetSubtype="16"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circle(in)">
                                      <p:cBhvr>
                                        <p:cTn id="2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l="3167" t="4139" r="4500" b="38667"/>
          <a:stretch/>
        </p:blipFill>
        <p:spPr>
          <a:xfrm>
            <a:off x="1264292" y="203199"/>
            <a:ext cx="9714964" cy="4513338"/>
          </a:xfrm>
          <a:prstGeom prst="rect">
            <a:avLst/>
          </a:prstGeom>
        </p:spPr>
      </p:pic>
      <p:sp>
        <p:nvSpPr>
          <p:cNvPr id="3" name="Subtitle 2"/>
          <p:cNvSpPr>
            <a:spLocks noGrp="1"/>
          </p:cNvSpPr>
          <p:nvPr>
            <p:ph type="subTitle" idx="1"/>
          </p:nvPr>
        </p:nvSpPr>
        <p:spPr>
          <a:xfrm>
            <a:off x="1264292" y="4851187"/>
            <a:ext cx="9144000" cy="1655762"/>
          </a:xfrm>
        </p:spPr>
        <p:txBody>
          <a:bodyPr/>
          <a:lstStyle/>
          <a:p>
            <a:r>
              <a:rPr lang="vi-VN" dirty="0" smtClean="0">
                <a:latin typeface="Times New Roman" panose="02020603050405020304" pitchFamily="18" charset="0"/>
                <a:cs typeface="Times New Roman" panose="02020603050405020304" pitchFamily="18" charset="0"/>
              </a:rPr>
              <a:t>Gernica- Picacso</a:t>
            </a:r>
          </a:p>
          <a:p>
            <a:r>
              <a:rPr lang="vi-VN" dirty="0" smtClean="0">
                <a:latin typeface="Times New Roman" panose="02020603050405020304" pitchFamily="18" charset="0"/>
                <a:cs typeface="Times New Roman" panose="02020603050405020304" pitchFamily="18" charset="0"/>
              </a:rPr>
              <a:t>Tác phẩm nên án cảnh ném bom của phát xít Đức</a:t>
            </a:r>
            <a:endParaRPr lang="en-US"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155700" y="5837539"/>
            <a:ext cx="10198100" cy="400110"/>
          </a:xfrm>
          <a:prstGeom prst="rect">
            <a:avLst/>
          </a:prstGeom>
          <a:noFill/>
        </p:spPr>
        <p:txBody>
          <a:bodyPr wrap="square" rtlCol="0">
            <a:spAutoFit/>
          </a:bodyPr>
          <a:lstStyle/>
          <a:p>
            <a:r>
              <a:rPr lang="vi-VN" sz="2000" i="1" dirty="0" smtClean="0">
                <a:solidFill>
                  <a:srgbClr val="FF0000"/>
                </a:solidFill>
                <a:latin typeface="+mj-lt"/>
              </a:rPr>
              <a:t>Em thấy hình ảnh con người trong tranh như thế nào?</a:t>
            </a:r>
            <a:endParaRPr lang="en-US" sz="2000" i="1" dirty="0">
              <a:solidFill>
                <a:srgbClr val="FF0000"/>
              </a:solidFill>
              <a:latin typeface="+mj-lt"/>
            </a:endParaRPr>
          </a:p>
        </p:txBody>
      </p:sp>
      <p:sp>
        <p:nvSpPr>
          <p:cNvPr id="10" name="TextBox 9"/>
          <p:cNvSpPr txBox="1"/>
          <p:nvPr/>
        </p:nvSpPr>
        <p:spPr>
          <a:xfrm>
            <a:off x="1041400" y="6272267"/>
            <a:ext cx="9232900" cy="369332"/>
          </a:xfrm>
          <a:prstGeom prst="rect">
            <a:avLst/>
          </a:prstGeom>
          <a:noFill/>
        </p:spPr>
        <p:txBody>
          <a:bodyPr wrap="square" rtlCol="0">
            <a:spAutoFit/>
          </a:bodyPr>
          <a:lstStyle/>
          <a:p>
            <a:r>
              <a:rPr lang="vi-VN" dirty="0" smtClean="0">
                <a:solidFill>
                  <a:srgbClr val="0070C0"/>
                </a:solidFill>
              </a:rPr>
              <a:t>Hình ảnh con người tận cùng của sự đau khổ do bon đạn chiến tranh...</a:t>
            </a:r>
            <a:endParaRPr lang="en-US" dirty="0">
              <a:solidFill>
                <a:srgbClr val="0070C0"/>
              </a:solidFill>
            </a:endParaRPr>
          </a:p>
        </p:txBody>
      </p:sp>
      <p:grpSp>
        <p:nvGrpSpPr>
          <p:cNvPr id="6" name="Group 5"/>
          <p:cNvGrpSpPr/>
          <p:nvPr/>
        </p:nvGrpSpPr>
        <p:grpSpPr>
          <a:xfrm>
            <a:off x="3635" y="0"/>
            <a:ext cx="12188365" cy="6878368"/>
            <a:chOff x="3635" y="0"/>
            <a:chExt cx="12188365" cy="6878368"/>
          </a:xfrm>
        </p:grpSpPr>
        <p:grpSp>
          <p:nvGrpSpPr>
            <p:cNvPr id="7" name="Group 6"/>
            <p:cNvGrpSpPr/>
            <p:nvPr/>
          </p:nvGrpSpPr>
          <p:grpSpPr>
            <a:xfrm>
              <a:off x="3635" y="0"/>
              <a:ext cx="12173021" cy="1085018"/>
              <a:chOff x="3635" y="0"/>
              <a:chExt cx="12173021" cy="1085018"/>
            </a:xfrm>
          </p:grpSpPr>
          <p:pic>
            <p:nvPicPr>
              <p:cNvPr id="14" name="Picture 12" descr="hoa trang tri goc 2 - Hình ảnh hoạt động - Lê Vân Anh - Website của Trường  Tiểu học Cao Dươ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 y="1487"/>
                <a:ext cx="1083531" cy="108353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hoa trang tri goc 2 - Hình ảnh hoạt động - Lê Vân Anh - Website của Trường  Tiểu học Cao Dươ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1097571" y="0"/>
                <a:ext cx="1079085" cy="10835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flipV="1">
              <a:off x="18979" y="5794837"/>
              <a:ext cx="12173021" cy="1083531"/>
              <a:chOff x="3635" y="0"/>
              <a:chExt cx="12173021" cy="1085018"/>
            </a:xfrm>
          </p:grpSpPr>
          <p:pic>
            <p:nvPicPr>
              <p:cNvPr id="12" name="Picture 12" descr="hoa trang tri goc 2 - Hình ảnh hoạt động - Lê Vân Anh - Website của Trường  Tiểu học Cao Dươ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5" y="1487"/>
                <a:ext cx="1083531" cy="10835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oa trang tri goc 2 - Hình ảnh hoạt động - Lê Vân Anh - Website của Trường  Tiểu học Cao Dươ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1097571" y="0"/>
                <a:ext cx="1079085" cy="108353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71300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3552" t="10060" r="9193" b="81078"/>
          <a:stretch/>
        </p:blipFill>
        <p:spPr>
          <a:xfrm>
            <a:off x="971438" y="-26987"/>
            <a:ext cx="10668000" cy="1498600"/>
          </a:xfrm>
          <a:prstGeom prst="rect">
            <a:avLst/>
          </a:prstGeom>
        </p:spPr>
      </p:pic>
      <p:pic>
        <p:nvPicPr>
          <p:cNvPr id="7" name="Picture 6"/>
          <p:cNvPicPr>
            <a:picLocks noChangeAspect="1"/>
          </p:cNvPicPr>
          <p:nvPr/>
        </p:nvPicPr>
        <p:blipFill>
          <a:blip r:embed="rId3"/>
          <a:stretch>
            <a:fillRect/>
          </a:stretch>
        </p:blipFill>
        <p:spPr>
          <a:xfrm>
            <a:off x="9895777" y="1204915"/>
            <a:ext cx="1585024" cy="2331258"/>
          </a:xfrm>
          <a:prstGeom prst="rect">
            <a:avLst/>
          </a:prstGeom>
        </p:spPr>
      </p:pic>
      <p:pic>
        <p:nvPicPr>
          <p:cNvPr id="8" name="Picture 7"/>
          <p:cNvPicPr>
            <a:picLocks noChangeAspect="1"/>
          </p:cNvPicPr>
          <p:nvPr/>
        </p:nvPicPr>
        <p:blipFill>
          <a:blip r:embed="rId4"/>
          <a:stretch>
            <a:fillRect/>
          </a:stretch>
        </p:blipFill>
        <p:spPr>
          <a:xfrm>
            <a:off x="4103914" y="1444885"/>
            <a:ext cx="2871675" cy="2007929"/>
          </a:xfrm>
          <a:prstGeom prst="rect">
            <a:avLst/>
          </a:prstGeom>
        </p:spPr>
      </p:pic>
      <p:pic>
        <p:nvPicPr>
          <p:cNvPr id="9" name="Picture 8"/>
          <p:cNvPicPr>
            <a:picLocks noChangeAspect="1"/>
          </p:cNvPicPr>
          <p:nvPr/>
        </p:nvPicPr>
        <p:blipFill rotWithShape="1">
          <a:blip r:embed="rId5"/>
          <a:srcRect l="35905" t="1598" r="33238" b="20168"/>
          <a:stretch/>
        </p:blipFill>
        <p:spPr>
          <a:xfrm>
            <a:off x="7593629" y="1226668"/>
            <a:ext cx="1512272" cy="2309505"/>
          </a:xfrm>
          <a:prstGeom prst="rect">
            <a:avLst/>
          </a:prstGeom>
        </p:spPr>
      </p:pic>
      <p:pic>
        <p:nvPicPr>
          <p:cNvPr id="11" name="Picture 10"/>
          <p:cNvPicPr>
            <a:picLocks noChangeAspect="1"/>
          </p:cNvPicPr>
          <p:nvPr/>
        </p:nvPicPr>
        <p:blipFill>
          <a:blip r:embed="rId6"/>
          <a:stretch>
            <a:fillRect/>
          </a:stretch>
        </p:blipFill>
        <p:spPr>
          <a:xfrm>
            <a:off x="589364" y="4154793"/>
            <a:ext cx="1822338" cy="2184911"/>
          </a:xfrm>
          <a:prstGeom prst="rect">
            <a:avLst/>
          </a:prstGeom>
        </p:spPr>
      </p:pic>
      <p:pic>
        <p:nvPicPr>
          <p:cNvPr id="12" name="Picture 11"/>
          <p:cNvPicPr>
            <a:picLocks noChangeAspect="1"/>
          </p:cNvPicPr>
          <p:nvPr/>
        </p:nvPicPr>
        <p:blipFill>
          <a:blip r:embed="rId7"/>
          <a:stretch>
            <a:fillRect/>
          </a:stretch>
        </p:blipFill>
        <p:spPr>
          <a:xfrm>
            <a:off x="3456174" y="4103222"/>
            <a:ext cx="1606662" cy="2226311"/>
          </a:xfrm>
          <a:prstGeom prst="rect">
            <a:avLst/>
          </a:prstGeom>
        </p:spPr>
      </p:pic>
      <p:pic>
        <p:nvPicPr>
          <p:cNvPr id="13" name="Picture 12"/>
          <p:cNvPicPr>
            <a:picLocks noChangeAspect="1"/>
          </p:cNvPicPr>
          <p:nvPr/>
        </p:nvPicPr>
        <p:blipFill>
          <a:blip r:embed="rId8"/>
          <a:stretch>
            <a:fillRect/>
          </a:stretch>
        </p:blipFill>
        <p:spPr>
          <a:xfrm>
            <a:off x="345376" y="1471614"/>
            <a:ext cx="2605964" cy="1954473"/>
          </a:xfrm>
          <a:prstGeom prst="rect">
            <a:avLst/>
          </a:prstGeom>
        </p:spPr>
      </p:pic>
      <p:pic>
        <p:nvPicPr>
          <p:cNvPr id="14" name="Picture 13"/>
          <p:cNvPicPr>
            <a:picLocks noChangeAspect="1"/>
          </p:cNvPicPr>
          <p:nvPr/>
        </p:nvPicPr>
        <p:blipFill rotWithShape="1">
          <a:blip r:embed="rId9"/>
          <a:srcRect l="16853" t="17845" r="13941" b="57776"/>
          <a:stretch/>
        </p:blipFill>
        <p:spPr>
          <a:xfrm>
            <a:off x="6107308" y="4103222"/>
            <a:ext cx="4647778" cy="2104572"/>
          </a:xfrm>
          <a:prstGeom prst="rect">
            <a:avLst/>
          </a:prstGeom>
        </p:spPr>
      </p:pic>
      <p:sp>
        <p:nvSpPr>
          <p:cNvPr id="15" name="TextBox 14"/>
          <p:cNvSpPr txBox="1"/>
          <p:nvPr/>
        </p:nvSpPr>
        <p:spPr>
          <a:xfrm>
            <a:off x="589364" y="3536173"/>
            <a:ext cx="11399436" cy="369332"/>
          </a:xfrm>
          <a:prstGeom prst="rect">
            <a:avLst/>
          </a:prstGeom>
          <a:noFill/>
        </p:spPr>
        <p:txBody>
          <a:bodyPr wrap="square" rtlCol="0">
            <a:spAutoFit/>
          </a:bodyPr>
          <a:lstStyle/>
          <a:p>
            <a:r>
              <a:rPr lang="vi-VN" dirty="0" smtClean="0"/>
              <a:t>Chạm khắc gỗ đình làng                 Điêu khắc Chăm               Tượng đài chiến thắng            Người ném đĩa  </a:t>
            </a:r>
            <a:endParaRPr lang="en-US" dirty="0"/>
          </a:p>
        </p:txBody>
      </p:sp>
      <p:sp>
        <p:nvSpPr>
          <p:cNvPr id="16" name="TextBox 15"/>
          <p:cNvSpPr txBox="1"/>
          <p:nvPr/>
        </p:nvSpPr>
        <p:spPr>
          <a:xfrm>
            <a:off x="345376" y="6406815"/>
            <a:ext cx="13474979" cy="369332"/>
          </a:xfrm>
          <a:prstGeom prst="rect">
            <a:avLst/>
          </a:prstGeom>
          <a:noFill/>
        </p:spPr>
        <p:txBody>
          <a:bodyPr wrap="square" rtlCol="0">
            <a:spAutoFit/>
          </a:bodyPr>
          <a:lstStyle/>
          <a:p>
            <a:r>
              <a:rPr lang="vi-VN" dirty="0" smtClean="0"/>
              <a:t>Tượng đài Lê Lợi tượng       Bác của </a:t>
            </a:r>
            <a:r>
              <a:rPr lang="vi-VN" smtClean="0"/>
              <a:t>Sỹ Khuê</a:t>
            </a:r>
            <a:endParaRPr lang="en-US" dirty="0"/>
          </a:p>
        </p:txBody>
      </p:sp>
      <p:grpSp>
        <p:nvGrpSpPr>
          <p:cNvPr id="17" name="Group 16"/>
          <p:cNvGrpSpPr/>
          <p:nvPr/>
        </p:nvGrpSpPr>
        <p:grpSpPr>
          <a:xfrm>
            <a:off x="3635" y="0"/>
            <a:ext cx="12188365" cy="6878368"/>
            <a:chOff x="3635" y="0"/>
            <a:chExt cx="12188365" cy="6878368"/>
          </a:xfrm>
        </p:grpSpPr>
        <p:grpSp>
          <p:nvGrpSpPr>
            <p:cNvPr id="18" name="Group 17"/>
            <p:cNvGrpSpPr/>
            <p:nvPr/>
          </p:nvGrpSpPr>
          <p:grpSpPr>
            <a:xfrm>
              <a:off x="3635" y="0"/>
              <a:ext cx="12173021" cy="1085018"/>
              <a:chOff x="3635" y="0"/>
              <a:chExt cx="12173021" cy="1085018"/>
            </a:xfrm>
          </p:grpSpPr>
          <p:pic>
            <p:nvPicPr>
              <p:cNvPr id="22" name="Picture 12" descr="hoa trang tri goc 2 - Hình ảnh hoạt động - Lê Vân Anh - Website của Trường  Tiểu học Cao Dươ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35" y="1487"/>
                <a:ext cx="1083531" cy="108353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hoa trang tri goc 2 - Hình ảnh hoạt động - Lê Vân Anh - Website của Trường  Tiểu học Cao Dươ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11097571" y="0"/>
                <a:ext cx="1079085" cy="10835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flipV="1">
              <a:off x="18979" y="5794837"/>
              <a:ext cx="12173021" cy="1083531"/>
              <a:chOff x="3635" y="0"/>
              <a:chExt cx="12173021" cy="1085018"/>
            </a:xfrm>
          </p:grpSpPr>
          <p:pic>
            <p:nvPicPr>
              <p:cNvPr id="20" name="Picture 12" descr="hoa trang tri goc 2 - Hình ảnh hoạt động - Lê Vân Anh - Website của Trường  Tiểu học Cao Dươ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635" y="1487"/>
                <a:ext cx="1083531" cy="108353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hoa trang tri goc 2 - Hình ảnh hoạt động - Lê Vân Anh - Website của Trường  Tiểu học Cao Dươ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11097571" y="0"/>
                <a:ext cx="1079085" cy="108353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13000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747318" y="4301275"/>
            <a:ext cx="10720787" cy="2042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ctrTitle"/>
          </p:nvPr>
        </p:nvSpPr>
        <p:spPr/>
        <p:txBody>
          <a:bodyPr/>
          <a:lstStyle/>
          <a:p>
            <a:endParaRPr lang="en-US"/>
          </a:p>
        </p:txBody>
      </p:sp>
      <p:sp>
        <p:nvSpPr>
          <p:cNvPr id="7" name="Title 1"/>
          <p:cNvSpPr txBox="1">
            <a:spLocks/>
          </p:cNvSpPr>
          <p:nvPr/>
        </p:nvSpPr>
        <p:spPr>
          <a:xfrm>
            <a:off x="1102510" y="3786081"/>
            <a:ext cx="10214097"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vi-VN" sz="3200" dirty="0" smtClean="0">
                <a:latin typeface="Times New Roman" panose="02020603050405020304" pitchFamily="18" charset="0"/>
                <a:cs typeface="Times New Roman" panose="02020603050405020304" pitchFamily="18" charset="0"/>
              </a:rPr>
              <a:t>Hình ảnh con người là chủ đề sáng tạo vô bờ bến của các tác giả, nó không chỉ có ý nghĩa về thẩm mĩ mà nó con tái hiện được một phần lịch sử của con người..</a:t>
            </a:r>
            <a:endParaRPr lang="en-US" sz="3200"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6525009" y="1083531"/>
            <a:ext cx="1631182" cy="2230040"/>
          </a:xfrm>
          <a:prstGeom prst="rect">
            <a:avLst/>
          </a:prstGeom>
        </p:spPr>
      </p:pic>
      <p:pic>
        <p:nvPicPr>
          <p:cNvPr id="10" name="Picture 9"/>
          <p:cNvPicPr>
            <a:picLocks noChangeAspect="1"/>
          </p:cNvPicPr>
          <p:nvPr/>
        </p:nvPicPr>
        <p:blipFill>
          <a:blip r:embed="rId3"/>
          <a:stretch>
            <a:fillRect/>
          </a:stretch>
        </p:blipFill>
        <p:spPr>
          <a:xfrm>
            <a:off x="3886201" y="1083531"/>
            <a:ext cx="1627218" cy="2230040"/>
          </a:xfrm>
          <a:prstGeom prst="rect">
            <a:avLst/>
          </a:prstGeom>
        </p:spPr>
      </p:pic>
      <p:pic>
        <p:nvPicPr>
          <p:cNvPr id="11" name="Picture 10"/>
          <p:cNvPicPr>
            <a:picLocks noChangeAspect="1"/>
          </p:cNvPicPr>
          <p:nvPr/>
        </p:nvPicPr>
        <p:blipFill>
          <a:blip r:embed="rId4"/>
          <a:stretch>
            <a:fillRect/>
          </a:stretch>
        </p:blipFill>
        <p:spPr>
          <a:xfrm>
            <a:off x="9387676" y="1025475"/>
            <a:ext cx="1610524" cy="2238109"/>
          </a:xfrm>
          <a:prstGeom prst="rect">
            <a:avLst/>
          </a:prstGeom>
        </p:spPr>
      </p:pic>
      <p:sp>
        <p:nvSpPr>
          <p:cNvPr id="12" name="TextBox 11"/>
          <p:cNvSpPr txBox="1"/>
          <p:nvPr/>
        </p:nvSpPr>
        <p:spPr>
          <a:xfrm>
            <a:off x="1308100" y="3606448"/>
            <a:ext cx="11341100" cy="369332"/>
          </a:xfrm>
          <a:prstGeom prst="rect">
            <a:avLst/>
          </a:prstGeom>
          <a:noFill/>
        </p:spPr>
        <p:txBody>
          <a:bodyPr wrap="square" rtlCol="0">
            <a:spAutoFit/>
          </a:bodyPr>
          <a:lstStyle/>
          <a:p>
            <a:r>
              <a:rPr lang="vi-VN" dirty="0" smtClean="0"/>
              <a:t>CỔ ĐẠI                            TRUNG ĐẠI                        PHỤC HƯNG                             HIỆN ĐẠI</a:t>
            </a:r>
            <a:endParaRPr lang="en-US" dirty="0"/>
          </a:p>
        </p:txBody>
      </p:sp>
      <p:pic>
        <p:nvPicPr>
          <p:cNvPr id="13" name="Picture 12"/>
          <p:cNvPicPr>
            <a:picLocks noChangeAspect="1"/>
          </p:cNvPicPr>
          <p:nvPr/>
        </p:nvPicPr>
        <p:blipFill>
          <a:blip r:embed="rId5"/>
          <a:stretch>
            <a:fillRect/>
          </a:stretch>
        </p:blipFill>
        <p:spPr>
          <a:xfrm>
            <a:off x="-1557169" y="6858000"/>
            <a:ext cx="2304488" cy="2310584"/>
          </a:xfrm>
          <a:prstGeom prst="rect">
            <a:avLst/>
          </a:prstGeom>
        </p:spPr>
      </p:pic>
      <p:grpSp>
        <p:nvGrpSpPr>
          <p:cNvPr id="14" name="Group 13"/>
          <p:cNvGrpSpPr/>
          <p:nvPr/>
        </p:nvGrpSpPr>
        <p:grpSpPr>
          <a:xfrm>
            <a:off x="3636" y="1"/>
            <a:ext cx="12173019" cy="6876882"/>
            <a:chOff x="3636" y="1"/>
            <a:chExt cx="12173019" cy="6876882"/>
          </a:xfrm>
        </p:grpSpPr>
        <p:grpSp>
          <p:nvGrpSpPr>
            <p:cNvPr id="15" name="Group 14"/>
            <p:cNvGrpSpPr/>
            <p:nvPr/>
          </p:nvGrpSpPr>
          <p:grpSpPr>
            <a:xfrm>
              <a:off x="3636" y="1"/>
              <a:ext cx="12173019" cy="751663"/>
              <a:chOff x="3636" y="1"/>
              <a:chExt cx="12173019" cy="751663"/>
            </a:xfrm>
          </p:grpSpPr>
          <p:pic>
            <p:nvPicPr>
              <p:cNvPr id="19" name="Picture 12" descr="hoa trang tri goc 2 - Hình ảnh hoạt động - Lê Vân Anh - Website của Trường  Tiểu học Cao Dươ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36" y="1488"/>
                <a:ext cx="750176" cy="7501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hoa trang tri goc 2 - Hình ảnh hoạt động - Lê Vân Anh - Website của Trường  Tiểu học Cao Dươ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1468104" y="1"/>
                <a:ext cx="708551" cy="7114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flipV="1">
              <a:off x="18979" y="6149542"/>
              <a:ext cx="12082215" cy="727341"/>
              <a:chOff x="3635" y="1488"/>
              <a:chExt cx="12082215" cy="728339"/>
            </a:xfrm>
          </p:grpSpPr>
          <p:pic>
            <p:nvPicPr>
              <p:cNvPr id="17" name="Picture 12" descr="hoa trang tri goc 2 - Hình ảnh hoạt động - Lê Vân Anh - Website của Trường  Tiểu học Cao Dươ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35" y="1488"/>
                <a:ext cx="728339" cy="7283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hoa trang tri goc 2 - Hình ảnh hoạt động - Lê Vân Anh - Website của Trường  Tiểu học Cao Dươ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11415389" y="56603"/>
                <a:ext cx="670461" cy="673224"/>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1" name="Picture 20"/>
          <p:cNvPicPr>
            <a:picLocks noChangeAspect="1"/>
          </p:cNvPicPr>
          <p:nvPr/>
        </p:nvPicPr>
        <p:blipFill>
          <a:blip r:embed="rId10"/>
          <a:stretch>
            <a:fillRect/>
          </a:stretch>
        </p:blipFill>
        <p:spPr>
          <a:xfrm>
            <a:off x="665163" y="1230128"/>
            <a:ext cx="2850356" cy="2033455"/>
          </a:xfrm>
          <a:prstGeom prst="rect">
            <a:avLst/>
          </a:prstGeom>
        </p:spPr>
      </p:pic>
    </p:spTree>
    <p:extLst>
      <p:ext uri="{BB962C8B-B14F-4D97-AF65-F5344CB8AC3E}">
        <p14:creationId xmlns:p14="http://schemas.microsoft.com/office/powerpoint/2010/main" val="230834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8" presetClass="emph" presetSubtype="0" fill="hold" grpId="0" nodeType="clickEffect">
                                  <p:stCondLst>
                                    <p:cond delay="0"/>
                                  </p:stCondLst>
                                  <p:iterate type="lt">
                                    <p:tmPct val="4000"/>
                                  </p:iterate>
                                  <p:childTnLst>
                                    <p:set>
                                      <p:cBhvr override="childStyle">
                                        <p:cTn id="27" dur="500" fill="hold"/>
                                        <p:tgtEl>
                                          <p:spTgt spid="7"/>
                                        </p:tgtEl>
                                        <p:attrNameLst>
                                          <p:attrName>style.textDecorationUnderline</p:attrName>
                                        </p:attrNameLst>
                                      </p:cBhvr>
                                      <p:to>
                                        <p:strVal val="true"/>
                                      </p:to>
                                    </p:se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TotalTime>
  <Words>488</Words>
  <Application>Microsoft Office PowerPoint</Application>
  <PresentationFormat>Widescreen</PresentationFormat>
  <Paragraphs>28</Paragraphs>
  <Slides>17</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Quan sát Tìm hiểu hình ảnh con người trong tác phẩm hội họa</vt:lpstr>
      <vt:lpstr>Xuất hiện các trường phái hội họa như: Ấn tượng, Biểu Hiện, Dã thú, Lập thể .,Siêu thực...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EM CÓ BIẾT Trong Mỹ thuật hình tượng con người được tái sinh hiện qua sáng tạo tại các sản phẩm với lối tạo hình riêng của mỗi nghệ sĩ. Bằng chất liệu và phong cách tạo nên hình dạng khác nhau Mỗi tác giả có thể tạo ra những cảm nhận thẩm định mỹ phẩm khác biệt ở từng sản phẩm</vt:lpstr>
      <vt:lpstr>Vận dụng Em hãy nặn hay làm dáng người mà em yêu thích</vt:lpstr>
      <vt:lpstr>Dặn dò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24</cp:revision>
  <dcterms:created xsi:type="dcterms:W3CDTF">2023-06-14T02:13:50Z</dcterms:created>
  <dcterms:modified xsi:type="dcterms:W3CDTF">2023-07-19T07:57:37Z</dcterms:modified>
</cp:coreProperties>
</file>