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1" r:id="rId2"/>
    <p:sldId id="257" r:id="rId3"/>
    <p:sldId id="260" r:id="rId4"/>
    <p:sldId id="261" r:id="rId5"/>
    <p:sldId id="263" r:id="rId6"/>
    <p:sldId id="262" r:id="rId7"/>
    <p:sldId id="259" r:id="rId8"/>
    <p:sldId id="265" r:id="rId9"/>
    <p:sldId id="264" r:id="rId10"/>
    <p:sldId id="277" r:id="rId11"/>
    <p:sldId id="266" r:id="rId12"/>
    <p:sldId id="267" r:id="rId13"/>
    <p:sldId id="268" r:id="rId14"/>
    <p:sldId id="269" r:id="rId15"/>
    <p:sldId id="270" r:id="rId16"/>
    <p:sldId id="271" r:id="rId17"/>
    <p:sldId id="273" r:id="rId18"/>
    <p:sldId id="280" r:id="rId19"/>
    <p:sldId id="278" r:id="rId20"/>
    <p:sldId id="279"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660"/>
  </p:normalViewPr>
  <p:slideViewPr>
    <p:cSldViewPr>
      <p:cViewPr varScale="1">
        <p:scale>
          <a:sx n="90" d="100"/>
          <a:sy n="90" d="100"/>
        </p:scale>
        <p:origin x="72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36D9FD-36D3-40F0-B5F7-36F41B48F458}" type="datetimeFigureOut">
              <a:rPr lang="en-US" smtClean="0"/>
              <a:t>9/9/2025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81279-8793-4469-ACAF-E4BBEE188ACA}" type="slidenum">
              <a:rPr lang="en-US" smtClean="0"/>
              <a:t>‹#›</a:t>
            </a:fld>
            <a:endParaRPr lang="en-US"/>
          </a:p>
        </p:txBody>
      </p:sp>
    </p:spTree>
    <p:extLst>
      <p:ext uri="{BB962C8B-B14F-4D97-AF65-F5344CB8AC3E}">
        <p14:creationId xmlns:p14="http://schemas.microsoft.com/office/powerpoint/2010/main" val="299550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81279-8793-4469-ACAF-E4BBEE188ACA}" type="slidenum">
              <a:rPr lang="en-US" smtClean="0"/>
              <a:t>13</a:t>
            </a:fld>
            <a:endParaRPr lang="en-US"/>
          </a:p>
        </p:txBody>
      </p:sp>
    </p:spTree>
    <p:extLst>
      <p:ext uri="{BB962C8B-B14F-4D97-AF65-F5344CB8AC3E}">
        <p14:creationId xmlns:p14="http://schemas.microsoft.com/office/powerpoint/2010/main" val="290480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360911-6CDA-454C-8076-FA28B5A6DE3D}"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211367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60911-6CDA-454C-8076-FA28B5A6DE3D}"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133194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60911-6CDA-454C-8076-FA28B5A6DE3D}"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252931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60911-6CDA-454C-8076-FA28B5A6DE3D}"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263893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360911-6CDA-454C-8076-FA28B5A6DE3D}"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101370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360911-6CDA-454C-8076-FA28B5A6DE3D}"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240370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360911-6CDA-454C-8076-FA28B5A6DE3D}"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148606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360911-6CDA-454C-8076-FA28B5A6DE3D}"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96262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60911-6CDA-454C-8076-FA28B5A6DE3D}"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33754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360911-6CDA-454C-8076-FA28B5A6DE3D}"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427695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360911-6CDA-454C-8076-FA28B5A6DE3D}"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754A8C-6202-4A32-B349-10EBC0718C74}" type="slidenum">
              <a:rPr lang="en-US" smtClean="0"/>
              <a:t>‹#›</a:t>
            </a:fld>
            <a:endParaRPr lang="en-US"/>
          </a:p>
        </p:txBody>
      </p:sp>
    </p:spTree>
    <p:extLst>
      <p:ext uri="{BB962C8B-B14F-4D97-AF65-F5344CB8AC3E}">
        <p14:creationId xmlns:p14="http://schemas.microsoft.com/office/powerpoint/2010/main" val="187858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8360911-6CDA-454C-8076-FA28B5A6DE3D}" type="datetimeFigureOut">
              <a:rPr lang="en-US" smtClean="0"/>
              <a:t>9/9/2025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D754A8C-6202-4A32-B349-10EBC0718C74}" type="slidenum">
              <a:rPr lang="en-US" smtClean="0"/>
              <a:t>‹#›</a:t>
            </a:fld>
            <a:endParaRPr lang="en-US"/>
          </a:p>
        </p:txBody>
      </p:sp>
    </p:spTree>
    <p:extLst>
      <p:ext uri="{BB962C8B-B14F-4D97-AF65-F5344CB8AC3E}">
        <p14:creationId xmlns:p14="http://schemas.microsoft.com/office/powerpoint/2010/main" val="2753367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blogtailieu.com/tag/gdpt-201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0" y="0"/>
            <a:ext cx="9144000" cy="5143500"/>
          </a:xfrm>
          <a:blipFill>
            <a:blip r:embed="rId2"/>
            <a:stretch>
              <a:fillRect/>
            </a:stretch>
          </a:blipFill>
        </p:spPr>
        <p:txBody>
          <a:bodyPr/>
          <a:lstStyle/>
          <a:p>
            <a:endParaRPr lang="vi-VN" dirty="0"/>
          </a:p>
        </p:txBody>
      </p:sp>
      <p:sp>
        <p:nvSpPr>
          <p:cNvPr id="4" name="Rectangle 3"/>
          <p:cNvSpPr/>
          <p:nvPr/>
        </p:nvSpPr>
        <p:spPr>
          <a:xfrm>
            <a:off x="0" y="2743200"/>
            <a:ext cx="9144000" cy="2400300"/>
          </a:xfrm>
          <a:prstGeom prst="rect">
            <a:avLst/>
          </a:prstGeom>
          <a:gradFill>
            <a:gsLst>
              <a:gs pos="0">
                <a:schemeClr val="tx1"/>
              </a:gs>
              <a:gs pos="0">
                <a:schemeClr val="accent1">
                  <a:lumMod val="45000"/>
                  <a:lumOff val="55000"/>
                </a:schemeClr>
              </a:gs>
              <a:gs pos="0">
                <a:schemeClr val="tx1">
                  <a:lumMod val="72000"/>
                  <a:lumOff val="28000"/>
                </a:schemeClr>
              </a:gs>
              <a:gs pos="0">
                <a:srgbClr val="000000"/>
              </a:gs>
              <a:gs pos="0">
                <a:srgbClr val="000000"/>
              </a:gs>
              <a:gs pos="0">
                <a:schemeClr val="tx1">
                  <a:alpha val="0"/>
                </a:schemeClr>
              </a:gs>
              <a:gs pos="34000">
                <a:schemeClr val="tx1">
                  <a:alpha val="8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vi-VN" sz="1350"/>
          </a:p>
        </p:txBody>
      </p:sp>
      <p:sp>
        <p:nvSpPr>
          <p:cNvPr id="7" name="Freeform 6"/>
          <p:cNvSpPr/>
          <p:nvPr/>
        </p:nvSpPr>
        <p:spPr>
          <a:xfrm>
            <a:off x="1412058" y="3087261"/>
            <a:ext cx="6444817" cy="1095117"/>
          </a:xfrm>
          <a:custGeom>
            <a:avLst/>
            <a:gdLst/>
            <a:ahLst/>
            <a:cxnLst/>
            <a:rect l="l" t="t" r="r" b="b"/>
            <a:pathLst>
              <a:path w="8593089" h="1460156">
                <a:moveTo>
                  <a:pt x="5896882" y="1367665"/>
                </a:moveTo>
                <a:lnTo>
                  <a:pt x="6096837" y="1367665"/>
                </a:lnTo>
                <a:lnTo>
                  <a:pt x="6096837" y="1460156"/>
                </a:lnTo>
                <a:lnTo>
                  <a:pt x="5896882" y="1460156"/>
                </a:lnTo>
                <a:close/>
                <a:moveTo>
                  <a:pt x="5993657" y="482454"/>
                </a:moveTo>
                <a:lnTo>
                  <a:pt x="5852763" y="869556"/>
                </a:lnTo>
                <a:lnTo>
                  <a:pt x="6137397" y="869556"/>
                </a:lnTo>
                <a:close/>
                <a:moveTo>
                  <a:pt x="8221642" y="400622"/>
                </a:moveTo>
                <a:cubicBezTo>
                  <a:pt x="8184639" y="400622"/>
                  <a:pt x="8153923" y="415210"/>
                  <a:pt x="8129491" y="444385"/>
                </a:cubicBezTo>
                <a:cubicBezTo>
                  <a:pt x="8105061" y="473559"/>
                  <a:pt x="8092845" y="521354"/>
                  <a:pt x="8092845" y="587769"/>
                </a:cubicBezTo>
                <a:cubicBezTo>
                  <a:pt x="8092845" y="655132"/>
                  <a:pt x="8106128" y="704587"/>
                  <a:pt x="8132694" y="736134"/>
                </a:cubicBezTo>
                <a:cubicBezTo>
                  <a:pt x="8159259" y="767681"/>
                  <a:pt x="8192467" y="783455"/>
                  <a:pt x="8232316" y="783455"/>
                </a:cubicBezTo>
                <a:cubicBezTo>
                  <a:pt x="8270741" y="783455"/>
                  <a:pt x="8303118" y="768274"/>
                  <a:pt x="8329447" y="737913"/>
                </a:cubicBezTo>
                <a:cubicBezTo>
                  <a:pt x="8355776" y="707552"/>
                  <a:pt x="8368940" y="662960"/>
                  <a:pt x="8368940" y="604135"/>
                </a:cubicBezTo>
                <a:cubicBezTo>
                  <a:pt x="8368940" y="539618"/>
                  <a:pt x="8354115" y="489570"/>
                  <a:pt x="8324466" y="453991"/>
                </a:cubicBezTo>
                <a:cubicBezTo>
                  <a:pt x="8294816" y="418412"/>
                  <a:pt x="8260542" y="400622"/>
                  <a:pt x="8221642" y="400622"/>
                </a:cubicBezTo>
                <a:close/>
                <a:moveTo>
                  <a:pt x="6557530" y="239092"/>
                </a:moveTo>
                <a:lnTo>
                  <a:pt x="7386526" y="239092"/>
                </a:lnTo>
                <a:lnTo>
                  <a:pt x="7386526" y="415565"/>
                </a:lnTo>
                <a:lnTo>
                  <a:pt x="7077699" y="415565"/>
                </a:lnTo>
                <a:lnTo>
                  <a:pt x="7077699" y="1282275"/>
                </a:lnTo>
                <a:lnTo>
                  <a:pt x="6867069" y="1282275"/>
                </a:lnTo>
                <a:lnTo>
                  <a:pt x="6867069" y="415565"/>
                </a:lnTo>
                <a:lnTo>
                  <a:pt x="6557530" y="415565"/>
                </a:lnTo>
                <a:close/>
                <a:moveTo>
                  <a:pt x="5884785" y="239092"/>
                </a:moveTo>
                <a:lnTo>
                  <a:pt x="6107511" y="239092"/>
                </a:lnTo>
                <a:lnTo>
                  <a:pt x="6525211" y="1282275"/>
                </a:lnTo>
                <a:lnTo>
                  <a:pt x="6296081" y="1282275"/>
                </a:lnTo>
                <a:lnTo>
                  <a:pt x="6204998" y="1045318"/>
                </a:lnTo>
                <a:lnTo>
                  <a:pt x="5788009" y="1045318"/>
                </a:lnTo>
                <a:lnTo>
                  <a:pt x="5701908" y="1282275"/>
                </a:lnTo>
                <a:lnTo>
                  <a:pt x="5478470" y="1282275"/>
                </a:lnTo>
                <a:close/>
                <a:moveTo>
                  <a:pt x="4535323" y="239092"/>
                </a:moveTo>
                <a:lnTo>
                  <a:pt x="4745952" y="239092"/>
                </a:lnTo>
                <a:lnTo>
                  <a:pt x="4745952" y="804090"/>
                </a:lnTo>
                <a:cubicBezTo>
                  <a:pt x="4745952" y="893750"/>
                  <a:pt x="4748561" y="951863"/>
                  <a:pt x="4753779" y="978429"/>
                </a:cubicBezTo>
                <a:cubicBezTo>
                  <a:pt x="4762793" y="1021124"/>
                  <a:pt x="4784259" y="1055398"/>
                  <a:pt x="4818178" y="1081253"/>
                </a:cubicBezTo>
                <a:cubicBezTo>
                  <a:pt x="4852097" y="1107107"/>
                  <a:pt x="4898468" y="1120034"/>
                  <a:pt x="4957293" y="1120034"/>
                </a:cubicBezTo>
                <a:cubicBezTo>
                  <a:pt x="5017066" y="1120034"/>
                  <a:pt x="5062133" y="1107818"/>
                  <a:pt x="5092494" y="1083387"/>
                </a:cubicBezTo>
                <a:cubicBezTo>
                  <a:pt x="5122855" y="1058956"/>
                  <a:pt x="5141119" y="1028951"/>
                  <a:pt x="5147286" y="993372"/>
                </a:cubicBezTo>
                <a:cubicBezTo>
                  <a:pt x="5153453" y="957793"/>
                  <a:pt x="5156536" y="898731"/>
                  <a:pt x="5156536" y="816187"/>
                </a:cubicBezTo>
                <a:lnTo>
                  <a:pt x="5156536" y="239092"/>
                </a:lnTo>
                <a:lnTo>
                  <a:pt x="5367165" y="239092"/>
                </a:lnTo>
                <a:lnTo>
                  <a:pt x="5367165" y="787012"/>
                </a:lnTo>
                <a:cubicBezTo>
                  <a:pt x="5367165" y="912251"/>
                  <a:pt x="5361473" y="1000725"/>
                  <a:pt x="5350087" y="1052433"/>
                </a:cubicBezTo>
                <a:cubicBezTo>
                  <a:pt x="5338702" y="1104142"/>
                  <a:pt x="5317710" y="1147786"/>
                  <a:pt x="5287112" y="1183365"/>
                </a:cubicBezTo>
                <a:cubicBezTo>
                  <a:pt x="5256514" y="1218944"/>
                  <a:pt x="5215598" y="1247289"/>
                  <a:pt x="5164364" y="1268399"/>
                </a:cubicBezTo>
                <a:cubicBezTo>
                  <a:pt x="5113130" y="1289510"/>
                  <a:pt x="5046241" y="1300065"/>
                  <a:pt x="4963697" y="1300065"/>
                </a:cubicBezTo>
                <a:cubicBezTo>
                  <a:pt x="4864075" y="1300065"/>
                  <a:pt x="4788528" y="1288561"/>
                  <a:pt x="4737057" y="1265553"/>
                </a:cubicBezTo>
                <a:cubicBezTo>
                  <a:pt x="4685586" y="1242545"/>
                  <a:pt x="4644907" y="1212659"/>
                  <a:pt x="4615021" y="1175893"/>
                </a:cubicBezTo>
                <a:cubicBezTo>
                  <a:pt x="4585134" y="1139128"/>
                  <a:pt x="4565447" y="1100584"/>
                  <a:pt x="4555959" y="1060261"/>
                </a:cubicBezTo>
                <a:cubicBezTo>
                  <a:pt x="4542202" y="1000488"/>
                  <a:pt x="4535323" y="912251"/>
                  <a:pt x="4535323" y="795551"/>
                </a:cubicBezTo>
                <a:close/>
                <a:moveTo>
                  <a:pt x="3489708" y="239092"/>
                </a:moveTo>
                <a:lnTo>
                  <a:pt x="3700337" y="239092"/>
                </a:lnTo>
                <a:lnTo>
                  <a:pt x="3700337" y="649677"/>
                </a:lnTo>
                <a:lnTo>
                  <a:pt x="4113056" y="649677"/>
                </a:lnTo>
                <a:lnTo>
                  <a:pt x="4113056" y="239092"/>
                </a:lnTo>
                <a:lnTo>
                  <a:pt x="4323685" y="239092"/>
                </a:lnTo>
                <a:lnTo>
                  <a:pt x="4323685" y="1282275"/>
                </a:lnTo>
                <a:lnTo>
                  <a:pt x="4113056" y="1282275"/>
                </a:lnTo>
                <a:lnTo>
                  <a:pt x="4113056" y="826150"/>
                </a:lnTo>
                <a:lnTo>
                  <a:pt x="3700337" y="826150"/>
                </a:lnTo>
                <a:lnTo>
                  <a:pt x="3700337" y="1282275"/>
                </a:lnTo>
                <a:lnTo>
                  <a:pt x="3489708" y="1282275"/>
                </a:lnTo>
                <a:close/>
                <a:moveTo>
                  <a:pt x="2528455" y="239092"/>
                </a:moveTo>
                <a:lnTo>
                  <a:pt x="3357451" y="239092"/>
                </a:lnTo>
                <a:lnTo>
                  <a:pt x="3357451" y="415565"/>
                </a:lnTo>
                <a:lnTo>
                  <a:pt x="3048623" y="415565"/>
                </a:lnTo>
                <a:lnTo>
                  <a:pt x="3048623" y="1282275"/>
                </a:lnTo>
                <a:lnTo>
                  <a:pt x="2837994" y="1282275"/>
                </a:lnTo>
                <a:lnTo>
                  <a:pt x="2837994" y="415565"/>
                </a:lnTo>
                <a:lnTo>
                  <a:pt x="2528455" y="415565"/>
                </a:lnTo>
                <a:close/>
                <a:moveTo>
                  <a:pt x="1104361" y="239092"/>
                </a:moveTo>
                <a:lnTo>
                  <a:pt x="1351280" y="239092"/>
                </a:lnTo>
                <a:lnTo>
                  <a:pt x="1596777" y="651811"/>
                </a:lnTo>
                <a:lnTo>
                  <a:pt x="1837293" y="239092"/>
                </a:lnTo>
                <a:lnTo>
                  <a:pt x="2079943" y="239092"/>
                </a:lnTo>
                <a:lnTo>
                  <a:pt x="1696399" y="844651"/>
                </a:lnTo>
                <a:lnTo>
                  <a:pt x="1696399" y="1282275"/>
                </a:lnTo>
                <a:lnTo>
                  <a:pt x="1486482" y="1282275"/>
                </a:lnTo>
                <a:lnTo>
                  <a:pt x="1486482" y="843228"/>
                </a:lnTo>
                <a:close/>
                <a:moveTo>
                  <a:pt x="0" y="239092"/>
                </a:moveTo>
                <a:lnTo>
                  <a:pt x="315232" y="239092"/>
                </a:lnTo>
                <a:lnTo>
                  <a:pt x="504514" y="950677"/>
                </a:lnTo>
                <a:lnTo>
                  <a:pt x="691660" y="239092"/>
                </a:lnTo>
                <a:lnTo>
                  <a:pt x="1007604" y="239092"/>
                </a:lnTo>
                <a:lnTo>
                  <a:pt x="1007604" y="1282275"/>
                </a:lnTo>
                <a:lnTo>
                  <a:pt x="811918" y="1282275"/>
                </a:lnTo>
                <a:lnTo>
                  <a:pt x="811918" y="461107"/>
                </a:lnTo>
                <a:lnTo>
                  <a:pt x="604847" y="1282275"/>
                </a:lnTo>
                <a:lnTo>
                  <a:pt x="402045" y="1282275"/>
                </a:lnTo>
                <a:lnTo>
                  <a:pt x="195686" y="461107"/>
                </a:lnTo>
                <a:lnTo>
                  <a:pt x="195686" y="1282275"/>
                </a:lnTo>
                <a:lnTo>
                  <a:pt x="0" y="1282275"/>
                </a:lnTo>
                <a:close/>
                <a:moveTo>
                  <a:pt x="8230892" y="234823"/>
                </a:moveTo>
                <a:cubicBezTo>
                  <a:pt x="8336681" y="234823"/>
                  <a:pt x="8423495" y="275739"/>
                  <a:pt x="8491332" y="357571"/>
                </a:cubicBezTo>
                <a:cubicBezTo>
                  <a:pt x="8559170" y="439403"/>
                  <a:pt x="8593089" y="574012"/>
                  <a:pt x="8593089" y="761395"/>
                </a:cubicBezTo>
                <a:cubicBezTo>
                  <a:pt x="8593089" y="952100"/>
                  <a:pt x="8557747" y="1089673"/>
                  <a:pt x="8487063" y="1174114"/>
                </a:cubicBezTo>
                <a:cubicBezTo>
                  <a:pt x="8416379" y="1258556"/>
                  <a:pt x="8324347" y="1300776"/>
                  <a:pt x="8210968" y="1300776"/>
                </a:cubicBezTo>
                <a:cubicBezTo>
                  <a:pt x="8129373" y="1300776"/>
                  <a:pt x="8063433" y="1279073"/>
                  <a:pt x="8013147" y="1235666"/>
                </a:cubicBezTo>
                <a:cubicBezTo>
                  <a:pt x="7962863" y="1192260"/>
                  <a:pt x="7930604" y="1127387"/>
                  <a:pt x="7916372" y="1041048"/>
                </a:cubicBezTo>
                <a:lnTo>
                  <a:pt x="8109923" y="1019700"/>
                </a:lnTo>
                <a:cubicBezTo>
                  <a:pt x="8114667" y="1059075"/>
                  <a:pt x="8127001" y="1088250"/>
                  <a:pt x="8146925" y="1107225"/>
                </a:cubicBezTo>
                <a:cubicBezTo>
                  <a:pt x="8166850" y="1126201"/>
                  <a:pt x="8193179" y="1135689"/>
                  <a:pt x="8225911" y="1135689"/>
                </a:cubicBezTo>
                <a:cubicBezTo>
                  <a:pt x="8267183" y="1135689"/>
                  <a:pt x="8302288" y="1116713"/>
                  <a:pt x="8331226" y="1078762"/>
                </a:cubicBezTo>
                <a:cubicBezTo>
                  <a:pt x="8360164" y="1040811"/>
                  <a:pt x="8378665" y="962062"/>
                  <a:pt x="8386729" y="842516"/>
                </a:cubicBezTo>
                <a:cubicBezTo>
                  <a:pt x="8336444" y="900866"/>
                  <a:pt x="8273588" y="930041"/>
                  <a:pt x="8198160" y="930041"/>
                </a:cubicBezTo>
                <a:cubicBezTo>
                  <a:pt x="8116090" y="930041"/>
                  <a:pt x="8045287" y="898375"/>
                  <a:pt x="7985751" y="835044"/>
                </a:cubicBezTo>
                <a:cubicBezTo>
                  <a:pt x="7926215" y="771713"/>
                  <a:pt x="7896448" y="689288"/>
                  <a:pt x="7896448" y="587769"/>
                </a:cubicBezTo>
                <a:cubicBezTo>
                  <a:pt x="7896448" y="481980"/>
                  <a:pt x="7927876" y="396708"/>
                  <a:pt x="7990733" y="331954"/>
                </a:cubicBezTo>
                <a:cubicBezTo>
                  <a:pt x="8053589" y="267200"/>
                  <a:pt x="8133643" y="234823"/>
                  <a:pt x="8230892" y="234823"/>
                </a:cubicBezTo>
                <a:close/>
                <a:moveTo>
                  <a:pt x="5929615" y="111007"/>
                </a:moveTo>
                <a:lnTo>
                  <a:pt x="6056277" y="111007"/>
                </a:lnTo>
                <a:lnTo>
                  <a:pt x="6211402" y="203513"/>
                </a:lnTo>
                <a:lnTo>
                  <a:pt x="6071220" y="203513"/>
                </a:lnTo>
                <a:lnTo>
                  <a:pt x="5992946" y="150856"/>
                </a:lnTo>
                <a:lnTo>
                  <a:pt x="5914671" y="203513"/>
                </a:lnTo>
                <a:lnTo>
                  <a:pt x="5774489" y="203513"/>
                </a:lnTo>
                <a:close/>
                <a:moveTo>
                  <a:pt x="1767557" y="0"/>
                </a:moveTo>
                <a:lnTo>
                  <a:pt x="1860063" y="0"/>
                </a:lnTo>
                <a:cubicBezTo>
                  <a:pt x="1859589" y="64043"/>
                  <a:pt x="1847611" y="109821"/>
                  <a:pt x="1824128" y="137336"/>
                </a:cubicBezTo>
                <a:cubicBezTo>
                  <a:pt x="1800646" y="164850"/>
                  <a:pt x="1770404" y="178608"/>
                  <a:pt x="1733401" y="178608"/>
                </a:cubicBezTo>
                <a:cubicBezTo>
                  <a:pt x="1717272" y="178608"/>
                  <a:pt x="1701380" y="176947"/>
                  <a:pt x="1685725" y="173627"/>
                </a:cubicBezTo>
                <a:cubicBezTo>
                  <a:pt x="1674814" y="170780"/>
                  <a:pt x="1647537" y="161055"/>
                  <a:pt x="1603893" y="144452"/>
                </a:cubicBezTo>
                <a:cubicBezTo>
                  <a:pt x="1560249" y="127848"/>
                  <a:pt x="1528465" y="119546"/>
                  <a:pt x="1508540" y="119546"/>
                </a:cubicBezTo>
                <a:cubicBezTo>
                  <a:pt x="1493360" y="119546"/>
                  <a:pt x="1481501" y="124171"/>
                  <a:pt x="1472962" y="133422"/>
                </a:cubicBezTo>
                <a:cubicBezTo>
                  <a:pt x="1464422" y="142673"/>
                  <a:pt x="1459916" y="158683"/>
                  <a:pt x="1459441" y="181454"/>
                </a:cubicBezTo>
                <a:lnTo>
                  <a:pt x="1368359" y="181454"/>
                </a:lnTo>
                <a:cubicBezTo>
                  <a:pt x="1367884" y="170543"/>
                  <a:pt x="1367647" y="162004"/>
                  <a:pt x="1367647" y="155837"/>
                </a:cubicBezTo>
                <a:cubicBezTo>
                  <a:pt x="1367647" y="106026"/>
                  <a:pt x="1379744" y="67719"/>
                  <a:pt x="1403938" y="40916"/>
                </a:cubicBezTo>
                <a:cubicBezTo>
                  <a:pt x="1428132" y="14113"/>
                  <a:pt x="1459204" y="711"/>
                  <a:pt x="1497155" y="711"/>
                </a:cubicBezTo>
                <a:cubicBezTo>
                  <a:pt x="1513759" y="711"/>
                  <a:pt x="1529177" y="2490"/>
                  <a:pt x="1543408" y="6048"/>
                </a:cubicBezTo>
                <a:cubicBezTo>
                  <a:pt x="1557640" y="9606"/>
                  <a:pt x="1583613" y="19806"/>
                  <a:pt x="1621327" y="36647"/>
                </a:cubicBezTo>
                <a:cubicBezTo>
                  <a:pt x="1659041" y="53487"/>
                  <a:pt x="1688571" y="61908"/>
                  <a:pt x="1709919" y="61908"/>
                </a:cubicBezTo>
                <a:cubicBezTo>
                  <a:pt x="1725099" y="61908"/>
                  <a:pt x="1737790" y="57164"/>
                  <a:pt x="1747989" y="47676"/>
                </a:cubicBezTo>
                <a:cubicBezTo>
                  <a:pt x="1758188" y="38188"/>
                  <a:pt x="1764711" y="22296"/>
                  <a:pt x="1767557"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vi-VN" sz="1350"/>
          </a:p>
        </p:txBody>
      </p:sp>
    </p:spTree>
    <p:extLst>
      <p:ext uri="{BB962C8B-B14F-4D97-AF65-F5344CB8AC3E}">
        <p14:creationId xmlns:p14="http://schemas.microsoft.com/office/powerpoint/2010/main" val="1311504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87624" y="1241309"/>
            <a:ext cx="3041034" cy="31290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5" name="TextBox 13"/>
          <p:cNvSpPr txBox="1"/>
          <p:nvPr/>
        </p:nvSpPr>
        <p:spPr>
          <a:xfrm rot="25988">
            <a:off x="2635308" y="82736"/>
            <a:ext cx="3683756" cy="538609"/>
          </a:xfrm>
          <a:prstGeom prst="rect">
            <a:avLst/>
          </a:prstGeom>
        </p:spPr>
        <p:txBody>
          <a:bodyPr lIns="0" tIns="0" rIns="0" bIns="0" rtlCol="0" anchor="t">
            <a:spAutoFit/>
          </a:bodyPr>
          <a:lstStyle/>
          <a:p>
            <a:pPr algn="ctr">
              <a:lnSpc>
                <a:spcPts val="4202"/>
              </a:lnSpc>
              <a:spcBef>
                <a:spcPct val="0"/>
              </a:spcBef>
            </a:pPr>
            <a:r>
              <a:rPr lang="vi-VN" sz="2700" b="1" dirty="0">
                <a:solidFill>
                  <a:srgbClr val="60699E"/>
                </a:solidFill>
              </a:rPr>
              <a:t>THỂ HIỆN</a:t>
            </a:r>
            <a:endParaRPr lang="en-US" sz="2700" b="1" dirty="0">
              <a:solidFill>
                <a:srgbClr val="60699E"/>
              </a:solidFill>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6" y="867005"/>
            <a:ext cx="4411502" cy="36890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547664" y="987574"/>
            <a:ext cx="30433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547664" y="4089320"/>
            <a:ext cx="31153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619672" y="826021"/>
            <a:ext cx="32900" cy="3313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5659200" y="1425529"/>
            <a:ext cx="2394585" cy="2606040"/>
            <a:chOff x="5189220" y="1135380"/>
            <a:chExt cx="3192780" cy="3474720"/>
          </a:xfrm>
        </p:grpSpPr>
        <p:sp>
          <p:nvSpPr>
            <p:cNvPr id="108" name="Freeform 107"/>
            <p:cNvSpPr/>
            <p:nvPr/>
          </p:nvSpPr>
          <p:spPr>
            <a:xfrm>
              <a:off x="5189220" y="1135380"/>
              <a:ext cx="3192780" cy="3474720"/>
            </a:xfrm>
            <a:custGeom>
              <a:avLst/>
              <a:gdLst>
                <a:gd name="connsiteX0" fmla="*/ 0 w 3192780"/>
                <a:gd name="connsiteY0" fmla="*/ 845820 h 3474720"/>
                <a:gd name="connsiteX1" fmla="*/ 99060 w 3192780"/>
                <a:gd name="connsiteY1" fmla="*/ 952500 h 3474720"/>
                <a:gd name="connsiteX2" fmla="*/ 137160 w 3192780"/>
                <a:gd name="connsiteY2" fmla="*/ 1028700 h 3474720"/>
                <a:gd name="connsiteX3" fmla="*/ 853440 w 3192780"/>
                <a:gd name="connsiteY3" fmla="*/ 640080 h 3474720"/>
                <a:gd name="connsiteX4" fmla="*/ 914400 w 3192780"/>
                <a:gd name="connsiteY4" fmla="*/ 426720 h 3474720"/>
                <a:gd name="connsiteX5" fmla="*/ 914400 w 3192780"/>
                <a:gd name="connsiteY5" fmla="*/ 426720 h 3474720"/>
                <a:gd name="connsiteX6" fmla="*/ 1021080 w 3192780"/>
                <a:gd name="connsiteY6" fmla="*/ 541020 h 3474720"/>
                <a:gd name="connsiteX7" fmla="*/ 1150620 w 3192780"/>
                <a:gd name="connsiteY7" fmla="*/ 419100 h 3474720"/>
                <a:gd name="connsiteX8" fmla="*/ 1112520 w 3192780"/>
                <a:gd name="connsiteY8" fmla="*/ 289560 h 3474720"/>
                <a:gd name="connsiteX9" fmla="*/ 1203960 w 3192780"/>
                <a:gd name="connsiteY9" fmla="*/ 236220 h 3474720"/>
                <a:gd name="connsiteX10" fmla="*/ 1257300 w 3192780"/>
                <a:gd name="connsiteY10" fmla="*/ 266700 h 3474720"/>
                <a:gd name="connsiteX11" fmla="*/ 1295400 w 3192780"/>
                <a:gd name="connsiteY11" fmla="*/ 266700 h 3474720"/>
                <a:gd name="connsiteX12" fmla="*/ 1348740 w 3192780"/>
                <a:gd name="connsiteY12" fmla="*/ 205740 h 3474720"/>
                <a:gd name="connsiteX13" fmla="*/ 1470660 w 3192780"/>
                <a:gd name="connsiteY13" fmla="*/ 106680 h 3474720"/>
                <a:gd name="connsiteX14" fmla="*/ 1546860 w 3192780"/>
                <a:gd name="connsiteY14" fmla="*/ 129540 h 3474720"/>
                <a:gd name="connsiteX15" fmla="*/ 1584960 w 3192780"/>
                <a:gd name="connsiteY15" fmla="*/ 152400 h 3474720"/>
                <a:gd name="connsiteX16" fmla="*/ 1623060 w 3192780"/>
                <a:gd name="connsiteY16" fmla="*/ 91440 h 3474720"/>
                <a:gd name="connsiteX17" fmla="*/ 1714500 w 3192780"/>
                <a:gd name="connsiteY17" fmla="*/ 0 h 3474720"/>
                <a:gd name="connsiteX18" fmla="*/ 1805940 w 3192780"/>
                <a:gd name="connsiteY18" fmla="*/ 7620 h 3474720"/>
                <a:gd name="connsiteX19" fmla="*/ 1813560 w 3192780"/>
                <a:gd name="connsiteY19" fmla="*/ 167640 h 3474720"/>
                <a:gd name="connsiteX20" fmla="*/ 2354580 w 3192780"/>
                <a:gd name="connsiteY20" fmla="*/ 731520 h 3474720"/>
                <a:gd name="connsiteX21" fmla="*/ 2834640 w 3192780"/>
                <a:gd name="connsiteY21" fmla="*/ 929640 h 3474720"/>
                <a:gd name="connsiteX22" fmla="*/ 3025140 w 3192780"/>
                <a:gd name="connsiteY22" fmla="*/ 914400 h 3474720"/>
                <a:gd name="connsiteX23" fmla="*/ 3185160 w 3192780"/>
                <a:gd name="connsiteY23" fmla="*/ 792480 h 3474720"/>
                <a:gd name="connsiteX24" fmla="*/ 3192780 w 3192780"/>
                <a:gd name="connsiteY24" fmla="*/ 845820 h 3474720"/>
                <a:gd name="connsiteX25" fmla="*/ 3017520 w 3192780"/>
                <a:gd name="connsiteY25" fmla="*/ 1013460 h 3474720"/>
                <a:gd name="connsiteX26" fmla="*/ 2872740 w 3192780"/>
                <a:gd name="connsiteY26" fmla="*/ 1226820 h 3474720"/>
                <a:gd name="connsiteX27" fmla="*/ 2674620 w 3192780"/>
                <a:gd name="connsiteY27" fmla="*/ 1272540 h 3474720"/>
                <a:gd name="connsiteX28" fmla="*/ 2491740 w 3192780"/>
                <a:gd name="connsiteY28" fmla="*/ 1325880 h 3474720"/>
                <a:gd name="connsiteX29" fmla="*/ 2514600 w 3192780"/>
                <a:gd name="connsiteY29" fmla="*/ 1744980 h 3474720"/>
                <a:gd name="connsiteX30" fmla="*/ 2705100 w 3192780"/>
                <a:gd name="connsiteY30" fmla="*/ 1775460 h 3474720"/>
                <a:gd name="connsiteX31" fmla="*/ 2537460 w 3192780"/>
                <a:gd name="connsiteY31" fmla="*/ 1905000 h 3474720"/>
                <a:gd name="connsiteX32" fmla="*/ 2506980 w 3192780"/>
                <a:gd name="connsiteY32" fmla="*/ 2385060 h 3474720"/>
                <a:gd name="connsiteX33" fmla="*/ 2430780 w 3192780"/>
                <a:gd name="connsiteY33" fmla="*/ 2377440 h 3474720"/>
                <a:gd name="connsiteX34" fmla="*/ 2293620 w 3192780"/>
                <a:gd name="connsiteY34" fmla="*/ 2301240 h 3474720"/>
                <a:gd name="connsiteX35" fmla="*/ 2194560 w 3192780"/>
                <a:gd name="connsiteY35" fmla="*/ 2308860 h 3474720"/>
                <a:gd name="connsiteX36" fmla="*/ 2019300 w 3192780"/>
                <a:gd name="connsiteY36" fmla="*/ 2491740 h 3474720"/>
                <a:gd name="connsiteX37" fmla="*/ 1798320 w 3192780"/>
                <a:gd name="connsiteY37" fmla="*/ 2697480 h 3474720"/>
                <a:gd name="connsiteX38" fmla="*/ 1691640 w 3192780"/>
                <a:gd name="connsiteY38" fmla="*/ 2781300 h 3474720"/>
                <a:gd name="connsiteX39" fmla="*/ 1706880 w 3192780"/>
                <a:gd name="connsiteY39" fmla="*/ 3474720 h 3474720"/>
                <a:gd name="connsiteX40" fmla="*/ 1356360 w 3192780"/>
                <a:gd name="connsiteY40" fmla="*/ 347472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92780" h="3474720">
                  <a:moveTo>
                    <a:pt x="0" y="845820"/>
                  </a:moveTo>
                  <a:lnTo>
                    <a:pt x="99060" y="952500"/>
                  </a:lnTo>
                  <a:lnTo>
                    <a:pt x="137160" y="1028700"/>
                  </a:lnTo>
                  <a:lnTo>
                    <a:pt x="853440" y="640080"/>
                  </a:lnTo>
                  <a:lnTo>
                    <a:pt x="914400" y="426720"/>
                  </a:lnTo>
                  <a:lnTo>
                    <a:pt x="914400" y="426720"/>
                  </a:lnTo>
                  <a:lnTo>
                    <a:pt x="1021080" y="541020"/>
                  </a:lnTo>
                  <a:lnTo>
                    <a:pt x="1150620" y="419100"/>
                  </a:lnTo>
                  <a:lnTo>
                    <a:pt x="1112520" y="289560"/>
                  </a:lnTo>
                  <a:lnTo>
                    <a:pt x="1203960" y="236220"/>
                  </a:lnTo>
                  <a:lnTo>
                    <a:pt x="1257300" y="266700"/>
                  </a:lnTo>
                  <a:lnTo>
                    <a:pt x="1295400" y="266700"/>
                  </a:lnTo>
                  <a:lnTo>
                    <a:pt x="1348740" y="205740"/>
                  </a:lnTo>
                  <a:lnTo>
                    <a:pt x="1470660" y="106680"/>
                  </a:lnTo>
                  <a:lnTo>
                    <a:pt x="1546860" y="129540"/>
                  </a:lnTo>
                  <a:lnTo>
                    <a:pt x="1584960" y="152400"/>
                  </a:lnTo>
                  <a:lnTo>
                    <a:pt x="1623060" y="91440"/>
                  </a:lnTo>
                  <a:lnTo>
                    <a:pt x="1714500" y="0"/>
                  </a:lnTo>
                  <a:lnTo>
                    <a:pt x="1805940" y="7620"/>
                  </a:lnTo>
                  <a:lnTo>
                    <a:pt x="1813560" y="167640"/>
                  </a:lnTo>
                  <a:lnTo>
                    <a:pt x="2354580" y="731520"/>
                  </a:lnTo>
                  <a:lnTo>
                    <a:pt x="2834640" y="929640"/>
                  </a:lnTo>
                  <a:lnTo>
                    <a:pt x="3025140" y="914400"/>
                  </a:lnTo>
                  <a:lnTo>
                    <a:pt x="3185160" y="792480"/>
                  </a:lnTo>
                  <a:lnTo>
                    <a:pt x="3192780" y="845820"/>
                  </a:lnTo>
                  <a:lnTo>
                    <a:pt x="3017520" y="1013460"/>
                  </a:lnTo>
                  <a:lnTo>
                    <a:pt x="2872740" y="1226820"/>
                  </a:lnTo>
                  <a:lnTo>
                    <a:pt x="2674620" y="1272540"/>
                  </a:lnTo>
                  <a:lnTo>
                    <a:pt x="2491740" y="1325880"/>
                  </a:lnTo>
                  <a:lnTo>
                    <a:pt x="2514600" y="1744980"/>
                  </a:lnTo>
                  <a:lnTo>
                    <a:pt x="2705100" y="1775460"/>
                  </a:lnTo>
                  <a:lnTo>
                    <a:pt x="2537460" y="1905000"/>
                  </a:lnTo>
                  <a:lnTo>
                    <a:pt x="2506980" y="2385060"/>
                  </a:lnTo>
                  <a:lnTo>
                    <a:pt x="2430780" y="2377440"/>
                  </a:lnTo>
                  <a:lnTo>
                    <a:pt x="2293620" y="2301240"/>
                  </a:lnTo>
                  <a:lnTo>
                    <a:pt x="2194560" y="2308860"/>
                  </a:lnTo>
                  <a:lnTo>
                    <a:pt x="2019300" y="2491740"/>
                  </a:lnTo>
                  <a:lnTo>
                    <a:pt x="1798320" y="2697480"/>
                  </a:lnTo>
                  <a:lnTo>
                    <a:pt x="1691640" y="2781300"/>
                  </a:lnTo>
                  <a:lnTo>
                    <a:pt x="1706880" y="3474720"/>
                  </a:lnTo>
                  <a:lnTo>
                    <a:pt x="1356360" y="34747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5288280" y="1291590"/>
              <a:ext cx="2907030" cy="1062990"/>
              <a:chOff x="5288280" y="1291590"/>
              <a:chExt cx="2907030" cy="1062990"/>
            </a:xfrm>
          </p:grpSpPr>
          <p:sp>
            <p:nvSpPr>
              <p:cNvPr id="110" name="Freeform 109"/>
              <p:cNvSpPr/>
              <p:nvPr/>
            </p:nvSpPr>
            <p:spPr>
              <a:xfrm>
                <a:off x="5288280" y="1744980"/>
                <a:ext cx="2076450" cy="601980"/>
              </a:xfrm>
              <a:custGeom>
                <a:avLst/>
                <a:gdLst>
                  <a:gd name="connsiteX0" fmla="*/ 0 w 2076450"/>
                  <a:gd name="connsiteY0" fmla="*/ 601980 h 601980"/>
                  <a:gd name="connsiteX1" fmla="*/ 662940 w 2076450"/>
                  <a:gd name="connsiteY1" fmla="*/ 365760 h 601980"/>
                  <a:gd name="connsiteX2" fmla="*/ 735330 w 2076450"/>
                  <a:gd name="connsiteY2" fmla="*/ 205740 h 601980"/>
                  <a:gd name="connsiteX3" fmla="*/ 784860 w 2076450"/>
                  <a:gd name="connsiteY3" fmla="*/ 34290 h 601980"/>
                  <a:gd name="connsiteX4" fmla="*/ 868680 w 2076450"/>
                  <a:gd name="connsiteY4" fmla="*/ 0 h 601980"/>
                  <a:gd name="connsiteX5" fmla="*/ 1101090 w 2076450"/>
                  <a:gd name="connsiteY5" fmla="*/ 220980 h 601980"/>
                  <a:gd name="connsiteX6" fmla="*/ 1512570 w 2076450"/>
                  <a:gd name="connsiteY6" fmla="*/ 384810 h 601980"/>
                  <a:gd name="connsiteX7" fmla="*/ 2076450 w 2076450"/>
                  <a:gd name="connsiteY7" fmla="*/ 46101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6450" h="601980">
                    <a:moveTo>
                      <a:pt x="0" y="601980"/>
                    </a:moveTo>
                    <a:lnTo>
                      <a:pt x="662940" y="365760"/>
                    </a:lnTo>
                    <a:lnTo>
                      <a:pt x="735330" y="205740"/>
                    </a:lnTo>
                    <a:lnTo>
                      <a:pt x="784860" y="34290"/>
                    </a:lnTo>
                    <a:lnTo>
                      <a:pt x="868680" y="0"/>
                    </a:lnTo>
                    <a:lnTo>
                      <a:pt x="1101090" y="220980"/>
                    </a:lnTo>
                    <a:lnTo>
                      <a:pt x="1512570" y="384810"/>
                    </a:lnTo>
                    <a:lnTo>
                      <a:pt x="2076450" y="461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7345680" y="2198370"/>
                <a:ext cx="819150" cy="156210"/>
              </a:xfrm>
              <a:custGeom>
                <a:avLst/>
                <a:gdLst>
                  <a:gd name="connsiteX0" fmla="*/ 160020 w 819150"/>
                  <a:gd name="connsiteY0" fmla="*/ 106680 h 156210"/>
                  <a:gd name="connsiteX1" fmla="*/ 689610 w 819150"/>
                  <a:gd name="connsiteY1" fmla="*/ 156210 h 156210"/>
                  <a:gd name="connsiteX2" fmla="*/ 769620 w 819150"/>
                  <a:gd name="connsiteY2" fmla="*/ 91440 h 156210"/>
                  <a:gd name="connsiteX3" fmla="*/ 819150 w 819150"/>
                  <a:gd name="connsiteY3" fmla="*/ 3810 h 156210"/>
                  <a:gd name="connsiteX4" fmla="*/ 571500 w 819150"/>
                  <a:gd name="connsiteY4" fmla="*/ 68580 h 156210"/>
                  <a:gd name="connsiteX5" fmla="*/ 0 w 819150"/>
                  <a:gd name="connsiteY5" fmla="*/ 0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56210">
                    <a:moveTo>
                      <a:pt x="160020" y="106680"/>
                    </a:moveTo>
                    <a:lnTo>
                      <a:pt x="689610" y="156210"/>
                    </a:lnTo>
                    <a:lnTo>
                      <a:pt x="769620" y="91440"/>
                    </a:lnTo>
                    <a:lnTo>
                      <a:pt x="819150" y="3810"/>
                    </a:lnTo>
                    <a:lnTo>
                      <a:pt x="571500" y="6858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6553200" y="1428750"/>
                <a:ext cx="704850" cy="419100"/>
              </a:xfrm>
              <a:custGeom>
                <a:avLst/>
                <a:gdLst>
                  <a:gd name="connsiteX0" fmla="*/ 438150 w 704850"/>
                  <a:gd name="connsiteY0" fmla="*/ 0 h 419100"/>
                  <a:gd name="connsiteX1" fmla="*/ 0 w 704850"/>
                  <a:gd name="connsiteY1" fmla="*/ 308610 h 419100"/>
                  <a:gd name="connsiteX2" fmla="*/ 704850 w 704850"/>
                  <a:gd name="connsiteY2" fmla="*/ 419100 h 419100"/>
                </a:gdLst>
                <a:ahLst/>
                <a:cxnLst>
                  <a:cxn ang="0">
                    <a:pos x="connsiteX0" y="connsiteY0"/>
                  </a:cxn>
                  <a:cxn ang="0">
                    <a:pos x="connsiteX1" y="connsiteY1"/>
                  </a:cxn>
                  <a:cxn ang="0">
                    <a:pos x="connsiteX2" y="connsiteY2"/>
                  </a:cxn>
                </a:cxnLst>
                <a:rect l="l" t="t" r="r" b="b"/>
                <a:pathLst>
                  <a:path w="704850" h="419100">
                    <a:moveTo>
                      <a:pt x="438150" y="0"/>
                    </a:moveTo>
                    <a:lnTo>
                      <a:pt x="0" y="308610"/>
                    </a:lnTo>
                    <a:lnTo>
                      <a:pt x="704850" y="4191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6633210" y="1455420"/>
                <a:ext cx="765810" cy="426720"/>
              </a:xfrm>
              <a:custGeom>
                <a:avLst/>
                <a:gdLst>
                  <a:gd name="connsiteX0" fmla="*/ 765810 w 765810"/>
                  <a:gd name="connsiteY0" fmla="*/ 426720 h 426720"/>
                  <a:gd name="connsiteX1" fmla="*/ 331470 w 765810"/>
                  <a:gd name="connsiteY1" fmla="*/ 0 h 426720"/>
                  <a:gd name="connsiteX2" fmla="*/ 339090 w 765810"/>
                  <a:gd name="connsiteY2" fmla="*/ 57150 h 426720"/>
                  <a:gd name="connsiteX3" fmla="*/ 0 w 765810"/>
                  <a:gd name="connsiteY3" fmla="*/ 297180 h 426720"/>
                </a:gdLst>
                <a:ahLst/>
                <a:cxnLst>
                  <a:cxn ang="0">
                    <a:pos x="connsiteX0" y="connsiteY0"/>
                  </a:cxn>
                  <a:cxn ang="0">
                    <a:pos x="connsiteX1" y="connsiteY1"/>
                  </a:cxn>
                  <a:cxn ang="0">
                    <a:pos x="connsiteX2" y="connsiteY2"/>
                  </a:cxn>
                  <a:cxn ang="0">
                    <a:pos x="connsiteX3" y="connsiteY3"/>
                  </a:cxn>
                </a:cxnLst>
                <a:rect l="l" t="t" r="r" b="b"/>
                <a:pathLst>
                  <a:path w="765810" h="426720">
                    <a:moveTo>
                      <a:pt x="765810" y="426720"/>
                    </a:moveTo>
                    <a:lnTo>
                      <a:pt x="331470" y="0"/>
                    </a:lnTo>
                    <a:lnTo>
                      <a:pt x="339090" y="57150"/>
                    </a:lnTo>
                    <a:lnTo>
                      <a:pt x="0" y="2971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6377940" y="1291590"/>
                <a:ext cx="560070" cy="487680"/>
              </a:xfrm>
              <a:custGeom>
                <a:avLst/>
                <a:gdLst>
                  <a:gd name="connsiteX0" fmla="*/ 560070 w 560070"/>
                  <a:gd name="connsiteY0" fmla="*/ 0 h 487680"/>
                  <a:gd name="connsiteX1" fmla="*/ 11430 w 560070"/>
                  <a:gd name="connsiteY1" fmla="*/ 407670 h 487680"/>
                  <a:gd name="connsiteX2" fmla="*/ 0 w 560070"/>
                  <a:gd name="connsiteY2" fmla="*/ 464820 h 487680"/>
                  <a:gd name="connsiteX3" fmla="*/ 182880 w 560070"/>
                  <a:gd name="connsiteY3" fmla="*/ 487680 h 487680"/>
                </a:gdLst>
                <a:ahLst/>
                <a:cxnLst>
                  <a:cxn ang="0">
                    <a:pos x="connsiteX0" y="connsiteY0"/>
                  </a:cxn>
                  <a:cxn ang="0">
                    <a:pos x="connsiteX1" y="connsiteY1"/>
                  </a:cxn>
                  <a:cxn ang="0">
                    <a:pos x="connsiteX2" y="connsiteY2"/>
                  </a:cxn>
                  <a:cxn ang="0">
                    <a:pos x="connsiteX3" y="connsiteY3"/>
                  </a:cxn>
                </a:cxnLst>
                <a:rect l="l" t="t" r="r" b="b"/>
                <a:pathLst>
                  <a:path w="560070" h="487680">
                    <a:moveTo>
                      <a:pt x="560070" y="0"/>
                    </a:moveTo>
                    <a:lnTo>
                      <a:pt x="11430" y="407670"/>
                    </a:lnTo>
                    <a:lnTo>
                      <a:pt x="0" y="464820"/>
                    </a:lnTo>
                    <a:lnTo>
                      <a:pt x="182880" y="4876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7513320" y="1946910"/>
                <a:ext cx="681990" cy="179070"/>
              </a:xfrm>
              <a:custGeom>
                <a:avLst/>
                <a:gdLst>
                  <a:gd name="connsiteX0" fmla="*/ 0 w 681990"/>
                  <a:gd name="connsiteY0" fmla="*/ 0 h 179070"/>
                  <a:gd name="connsiteX1" fmla="*/ 521970 w 681990"/>
                  <a:gd name="connsiteY1" fmla="*/ 160020 h 179070"/>
                  <a:gd name="connsiteX2" fmla="*/ 681990 w 681990"/>
                  <a:gd name="connsiteY2" fmla="*/ 179070 h 179070"/>
                </a:gdLst>
                <a:ahLst/>
                <a:cxnLst>
                  <a:cxn ang="0">
                    <a:pos x="connsiteX0" y="connsiteY0"/>
                  </a:cxn>
                  <a:cxn ang="0">
                    <a:pos x="connsiteX1" y="connsiteY1"/>
                  </a:cxn>
                  <a:cxn ang="0">
                    <a:pos x="connsiteX2" y="connsiteY2"/>
                  </a:cxn>
                </a:cxnLst>
                <a:rect l="l" t="t" r="r" b="b"/>
                <a:pathLst>
                  <a:path w="681990" h="179070">
                    <a:moveTo>
                      <a:pt x="0" y="0"/>
                    </a:moveTo>
                    <a:lnTo>
                      <a:pt x="521970" y="160020"/>
                    </a:lnTo>
                    <a:lnTo>
                      <a:pt x="681990" y="17907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p:cNvGrpSpPr/>
          <p:nvPr/>
        </p:nvGrpSpPr>
        <p:grpSpPr>
          <a:xfrm>
            <a:off x="5386980" y="2238831"/>
            <a:ext cx="2407921" cy="1547812"/>
            <a:chOff x="5076630" y="1827600"/>
            <a:chExt cx="2407921" cy="1547812"/>
          </a:xfrm>
        </p:grpSpPr>
        <p:sp>
          <p:nvSpPr>
            <p:cNvPr id="127" name="Freeform 126"/>
            <p:cNvSpPr/>
            <p:nvPr/>
          </p:nvSpPr>
          <p:spPr>
            <a:xfrm>
              <a:off x="6075803" y="2322900"/>
              <a:ext cx="1408748" cy="108585"/>
            </a:xfrm>
            <a:custGeom>
              <a:avLst/>
              <a:gdLst>
                <a:gd name="connsiteX0" fmla="*/ 1878330 w 1878330"/>
                <a:gd name="connsiteY0" fmla="*/ 144780 h 144780"/>
                <a:gd name="connsiteX1" fmla="*/ 300990 w 1878330"/>
                <a:gd name="connsiteY1" fmla="*/ 0 h 144780"/>
                <a:gd name="connsiteX2" fmla="*/ 0 w 1878330"/>
                <a:gd name="connsiteY2" fmla="*/ 72390 h 144780"/>
              </a:gdLst>
              <a:ahLst/>
              <a:cxnLst>
                <a:cxn ang="0">
                  <a:pos x="connsiteX0" y="connsiteY0"/>
                </a:cxn>
                <a:cxn ang="0">
                  <a:pos x="connsiteX1" y="connsiteY1"/>
                </a:cxn>
                <a:cxn ang="0">
                  <a:pos x="connsiteX2" y="connsiteY2"/>
                </a:cxn>
              </a:cxnLst>
              <a:rect l="l" t="t" r="r" b="b"/>
              <a:pathLst>
                <a:path w="1878330" h="144780">
                  <a:moveTo>
                    <a:pt x="1878330" y="144780"/>
                  </a:moveTo>
                  <a:lnTo>
                    <a:pt x="300990" y="0"/>
                  </a:lnTo>
                  <a:lnTo>
                    <a:pt x="0" y="7239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p:cNvGrpSpPr/>
            <p:nvPr/>
          </p:nvGrpSpPr>
          <p:grpSpPr>
            <a:xfrm>
              <a:off x="5076630" y="1827600"/>
              <a:ext cx="2233613" cy="1547812"/>
              <a:chOff x="5076630" y="1827600"/>
              <a:chExt cx="2233613" cy="1547812"/>
            </a:xfrm>
          </p:grpSpPr>
          <p:sp>
            <p:nvSpPr>
              <p:cNvPr id="129" name="Freeform 128"/>
              <p:cNvSpPr/>
              <p:nvPr/>
            </p:nvSpPr>
            <p:spPr>
              <a:xfrm>
                <a:off x="7060688" y="2231128"/>
                <a:ext cx="91440" cy="177165"/>
              </a:xfrm>
              <a:custGeom>
                <a:avLst/>
                <a:gdLst>
                  <a:gd name="connsiteX0" fmla="*/ 7620 w 121920"/>
                  <a:gd name="connsiteY0" fmla="*/ 11430 h 236220"/>
                  <a:gd name="connsiteX1" fmla="*/ 0 w 121920"/>
                  <a:gd name="connsiteY1" fmla="*/ 224790 h 236220"/>
                  <a:gd name="connsiteX2" fmla="*/ 114300 w 121920"/>
                  <a:gd name="connsiteY2" fmla="*/ 236220 h 236220"/>
                  <a:gd name="connsiteX3" fmla="*/ 106680 w 121920"/>
                  <a:gd name="connsiteY3" fmla="*/ 26670 h 236220"/>
                  <a:gd name="connsiteX4" fmla="*/ 121920 w 121920"/>
                  <a:gd name="connsiteY4" fmla="*/ 0 h 23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236220">
                    <a:moveTo>
                      <a:pt x="7620" y="11430"/>
                    </a:moveTo>
                    <a:lnTo>
                      <a:pt x="0" y="224790"/>
                    </a:lnTo>
                    <a:lnTo>
                      <a:pt x="114300" y="236220"/>
                    </a:lnTo>
                    <a:lnTo>
                      <a:pt x="106680" y="26670"/>
                    </a:lnTo>
                    <a:lnTo>
                      <a:pt x="12192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0" name="Freeform 129"/>
              <p:cNvSpPr/>
              <p:nvPr/>
            </p:nvSpPr>
            <p:spPr>
              <a:xfrm>
                <a:off x="5373810" y="1827600"/>
                <a:ext cx="457200" cy="727710"/>
              </a:xfrm>
              <a:custGeom>
                <a:avLst/>
                <a:gdLst>
                  <a:gd name="connsiteX0" fmla="*/ 106680 w 609600"/>
                  <a:gd name="connsiteY0" fmla="*/ 0 h 970280"/>
                  <a:gd name="connsiteX1" fmla="*/ 152400 w 609600"/>
                  <a:gd name="connsiteY1" fmla="*/ 177800 h 970280"/>
                  <a:gd name="connsiteX2" fmla="*/ 111760 w 609600"/>
                  <a:gd name="connsiteY2" fmla="*/ 162560 h 970280"/>
                  <a:gd name="connsiteX3" fmla="*/ 50800 w 609600"/>
                  <a:gd name="connsiteY3" fmla="*/ 71120 h 970280"/>
                  <a:gd name="connsiteX4" fmla="*/ 0 w 609600"/>
                  <a:gd name="connsiteY4" fmla="*/ 106680 h 970280"/>
                  <a:gd name="connsiteX5" fmla="*/ 111760 w 609600"/>
                  <a:gd name="connsiteY5" fmla="*/ 350520 h 970280"/>
                  <a:gd name="connsiteX6" fmla="*/ 594360 w 609600"/>
                  <a:gd name="connsiteY6" fmla="*/ 487680 h 970280"/>
                  <a:gd name="connsiteX7" fmla="*/ 609600 w 609600"/>
                  <a:gd name="connsiteY7" fmla="*/ 904240 h 970280"/>
                  <a:gd name="connsiteX8" fmla="*/ 340360 w 609600"/>
                  <a:gd name="connsiteY8" fmla="*/ 904240 h 970280"/>
                  <a:gd name="connsiteX9" fmla="*/ 360680 w 609600"/>
                  <a:gd name="connsiteY9" fmla="*/ 822960 h 970280"/>
                  <a:gd name="connsiteX10" fmla="*/ 345440 w 609600"/>
                  <a:gd name="connsiteY10" fmla="*/ 670560 h 970280"/>
                  <a:gd name="connsiteX11" fmla="*/ 345440 w 609600"/>
                  <a:gd name="connsiteY11" fmla="*/ 670560 h 970280"/>
                  <a:gd name="connsiteX12" fmla="*/ 365760 w 609600"/>
                  <a:gd name="connsiteY12" fmla="*/ 528320 h 970280"/>
                  <a:gd name="connsiteX13" fmla="*/ 198120 w 609600"/>
                  <a:gd name="connsiteY13" fmla="*/ 482600 h 970280"/>
                  <a:gd name="connsiteX14" fmla="*/ 198120 w 609600"/>
                  <a:gd name="connsiteY14" fmla="*/ 563880 h 970280"/>
                  <a:gd name="connsiteX15" fmla="*/ 198120 w 609600"/>
                  <a:gd name="connsiteY15" fmla="*/ 685800 h 970280"/>
                  <a:gd name="connsiteX16" fmla="*/ 203200 w 609600"/>
                  <a:gd name="connsiteY16" fmla="*/ 777240 h 970280"/>
                  <a:gd name="connsiteX17" fmla="*/ 193040 w 609600"/>
                  <a:gd name="connsiteY17" fmla="*/ 914400 h 970280"/>
                  <a:gd name="connsiteX18" fmla="*/ 167640 w 609600"/>
                  <a:gd name="connsiteY18" fmla="*/ 970280 h 97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 h="970280">
                    <a:moveTo>
                      <a:pt x="106680" y="0"/>
                    </a:moveTo>
                    <a:lnTo>
                      <a:pt x="152400" y="177800"/>
                    </a:lnTo>
                    <a:lnTo>
                      <a:pt x="111760" y="162560"/>
                    </a:lnTo>
                    <a:lnTo>
                      <a:pt x="50800" y="71120"/>
                    </a:lnTo>
                    <a:lnTo>
                      <a:pt x="0" y="106680"/>
                    </a:lnTo>
                    <a:lnTo>
                      <a:pt x="111760" y="350520"/>
                    </a:lnTo>
                    <a:lnTo>
                      <a:pt x="594360" y="487680"/>
                    </a:lnTo>
                    <a:lnTo>
                      <a:pt x="609600" y="904240"/>
                    </a:lnTo>
                    <a:lnTo>
                      <a:pt x="340360" y="904240"/>
                    </a:lnTo>
                    <a:lnTo>
                      <a:pt x="360680" y="822960"/>
                    </a:lnTo>
                    <a:lnTo>
                      <a:pt x="345440" y="670560"/>
                    </a:lnTo>
                    <a:lnTo>
                      <a:pt x="345440" y="670560"/>
                    </a:lnTo>
                    <a:lnTo>
                      <a:pt x="365760" y="528320"/>
                    </a:lnTo>
                    <a:lnTo>
                      <a:pt x="198120" y="482600"/>
                    </a:lnTo>
                    <a:lnTo>
                      <a:pt x="198120" y="563880"/>
                    </a:lnTo>
                    <a:lnTo>
                      <a:pt x="198120" y="685800"/>
                    </a:lnTo>
                    <a:lnTo>
                      <a:pt x="203200" y="777240"/>
                    </a:lnTo>
                    <a:lnTo>
                      <a:pt x="193040" y="914400"/>
                    </a:lnTo>
                    <a:lnTo>
                      <a:pt x="167640" y="9702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5076630" y="2205742"/>
                <a:ext cx="415290" cy="712470"/>
              </a:xfrm>
              <a:custGeom>
                <a:avLst/>
                <a:gdLst>
                  <a:gd name="connsiteX0" fmla="*/ 553720 w 553720"/>
                  <a:gd name="connsiteY0" fmla="*/ 457200 h 949960"/>
                  <a:gd name="connsiteX1" fmla="*/ 10160 w 553720"/>
                  <a:gd name="connsiteY1" fmla="*/ 949960 h 949960"/>
                  <a:gd name="connsiteX2" fmla="*/ 0 w 553720"/>
                  <a:gd name="connsiteY2" fmla="*/ 721360 h 949960"/>
                  <a:gd name="connsiteX3" fmla="*/ 218440 w 553720"/>
                  <a:gd name="connsiteY3" fmla="*/ 533400 h 949960"/>
                  <a:gd name="connsiteX4" fmla="*/ 254000 w 553720"/>
                  <a:gd name="connsiteY4" fmla="*/ 370840 h 949960"/>
                  <a:gd name="connsiteX5" fmla="*/ 264160 w 553720"/>
                  <a:gd name="connsiteY5" fmla="*/ 238760 h 949960"/>
                  <a:gd name="connsiteX6" fmla="*/ 228600 w 553720"/>
                  <a:gd name="connsiteY6" fmla="*/ 177800 h 949960"/>
                  <a:gd name="connsiteX7" fmla="*/ 223520 w 553720"/>
                  <a:gd name="connsiteY7" fmla="*/ 60960 h 949960"/>
                  <a:gd name="connsiteX8" fmla="*/ 386080 w 553720"/>
                  <a:gd name="connsiteY8" fmla="*/ 0 h 949960"/>
                  <a:gd name="connsiteX9" fmla="*/ 426720 w 553720"/>
                  <a:gd name="connsiteY9" fmla="*/ 111760 h 949960"/>
                  <a:gd name="connsiteX10" fmla="*/ 386080 w 553720"/>
                  <a:gd name="connsiteY10" fmla="*/ 254000 h 949960"/>
                  <a:gd name="connsiteX11" fmla="*/ 386080 w 553720"/>
                  <a:gd name="connsiteY11" fmla="*/ 401320 h 949960"/>
                  <a:gd name="connsiteX12" fmla="*/ 416560 w 553720"/>
                  <a:gd name="connsiteY12" fmla="*/ 452120 h 949960"/>
                  <a:gd name="connsiteX13" fmla="*/ 533400 w 553720"/>
                  <a:gd name="connsiteY13" fmla="*/ 452120 h 949960"/>
                  <a:gd name="connsiteX14" fmla="*/ 441960 w 553720"/>
                  <a:gd name="connsiteY14" fmla="*/ 441960 h 949960"/>
                  <a:gd name="connsiteX15" fmla="*/ 502920 w 553720"/>
                  <a:gd name="connsiteY15" fmla="*/ 447040 h 94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3720" h="949960">
                    <a:moveTo>
                      <a:pt x="553720" y="457200"/>
                    </a:moveTo>
                    <a:lnTo>
                      <a:pt x="10160" y="949960"/>
                    </a:lnTo>
                    <a:lnTo>
                      <a:pt x="0" y="721360"/>
                    </a:lnTo>
                    <a:lnTo>
                      <a:pt x="218440" y="533400"/>
                    </a:lnTo>
                    <a:lnTo>
                      <a:pt x="254000" y="370840"/>
                    </a:lnTo>
                    <a:lnTo>
                      <a:pt x="264160" y="238760"/>
                    </a:lnTo>
                    <a:lnTo>
                      <a:pt x="228600" y="177800"/>
                    </a:lnTo>
                    <a:lnTo>
                      <a:pt x="223520" y="60960"/>
                    </a:lnTo>
                    <a:lnTo>
                      <a:pt x="386080" y="0"/>
                    </a:lnTo>
                    <a:lnTo>
                      <a:pt x="426720" y="111760"/>
                    </a:lnTo>
                    <a:lnTo>
                      <a:pt x="386080" y="254000"/>
                    </a:lnTo>
                    <a:lnTo>
                      <a:pt x="386080" y="401320"/>
                    </a:lnTo>
                    <a:lnTo>
                      <a:pt x="416560" y="452120"/>
                    </a:lnTo>
                    <a:lnTo>
                      <a:pt x="533400" y="452120"/>
                    </a:lnTo>
                    <a:cubicBezTo>
                      <a:pt x="448759" y="441540"/>
                      <a:pt x="479424" y="441960"/>
                      <a:pt x="441960" y="441960"/>
                    </a:cubicBezTo>
                    <a:lnTo>
                      <a:pt x="502920" y="4470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5179500" y="2516858"/>
                <a:ext cx="1009650" cy="533400"/>
              </a:xfrm>
              <a:custGeom>
                <a:avLst/>
                <a:gdLst>
                  <a:gd name="connsiteX0" fmla="*/ 838200 w 1346200"/>
                  <a:gd name="connsiteY0" fmla="*/ 0 h 711200"/>
                  <a:gd name="connsiteX1" fmla="*/ 1346200 w 1346200"/>
                  <a:gd name="connsiteY1" fmla="*/ 20320 h 711200"/>
                  <a:gd name="connsiteX2" fmla="*/ 1315720 w 1346200"/>
                  <a:gd name="connsiteY2" fmla="*/ 304800 h 711200"/>
                  <a:gd name="connsiteX3" fmla="*/ 1336040 w 1346200"/>
                  <a:gd name="connsiteY3" fmla="*/ 335280 h 711200"/>
                  <a:gd name="connsiteX4" fmla="*/ 462280 w 1346200"/>
                  <a:gd name="connsiteY4" fmla="*/ 314960 h 711200"/>
                  <a:gd name="connsiteX5" fmla="*/ 0 w 1346200"/>
                  <a:gd name="connsiteY5"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200" h="711200">
                    <a:moveTo>
                      <a:pt x="838200" y="0"/>
                    </a:moveTo>
                    <a:lnTo>
                      <a:pt x="1346200" y="20320"/>
                    </a:lnTo>
                    <a:lnTo>
                      <a:pt x="1315720" y="304800"/>
                    </a:lnTo>
                    <a:lnTo>
                      <a:pt x="1336040" y="335280"/>
                    </a:lnTo>
                    <a:lnTo>
                      <a:pt x="462280" y="314960"/>
                    </a:lnTo>
                    <a:lnTo>
                      <a:pt x="0" y="7112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6208200" y="2910592"/>
                <a:ext cx="182880" cy="464820"/>
              </a:xfrm>
              <a:custGeom>
                <a:avLst/>
                <a:gdLst>
                  <a:gd name="connsiteX0" fmla="*/ 0 w 243840"/>
                  <a:gd name="connsiteY0" fmla="*/ 0 h 619760"/>
                  <a:gd name="connsiteX1" fmla="*/ 55880 w 243840"/>
                  <a:gd name="connsiteY1" fmla="*/ 66040 h 619760"/>
                  <a:gd name="connsiteX2" fmla="*/ 55880 w 243840"/>
                  <a:gd name="connsiteY2" fmla="*/ 132080 h 619760"/>
                  <a:gd name="connsiteX3" fmla="*/ 137160 w 243840"/>
                  <a:gd name="connsiteY3" fmla="*/ 187960 h 619760"/>
                  <a:gd name="connsiteX4" fmla="*/ 106680 w 243840"/>
                  <a:gd name="connsiteY4" fmla="*/ 259080 h 619760"/>
                  <a:gd name="connsiteX5" fmla="*/ 208280 w 243840"/>
                  <a:gd name="connsiteY5" fmla="*/ 375920 h 619760"/>
                  <a:gd name="connsiteX6" fmla="*/ 223520 w 243840"/>
                  <a:gd name="connsiteY6" fmla="*/ 523240 h 619760"/>
                  <a:gd name="connsiteX7" fmla="*/ 243840 w 243840"/>
                  <a:gd name="connsiteY7" fmla="*/ 61976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 h="619760">
                    <a:moveTo>
                      <a:pt x="0" y="0"/>
                    </a:moveTo>
                    <a:lnTo>
                      <a:pt x="55880" y="66040"/>
                    </a:lnTo>
                    <a:lnTo>
                      <a:pt x="55880" y="132080"/>
                    </a:lnTo>
                    <a:lnTo>
                      <a:pt x="137160" y="187960"/>
                    </a:lnTo>
                    <a:lnTo>
                      <a:pt x="106680" y="259080"/>
                    </a:lnTo>
                    <a:lnTo>
                      <a:pt x="208280" y="375920"/>
                    </a:lnTo>
                    <a:lnTo>
                      <a:pt x="223520" y="523240"/>
                    </a:lnTo>
                    <a:lnTo>
                      <a:pt x="243840" y="6197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a:off x="5707185" y="1845697"/>
                <a:ext cx="1448753" cy="188595"/>
              </a:xfrm>
              <a:custGeom>
                <a:avLst/>
                <a:gdLst>
                  <a:gd name="connsiteX0" fmla="*/ 0 w 1931670"/>
                  <a:gd name="connsiteY0" fmla="*/ 251460 h 251460"/>
                  <a:gd name="connsiteX1" fmla="*/ 678180 w 1931670"/>
                  <a:gd name="connsiteY1" fmla="*/ 0 h 251460"/>
                  <a:gd name="connsiteX2" fmla="*/ 986790 w 1931670"/>
                  <a:gd name="connsiteY2" fmla="*/ 3810 h 251460"/>
                  <a:gd name="connsiteX3" fmla="*/ 1203960 w 1931670"/>
                  <a:gd name="connsiteY3" fmla="*/ 49530 h 251460"/>
                  <a:gd name="connsiteX4" fmla="*/ 1249680 w 1931670"/>
                  <a:gd name="connsiteY4" fmla="*/ 57150 h 251460"/>
                  <a:gd name="connsiteX5" fmla="*/ 1931670 w 1931670"/>
                  <a:gd name="connsiteY5" fmla="*/ 16002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670" h="251460">
                    <a:moveTo>
                      <a:pt x="0" y="251460"/>
                    </a:moveTo>
                    <a:lnTo>
                      <a:pt x="678180" y="0"/>
                    </a:lnTo>
                    <a:lnTo>
                      <a:pt x="986790" y="3810"/>
                    </a:lnTo>
                    <a:lnTo>
                      <a:pt x="1203960" y="49530"/>
                    </a:lnTo>
                    <a:cubicBezTo>
                      <a:pt x="1241969" y="57977"/>
                      <a:pt x="1226541" y="57150"/>
                      <a:pt x="1249680" y="57150"/>
                    </a:cubicBezTo>
                    <a:lnTo>
                      <a:pt x="1931670" y="1600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6232965" y="1879987"/>
                <a:ext cx="88583" cy="382905"/>
              </a:xfrm>
              <a:custGeom>
                <a:avLst/>
                <a:gdLst>
                  <a:gd name="connsiteX0" fmla="*/ 114300 w 118110"/>
                  <a:gd name="connsiteY0" fmla="*/ 0 h 510540"/>
                  <a:gd name="connsiteX1" fmla="*/ 118110 w 118110"/>
                  <a:gd name="connsiteY1" fmla="*/ 510540 h 510540"/>
                  <a:gd name="connsiteX2" fmla="*/ 41910 w 118110"/>
                  <a:gd name="connsiteY2" fmla="*/ 506730 h 510540"/>
                  <a:gd name="connsiteX3" fmla="*/ 0 w 118110"/>
                  <a:gd name="connsiteY3" fmla="*/ 19050 h 510540"/>
                </a:gdLst>
                <a:ahLst/>
                <a:cxnLst>
                  <a:cxn ang="0">
                    <a:pos x="connsiteX0" y="connsiteY0"/>
                  </a:cxn>
                  <a:cxn ang="0">
                    <a:pos x="connsiteX1" y="connsiteY1"/>
                  </a:cxn>
                  <a:cxn ang="0">
                    <a:pos x="connsiteX2" y="connsiteY2"/>
                  </a:cxn>
                  <a:cxn ang="0">
                    <a:pos x="connsiteX3" y="connsiteY3"/>
                  </a:cxn>
                </a:cxnLst>
                <a:rect l="l" t="t" r="r" b="b"/>
                <a:pathLst>
                  <a:path w="118110" h="510540">
                    <a:moveTo>
                      <a:pt x="114300" y="0"/>
                    </a:moveTo>
                    <a:lnTo>
                      <a:pt x="118110" y="510540"/>
                    </a:lnTo>
                    <a:lnTo>
                      <a:pt x="41910" y="506730"/>
                    </a:lnTo>
                    <a:lnTo>
                      <a:pt x="0"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5887208" y="2097157"/>
                <a:ext cx="308610" cy="260033"/>
              </a:xfrm>
              <a:custGeom>
                <a:avLst/>
                <a:gdLst>
                  <a:gd name="connsiteX0" fmla="*/ 0 w 411480"/>
                  <a:gd name="connsiteY0" fmla="*/ 0 h 346710"/>
                  <a:gd name="connsiteX1" fmla="*/ 0 w 411480"/>
                  <a:gd name="connsiteY1" fmla="*/ 346710 h 346710"/>
                  <a:gd name="connsiteX2" fmla="*/ 411480 w 411480"/>
                  <a:gd name="connsiteY2" fmla="*/ 255270 h 346710"/>
                </a:gdLst>
                <a:ahLst/>
                <a:cxnLst>
                  <a:cxn ang="0">
                    <a:pos x="connsiteX0" y="connsiteY0"/>
                  </a:cxn>
                  <a:cxn ang="0">
                    <a:pos x="connsiteX1" y="connsiteY1"/>
                  </a:cxn>
                  <a:cxn ang="0">
                    <a:pos x="connsiteX2" y="connsiteY2"/>
                  </a:cxn>
                </a:cxnLst>
                <a:rect l="l" t="t" r="r" b="b"/>
                <a:pathLst>
                  <a:path w="411480" h="346710">
                    <a:moveTo>
                      <a:pt x="0" y="0"/>
                    </a:moveTo>
                    <a:lnTo>
                      <a:pt x="0" y="346710"/>
                    </a:lnTo>
                    <a:lnTo>
                      <a:pt x="411480" y="25527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6421560" y="1882845"/>
                <a:ext cx="114300" cy="260033"/>
              </a:xfrm>
              <a:custGeom>
                <a:avLst/>
                <a:gdLst>
                  <a:gd name="connsiteX0" fmla="*/ 3810 w 152400"/>
                  <a:gd name="connsiteY0" fmla="*/ 0 h 346710"/>
                  <a:gd name="connsiteX1" fmla="*/ 0 w 152400"/>
                  <a:gd name="connsiteY1" fmla="*/ 346710 h 346710"/>
                  <a:gd name="connsiteX2" fmla="*/ 148590 w 152400"/>
                  <a:gd name="connsiteY2" fmla="*/ 342900 h 346710"/>
                  <a:gd name="connsiteX3" fmla="*/ 152400 w 152400"/>
                  <a:gd name="connsiteY3" fmla="*/ 34290 h 346710"/>
                </a:gdLst>
                <a:ahLst/>
                <a:cxnLst>
                  <a:cxn ang="0">
                    <a:pos x="connsiteX0" y="connsiteY0"/>
                  </a:cxn>
                  <a:cxn ang="0">
                    <a:pos x="connsiteX1" y="connsiteY1"/>
                  </a:cxn>
                  <a:cxn ang="0">
                    <a:pos x="connsiteX2" y="connsiteY2"/>
                  </a:cxn>
                  <a:cxn ang="0">
                    <a:pos x="connsiteX3" y="connsiteY3"/>
                  </a:cxn>
                </a:cxnLst>
                <a:rect l="l" t="t" r="r" b="b"/>
                <a:pathLst>
                  <a:path w="152400" h="346710">
                    <a:moveTo>
                      <a:pt x="3810" y="0"/>
                    </a:moveTo>
                    <a:lnTo>
                      <a:pt x="0" y="346710"/>
                    </a:lnTo>
                    <a:lnTo>
                      <a:pt x="148590" y="342900"/>
                    </a:lnTo>
                    <a:lnTo>
                      <a:pt x="152400" y="3429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6595868" y="1917135"/>
                <a:ext cx="571500" cy="300038"/>
              </a:xfrm>
              <a:custGeom>
                <a:avLst/>
                <a:gdLst>
                  <a:gd name="connsiteX0" fmla="*/ 133350 w 762000"/>
                  <a:gd name="connsiteY0" fmla="*/ 0 h 400050"/>
                  <a:gd name="connsiteX1" fmla="*/ 0 w 762000"/>
                  <a:gd name="connsiteY1" fmla="*/ 53340 h 400050"/>
                  <a:gd name="connsiteX2" fmla="*/ 0 w 762000"/>
                  <a:gd name="connsiteY2" fmla="*/ 335280 h 400050"/>
                  <a:gd name="connsiteX3" fmla="*/ 758190 w 762000"/>
                  <a:gd name="connsiteY3" fmla="*/ 400050 h 400050"/>
                  <a:gd name="connsiteX4" fmla="*/ 762000 w 762000"/>
                  <a:gd name="connsiteY4" fmla="*/ 60960 h 4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400050">
                    <a:moveTo>
                      <a:pt x="133350" y="0"/>
                    </a:moveTo>
                    <a:lnTo>
                      <a:pt x="0" y="53340"/>
                    </a:lnTo>
                    <a:lnTo>
                      <a:pt x="0" y="335280"/>
                    </a:lnTo>
                    <a:lnTo>
                      <a:pt x="758190" y="400050"/>
                    </a:lnTo>
                    <a:lnTo>
                      <a:pt x="762000" y="609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6601583" y="2194312"/>
                <a:ext cx="554355" cy="100013"/>
              </a:xfrm>
              <a:custGeom>
                <a:avLst/>
                <a:gdLst>
                  <a:gd name="connsiteX0" fmla="*/ 7620 w 739140"/>
                  <a:gd name="connsiteY0" fmla="*/ 83820 h 133350"/>
                  <a:gd name="connsiteX1" fmla="*/ 739140 w 739140"/>
                  <a:gd name="connsiteY1" fmla="*/ 133350 h 133350"/>
                  <a:gd name="connsiteX2" fmla="*/ 739140 w 739140"/>
                  <a:gd name="connsiteY2" fmla="*/ 87630 h 133350"/>
                  <a:gd name="connsiteX3" fmla="*/ 3810 w 739140"/>
                  <a:gd name="connsiteY3" fmla="*/ 0 h 133350"/>
                  <a:gd name="connsiteX4" fmla="*/ 0 w 73914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140" h="133350">
                    <a:moveTo>
                      <a:pt x="7620" y="83820"/>
                    </a:moveTo>
                    <a:lnTo>
                      <a:pt x="739140" y="133350"/>
                    </a:lnTo>
                    <a:lnTo>
                      <a:pt x="739140" y="87630"/>
                    </a:lnTo>
                    <a:lnTo>
                      <a:pt x="381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6421560" y="2182882"/>
                <a:ext cx="97155" cy="51435"/>
              </a:xfrm>
              <a:custGeom>
                <a:avLst/>
                <a:gdLst>
                  <a:gd name="connsiteX0" fmla="*/ 3810 w 129540"/>
                  <a:gd name="connsiteY0" fmla="*/ 0 h 68580"/>
                  <a:gd name="connsiteX1" fmla="*/ 0 w 129540"/>
                  <a:gd name="connsiteY1" fmla="*/ 68580 h 68580"/>
                  <a:gd name="connsiteX2" fmla="*/ 129540 w 129540"/>
                  <a:gd name="connsiteY2" fmla="*/ 57150 h 68580"/>
                </a:gdLst>
                <a:ahLst/>
                <a:cxnLst>
                  <a:cxn ang="0">
                    <a:pos x="connsiteX0" y="connsiteY0"/>
                  </a:cxn>
                  <a:cxn ang="0">
                    <a:pos x="connsiteX1" y="connsiteY1"/>
                  </a:cxn>
                  <a:cxn ang="0">
                    <a:pos x="connsiteX2" y="connsiteY2"/>
                  </a:cxn>
                </a:cxnLst>
                <a:rect l="l" t="t" r="r" b="b"/>
                <a:pathLst>
                  <a:path w="129540" h="68580">
                    <a:moveTo>
                      <a:pt x="3810" y="0"/>
                    </a:moveTo>
                    <a:lnTo>
                      <a:pt x="0" y="68580"/>
                    </a:lnTo>
                    <a:lnTo>
                      <a:pt x="129540" y="571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6430133" y="2191455"/>
                <a:ext cx="82868" cy="34290"/>
              </a:xfrm>
              <a:custGeom>
                <a:avLst/>
                <a:gdLst>
                  <a:gd name="connsiteX0" fmla="*/ 0 w 110490"/>
                  <a:gd name="connsiteY0" fmla="*/ 0 h 45720"/>
                  <a:gd name="connsiteX1" fmla="*/ 106680 w 110490"/>
                  <a:gd name="connsiteY1" fmla="*/ 3810 h 45720"/>
                  <a:gd name="connsiteX2" fmla="*/ 110490 w 110490"/>
                  <a:gd name="connsiteY2" fmla="*/ 45720 h 45720"/>
                </a:gdLst>
                <a:ahLst/>
                <a:cxnLst>
                  <a:cxn ang="0">
                    <a:pos x="connsiteX0" y="connsiteY0"/>
                  </a:cxn>
                  <a:cxn ang="0">
                    <a:pos x="connsiteX1" y="connsiteY1"/>
                  </a:cxn>
                  <a:cxn ang="0">
                    <a:pos x="connsiteX2" y="connsiteY2"/>
                  </a:cxn>
                </a:cxnLst>
                <a:rect l="l" t="t" r="r" b="b"/>
                <a:pathLst>
                  <a:path w="110490" h="45720">
                    <a:moveTo>
                      <a:pt x="0" y="0"/>
                    </a:moveTo>
                    <a:lnTo>
                      <a:pt x="106680" y="3810"/>
                    </a:lnTo>
                    <a:lnTo>
                      <a:pt x="110490" y="457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5970075" y="2091442"/>
                <a:ext cx="45720" cy="228600"/>
              </a:xfrm>
              <a:custGeom>
                <a:avLst/>
                <a:gdLst>
                  <a:gd name="connsiteX0" fmla="*/ 11430 w 60960"/>
                  <a:gd name="connsiteY0" fmla="*/ 7620 h 304800"/>
                  <a:gd name="connsiteX1" fmla="*/ 0 w 60960"/>
                  <a:gd name="connsiteY1" fmla="*/ 304800 h 304800"/>
                  <a:gd name="connsiteX2" fmla="*/ 60960 w 60960"/>
                  <a:gd name="connsiteY2" fmla="*/ 289560 h 304800"/>
                  <a:gd name="connsiteX3" fmla="*/ 60960 w 60960"/>
                  <a:gd name="connsiteY3" fmla="*/ 0 h 304800"/>
                </a:gdLst>
                <a:ahLst/>
                <a:cxnLst>
                  <a:cxn ang="0">
                    <a:pos x="connsiteX0" y="connsiteY0"/>
                  </a:cxn>
                  <a:cxn ang="0">
                    <a:pos x="connsiteX1" y="connsiteY1"/>
                  </a:cxn>
                  <a:cxn ang="0">
                    <a:pos x="connsiteX2" y="connsiteY2"/>
                  </a:cxn>
                  <a:cxn ang="0">
                    <a:pos x="connsiteX3" y="connsiteY3"/>
                  </a:cxn>
                </a:cxnLst>
                <a:rect l="l" t="t" r="r" b="b"/>
                <a:pathLst>
                  <a:path w="60960" h="304800">
                    <a:moveTo>
                      <a:pt x="11430" y="7620"/>
                    </a:moveTo>
                    <a:lnTo>
                      <a:pt x="0" y="304800"/>
                    </a:lnTo>
                    <a:lnTo>
                      <a:pt x="60960" y="289560"/>
                    </a:lnTo>
                    <a:lnTo>
                      <a:pt x="6096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a:off x="6284400" y="2354332"/>
                <a:ext cx="120015" cy="514350"/>
              </a:xfrm>
              <a:custGeom>
                <a:avLst/>
                <a:gdLst>
                  <a:gd name="connsiteX0" fmla="*/ 160020 w 160020"/>
                  <a:gd name="connsiteY0" fmla="*/ 0 h 685800"/>
                  <a:gd name="connsiteX1" fmla="*/ 144780 w 160020"/>
                  <a:gd name="connsiteY1" fmla="*/ 670560 h 685800"/>
                  <a:gd name="connsiteX2" fmla="*/ 0 w 160020"/>
                  <a:gd name="connsiteY2" fmla="*/ 685800 h 685800"/>
                  <a:gd name="connsiteX3" fmla="*/ 3810 w 160020"/>
                  <a:gd name="connsiteY3" fmla="*/ 11430 h 685800"/>
                </a:gdLst>
                <a:ahLst/>
                <a:cxnLst>
                  <a:cxn ang="0">
                    <a:pos x="connsiteX0" y="connsiteY0"/>
                  </a:cxn>
                  <a:cxn ang="0">
                    <a:pos x="connsiteX1" y="connsiteY1"/>
                  </a:cxn>
                  <a:cxn ang="0">
                    <a:pos x="connsiteX2" y="connsiteY2"/>
                  </a:cxn>
                  <a:cxn ang="0">
                    <a:pos x="connsiteX3" y="connsiteY3"/>
                  </a:cxn>
                </a:cxnLst>
                <a:rect l="l" t="t" r="r" b="b"/>
                <a:pathLst>
                  <a:path w="160020" h="685800">
                    <a:moveTo>
                      <a:pt x="160020" y="0"/>
                    </a:moveTo>
                    <a:lnTo>
                      <a:pt x="144780" y="670560"/>
                    </a:lnTo>
                    <a:lnTo>
                      <a:pt x="0" y="685800"/>
                    </a:lnTo>
                    <a:lnTo>
                      <a:pt x="3810" y="1143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p:cNvSpPr/>
              <p:nvPr/>
            </p:nvSpPr>
            <p:spPr>
              <a:xfrm>
                <a:off x="6773033" y="2522925"/>
                <a:ext cx="85725" cy="177165"/>
              </a:xfrm>
              <a:custGeom>
                <a:avLst/>
                <a:gdLst>
                  <a:gd name="connsiteX0" fmla="*/ 0 w 114300"/>
                  <a:gd name="connsiteY0" fmla="*/ 0 h 236220"/>
                  <a:gd name="connsiteX1" fmla="*/ 0 w 114300"/>
                  <a:gd name="connsiteY1" fmla="*/ 236220 h 236220"/>
                  <a:gd name="connsiteX2" fmla="*/ 114300 w 114300"/>
                  <a:gd name="connsiteY2" fmla="*/ 236220 h 236220"/>
                  <a:gd name="connsiteX3" fmla="*/ 91440 w 114300"/>
                  <a:gd name="connsiteY3" fmla="*/ 34290 h 236220"/>
                  <a:gd name="connsiteX4" fmla="*/ 45720 w 114300"/>
                  <a:gd name="connsiteY4" fmla="*/ 11430 h 236220"/>
                  <a:gd name="connsiteX5" fmla="*/ 80010 w 114300"/>
                  <a:gd name="connsiteY5" fmla="*/ 15240 h 236220"/>
                  <a:gd name="connsiteX6" fmla="*/ 80010 w 114300"/>
                  <a:gd name="connsiteY6" fmla="*/ 15240 h 236220"/>
                  <a:gd name="connsiteX7" fmla="*/ 102870 w 114300"/>
                  <a:gd name="connsiteY7" fmla="*/ 1143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236220">
                    <a:moveTo>
                      <a:pt x="0" y="0"/>
                    </a:moveTo>
                    <a:lnTo>
                      <a:pt x="0" y="236220"/>
                    </a:lnTo>
                    <a:lnTo>
                      <a:pt x="114300" y="236220"/>
                    </a:lnTo>
                    <a:lnTo>
                      <a:pt x="91440" y="34290"/>
                    </a:lnTo>
                    <a:lnTo>
                      <a:pt x="45720" y="11430"/>
                    </a:lnTo>
                    <a:lnTo>
                      <a:pt x="80010" y="15240"/>
                    </a:lnTo>
                    <a:lnTo>
                      <a:pt x="80010" y="15240"/>
                    </a:lnTo>
                    <a:lnTo>
                      <a:pt x="102870" y="1143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a:off x="6947340" y="2540070"/>
                <a:ext cx="362903" cy="171450"/>
              </a:xfrm>
              <a:custGeom>
                <a:avLst/>
                <a:gdLst>
                  <a:gd name="connsiteX0" fmla="*/ 0 w 483870"/>
                  <a:gd name="connsiteY0" fmla="*/ 213360 h 228600"/>
                  <a:gd name="connsiteX1" fmla="*/ 483870 w 483870"/>
                  <a:gd name="connsiteY1" fmla="*/ 228600 h 228600"/>
                  <a:gd name="connsiteX2" fmla="*/ 468630 w 483870"/>
                  <a:gd name="connsiteY2" fmla="*/ 0 h 228600"/>
                  <a:gd name="connsiteX3" fmla="*/ 171450 w 483870"/>
                  <a:gd name="connsiteY3" fmla="*/ 0 h 228600"/>
                  <a:gd name="connsiteX4" fmla="*/ 179070 w 483870"/>
                  <a:gd name="connsiteY4" fmla="*/ 14097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70" h="228600">
                    <a:moveTo>
                      <a:pt x="0" y="213360"/>
                    </a:moveTo>
                    <a:lnTo>
                      <a:pt x="483870" y="228600"/>
                    </a:lnTo>
                    <a:lnTo>
                      <a:pt x="468630" y="0"/>
                    </a:lnTo>
                    <a:lnTo>
                      <a:pt x="171450" y="0"/>
                    </a:lnTo>
                    <a:lnTo>
                      <a:pt x="179070" y="14097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a:off x="6718740" y="2805817"/>
                <a:ext cx="302895" cy="348615"/>
              </a:xfrm>
              <a:custGeom>
                <a:avLst/>
                <a:gdLst>
                  <a:gd name="connsiteX0" fmla="*/ 403860 w 403860"/>
                  <a:gd name="connsiteY0" fmla="*/ 0 h 464820"/>
                  <a:gd name="connsiteX1" fmla="*/ 106680 w 403860"/>
                  <a:gd name="connsiteY1" fmla="*/ 335280 h 464820"/>
                  <a:gd name="connsiteX2" fmla="*/ 0 w 403860"/>
                  <a:gd name="connsiteY2" fmla="*/ 464820 h 464820"/>
                  <a:gd name="connsiteX3" fmla="*/ 163830 w 403860"/>
                  <a:gd name="connsiteY3" fmla="*/ 133350 h 464820"/>
                </a:gdLst>
                <a:ahLst/>
                <a:cxnLst>
                  <a:cxn ang="0">
                    <a:pos x="connsiteX0" y="connsiteY0"/>
                  </a:cxn>
                  <a:cxn ang="0">
                    <a:pos x="connsiteX1" y="connsiteY1"/>
                  </a:cxn>
                  <a:cxn ang="0">
                    <a:pos x="connsiteX2" y="connsiteY2"/>
                  </a:cxn>
                  <a:cxn ang="0">
                    <a:pos x="connsiteX3" y="connsiteY3"/>
                  </a:cxn>
                </a:cxnLst>
                <a:rect l="l" t="t" r="r" b="b"/>
                <a:pathLst>
                  <a:path w="403860" h="464820">
                    <a:moveTo>
                      <a:pt x="403860" y="0"/>
                    </a:moveTo>
                    <a:lnTo>
                      <a:pt x="106680" y="335280"/>
                    </a:lnTo>
                    <a:lnTo>
                      <a:pt x="0" y="464820"/>
                    </a:lnTo>
                    <a:lnTo>
                      <a:pt x="163830" y="1333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a:off x="6387270" y="2700090"/>
                <a:ext cx="177165" cy="468630"/>
              </a:xfrm>
              <a:custGeom>
                <a:avLst/>
                <a:gdLst>
                  <a:gd name="connsiteX0" fmla="*/ 30480 w 236220"/>
                  <a:gd name="connsiteY0" fmla="*/ 0 h 624840"/>
                  <a:gd name="connsiteX1" fmla="*/ 220980 w 236220"/>
                  <a:gd name="connsiteY1" fmla="*/ 15240 h 624840"/>
                  <a:gd name="connsiteX2" fmla="*/ 236220 w 236220"/>
                  <a:gd name="connsiteY2" fmla="*/ 186690 h 624840"/>
                  <a:gd name="connsiteX3" fmla="*/ 171450 w 236220"/>
                  <a:gd name="connsiteY3" fmla="*/ 190500 h 624840"/>
                  <a:gd name="connsiteX4" fmla="*/ 217170 w 236220"/>
                  <a:gd name="connsiteY4" fmla="*/ 624840 h 624840"/>
                  <a:gd name="connsiteX5" fmla="*/ 137160 w 236220"/>
                  <a:gd name="connsiteY5" fmla="*/ 605790 h 624840"/>
                  <a:gd name="connsiteX6" fmla="*/ 22860 w 236220"/>
                  <a:gd name="connsiteY6" fmla="*/ 361950 h 624840"/>
                  <a:gd name="connsiteX7" fmla="*/ 0 w 236220"/>
                  <a:gd name="connsiteY7" fmla="*/ 369570 h 624840"/>
                  <a:gd name="connsiteX8" fmla="*/ 83820 w 236220"/>
                  <a:gd name="connsiteY8" fmla="*/ 624840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0" h="624840">
                    <a:moveTo>
                      <a:pt x="30480" y="0"/>
                    </a:moveTo>
                    <a:lnTo>
                      <a:pt x="220980" y="15240"/>
                    </a:lnTo>
                    <a:lnTo>
                      <a:pt x="236220" y="186690"/>
                    </a:lnTo>
                    <a:lnTo>
                      <a:pt x="171450" y="190500"/>
                    </a:lnTo>
                    <a:lnTo>
                      <a:pt x="217170" y="624840"/>
                    </a:lnTo>
                    <a:lnTo>
                      <a:pt x="137160" y="605790"/>
                    </a:lnTo>
                    <a:lnTo>
                      <a:pt x="22860" y="361950"/>
                    </a:lnTo>
                    <a:lnTo>
                      <a:pt x="0" y="369570"/>
                    </a:lnTo>
                    <a:lnTo>
                      <a:pt x="83820" y="6248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6658733" y="2694375"/>
                <a:ext cx="162878" cy="485775"/>
              </a:xfrm>
              <a:custGeom>
                <a:avLst/>
                <a:gdLst>
                  <a:gd name="connsiteX0" fmla="*/ 57150 w 217170"/>
                  <a:gd name="connsiteY0" fmla="*/ 647700 h 647700"/>
                  <a:gd name="connsiteX1" fmla="*/ 7620 w 217170"/>
                  <a:gd name="connsiteY1" fmla="*/ 491490 h 647700"/>
                  <a:gd name="connsiteX2" fmla="*/ 217170 w 217170"/>
                  <a:gd name="connsiteY2" fmla="*/ 114300 h 647700"/>
                  <a:gd name="connsiteX3" fmla="*/ 167640 w 217170"/>
                  <a:gd name="connsiteY3" fmla="*/ 114300 h 647700"/>
                  <a:gd name="connsiteX4" fmla="*/ 156210 w 217170"/>
                  <a:gd name="connsiteY4" fmla="*/ 220980 h 647700"/>
                  <a:gd name="connsiteX5" fmla="*/ 125730 w 217170"/>
                  <a:gd name="connsiteY5" fmla="*/ 285750 h 647700"/>
                  <a:gd name="connsiteX6" fmla="*/ 80010 w 217170"/>
                  <a:gd name="connsiteY6" fmla="*/ 270510 h 647700"/>
                  <a:gd name="connsiteX7" fmla="*/ 3810 w 217170"/>
                  <a:gd name="connsiteY7" fmla="*/ 137160 h 647700"/>
                  <a:gd name="connsiteX8" fmla="*/ 0 w 217170"/>
                  <a:gd name="connsiteY8" fmla="*/ 22860 h 647700"/>
                  <a:gd name="connsiteX9" fmla="*/ 148590 w 217170"/>
                  <a:gd name="connsiteY9" fmla="*/ 0 h 647700"/>
                  <a:gd name="connsiteX10" fmla="*/ 148590 w 217170"/>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170" h="647700">
                    <a:moveTo>
                      <a:pt x="57150" y="647700"/>
                    </a:moveTo>
                    <a:lnTo>
                      <a:pt x="7620" y="491490"/>
                    </a:lnTo>
                    <a:lnTo>
                      <a:pt x="217170" y="114300"/>
                    </a:lnTo>
                    <a:lnTo>
                      <a:pt x="167640" y="114300"/>
                    </a:lnTo>
                    <a:lnTo>
                      <a:pt x="156210" y="220980"/>
                    </a:lnTo>
                    <a:lnTo>
                      <a:pt x="125730" y="285750"/>
                    </a:lnTo>
                    <a:lnTo>
                      <a:pt x="80010" y="270510"/>
                    </a:lnTo>
                    <a:lnTo>
                      <a:pt x="3810" y="137160"/>
                    </a:lnTo>
                    <a:lnTo>
                      <a:pt x="0" y="22860"/>
                    </a:lnTo>
                    <a:lnTo>
                      <a:pt x="148590" y="0"/>
                    </a:lnTo>
                    <a:lnTo>
                      <a:pt x="14859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49" name="Straight Connector 148"/>
          <p:cNvCxnSpPr/>
          <p:nvPr/>
        </p:nvCxnSpPr>
        <p:spPr>
          <a:xfrm flipH="1">
            <a:off x="4427984" y="883274"/>
            <a:ext cx="32900" cy="3313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5125050" y="3455344"/>
            <a:ext cx="3169920" cy="891540"/>
            <a:chOff x="2824755" y="5341532"/>
            <a:chExt cx="3169920" cy="891540"/>
          </a:xfrm>
        </p:grpSpPr>
        <p:sp>
          <p:nvSpPr>
            <p:cNvPr id="103" name="Freeform 102"/>
            <p:cNvSpPr/>
            <p:nvPr/>
          </p:nvSpPr>
          <p:spPr>
            <a:xfrm>
              <a:off x="2839995" y="5478692"/>
              <a:ext cx="3154680" cy="662940"/>
            </a:xfrm>
            <a:custGeom>
              <a:avLst/>
              <a:gdLst>
                <a:gd name="connsiteX0" fmla="*/ 0 w 3154680"/>
                <a:gd name="connsiteY0" fmla="*/ 327660 h 662940"/>
                <a:gd name="connsiteX1" fmla="*/ 1821180 w 3154680"/>
                <a:gd name="connsiteY1" fmla="*/ 586740 h 662940"/>
                <a:gd name="connsiteX2" fmla="*/ 1828800 w 3154680"/>
                <a:gd name="connsiteY2" fmla="*/ 548640 h 662940"/>
                <a:gd name="connsiteX3" fmla="*/ 1958340 w 3154680"/>
                <a:gd name="connsiteY3" fmla="*/ 495300 h 662940"/>
                <a:gd name="connsiteX4" fmla="*/ 2156460 w 3154680"/>
                <a:gd name="connsiteY4" fmla="*/ 594360 h 662940"/>
                <a:gd name="connsiteX5" fmla="*/ 2164080 w 3154680"/>
                <a:gd name="connsiteY5" fmla="*/ 662940 h 662940"/>
                <a:gd name="connsiteX6" fmla="*/ 3154680 w 3154680"/>
                <a:gd name="connsiteY6" fmla="*/ 472440 h 662940"/>
                <a:gd name="connsiteX7" fmla="*/ 3124200 w 3154680"/>
                <a:gd name="connsiteY7" fmla="*/ 99060 h 662940"/>
                <a:gd name="connsiteX8" fmla="*/ 1912620 w 3154680"/>
                <a:gd name="connsiteY8" fmla="*/ 15240 h 662940"/>
                <a:gd name="connsiteX9" fmla="*/ 1897380 w 3154680"/>
                <a:gd name="connsiteY9" fmla="*/ 0 h 662940"/>
                <a:gd name="connsiteX10" fmla="*/ 1897380 w 3154680"/>
                <a:gd name="connsiteY10" fmla="*/ 198120 h 662940"/>
                <a:gd name="connsiteX11" fmla="*/ 3070860 w 3154680"/>
                <a:gd name="connsiteY11" fmla="*/ 266700 h 66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680" h="662940">
                  <a:moveTo>
                    <a:pt x="0" y="327660"/>
                  </a:moveTo>
                  <a:lnTo>
                    <a:pt x="1821180" y="586740"/>
                  </a:lnTo>
                  <a:lnTo>
                    <a:pt x="1828800" y="548640"/>
                  </a:lnTo>
                  <a:lnTo>
                    <a:pt x="1958340" y="495300"/>
                  </a:lnTo>
                  <a:lnTo>
                    <a:pt x="2156460" y="594360"/>
                  </a:lnTo>
                  <a:lnTo>
                    <a:pt x="2164080" y="662940"/>
                  </a:lnTo>
                  <a:lnTo>
                    <a:pt x="3154680" y="472440"/>
                  </a:lnTo>
                  <a:lnTo>
                    <a:pt x="3124200" y="99060"/>
                  </a:lnTo>
                  <a:lnTo>
                    <a:pt x="1912620" y="15240"/>
                  </a:lnTo>
                  <a:lnTo>
                    <a:pt x="1897380" y="0"/>
                  </a:lnTo>
                  <a:lnTo>
                    <a:pt x="1897380" y="198120"/>
                  </a:lnTo>
                  <a:lnTo>
                    <a:pt x="3070860" y="26670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Freeform 103"/>
            <p:cNvSpPr/>
            <p:nvPr/>
          </p:nvSpPr>
          <p:spPr>
            <a:xfrm>
              <a:off x="2824755" y="5897792"/>
              <a:ext cx="1813560" cy="335280"/>
            </a:xfrm>
            <a:custGeom>
              <a:avLst/>
              <a:gdLst>
                <a:gd name="connsiteX0" fmla="*/ 0 w 1813560"/>
                <a:gd name="connsiteY0" fmla="*/ 0 h 335280"/>
                <a:gd name="connsiteX1" fmla="*/ 1813560 w 1813560"/>
                <a:gd name="connsiteY1" fmla="*/ 289560 h 335280"/>
                <a:gd name="connsiteX2" fmla="*/ 1813560 w 1813560"/>
                <a:gd name="connsiteY2" fmla="*/ 335280 h 335280"/>
                <a:gd name="connsiteX3" fmla="*/ 1813560 w 1813560"/>
                <a:gd name="connsiteY3" fmla="*/ 289560 h 335280"/>
              </a:gdLst>
              <a:ahLst/>
              <a:cxnLst>
                <a:cxn ang="0">
                  <a:pos x="connsiteX0" y="connsiteY0"/>
                </a:cxn>
                <a:cxn ang="0">
                  <a:pos x="connsiteX1" y="connsiteY1"/>
                </a:cxn>
                <a:cxn ang="0">
                  <a:pos x="connsiteX2" y="connsiteY2"/>
                </a:cxn>
                <a:cxn ang="0">
                  <a:pos x="connsiteX3" y="connsiteY3"/>
                </a:cxn>
              </a:cxnLst>
              <a:rect l="l" t="t" r="r" b="b"/>
              <a:pathLst>
                <a:path w="1813560" h="335280">
                  <a:moveTo>
                    <a:pt x="0" y="0"/>
                  </a:moveTo>
                  <a:lnTo>
                    <a:pt x="1813560" y="289560"/>
                  </a:lnTo>
                  <a:lnTo>
                    <a:pt x="1813560" y="335280"/>
                  </a:lnTo>
                  <a:lnTo>
                    <a:pt x="1813560" y="28956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Freeform 104"/>
            <p:cNvSpPr/>
            <p:nvPr/>
          </p:nvSpPr>
          <p:spPr>
            <a:xfrm>
              <a:off x="2847615" y="5341532"/>
              <a:ext cx="457200" cy="144780"/>
            </a:xfrm>
            <a:custGeom>
              <a:avLst/>
              <a:gdLst>
                <a:gd name="connsiteX0" fmla="*/ 0 w 457200"/>
                <a:gd name="connsiteY0" fmla="*/ 137160 h 144780"/>
                <a:gd name="connsiteX1" fmla="*/ 365760 w 457200"/>
                <a:gd name="connsiteY1" fmla="*/ 144780 h 144780"/>
                <a:gd name="connsiteX2" fmla="*/ 335280 w 457200"/>
                <a:gd name="connsiteY2" fmla="*/ 0 h 144780"/>
                <a:gd name="connsiteX3" fmla="*/ 457200 w 457200"/>
                <a:gd name="connsiteY3" fmla="*/ 0 h 144780"/>
              </a:gdLst>
              <a:ahLst/>
              <a:cxnLst>
                <a:cxn ang="0">
                  <a:pos x="connsiteX0" y="connsiteY0"/>
                </a:cxn>
                <a:cxn ang="0">
                  <a:pos x="connsiteX1" y="connsiteY1"/>
                </a:cxn>
                <a:cxn ang="0">
                  <a:pos x="connsiteX2" y="connsiteY2"/>
                </a:cxn>
                <a:cxn ang="0">
                  <a:pos x="connsiteX3" y="connsiteY3"/>
                </a:cxn>
              </a:cxnLst>
              <a:rect l="l" t="t" r="r" b="b"/>
              <a:pathLst>
                <a:path w="457200" h="144780">
                  <a:moveTo>
                    <a:pt x="0" y="137160"/>
                  </a:moveTo>
                  <a:lnTo>
                    <a:pt x="365760" y="144780"/>
                  </a:lnTo>
                  <a:lnTo>
                    <a:pt x="335280" y="0"/>
                  </a:lnTo>
                  <a:lnTo>
                    <a:pt x="457200"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54" name="Straight Connector 153"/>
          <p:cNvCxnSpPr/>
          <p:nvPr/>
        </p:nvCxnSpPr>
        <p:spPr>
          <a:xfrm>
            <a:off x="5088315" y="1033394"/>
            <a:ext cx="3213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5125050" y="4347462"/>
            <a:ext cx="3213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088315" y="1033394"/>
            <a:ext cx="0" cy="33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8321685" y="1048522"/>
            <a:ext cx="0" cy="331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90" b="362"/>
          <a:stretch/>
        </p:blipFill>
        <p:spPr bwMode="auto">
          <a:xfrm>
            <a:off x="5111358" y="1032816"/>
            <a:ext cx="3272538" cy="33140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6374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heel(1)">
                                      <p:cBhvr>
                                        <p:cTn id="13" dur="20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circle(in)">
                                      <p:cBhvr>
                                        <p:cTn id="21" dur="2000"/>
                                        <p:tgtEl>
                                          <p:spTgt spid="149"/>
                                        </p:tgtEl>
                                      </p:cBhvr>
                                    </p:animEffect>
                                  </p:childTnLst>
                                </p:cTn>
                              </p:par>
                              <p:par>
                                <p:cTn id="22" presetID="6" presetClass="entr" presetSubtype="16" fill="hold"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circle(in)">
                                      <p:cBhvr>
                                        <p:cTn id="24" dur="2000"/>
                                        <p:tgtEl>
                                          <p:spTgt spid="98"/>
                                        </p:tgtEl>
                                      </p:cBhvr>
                                    </p:animEffect>
                                  </p:childTnLst>
                                </p:cTn>
                              </p:par>
                              <p:par>
                                <p:cTn id="25" presetID="6"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circle(in)">
                                      <p:cBhvr>
                                        <p:cTn id="27" dur="20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6"/>
                                        </p:tgtEl>
                                        <p:attrNameLst>
                                          <p:attrName>style.visibility</p:attrName>
                                        </p:attrNameLst>
                                      </p:cBhvr>
                                      <p:to>
                                        <p:strVal val="visible"/>
                                      </p:to>
                                    </p:set>
                                    <p:animEffect transition="in" filter="wipe(down)">
                                      <p:cBhvr>
                                        <p:cTn id="36" dur="500"/>
                                        <p:tgtEl>
                                          <p:spTgt spid="1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animEffect transition="in" filter="circle(in)">
                                      <p:cBhvr>
                                        <p:cTn id="41" dur="2000"/>
                                        <p:tgtEl>
                                          <p:spTgt spid="1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63"/>
                                        </p:tgtEl>
                                        <p:attrNameLst>
                                          <p:attrName>style.visibility</p:attrName>
                                        </p:attrNameLst>
                                      </p:cBhvr>
                                      <p:to>
                                        <p:strVal val="visible"/>
                                      </p:to>
                                    </p:set>
                                    <p:animEffect transition="in" filter="wheel(1)">
                                      <p:cBhvr>
                                        <p:cTn id="51" dur="2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5"/>
          <p:cNvSpPr txBox="1"/>
          <p:nvPr/>
        </p:nvSpPr>
        <p:spPr>
          <a:xfrm>
            <a:off x="3851920" y="74834"/>
            <a:ext cx="6336704" cy="369332"/>
          </a:xfrm>
          <a:prstGeom prst="rect">
            <a:avLst/>
          </a:prstGeom>
          <a:noFill/>
        </p:spPr>
        <p:txBody>
          <a:bodyPr wrap="square" rtlCol="0">
            <a:spAutoFit/>
          </a:bodyPr>
          <a:lstStyle/>
          <a:p>
            <a:r>
              <a:rPr lang="vi-VN" b="1" dirty="0">
                <a:solidFill>
                  <a:schemeClr val="accent1">
                    <a:lumMod val="50000"/>
                  </a:schemeClr>
                </a:solidFill>
                <a:latin typeface="Times New Roman" pitchFamily="18" charset="0"/>
                <a:cs typeface="Times New Roman" pitchFamily="18" charset="0"/>
              </a:rPr>
              <a:t>THỂ HIỆN</a:t>
            </a:r>
            <a:endParaRPr lang="en-US" b="1" dirty="0">
              <a:solidFill>
                <a:schemeClr val="accent1">
                  <a:lumMod val="50000"/>
                </a:schemeClr>
              </a:solidFill>
              <a:latin typeface="Times New Roman" pitchFamily="18" charset="0"/>
              <a:cs typeface="Times New Roman" pitchFamily="18" charset="0"/>
            </a:endParaRPr>
          </a:p>
        </p:txBody>
      </p:sp>
      <p:pic>
        <p:nvPicPr>
          <p:cNvPr id="7" name="Image 9">
            <a:hlinkClick r:id="rId2"/>
          </p:cNvPr>
          <p:cNvPicPr/>
          <p:nvPr/>
        </p:nvPicPr>
        <p:blipFill rotWithShape="1">
          <a:blip r:embed="rId3" cstate="print"/>
          <a:srcRect l="3901" t="12964" r="2728" b="27763"/>
          <a:stretch/>
        </p:blipFill>
        <p:spPr>
          <a:xfrm>
            <a:off x="1475656" y="477687"/>
            <a:ext cx="5832648" cy="4650690"/>
          </a:xfrm>
          <a:prstGeom prst="rect">
            <a:avLst/>
          </a:prstGeom>
          <a:ln>
            <a:solidFill>
              <a:schemeClr val="tx1"/>
            </a:solidFill>
          </a:ln>
        </p:spPr>
      </p:pic>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 y="-146870"/>
            <a:ext cx="9144000" cy="515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191653" y="1275606"/>
            <a:ext cx="5180547" cy="2308324"/>
          </a:xfrm>
          <a:prstGeom prst="rect">
            <a:avLst/>
          </a:prstGeom>
          <a:noFill/>
        </p:spPr>
        <p:txBody>
          <a:bodyPr wrap="square" rtlCol="0">
            <a:spAutoFit/>
          </a:bodyPr>
          <a:lstStyle/>
          <a:p>
            <a:pPr algn="ctr"/>
            <a:r>
              <a:rPr lang="vi-VN" b="1" dirty="0">
                <a:solidFill>
                  <a:srgbClr val="FFC000"/>
                </a:solidFill>
                <a:latin typeface="Times New Roman" pitchFamily="18" charset="0"/>
                <a:cs typeface="Times New Roman" pitchFamily="18" charset="0"/>
              </a:rPr>
              <a:t>Em có biết:</a:t>
            </a:r>
          </a:p>
          <a:p>
            <a:r>
              <a:rPr lang="vi-VN" dirty="0">
                <a:solidFill>
                  <a:srgbClr val="FFFF00"/>
                </a:solidFill>
                <a:latin typeface="Times New Roman" pitchFamily="18" charset="0"/>
                <a:cs typeface="Times New Roman" pitchFamily="18" charset="0"/>
              </a:rPr>
              <a:t> việc lựa chọn và cắt cảnh (bố cục) trong hội họa là sự kết hợp hợp lý các yếu tố tạo hình như: Đường nét, hình, đậm nhạt, màu sắc, không gian... trong khuôn khổ nhất định của bức tranh. Các yếu tố này được sắp xếp tạo nên mảng chính, phụ hợp lý cân đối và đẹp mắt nhắm bật được nội dung chủ đề của một bức tranh.</a:t>
            </a:r>
            <a:endParaRPr lang="en-US" dirty="0">
              <a:solidFill>
                <a:srgbClr val="FFFF00"/>
              </a:solidFill>
              <a:latin typeface="Times New Roman" pitchFamily="18" charset="0"/>
              <a:cs typeface="Times New Roman" pitchFamily="18" charset="0"/>
            </a:endParaRPr>
          </a:p>
        </p:txBody>
      </p:sp>
      <p:sp>
        <p:nvSpPr>
          <p:cNvPr id="9" name="Content Placeholder 8"/>
          <p:cNvSpPr>
            <a:spLocks noGrp="1"/>
          </p:cNvSpPr>
          <p:nvPr>
            <p:ph idx="1"/>
          </p:nvPr>
        </p:nvSpPr>
        <p:spPr/>
        <p:txBody>
          <a:bodyPr/>
          <a:lstStyle/>
          <a:p>
            <a:endParaRPr lang="vi-VN" dirty="0"/>
          </a:p>
        </p:txBody>
      </p:sp>
      <p:pic>
        <p:nvPicPr>
          <p:cNvPr id="11" name="em cso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4485394"/>
            <a:ext cx="609600" cy="609600"/>
          </a:xfrm>
          <a:prstGeom prst="rect">
            <a:avLst/>
          </a:prstGeom>
        </p:spPr>
      </p:pic>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49" fill="hold"/>
                                        <p:tgtEl>
                                          <p:spTgt spid="11"/>
                                        </p:tgtEl>
                                      </p:cBhvr>
                                    </p:cmd>
                                  </p:childTnLst>
                                </p:cTn>
                              </p:par>
                            </p:childTnLst>
                          </p:cTn>
                        </p:par>
                      </p:childTnLst>
                    </p:cTn>
                  </p:par>
                </p:childTnLst>
              </p:cTn>
              <p:nextCondLst>
                <p:cond evt="onClick" delay="0">
                  <p:tgtEl>
                    <p:spTgt spid="11"/>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endParaRPr lang="en-US"/>
          </a:p>
        </p:txBody>
      </p:sp>
      <p:sp>
        <p:nvSpPr>
          <p:cNvPr id="3" name="Content Placeholder 2"/>
          <p:cNvSpPr>
            <a:spLocks noGrp="1"/>
          </p:cNvSpPr>
          <p:nvPr>
            <p:ph idx="1"/>
          </p:nvPr>
        </p:nvSpPr>
        <p:spPr>
          <a:ln>
            <a:solidFill>
              <a:schemeClr val="tx1"/>
            </a:solidFill>
          </a:ln>
        </p:spPr>
        <p:txBody>
          <a:bodyPr/>
          <a:lstStyle/>
          <a:p>
            <a:endParaRPr lang="en-US"/>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680573"/>
            <a:ext cx="2514873" cy="17314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Gợi ý tranh vẽ phong cảnh quê hương đẹp nh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2528" y="680574"/>
            <a:ext cx="2462013" cy="1735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7" name="Picture 7" descr="Tuyển tập vẽ tranh cảnh quê hương đẹp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431" y="2931791"/>
            <a:ext cx="2768831" cy="17281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595" y="699542"/>
            <a:ext cx="2896505" cy="16935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2949116"/>
            <a:ext cx="2514873" cy="16935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5856" y="123478"/>
            <a:ext cx="4032448" cy="369332"/>
          </a:xfrm>
          <a:prstGeom prst="rect">
            <a:avLst/>
          </a:prstGeom>
          <a:noFill/>
        </p:spPr>
        <p:txBody>
          <a:bodyPr wrap="square" rtlCol="0">
            <a:spAutoFit/>
          </a:bodyPr>
          <a:lstStyle/>
          <a:p>
            <a:r>
              <a:rPr lang="vi-VN" dirty="0">
                <a:latin typeface="+mj-lt"/>
              </a:rPr>
              <a:t>BÀI VẼ CỦA  HỌC SINH</a:t>
            </a:r>
            <a:endParaRPr lang="en-US" dirty="0">
              <a:latin typeface="+mj-lt"/>
            </a:endParaRPr>
          </a:p>
        </p:txBody>
      </p:sp>
      <p:pic>
        <p:nvPicPr>
          <p:cNvPr id="5134" name="Picture 1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966" t="5117" r="14382" b="5360"/>
          <a:stretch/>
        </p:blipFill>
        <p:spPr bwMode="auto">
          <a:xfrm>
            <a:off x="6452529" y="2968899"/>
            <a:ext cx="2372636" cy="16910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31"/>
                                        </p:tgtEl>
                                        <p:attrNameLst>
                                          <p:attrName>style.visibility</p:attrName>
                                        </p:attrNameLst>
                                      </p:cBhvr>
                                      <p:to>
                                        <p:strVal val="visible"/>
                                      </p:to>
                                    </p:set>
                                    <p:animEffect transition="in" filter="circle(in)">
                                      <p:cBhvr>
                                        <p:cTn id="12" dur="2000"/>
                                        <p:tgtEl>
                                          <p:spTgt spid="5131"/>
                                        </p:tgtEl>
                                      </p:cBhvr>
                                    </p:animEffect>
                                  </p:childTnLst>
                                </p:cTn>
                              </p:par>
                              <p:par>
                                <p:cTn id="13" presetID="6" presetClass="entr" presetSubtype="16"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circle(in)">
                                      <p:cBhvr>
                                        <p:cTn id="15" dur="2000"/>
                                        <p:tgtEl>
                                          <p:spTgt spid="5123"/>
                                        </p:tgtEl>
                                      </p:cBhvr>
                                    </p:animEffect>
                                  </p:childTnLst>
                                </p:cTn>
                              </p:par>
                              <p:par>
                                <p:cTn id="16" presetID="6" presetClass="entr" presetSubtype="16" fill="hold" nodeType="with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circle(in)">
                                      <p:cBhvr>
                                        <p:cTn id="18" dur="2000"/>
                                        <p:tgtEl>
                                          <p:spTgt spid="5125"/>
                                        </p:tgtEl>
                                      </p:cBhvr>
                                    </p:animEffect>
                                  </p:childTnLst>
                                </p:cTn>
                              </p:par>
                              <p:par>
                                <p:cTn id="19" presetID="6" presetClass="entr" presetSubtype="16" fill="hold" nodeType="with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circle(in)">
                                      <p:cBhvr>
                                        <p:cTn id="21" dur="2000"/>
                                        <p:tgtEl>
                                          <p:spTgt spid="5134"/>
                                        </p:tgtEl>
                                      </p:cBhvr>
                                    </p:animEffect>
                                  </p:childTnLst>
                                </p:cTn>
                              </p:par>
                              <p:par>
                                <p:cTn id="22" presetID="6" presetClass="entr" presetSubtype="16" fill="hold" nodeType="withEffect">
                                  <p:stCondLst>
                                    <p:cond delay="0"/>
                                  </p:stCondLst>
                                  <p:childTnLst>
                                    <p:set>
                                      <p:cBhvr>
                                        <p:cTn id="23" dur="1" fill="hold">
                                          <p:stCondLst>
                                            <p:cond delay="0"/>
                                          </p:stCondLst>
                                        </p:cTn>
                                        <p:tgtEl>
                                          <p:spTgt spid="5132"/>
                                        </p:tgtEl>
                                        <p:attrNameLst>
                                          <p:attrName>style.visibility</p:attrName>
                                        </p:attrNameLst>
                                      </p:cBhvr>
                                      <p:to>
                                        <p:strVal val="visible"/>
                                      </p:to>
                                    </p:set>
                                    <p:animEffect transition="in" filter="circle(in)">
                                      <p:cBhvr>
                                        <p:cTn id="24" dur="2000"/>
                                        <p:tgtEl>
                                          <p:spTgt spid="5132"/>
                                        </p:tgtEl>
                                      </p:cBhvr>
                                    </p:animEffect>
                                  </p:childTnLst>
                                </p:cTn>
                              </p:par>
                              <p:par>
                                <p:cTn id="25" presetID="6" presetClass="entr" presetSubtype="16" fill="hold" nodeType="withEffect">
                                  <p:stCondLst>
                                    <p:cond delay="0"/>
                                  </p:stCondLst>
                                  <p:childTnLst>
                                    <p:set>
                                      <p:cBhvr>
                                        <p:cTn id="26" dur="1" fill="hold">
                                          <p:stCondLst>
                                            <p:cond delay="0"/>
                                          </p:stCondLst>
                                        </p:cTn>
                                        <p:tgtEl>
                                          <p:spTgt spid="5127"/>
                                        </p:tgtEl>
                                        <p:attrNameLst>
                                          <p:attrName>style.visibility</p:attrName>
                                        </p:attrNameLst>
                                      </p:cBhvr>
                                      <p:to>
                                        <p:strVal val="visible"/>
                                      </p:to>
                                    </p:set>
                                    <p:animEffect transition="in" filter="circle(in)">
                                      <p:cBhvr>
                                        <p:cTn id="27" dur="2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2" y="-857250"/>
            <a:ext cx="8229600" cy="857250"/>
          </a:xfrm>
        </p:spPr>
        <p:txBody>
          <a:bodyPr/>
          <a:lstStyle/>
          <a:p>
            <a:endParaRPr lang="en-US"/>
          </a:p>
        </p:txBody>
      </p:sp>
      <p:grpSp>
        <p:nvGrpSpPr>
          <p:cNvPr id="7" name="Group 6"/>
          <p:cNvGrpSpPr/>
          <p:nvPr/>
        </p:nvGrpSpPr>
        <p:grpSpPr>
          <a:xfrm>
            <a:off x="575138" y="846584"/>
            <a:ext cx="8155254" cy="4035087"/>
            <a:chOff x="538254" y="306206"/>
            <a:chExt cx="8155254" cy="4035087"/>
          </a:xfrm>
        </p:grpSpPr>
        <p:sp>
          <p:nvSpPr>
            <p:cNvPr id="5" name="TextBox 4"/>
            <p:cNvSpPr txBox="1"/>
            <p:nvPr/>
          </p:nvSpPr>
          <p:spPr>
            <a:xfrm>
              <a:off x="1187624" y="732997"/>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0242" name="Picture 2" descr="Xem tranh phong cảnh của hai họa sĩ Hà Nội - Tạp chí Kinh tế Sài Gò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571750"/>
              <a:ext cx="2374672" cy="17695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835" y="306206"/>
              <a:ext cx="2303229" cy="177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06206"/>
              <a:ext cx="2374672" cy="177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835" y="2553568"/>
              <a:ext cx="2374673" cy="17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54" y="2571750"/>
              <a:ext cx="2383840" cy="176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82" y="306207"/>
              <a:ext cx="2502950" cy="177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525975" y="267494"/>
            <a:ext cx="2880320" cy="369332"/>
          </a:xfrm>
          <a:prstGeom prst="rect">
            <a:avLst/>
          </a:prstGeom>
          <a:noFill/>
        </p:spPr>
        <p:txBody>
          <a:bodyPr wrap="square" rtlCol="0">
            <a:spAutoFit/>
          </a:bodyPr>
          <a:lstStyle/>
          <a:p>
            <a:r>
              <a:rPr lang="vi-VN" dirty="0">
                <a:latin typeface="+mj-lt"/>
              </a:rPr>
              <a:t>TRANH CỦA HỌA SĨ</a:t>
            </a:r>
            <a:endParaRPr lang="en-US" dirty="0">
              <a:latin typeface="+mj-lt"/>
            </a:endParaRPr>
          </a:p>
        </p:txBody>
      </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8" name="Picture 4" descr="Có thể là hình vẽ ngẫu hứng về đa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0" y="0"/>
            <a:ext cx="9126860" cy="50589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35696" y="555526"/>
            <a:ext cx="5036740" cy="2123658"/>
          </a:xfrm>
          <a:prstGeom prst="rect">
            <a:avLst/>
          </a:prstGeom>
          <a:noFill/>
        </p:spPr>
        <p:txBody>
          <a:bodyPr wrap="square" rtlCol="0">
            <a:spAutoFit/>
          </a:bodyPr>
          <a:lstStyle/>
          <a:p>
            <a:pPr algn="ctr"/>
            <a:r>
              <a:rPr lang="vi-VN" sz="2400" dirty="0">
                <a:solidFill>
                  <a:srgbClr val="FFFF00"/>
                </a:solidFill>
                <a:latin typeface="+mj-lt"/>
              </a:rPr>
              <a:t>BÀI TẬP</a:t>
            </a:r>
          </a:p>
          <a:p>
            <a:pPr algn="ctr"/>
            <a:r>
              <a:rPr lang="vi-VN" sz="2400" dirty="0">
                <a:solidFill>
                  <a:srgbClr val="FFFF00"/>
                </a:solidFill>
                <a:latin typeface="+mj-lt"/>
              </a:rPr>
              <a:t>Em hãy lựa chọn và có thể thực hiện một sản phẩm mỹ thuật về vẻ đẹp từ cuộc sống mà em yêu thích!</a:t>
            </a:r>
          </a:p>
          <a:p>
            <a:pPr algn="ctr"/>
            <a:br>
              <a:rPr lang="vi-VN" dirty="0">
                <a:latin typeface="+mj-lt"/>
              </a:rPr>
            </a:br>
            <a:endParaRPr lang="en-US" dirty="0">
              <a:latin typeface="+mj-lt"/>
            </a:endParaRPr>
          </a:p>
        </p:txBody>
      </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5"/>
          <p:cNvSpPr txBox="1"/>
          <p:nvPr/>
        </p:nvSpPr>
        <p:spPr>
          <a:xfrm>
            <a:off x="1259632" y="1995686"/>
            <a:ext cx="6336704" cy="369332"/>
          </a:xfrm>
          <a:prstGeom prst="rect">
            <a:avLst/>
          </a:prstGeom>
          <a:noFill/>
        </p:spPr>
        <p:txBody>
          <a:bodyPr wrap="square" rtlCol="0">
            <a:spAutoFit/>
          </a:bodyPr>
          <a:lstStyle/>
          <a:p>
            <a:endParaRPr lang="en-US" dirty="0">
              <a:latin typeface="Times New Roman" pitchFamily="18" charset="0"/>
              <a:cs typeface="Times New Roman" pitchFamily="18" charset="0"/>
            </a:endParaRPr>
          </a:p>
        </p:txBody>
      </p:sp>
      <p:pic>
        <p:nvPicPr>
          <p:cNvPr id="8" name="Picture 7"/>
          <p:cNvPicPr>
            <a:picLocks noChangeAspect="1"/>
          </p:cNvPicPr>
          <p:nvPr/>
        </p:nvPicPr>
        <p:blipFill>
          <a:blip r:embed="rId3"/>
          <a:stretch>
            <a:fillRect/>
          </a:stretch>
        </p:blipFill>
        <p:spPr>
          <a:xfrm>
            <a:off x="0" y="0"/>
            <a:ext cx="9144000" cy="5123931"/>
          </a:xfrm>
          <a:prstGeom prst="rect">
            <a:avLst/>
          </a:prstGeom>
        </p:spPr>
      </p:pic>
      <p:sp>
        <p:nvSpPr>
          <p:cNvPr id="9" name="Rectangle 8"/>
          <p:cNvSpPr/>
          <p:nvPr/>
        </p:nvSpPr>
        <p:spPr>
          <a:xfrm>
            <a:off x="755576" y="391375"/>
            <a:ext cx="6480720" cy="1754326"/>
          </a:xfrm>
          <a:prstGeom prst="rect">
            <a:avLst/>
          </a:prstGeom>
        </p:spPr>
        <p:txBody>
          <a:bodyPr wrap="square">
            <a:spAutoFit/>
          </a:bodyPr>
          <a:lstStyle/>
          <a:p>
            <a:pPr lvl="0" algn="ctr" fontAlgn="base">
              <a:spcBef>
                <a:spcPct val="0"/>
              </a:spcBef>
              <a:spcAft>
                <a:spcPct val="0"/>
              </a:spcAft>
            </a:pPr>
            <a:r>
              <a:rPr lang="en-US" sz="2800" b="1" dirty="0">
                <a:solidFill>
                  <a:srgbClr val="002060"/>
                </a:solidFill>
                <a:latin typeface="Times New Roman" pitchFamily="18" charset="0"/>
                <a:cs typeface="Times New Roman" pitchFamily="18" charset="0"/>
              </a:rPr>
              <a:t>THẢO LU</a:t>
            </a:r>
            <a:r>
              <a:rPr lang="vi-VN" sz="2800" b="1" dirty="0">
                <a:solidFill>
                  <a:srgbClr val="002060"/>
                </a:solidFill>
                <a:latin typeface="Times New Roman" pitchFamily="18" charset="0"/>
                <a:cs typeface="Times New Roman" pitchFamily="18" charset="0"/>
              </a:rPr>
              <a:t>Ậ</a:t>
            </a:r>
            <a:r>
              <a:rPr lang="en-US" sz="2800" b="1" dirty="0">
                <a:solidFill>
                  <a:srgbClr val="002060"/>
                </a:solidFill>
                <a:latin typeface="Times New Roman" pitchFamily="18" charset="0"/>
                <a:cs typeface="Times New Roman" pitchFamily="18" charset="0"/>
              </a:rPr>
              <a:t>N </a:t>
            </a:r>
            <a:endParaRPr lang="vi-VN" sz="2800" b="1" dirty="0">
              <a:solidFill>
                <a:srgbClr val="002060"/>
              </a:solidFill>
              <a:latin typeface="Times New Roman" pitchFamily="18" charset="0"/>
              <a:cs typeface="Times New Roman" pitchFamily="18" charset="0"/>
            </a:endParaRPr>
          </a:p>
          <a:p>
            <a:pPr lvl="0" fontAlgn="base">
              <a:spcBef>
                <a:spcPct val="0"/>
              </a:spcBef>
              <a:spcAft>
                <a:spcPct val="0"/>
              </a:spcAft>
            </a:pPr>
            <a:r>
              <a:rPr lang="en-US" sz="2000" i="1" dirty="0" err="1">
                <a:latin typeface="Times New Roman" pitchFamily="18" charset="0"/>
                <a:cs typeface="Times New Roman" pitchFamily="18" charset="0"/>
              </a:rPr>
              <a:t>Tr</a:t>
            </a:r>
            <a:r>
              <a:rPr lang="vi-VN" sz="2000" i="1" dirty="0">
                <a:latin typeface="Times New Roman" pitchFamily="18" charset="0"/>
                <a:cs typeface="Times New Roman" pitchFamily="18" charset="0"/>
              </a:rPr>
              <a:t>ư</a:t>
            </a:r>
            <a:r>
              <a:rPr lang="en-US" sz="2000" i="1" dirty="0" err="1">
                <a:latin typeface="Times New Roman" pitchFamily="18" charset="0"/>
                <a:cs typeface="Times New Roman" pitchFamily="18" charset="0"/>
              </a:rPr>
              <a:t>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bày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sản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phấm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mĩ</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thuật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thảo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luận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theo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số</a:t>
            </a:r>
            <a:r>
              <a:rPr lang="en-US" sz="2000" i="1" dirty="0">
                <a:latin typeface="Times New Roman" pitchFamily="18" charset="0"/>
                <a:cs typeface="Times New Roman" pitchFamily="18" charset="0"/>
              </a:rPr>
              <a:t> g</a:t>
            </a:r>
            <a:r>
              <a:rPr lang="vi-VN" sz="2000" i="1" dirty="0">
                <a:latin typeface="Times New Roman" pitchFamily="18" charset="0"/>
                <a:cs typeface="Times New Roman" pitchFamily="18" charset="0"/>
              </a:rPr>
              <a:t>ợ</a:t>
            </a:r>
            <a:r>
              <a:rPr lang="en-US" sz="2000" i="1" dirty="0">
                <a:latin typeface="Times New Roman" pitchFamily="18" charset="0"/>
                <a:cs typeface="Times New Roman" pitchFamily="18" charset="0"/>
              </a:rPr>
              <a:t>i ý:</a:t>
            </a:r>
            <a:endParaRPr lang="vi-VN" sz="2000" i="1" dirty="0">
              <a:latin typeface="Times New Roman" pitchFamily="18" charset="0"/>
              <a:cs typeface="Times New Roman" pitchFamily="18" charset="0"/>
            </a:endParaRPr>
          </a:p>
          <a:p>
            <a:pPr lvl="0" fontAlgn="base">
              <a:spcBef>
                <a:spcPct val="0"/>
              </a:spcBef>
              <a:spcAft>
                <a:spcPct val="0"/>
              </a:spcAft>
            </a:pP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phàn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đep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s</a:t>
            </a:r>
            <a:r>
              <a:rPr lang="vi-VN" sz="2000" dirty="0">
                <a:latin typeface="Times New Roman" pitchFamily="18" charset="0"/>
                <a:cs typeface="Times New Roman" pitchFamily="18" charset="0"/>
              </a:rPr>
              <a:t>ả</a:t>
            </a:r>
            <a:r>
              <a:rPr lang="en-US" sz="2000" dirty="0">
                <a:latin typeface="Times New Roman" pitchFamily="18" charset="0"/>
                <a:cs typeface="Times New Roman" pitchFamily="18" charset="0"/>
              </a:rPr>
              <a:t>n </a:t>
            </a:r>
            <a:r>
              <a:rPr lang="en-US" sz="2000" dirty="0" err="1">
                <a:latin typeface="Times New Roman" pitchFamily="18" charset="0"/>
                <a:cs typeface="Times New Roman" pitchFamily="18" charset="0"/>
              </a:rPr>
              <a:t>phầm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thuật</a:t>
            </a:r>
            <a:r>
              <a:rPr lang="en-US"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pPr lvl="0" fontAlgn="base">
              <a:spcBef>
                <a:spcPct val="0"/>
              </a:spcBef>
              <a:spcAft>
                <a:spcPct val="0"/>
              </a:spcAft>
            </a:pPr>
            <a:r>
              <a:rPr lang="vi-VN" sz="2000"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sắc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a:t>
            </a:r>
            <a:r>
              <a:rPr lang="vi-VN" sz="2000" dirty="0">
                <a:latin typeface="Times New Roman" pitchFamily="18" charset="0"/>
                <a:cs typeface="Times New Roman" pitchFamily="18" charset="0"/>
              </a:rPr>
              <a:t>ấ</a:t>
            </a:r>
            <a:r>
              <a:rPr lang="en-US" sz="2000" dirty="0">
                <a:latin typeface="Times New Roman" pitchFamily="18" charset="0"/>
                <a:cs typeface="Times New Roman" pitchFamily="18" charset="0"/>
              </a:rPr>
              <a:t>t </a:t>
            </a:r>
            <a:r>
              <a:rPr lang="en-US" sz="2000" dirty="0" err="1">
                <a:latin typeface="Times New Roman" pitchFamily="18" charset="0"/>
                <a:cs typeface="Times New Roman" pitchFamily="18" charset="0"/>
              </a:rPr>
              <a:t>liệu</a:t>
            </a:r>
            <a:r>
              <a:rPr lang="en-US" sz="2000"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a:p>
            <a:pPr lvl="0" fontAlgn="base">
              <a:spcBef>
                <a:spcPct val="0"/>
              </a:spcBef>
              <a:spcAft>
                <a:spcPct val="0"/>
              </a:spcAft>
            </a:pPr>
            <a:r>
              <a:rPr lang="en-US" sz="2000" dirty="0" err="1">
                <a:latin typeface="Times New Roman" pitchFamily="18" charset="0"/>
                <a:cs typeface="Times New Roman" pitchFamily="18" charset="0"/>
              </a:rPr>
              <a:t>Vẻ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đep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cuộc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thể hiện như thế nào</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34116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5"/>
          <p:cNvSpPr txBox="1"/>
          <p:nvPr/>
        </p:nvSpPr>
        <p:spPr>
          <a:xfrm>
            <a:off x="1160740" y="1349986"/>
            <a:ext cx="7582203" cy="646331"/>
          </a:xfrm>
          <a:prstGeom prst="rect">
            <a:avLst/>
          </a:prstGeom>
          <a:noFill/>
        </p:spPr>
        <p:txBody>
          <a:bodyPr wrap="square" rtlCol="0">
            <a:spAutoFit/>
          </a:bodyPr>
          <a:lstStyle/>
          <a:p>
            <a:r>
              <a:rPr lang="vi-VN" dirty="0">
                <a:latin typeface="+mj-lt"/>
              </a:rPr>
              <a:t>- Chúng ta có thể quan sát thiên nhiên ghi nhớ những hình ảnh đẹp và có thể mô phỏng lại một số phong cảnh từ Vẻ Đẹp Cuộc sống thực tế...</a:t>
            </a:r>
            <a:endParaRPr lang="en-US" dirty="0">
              <a:latin typeface="+mj-lt"/>
              <a:cs typeface="Times New Roman" pitchFamily="18" charset="0"/>
            </a:endParaRPr>
          </a:p>
        </p:txBody>
      </p:sp>
      <p:sp>
        <p:nvSpPr>
          <p:cNvPr id="7" name="TextBox 6"/>
          <p:cNvSpPr txBox="1"/>
          <p:nvPr/>
        </p:nvSpPr>
        <p:spPr>
          <a:xfrm>
            <a:off x="1160740" y="345599"/>
            <a:ext cx="7371700" cy="800219"/>
          </a:xfrm>
          <a:prstGeom prst="rect">
            <a:avLst/>
          </a:prstGeom>
          <a:noFill/>
        </p:spPr>
        <p:txBody>
          <a:bodyPr wrap="square" rtlCol="0">
            <a:spAutoFit/>
          </a:bodyPr>
          <a:lstStyle/>
          <a:p>
            <a:pPr algn="ctr"/>
            <a:r>
              <a:rPr lang="vi-VN" sz="2800" b="1" dirty="0">
                <a:latin typeface="+mj-lt"/>
              </a:rPr>
              <a:t>VẬN DỤNG</a:t>
            </a:r>
          </a:p>
          <a:p>
            <a:r>
              <a:rPr lang="vi-VN" i="1" dirty="0">
                <a:solidFill>
                  <a:srgbClr val="C00000"/>
                </a:solidFill>
                <a:latin typeface="+mj-lt"/>
              </a:rPr>
              <a:t>- </a:t>
            </a:r>
            <a:r>
              <a:rPr lang="en-US" i="1" dirty="0">
                <a:solidFill>
                  <a:srgbClr val="C00000"/>
                </a:solidFill>
                <a:latin typeface="+mj-lt"/>
              </a:rPr>
              <a:t>Qua </a:t>
            </a:r>
            <a:r>
              <a:rPr lang="en-US" i="1" dirty="0" err="1">
                <a:solidFill>
                  <a:srgbClr val="C00000"/>
                </a:solidFill>
                <a:latin typeface="+mj-lt"/>
              </a:rPr>
              <a:t>bài</a:t>
            </a:r>
            <a:r>
              <a:rPr lang="en-US" i="1" dirty="0">
                <a:solidFill>
                  <a:srgbClr val="C00000"/>
                </a:solidFill>
                <a:latin typeface="+mj-lt"/>
              </a:rPr>
              <a:t> </a:t>
            </a:r>
            <a:r>
              <a:rPr lang="en-US" i="1" dirty="0" err="1">
                <a:solidFill>
                  <a:srgbClr val="C00000"/>
                </a:solidFill>
                <a:latin typeface="+mj-lt"/>
              </a:rPr>
              <a:t>Ngày</a:t>
            </a:r>
            <a:r>
              <a:rPr lang="en-US" i="1" dirty="0">
                <a:solidFill>
                  <a:srgbClr val="C00000"/>
                </a:solidFill>
                <a:latin typeface="+mj-lt"/>
              </a:rPr>
              <a:t> </a:t>
            </a:r>
            <a:r>
              <a:rPr lang="en-US" i="1" dirty="0" err="1">
                <a:solidFill>
                  <a:srgbClr val="C00000"/>
                </a:solidFill>
                <a:latin typeface="+mj-lt"/>
              </a:rPr>
              <a:t>hôm</a:t>
            </a:r>
            <a:r>
              <a:rPr lang="en-US" i="1" dirty="0">
                <a:solidFill>
                  <a:srgbClr val="C00000"/>
                </a:solidFill>
                <a:latin typeface="+mj-lt"/>
              </a:rPr>
              <a:t> nay </a:t>
            </a:r>
            <a:r>
              <a:rPr lang="en-US" i="1" dirty="0" err="1">
                <a:solidFill>
                  <a:srgbClr val="C00000"/>
                </a:solidFill>
                <a:latin typeface="+mj-lt"/>
              </a:rPr>
              <a:t>chúng</a:t>
            </a:r>
            <a:r>
              <a:rPr lang="en-US" i="1" dirty="0">
                <a:solidFill>
                  <a:srgbClr val="C00000"/>
                </a:solidFill>
                <a:latin typeface="+mj-lt"/>
              </a:rPr>
              <a:t> ta </a:t>
            </a:r>
            <a:r>
              <a:rPr lang="en-US" i="1" dirty="0" err="1">
                <a:solidFill>
                  <a:srgbClr val="C00000"/>
                </a:solidFill>
                <a:latin typeface="+mj-lt"/>
              </a:rPr>
              <a:t>có</a:t>
            </a:r>
            <a:r>
              <a:rPr lang="en-US" i="1" dirty="0">
                <a:solidFill>
                  <a:srgbClr val="C00000"/>
                </a:solidFill>
                <a:latin typeface="+mj-lt"/>
              </a:rPr>
              <a:t> </a:t>
            </a:r>
            <a:r>
              <a:rPr lang="en-US" i="1" dirty="0" err="1">
                <a:solidFill>
                  <a:srgbClr val="C00000"/>
                </a:solidFill>
                <a:latin typeface="+mj-lt"/>
              </a:rPr>
              <a:t>thể</a:t>
            </a:r>
            <a:r>
              <a:rPr lang="en-US" i="1" dirty="0">
                <a:solidFill>
                  <a:srgbClr val="C00000"/>
                </a:solidFill>
                <a:latin typeface="+mj-lt"/>
              </a:rPr>
              <a:t> </a:t>
            </a:r>
            <a:r>
              <a:rPr lang="en-US" i="1" dirty="0" err="1">
                <a:solidFill>
                  <a:srgbClr val="C00000"/>
                </a:solidFill>
                <a:latin typeface="+mj-lt"/>
              </a:rPr>
              <a:t>vận</a:t>
            </a:r>
            <a:r>
              <a:rPr lang="en-US" i="1" dirty="0">
                <a:solidFill>
                  <a:srgbClr val="C00000"/>
                </a:solidFill>
                <a:latin typeface="+mj-lt"/>
              </a:rPr>
              <a:t> </a:t>
            </a:r>
            <a:r>
              <a:rPr lang="en-US" i="1" dirty="0" err="1">
                <a:solidFill>
                  <a:srgbClr val="C00000"/>
                </a:solidFill>
                <a:latin typeface="+mj-lt"/>
              </a:rPr>
              <a:t>dụng</a:t>
            </a:r>
            <a:r>
              <a:rPr lang="en-US" i="1" dirty="0">
                <a:solidFill>
                  <a:srgbClr val="C00000"/>
                </a:solidFill>
                <a:latin typeface="+mj-lt"/>
              </a:rPr>
              <a:t> </a:t>
            </a:r>
            <a:r>
              <a:rPr lang="en-US" i="1" dirty="0" err="1">
                <a:solidFill>
                  <a:srgbClr val="C00000"/>
                </a:solidFill>
                <a:latin typeface="+mj-lt"/>
              </a:rPr>
              <a:t>những</a:t>
            </a:r>
            <a:r>
              <a:rPr lang="en-US" i="1" dirty="0">
                <a:solidFill>
                  <a:srgbClr val="C00000"/>
                </a:solidFill>
                <a:latin typeface="+mj-lt"/>
              </a:rPr>
              <a:t> </a:t>
            </a:r>
            <a:r>
              <a:rPr lang="en-US" i="1" dirty="0" err="1">
                <a:solidFill>
                  <a:srgbClr val="C00000"/>
                </a:solidFill>
                <a:latin typeface="+mj-lt"/>
              </a:rPr>
              <a:t>gì</a:t>
            </a:r>
            <a:r>
              <a:rPr lang="en-US" i="1" dirty="0">
                <a:solidFill>
                  <a:srgbClr val="C00000"/>
                </a:solidFill>
                <a:latin typeface="+mj-lt"/>
              </a:rPr>
              <a:t> </a:t>
            </a:r>
            <a:r>
              <a:rPr lang="en-US" i="1" dirty="0" err="1">
                <a:solidFill>
                  <a:srgbClr val="C00000"/>
                </a:solidFill>
                <a:latin typeface="+mj-lt"/>
              </a:rPr>
              <a:t>vào</a:t>
            </a:r>
            <a:r>
              <a:rPr lang="en-US" i="1" dirty="0">
                <a:solidFill>
                  <a:srgbClr val="C00000"/>
                </a:solidFill>
                <a:latin typeface="+mj-lt"/>
              </a:rPr>
              <a:t> </a:t>
            </a:r>
            <a:r>
              <a:rPr lang="en-US" i="1" dirty="0" err="1">
                <a:solidFill>
                  <a:srgbClr val="C00000"/>
                </a:solidFill>
                <a:latin typeface="+mj-lt"/>
              </a:rPr>
              <a:t>cuộc</a:t>
            </a:r>
            <a:r>
              <a:rPr lang="en-US" i="1" dirty="0">
                <a:solidFill>
                  <a:srgbClr val="C00000"/>
                </a:solidFill>
                <a:latin typeface="+mj-lt"/>
              </a:rPr>
              <a:t> </a:t>
            </a:r>
            <a:r>
              <a:rPr lang="en-US" i="1" dirty="0" err="1">
                <a:solidFill>
                  <a:srgbClr val="C00000"/>
                </a:solidFill>
                <a:latin typeface="+mj-lt"/>
              </a:rPr>
              <a:t>sống</a:t>
            </a:r>
            <a:r>
              <a:rPr lang="vi-VN" i="1" dirty="0">
                <a:solidFill>
                  <a:srgbClr val="C00000"/>
                </a:solidFill>
                <a:latin typeface="+mj-lt"/>
              </a:rPr>
              <a:t>?</a:t>
            </a:r>
            <a:endParaRPr lang="en-US" i="1" dirty="0">
              <a:solidFill>
                <a:srgbClr val="C00000"/>
              </a:solidFill>
              <a:latin typeface="+mj-lt"/>
            </a:endParaRPr>
          </a:p>
        </p:txBody>
      </p:sp>
      <p:sp>
        <p:nvSpPr>
          <p:cNvPr id="8" name="Rectangle 7"/>
          <p:cNvSpPr/>
          <p:nvPr/>
        </p:nvSpPr>
        <p:spPr>
          <a:xfrm>
            <a:off x="1131604" y="2211710"/>
            <a:ext cx="7256819" cy="1477328"/>
          </a:xfrm>
          <a:prstGeom prst="rect">
            <a:avLst/>
          </a:prstGeom>
        </p:spPr>
        <p:txBody>
          <a:bodyPr wrap="square">
            <a:spAutoFit/>
          </a:bodyPr>
          <a:lstStyle/>
          <a:p>
            <a:r>
              <a:rPr lang="vi-VN" i="1" dirty="0">
                <a:solidFill>
                  <a:srgbClr val="C00000"/>
                </a:solidFill>
                <a:latin typeface="+mj-lt"/>
              </a:rPr>
              <a:t>- </a:t>
            </a:r>
            <a:r>
              <a:rPr lang="en-US" i="1" dirty="0">
                <a:solidFill>
                  <a:srgbClr val="C00000"/>
                </a:solidFill>
                <a:latin typeface="+mj-lt"/>
              </a:rPr>
              <a:t>Qua </a:t>
            </a:r>
            <a:r>
              <a:rPr lang="en-US" i="1" dirty="0" err="1">
                <a:solidFill>
                  <a:srgbClr val="C00000"/>
                </a:solidFill>
                <a:latin typeface="+mj-lt"/>
              </a:rPr>
              <a:t>bài</a:t>
            </a:r>
            <a:r>
              <a:rPr lang="en-US" i="1" dirty="0">
                <a:solidFill>
                  <a:srgbClr val="C00000"/>
                </a:solidFill>
                <a:latin typeface="+mj-lt"/>
              </a:rPr>
              <a:t> </a:t>
            </a:r>
            <a:r>
              <a:rPr lang="en-US" i="1" dirty="0" err="1">
                <a:solidFill>
                  <a:srgbClr val="C00000"/>
                </a:solidFill>
                <a:latin typeface="+mj-lt"/>
              </a:rPr>
              <a:t>Ngày</a:t>
            </a:r>
            <a:r>
              <a:rPr lang="en-US" i="1" dirty="0">
                <a:solidFill>
                  <a:srgbClr val="C00000"/>
                </a:solidFill>
                <a:latin typeface="+mj-lt"/>
              </a:rPr>
              <a:t> </a:t>
            </a:r>
            <a:r>
              <a:rPr lang="en-US" i="1" dirty="0" err="1">
                <a:solidFill>
                  <a:srgbClr val="C00000"/>
                </a:solidFill>
                <a:latin typeface="+mj-lt"/>
              </a:rPr>
              <a:t>hôm</a:t>
            </a:r>
            <a:r>
              <a:rPr lang="en-US" i="1" dirty="0">
                <a:solidFill>
                  <a:srgbClr val="C00000"/>
                </a:solidFill>
                <a:latin typeface="+mj-lt"/>
              </a:rPr>
              <a:t> nay </a:t>
            </a:r>
            <a:r>
              <a:rPr lang="en-US" i="1" dirty="0" err="1">
                <a:solidFill>
                  <a:srgbClr val="C00000"/>
                </a:solidFill>
                <a:latin typeface="+mj-lt"/>
              </a:rPr>
              <a:t>chúng</a:t>
            </a:r>
            <a:r>
              <a:rPr lang="en-US" i="1" dirty="0">
                <a:solidFill>
                  <a:srgbClr val="C00000"/>
                </a:solidFill>
                <a:latin typeface="+mj-lt"/>
              </a:rPr>
              <a:t> ta</a:t>
            </a:r>
            <a:r>
              <a:rPr lang="vi-VN" i="1" dirty="0">
                <a:solidFill>
                  <a:srgbClr val="C00000"/>
                </a:solidFill>
                <a:latin typeface="+mj-lt"/>
              </a:rPr>
              <a:t> cũng thấy rằng:</a:t>
            </a:r>
            <a:endParaRPr lang="vi-VN" dirty="0">
              <a:latin typeface="+mj-lt"/>
            </a:endParaRPr>
          </a:p>
          <a:p>
            <a:r>
              <a:rPr lang="vi-VN" dirty="0">
                <a:latin typeface="+mj-lt"/>
              </a:rPr>
              <a:t>Vẻ đẹp thiên nhiên cuộc sống và những hoạt động thân thuộc hàng ngày mang đến những ý tưởng sáng tạo trong tác phẩm mỹ thuật của họa sĩ, quan sát phân tích những hình ảnh từ cuộc sống giúp chúng tôi tạo cảm hứng trong thực hành hành sáng tạo.</a:t>
            </a:r>
            <a:endParaRPr lang="en-US" dirty="0">
              <a:latin typeface="+mj-lt"/>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100000" l="2270" r="100000"/>
                    </a14:imgEffect>
                  </a14:imgLayer>
                </a14:imgProps>
              </a:ext>
            </a:extLst>
          </a:blip>
          <a:stretch>
            <a:fillRect/>
          </a:stretch>
        </p:blipFill>
        <p:spPr>
          <a:xfrm>
            <a:off x="18198" y="2166092"/>
            <a:ext cx="2897617" cy="2814146"/>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9956" b="100000" l="3600" r="90000"/>
                    </a14:imgEffect>
                  </a14:imgLayer>
                </a14:imgProps>
              </a:ext>
            </a:extLst>
          </a:blip>
          <a:stretch>
            <a:fillRect/>
          </a:stretch>
        </p:blipFill>
        <p:spPr>
          <a:xfrm>
            <a:off x="7740352" y="2787774"/>
            <a:ext cx="2277823" cy="3416734"/>
          </a:xfrm>
          <a:prstGeom prst="rect">
            <a:avLst/>
          </a:prstGeom>
        </p:spPr>
      </p:pic>
      <p:pic>
        <p:nvPicPr>
          <p:cNvPr id="11" name="qua bà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64" y="4525349"/>
            <a:ext cx="609600" cy="609600"/>
          </a:xfrm>
          <a:prstGeom prst="rect">
            <a:avLst/>
          </a:prstGeom>
        </p:spPr>
      </p:pic>
    </p:spTree>
    <p:extLst>
      <p:ext uri="{BB962C8B-B14F-4D97-AF65-F5344CB8AC3E}">
        <p14:creationId xmlns:p14="http://schemas.microsoft.com/office/powerpoint/2010/main" val="34116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203" fill="hold"/>
                                        <p:tgtEl>
                                          <p:spTgt spid="11"/>
                                        </p:tgtEl>
                                      </p:cBhvr>
                                    </p:cmd>
                                  </p:childTnLst>
                                </p:cTn>
                              </p:par>
                            </p:childTnLst>
                          </p:cTn>
                        </p:par>
                      </p:childTnLst>
                    </p:cTn>
                  </p:par>
                </p:childTnLst>
              </p:cTn>
              <p:nextCondLst>
                <p:cond evt="onClick" delay="0">
                  <p:tgtEl>
                    <p:spTgt spid="11"/>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6"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 y="-22628"/>
            <a:ext cx="9144001" cy="516612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23527" y="1059582"/>
            <a:ext cx="8496944"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83293" y="1199089"/>
            <a:ext cx="7195279" cy="1384995"/>
          </a:xfrm>
          <a:prstGeom prst="rect">
            <a:avLst/>
          </a:prstGeom>
          <a:noFill/>
        </p:spPr>
        <p:txBody>
          <a:bodyPr wrap="square" rtlCol="0">
            <a:spAutoFit/>
          </a:bodyPr>
          <a:lstStyle/>
          <a:p>
            <a:r>
              <a:rPr lang="vi-VN" sz="2800" dirty="0">
                <a:solidFill>
                  <a:srgbClr val="FFFF00"/>
                </a:solidFill>
                <a:latin typeface="+mj-lt"/>
              </a:rPr>
              <a:t>Qua đây chúng ta sẽ có ý thức giữa gìn và bảo vệ cảnh quan thiên thiên cũng là bảo vệ vẻ đẹp cuộc sống quanh ta.</a:t>
            </a:r>
            <a:endParaRPr lang="en-US" sz="2800" dirty="0">
              <a:solidFill>
                <a:srgbClr val="FFFF00"/>
              </a:solidFill>
              <a:latin typeface="+mj-lt"/>
            </a:endParaRPr>
          </a:p>
        </p:txBody>
      </p:sp>
      <p:sp>
        <p:nvSpPr>
          <p:cNvPr id="5" name="Content Placeholder 4"/>
          <p:cNvSpPr>
            <a:spLocks noGrp="1"/>
          </p:cNvSpPr>
          <p:nvPr>
            <p:ph idx="1"/>
          </p:nvPr>
        </p:nvSpPr>
        <p:spPr/>
        <p:txBody>
          <a:bodyPr/>
          <a:lstStyle/>
          <a:p>
            <a:endParaRPr lang="vi-VN"/>
          </a:p>
        </p:txBody>
      </p:sp>
    </p:spTree>
    <p:extLst>
      <p:ext uri="{BB962C8B-B14F-4D97-AF65-F5344CB8AC3E}">
        <p14:creationId xmlns:p14="http://schemas.microsoft.com/office/powerpoint/2010/main" val="1696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8" y="-85700"/>
            <a:ext cx="8229600" cy="857250"/>
          </a:xfrm>
        </p:spPr>
        <p:txBody>
          <a:bodyPr>
            <a:normAutofit/>
          </a:bodyPr>
          <a:lstStyle/>
          <a:p>
            <a:r>
              <a:rPr lang="vi-VN" sz="2800" dirty="0"/>
              <a:t>DẶN DÒ</a:t>
            </a:r>
            <a:endParaRPr lang="en-US" sz="2800" dirty="0"/>
          </a:p>
        </p:txBody>
      </p:sp>
      <p:sp>
        <p:nvSpPr>
          <p:cNvPr id="3" name="Content Placeholder 2"/>
          <p:cNvSpPr>
            <a:spLocks noGrp="1"/>
          </p:cNvSpPr>
          <p:nvPr>
            <p:ph idx="1"/>
          </p:nvPr>
        </p:nvSpPr>
        <p:spPr>
          <a:xfrm>
            <a:off x="374667" y="699542"/>
            <a:ext cx="8229600" cy="3394472"/>
          </a:xfrm>
        </p:spPr>
        <p:txBody>
          <a:bodyPr>
            <a:normAutofit/>
          </a:bodyPr>
          <a:lstStyle/>
          <a:p>
            <a:r>
              <a:rPr lang="vi-VN" sz="1800" dirty="0">
                <a:latin typeface="+mj-lt"/>
              </a:rPr>
              <a:t>Sưu tầm những hình ảnh tư liệu sưu tầm lập mục tư liệu những hình ảnh đẹp từ cuộc sống theo chủ đề yêu thích.</a:t>
            </a:r>
            <a:endParaRPr lang="en-US" sz="1800" dirty="0">
              <a:latin typeface="+mj-l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956" b="100000" l="3600" r="90000"/>
                    </a14:imgEffect>
                  </a14:imgLayer>
                </a14:imgProps>
              </a:ext>
            </a:extLst>
          </a:blip>
          <a:stretch>
            <a:fillRect/>
          </a:stretch>
        </p:blipFill>
        <p:spPr>
          <a:xfrm>
            <a:off x="7596336" y="2067694"/>
            <a:ext cx="1989791" cy="2984686"/>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956" b="100000" l="3600" r="90000"/>
                    </a14:imgEffect>
                  </a14:imgLayer>
                </a14:imgProps>
              </a:ext>
            </a:extLst>
          </a:blip>
          <a:stretch>
            <a:fillRect/>
          </a:stretch>
        </p:blipFill>
        <p:spPr>
          <a:xfrm flipH="1">
            <a:off x="-576572" y="1726766"/>
            <a:ext cx="1944216" cy="3416734"/>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737" y="1486868"/>
            <a:ext cx="5128980" cy="308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3816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5410"/>
            <a:ext cx="9144000" cy="512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843511" y="205979"/>
            <a:ext cx="7513593" cy="967462"/>
            <a:chOff x="730815" y="536984"/>
            <a:chExt cx="7513593" cy="967462"/>
          </a:xfrm>
          <a:solidFill>
            <a:schemeClr val="tx2">
              <a:lumMod val="50000"/>
            </a:schemeClr>
          </a:solidFill>
        </p:grpSpPr>
        <p:sp>
          <p:nvSpPr>
            <p:cNvPr id="3" name="Rounded Rectangle 2"/>
            <p:cNvSpPr/>
            <p:nvPr/>
          </p:nvSpPr>
          <p:spPr>
            <a:xfrm>
              <a:off x="730815" y="536984"/>
              <a:ext cx="7497666" cy="96746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7584" y="727933"/>
              <a:ext cx="7416824" cy="584775"/>
            </a:xfrm>
            <a:prstGeom prst="rect">
              <a:avLst/>
            </a:prstGeom>
            <a:grpFill/>
          </p:spPr>
          <p:txBody>
            <a:bodyPr wrap="square" rtlCol="0">
              <a:spAutoFit/>
            </a:bodyPr>
            <a:lstStyle/>
            <a:p>
              <a:r>
                <a:rPr lang="vi-VN" sz="3200" b="1" dirty="0">
                  <a:solidFill>
                    <a:srgbClr val="FFFF00"/>
                  </a:solidFill>
                  <a:latin typeface="+mj-lt"/>
                </a:rPr>
                <a:t>Chủ đề 1: CUỘC SỐNG MUÔN MÀU</a:t>
              </a:r>
              <a:endParaRPr lang="en-US" sz="3200" b="1" dirty="0">
                <a:solidFill>
                  <a:srgbClr val="FFFF00"/>
                </a:solidFill>
                <a:latin typeface="+mj-lt"/>
                <a:cs typeface="Times New Roman" pitchFamily="18" charset="0"/>
              </a:endParaRPr>
            </a:p>
          </p:txBody>
        </p:sp>
      </p:grpSp>
      <p:grpSp>
        <p:nvGrpSpPr>
          <p:cNvPr id="12" name="Group 11"/>
          <p:cNvGrpSpPr/>
          <p:nvPr/>
        </p:nvGrpSpPr>
        <p:grpSpPr>
          <a:xfrm>
            <a:off x="955940" y="1253798"/>
            <a:ext cx="7385504" cy="648072"/>
            <a:chOff x="971600" y="1746207"/>
            <a:chExt cx="7385504" cy="648072"/>
          </a:xfrm>
        </p:grpSpPr>
        <p:sp>
          <p:nvSpPr>
            <p:cNvPr id="4" name="Rounded Rectangle 3"/>
            <p:cNvSpPr/>
            <p:nvPr/>
          </p:nvSpPr>
          <p:spPr>
            <a:xfrm>
              <a:off x="971600" y="1746207"/>
              <a:ext cx="712879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56304" y="1847024"/>
              <a:ext cx="7200800" cy="369332"/>
            </a:xfrm>
            <a:prstGeom prst="rect">
              <a:avLst/>
            </a:prstGeom>
          </p:spPr>
          <p:txBody>
            <a:bodyPr wrap="square">
              <a:spAutoFit/>
            </a:bodyPr>
            <a:lstStyle/>
            <a:p>
              <a:r>
                <a:rPr lang="vi-VN" b="1" dirty="0">
                  <a:solidFill>
                    <a:srgbClr val="FFC000"/>
                  </a:solidFill>
                  <a:latin typeface="+mj-lt"/>
                </a:rPr>
                <a:t>Bài 1: VẺ ĐẸP CUỘC SỐNG TRONG TÁC PHẨM MĨ THUẬT</a:t>
              </a:r>
              <a:endParaRPr lang="en-US" b="1" dirty="0">
                <a:solidFill>
                  <a:srgbClr val="FFC000"/>
                </a:solidFill>
                <a:latin typeface="+mj-lt"/>
              </a:endParaRPr>
            </a:p>
          </p:txBody>
        </p:sp>
      </p:grpSp>
      <p:grpSp>
        <p:nvGrpSpPr>
          <p:cNvPr id="13" name="Group 12"/>
          <p:cNvGrpSpPr/>
          <p:nvPr/>
        </p:nvGrpSpPr>
        <p:grpSpPr>
          <a:xfrm>
            <a:off x="715422" y="2083819"/>
            <a:ext cx="7776864" cy="2232248"/>
            <a:chOff x="683568" y="2499742"/>
            <a:chExt cx="7776864" cy="2232248"/>
          </a:xfrm>
        </p:grpSpPr>
        <p:sp>
          <p:nvSpPr>
            <p:cNvPr id="10" name="Rounded Rectangle 9"/>
            <p:cNvSpPr/>
            <p:nvPr/>
          </p:nvSpPr>
          <p:spPr>
            <a:xfrm>
              <a:off x="683568" y="2499742"/>
              <a:ext cx="7776864" cy="2232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7584" y="2643758"/>
              <a:ext cx="7529520" cy="2062103"/>
            </a:xfrm>
            <a:prstGeom prst="rect">
              <a:avLst/>
            </a:prstGeom>
            <a:noFill/>
          </p:spPr>
          <p:txBody>
            <a:bodyPr wrap="square" rtlCol="0">
              <a:spAutoFit/>
            </a:bodyPr>
            <a:lstStyle/>
            <a:p>
              <a:r>
                <a:rPr lang="vi-VN" sz="1600" b="1" dirty="0">
                  <a:latin typeface="+mj-lt"/>
                </a:rPr>
                <a:t>Yêu cầu cần đạt </a:t>
              </a:r>
            </a:p>
            <a:p>
              <a:pPr marL="285750" indent="-285750">
                <a:buFontTx/>
                <a:buChar char="-"/>
              </a:pPr>
              <a:r>
                <a:rPr lang="vi-VN" sz="1600" dirty="0">
                  <a:latin typeface="+mj-lt"/>
                </a:rPr>
                <a:t>Nhận biết được vẻ đẹp cuộc sống trong tác phẩm mĩ thuật với các hình thức thể hiện khác nhau.</a:t>
              </a:r>
            </a:p>
            <a:p>
              <a:pPr marL="285750" indent="-285750">
                <a:buFontTx/>
                <a:buChar char="-"/>
              </a:pPr>
              <a:r>
                <a:rPr lang="vi-VN" sz="1600" dirty="0">
                  <a:latin typeface="+mj-lt"/>
                </a:rPr>
                <a:t> Lựa chọn được bố cục thể hiện vẻ đẹp cuộc sống trong thực hành, sáng tạo sản phẩm mĩ thuật. </a:t>
              </a:r>
            </a:p>
            <a:p>
              <a:pPr marL="285750" indent="-285750">
                <a:buFontTx/>
                <a:buChar char="-"/>
              </a:pPr>
              <a:r>
                <a:rPr lang="vi-VN" sz="1600" dirty="0">
                  <a:latin typeface="+mj-lt"/>
                </a:rPr>
                <a:t>Mô phỏng được hình ảnh có tỉ lệ phù hợp với "nguyên mẫu”. </a:t>
              </a:r>
            </a:p>
            <a:p>
              <a:pPr marL="285750" indent="-285750">
                <a:buFontTx/>
                <a:buChar char="-"/>
              </a:pPr>
              <a:r>
                <a:rPr lang="vi-VN" sz="1600" dirty="0">
                  <a:latin typeface="+mj-lt"/>
                </a:rPr>
                <a:t>Cảm nhận được vẻ đẹp trong cuộc sống, có ý thức giữ gìn và bảo vệ cảnh quan thiên nhiên.</a:t>
              </a:r>
              <a:endParaRPr lang="en-US" sz="1600" dirty="0">
                <a:latin typeface="+mj-lt"/>
              </a:endParaRPr>
            </a:p>
          </p:txBody>
        </p:sp>
      </p:grpSp>
      <p:pic>
        <p:nvPicPr>
          <p:cNvPr id="14" name="ycc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2" y="4316067"/>
            <a:ext cx="609600" cy="609600"/>
          </a:xfrm>
          <a:prstGeom prst="rect">
            <a:avLst/>
          </a:prstGeom>
        </p:spPr>
      </p:pic>
    </p:spTree>
    <p:extLst>
      <p:ext uri="{BB962C8B-B14F-4D97-AF65-F5344CB8AC3E}">
        <p14:creationId xmlns:p14="http://schemas.microsoft.com/office/powerpoint/2010/main" val="1942609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504" fill="hold"/>
                                        <p:tgtEl>
                                          <p:spTgt spid="14"/>
                                        </p:tgtEl>
                                      </p:cBhvr>
                                    </p:cmd>
                                  </p:childTnLst>
                                </p:cTn>
                              </p:par>
                            </p:childTnLst>
                          </p:cTn>
                        </p:par>
                      </p:childTnLst>
                    </p:cTn>
                  </p:par>
                </p:childTnLst>
              </p:cTn>
              <p:nextCondLst>
                <p:cond evt="onClick" delay="0">
                  <p:tgtEl>
                    <p:spTgt spid="14"/>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916224" y="1886801"/>
            <a:ext cx="8208912" cy="1200329"/>
          </a:xfrm>
          <a:prstGeom prst="rect">
            <a:avLst/>
          </a:prstGeom>
          <a:noFill/>
        </p:spPr>
        <p:txBody>
          <a:bodyPr wrap="square" rtlCol="0">
            <a:spAutoFit/>
          </a:bodyPr>
          <a:lstStyle/>
          <a:p>
            <a:pPr algn="ctr"/>
            <a:r>
              <a:rPr lang="vi-VN" sz="3600" b="1" dirty="0">
                <a:latin typeface="+mj-lt"/>
              </a:rPr>
              <a:t>BÀI HỌC HÔM NAY KẾT THÚC</a:t>
            </a:r>
          </a:p>
          <a:p>
            <a:pPr algn="ctr"/>
            <a:r>
              <a:rPr lang="vi-VN" sz="3600" b="1" dirty="0">
                <a:latin typeface="+mj-lt"/>
              </a:rPr>
              <a:t>TẠM BIỆT CẢ LỚP!</a:t>
            </a:r>
            <a:endParaRPr lang="en-US" sz="3600" b="1" dirty="0">
              <a:latin typeface="+mj-l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4"/>
            <a:ext cx="9144000" cy="519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11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9628" y="468336"/>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89" y="404175"/>
            <a:ext cx="2589094" cy="18802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137" r="7136"/>
          <a:stretch/>
        </p:blipFill>
        <p:spPr bwMode="auto">
          <a:xfrm>
            <a:off x="5021668" y="390321"/>
            <a:ext cx="2836452" cy="1907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509" b="8734"/>
          <a:stretch/>
        </p:blipFill>
        <p:spPr bwMode="auto">
          <a:xfrm>
            <a:off x="633419" y="2889072"/>
            <a:ext cx="2523320" cy="16977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6606" y="2917641"/>
            <a:ext cx="2892152" cy="1640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35996" y="4627446"/>
            <a:ext cx="4572000" cy="523220"/>
          </a:xfrm>
          <a:prstGeom prst="rect">
            <a:avLst/>
          </a:prstGeom>
        </p:spPr>
        <p:txBody>
          <a:bodyPr>
            <a:spAutoFit/>
          </a:bodyPr>
          <a:lstStyle/>
          <a:p>
            <a:r>
              <a:rPr lang="vi-VN" sz="1400" dirty="0">
                <a:latin typeface="+mj-lt"/>
              </a:rPr>
              <a:t>Bức tranh 'Hội chùa Thầy‘– tranh sơn mài của </a:t>
            </a:r>
            <a:r>
              <a:rPr lang="en-US" sz="1400" dirty="0">
                <a:latin typeface="+mj-lt"/>
              </a:rPr>
              <a:t>H</a:t>
            </a:r>
            <a:r>
              <a:rPr lang="vi-VN" sz="1400" dirty="0">
                <a:latin typeface="+mj-lt"/>
              </a:rPr>
              <a:t>ọa sĩ Chu Mạnh </a:t>
            </a:r>
            <a:r>
              <a:rPr lang="en-US" sz="1400" dirty="0" err="1">
                <a:latin typeface="+mj-lt"/>
              </a:rPr>
              <a:t>Chấn</a:t>
            </a:r>
            <a:r>
              <a:rPr lang="vi-VN" sz="1400" b="1" dirty="0">
                <a:latin typeface="+mj-lt"/>
              </a:rPr>
              <a:t> </a:t>
            </a:r>
            <a:endParaRPr lang="en-US" sz="1400" dirty="0">
              <a:latin typeface="+mj-lt"/>
            </a:endParaRPr>
          </a:p>
        </p:txBody>
      </p:sp>
      <p:sp>
        <p:nvSpPr>
          <p:cNvPr id="8" name="TextBox 7"/>
          <p:cNvSpPr txBox="1"/>
          <p:nvPr/>
        </p:nvSpPr>
        <p:spPr>
          <a:xfrm>
            <a:off x="62272" y="2315018"/>
            <a:ext cx="5256584" cy="307777"/>
          </a:xfrm>
          <a:prstGeom prst="rect">
            <a:avLst/>
          </a:prstGeom>
          <a:noFill/>
        </p:spPr>
        <p:txBody>
          <a:bodyPr wrap="square" rtlCol="0">
            <a:spAutoFit/>
          </a:bodyPr>
          <a:lstStyle/>
          <a:p>
            <a:r>
              <a:rPr lang="vi-VN" sz="1400" dirty="0">
                <a:latin typeface="+mj-lt"/>
              </a:rPr>
              <a:t>Chơi ô ăn quan- </a:t>
            </a:r>
            <a:r>
              <a:rPr lang="en-US" sz="1400" dirty="0" err="1">
                <a:latin typeface="+mj-lt"/>
              </a:rPr>
              <a:t>Tranh</a:t>
            </a:r>
            <a:r>
              <a:rPr lang="en-US" sz="1400" dirty="0">
                <a:latin typeface="+mj-lt"/>
              </a:rPr>
              <a:t> </a:t>
            </a:r>
            <a:r>
              <a:rPr lang="vi-VN" sz="1400" dirty="0">
                <a:latin typeface="+mj-lt"/>
              </a:rPr>
              <a:t>lụa của họa sĩ Nguyễn phan Chánh</a:t>
            </a:r>
            <a:endParaRPr lang="en-US" sz="1400" dirty="0">
              <a:latin typeface="+mj-lt"/>
            </a:endParaRPr>
          </a:p>
        </p:txBody>
      </p:sp>
      <p:sp>
        <p:nvSpPr>
          <p:cNvPr id="13" name="TextBox 12"/>
          <p:cNvSpPr txBox="1"/>
          <p:nvPr/>
        </p:nvSpPr>
        <p:spPr>
          <a:xfrm>
            <a:off x="4788024" y="2330357"/>
            <a:ext cx="4608512" cy="307777"/>
          </a:xfrm>
          <a:prstGeom prst="rect">
            <a:avLst/>
          </a:prstGeom>
          <a:noFill/>
        </p:spPr>
        <p:txBody>
          <a:bodyPr wrap="square" rtlCol="0">
            <a:spAutoFit/>
          </a:bodyPr>
          <a:lstStyle/>
          <a:p>
            <a:r>
              <a:rPr lang="en-US" sz="1400" dirty="0">
                <a:latin typeface="Times New Roman" pitchFamily="18" charset="0"/>
                <a:cs typeface="Times New Roman" pitchFamily="18" charset="0"/>
              </a:rPr>
              <a:t>M</a:t>
            </a:r>
            <a:r>
              <a:rPr lang="vi-VN" sz="1400" dirty="0">
                <a:latin typeface="Times New Roman" pitchFamily="18" charset="0"/>
                <a:cs typeface="Times New Roman" pitchFamily="18" charset="0"/>
              </a:rPr>
              <a:t>ột buổi cày tranh sơn dầu của họa sĩ Lưu Công Nhân</a:t>
            </a:r>
            <a:endParaRPr lang="en-US" sz="1400" dirty="0">
              <a:latin typeface="Times New Roman" pitchFamily="18" charset="0"/>
              <a:cs typeface="Times New Roman" pitchFamily="18" charset="0"/>
            </a:endParaRPr>
          </a:p>
        </p:txBody>
      </p:sp>
      <p:sp>
        <p:nvSpPr>
          <p:cNvPr id="9" name="TextBox 8"/>
          <p:cNvSpPr txBox="1"/>
          <p:nvPr/>
        </p:nvSpPr>
        <p:spPr>
          <a:xfrm>
            <a:off x="179512" y="4645380"/>
            <a:ext cx="4176464" cy="307777"/>
          </a:xfrm>
          <a:prstGeom prst="rect">
            <a:avLst/>
          </a:prstGeom>
          <a:noFill/>
        </p:spPr>
        <p:txBody>
          <a:bodyPr wrap="square" rtlCol="0">
            <a:spAutoFit/>
          </a:bodyPr>
          <a:lstStyle/>
          <a:p>
            <a:r>
              <a:rPr lang="vi-VN" sz="1400" dirty="0">
                <a:latin typeface="+mj-lt"/>
              </a:rPr>
              <a:t>Con đọc </a:t>
            </a:r>
            <a:r>
              <a:rPr lang="en-US" sz="1400" dirty="0" err="1">
                <a:latin typeface="+mj-lt"/>
              </a:rPr>
              <a:t>bầm</a:t>
            </a:r>
            <a:r>
              <a:rPr lang="en-US" sz="1400" dirty="0">
                <a:latin typeface="+mj-lt"/>
              </a:rPr>
              <a:t> </a:t>
            </a:r>
            <a:r>
              <a:rPr lang="en-US" sz="1400" dirty="0" err="1">
                <a:latin typeface="+mj-lt"/>
              </a:rPr>
              <a:t>nghe</a:t>
            </a:r>
            <a:r>
              <a:rPr lang="vi-VN" sz="1400" dirty="0">
                <a:latin typeface="+mj-lt"/>
              </a:rPr>
              <a:t> </a:t>
            </a:r>
            <a:r>
              <a:rPr lang="en-US" sz="1400" dirty="0" err="1">
                <a:latin typeface="+mj-lt"/>
              </a:rPr>
              <a:t>Tranh</a:t>
            </a:r>
            <a:r>
              <a:rPr lang="vi-VN" sz="1400" dirty="0">
                <a:latin typeface="+mj-lt"/>
              </a:rPr>
              <a:t>lụa của họa sĩ  Trần Văn Cẩn</a:t>
            </a:r>
            <a:endParaRPr lang="en-US" sz="1400" dirty="0">
              <a:latin typeface="+mj-lt"/>
            </a:endParaRPr>
          </a:p>
        </p:txBody>
      </p:sp>
      <p:sp>
        <p:nvSpPr>
          <p:cNvPr id="10" name="TextBox 9"/>
          <p:cNvSpPr txBox="1"/>
          <p:nvPr/>
        </p:nvSpPr>
        <p:spPr>
          <a:xfrm>
            <a:off x="3491880" y="19047"/>
            <a:ext cx="3957946" cy="369332"/>
          </a:xfrm>
          <a:prstGeom prst="rect">
            <a:avLst/>
          </a:prstGeom>
          <a:noFill/>
        </p:spPr>
        <p:txBody>
          <a:bodyPr wrap="square" rtlCol="0">
            <a:spAutoFit/>
          </a:bodyPr>
          <a:lstStyle/>
          <a:p>
            <a:r>
              <a:rPr lang="vi-VN" b="1">
                <a:latin typeface="+mj-lt"/>
              </a:rPr>
              <a:t>QUAN SÁT</a:t>
            </a:r>
            <a:endParaRPr lang="en-US" b="1" dirty="0">
              <a:latin typeface="+mj-lt"/>
            </a:endParaRPr>
          </a:p>
        </p:txBody>
      </p:sp>
    </p:spTree>
    <p:extLst>
      <p:ext uri="{BB962C8B-B14F-4D97-AF65-F5344CB8AC3E}">
        <p14:creationId xmlns:p14="http://schemas.microsoft.com/office/powerpoint/2010/main" val="34116055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par>
                                <p:cTn id="8" presetID="6"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in)">
                                      <p:cBhvr>
                                        <p:cTn id="10" dur="2000"/>
                                        <p:tgtEl>
                                          <p:spTgt spid="102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5"/>
          <p:cNvSpPr txBox="1"/>
          <p:nvPr/>
        </p:nvSpPr>
        <p:spPr>
          <a:xfrm>
            <a:off x="1017922" y="3918990"/>
            <a:ext cx="6780065" cy="923330"/>
          </a:xfrm>
          <a:prstGeom prst="rect">
            <a:avLst/>
          </a:prstGeom>
          <a:noFill/>
        </p:spPr>
        <p:txBody>
          <a:bodyPr wrap="square" rtlCol="0">
            <a:spAutoFit/>
          </a:bodyPr>
          <a:lstStyle/>
          <a:p>
            <a:r>
              <a:rPr lang="vi-VN" b="1" dirty="0">
                <a:solidFill>
                  <a:srgbClr val="FF0000"/>
                </a:solidFill>
                <a:latin typeface="Times New Roman" pitchFamily="18" charset="0"/>
                <a:cs typeface="Times New Roman" pitchFamily="18" charset="0"/>
              </a:rPr>
              <a:t>Thảo luận:</a:t>
            </a:r>
          </a:p>
          <a:p>
            <a:r>
              <a:rPr lang="vi-VN" dirty="0">
                <a:latin typeface="Times New Roman" pitchFamily="18" charset="0"/>
                <a:cs typeface="Times New Roman" pitchFamily="18" charset="0"/>
              </a:rPr>
              <a:t>- Em Quan sát các bức tranh trên và nêu nội dung của các bức tranh?</a:t>
            </a:r>
          </a:p>
          <a:p>
            <a:r>
              <a:rPr lang="vi-VN" dirty="0">
                <a:latin typeface="Times New Roman" pitchFamily="18" charset="0"/>
                <a:cs typeface="Times New Roman" pitchFamily="18" charset="0"/>
              </a:rPr>
              <a:t>- Các bức tranh trên miêu tả vẻ đẹp cuộc sống như thế nào?</a:t>
            </a:r>
            <a:endParaRPr lang="en-US" dirty="0">
              <a:latin typeface="Times New Roman" pitchFamily="18" charset="0"/>
              <a:cs typeface="Times New Roman" pitchFamily="18" charset="0"/>
            </a:endParaRPr>
          </a:p>
        </p:txBody>
      </p:sp>
      <p:grpSp>
        <p:nvGrpSpPr>
          <p:cNvPr id="11" name="Group 10"/>
          <p:cNvGrpSpPr/>
          <p:nvPr/>
        </p:nvGrpSpPr>
        <p:grpSpPr>
          <a:xfrm>
            <a:off x="1041113" y="267494"/>
            <a:ext cx="6555223" cy="3651496"/>
            <a:chOff x="1041113" y="267494"/>
            <a:chExt cx="6555223" cy="3651496"/>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113" y="267494"/>
              <a:ext cx="2666790" cy="17733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137" r="7136"/>
            <a:stretch/>
          </p:blipFill>
          <p:spPr bwMode="auto">
            <a:xfrm>
              <a:off x="4961473" y="267494"/>
              <a:ext cx="2634863" cy="17733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509" b="8734"/>
            <a:stretch/>
          </p:blipFill>
          <p:spPr bwMode="auto">
            <a:xfrm>
              <a:off x="1041113" y="2185099"/>
              <a:ext cx="2666790" cy="1610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8469" y="2185099"/>
              <a:ext cx="2607867" cy="17338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5834"/>
            <a:ext cx="3567020" cy="25904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6718" y="3395080"/>
            <a:ext cx="3687845" cy="1323439"/>
          </a:xfrm>
          <a:prstGeom prst="rect">
            <a:avLst/>
          </a:prstGeom>
          <a:noFill/>
        </p:spPr>
        <p:txBody>
          <a:bodyPr wrap="square" rtlCol="0">
            <a:spAutoFit/>
          </a:bodyPr>
          <a:lstStyle/>
          <a:p>
            <a:r>
              <a:rPr lang="vi-VN" sz="1600" dirty="0">
                <a:latin typeface="+mj-lt"/>
              </a:rPr>
              <a:t>-Bức tranh vẽ cảnh các bé em bé thiếu nhi chơi trò chơi dân gian chơi ô ăn quan.</a:t>
            </a:r>
          </a:p>
          <a:p>
            <a:r>
              <a:rPr lang="vi-VN" sz="1600" dirty="0">
                <a:latin typeface="+mj-lt"/>
              </a:rPr>
              <a:t>-Bức tranh thể hiện vẻ đẹp cuộc sống mộc mạc giản dị của các em thiếu nhi ngày xưa.</a:t>
            </a:r>
            <a:endParaRPr lang="en-US" sz="1600" dirty="0">
              <a:latin typeface="+mj-lt"/>
            </a:endParaRPr>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37" r="7136"/>
          <a:stretch/>
        </p:blipFill>
        <p:spPr bwMode="auto">
          <a:xfrm>
            <a:off x="5043753" y="418440"/>
            <a:ext cx="3600299" cy="25578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223723" y="3395080"/>
            <a:ext cx="3240360" cy="1569660"/>
          </a:xfrm>
          <a:prstGeom prst="rect">
            <a:avLst/>
          </a:prstGeom>
          <a:noFill/>
        </p:spPr>
        <p:txBody>
          <a:bodyPr wrap="square" rtlCol="0">
            <a:spAutoFit/>
          </a:bodyPr>
          <a:lstStyle/>
          <a:p>
            <a:r>
              <a:rPr lang="vi-VN" sz="1600" dirty="0">
                <a:latin typeface="+mj-lt"/>
              </a:rPr>
              <a:t>Bức tranh một buổi cày miêu tả cảnh sản xuất tập thể trong giai đoạn miền Bắc xây dựng Chủ nghĩa xã hội </a:t>
            </a:r>
          </a:p>
          <a:p>
            <a:r>
              <a:rPr lang="vi-VN" sz="1600" dirty="0">
                <a:latin typeface="+mj-lt"/>
              </a:rPr>
              <a:t>-Vẻ đẹp Cuộc Sống được mô tả bằng những buổi lao động tập thể vui tươi,trần đầy sức sống.</a:t>
            </a:r>
            <a:endParaRPr lang="en-US" sz="1600" dirty="0">
              <a:latin typeface="+mj-lt"/>
            </a:endParaRPr>
          </a:p>
        </p:txBody>
      </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509" b="8734"/>
          <a:stretch/>
        </p:blipFill>
        <p:spPr bwMode="auto">
          <a:xfrm>
            <a:off x="709805" y="339503"/>
            <a:ext cx="3567942" cy="25202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476" y="339503"/>
            <a:ext cx="3889427"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572518" y="3147814"/>
            <a:ext cx="3168352" cy="1169551"/>
          </a:xfrm>
          <a:prstGeom prst="rect">
            <a:avLst/>
          </a:prstGeom>
        </p:spPr>
        <p:txBody>
          <a:bodyPr wrap="square">
            <a:spAutoFit/>
          </a:bodyPr>
          <a:lstStyle/>
          <a:p>
            <a:r>
              <a:rPr lang="vi-VN" sz="1400" dirty="0">
                <a:latin typeface="+mj-lt"/>
              </a:rPr>
              <a:t>-Bức tranh đọc Bầm nghe có vẽ hình ảnh chú bộ đội bị thương đang đọc báo cho bà mẹ và em bé nghe....</a:t>
            </a:r>
          </a:p>
          <a:p>
            <a:r>
              <a:rPr lang="vi-VN" sz="1400" dirty="0">
                <a:latin typeface="+mj-lt"/>
              </a:rPr>
              <a:t>-Vẻ đẹp sống trong bức tranh là tình cảm giữa quân và dân.</a:t>
            </a:r>
            <a:endParaRPr lang="en-US" sz="1400" dirty="0">
              <a:latin typeface="+mj-lt"/>
            </a:endParaRPr>
          </a:p>
        </p:txBody>
      </p:sp>
      <p:sp>
        <p:nvSpPr>
          <p:cNvPr id="16" name="Rectangle 15"/>
          <p:cNvSpPr/>
          <p:nvPr/>
        </p:nvSpPr>
        <p:spPr>
          <a:xfrm>
            <a:off x="4283968" y="3147814"/>
            <a:ext cx="4406240" cy="954107"/>
          </a:xfrm>
          <a:prstGeom prst="rect">
            <a:avLst/>
          </a:prstGeom>
        </p:spPr>
        <p:txBody>
          <a:bodyPr wrap="square">
            <a:spAutoFit/>
          </a:bodyPr>
          <a:lstStyle/>
          <a:p>
            <a:r>
              <a:rPr lang="en-US" sz="1400" dirty="0" err="1">
                <a:latin typeface="Times New Roman" pitchFamily="18" charset="0"/>
                <a:cs typeface="Times New Roman" pitchFamily="18" charset="0"/>
              </a:rPr>
              <a:t>Phong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cảnh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Chùa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Thầy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vẽ</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phong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cảnh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chùa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chùa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Thầy</a:t>
            </a:r>
            <a:r>
              <a:rPr lang="en-US" sz="1400" dirty="0">
                <a:latin typeface="Times New Roman" pitchFamily="18" charset="0"/>
                <a:cs typeface="Times New Roman" pitchFamily="18" charset="0"/>
              </a:rPr>
              <a:t> ở </a:t>
            </a:r>
            <a:r>
              <a:rPr lang="en-US" sz="1400" dirty="0" err="1">
                <a:latin typeface="Times New Roman" pitchFamily="18" charset="0"/>
                <a:cs typeface="Times New Roman" pitchFamily="18" charset="0"/>
              </a:rPr>
              <a:t>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Tây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cũ</a:t>
            </a:r>
            <a:r>
              <a:rPr lang="en-US" sz="1400" dirty="0">
                <a:latin typeface="Times New Roman" pitchFamily="18" charset="0"/>
                <a:cs typeface="Times New Roman" pitchFamily="18" charset="0"/>
              </a:rPr>
              <a:t> hay </a:t>
            </a:r>
            <a:r>
              <a:rPr lang="en-US" sz="1400" dirty="0" err="1">
                <a:latin typeface="Times New Roman" pitchFamily="18" charset="0"/>
                <a:cs typeface="Times New Roman" pitchFamily="18" charset="0"/>
              </a:rPr>
              <a:t>là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thành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phố</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Nội</a:t>
            </a:r>
            <a:r>
              <a:rPr lang="vi-VN" sz="1400" dirty="0">
                <a:latin typeface="Times New Roman" pitchFamily="18" charset="0"/>
                <a:cs typeface="Times New Roman" pitchFamily="18" charset="0"/>
              </a:rPr>
              <a:t>.</a:t>
            </a:r>
          </a:p>
          <a:p>
            <a:r>
              <a:rPr lang="vi-VN" sz="1400" dirty="0">
                <a:latin typeface="Times New Roman" pitchFamily="18" charset="0"/>
                <a:cs typeface="Times New Roman" pitchFamily="18" charset="0"/>
              </a:rPr>
              <a:t>Vẻ đẹp Cuộc sống trong bức tranh là mô tả lại cảnh đẹp của thiên nhiên đất nước con người Việt Nam.</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4116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207" y="123478"/>
            <a:ext cx="4896545" cy="3047976"/>
          </a:xfrm>
          <a:prstGeom prst="rect">
            <a:avLst/>
          </a:prstGeom>
          <a:ln/>
        </p:spPr>
        <p:style>
          <a:lnRef idx="2">
            <a:schemeClr val="dk1">
              <a:shade val="50000"/>
            </a:schemeClr>
          </a:lnRef>
          <a:fillRef idx="1">
            <a:schemeClr val="dk1"/>
          </a:fillRef>
          <a:effectRef idx="0">
            <a:schemeClr val="dk1"/>
          </a:effectRef>
          <a:fontRef idx="minor">
            <a:schemeClr val="lt1"/>
          </a:fontRef>
        </p:style>
      </p:pic>
      <p:sp>
        <p:nvSpPr>
          <p:cNvPr id="7" name="Rectangle 6"/>
          <p:cNvSpPr/>
          <p:nvPr/>
        </p:nvSpPr>
        <p:spPr>
          <a:xfrm>
            <a:off x="354012" y="3290038"/>
            <a:ext cx="8424936" cy="1877437"/>
          </a:xfrm>
          <a:prstGeom prst="rect">
            <a:avLst/>
          </a:prstGeom>
        </p:spPr>
        <p:txBody>
          <a:bodyPr wrap="square">
            <a:spAutoFit/>
          </a:bodyPr>
          <a:lstStyle/>
          <a:p>
            <a:r>
              <a:rPr lang="vi-VN" sz="1600" dirty="0">
                <a:solidFill>
                  <a:srgbClr val="FF0000"/>
                </a:solidFill>
                <a:latin typeface="+mj-lt"/>
              </a:rPr>
              <a:t>Bức tranh Mùa thu vàng của họa sĩ Le vi tan người Nga</a:t>
            </a:r>
          </a:p>
          <a:p>
            <a:r>
              <a:rPr lang="vi-VN" sz="1600" dirty="0">
                <a:latin typeface="+mj-lt"/>
              </a:rPr>
              <a:t>Ghi lại một ngày thu nắng đẹp, đặc trưng ở xứ sở Bạch dương. Con sông nhỏ Syezha uốn khúc qua một khoảnh rừng đang đổ sang màu đỏ và vàng rực rỡ. Đưa mắt theo dòng sông, ta thấy xa xa ở hậu cảnh là những nếp nhà nông thôn nho nhỏ nằm bên cạnh cánh đồng xanh. Xa hơn nữa, ở tít phía chân trời, lại là rừng cây thu vàng lá. </a:t>
            </a:r>
          </a:p>
          <a:p>
            <a:r>
              <a:rPr lang="vi-VN" sz="1600" dirty="0">
                <a:latin typeface="+mj-lt"/>
              </a:rPr>
              <a:t>Trên nền trời xanh trong thấy mấy đám mây trắng lững lờ trôi. Dòng nước tĩnh lặng phản chiếu bầu trời nhưng tối tăm, ảm đạm hơn nhiều.</a:t>
            </a:r>
          </a:p>
        </p:txBody>
      </p:sp>
      <p:sp>
        <p:nvSpPr>
          <p:cNvPr id="8" name="Content Placeholder 7"/>
          <p:cNvSpPr>
            <a:spLocks noGrp="1"/>
          </p:cNvSpPr>
          <p:nvPr>
            <p:ph idx="1"/>
          </p:nvPr>
        </p:nvSpPr>
        <p:spPr/>
        <p:txBody>
          <a:bodyPr/>
          <a:lstStyle/>
          <a:p>
            <a:endParaRPr lang="vi-VN" dirty="0"/>
          </a:p>
        </p:txBody>
      </p:sp>
      <p:pic>
        <p:nvPicPr>
          <p:cNvPr id="10" name="bức tr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212" y="4602361"/>
            <a:ext cx="609600" cy="609600"/>
          </a:xfrm>
          <a:prstGeom prst="rect">
            <a:avLst/>
          </a:prstGeom>
        </p:spPr>
      </p:pic>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down)">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2940"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ai trung th">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52400" y="4533900"/>
            <a:ext cx="609600" cy="609600"/>
          </a:xfrm>
        </p:spPr>
      </p:pic>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3689" y="123478"/>
            <a:ext cx="6480720" cy="254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59184" y="3147814"/>
            <a:ext cx="7614592" cy="1754326"/>
          </a:xfrm>
          <a:prstGeom prst="rect">
            <a:avLst/>
          </a:prstGeom>
        </p:spPr>
        <p:txBody>
          <a:bodyPr wrap="square">
            <a:spAutoFit/>
          </a:bodyPr>
          <a:lstStyle/>
          <a:p>
            <a:r>
              <a:rPr lang="vi-VN" dirty="0">
                <a:latin typeface="+mj-lt"/>
              </a:rPr>
              <a:t>Mai Trung Thứ là họa sĩ của phụ nữ, trẻ em cùng những hoạt cảnh xinh đẹp, yên bình, ấm áp, giàu tình cảm, chất thơ,… Khi xem tranh Mai TrungThứ, người thưởng lãm thường khó có thể rời mắt, đặc biệt ở những tác phẩm nhiều nhân vật nhưng vẫn khúc chiết và nhẹ nhàng. Mỗi nhân vật trong bối cảnh được tạo hình với nhiều hoạt động khác nhau, được liên kết hài hòa tạo nên câu chuyện vui chơi trẻ thơ có sức truyền cảm mạnh, gần gũi và ấm áp.</a:t>
            </a:r>
            <a:endParaRPr lang="en-US" dirty="0">
              <a:latin typeface="+mj-lt"/>
            </a:endParaRPr>
          </a:p>
        </p:txBody>
      </p:sp>
      <p:sp>
        <p:nvSpPr>
          <p:cNvPr id="8" name="TextBox 7"/>
          <p:cNvSpPr txBox="1"/>
          <p:nvPr/>
        </p:nvSpPr>
        <p:spPr>
          <a:xfrm>
            <a:off x="1763688" y="2787774"/>
            <a:ext cx="6192688" cy="338554"/>
          </a:xfrm>
          <a:prstGeom prst="rect">
            <a:avLst/>
          </a:prstGeom>
          <a:noFill/>
        </p:spPr>
        <p:txBody>
          <a:bodyPr wrap="square" rtlCol="0">
            <a:spAutoFit/>
          </a:bodyPr>
          <a:lstStyle/>
          <a:p>
            <a:r>
              <a:rPr lang="en-US" sz="1600" dirty="0" err="1">
                <a:solidFill>
                  <a:srgbClr val="FF0000"/>
                </a:solidFill>
                <a:latin typeface="Times New Roman" pitchFamily="18" charset="0"/>
                <a:cs typeface="Times New Roman" pitchFamily="18" charset="0"/>
              </a:rPr>
              <a:t>Bức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tranh</a:t>
            </a:r>
            <a:r>
              <a:rPr lang="en-US" sz="1600" dirty="0">
                <a:solidFill>
                  <a:srgbClr val="FF0000"/>
                </a:solidFill>
                <a:latin typeface="Times New Roman" pitchFamily="18" charset="0"/>
                <a:cs typeface="Times New Roman" pitchFamily="18" charset="0"/>
              </a:rPr>
              <a:t> </a:t>
            </a:r>
            <a:r>
              <a:rPr lang="vi-VN" sz="1600" dirty="0">
                <a:solidFill>
                  <a:srgbClr val="FF0000"/>
                </a:solidFill>
                <a:latin typeface="Times New Roman" pitchFamily="18" charset="0"/>
                <a:cs typeface="Times New Roman" pitchFamily="18" charset="0"/>
              </a:rPr>
              <a:t>: N</a:t>
            </a:r>
            <a:r>
              <a:rPr lang="en-US" sz="1600" dirty="0" err="1">
                <a:solidFill>
                  <a:srgbClr val="FF0000"/>
                </a:solidFill>
                <a:latin typeface="Times New Roman" pitchFamily="18" charset="0"/>
                <a:cs typeface="Times New Roman" pitchFamily="18" charset="0"/>
              </a:rPr>
              <a:t>iềm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vui</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cuộc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sống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của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họa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sĩ</a:t>
            </a:r>
            <a:r>
              <a:rPr lang="en-US" sz="1600" dirty="0">
                <a:solidFill>
                  <a:srgbClr val="FF0000"/>
                </a:solidFill>
                <a:latin typeface="Times New Roman" pitchFamily="18" charset="0"/>
                <a:cs typeface="Times New Roman" pitchFamily="18" charset="0"/>
              </a:rPr>
              <a:t> </a:t>
            </a:r>
            <a:r>
              <a:rPr lang="vi-VN" sz="1600" dirty="0">
                <a:solidFill>
                  <a:srgbClr val="FF0000"/>
                </a:solidFill>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Mai </a:t>
            </a:r>
            <a:r>
              <a:rPr lang="vi-VN" sz="1600" dirty="0">
                <a:solidFill>
                  <a:srgbClr val="FF0000"/>
                </a:solidFill>
                <a:latin typeface="Times New Roman" pitchFamily="18" charset="0"/>
                <a:cs typeface="Times New Roman" pitchFamily="18" charset="0"/>
              </a:rPr>
              <a:t>Trung </a:t>
            </a:r>
            <a:r>
              <a:rPr lang="en-US" sz="1600" dirty="0" err="1">
                <a:solidFill>
                  <a:srgbClr val="FF0000"/>
                </a:solidFill>
                <a:latin typeface="Times New Roman" pitchFamily="18" charset="0"/>
                <a:cs typeface="Times New Roman" pitchFamily="18" charset="0"/>
              </a:rPr>
              <a:t>thứ</a:t>
            </a:r>
            <a:endParaRPr lang="en-US" sz="1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514"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 y="0"/>
            <a:ext cx="9155039" cy="514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624" y="699542"/>
            <a:ext cx="6696744" cy="369332"/>
          </a:xfrm>
          <a:prstGeom prst="rect">
            <a:avLst/>
          </a:prstGeom>
          <a:noFill/>
        </p:spPr>
        <p:txBody>
          <a:bodyPr wrap="square" rtlCol="0">
            <a:spAutoFit/>
          </a:bodyPr>
          <a:lstStyle/>
          <a:p>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5"/>
          <p:cNvSpPr txBox="1"/>
          <p:nvPr/>
        </p:nvSpPr>
        <p:spPr>
          <a:xfrm>
            <a:off x="457200" y="3462737"/>
            <a:ext cx="8581957" cy="369332"/>
          </a:xfrm>
          <a:prstGeom prst="rect">
            <a:avLst/>
          </a:prstGeom>
          <a:noFill/>
        </p:spPr>
        <p:txBody>
          <a:bodyPr wrap="square" rtlCol="0">
            <a:spAutoFit/>
          </a:bodyPr>
          <a:lstStyle/>
          <a:p>
            <a:r>
              <a:rPr lang="vi-VN" b="1" i="1" dirty="0">
                <a:solidFill>
                  <a:srgbClr val="C00000"/>
                </a:solidFill>
                <a:latin typeface="+mj-lt"/>
                <a:cs typeface="Times New Roman" pitchFamily="18" charset="0"/>
              </a:rPr>
              <a:t>Qua những tác phẩm trên em có cảm nhận được về </a:t>
            </a:r>
            <a:r>
              <a:rPr lang="vi-VN" b="1" i="1" dirty="0">
                <a:solidFill>
                  <a:srgbClr val="C00000"/>
                </a:solidFill>
                <a:latin typeface="+mj-lt"/>
              </a:rPr>
              <a:t>Vẻ đẹp thiên nhiên cuộc sống</a:t>
            </a:r>
            <a:r>
              <a:rPr lang="vi-VN" b="1" i="1" dirty="0">
                <a:solidFill>
                  <a:srgbClr val="C00000"/>
                </a:solidFill>
                <a:latin typeface="+mj-lt"/>
                <a:cs typeface="Times New Roman" pitchFamily="18" charset="0"/>
              </a:rPr>
              <a:t>?</a:t>
            </a:r>
            <a:endParaRPr lang="en-US" b="1" i="1" dirty="0">
              <a:solidFill>
                <a:srgbClr val="C00000"/>
              </a:solidFill>
              <a:latin typeface="+mj-lt"/>
              <a:cs typeface="Times New Roman" pitchFamily="18" charset="0"/>
            </a:endParaRPr>
          </a:p>
        </p:txBody>
      </p:sp>
      <p:grpSp>
        <p:nvGrpSpPr>
          <p:cNvPr id="16" name="Group 15"/>
          <p:cNvGrpSpPr/>
          <p:nvPr/>
        </p:nvGrpSpPr>
        <p:grpSpPr>
          <a:xfrm>
            <a:off x="683568" y="117684"/>
            <a:ext cx="7608364" cy="3227396"/>
            <a:chOff x="1178066" y="117684"/>
            <a:chExt cx="7113866" cy="2327441"/>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444013"/>
              <a:ext cx="1608277" cy="100111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pic>
        <p:grpSp>
          <p:nvGrpSpPr>
            <p:cNvPr id="15" name="Group 14"/>
            <p:cNvGrpSpPr/>
            <p:nvPr/>
          </p:nvGrpSpPr>
          <p:grpSpPr>
            <a:xfrm>
              <a:off x="1178066" y="117684"/>
              <a:ext cx="7113866" cy="2327441"/>
              <a:chOff x="1178066" y="117684"/>
              <a:chExt cx="7113866" cy="2327441"/>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066" y="117684"/>
                <a:ext cx="1603446" cy="106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137" r="7136"/>
              <a:stretch/>
            </p:blipFill>
            <p:spPr bwMode="auto">
              <a:xfrm>
                <a:off x="6707682" y="153306"/>
                <a:ext cx="1584250" cy="106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09" b="8734"/>
              <a:stretch/>
            </p:blipFill>
            <p:spPr bwMode="auto">
              <a:xfrm>
                <a:off x="4806856" y="166544"/>
                <a:ext cx="1603446" cy="9685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9565" y="166545"/>
                <a:ext cx="1568018" cy="9685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984" y="1278539"/>
                <a:ext cx="2971190" cy="11665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4" name="TextBox 13"/>
          <p:cNvSpPr txBox="1"/>
          <p:nvPr/>
        </p:nvSpPr>
        <p:spPr>
          <a:xfrm>
            <a:off x="570498" y="3949726"/>
            <a:ext cx="8424936" cy="923330"/>
          </a:xfrm>
          <a:prstGeom prst="rect">
            <a:avLst/>
          </a:prstGeom>
          <a:noFill/>
        </p:spPr>
        <p:txBody>
          <a:bodyPr wrap="square" rtlCol="0">
            <a:spAutoFit/>
          </a:bodyPr>
          <a:lstStyle/>
          <a:p>
            <a:r>
              <a:rPr lang="vi-VN" dirty="0">
                <a:latin typeface="+mj-lt"/>
              </a:rPr>
              <a:t>Vẻ đẹp thiên nhiên cuộc sống và những hoạt động thân thuộc hàng ngày mang đến những ý tưởng sáng tạo trong tác phẩm mỹ thuật của họa sĩ quan sát phân tích những hình ảnh từ cuộc sống giúp chúng ta tạo cảm hứng trong thực hành hành sáng tạo.</a:t>
            </a:r>
            <a:endParaRPr lang="en-US" dirty="0">
              <a:latin typeface="+mj-lt"/>
            </a:endParaRPr>
          </a:p>
        </p:txBody>
      </p:sp>
    </p:spTree>
    <p:extLst>
      <p:ext uri="{BB962C8B-B14F-4D97-AF65-F5344CB8AC3E}">
        <p14:creationId xmlns:p14="http://schemas.microsoft.com/office/powerpoint/2010/main" val="3411605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1082</Words>
  <Application>Microsoft Office PowerPoint</Application>
  <PresentationFormat>On-screen Show (16:9)</PresentationFormat>
  <Paragraphs>69</Paragraphs>
  <Slides>20</Slides>
  <Notes>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24</cp:revision>
  <dcterms:created xsi:type="dcterms:W3CDTF">2024-02-22T01:33:35Z</dcterms:created>
  <dcterms:modified xsi:type="dcterms:W3CDTF">2025-09-09T09:25:13Z</dcterms:modified>
</cp:coreProperties>
</file>