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61" r:id="rId5"/>
    <p:sldId id="260" r:id="rId6"/>
    <p:sldId id="259" r:id="rId7"/>
    <p:sldId id="274" r:id="rId8"/>
    <p:sldId id="262" r:id="rId9"/>
    <p:sldId id="263" r:id="rId10"/>
    <p:sldId id="264" r:id="rId11"/>
    <p:sldId id="265" r:id="rId12"/>
    <p:sldId id="266" r:id="rId13"/>
    <p:sldId id="267" r:id="rId14"/>
    <p:sldId id="268" r:id="rId15"/>
    <p:sldId id="276"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5" autoAdjust="0"/>
    <p:restoredTop sz="76429" autoAdjust="0"/>
  </p:normalViewPr>
  <p:slideViewPr>
    <p:cSldViewPr snapToGrid="0">
      <p:cViewPr>
        <p:scale>
          <a:sx n="61" d="100"/>
          <a:sy n="61" d="100"/>
        </p:scale>
        <p:origin x="-786" y="-72"/>
      </p:cViewPr>
      <p:guideLst>
        <p:guide orient="horz" pos="2160"/>
        <p:guide pos="3840"/>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CB412-ED3A-4C56-8834-810B5C8D228E}"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7523C-FE47-4B8E-9F69-461625D45C16}" type="slidenum">
              <a:rPr lang="en-US" smtClean="0"/>
              <a:t>‹#›</a:t>
            </a:fld>
            <a:endParaRPr lang="en-US"/>
          </a:p>
        </p:txBody>
      </p:sp>
    </p:spTree>
    <p:extLst>
      <p:ext uri="{BB962C8B-B14F-4D97-AF65-F5344CB8AC3E}">
        <p14:creationId xmlns:p14="http://schemas.microsoft.com/office/powerpoint/2010/main" val="74710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6</a:t>
            </a:fld>
            <a:endParaRPr lang="en-US"/>
          </a:p>
        </p:txBody>
      </p:sp>
    </p:spTree>
    <p:extLst>
      <p:ext uri="{BB962C8B-B14F-4D97-AF65-F5344CB8AC3E}">
        <p14:creationId xmlns:p14="http://schemas.microsoft.com/office/powerpoint/2010/main" val="306855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9</a:t>
            </a:fld>
            <a:endParaRPr lang="en-US"/>
          </a:p>
        </p:txBody>
      </p:sp>
    </p:spTree>
    <p:extLst>
      <p:ext uri="{BB962C8B-B14F-4D97-AF65-F5344CB8AC3E}">
        <p14:creationId xmlns:p14="http://schemas.microsoft.com/office/powerpoint/2010/main" val="210639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10</a:t>
            </a:fld>
            <a:endParaRPr lang="en-US"/>
          </a:p>
        </p:txBody>
      </p:sp>
    </p:spTree>
    <p:extLst>
      <p:ext uri="{BB962C8B-B14F-4D97-AF65-F5344CB8AC3E}">
        <p14:creationId xmlns:p14="http://schemas.microsoft.com/office/powerpoint/2010/main" val="209959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12</a:t>
            </a:fld>
            <a:endParaRPr lang="en-US"/>
          </a:p>
        </p:txBody>
      </p:sp>
    </p:spTree>
    <p:extLst>
      <p:ext uri="{BB962C8B-B14F-4D97-AF65-F5344CB8AC3E}">
        <p14:creationId xmlns:p14="http://schemas.microsoft.com/office/powerpoint/2010/main" val="206867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15</a:t>
            </a:fld>
            <a:endParaRPr lang="en-US"/>
          </a:p>
        </p:txBody>
      </p:sp>
    </p:spTree>
    <p:extLst>
      <p:ext uri="{BB962C8B-B14F-4D97-AF65-F5344CB8AC3E}">
        <p14:creationId xmlns:p14="http://schemas.microsoft.com/office/powerpoint/2010/main" val="133307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16</a:t>
            </a:fld>
            <a:endParaRPr lang="en-US"/>
          </a:p>
        </p:txBody>
      </p:sp>
    </p:spTree>
    <p:extLst>
      <p:ext uri="{BB962C8B-B14F-4D97-AF65-F5344CB8AC3E}">
        <p14:creationId xmlns:p14="http://schemas.microsoft.com/office/powerpoint/2010/main" val="5511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307905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428928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11343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EE5C2-DE35-487E-8843-DA625ADAB1D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75003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1EE5C2-DE35-487E-8843-DA625ADAB1D9}"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06853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EE5C2-DE35-487E-8843-DA625ADAB1D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61401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EE5C2-DE35-487E-8843-DA625ADAB1D9}"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410149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EE5C2-DE35-487E-8843-DA625ADAB1D9}"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118352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EE5C2-DE35-487E-8843-DA625ADAB1D9}"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2849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1EE5C2-DE35-487E-8843-DA625ADAB1D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63354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1EE5C2-DE35-487E-8843-DA625ADAB1D9}"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E9628-82C2-4D15-807D-4DBD526C9878}" type="slidenum">
              <a:rPr lang="en-US" smtClean="0"/>
              <a:t>‹#›</a:t>
            </a:fld>
            <a:endParaRPr lang="en-US"/>
          </a:p>
        </p:txBody>
      </p:sp>
    </p:spTree>
    <p:extLst>
      <p:ext uri="{BB962C8B-B14F-4D97-AF65-F5344CB8AC3E}">
        <p14:creationId xmlns:p14="http://schemas.microsoft.com/office/powerpoint/2010/main" val="290566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EE5C2-DE35-487E-8843-DA625ADAB1D9}" type="datetimeFigureOut">
              <a:rPr lang="en-US" smtClean="0"/>
              <a:t>8/16/2023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E9628-82C2-4D15-807D-4DBD526C9878}" type="slidenum">
              <a:rPr lang="en-US" smtClean="0"/>
              <a:t>‹#›</a:t>
            </a:fld>
            <a:endParaRPr lang="en-US"/>
          </a:p>
        </p:txBody>
      </p:sp>
    </p:spTree>
    <p:extLst>
      <p:ext uri="{BB962C8B-B14F-4D97-AF65-F5344CB8AC3E}">
        <p14:creationId xmlns:p14="http://schemas.microsoft.com/office/powerpoint/2010/main" val="218247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gif"/><Relationship Id="rId5" Type="http://schemas.openxmlformats.org/officeDocument/2006/relationships/image" Target="../media/image13.gif"/><Relationship Id="rId10" Type="http://schemas.openxmlformats.org/officeDocument/2006/relationships/image" Target="../media/image16.gif"/><Relationship Id="rId4" Type="http://schemas.openxmlformats.org/officeDocument/2006/relationships/image" Target="../media/image12.gif"/><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8.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36.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gif"/><Relationship Id="rId5" Type="http://schemas.openxmlformats.org/officeDocument/2006/relationships/image" Target="../media/image13.gif"/><Relationship Id="rId10" Type="http://schemas.openxmlformats.org/officeDocument/2006/relationships/image" Target="../media/image16.gif"/><Relationship Id="rId4" Type="http://schemas.openxmlformats.org/officeDocument/2006/relationships/image" Target="../media/image12.gif"/><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gif"/><Relationship Id="rId7" Type="http://schemas.microsoft.com/office/2007/relationships/hdphoto" Target="../media/hdphoto2.wdp"/><Relationship Id="rId2" Type="http://schemas.openxmlformats.org/officeDocument/2006/relationships/image" Target="../media/image12.gif"/><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8.gif"/><Relationship Id="rId4" Type="http://schemas.openxmlformats.org/officeDocument/2006/relationships/image" Target="../media/image14.png"/><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 y="-129166"/>
            <a:ext cx="12327467" cy="6987166"/>
          </a:xfrm>
          <a:prstGeom prst="rect">
            <a:avLst/>
          </a:prstGeom>
        </p:spPr>
      </p:pic>
      <p:sp>
        <p:nvSpPr>
          <p:cNvPr id="7" name="Rectangle 6"/>
          <p:cNvSpPr/>
          <p:nvPr/>
        </p:nvSpPr>
        <p:spPr>
          <a:xfrm>
            <a:off x="2357225" y="2401709"/>
            <a:ext cx="5896486" cy="1200329"/>
          </a:xfrm>
          <a:prstGeom prst="rect">
            <a:avLst/>
          </a:prstGeom>
          <a:noFill/>
        </p:spPr>
        <p:txBody>
          <a:bodyPr wrap="none" lIns="91440" tIns="45720" rIns="91440" bIns="45720">
            <a:spAutoFit/>
          </a:bodyPr>
          <a:lstStyle/>
          <a:p>
            <a:r>
              <a:rPr lang="vi-VN" sz="7200" b="1" dirty="0">
                <a:ln w="22225">
                  <a:solidFill>
                    <a:schemeClr val="accent2"/>
                  </a:solidFill>
                  <a:prstDash val="solid"/>
                </a:ln>
                <a:solidFill>
                  <a:schemeClr val="accent2">
                    <a:lumMod val="40000"/>
                    <a:lumOff val="60000"/>
                  </a:schemeClr>
                </a:solidFill>
                <a:latin typeface="+mj-lt"/>
              </a:rPr>
              <a:t>MỸ THUẬT 8</a:t>
            </a:r>
            <a:endParaRPr lang="en-US" sz="7200" b="1" dirty="0">
              <a:ln w="22225">
                <a:solidFill>
                  <a:schemeClr val="accent2"/>
                </a:solidFill>
                <a:prstDash val="solid"/>
              </a:ln>
              <a:solidFill>
                <a:schemeClr val="accent2">
                  <a:lumMod val="40000"/>
                  <a:lumOff val="60000"/>
                </a:schemeClr>
              </a:solidFill>
              <a:latin typeface="+mj-lt"/>
            </a:endParaRPr>
          </a:p>
        </p:txBody>
      </p:sp>
      <p:pic>
        <p:nvPicPr>
          <p:cNvPr id="8" name="Picture 7" descr="Screen Clipping"/>
          <p:cNvPicPr>
            <a:picLocks noChangeAspect="1"/>
          </p:cNvPicPr>
          <p:nvPr/>
        </p:nvPicPr>
        <p:blipFill>
          <a:blip r:embed="rId3"/>
          <a:stretch>
            <a:fillRect/>
          </a:stretch>
        </p:blipFill>
        <p:spPr>
          <a:xfrm>
            <a:off x="6091237" y="3424237"/>
            <a:ext cx="9526" cy="9526"/>
          </a:xfrm>
          <a:prstGeom prst="rect">
            <a:avLst/>
          </a:prstGeom>
        </p:spPr>
      </p:pic>
    </p:spTree>
    <p:extLst>
      <p:ext uri="{BB962C8B-B14F-4D97-AF65-F5344CB8AC3E}">
        <p14:creationId xmlns:p14="http://schemas.microsoft.com/office/powerpoint/2010/main" val="16281614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3684" y="11733"/>
            <a:ext cx="2182200" cy="400110"/>
          </a:xfrm>
          <a:prstGeom prst="rect">
            <a:avLst/>
          </a:prstGeom>
          <a:noFill/>
        </p:spPr>
        <p:txBody>
          <a:bodyPr wrap="none" lIns="91440" tIns="45720" rIns="91440" bIns="45720">
            <a:spAutoFit/>
          </a:bodyPr>
          <a:lstStyle/>
          <a:p>
            <a:pPr algn="ctr"/>
            <a:r>
              <a:rPr lang="vi-VN" sz="20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CÁCH BƯỚC VẼ</a:t>
            </a:r>
            <a:endParaRPr 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pic>
        <p:nvPicPr>
          <p:cNvPr id="5" name="Picture 4"/>
          <p:cNvPicPr>
            <a:picLocks noChangeAspect="1"/>
          </p:cNvPicPr>
          <p:nvPr/>
        </p:nvPicPr>
        <p:blipFill>
          <a:blip r:embed="rId3"/>
          <a:stretch>
            <a:fillRect/>
          </a:stretch>
        </p:blipFill>
        <p:spPr>
          <a:xfrm>
            <a:off x="6626396" y="3970219"/>
            <a:ext cx="3800055" cy="2460691"/>
          </a:xfrm>
          <a:prstGeom prst="rect">
            <a:avLst/>
          </a:prstGeom>
          <a:ln w="28575">
            <a:solidFill>
              <a:srgbClr val="002060"/>
            </a:solidFill>
          </a:ln>
        </p:spPr>
      </p:pic>
      <p:sp>
        <p:nvSpPr>
          <p:cNvPr id="11" name="Rectangle 10"/>
          <p:cNvSpPr/>
          <p:nvPr/>
        </p:nvSpPr>
        <p:spPr>
          <a:xfrm>
            <a:off x="15906747" y="-800377"/>
            <a:ext cx="1824474" cy="523220"/>
          </a:xfrm>
          <a:prstGeom prst="rect">
            <a:avLst/>
          </a:prstGeom>
          <a:noFill/>
        </p:spPr>
        <p:txBody>
          <a:bodyPr wrap="none" lIns="91440" tIns="45720" rIns="91440" bIns="45720">
            <a:spAutoFit/>
          </a:bodyPr>
          <a:lstStyle/>
          <a:p>
            <a:pPr algn="ctr"/>
            <a:r>
              <a:rPr lang="vi-VN" sz="2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CÁCH VẼ</a:t>
            </a:r>
            <a:endPar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grpSp>
        <p:nvGrpSpPr>
          <p:cNvPr id="272" name="Group 271"/>
          <p:cNvGrpSpPr/>
          <p:nvPr/>
        </p:nvGrpSpPr>
        <p:grpSpPr>
          <a:xfrm>
            <a:off x="7132149" y="1005734"/>
            <a:ext cx="2850706" cy="1779623"/>
            <a:chOff x="7303050" y="1286701"/>
            <a:chExt cx="2850706" cy="1779623"/>
          </a:xfrm>
        </p:grpSpPr>
        <p:grpSp>
          <p:nvGrpSpPr>
            <p:cNvPr id="12" name="Group 11"/>
            <p:cNvGrpSpPr/>
            <p:nvPr/>
          </p:nvGrpSpPr>
          <p:grpSpPr>
            <a:xfrm>
              <a:off x="7303050" y="1286701"/>
              <a:ext cx="2850706" cy="1621245"/>
              <a:chOff x="3091543" y="2075543"/>
              <a:chExt cx="6299200" cy="3454400"/>
            </a:xfrm>
          </p:grpSpPr>
          <p:sp>
            <p:nvSpPr>
              <p:cNvPr id="13" name="Freeform 12"/>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091543" y="2075543"/>
                <a:ext cx="3468914" cy="3396343"/>
                <a:chOff x="3091543" y="2075543"/>
                <a:chExt cx="3468914" cy="3396343"/>
              </a:xfrm>
            </p:grpSpPr>
            <p:sp>
              <p:nvSpPr>
                <p:cNvPr id="16" name="Freeform 15"/>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8899182" y="1620487"/>
              <a:ext cx="1202026" cy="579016"/>
              <a:chOff x="6618514" y="2786743"/>
              <a:chExt cx="2656115" cy="1233714"/>
            </a:xfrm>
          </p:grpSpPr>
          <p:sp>
            <p:nvSpPr>
              <p:cNvPr id="19" name="Freeform 18"/>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721296" y="2279543"/>
              <a:ext cx="2217343" cy="693797"/>
              <a:chOff x="4015740" y="4191000"/>
              <a:chExt cx="4899660" cy="1478280"/>
            </a:xfrm>
          </p:grpSpPr>
          <p:sp>
            <p:nvSpPr>
              <p:cNvPr id="27" name="Freeform 26"/>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324726" y="1356864"/>
              <a:ext cx="1551795" cy="1366137"/>
              <a:chOff x="3139440" y="2225040"/>
              <a:chExt cx="3429000" cy="2910840"/>
            </a:xfrm>
          </p:grpSpPr>
          <p:sp>
            <p:nvSpPr>
              <p:cNvPr id="32" name="Freeform 31"/>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3139440" y="2225040"/>
                <a:ext cx="3429000" cy="2910840"/>
                <a:chOff x="3139440" y="2225040"/>
                <a:chExt cx="3429000" cy="2910840"/>
              </a:xfrm>
            </p:grpSpPr>
            <p:sp>
              <p:nvSpPr>
                <p:cNvPr id="35" name="Freeform 34"/>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3139440" y="2331720"/>
                  <a:ext cx="3429000" cy="2804160"/>
                  <a:chOff x="3139440" y="2331720"/>
                  <a:chExt cx="3429000" cy="2804160"/>
                </a:xfrm>
              </p:grpSpPr>
              <p:sp>
                <p:nvSpPr>
                  <p:cNvPr id="37" name="Freeform 36"/>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3139440" y="2331720"/>
                    <a:ext cx="3429000" cy="2804160"/>
                    <a:chOff x="3139440" y="2331720"/>
                    <a:chExt cx="3429000" cy="2804160"/>
                  </a:xfrm>
                </p:grpSpPr>
                <p:sp>
                  <p:nvSpPr>
                    <p:cNvPr id="39" name="Freeform 38"/>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1" name="Freeform 40"/>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5" name="Group 44"/>
            <p:cNvGrpSpPr/>
            <p:nvPr/>
          </p:nvGrpSpPr>
          <p:grpSpPr>
            <a:xfrm>
              <a:off x="7335892" y="1789295"/>
              <a:ext cx="2042787" cy="716745"/>
              <a:chOff x="3164114" y="3146425"/>
              <a:chExt cx="4513943" cy="1527175"/>
            </a:xfrm>
          </p:grpSpPr>
          <p:sp>
            <p:nvSpPr>
              <p:cNvPr id="46" name="Freeform 45"/>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3711575" y="3517900"/>
                <a:ext cx="393700" cy="577850"/>
                <a:chOff x="3711575" y="3517900"/>
                <a:chExt cx="393700" cy="577850"/>
              </a:xfrm>
            </p:grpSpPr>
            <p:sp>
              <p:nvSpPr>
                <p:cNvPr id="57" name="Freeform 56"/>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47"/>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3164114" y="3146425"/>
                <a:ext cx="4513943" cy="1527175"/>
                <a:chOff x="3164114" y="3146425"/>
                <a:chExt cx="4513943" cy="1527175"/>
              </a:xfrm>
            </p:grpSpPr>
            <p:sp>
              <p:nvSpPr>
                <p:cNvPr id="50" name="Freeform 49"/>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Freeform 72"/>
            <p:cNvSpPr/>
            <p:nvPr/>
          </p:nvSpPr>
          <p:spPr>
            <a:xfrm>
              <a:off x="7369555" y="2753400"/>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p:cNvGrpSpPr/>
          <p:nvPr/>
        </p:nvGrpSpPr>
        <p:grpSpPr>
          <a:xfrm>
            <a:off x="1519575" y="3849032"/>
            <a:ext cx="3780346" cy="2266465"/>
            <a:chOff x="1519575" y="3849032"/>
            <a:chExt cx="3780346" cy="2266465"/>
          </a:xfrm>
        </p:grpSpPr>
        <p:grpSp>
          <p:nvGrpSpPr>
            <p:cNvPr id="141" name="Group 140"/>
            <p:cNvGrpSpPr/>
            <p:nvPr/>
          </p:nvGrpSpPr>
          <p:grpSpPr>
            <a:xfrm>
              <a:off x="2233278" y="4335874"/>
              <a:ext cx="2850706" cy="1621245"/>
              <a:chOff x="3091543" y="2075543"/>
              <a:chExt cx="6299200" cy="3454400"/>
            </a:xfrm>
          </p:grpSpPr>
          <p:sp>
            <p:nvSpPr>
              <p:cNvPr id="199" name="Freeform 198"/>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99"/>
              <p:cNvGrpSpPr/>
              <p:nvPr/>
            </p:nvGrpSpPr>
            <p:grpSpPr>
              <a:xfrm>
                <a:off x="3091543" y="2075543"/>
                <a:ext cx="3468914" cy="3396343"/>
                <a:chOff x="3091543" y="2075543"/>
                <a:chExt cx="3468914" cy="3396343"/>
              </a:xfrm>
            </p:grpSpPr>
            <p:sp>
              <p:nvSpPr>
                <p:cNvPr id="202" name="Freeform 201"/>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Freeform 200"/>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3829410" y="4669660"/>
              <a:ext cx="1202026" cy="579016"/>
              <a:chOff x="6618514" y="2786743"/>
              <a:chExt cx="2656115" cy="1233714"/>
            </a:xfrm>
          </p:grpSpPr>
          <p:sp>
            <p:nvSpPr>
              <p:cNvPr id="192" name="Freeform 191"/>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Freeform 194"/>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195"/>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reeform 196"/>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Freeform 197"/>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2651524" y="5328716"/>
              <a:ext cx="2217343" cy="693797"/>
              <a:chOff x="4015740" y="4191000"/>
              <a:chExt cx="4899660" cy="1478280"/>
            </a:xfrm>
          </p:grpSpPr>
          <p:sp>
            <p:nvSpPr>
              <p:cNvPr id="188" name="Freeform 187"/>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2254954" y="4406037"/>
              <a:ext cx="1551795" cy="1366137"/>
              <a:chOff x="3139440" y="2225040"/>
              <a:chExt cx="3429000" cy="2910840"/>
            </a:xfrm>
          </p:grpSpPr>
          <p:sp>
            <p:nvSpPr>
              <p:cNvPr id="175" name="Freeform 174"/>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p:cNvGrpSpPr/>
              <p:nvPr/>
            </p:nvGrpSpPr>
            <p:grpSpPr>
              <a:xfrm>
                <a:off x="3139440" y="2225040"/>
                <a:ext cx="3429000" cy="2910840"/>
                <a:chOff x="3139440" y="2225040"/>
                <a:chExt cx="3429000" cy="2910840"/>
              </a:xfrm>
            </p:grpSpPr>
            <p:sp>
              <p:nvSpPr>
                <p:cNvPr id="178" name="Freeform 177"/>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a:off x="3139440" y="2331720"/>
                  <a:ext cx="3429000" cy="2804160"/>
                  <a:chOff x="3139440" y="2331720"/>
                  <a:chExt cx="3429000" cy="2804160"/>
                </a:xfrm>
              </p:grpSpPr>
              <p:sp>
                <p:nvSpPr>
                  <p:cNvPr id="180" name="Freeform 179"/>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3139440" y="2331720"/>
                    <a:ext cx="3429000" cy="2804160"/>
                    <a:chOff x="3139440" y="2331720"/>
                    <a:chExt cx="3429000" cy="2804160"/>
                  </a:xfrm>
                </p:grpSpPr>
                <p:sp>
                  <p:nvSpPr>
                    <p:cNvPr id="182" name="Freeform 181"/>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4" name="Freeform 183"/>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186"/>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5" name="Group 144"/>
            <p:cNvGrpSpPr/>
            <p:nvPr/>
          </p:nvGrpSpPr>
          <p:grpSpPr>
            <a:xfrm>
              <a:off x="2266120" y="4838468"/>
              <a:ext cx="2042787" cy="716745"/>
              <a:chOff x="3164114" y="3146425"/>
              <a:chExt cx="4513943" cy="1527175"/>
            </a:xfrm>
          </p:grpSpPr>
          <p:sp>
            <p:nvSpPr>
              <p:cNvPr id="159" name="Freeform 158"/>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p:cNvGrpSpPr/>
              <p:nvPr/>
            </p:nvGrpSpPr>
            <p:grpSpPr>
              <a:xfrm>
                <a:off x="3711575" y="3517900"/>
                <a:ext cx="393700" cy="577850"/>
                <a:chOff x="3711575" y="3517900"/>
                <a:chExt cx="393700" cy="577850"/>
              </a:xfrm>
            </p:grpSpPr>
            <p:sp>
              <p:nvSpPr>
                <p:cNvPr id="170" name="Freeform 169"/>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Freeform 160"/>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3164114" y="3146425"/>
                <a:ext cx="4513943" cy="1527175"/>
                <a:chOff x="3164114" y="3146425"/>
                <a:chExt cx="4513943" cy="1527175"/>
              </a:xfrm>
            </p:grpSpPr>
            <p:sp>
              <p:nvSpPr>
                <p:cNvPr id="163" name="Freeform 162"/>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163"/>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165"/>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67"/>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45"/>
            <p:cNvGrpSpPr/>
            <p:nvPr/>
          </p:nvGrpSpPr>
          <p:grpSpPr>
            <a:xfrm>
              <a:off x="1519575" y="3849032"/>
              <a:ext cx="3780346" cy="2248583"/>
              <a:chOff x="1514475" y="1038225"/>
              <a:chExt cx="8353425" cy="4791075"/>
            </a:xfrm>
          </p:grpSpPr>
          <p:grpSp>
            <p:nvGrpSpPr>
              <p:cNvPr id="149" name="Group 148"/>
              <p:cNvGrpSpPr/>
              <p:nvPr/>
            </p:nvGrpSpPr>
            <p:grpSpPr>
              <a:xfrm>
                <a:off x="1981200" y="1066800"/>
                <a:ext cx="3638550" cy="533400"/>
                <a:chOff x="1981200" y="1066800"/>
                <a:chExt cx="3638550" cy="533400"/>
              </a:xfrm>
            </p:grpSpPr>
            <p:sp>
              <p:nvSpPr>
                <p:cNvPr id="157" name="Freeform 156"/>
                <p:cNvSpPr/>
                <p:nvPr/>
              </p:nvSpPr>
              <p:spPr>
                <a:xfrm>
                  <a:off x="1981200" y="1162050"/>
                  <a:ext cx="447675" cy="438150"/>
                </a:xfrm>
                <a:custGeom>
                  <a:avLst/>
                  <a:gdLst>
                    <a:gd name="connsiteX0" fmla="*/ 0 w 447675"/>
                    <a:gd name="connsiteY0" fmla="*/ 9525 h 438150"/>
                    <a:gd name="connsiteX1" fmla="*/ 438150 w 447675"/>
                    <a:gd name="connsiteY1" fmla="*/ 0 h 438150"/>
                    <a:gd name="connsiteX2" fmla="*/ 447675 w 447675"/>
                    <a:gd name="connsiteY2" fmla="*/ 419100 h 438150"/>
                    <a:gd name="connsiteX3" fmla="*/ 57150 w 447675"/>
                    <a:gd name="connsiteY3" fmla="*/ 438150 h 438150"/>
                    <a:gd name="connsiteX4" fmla="*/ 9525 w 447675"/>
                    <a:gd name="connsiteY4" fmla="*/ 16192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38150">
                      <a:moveTo>
                        <a:pt x="0" y="9525"/>
                      </a:moveTo>
                      <a:lnTo>
                        <a:pt x="438150" y="0"/>
                      </a:lnTo>
                      <a:lnTo>
                        <a:pt x="447675" y="419100"/>
                      </a:lnTo>
                      <a:lnTo>
                        <a:pt x="57150" y="438150"/>
                      </a:lnTo>
                      <a:lnTo>
                        <a:pt x="9525" y="1619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4343400" y="1066800"/>
                  <a:ext cx="1276350" cy="333375"/>
                </a:xfrm>
                <a:custGeom>
                  <a:avLst/>
                  <a:gdLst>
                    <a:gd name="connsiteX0" fmla="*/ 0 w 1276350"/>
                    <a:gd name="connsiteY0" fmla="*/ 333375 h 333375"/>
                    <a:gd name="connsiteX1" fmla="*/ 200025 w 1276350"/>
                    <a:gd name="connsiteY1" fmla="*/ 276225 h 333375"/>
                    <a:gd name="connsiteX2" fmla="*/ 1276350 w 1276350"/>
                    <a:gd name="connsiteY2" fmla="*/ 276225 h 333375"/>
                    <a:gd name="connsiteX3" fmla="*/ 1276350 w 1276350"/>
                    <a:gd name="connsiteY3" fmla="*/ 38100 h 333375"/>
                    <a:gd name="connsiteX4" fmla="*/ 1038225 w 1276350"/>
                    <a:gd name="connsiteY4" fmla="*/ 0 h 333375"/>
                    <a:gd name="connsiteX5" fmla="*/ 1162050 w 1276350"/>
                    <a:gd name="connsiteY5" fmla="*/ 266700 h 333375"/>
                    <a:gd name="connsiteX6" fmla="*/ 228600 w 1276350"/>
                    <a:gd name="connsiteY6" fmla="*/ 276225 h 333375"/>
                    <a:gd name="connsiteX7" fmla="*/ 238125 w 1276350"/>
                    <a:gd name="connsiteY7" fmla="*/ 476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350" h="333375">
                      <a:moveTo>
                        <a:pt x="0" y="333375"/>
                      </a:moveTo>
                      <a:lnTo>
                        <a:pt x="200025" y="276225"/>
                      </a:lnTo>
                      <a:lnTo>
                        <a:pt x="1276350" y="276225"/>
                      </a:lnTo>
                      <a:lnTo>
                        <a:pt x="1276350" y="38100"/>
                      </a:lnTo>
                      <a:lnTo>
                        <a:pt x="1038225" y="0"/>
                      </a:lnTo>
                      <a:lnTo>
                        <a:pt x="1162050" y="266700"/>
                      </a:lnTo>
                      <a:lnTo>
                        <a:pt x="228600" y="276225"/>
                      </a:lnTo>
                      <a:lnTo>
                        <a:pt x="238125" y="47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1514475" y="1038225"/>
                <a:ext cx="8353425" cy="4791075"/>
                <a:chOff x="1514475" y="1038225"/>
                <a:chExt cx="8353425" cy="4791075"/>
              </a:xfrm>
            </p:grpSpPr>
            <p:sp>
              <p:nvSpPr>
                <p:cNvPr id="151" name="Freeform 150"/>
                <p:cNvSpPr/>
                <p:nvPr/>
              </p:nvSpPr>
              <p:spPr>
                <a:xfrm>
                  <a:off x="1590675" y="5314950"/>
                  <a:ext cx="2257425" cy="514350"/>
                </a:xfrm>
                <a:custGeom>
                  <a:avLst/>
                  <a:gdLst>
                    <a:gd name="connsiteX0" fmla="*/ 0 w 2257425"/>
                    <a:gd name="connsiteY0" fmla="*/ 238125 h 514350"/>
                    <a:gd name="connsiteX1" fmla="*/ 0 w 2257425"/>
                    <a:gd name="connsiteY1" fmla="*/ 238125 h 514350"/>
                    <a:gd name="connsiteX2" fmla="*/ 1571625 w 2257425"/>
                    <a:gd name="connsiteY2" fmla="*/ 0 h 514350"/>
                    <a:gd name="connsiteX3" fmla="*/ 1000125 w 2257425"/>
                    <a:gd name="connsiteY3" fmla="*/ 76200 h 514350"/>
                    <a:gd name="connsiteX4" fmla="*/ 1771650 w 2257425"/>
                    <a:gd name="connsiteY4" fmla="*/ 238125 h 514350"/>
                    <a:gd name="connsiteX5" fmla="*/ 2257425 w 2257425"/>
                    <a:gd name="connsiteY5" fmla="*/ 123825 h 514350"/>
                    <a:gd name="connsiteX6" fmla="*/ 19050 w 2257425"/>
                    <a:gd name="connsiteY6" fmla="*/ 514350 h 514350"/>
                    <a:gd name="connsiteX7" fmla="*/ 914400 w 2257425"/>
                    <a:gd name="connsiteY7" fmla="*/ 361950 h 514350"/>
                    <a:gd name="connsiteX8" fmla="*/ 219075 w 2257425"/>
                    <a:gd name="connsiteY8" fmla="*/ 2190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425" h="514350">
                      <a:moveTo>
                        <a:pt x="0" y="238125"/>
                      </a:moveTo>
                      <a:lnTo>
                        <a:pt x="0" y="238125"/>
                      </a:lnTo>
                      <a:lnTo>
                        <a:pt x="1571625" y="0"/>
                      </a:lnTo>
                      <a:lnTo>
                        <a:pt x="1000125" y="76200"/>
                      </a:lnTo>
                      <a:lnTo>
                        <a:pt x="1771650" y="238125"/>
                      </a:lnTo>
                      <a:lnTo>
                        <a:pt x="2257425" y="123825"/>
                      </a:lnTo>
                      <a:lnTo>
                        <a:pt x="19050" y="514350"/>
                      </a:lnTo>
                      <a:lnTo>
                        <a:pt x="914400" y="361950"/>
                      </a:lnTo>
                      <a:lnTo>
                        <a:pt x="219075" y="2190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1514475" y="1038225"/>
                  <a:ext cx="8353425" cy="4133850"/>
                  <a:chOff x="1514475" y="1038225"/>
                  <a:chExt cx="8353425" cy="4133850"/>
                </a:xfrm>
              </p:grpSpPr>
              <p:sp>
                <p:nvSpPr>
                  <p:cNvPr id="153" name="Freeform 152"/>
                  <p:cNvSpPr/>
                  <p:nvPr/>
                </p:nvSpPr>
                <p:spPr>
                  <a:xfrm>
                    <a:off x="1514475" y="1038225"/>
                    <a:ext cx="1600200" cy="4095750"/>
                  </a:xfrm>
                  <a:custGeom>
                    <a:avLst/>
                    <a:gdLst>
                      <a:gd name="connsiteX0" fmla="*/ 276225 w 1600200"/>
                      <a:gd name="connsiteY0" fmla="*/ 0 h 4095750"/>
                      <a:gd name="connsiteX1" fmla="*/ 247650 w 1600200"/>
                      <a:gd name="connsiteY1" fmla="*/ 542925 h 4095750"/>
                      <a:gd name="connsiteX2" fmla="*/ 0 w 1600200"/>
                      <a:gd name="connsiteY2" fmla="*/ 381000 h 4095750"/>
                      <a:gd name="connsiteX3" fmla="*/ 704850 w 1600200"/>
                      <a:gd name="connsiteY3" fmla="*/ 771525 h 4095750"/>
                      <a:gd name="connsiteX4" fmla="*/ 47625 w 1600200"/>
                      <a:gd name="connsiteY4" fmla="*/ 762000 h 4095750"/>
                      <a:gd name="connsiteX5" fmla="*/ 371475 w 1600200"/>
                      <a:gd name="connsiteY5" fmla="*/ 781050 h 4095750"/>
                      <a:gd name="connsiteX6" fmla="*/ 342900 w 1600200"/>
                      <a:gd name="connsiteY6" fmla="*/ 1247775 h 4095750"/>
                      <a:gd name="connsiteX7" fmla="*/ 38100 w 1600200"/>
                      <a:gd name="connsiteY7" fmla="*/ 1257300 h 4095750"/>
                      <a:gd name="connsiteX8" fmla="*/ 447675 w 1600200"/>
                      <a:gd name="connsiteY8" fmla="*/ 1257300 h 4095750"/>
                      <a:gd name="connsiteX9" fmla="*/ 542925 w 1600200"/>
                      <a:gd name="connsiteY9" fmla="*/ 4095750 h 4095750"/>
                      <a:gd name="connsiteX10" fmla="*/ 438150 w 1600200"/>
                      <a:gd name="connsiteY10" fmla="*/ 4095750 h 4095750"/>
                      <a:gd name="connsiteX11" fmla="*/ 76200 w 1600200"/>
                      <a:gd name="connsiteY11" fmla="*/ 4095750 h 4095750"/>
                      <a:gd name="connsiteX12" fmla="*/ 257175 w 1600200"/>
                      <a:gd name="connsiteY12" fmla="*/ 4029075 h 4095750"/>
                      <a:gd name="connsiteX13" fmla="*/ 257175 w 1600200"/>
                      <a:gd name="connsiteY13" fmla="*/ 3943350 h 4095750"/>
                      <a:gd name="connsiteX14" fmla="*/ 142875 w 1600200"/>
                      <a:gd name="connsiteY14" fmla="*/ 1952625 h 4095750"/>
                      <a:gd name="connsiteX15" fmla="*/ 476250 w 1600200"/>
                      <a:gd name="connsiteY15" fmla="*/ 1952625 h 4095750"/>
                      <a:gd name="connsiteX16" fmla="*/ 438150 w 1600200"/>
                      <a:gd name="connsiteY16" fmla="*/ 1438275 h 4095750"/>
                      <a:gd name="connsiteX17" fmla="*/ 885825 w 1600200"/>
                      <a:gd name="connsiteY17" fmla="*/ 1781175 h 4095750"/>
                      <a:gd name="connsiteX18" fmla="*/ 1600200 w 1600200"/>
                      <a:gd name="connsiteY18" fmla="*/ 1733550 h 4095750"/>
                      <a:gd name="connsiteX19" fmla="*/ 1543050 w 1600200"/>
                      <a:gd name="connsiteY19" fmla="*/ 1352550 h 4095750"/>
                      <a:gd name="connsiteX20" fmla="*/ 485775 w 1600200"/>
                      <a:gd name="connsiteY20" fmla="*/ 1457325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0200" h="4095750">
                        <a:moveTo>
                          <a:pt x="276225" y="0"/>
                        </a:moveTo>
                        <a:lnTo>
                          <a:pt x="247650" y="542925"/>
                        </a:lnTo>
                        <a:lnTo>
                          <a:pt x="0" y="381000"/>
                        </a:lnTo>
                        <a:lnTo>
                          <a:pt x="704850" y="771525"/>
                        </a:lnTo>
                        <a:lnTo>
                          <a:pt x="47625" y="762000"/>
                        </a:lnTo>
                        <a:lnTo>
                          <a:pt x="371475" y="781050"/>
                        </a:lnTo>
                        <a:lnTo>
                          <a:pt x="342900" y="1247775"/>
                        </a:lnTo>
                        <a:lnTo>
                          <a:pt x="38100" y="1257300"/>
                        </a:lnTo>
                        <a:lnTo>
                          <a:pt x="447675" y="1257300"/>
                        </a:lnTo>
                        <a:lnTo>
                          <a:pt x="542925" y="4095750"/>
                        </a:lnTo>
                        <a:lnTo>
                          <a:pt x="438150" y="4095750"/>
                        </a:lnTo>
                        <a:lnTo>
                          <a:pt x="76200" y="4095750"/>
                        </a:lnTo>
                        <a:lnTo>
                          <a:pt x="257175" y="4029075"/>
                        </a:lnTo>
                        <a:lnTo>
                          <a:pt x="257175" y="3943350"/>
                        </a:lnTo>
                        <a:lnTo>
                          <a:pt x="142875" y="1952625"/>
                        </a:lnTo>
                        <a:lnTo>
                          <a:pt x="476250" y="1952625"/>
                        </a:lnTo>
                        <a:lnTo>
                          <a:pt x="438150" y="1438275"/>
                        </a:lnTo>
                        <a:lnTo>
                          <a:pt x="885825" y="1781175"/>
                        </a:lnTo>
                        <a:lnTo>
                          <a:pt x="1600200" y="1733550"/>
                        </a:lnTo>
                        <a:lnTo>
                          <a:pt x="1543050" y="1352550"/>
                        </a:lnTo>
                        <a:lnTo>
                          <a:pt x="485775" y="14573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3114675" y="1057275"/>
                    <a:ext cx="2562225" cy="1057275"/>
                  </a:xfrm>
                  <a:custGeom>
                    <a:avLst/>
                    <a:gdLst>
                      <a:gd name="connsiteX0" fmla="*/ 0 w 2562225"/>
                      <a:gd name="connsiteY0" fmla="*/ 0 h 1057275"/>
                      <a:gd name="connsiteX1" fmla="*/ 19050 w 2562225"/>
                      <a:gd name="connsiteY1" fmla="*/ 1057275 h 1057275"/>
                      <a:gd name="connsiteX2" fmla="*/ 304800 w 2562225"/>
                      <a:gd name="connsiteY2" fmla="*/ 1047750 h 1057275"/>
                      <a:gd name="connsiteX3" fmla="*/ 247650 w 2562225"/>
                      <a:gd name="connsiteY3" fmla="*/ 228600 h 1057275"/>
                      <a:gd name="connsiteX4" fmla="*/ 1038225 w 2562225"/>
                      <a:gd name="connsiteY4" fmla="*/ 200025 h 1057275"/>
                      <a:gd name="connsiteX5" fmla="*/ 1038225 w 2562225"/>
                      <a:gd name="connsiteY5" fmla="*/ 200025 h 1057275"/>
                      <a:gd name="connsiteX6" fmla="*/ 1123950 w 2562225"/>
                      <a:gd name="connsiteY6" fmla="*/ 971550 h 1057275"/>
                      <a:gd name="connsiteX7" fmla="*/ 1276350 w 2562225"/>
                      <a:gd name="connsiteY7" fmla="*/ 990600 h 1057275"/>
                      <a:gd name="connsiteX8" fmla="*/ 1238250 w 2562225"/>
                      <a:gd name="connsiteY8" fmla="*/ 95250 h 1057275"/>
                      <a:gd name="connsiteX9" fmla="*/ 561975 w 2562225"/>
                      <a:gd name="connsiteY9" fmla="*/ 47625 h 1057275"/>
                      <a:gd name="connsiteX10" fmla="*/ 1209675 w 2562225"/>
                      <a:gd name="connsiteY10" fmla="*/ 47625 h 1057275"/>
                      <a:gd name="connsiteX11" fmla="*/ 1266825 w 2562225"/>
                      <a:gd name="connsiteY11" fmla="*/ 561975 h 1057275"/>
                      <a:gd name="connsiteX12" fmla="*/ 1533525 w 2562225"/>
                      <a:gd name="connsiteY12" fmla="*/ 485775 h 1057275"/>
                      <a:gd name="connsiteX13" fmla="*/ 2562225 w 2562225"/>
                      <a:gd name="connsiteY13" fmla="*/ 504825 h 1057275"/>
                      <a:gd name="connsiteX14" fmla="*/ 2505075 w 2562225"/>
                      <a:gd name="connsiteY14" fmla="*/ 981075 h 1057275"/>
                      <a:gd name="connsiteX15" fmla="*/ 2371725 w 2562225"/>
                      <a:gd name="connsiteY15" fmla="*/ 1000125 h 1057275"/>
                      <a:gd name="connsiteX16" fmla="*/ 2352675 w 2562225"/>
                      <a:gd name="connsiteY16" fmla="*/ 704850 h 1057275"/>
                      <a:gd name="connsiteX17" fmla="*/ 2238375 w 2562225"/>
                      <a:gd name="connsiteY17" fmla="*/ 657225 h 1057275"/>
                      <a:gd name="connsiteX18" fmla="*/ 2152650 w 2562225"/>
                      <a:gd name="connsiteY18" fmla="*/ 628650 h 1057275"/>
                      <a:gd name="connsiteX19" fmla="*/ 1457325 w 2562225"/>
                      <a:gd name="connsiteY19" fmla="*/ 657225 h 1057275"/>
                      <a:gd name="connsiteX20" fmla="*/ 1466850 w 2562225"/>
                      <a:gd name="connsiteY20" fmla="*/ 9715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2225" h="1057275">
                        <a:moveTo>
                          <a:pt x="0" y="0"/>
                        </a:moveTo>
                        <a:lnTo>
                          <a:pt x="19050" y="1057275"/>
                        </a:lnTo>
                        <a:lnTo>
                          <a:pt x="304800" y="1047750"/>
                        </a:lnTo>
                        <a:lnTo>
                          <a:pt x="247650" y="228600"/>
                        </a:lnTo>
                        <a:lnTo>
                          <a:pt x="1038225" y="200025"/>
                        </a:lnTo>
                        <a:lnTo>
                          <a:pt x="1038225" y="200025"/>
                        </a:lnTo>
                        <a:lnTo>
                          <a:pt x="1123950" y="971550"/>
                        </a:lnTo>
                        <a:lnTo>
                          <a:pt x="1276350" y="990600"/>
                        </a:lnTo>
                        <a:lnTo>
                          <a:pt x="1238250" y="95250"/>
                        </a:lnTo>
                        <a:lnTo>
                          <a:pt x="561975" y="47625"/>
                        </a:lnTo>
                        <a:lnTo>
                          <a:pt x="1209675" y="47625"/>
                        </a:lnTo>
                        <a:lnTo>
                          <a:pt x="1266825" y="561975"/>
                        </a:lnTo>
                        <a:lnTo>
                          <a:pt x="1533525" y="485775"/>
                        </a:lnTo>
                        <a:lnTo>
                          <a:pt x="2562225" y="504825"/>
                        </a:lnTo>
                        <a:lnTo>
                          <a:pt x="2505075" y="981075"/>
                        </a:lnTo>
                        <a:lnTo>
                          <a:pt x="2371725" y="1000125"/>
                        </a:lnTo>
                        <a:lnTo>
                          <a:pt x="2352675" y="704850"/>
                        </a:lnTo>
                        <a:cubicBezTo>
                          <a:pt x="2314575" y="688975"/>
                          <a:pt x="2276946" y="671919"/>
                          <a:pt x="2238375" y="657225"/>
                        </a:cubicBezTo>
                        <a:cubicBezTo>
                          <a:pt x="2210228" y="646502"/>
                          <a:pt x="2152650" y="628650"/>
                          <a:pt x="2152650" y="628650"/>
                        </a:cubicBezTo>
                        <a:lnTo>
                          <a:pt x="1457325" y="657225"/>
                        </a:lnTo>
                        <a:lnTo>
                          <a:pt x="1466850" y="971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1581150" y="2819400"/>
                    <a:ext cx="1590675" cy="2352675"/>
                  </a:xfrm>
                  <a:custGeom>
                    <a:avLst/>
                    <a:gdLst>
                      <a:gd name="connsiteX0" fmla="*/ 0 w 1590675"/>
                      <a:gd name="connsiteY0" fmla="*/ 2352675 h 2352675"/>
                      <a:gd name="connsiteX1" fmla="*/ 1533525 w 1590675"/>
                      <a:gd name="connsiteY1" fmla="*/ 2076450 h 2352675"/>
                      <a:gd name="connsiteX2" fmla="*/ 1562100 w 1590675"/>
                      <a:gd name="connsiteY2" fmla="*/ 1943100 h 2352675"/>
                      <a:gd name="connsiteX3" fmla="*/ 476250 w 1590675"/>
                      <a:gd name="connsiteY3" fmla="*/ 2114550 h 2352675"/>
                      <a:gd name="connsiteX4" fmla="*/ 923925 w 1590675"/>
                      <a:gd name="connsiteY4" fmla="*/ 2028825 h 2352675"/>
                      <a:gd name="connsiteX5" fmla="*/ 819150 w 1590675"/>
                      <a:gd name="connsiteY5" fmla="*/ 695325 h 2352675"/>
                      <a:gd name="connsiteX6" fmla="*/ 1247775 w 1590675"/>
                      <a:gd name="connsiteY6" fmla="*/ 733425 h 2352675"/>
                      <a:gd name="connsiteX7" fmla="*/ 1238250 w 1590675"/>
                      <a:gd name="connsiteY7" fmla="*/ 314325 h 2352675"/>
                      <a:gd name="connsiteX8" fmla="*/ 1047750 w 1590675"/>
                      <a:gd name="connsiteY8" fmla="*/ 314325 h 2352675"/>
                      <a:gd name="connsiteX9" fmla="*/ 990600 w 1590675"/>
                      <a:gd name="connsiteY9" fmla="*/ 314325 h 2352675"/>
                      <a:gd name="connsiteX10" fmla="*/ 952500 w 1590675"/>
                      <a:gd name="connsiteY10" fmla="*/ 752475 h 2352675"/>
                      <a:gd name="connsiteX11" fmla="*/ 1000125 w 1590675"/>
                      <a:gd name="connsiteY11" fmla="*/ 295275 h 2352675"/>
                      <a:gd name="connsiteX12" fmla="*/ 1057275 w 1590675"/>
                      <a:gd name="connsiteY12" fmla="*/ 495300 h 2352675"/>
                      <a:gd name="connsiteX13" fmla="*/ 1038225 w 1590675"/>
                      <a:gd name="connsiteY13" fmla="*/ 247650 h 2352675"/>
                      <a:gd name="connsiteX14" fmla="*/ 1257300 w 1590675"/>
                      <a:gd name="connsiteY14" fmla="*/ 9525 h 2352675"/>
                      <a:gd name="connsiteX15" fmla="*/ 1590675 w 1590675"/>
                      <a:gd name="connsiteY15" fmla="*/ 0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2352675">
                        <a:moveTo>
                          <a:pt x="0" y="2352675"/>
                        </a:moveTo>
                        <a:lnTo>
                          <a:pt x="1533525" y="2076450"/>
                        </a:lnTo>
                        <a:lnTo>
                          <a:pt x="1562100" y="1943100"/>
                        </a:lnTo>
                        <a:lnTo>
                          <a:pt x="476250" y="2114550"/>
                        </a:lnTo>
                        <a:lnTo>
                          <a:pt x="923925" y="2028825"/>
                        </a:lnTo>
                        <a:lnTo>
                          <a:pt x="819150" y="695325"/>
                        </a:lnTo>
                        <a:lnTo>
                          <a:pt x="1247775" y="733425"/>
                        </a:lnTo>
                        <a:lnTo>
                          <a:pt x="1238250" y="314325"/>
                        </a:lnTo>
                        <a:lnTo>
                          <a:pt x="1047750" y="314325"/>
                        </a:lnTo>
                        <a:lnTo>
                          <a:pt x="990600" y="314325"/>
                        </a:lnTo>
                        <a:lnTo>
                          <a:pt x="952500" y="752475"/>
                        </a:lnTo>
                        <a:lnTo>
                          <a:pt x="1000125" y="295275"/>
                        </a:lnTo>
                        <a:lnTo>
                          <a:pt x="1057275" y="495300"/>
                        </a:lnTo>
                        <a:lnTo>
                          <a:pt x="1038225" y="247650"/>
                        </a:lnTo>
                        <a:lnTo>
                          <a:pt x="1257300" y="9525"/>
                        </a:lnTo>
                        <a:lnTo>
                          <a:pt x="15906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a:off x="5133975" y="1543050"/>
                    <a:ext cx="4733925" cy="2628900"/>
                  </a:xfrm>
                  <a:custGeom>
                    <a:avLst/>
                    <a:gdLst>
                      <a:gd name="connsiteX0" fmla="*/ 4305300 w 4733925"/>
                      <a:gd name="connsiteY0" fmla="*/ 2619375 h 2628900"/>
                      <a:gd name="connsiteX1" fmla="*/ 4305300 w 4733925"/>
                      <a:gd name="connsiteY1" fmla="*/ 2619375 h 2628900"/>
                      <a:gd name="connsiteX2" fmla="*/ 4543425 w 4733925"/>
                      <a:gd name="connsiteY2" fmla="*/ 2628900 h 2628900"/>
                      <a:gd name="connsiteX3" fmla="*/ 4552950 w 4733925"/>
                      <a:gd name="connsiteY3" fmla="*/ 2524125 h 2628900"/>
                      <a:gd name="connsiteX4" fmla="*/ 4552950 w 4733925"/>
                      <a:gd name="connsiteY4" fmla="*/ 2314575 h 2628900"/>
                      <a:gd name="connsiteX5" fmla="*/ 4505325 w 4733925"/>
                      <a:gd name="connsiteY5" fmla="*/ 2209800 h 2628900"/>
                      <a:gd name="connsiteX6" fmla="*/ 4467225 w 4733925"/>
                      <a:gd name="connsiteY6" fmla="*/ 2133600 h 2628900"/>
                      <a:gd name="connsiteX7" fmla="*/ 4562475 w 4733925"/>
                      <a:gd name="connsiteY7" fmla="*/ 2124075 h 2628900"/>
                      <a:gd name="connsiteX8" fmla="*/ 4591050 w 4733925"/>
                      <a:gd name="connsiteY8" fmla="*/ 2114550 h 2628900"/>
                      <a:gd name="connsiteX9" fmla="*/ 4686300 w 4733925"/>
                      <a:gd name="connsiteY9" fmla="*/ 2019300 h 2628900"/>
                      <a:gd name="connsiteX10" fmla="*/ 4733925 w 4733925"/>
                      <a:gd name="connsiteY10" fmla="*/ 1924050 h 2628900"/>
                      <a:gd name="connsiteX11" fmla="*/ 4676775 w 4733925"/>
                      <a:gd name="connsiteY11" fmla="*/ 1847850 h 2628900"/>
                      <a:gd name="connsiteX12" fmla="*/ 4629150 w 4733925"/>
                      <a:gd name="connsiteY12" fmla="*/ 1704975 h 2628900"/>
                      <a:gd name="connsiteX13" fmla="*/ 4648200 w 4733925"/>
                      <a:gd name="connsiteY13" fmla="*/ 1590675 h 2628900"/>
                      <a:gd name="connsiteX14" fmla="*/ 4648200 w 4733925"/>
                      <a:gd name="connsiteY14" fmla="*/ 1485900 h 2628900"/>
                      <a:gd name="connsiteX15" fmla="*/ 4600575 w 4733925"/>
                      <a:gd name="connsiteY15" fmla="*/ 1419225 h 2628900"/>
                      <a:gd name="connsiteX16" fmla="*/ 4572000 w 4733925"/>
                      <a:gd name="connsiteY16" fmla="*/ 1304925 h 2628900"/>
                      <a:gd name="connsiteX17" fmla="*/ 4562475 w 4733925"/>
                      <a:gd name="connsiteY17" fmla="*/ 1181100 h 2628900"/>
                      <a:gd name="connsiteX18" fmla="*/ 4591050 w 4733925"/>
                      <a:gd name="connsiteY18" fmla="*/ 1028700 h 2628900"/>
                      <a:gd name="connsiteX19" fmla="*/ 4591050 w 4733925"/>
                      <a:gd name="connsiteY19" fmla="*/ 838200 h 2628900"/>
                      <a:gd name="connsiteX20" fmla="*/ 4562475 w 4733925"/>
                      <a:gd name="connsiteY20" fmla="*/ 695325 h 2628900"/>
                      <a:gd name="connsiteX21" fmla="*/ 4524375 w 4733925"/>
                      <a:gd name="connsiteY21" fmla="*/ 619125 h 2628900"/>
                      <a:gd name="connsiteX22" fmla="*/ 4486275 w 4733925"/>
                      <a:gd name="connsiteY22" fmla="*/ 581025 h 2628900"/>
                      <a:gd name="connsiteX23" fmla="*/ 4371975 w 4733925"/>
                      <a:gd name="connsiteY23" fmla="*/ 476250 h 2628900"/>
                      <a:gd name="connsiteX24" fmla="*/ 4133850 w 4733925"/>
                      <a:gd name="connsiteY24" fmla="*/ 495300 h 2628900"/>
                      <a:gd name="connsiteX25" fmla="*/ 4019550 w 4733925"/>
                      <a:gd name="connsiteY25" fmla="*/ 561975 h 2628900"/>
                      <a:gd name="connsiteX26" fmla="*/ 3952875 w 4733925"/>
                      <a:gd name="connsiteY26" fmla="*/ 609600 h 2628900"/>
                      <a:gd name="connsiteX27" fmla="*/ 3829050 w 4733925"/>
                      <a:gd name="connsiteY27" fmla="*/ 581025 h 2628900"/>
                      <a:gd name="connsiteX28" fmla="*/ 3714750 w 4733925"/>
                      <a:gd name="connsiteY28" fmla="*/ 504825 h 2628900"/>
                      <a:gd name="connsiteX29" fmla="*/ 3619500 w 4733925"/>
                      <a:gd name="connsiteY29" fmla="*/ 438150 h 2628900"/>
                      <a:gd name="connsiteX30" fmla="*/ 3514725 w 4733925"/>
                      <a:gd name="connsiteY30" fmla="*/ 247650 h 2628900"/>
                      <a:gd name="connsiteX31" fmla="*/ 3381375 w 4733925"/>
                      <a:gd name="connsiteY31" fmla="*/ 114300 h 2628900"/>
                      <a:gd name="connsiteX32" fmla="*/ 2628900 w 4733925"/>
                      <a:gd name="connsiteY32" fmla="*/ 0 h 2628900"/>
                      <a:gd name="connsiteX33" fmla="*/ 2457450 w 4733925"/>
                      <a:gd name="connsiteY33" fmla="*/ 9525 h 2628900"/>
                      <a:gd name="connsiteX34" fmla="*/ 2409825 w 4733925"/>
                      <a:gd name="connsiteY34" fmla="*/ 19050 h 2628900"/>
                      <a:gd name="connsiteX35" fmla="*/ 2390775 w 4733925"/>
                      <a:gd name="connsiteY35" fmla="*/ 57150 h 2628900"/>
                      <a:gd name="connsiteX36" fmla="*/ 2181225 w 4733925"/>
                      <a:gd name="connsiteY36" fmla="*/ 361950 h 2628900"/>
                      <a:gd name="connsiteX37" fmla="*/ 1781175 w 4733925"/>
                      <a:gd name="connsiteY37" fmla="*/ 657225 h 2628900"/>
                      <a:gd name="connsiteX38" fmla="*/ 1962150 w 4733925"/>
                      <a:gd name="connsiteY38" fmla="*/ 476250 h 2628900"/>
                      <a:gd name="connsiteX39" fmla="*/ 1962150 w 4733925"/>
                      <a:gd name="connsiteY39" fmla="*/ 333375 h 2628900"/>
                      <a:gd name="connsiteX40" fmla="*/ 1952625 w 4733925"/>
                      <a:gd name="connsiteY40" fmla="*/ 276225 h 2628900"/>
                      <a:gd name="connsiteX41" fmla="*/ 1943100 w 4733925"/>
                      <a:gd name="connsiteY41" fmla="*/ 247650 h 2628900"/>
                      <a:gd name="connsiteX42" fmla="*/ 1743075 w 4733925"/>
                      <a:gd name="connsiteY42" fmla="*/ 85725 h 2628900"/>
                      <a:gd name="connsiteX43" fmla="*/ 1552575 w 4733925"/>
                      <a:gd name="connsiteY43" fmla="*/ 104775 h 2628900"/>
                      <a:gd name="connsiteX44" fmla="*/ 1495425 w 4733925"/>
                      <a:gd name="connsiteY44" fmla="*/ 123825 h 2628900"/>
                      <a:gd name="connsiteX45" fmla="*/ 1352550 w 4733925"/>
                      <a:gd name="connsiteY45" fmla="*/ 190500 h 2628900"/>
                      <a:gd name="connsiteX46" fmla="*/ 1009650 w 4733925"/>
                      <a:gd name="connsiteY46" fmla="*/ 361950 h 2628900"/>
                      <a:gd name="connsiteX47" fmla="*/ 923925 w 4733925"/>
                      <a:gd name="connsiteY47" fmla="*/ 371475 h 2628900"/>
                      <a:gd name="connsiteX48" fmla="*/ 819150 w 4733925"/>
                      <a:gd name="connsiteY48" fmla="*/ 323850 h 2628900"/>
                      <a:gd name="connsiteX49" fmla="*/ 561975 w 4733925"/>
                      <a:gd name="connsiteY49" fmla="*/ 295275 h 2628900"/>
                      <a:gd name="connsiteX50" fmla="*/ 266700 w 4733925"/>
                      <a:gd name="connsiteY50" fmla="*/ 304800 h 2628900"/>
                      <a:gd name="connsiteX51" fmla="*/ 85725 w 4733925"/>
                      <a:gd name="connsiteY51" fmla="*/ 457200 h 2628900"/>
                      <a:gd name="connsiteX52" fmla="*/ 57150 w 4733925"/>
                      <a:gd name="connsiteY52" fmla="*/ 476250 h 2628900"/>
                      <a:gd name="connsiteX53" fmla="*/ 0 w 4733925"/>
                      <a:gd name="connsiteY53" fmla="*/ 504825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25" h="2628900">
                        <a:moveTo>
                          <a:pt x="4305300" y="2619375"/>
                        </a:moveTo>
                        <a:lnTo>
                          <a:pt x="4305300" y="2619375"/>
                        </a:lnTo>
                        <a:lnTo>
                          <a:pt x="4543425" y="2628900"/>
                        </a:lnTo>
                        <a:lnTo>
                          <a:pt x="4552950" y="2524125"/>
                        </a:lnTo>
                        <a:lnTo>
                          <a:pt x="4552950" y="2314575"/>
                        </a:lnTo>
                        <a:cubicBezTo>
                          <a:pt x="4511967" y="2222362"/>
                          <a:pt x="4528834" y="2256819"/>
                          <a:pt x="4505325" y="2209800"/>
                        </a:cubicBezTo>
                        <a:lnTo>
                          <a:pt x="4467225" y="2133600"/>
                        </a:lnTo>
                        <a:cubicBezTo>
                          <a:pt x="4498975" y="2130425"/>
                          <a:pt x="4530938" y="2128927"/>
                          <a:pt x="4562475" y="2124075"/>
                        </a:cubicBezTo>
                        <a:cubicBezTo>
                          <a:pt x="4572398" y="2122548"/>
                          <a:pt x="4583385" y="2121035"/>
                          <a:pt x="4591050" y="2114550"/>
                        </a:cubicBezTo>
                        <a:cubicBezTo>
                          <a:pt x="4625327" y="2085546"/>
                          <a:pt x="4686300" y="2019300"/>
                          <a:pt x="4686300" y="2019300"/>
                        </a:cubicBezTo>
                        <a:lnTo>
                          <a:pt x="4733925" y="1924050"/>
                        </a:lnTo>
                        <a:lnTo>
                          <a:pt x="4676775" y="1847850"/>
                        </a:lnTo>
                        <a:lnTo>
                          <a:pt x="4629150" y="1704975"/>
                        </a:lnTo>
                        <a:cubicBezTo>
                          <a:pt x="4650266" y="1609952"/>
                          <a:pt x="4648200" y="1648522"/>
                          <a:pt x="4648200" y="1590675"/>
                        </a:cubicBezTo>
                        <a:lnTo>
                          <a:pt x="4648200" y="1485900"/>
                        </a:lnTo>
                        <a:cubicBezTo>
                          <a:pt x="4632325" y="1463675"/>
                          <a:pt x="4611174" y="1444397"/>
                          <a:pt x="4600575" y="1419225"/>
                        </a:cubicBezTo>
                        <a:cubicBezTo>
                          <a:pt x="4585335" y="1383030"/>
                          <a:pt x="4572000" y="1304925"/>
                          <a:pt x="4572000" y="1304925"/>
                        </a:cubicBezTo>
                        <a:lnTo>
                          <a:pt x="4562475" y="1181100"/>
                        </a:lnTo>
                        <a:cubicBezTo>
                          <a:pt x="4599969" y="1081117"/>
                          <a:pt x="4591050" y="1132027"/>
                          <a:pt x="4591050" y="1028700"/>
                        </a:cubicBezTo>
                        <a:lnTo>
                          <a:pt x="4591050" y="838200"/>
                        </a:lnTo>
                        <a:cubicBezTo>
                          <a:pt x="4587956" y="819639"/>
                          <a:pt x="4579638" y="733083"/>
                          <a:pt x="4562475" y="695325"/>
                        </a:cubicBezTo>
                        <a:cubicBezTo>
                          <a:pt x="4550724" y="669472"/>
                          <a:pt x="4540127" y="642754"/>
                          <a:pt x="4524375" y="619125"/>
                        </a:cubicBezTo>
                        <a:cubicBezTo>
                          <a:pt x="4514412" y="604181"/>
                          <a:pt x="4486275" y="581025"/>
                          <a:pt x="4486275" y="581025"/>
                        </a:cubicBezTo>
                        <a:lnTo>
                          <a:pt x="4371975" y="476250"/>
                        </a:lnTo>
                        <a:cubicBezTo>
                          <a:pt x="4172055" y="497294"/>
                          <a:pt x="4251658" y="495300"/>
                          <a:pt x="4133850" y="495300"/>
                        </a:cubicBezTo>
                        <a:lnTo>
                          <a:pt x="4019550" y="561975"/>
                        </a:lnTo>
                        <a:cubicBezTo>
                          <a:pt x="3997325" y="577850"/>
                          <a:pt x="3979372" y="602976"/>
                          <a:pt x="3952875" y="609600"/>
                        </a:cubicBezTo>
                        <a:cubicBezTo>
                          <a:pt x="3912700" y="619644"/>
                          <a:pt x="3863400" y="602494"/>
                          <a:pt x="3829050" y="581025"/>
                        </a:cubicBezTo>
                        <a:cubicBezTo>
                          <a:pt x="3790220" y="556756"/>
                          <a:pt x="3714750" y="504825"/>
                          <a:pt x="3714750" y="504825"/>
                        </a:cubicBezTo>
                        <a:lnTo>
                          <a:pt x="3619500" y="438150"/>
                        </a:lnTo>
                        <a:cubicBezTo>
                          <a:pt x="3583034" y="346986"/>
                          <a:pt x="3582845" y="325501"/>
                          <a:pt x="3514725" y="247650"/>
                        </a:cubicBezTo>
                        <a:cubicBezTo>
                          <a:pt x="3473330" y="200342"/>
                          <a:pt x="3381375" y="114300"/>
                          <a:pt x="3381375" y="114300"/>
                        </a:cubicBezTo>
                        <a:lnTo>
                          <a:pt x="2628900" y="0"/>
                        </a:lnTo>
                        <a:cubicBezTo>
                          <a:pt x="2571750" y="3175"/>
                          <a:pt x="2514473" y="4566"/>
                          <a:pt x="2457450" y="9525"/>
                        </a:cubicBezTo>
                        <a:cubicBezTo>
                          <a:pt x="2441321" y="10927"/>
                          <a:pt x="2423881" y="11018"/>
                          <a:pt x="2409825" y="19050"/>
                        </a:cubicBezTo>
                        <a:cubicBezTo>
                          <a:pt x="2389014" y="30942"/>
                          <a:pt x="2390775" y="41537"/>
                          <a:pt x="2390775" y="57150"/>
                        </a:cubicBezTo>
                        <a:lnTo>
                          <a:pt x="2181225" y="361950"/>
                        </a:lnTo>
                        <a:lnTo>
                          <a:pt x="1781175" y="657225"/>
                        </a:lnTo>
                        <a:lnTo>
                          <a:pt x="1962150" y="476250"/>
                        </a:lnTo>
                        <a:cubicBezTo>
                          <a:pt x="1975879" y="325230"/>
                          <a:pt x="1979054" y="417893"/>
                          <a:pt x="1962150" y="333375"/>
                        </a:cubicBezTo>
                        <a:cubicBezTo>
                          <a:pt x="1958362" y="314437"/>
                          <a:pt x="1956815" y="295078"/>
                          <a:pt x="1952625" y="276225"/>
                        </a:cubicBezTo>
                        <a:cubicBezTo>
                          <a:pt x="1950447" y="266424"/>
                          <a:pt x="1943100" y="247650"/>
                          <a:pt x="1943100" y="247650"/>
                        </a:cubicBezTo>
                        <a:lnTo>
                          <a:pt x="1743075" y="85725"/>
                        </a:lnTo>
                        <a:cubicBezTo>
                          <a:pt x="1719497" y="87690"/>
                          <a:pt x="1588891" y="96993"/>
                          <a:pt x="1552575" y="104775"/>
                        </a:cubicBezTo>
                        <a:cubicBezTo>
                          <a:pt x="1532940" y="108982"/>
                          <a:pt x="1514267" y="116883"/>
                          <a:pt x="1495425" y="123825"/>
                        </a:cubicBezTo>
                        <a:cubicBezTo>
                          <a:pt x="1366608" y="171284"/>
                          <a:pt x="1402182" y="140868"/>
                          <a:pt x="1352550" y="190500"/>
                        </a:cubicBezTo>
                        <a:lnTo>
                          <a:pt x="1009650" y="361950"/>
                        </a:lnTo>
                        <a:lnTo>
                          <a:pt x="923925" y="371475"/>
                        </a:lnTo>
                        <a:cubicBezTo>
                          <a:pt x="824506" y="331707"/>
                          <a:pt x="852855" y="357555"/>
                          <a:pt x="819150" y="323850"/>
                        </a:cubicBezTo>
                        <a:lnTo>
                          <a:pt x="561975" y="295275"/>
                        </a:lnTo>
                        <a:lnTo>
                          <a:pt x="266700" y="304800"/>
                        </a:lnTo>
                        <a:cubicBezTo>
                          <a:pt x="206375" y="355600"/>
                          <a:pt x="151345" y="413453"/>
                          <a:pt x="85725" y="457200"/>
                        </a:cubicBezTo>
                        <a:lnTo>
                          <a:pt x="57150" y="476250"/>
                        </a:lnTo>
                        <a:lnTo>
                          <a:pt x="0" y="504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7" name="Freeform 146"/>
            <p:cNvSpPr/>
            <p:nvPr/>
          </p:nvSpPr>
          <p:spPr>
            <a:xfrm>
              <a:off x="2299783" y="5802573"/>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Freeform 147"/>
          <p:cNvSpPr/>
          <p:nvPr/>
        </p:nvSpPr>
        <p:spPr>
          <a:xfrm>
            <a:off x="1441985" y="3804328"/>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68"/>
          <p:cNvGrpSpPr/>
          <p:nvPr/>
        </p:nvGrpSpPr>
        <p:grpSpPr>
          <a:xfrm>
            <a:off x="2098625" y="992110"/>
            <a:ext cx="2850706" cy="1621245"/>
            <a:chOff x="2228967" y="1280723"/>
            <a:chExt cx="2850706" cy="1621245"/>
          </a:xfrm>
        </p:grpSpPr>
        <p:grpSp>
          <p:nvGrpSpPr>
            <p:cNvPr id="206" name="Group 205"/>
            <p:cNvGrpSpPr/>
            <p:nvPr/>
          </p:nvGrpSpPr>
          <p:grpSpPr>
            <a:xfrm>
              <a:off x="2228967" y="1280723"/>
              <a:ext cx="2850706" cy="1621245"/>
              <a:chOff x="3091543" y="2075543"/>
              <a:chExt cx="6299200" cy="3454400"/>
            </a:xfrm>
          </p:grpSpPr>
          <p:sp>
            <p:nvSpPr>
              <p:cNvPr id="264" name="Freeform 263"/>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Group 264"/>
              <p:cNvGrpSpPr/>
              <p:nvPr/>
            </p:nvGrpSpPr>
            <p:grpSpPr>
              <a:xfrm>
                <a:off x="3091543" y="2075543"/>
                <a:ext cx="3468914" cy="3396343"/>
                <a:chOff x="3091543" y="2075543"/>
                <a:chExt cx="3468914" cy="3396343"/>
              </a:xfrm>
            </p:grpSpPr>
            <p:sp>
              <p:nvSpPr>
                <p:cNvPr id="267" name="Freeform 266"/>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267"/>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 name="Freeform 265"/>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3825099" y="1614509"/>
              <a:ext cx="1202026" cy="579016"/>
              <a:chOff x="6618514" y="2786743"/>
              <a:chExt cx="2656115" cy="1233714"/>
            </a:xfrm>
          </p:grpSpPr>
          <p:sp>
            <p:nvSpPr>
              <p:cNvPr id="257" name="Freeform 256"/>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257"/>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258"/>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Freeform 259"/>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Freeform 260"/>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Freeform 261"/>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Freeform 262"/>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3" name="Freeform 212"/>
          <p:cNvSpPr/>
          <p:nvPr/>
        </p:nvSpPr>
        <p:spPr>
          <a:xfrm>
            <a:off x="1485666" y="492740"/>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1213860" y="3167286"/>
            <a:ext cx="10617200" cy="369332"/>
          </a:xfrm>
          <a:prstGeom prst="rect">
            <a:avLst/>
          </a:prstGeom>
          <a:noFill/>
        </p:spPr>
        <p:txBody>
          <a:bodyPr wrap="square" rtlCol="0">
            <a:spAutoFit/>
          </a:bodyPr>
          <a:lstStyle/>
          <a:p>
            <a:r>
              <a:rPr lang="vi-VN" dirty="0"/>
              <a:t>Bước </a:t>
            </a:r>
            <a:r>
              <a:rPr lang="vi-VN" dirty="0" smtClean="0"/>
              <a:t>1: </a:t>
            </a:r>
            <a:r>
              <a:rPr lang="vi-VN" dirty="0"/>
              <a:t>V</a:t>
            </a:r>
            <a:r>
              <a:rPr lang="vi-VN" dirty="0" smtClean="0"/>
              <a:t>ẽ </a:t>
            </a:r>
            <a:r>
              <a:rPr lang="vi-VN" dirty="0"/>
              <a:t>khung hình chung của xe buýt </a:t>
            </a:r>
            <a:r>
              <a:rPr lang="vi-VN" dirty="0" smtClean="0"/>
              <a:t>      Bước 2: Vẽ </a:t>
            </a:r>
            <a:r>
              <a:rPr lang="vi-VN" dirty="0"/>
              <a:t>cửa trước cửa </a:t>
            </a:r>
            <a:r>
              <a:rPr lang="vi-VN" dirty="0" smtClean="0"/>
              <a:t> </a:t>
            </a:r>
            <a:r>
              <a:rPr lang="vi-VN" dirty="0"/>
              <a:t>và các bộ phận của </a:t>
            </a:r>
            <a:r>
              <a:rPr lang="vi-VN" dirty="0" smtClean="0"/>
              <a:t>xe</a:t>
            </a:r>
            <a:endParaRPr lang="en-US" dirty="0"/>
          </a:p>
        </p:txBody>
      </p:sp>
      <p:sp>
        <p:nvSpPr>
          <p:cNvPr id="271" name="TextBox 270"/>
          <p:cNvSpPr txBox="1"/>
          <p:nvPr/>
        </p:nvSpPr>
        <p:spPr>
          <a:xfrm>
            <a:off x="1881660" y="6465437"/>
            <a:ext cx="9281600" cy="646331"/>
          </a:xfrm>
          <a:prstGeom prst="rect">
            <a:avLst/>
          </a:prstGeom>
          <a:noFill/>
        </p:spPr>
        <p:txBody>
          <a:bodyPr wrap="square" rtlCol="0">
            <a:spAutoFit/>
          </a:bodyPr>
          <a:lstStyle/>
          <a:p>
            <a:r>
              <a:rPr lang="vi-VN" dirty="0" smtClean="0"/>
              <a:t>Bước 3: </a:t>
            </a:r>
            <a:r>
              <a:rPr lang="vi-VN" dirty="0"/>
              <a:t>vẽ </a:t>
            </a:r>
            <a:r>
              <a:rPr lang="vi-VN" dirty="0" smtClean="0"/>
              <a:t>chỉnh, vẽ cảnh phụ                                   Bước 4:  Vẽ </a:t>
            </a:r>
            <a:r>
              <a:rPr lang="vi-VN" dirty="0"/>
              <a:t>màu</a:t>
            </a:r>
            <a:endParaRPr lang="en-US" dirty="0"/>
          </a:p>
          <a:p>
            <a:endParaRPr lang="en-US" dirty="0"/>
          </a:p>
        </p:txBody>
      </p:sp>
      <p:sp>
        <p:nvSpPr>
          <p:cNvPr id="274" name="Freeform 273"/>
          <p:cNvSpPr/>
          <p:nvPr/>
        </p:nvSpPr>
        <p:spPr>
          <a:xfrm>
            <a:off x="6611618" y="513847"/>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274"/>
          <p:cNvSpPr/>
          <p:nvPr/>
        </p:nvSpPr>
        <p:spPr>
          <a:xfrm>
            <a:off x="6555584" y="3910695"/>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circle(in)">
                                      <p:cBhvr>
                                        <p:cTn id="12" dur="20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fade">
                                      <p:cBhvr>
                                        <p:cTn id="17" dur="2000"/>
                                        <p:tgtEl>
                                          <p:spTgt spid="272"/>
                                        </p:tgtEl>
                                      </p:cBhvr>
                                    </p:animEffect>
                                    <p:anim calcmode="lin" valueType="num">
                                      <p:cBhvr>
                                        <p:cTn id="18" dur="2000" fill="hold"/>
                                        <p:tgtEl>
                                          <p:spTgt spid="272"/>
                                        </p:tgtEl>
                                        <p:attrNameLst>
                                          <p:attrName>ppt_w</p:attrName>
                                        </p:attrNameLst>
                                      </p:cBhvr>
                                      <p:tavLst>
                                        <p:tav tm="0" fmla="#ppt_w*sin(2.5*pi*$)">
                                          <p:val>
                                            <p:fltVal val="0"/>
                                          </p:val>
                                        </p:tav>
                                        <p:tav tm="100000">
                                          <p:val>
                                            <p:fltVal val="1"/>
                                          </p:val>
                                        </p:tav>
                                      </p:tavLst>
                                    </p:anim>
                                    <p:anim calcmode="lin" valueType="num">
                                      <p:cBhvr>
                                        <p:cTn id="19" dur="2000" fill="hold"/>
                                        <p:tgtEl>
                                          <p:spTgt spid="27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73"/>
                                        </p:tgtEl>
                                        <p:attrNameLst>
                                          <p:attrName>style.visibility</p:attrName>
                                        </p:attrNameLst>
                                      </p:cBhvr>
                                      <p:to>
                                        <p:strVal val="visible"/>
                                      </p:to>
                                    </p:set>
                                    <p:animEffect transition="in" filter="circle(in)">
                                      <p:cBhvr>
                                        <p:cTn id="24" dur="2000"/>
                                        <p:tgtEl>
                                          <p:spTgt spid="27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70"/>
                                        </p:tgtEl>
                                        <p:attrNameLst>
                                          <p:attrName>style.visibility</p:attrName>
                                        </p:attrNameLst>
                                      </p:cBhvr>
                                      <p:to>
                                        <p:strVal val="visible"/>
                                      </p:to>
                                    </p:set>
                                    <p:animEffect transition="in" filter="circle(in)">
                                      <p:cBhvr>
                                        <p:cTn id="34" dur="2000"/>
                                        <p:tgtEl>
                                          <p:spTgt spid="27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71"/>
                                        </p:tgtEl>
                                        <p:attrNameLst>
                                          <p:attrName>style.visibility</p:attrName>
                                        </p:attrNameLst>
                                      </p:cBhvr>
                                      <p:to>
                                        <p:strVal val="visible"/>
                                      </p:to>
                                    </p:set>
                                    <p:animEffect transition="in" filter="fade">
                                      <p:cBhvr>
                                        <p:cTn id="39" dur="1000"/>
                                        <p:tgtEl>
                                          <p:spTgt spid="271"/>
                                        </p:tgtEl>
                                      </p:cBhvr>
                                    </p:animEffect>
                                    <p:anim calcmode="lin" valueType="num">
                                      <p:cBhvr>
                                        <p:cTn id="40" dur="1000" fill="hold"/>
                                        <p:tgtEl>
                                          <p:spTgt spid="271"/>
                                        </p:tgtEl>
                                        <p:attrNameLst>
                                          <p:attrName>ppt_x</p:attrName>
                                        </p:attrNameLst>
                                      </p:cBhvr>
                                      <p:tavLst>
                                        <p:tav tm="0">
                                          <p:val>
                                            <p:strVal val="#ppt_x"/>
                                          </p:val>
                                        </p:tav>
                                        <p:tav tm="100000">
                                          <p:val>
                                            <p:strVal val="#ppt_x"/>
                                          </p:val>
                                        </p:tav>
                                      </p:tavLst>
                                    </p:anim>
                                    <p:anim calcmode="lin" valueType="num">
                                      <p:cBhvr>
                                        <p:cTn id="41"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0" grpId="0"/>
      <p:bldP spid="2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6678"/>
            <a:ext cx="9144000" cy="2387600"/>
          </a:xfrm>
        </p:spPr>
        <p:txBody>
          <a:bodyPr>
            <a:normAutofit/>
          </a:bodyPr>
          <a:lstStyle/>
          <a:p>
            <a:r>
              <a:rPr lang="vi-VN" sz="2400" dirty="0" smtClean="0">
                <a:latin typeface="Times New Roman" panose="02020603050405020304" pitchFamily="18" charset="0"/>
                <a:cs typeface="Times New Roman" panose="02020603050405020304" pitchFamily="18" charset="0"/>
              </a:rPr>
              <a:t>BÀI THAM KHẢO</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62116" y="928329"/>
            <a:ext cx="3410445" cy="2337385"/>
          </a:xfrm>
          <a:prstGeom prst="rect">
            <a:avLst/>
          </a:prstGeom>
          <a:ln w="19050">
            <a:solidFill>
              <a:srgbClr val="002060"/>
            </a:solidFill>
          </a:ln>
        </p:spPr>
      </p:pic>
      <p:pic>
        <p:nvPicPr>
          <p:cNvPr id="5" name="Picture 4"/>
          <p:cNvPicPr>
            <a:picLocks noChangeAspect="1"/>
          </p:cNvPicPr>
          <p:nvPr/>
        </p:nvPicPr>
        <p:blipFill rotWithShape="1">
          <a:blip r:embed="rId3"/>
          <a:srcRect l="3528" t="4738" r="4234" b="5746"/>
          <a:stretch/>
        </p:blipFill>
        <p:spPr>
          <a:xfrm>
            <a:off x="462116" y="3643121"/>
            <a:ext cx="3369655" cy="2286947"/>
          </a:xfrm>
          <a:prstGeom prst="rect">
            <a:avLst/>
          </a:prstGeom>
          <a:ln w="19050">
            <a:solidFill>
              <a:srgbClr val="002060"/>
            </a:solidFill>
          </a:ln>
        </p:spPr>
      </p:pic>
      <p:pic>
        <p:nvPicPr>
          <p:cNvPr id="6" name="Picture 5"/>
          <p:cNvPicPr>
            <a:picLocks noChangeAspect="1"/>
          </p:cNvPicPr>
          <p:nvPr/>
        </p:nvPicPr>
        <p:blipFill rotWithShape="1">
          <a:blip r:embed="rId4"/>
          <a:srcRect l="10386" r="7339" b="17540"/>
          <a:stretch/>
        </p:blipFill>
        <p:spPr>
          <a:xfrm>
            <a:off x="4397036" y="797701"/>
            <a:ext cx="3397928" cy="2468013"/>
          </a:xfrm>
          <a:prstGeom prst="rect">
            <a:avLst/>
          </a:prstGeom>
          <a:ln w="19050">
            <a:solidFill>
              <a:srgbClr val="002060"/>
            </a:solidFill>
          </a:ln>
        </p:spPr>
      </p:pic>
      <p:pic>
        <p:nvPicPr>
          <p:cNvPr id="7" name="Picture 6"/>
          <p:cNvPicPr>
            <a:picLocks noChangeAspect="1"/>
          </p:cNvPicPr>
          <p:nvPr/>
        </p:nvPicPr>
        <p:blipFill>
          <a:blip r:embed="rId5"/>
          <a:stretch>
            <a:fillRect/>
          </a:stretch>
        </p:blipFill>
        <p:spPr>
          <a:xfrm>
            <a:off x="4397036" y="3666650"/>
            <a:ext cx="3481771" cy="2272571"/>
          </a:xfrm>
          <a:prstGeom prst="rect">
            <a:avLst/>
          </a:prstGeom>
          <a:ln w="19050">
            <a:solidFill>
              <a:srgbClr val="002060"/>
            </a:solidFill>
          </a:ln>
        </p:spPr>
      </p:pic>
      <p:pic>
        <p:nvPicPr>
          <p:cNvPr id="8" name="Picture 7"/>
          <p:cNvPicPr>
            <a:picLocks noChangeAspect="1"/>
          </p:cNvPicPr>
          <p:nvPr/>
        </p:nvPicPr>
        <p:blipFill rotWithShape="1">
          <a:blip r:embed="rId6"/>
          <a:srcRect l="14175" t="42928" r="13879" b="2218"/>
          <a:stretch/>
        </p:blipFill>
        <p:spPr>
          <a:xfrm>
            <a:off x="8481717" y="928329"/>
            <a:ext cx="3065701" cy="2337385"/>
          </a:xfrm>
          <a:prstGeom prst="rect">
            <a:avLst/>
          </a:prstGeom>
          <a:ln w="19050">
            <a:solidFill>
              <a:srgbClr val="002060"/>
            </a:solidFill>
          </a:ln>
        </p:spPr>
      </p:pic>
      <p:pic>
        <p:nvPicPr>
          <p:cNvPr id="9" name="Picture 8"/>
          <p:cNvPicPr>
            <a:picLocks noChangeAspect="1"/>
          </p:cNvPicPr>
          <p:nvPr/>
        </p:nvPicPr>
        <p:blipFill rotWithShape="1">
          <a:blip r:embed="rId7"/>
          <a:srcRect l="11429" t="4921" r="13809" b="2804"/>
          <a:stretch/>
        </p:blipFill>
        <p:spPr>
          <a:xfrm>
            <a:off x="8444072" y="3601165"/>
            <a:ext cx="3004013" cy="2338056"/>
          </a:xfrm>
          <a:prstGeom prst="rect">
            <a:avLst/>
          </a:prstGeom>
          <a:ln w="19050">
            <a:solidFill>
              <a:srgbClr val="002060"/>
            </a:solidFill>
          </a:ln>
        </p:spPr>
      </p:pic>
    </p:spTree>
    <p:extLst>
      <p:ext uri="{BB962C8B-B14F-4D97-AF65-F5344CB8AC3E}">
        <p14:creationId xmlns:p14="http://schemas.microsoft.com/office/powerpoint/2010/main" val="416518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par>
                                <p:cTn id="42" presetID="3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par>
                                <p:cTn id="48" presetID="3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5950" y="-1868487"/>
            <a:ext cx="9144000" cy="2387600"/>
          </a:xfrm>
        </p:spPr>
        <p:txBody>
          <a:bodyPr>
            <a:norm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Một số sản phẩm tái chế</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6562" r="18438"/>
          <a:stretch/>
        </p:blipFill>
        <p:spPr>
          <a:xfrm>
            <a:off x="447674" y="700881"/>
            <a:ext cx="3151139" cy="2363355"/>
          </a:xfrm>
          <a:prstGeom prst="rect">
            <a:avLst/>
          </a:prstGeom>
        </p:spPr>
      </p:pic>
      <p:pic>
        <p:nvPicPr>
          <p:cNvPr id="5" name="Picture 4"/>
          <p:cNvPicPr>
            <a:picLocks noChangeAspect="1"/>
          </p:cNvPicPr>
          <p:nvPr/>
        </p:nvPicPr>
        <p:blipFill>
          <a:blip r:embed="rId4"/>
          <a:stretch>
            <a:fillRect/>
          </a:stretch>
        </p:blipFill>
        <p:spPr>
          <a:xfrm>
            <a:off x="4126334" y="659175"/>
            <a:ext cx="3385753" cy="2405062"/>
          </a:xfrm>
          <a:prstGeom prst="rect">
            <a:avLst/>
          </a:prstGeom>
        </p:spPr>
      </p:pic>
      <p:pic>
        <p:nvPicPr>
          <p:cNvPr id="6" name="Picture 5"/>
          <p:cNvPicPr>
            <a:picLocks noChangeAspect="1"/>
          </p:cNvPicPr>
          <p:nvPr/>
        </p:nvPicPr>
        <p:blipFill>
          <a:blip r:embed="rId5"/>
          <a:stretch>
            <a:fillRect/>
          </a:stretch>
        </p:blipFill>
        <p:spPr>
          <a:xfrm>
            <a:off x="8171321" y="700881"/>
            <a:ext cx="3430129" cy="2363355"/>
          </a:xfrm>
          <a:prstGeom prst="rect">
            <a:avLst/>
          </a:prstGeom>
        </p:spPr>
      </p:pic>
      <p:pic>
        <p:nvPicPr>
          <p:cNvPr id="7" name="Picture 6"/>
          <p:cNvPicPr>
            <a:picLocks noChangeAspect="1"/>
          </p:cNvPicPr>
          <p:nvPr/>
        </p:nvPicPr>
        <p:blipFill>
          <a:blip r:embed="rId6"/>
          <a:stretch>
            <a:fillRect/>
          </a:stretch>
        </p:blipFill>
        <p:spPr>
          <a:xfrm>
            <a:off x="8096250" y="3676648"/>
            <a:ext cx="3505200" cy="2533651"/>
          </a:xfrm>
          <a:prstGeom prst="rect">
            <a:avLst/>
          </a:prstGeom>
        </p:spPr>
      </p:pic>
      <p:pic>
        <p:nvPicPr>
          <p:cNvPr id="8" name="Picture 7"/>
          <p:cNvPicPr>
            <a:picLocks noChangeAspect="1"/>
          </p:cNvPicPr>
          <p:nvPr/>
        </p:nvPicPr>
        <p:blipFill rotWithShape="1">
          <a:blip r:embed="rId7"/>
          <a:srcRect l="11687" t="2516" r="8714" b="23898"/>
          <a:stretch/>
        </p:blipFill>
        <p:spPr>
          <a:xfrm>
            <a:off x="4144503" y="3676648"/>
            <a:ext cx="3367585" cy="2533651"/>
          </a:xfrm>
          <a:prstGeom prst="rect">
            <a:avLst/>
          </a:prstGeom>
        </p:spPr>
      </p:pic>
      <p:pic>
        <p:nvPicPr>
          <p:cNvPr id="9" name="Picture 8"/>
          <p:cNvPicPr>
            <a:picLocks noChangeAspect="1"/>
          </p:cNvPicPr>
          <p:nvPr/>
        </p:nvPicPr>
        <p:blipFill rotWithShape="1">
          <a:blip r:embed="rId8"/>
          <a:srcRect l="20818" t="13128" r="9519" b="13325"/>
          <a:stretch/>
        </p:blipFill>
        <p:spPr>
          <a:xfrm>
            <a:off x="320105" y="3676649"/>
            <a:ext cx="3394646" cy="2533651"/>
          </a:xfrm>
          <a:prstGeom prst="rect">
            <a:avLst/>
          </a:prstGeom>
        </p:spPr>
      </p:pic>
    </p:spTree>
    <p:extLst>
      <p:ext uri="{BB962C8B-B14F-4D97-AF65-F5344CB8AC3E}">
        <p14:creationId xmlns:p14="http://schemas.microsoft.com/office/powerpoint/2010/main" val="829600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109" y="-706436"/>
            <a:ext cx="11149781" cy="2387600"/>
          </a:xfrm>
        </p:spPr>
        <p:txBody>
          <a:bodyPr>
            <a:normAutofit/>
          </a:bodyPr>
          <a:lstStyle/>
          <a:p>
            <a:r>
              <a:rPr lang="vi-VN" sz="4400" dirty="0"/>
              <a:t>Bài tập </a:t>
            </a:r>
            <a:r>
              <a:rPr lang="vi-VN" dirty="0" smtClean="0"/>
              <a:t/>
            </a:r>
            <a:br>
              <a:rPr lang="vi-VN" dirty="0" smtClean="0"/>
            </a:br>
            <a:r>
              <a:rPr lang="vi-VN" sz="3200" dirty="0" smtClean="0"/>
              <a:t>Em </a:t>
            </a:r>
            <a:r>
              <a:rPr lang="vi-VN" sz="3200" dirty="0"/>
              <a:t>hãy tạo một sản phẩm phương tiện giao thông công cộng có thể </a:t>
            </a:r>
            <a:r>
              <a:rPr lang="vi-VN" sz="3200" dirty="0" smtClean="0"/>
              <a:t>vẽ, </a:t>
            </a:r>
            <a:r>
              <a:rPr lang="vi-VN" sz="3200" dirty="0"/>
              <a:t>làm mô hình </a:t>
            </a:r>
            <a:r>
              <a:rPr lang="vi-VN" sz="3200" dirty="0" smtClean="0"/>
              <a:t>hoặc nặn</a:t>
            </a:r>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14175" t="42928" r="13879" b="2218"/>
          <a:stretch/>
        </p:blipFill>
        <p:spPr>
          <a:xfrm>
            <a:off x="521109" y="2433344"/>
            <a:ext cx="3194410" cy="2435517"/>
          </a:xfrm>
          <a:prstGeom prst="rect">
            <a:avLst/>
          </a:prstGeom>
          <a:ln w="19050">
            <a:solidFill>
              <a:srgbClr val="002060"/>
            </a:solidFill>
          </a:ln>
        </p:spPr>
      </p:pic>
      <p:pic>
        <p:nvPicPr>
          <p:cNvPr id="7" name="Picture 6"/>
          <p:cNvPicPr>
            <a:picLocks noChangeAspect="1"/>
          </p:cNvPicPr>
          <p:nvPr/>
        </p:nvPicPr>
        <p:blipFill>
          <a:blip r:embed="rId3"/>
          <a:stretch>
            <a:fillRect/>
          </a:stretch>
        </p:blipFill>
        <p:spPr>
          <a:xfrm>
            <a:off x="4117422" y="2433344"/>
            <a:ext cx="3505200" cy="2533651"/>
          </a:xfrm>
          <a:prstGeom prst="rect">
            <a:avLst/>
          </a:prstGeom>
        </p:spPr>
      </p:pic>
      <p:pic>
        <p:nvPicPr>
          <p:cNvPr id="8" name="Picture 7"/>
          <p:cNvPicPr>
            <a:picLocks noChangeAspect="1"/>
          </p:cNvPicPr>
          <p:nvPr/>
        </p:nvPicPr>
        <p:blipFill rotWithShape="1">
          <a:blip r:embed="rId4"/>
          <a:srcRect t="53839" r="62867" b="16577"/>
          <a:stretch/>
        </p:blipFill>
        <p:spPr>
          <a:xfrm>
            <a:off x="8024525" y="2433344"/>
            <a:ext cx="3954853" cy="2435517"/>
          </a:xfrm>
          <a:prstGeom prst="rect">
            <a:avLst/>
          </a:prstGeom>
        </p:spPr>
      </p:pic>
    </p:spTree>
    <p:extLst>
      <p:ext uri="{BB962C8B-B14F-4D97-AF65-F5344CB8AC3E}">
        <p14:creationId xmlns:p14="http://schemas.microsoft.com/office/powerpoint/2010/main" val="1589408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667" y="-267962"/>
            <a:ext cx="11700933" cy="2387600"/>
          </a:xfrm>
        </p:spPr>
        <p:txBody>
          <a:bodyPr>
            <a:noAutofit/>
          </a:bodyPr>
          <a:lstStyle/>
          <a:p>
            <a:pPr algn="l"/>
            <a:r>
              <a:rPr lang="vi-VN" sz="2800" dirty="0" smtClean="0">
                <a:solidFill>
                  <a:srgbClr val="FF0000"/>
                </a:solidFill>
              </a:rPr>
              <a:t>                                                 Thảo luận:</a:t>
            </a:r>
            <a:r>
              <a:rPr lang="vi-VN" sz="2800" dirty="0" smtClean="0"/>
              <a:t/>
            </a:r>
            <a:br>
              <a:rPr lang="vi-VN" sz="2800" dirty="0" smtClean="0"/>
            </a:br>
            <a:r>
              <a:rPr lang="vi-VN" sz="2400" dirty="0" smtClean="0"/>
              <a:t> </a:t>
            </a:r>
            <a:r>
              <a:rPr lang="vi-VN" sz="2400" b="1" i="1" dirty="0">
                <a:solidFill>
                  <a:schemeClr val="accent6"/>
                </a:solidFill>
              </a:rPr>
              <a:t>T</a:t>
            </a:r>
            <a:r>
              <a:rPr lang="vi-VN" sz="2400" b="1" i="1" dirty="0" smtClean="0">
                <a:solidFill>
                  <a:schemeClr val="accent6"/>
                </a:solidFill>
              </a:rPr>
              <a:t>rưng </a:t>
            </a:r>
            <a:r>
              <a:rPr lang="vi-VN" sz="2400" b="1" i="1" dirty="0">
                <a:solidFill>
                  <a:schemeClr val="accent6"/>
                </a:solidFill>
              </a:rPr>
              <a:t>bày sản phẩm mỹ thuật và thảo luận :</a:t>
            </a:r>
            <a:r>
              <a:rPr lang="vi-VN" sz="2400" b="1" i="1" dirty="0" smtClean="0">
                <a:solidFill>
                  <a:schemeClr val="accent6"/>
                </a:solidFill>
              </a:rPr>
              <a:t/>
            </a:r>
            <a:br>
              <a:rPr lang="vi-VN" sz="2400" b="1" i="1" dirty="0" smtClean="0">
                <a:solidFill>
                  <a:schemeClr val="accent6"/>
                </a:solidFill>
              </a:rPr>
            </a:br>
            <a:r>
              <a:rPr lang="vi-VN" sz="2400" dirty="0" smtClean="0"/>
              <a:t>- </a:t>
            </a:r>
            <a:r>
              <a:rPr lang="vi-VN" sz="2400" dirty="0"/>
              <a:t>Q</a:t>
            </a:r>
            <a:r>
              <a:rPr lang="vi-VN" sz="2400" dirty="0" smtClean="0"/>
              <a:t>uan </a:t>
            </a:r>
            <a:r>
              <a:rPr lang="vi-VN" sz="2400" dirty="0"/>
              <a:t>sát sản phẩm đã được tiện bạn có thể gợi ý cần thay đổi và thêm bớt những chi tiết nào để sản phẩm hiệu quả tạo hình tốt hơn </a:t>
            </a:r>
            <a:r>
              <a:rPr lang="vi-VN" sz="2400" dirty="0" smtClean="0"/>
              <a:t>?Vì </a:t>
            </a:r>
            <a:r>
              <a:rPr lang="vi-VN" sz="2400" dirty="0"/>
              <a:t>sao cần phải thêm bớt những chi tiết </a:t>
            </a:r>
            <a:r>
              <a:rPr lang="vi-VN" sz="2400" dirty="0" smtClean="0"/>
              <a:t>ấy</a:t>
            </a:r>
            <a:br>
              <a:rPr lang="vi-VN" sz="2400" dirty="0" smtClean="0"/>
            </a:br>
            <a:r>
              <a:rPr lang="vi-VN" sz="2400" dirty="0"/>
              <a:t>-</a:t>
            </a:r>
            <a:r>
              <a:rPr lang="vi-VN" sz="2400" dirty="0" smtClean="0"/>
              <a:t> </a:t>
            </a:r>
            <a:r>
              <a:rPr lang="vi-VN" sz="2400" dirty="0"/>
              <a:t>S</a:t>
            </a:r>
            <a:r>
              <a:rPr lang="vi-VN" sz="2400" dirty="0" smtClean="0"/>
              <a:t>ản </a:t>
            </a:r>
            <a:r>
              <a:rPr lang="vi-VN" sz="2400" dirty="0"/>
              <a:t>phẩm nào cho bạn thấy là tiện </a:t>
            </a:r>
            <a:r>
              <a:rPr lang="vi-VN" sz="2400" dirty="0" smtClean="0"/>
              <a:t>nhất? </a:t>
            </a:r>
            <a:r>
              <a:rPr lang="vi-VN" sz="2400" dirty="0"/>
              <a:t>Vì </a:t>
            </a:r>
            <a:r>
              <a:rPr lang="vi-VN" sz="2400" dirty="0" smtClean="0"/>
              <a:t>sao?</a:t>
            </a:r>
            <a:endParaRPr lang="en-US" sz="105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656" t="28652" r="48551" b="40250"/>
          <a:stretch/>
        </p:blipFill>
        <p:spPr>
          <a:xfrm>
            <a:off x="994833" y="2604491"/>
            <a:ext cx="3932767" cy="3252462"/>
          </a:xfrm>
          <a:prstGeom prst="rect">
            <a:avLst/>
          </a:prstGeom>
        </p:spPr>
      </p:pic>
      <p:pic>
        <p:nvPicPr>
          <p:cNvPr id="5" name="Picture 4"/>
          <p:cNvPicPr>
            <a:picLocks noChangeAspect="1"/>
          </p:cNvPicPr>
          <p:nvPr/>
        </p:nvPicPr>
        <p:blipFill rotWithShape="1">
          <a:blip r:embed="rId2"/>
          <a:srcRect l="32585" t="51695" b="14030"/>
          <a:stretch/>
        </p:blipFill>
        <p:spPr>
          <a:xfrm>
            <a:off x="5926667" y="2438399"/>
            <a:ext cx="5053542" cy="3584645"/>
          </a:xfrm>
          <a:prstGeom prst="rect">
            <a:avLst/>
          </a:prstGeom>
        </p:spPr>
      </p:pic>
    </p:spTree>
    <p:extLst>
      <p:ext uri="{BB962C8B-B14F-4D97-AF65-F5344CB8AC3E}">
        <p14:creationId xmlns:p14="http://schemas.microsoft.com/office/powerpoint/2010/main" val="25977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54000" y="4356008"/>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4032079"/>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214" y="5237171"/>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0180" y="4100512"/>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447693" y="5653989"/>
            <a:ext cx="1048362" cy="1107071"/>
          </a:xfrm>
          <a:prstGeom prst="rect">
            <a:avLst/>
          </a:prstGeom>
        </p:spPr>
      </p:pic>
      <p:sp>
        <p:nvSpPr>
          <p:cNvPr id="15" name="Title 1"/>
          <p:cNvSpPr txBox="1">
            <a:spLocks/>
          </p:cNvSpPr>
          <p:nvPr/>
        </p:nvSpPr>
        <p:spPr>
          <a:xfrm>
            <a:off x="1346200" y="-991393"/>
            <a:ext cx="10261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smtClean="0"/>
              <a:t>Ngày nay các phương tiện giao thông công cộng không chỉ đáp ứng nhu cầu đi lại thuận tiện của con người mà nó còn làm giảm ùn tắc, tai nạn giao thông...</a:t>
            </a:r>
            <a:endParaRPr lang="en-US" sz="12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47693" y="947640"/>
            <a:ext cx="2159062" cy="2573093"/>
          </a:xfrm>
          <a:prstGeom prst="rect">
            <a:avLst/>
          </a:prstGeom>
        </p:spPr>
      </p:pic>
    </p:spTree>
    <p:extLst>
      <p:ext uri="{BB962C8B-B14F-4D97-AF65-F5344CB8AC3E}">
        <p14:creationId xmlns:p14="http://schemas.microsoft.com/office/powerpoint/2010/main" val="363620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60" presetClass="path" presetSubtype="0" fill="hold" nodeType="withEffect">
                                  <p:stCondLst>
                                    <p:cond delay="0"/>
                                  </p:stCondLst>
                                  <p:childTnLst>
                                    <p:animMotion origin="layout" path="M 0.00977 -0.08681 C 0.02058 -0.06042 0.04792 -0.02338 0.14505 -0.02385 C 0.28529 -0.02385 0.2961 -0.14769 0.46341 -0.14792 C 0.61485 -0.14792 0.53386 -0.03982 0.67956 -0.04051 C 0.83086 -0.04051 0.74974 -0.11875 0.9125 -0.11875 C 1.05808 -0.11875 0.97722 -0.06598 1.10664 -0.06598 C 1.23125 -0.06598 1.16654 -0.10625 1.27995 -0.10625 C 1.34453 -0.10625 1.35013 -0.09537 1.35521 -0.08681 " pathEditMode="relative" rAng="0" ptsTypes="AAAAAAAA">
                                      <p:cBhvr>
                                        <p:cTn id="11" dur="10750" fill="hold"/>
                                        <p:tgtEl>
                                          <p:spTgt spid="8"/>
                                        </p:tgtEl>
                                        <p:attrNameLst>
                                          <p:attrName>ppt_x</p:attrName>
                                          <p:attrName>ppt_y</p:attrName>
                                        </p:attrNameLst>
                                      </p:cBhvr>
                                      <p:rCtr x="67266" y="93"/>
                                    </p:animMotion>
                                  </p:childTnLst>
                                </p:cTn>
                              </p:par>
                              <p:par>
                                <p:cTn id="12" presetID="63" presetClass="path" presetSubtype="0" fill="hold" nodeType="withEffect">
                                  <p:stCondLst>
                                    <p:cond delay="0"/>
                                  </p:stCondLst>
                                  <p:childTnLst>
                                    <p:animMotion origin="layout" path="M 0.09076 0.03565 L 1.35417 0.03403 " pathEditMode="relative" rAng="0" ptsTypes="AA">
                                      <p:cBhvr>
                                        <p:cTn id="13" dur="9250" fill="hold"/>
                                        <p:tgtEl>
                                          <p:spTgt spid="10"/>
                                        </p:tgtEl>
                                        <p:attrNameLst>
                                          <p:attrName>ppt_x</p:attrName>
                                          <p:attrName>ppt_y</p:attrName>
                                        </p:attrNameLst>
                                      </p:cBhvr>
                                      <p:rCtr x="63164" y="-93"/>
                                    </p:animMotion>
                                  </p:childTnLst>
                                </p:cTn>
                              </p:par>
                              <p:par>
                                <p:cTn id="14" presetID="35" presetClass="path" presetSubtype="0" fill="hold" nodeType="withEffect">
                                  <p:stCondLst>
                                    <p:cond delay="0"/>
                                  </p:stCondLst>
                                  <p:childTnLst>
                                    <p:animMotion origin="layout" path="M 1.875E-6 0 L -1.36016 0.00486 " pathEditMode="relative" rAng="0" ptsTypes="AA">
                                      <p:cBhvr>
                                        <p:cTn id="15" dur="4500" fill="hold"/>
                                        <p:tgtEl>
                                          <p:spTgt spid="14"/>
                                        </p:tgtEl>
                                        <p:attrNameLst>
                                          <p:attrName>ppt_x</p:attrName>
                                          <p:attrName>ppt_y</p:attrName>
                                        </p:attrNameLst>
                                      </p:cBhvr>
                                      <p:rCtr x="-68008" y="231"/>
                                    </p:animMotion>
                                  </p:childTnLst>
                                </p:cTn>
                              </p:par>
                              <p:par>
                                <p:cTn id="16" presetID="35" presetClass="path" presetSubtype="0" fill="hold" nodeType="withEffect">
                                  <p:stCondLst>
                                    <p:cond delay="0"/>
                                  </p:stCondLst>
                                  <p:childTnLst>
                                    <p:animMotion origin="layout" path="M 3.75E-6 -2.96296E-6 L -1.33737 -0.00162 " pathEditMode="relative" rAng="0" ptsTypes="AA">
                                      <p:cBhvr>
                                        <p:cTn id="17" dur="8000" fill="hold"/>
                                        <p:tgtEl>
                                          <p:spTgt spid="21"/>
                                        </p:tgtEl>
                                        <p:attrNameLst>
                                          <p:attrName>ppt_x</p:attrName>
                                          <p:attrName>ppt_y</p:attrName>
                                        </p:attrNameLst>
                                      </p:cBhvr>
                                      <p:rCtr x="-66875" y="-93"/>
                                    </p:animMotion>
                                  </p:childTnLst>
                                </p:cTn>
                              </p:par>
                              <p:par>
                                <p:cTn id="18" presetID="63" presetClass="path" presetSubtype="0" fill="hold" nodeType="withEffect">
                                  <p:stCondLst>
                                    <p:cond delay="0"/>
                                  </p:stCondLst>
                                  <p:childTnLst>
                                    <p:animMotion origin="layout" path="M 4.16667E-6 -4.07407E-6 L 1.21875 0.02709 " pathEditMode="relative" rAng="0" ptsTypes="AA">
                                      <p:cBhvr>
                                        <p:cTn id="19" dur="3250" fill="hold"/>
                                        <p:tgtEl>
                                          <p:spTgt spid="24"/>
                                        </p:tgtEl>
                                        <p:attrNameLst>
                                          <p:attrName>ppt_x</p:attrName>
                                          <p:attrName>ppt_y</p:attrName>
                                        </p:attrNameLst>
                                      </p:cBhvr>
                                      <p:rCtr x="60938" y="1343"/>
                                    </p:animMotion>
                                  </p:childTnLst>
                                </p:cTn>
                              </p:par>
                              <p:par>
                                <p:cTn id="20" presetID="63" presetClass="path" presetSubtype="0" fill="hold" nodeType="withEffect">
                                  <p:stCondLst>
                                    <p:cond delay="0"/>
                                  </p:stCondLst>
                                  <p:childTnLst>
                                    <p:animMotion origin="layout" path="M 0.1056 -0.00394 L 1.39219 0.00417 " pathEditMode="relative" rAng="0" ptsTypes="AA">
                                      <p:cBhvr>
                                        <p:cTn id="21" dur="10000" fill="hold"/>
                                        <p:tgtEl>
                                          <p:spTgt spid="25"/>
                                        </p:tgtEl>
                                        <p:attrNameLst>
                                          <p:attrName>ppt_x</p:attrName>
                                          <p:attrName>ppt_y</p:attrName>
                                        </p:attrNameLst>
                                      </p:cBhvr>
                                      <p:rCtr x="64323" y="394"/>
                                    </p:animMotion>
                                  </p:childTnLst>
                                </p:cTn>
                              </p:par>
                              <p:par>
                                <p:cTn id="22" presetID="63" presetClass="path" presetSubtype="0" fill="hold" nodeType="withEffect">
                                  <p:stCondLst>
                                    <p:cond delay="250"/>
                                  </p:stCondLst>
                                  <p:childTnLst>
                                    <p:animMotion origin="layout" path="M -2.29167E-6 -2.59259E-6 L 1.22175 0.02153 " pathEditMode="relative" rAng="0" ptsTypes="AA">
                                      <p:cBhvr>
                                        <p:cTn id="23" dur="11000" fill="hold"/>
                                        <p:tgtEl>
                                          <p:spTgt spid="26"/>
                                        </p:tgtEl>
                                        <p:attrNameLst>
                                          <p:attrName>ppt_x</p:attrName>
                                          <p:attrName>ppt_y</p:attrName>
                                        </p:attrNameLst>
                                      </p:cBhvr>
                                      <p:rCtr x="61081" y="1065"/>
                                    </p:animMotion>
                                  </p:childTnLst>
                                </p:cTn>
                              </p:par>
                              <p:par>
                                <p:cTn id="24" presetID="35" presetClass="path" presetSubtype="0" accel="50000" decel="50000" fill="hold" nodeType="withEffect">
                                  <p:stCondLst>
                                    <p:cond delay="250"/>
                                  </p:stCondLst>
                                  <p:childTnLst>
                                    <p:animMotion origin="layout" path="M -2.29167E-6 -2.59259E-6 L -1.38906 0.03773 " pathEditMode="relative" rAng="0" ptsTypes="AA">
                                      <p:cBhvr>
                                        <p:cTn id="25" dur="11000" fill="hold"/>
                                        <p:tgtEl>
                                          <p:spTgt spid="26"/>
                                        </p:tgtEl>
                                        <p:attrNameLst>
                                          <p:attrName>ppt_x</p:attrName>
                                          <p:attrName>ppt_y</p:attrName>
                                        </p:attrNameLst>
                                      </p:cBhvr>
                                      <p:rCtr x="-69453" y="1875"/>
                                    </p:animMotion>
                                  </p:childTnLst>
                                </p:cTn>
                              </p:par>
                              <p:par>
                                <p:cTn id="26" presetID="41" presetClass="path" presetSubtype="0" fill="hold" nodeType="withEffect">
                                  <p:stCondLst>
                                    <p:cond delay="250"/>
                                  </p:stCondLst>
                                  <p:childTnLst>
                                    <p:animMotion origin="layout" path="M 0.02239 -0.14421 C 2.5E-6 -0.15231 -0.07696 -0.16018 -0.10495 -0.16018 C -0.27617 -0.16018 -0.45313 -0.03518 -0.45313 0.08982 C -0.45313 0.02685 -0.54154 -0.03518 -0.62435 -0.03518 C -0.71276 -0.03518 -0.79545 0.02778 -0.79545 0.08982 C -0.79545 0.0588 -0.83933 0.02685 -0.88399 0.02685 C -0.92787 0.02685 -0.9724 0.05787 -0.9724 0.08982 C -0.9724 0.07384 -0.99479 0.0588 -1.01628 0.0588 C -1.03867 0.0588 -1.06016 0.07477 -1.06016 0.08982 C -1.06016 0.08171 -1.07097 0.07384 -1.08255 0.07384 C -1.08815 0.07384 -1.10469 0.08195 -1.10469 0.08982 C -1.10469 0.08588 -1.11042 0.08171 -1.1155 0.08171 C -1.1155 0.08079 -1.1263 0.08565 -1.1263 0.08982 C -1.1263 0.08773 -1.1263 0.08588 -1.13203 0.08588 C -1.13203 0.08681 -1.13776 0.08796 -1.13776 0.08982 C -1.13776 0.08889 -1.13776 0.08773 -1.13776 0.08681 C -1.14349 0.08681 -1.14349 0.08773 -1.14349 0.08889 C -1.14922 0.08889 -1.14922 0.08796 -1.14922 0.08681 C -1.15508 0.08681 -1.15508 0.08773 -1.15508 0.08889 " pathEditMode="relative" rAng="0" ptsTypes="AAAAAAAAAAAAAAAAAAA">
                                      <p:cBhvr>
                                        <p:cTn id="27" dur="6250" fill="hold"/>
                                        <p:tgtEl>
                                          <p:spTgt spid="16"/>
                                        </p:tgtEl>
                                        <p:attrNameLst>
                                          <p:attrName>ppt_x</p:attrName>
                                          <p:attrName>ppt_y</p:attrName>
                                        </p:attrNameLst>
                                      </p:cBhvr>
                                      <p:rCtr x="-58880"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7" name="Title 6"/>
          <p:cNvSpPr>
            <a:spLocks noGrp="1"/>
          </p:cNvSpPr>
          <p:nvPr>
            <p:ph type="ctrTitle"/>
          </p:nvPr>
        </p:nvSpPr>
        <p:spPr/>
        <p:txBody>
          <a:bodyPr/>
          <a:lstStyle/>
          <a:p>
            <a:endParaRPr lang="en-US" dirty="0"/>
          </a:p>
        </p:txBody>
      </p:sp>
      <p:pic>
        <p:nvPicPr>
          <p:cNvPr id="10" name="Picture 9"/>
          <p:cNvPicPr>
            <a:picLocks noChangeAspect="1"/>
          </p:cNvPicPr>
          <p:nvPr/>
        </p:nvPicPr>
        <p:blipFill rotWithShape="1">
          <a:blip r:embed="rId3"/>
          <a:srcRect l="36851"/>
          <a:stretch/>
        </p:blipFill>
        <p:spPr>
          <a:xfrm>
            <a:off x="7991155" y="921952"/>
            <a:ext cx="3677420" cy="4481276"/>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3081" t="11572" r="21146" b="9016"/>
          <a:stretch/>
        </p:blipFill>
        <p:spPr>
          <a:xfrm>
            <a:off x="4130609" y="-4705"/>
            <a:ext cx="4221538" cy="7516813"/>
          </a:xfrm>
          <a:prstGeom prst="rect">
            <a:avLst/>
          </a:prstGeom>
        </p:spPr>
      </p:pic>
      <p:pic>
        <p:nvPicPr>
          <p:cNvPr id="9" name="Picture 8"/>
          <p:cNvPicPr>
            <a:picLocks noChangeAspect="1"/>
          </p:cNvPicPr>
          <p:nvPr/>
        </p:nvPicPr>
        <p:blipFill>
          <a:blip r:embed="rId6"/>
          <a:stretch>
            <a:fillRect/>
          </a:stretch>
        </p:blipFill>
        <p:spPr>
          <a:xfrm>
            <a:off x="523425" y="1740876"/>
            <a:ext cx="4367359" cy="3540163"/>
          </a:xfrm>
          <a:prstGeom prst="rect">
            <a:avLst/>
          </a:prstGeom>
        </p:spPr>
      </p:pic>
      <p:grpSp>
        <p:nvGrpSpPr>
          <p:cNvPr id="25" name="Group 24"/>
          <p:cNvGrpSpPr/>
          <p:nvPr/>
        </p:nvGrpSpPr>
        <p:grpSpPr>
          <a:xfrm>
            <a:off x="1366402" y="2740985"/>
            <a:ext cx="2741072" cy="1103594"/>
            <a:chOff x="1279067" y="3018303"/>
            <a:chExt cx="2741072" cy="743824"/>
          </a:xfrm>
        </p:grpSpPr>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100000" l="556" r="94000"/>
                      </a14:imgEffect>
                    </a14:imgLayer>
                  </a14:imgProps>
                </a:ext>
              </a:extLst>
            </a:blip>
            <a:stretch>
              <a:fillRect/>
            </a:stretch>
          </p:blipFill>
          <p:spPr>
            <a:xfrm rot="2503164">
              <a:off x="2851854" y="3018303"/>
              <a:ext cx="1168285" cy="675009"/>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556" r="94000"/>
                      </a14:imgEffect>
                    </a14:imgLayer>
                  </a14:imgProps>
                </a:ext>
              </a:extLst>
            </a:blip>
            <a:stretch>
              <a:fillRect/>
            </a:stretch>
          </p:blipFill>
          <p:spPr>
            <a:xfrm rot="19126787" flipH="1">
              <a:off x="1279067" y="3087118"/>
              <a:ext cx="1231556" cy="675009"/>
            </a:xfrm>
            <a:prstGeom prst="rect">
              <a:avLst/>
            </a:prstGeom>
          </p:spPr>
        </p:pic>
      </p:grpSp>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9959" b="96266" l="0" r="100000"/>
                    </a14:imgEffect>
                  </a14:imgLayer>
                </a14:imgProps>
              </a:ext>
            </a:extLst>
          </a:blip>
          <a:stretch>
            <a:fillRect/>
          </a:stretch>
        </p:blipFill>
        <p:spPr>
          <a:xfrm>
            <a:off x="8646059" y="1997991"/>
            <a:ext cx="2580843" cy="2073276"/>
          </a:xfrm>
          <a:prstGeom prst="rect">
            <a:avLst/>
          </a:prstGeom>
        </p:spPr>
      </p:pic>
      <p:grpSp>
        <p:nvGrpSpPr>
          <p:cNvPr id="24" name="Group 23"/>
          <p:cNvGrpSpPr/>
          <p:nvPr/>
        </p:nvGrpSpPr>
        <p:grpSpPr>
          <a:xfrm>
            <a:off x="4937054" y="2049353"/>
            <a:ext cx="2317891" cy="2814513"/>
            <a:chOff x="5111851" y="2613632"/>
            <a:chExt cx="2020940" cy="2113696"/>
          </a:xfrm>
        </p:grpSpPr>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5111851" y="2613632"/>
              <a:ext cx="1741489" cy="1952624"/>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flipH="1" flipV="1">
              <a:off x="5327767" y="2949964"/>
              <a:ext cx="1805024" cy="1777364"/>
            </a:xfrm>
            <a:prstGeom prst="rect">
              <a:avLst/>
            </a:prstGeom>
          </p:spPr>
        </p:pic>
      </p:grpSp>
      <p:sp>
        <p:nvSpPr>
          <p:cNvPr id="23" name="Title 1"/>
          <p:cNvSpPr txBox="1">
            <a:spLocks/>
          </p:cNvSpPr>
          <p:nvPr/>
        </p:nvSpPr>
        <p:spPr>
          <a:xfrm>
            <a:off x="1524000" y="-119380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dirty="0" smtClean="0"/>
              <a:t>Vận dụng:</a:t>
            </a:r>
            <a:r>
              <a:rPr lang="vi-VN" sz="4400" dirty="0" smtClean="0"/>
              <a:t/>
            </a:r>
            <a:br>
              <a:rPr lang="vi-VN" sz="4400" dirty="0" smtClean="0"/>
            </a:br>
            <a:r>
              <a:rPr lang="vi-VN" sz="2400" dirty="0" smtClean="0"/>
              <a:t> sử dụng vẻ đẹp tạo hình của phương tiện giao thông để trang trí một đồ vật mà em thích</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7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circle(in)">
                                      <p:cBhvr>
                                        <p:cTn id="3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90" r="12817"/>
          <a:stretch/>
        </p:blipFill>
        <p:spPr>
          <a:xfrm>
            <a:off x="0" y="0"/>
            <a:ext cx="12192000" cy="6858000"/>
          </a:xfrm>
          <a:prstGeom prst="rect">
            <a:avLst/>
          </a:prstGeom>
        </p:spPr>
      </p:pic>
      <p:sp>
        <p:nvSpPr>
          <p:cNvPr id="5" name="Rectangle 4"/>
          <p:cNvSpPr/>
          <p:nvPr/>
        </p:nvSpPr>
        <p:spPr>
          <a:xfrm>
            <a:off x="2498496" y="1122363"/>
            <a:ext cx="7552067" cy="1754326"/>
          </a:xfrm>
          <a:prstGeom prst="rect">
            <a:avLst/>
          </a:prstGeom>
        </p:spPr>
        <p:txBody>
          <a:bodyPr wrap="none">
            <a:spAutoFit/>
          </a:bodyPr>
          <a:lstStyle/>
          <a:p>
            <a:r>
              <a:rPr lang="en-US" sz="5400" dirty="0" err="1">
                <a:solidFill>
                  <a:srgbClr val="FF0000"/>
                </a:solidFill>
                <a:latin typeface="Times New Roman" panose="02020603050405020304" pitchFamily="18" charset="0"/>
              </a:rPr>
              <a:t>Giờ</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học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hôm</a:t>
            </a:r>
            <a:r>
              <a:rPr lang="en-US" sz="5400" dirty="0">
                <a:solidFill>
                  <a:srgbClr val="FF0000"/>
                </a:solidFill>
                <a:latin typeface="Times New Roman" panose="02020603050405020304" pitchFamily="18" charset="0"/>
              </a:rPr>
              <a:t> nay </a:t>
            </a:r>
            <a:r>
              <a:rPr lang="en-US" sz="5400" dirty="0" err="1">
                <a:solidFill>
                  <a:srgbClr val="FF0000"/>
                </a:solidFill>
                <a:latin typeface="Times New Roman" panose="02020603050405020304" pitchFamily="18" charset="0"/>
              </a:rPr>
              <a:t>kết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thúc</a:t>
            </a:r>
            <a:r>
              <a:rPr lang="en-US" sz="5400" dirty="0">
                <a:solidFill>
                  <a:srgbClr val="FF0000"/>
                </a:solidFill>
                <a:latin typeface="Times New Roman" panose="02020603050405020304" pitchFamily="18" charset="0"/>
              </a:rPr>
              <a:t> </a:t>
            </a:r>
            <a:endParaRPr lang="vi-VN" sz="5400" dirty="0" smtClean="0">
              <a:solidFill>
                <a:srgbClr val="FF0000"/>
              </a:solidFill>
              <a:latin typeface="Times New Roman" panose="02020603050405020304" pitchFamily="18" charset="0"/>
            </a:endParaRPr>
          </a:p>
          <a:p>
            <a:r>
              <a:rPr lang="en-US" sz="5400" dirty="0" smtClean="0">
                <a:solidFill>
                  <a:srgbClr val="FF0000"/>
                </a:solidFill>
                <a:latin typeface="Times New Roman" panose="02020603050405020304" pitchFamily="18" charset="0"/>
              </a:rPr>
              <a:t>Xin </a:t>
            </a:r>
            <a:r>
              <a:rPr lang="en-US" sz="5400" dirty="0" err="1">
                <a:solidFill>
                  <a:srgbClr val="FF0000"/>
                </a:solidFill>
                <a:latin typeface="Times New Roman" panose="02020603050405020304" pitchFamily="18" charset="0"/>
              </a:rPr>
              <a:t>chào</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tạm</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biệt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các</a:t>
            </a:r>
            <a:r>
              <a:rPr lang="en-US" sz="5400" dirty="0">
                <a:solidFill>
                  <a:srgbClr val="FF0000"/>
                </a:solidFill>
                <a:latin typeface="Times New Roman" panose="02020603050405020304" pitchFamily="18" charset="0"/>
              </a:rPr>
              <a:t> </a:t>
            </a:r>
            <a:r>
              <a:rPr lang="en-US" sz="5400" dirty="0" err="1" smtClean="0">
                <a:solidFill>
                  <a:srgbClr val="FF0000"/>
                </a:solidFill>
                <a:latin typeface="Times New Roman" panose="02020603050405020304" pitchFamily="18" charset="0"/>
              </a:rPr>
              <a:t>em</a:t>
            </a:r>
            <a:r>
              <a:rPr lang="vi-VN" sz="5400" dirty="0" smtClean="0">
                <a:solidFill>
                  <a:srgbClr val="FF0000"/>
                </a:solidFill>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7004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5338"/>
            <a:ext cx="12192000" cy="7055738"/>
          </a:xfrm>
          <a:prstGeom prst="rect">
            <a:avLst/>
          </a:prstGeom>
        </p:spPr>
      </p:pic>
      <p:sp>
        <p:nvSpPr>
          <p:cNvPr id="8" name="Rectangle 7"/>
          <p:cNvSpPr/>
          <p:nvPr/>
        </p:nvSpPr>
        <p:spPr>
          <a:xfrm>
            <a:off x="1146228" y="1071699"/>
            <a:ext cx="9499716" cy="584775"/>
          </a:xfrm>
          <a:prstGeom prst="rect">
            <a:avLst/>
          </a:prstGeom>
          <a:noFill/>
        </p:spPr>
        <p:txBody>
          <a:bodyPr wrap="none" lIns="91440" tIns="45720" rIns="91440" bIns="45720">
            <a:spAutoFit/>
          </a:bodyPr>
          <a:lstStyle/>
          <a:p>
            <a:r>
              <a:rPr lang="vi-VN" sz="3200" dirty="0">
                <a:ln w="0"/>
                <a:effectLst>
                  <a:reflection blurRad="6350" stA="53000" endA="300" endPos="35500" dir="5400000" sy="-90000" algn="bl" rotWithShape="0"/>
                </a:effectLst>
                <a:latin typeface="+mj-lt"/>
              </a:rPr>
              <a:t>C</a:t>
            </a:r>
            <a:r>
              <a:rPr lang="vi-VN" sz="3200" dirty="0" smtClean="0">
                <a:ln w="0"/>
                <a:effectLst>
                  <a:reflection blurRad="6350" stA="53000" endA="300" endPos="35500" dir="5400000" sy="-90000" algn="bl" rotWithShape="0"/>
                </a:effectLst>
                <a:latin typeface="+mj-lt"/>
              </a:rPr>
              <a:t>hủ </a:t>
            </a:r>
            <a:r>
              <a:rPr lang="vi-VN" sz="3200" dirty="0">
                <a:ln w="0"/>
                <a:effectLst>
                  <a:reflection blurRad="6350" stA="53000" endA="300" endPos="35500" dir="5400000" sy="-90000" algn="bl" rotWithShape="0"/>
                </a:effectLst>
                <a:latin typeface="+mj-lt"/>
              </a:rPr>
              <a:t>đề </a:t>
            </a:r>
            <a:r>
              <a:rPr lang="vi-VN" sz="3200" dirty="0" smtClean="0">
                <a:ln w="0"/>
                <a:effectLst>
                  <a:reflection blurRad="6350" stA="53000" endA="300" endPos="35500" dir="5400000" sy="-90000" algn="bl" rotWithShape="0"/>
                </a:effectLst>
                <a:latin typeface="+mj-lt"/>
              </a:rPr>
              <a:t>6: Giao </a:t>
            </a:r>
            <a:r>
              <a:rPr lang="vi-VN" sz="3200" dirty="0">
                <a:ln w="0"/>
                <a:effectLst>
                  <a:reflection blurRad="6350" stA="53000" endA="300" endPos="35500" dir="5400000" sy="-90000" algn="bl" rotWithShape="0"/>
                </a:effectLst>
                <a:latin typeface="+mj-lt"/>
              </a:rPr>
              <a:t>thông công cộng trong sáng tạo mỹ thuật</a:t>
            </a:r>
            <a:endParaRPr lang="en-US" sz="3200" dirty="0">
              <a:ln w="0"/>
              <a:effectLst>
                <a:reflection blurRad="6350" stA="53000" endA="300" endPos="35500" dir="5400000" sy="-90000" algn="bl" rotWithShape="0"/>
              </a:effectLst>
              <a:latin typeface="+mj-lt"/>
              <a:cs typeface="Times New Roman" panose="02020603050405020304" pitchFamily="18" charset="0"/>
            </a:endParaRPr>
          </a:p>
        </p:txBody>
      </p:sp>
      <p:sp>
        <p:nvSpPr>
          <p:cNvPr id="10" name="Subtitle 2"/>
          <p:cNvSpPr txBox="1">
            <a:spLocks/>
          </p:cNvSpPr>
          <p:nvPr/>
        </p:nvSpPr>
        <p:spPr>
          <a:xfrm>
            <a:off x="1015999" y="1826769"/>
            <a:ext cx="994124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b="1" dirty="0" smtClean="0">
                <a:solidFill>
                  <a:srgbClr val="FF0000"/>
                </a:solidFill>
                <a:latin typeface="+mj-lt"/>
              </a:rPr>
              <a:t>Bài</a:t>
            </a:r>
            <a:r>
              <a:rPr lang="vi-VN" b="1" dirty="0" smtClean="0">
                <a:solidFill>
                  <a:srgbClr val="FF0000"/>
                </a:solidFill>
              </a:rPr>
              <a:t> 11 phương tiện giao thông công cộng trong sáng tạo mỹ thuật</a:t>
            </a:r>
            <a:endParaRPr lang="en-US" b="1" dirty="0">
              <a:solidFill>
                <a:srgbClr val="FF0000"/>
              </a:solidFill>
              <a:latin typeface="+mj-lt"/>
              <a:cs typeface="Times New Roman" panose="02020603050405020304" pitchFamily="18" charset="0"/>
            </a:endParaRPr>
          </a:p>
        </p:txBody>
      </p:sp>
      <p:sp>
        <p:nvSpPr>
          <p:cNvPr id="12" name="Title 1"/>
          <p:cNvSpPr txBox="1">
            <a:spLocks/>
          </p:cNvSpPr>
          <p:nvPr/>
        </p:nvSpPr>
        <p:spPr>
          <a:xfrm>
            <a:off x="1146228" y="1949570"/>
            <a:ext cx="10146558"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400" b="1" i="1" dirty="0" smtClean="0">
                <a:solidFill>
                  <a:srgbClr val="7030A0"/>
                </a:solidFill>
              </a:rPr>
              <a:t>Yêu cầu cần đạt:</a:t>
            </a:r>
            <a:r>
              <a:rPr lang="vi-VN" sz="2400" dirty="0" smtClean="0"/>
              <a:t/>
            </a:r>
            <a:br>
              <a:rPr lang="vi-VN" sz="2400" dirty="0" smtClean="0"/>
            </a:br>
            <a:r>
              <a:rPr lang="vi-VN" sz="2400" dirty="0" smtClean="0"/>
              <a:t>- Hiểu được đặc điểm tạo hình của phương tiện giao thông công cộng.</a:t>
            </a:r>
            <a:br>
              <a:rPr lang="vi-VN" sz="2400" dirty="0" smtClean="0"/>
            </a:br>
            <a:r>
              <a:rPr lang="vi-VN" sz="2400" dirty="0" smtClean="0"/>
              <a:t>- Củng cố kỹ năng quan sát tư duy hình ảnh thu thập thông tin, dữ liệu trong</a:t>
            </a:r>
            <a:br>
              <a:rPr lang="vi-VN" sz="2400" dirty="0" smtClean="0"/>
            </a:br>
            <a:r>
              <a:rPr lang="vi-VN" sz="2400" dirty="0" smtClean="0"/>
              <a:t>tạo dáng được một phương tiện giao thông công cộng tư vật liệu sẵn có.</a:t>
            </a:r>
            <a:br>
              <a:rPr lang="vi-VN" sz="2400" dirty="0" smtClean="0"/>
            </a:br>
            <a:r>
              <a:rPr lang="vi-VN" sz="2400" dirty="0" smtClean="0"/>
              <a:t>- Vận dụng kiến thức bài học vào thiết kế một đồ chơi làm quà tặng hiểu về sự cần thiết lợi ích của phương tiện giao thông công cộng trong xã hội hiện đại.</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6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28343" y="1034016"/>
            <a:ext cx="11020757" cy="5823984"/>
          </a:xfrm>
          <a:prstGeom prst="rect">
            <a:avLst/>
          </a:prstGeom>
        </p:spPr>
      </p:pic>
      <p:sp>
        <p:nvSpPr>
          <p:cNvPr id="5" name="Title 1"/>
          <p:cNvSpPr txBox="1">
            <a:spLocks/>
          </p:cNvSpPr>
          <p:nvPr/>
        </p:nvSpPr>
        <p:spPr>
          <a:xfrm>
            <a:off x="1282700" y="-135358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smtClean="0">
                <a:solidFill>
                  <a:srgbClr val="FF0000"/>
                </a:solidFill>
              </a:rPr>
              <a:t>Quan sát</a:t>
            </a:r>
            <a:r>
              <a:rPr lang="vi-VN" sz="3600" smtClean="0"/>
              <a:t/>
            </a:r>
            <a:br>
              <a:rPr lang="vi-VN" sz="3600" smtClean="0"/>
            </a:br>
            <a:r>
              <a:rPr lang="vi-VN" sz="2800" smtClean="0"/>
              <a:t>Tìm hiểu về các phương tiện giao thông</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134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2700" y="-1353584"/>
            <a:ext cx="9144000" cy="2387600"/>
          </a:xfrm>
        </p:spPr>
        <p:txBody>
          <a:bodyPr>
            <a:normAutofit/>
          </a:bodyPr>
          <a:lstStyle/>
          <a:p>
            <a:r>
              <a:rPr lang="vi-VN" sz="2800" dirty="0" smtClean="0">
                <a:solidFill>
                  <a:srgbClr val="FF0000"/>
                </a:solidFill>
              </a:rPr>
              <a:t>Quan sát</a:t>
            </a:r>
            <a:r>
              <a:rPr lang="vi-VN" sz="3600" dirty="0" smtClean="0"/>
              <a:t/>
            </a:r>
            <a:br>
              <a:rPr lang="vi-VN" sz="3600" dirty="0" smtClean="0"/>
            </a:br>
            <a:r>
              <a:rPr lang="vi-VN" sz="2800" dirty="0" smtClean="0"/>
              <a:t>Tìm </a:t>
            </a:r>
            <a:r>
              <a:rPr lang="vi-VN" sz="2800" dirty="0"/>
              <a:t>hiểu về các phương tiện giao thông</a:t>
            </a:r>
            <a:endParaRPr lang="en-US" sz="105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8327" y="1034782"/>
            <a:ext cx="3798580" cy="2495818"/>
          </a:xfrm>
          <a:prstGeom prst="rect">
            <a:avLst/>
          </a:prstGeom>
        </p:spPr>
      </p:pic>
      <p:pic>
        <p:nvPicPr>
          <p:cNvPr id="5" name="Picture 4"/>
          <p:cNvPicPr>
            <a:picLocks noChangeAspect="1"/>
          </p:cNvPicPr>
          <p:nvPr/>
        </p:nvPicPr>
        <p:blipFill>
          <a:blip r:embed="rId3"/>
          <a:stretch>
            <a:fillRect/>
          </a:stretch>
        </p:blipFill>
        <p:spPr>
          <a:xfrm>
            <a:off x="4590388" y="1034782"/>
            <a:ext cx="3683313" cy="2495818"/>
          </a:xfrm>
          <a:prstGeom prst="rect">
            <a:avLst/>
          </a:prstGeom>
        </p:spPr>
      </p:pic>
      <p:pic>
        <p:nvPicPr>
          <p:cNvPr id="6" name="Picture 5"/>
          <p:cNvPicPr>
            <a:picLocks noChangeAspect="1"/>
          </p:cNvPicPr>
          <p:nvPr/>
        </p:nvPicPr>
        <p:blipFill rotWithShape="1">
          <a:blip r:embed="rId4"/>
          <a:srcRect r="28082"/>
          <a:stretch/>
        </p:blipFill>
        <p:spPr>
          <a:xfrm>
            <a:off x="8539382" y="1034016"/>
            <a:ext cx="3194239" cy="2500632"/>
          </a:xfrm>
          <a:prstGeom prst="rect">
            <a:avLst/>
          </a:prstGeom>
        </p:spPr>
      </p:pic>
      <p:pic>
        <p:nvPicPr>
          <p:cNvPr id="7" name="Picture 6"/>
          <p:cNvPicPr>
            <a:picLocks noChangeAspect="1"/>
          </p:cNvPicPr>
          <p:nvPr/>
        </p:nvPicPr>
        <p:blipFill>
          <a:blip r:embed="rId5"/>
          <a:stretch>
            <a:fillRect/>
          </a:stretch>
        </p:blipFill>
        <p:spPr>
          <a:xfrm>
            <a:off x="399137" y="4062964"/>
            <a:ext cx="3908078" cy="2473162"/>
          </a:xfrm>
          <a:prstGeom prst="rect">
            <a:avLst/>
          </a:prstGeom>
        </p:spPr>
      </p:pic>
      <p:pic>
        <p:nvPicPr>
          <p:cNvPr id="9" name="Picture 8"/>
          <p:cNvPicPr>
            <a:picLocks noChangeAspect="1"/>
          </p:cNvPicPr>
          <p:nvPr/>
        </p:nvPicPr>
        <p:blipFill>
          <a:blip r:embed="rId6"/>
          <a:stretch>
            <a:fillRect/>
          </a:stretch>
        </p:blipFill>
        <p:spPr>
          <a:xfrm>
            <a:off x="8539382" y="4080089"/>
            <a:ext cx="3318893" cy="2412749"/>
          </a:xfrm>
          <a:prstGeom prst="rect">
            <a:avLst/>
          </a:prstGeom>
        </p:spPr>
      </p:pic>
      <p:sp>
        <p:nvSpPr>
          <p:cNvPr id="10" name="Rectangle 9"/>
          <p:cNvSpPr/>
          <p:nvPr/>
        </p:nvSpPr>
        <p:spPr>
          <a:xfrm>
            <a:off x="1542387" y="3693632"/>
            <a:ext cx="9682957" cy="369332"/>
          </a:xfrm>
          <a:prstGeom prst="rect">
            <a:avLst/>
          </a:prstGeom>
        </p:spPr>
        <p:txBody>
          <a:bodyPr wrap="square">
            <a:spAutoFit/>
          </a:bodyPr>
          <a:lstStyle/>
          <a:p>
            <a:r>
              <a:rPr lang="en-US" dirty="0" err="1">
                <a:solidFill>
                  <a:srgbClr val="000000"/>
                </a:solidFill>
                <a:latin typeface="Times New Roman" panose="02020603050405020304" pitchFamily="18" charset="0"/>
              </a:rPr>
              <a:t>Máy</a:t>
            </a:r>
            <a:r>
              <a:rPr lang="en-US" dirty="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bay</a:t>
            </a:r>
            <a:r>
              <a:rPr lang="vi-VN" dirty="0" smtClean="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xe</a:t>
            </a:r>
            <a:r>
              <a:rPr lang="en-US" dirty="0">
                <a:solidFill>
                  <a:srgbClr val="000000"/>
                </a:solidFill>
                <a:latin typeface="Times New Roman" panose="02020603050405020304" pitchFamily="18" charset="0"/>
              </a:rPr>
              <a:t> </a:t>
            </a:r>
            <a:r>
              <a:rPr lang="en-US" dirty="0" err="1" smtClean="0">
                <a:solidFill>
                  <a:srgbClr val="000000"/>
                </a:solidFill>
                <a:latin typeface="Times New Roman" panose="02020603050405020304" pitchFamily="18" charset="0"/>
              </a:rPr>
              <a:t>buýt</a:t>
            </a:r>
            <a:r>
              <a:rPr lang="vi-VN" dirty="0" smtClean="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 </a:t>
            </a:r>
            <a:r>
              <a:rPr lang="vi-VN" dirty="0" smtClean="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taxi</a:t>
            </a:r>
            <a:endParaRPr lang="en-US" dirty="0"/>
          </a:p>
        </p:txBody>
      </p:sp>
      <p:pic>
        <p:nvPicPr>
          <p:cNvPr id="11" name="Picture 10"/>
          <p:cNvPicPr>
            <a:picLocks noChangeAspect="1"/>
          </p:cNvPicPr>
          <p:nvPr/>
        </p:nvPicPr>
        <p:blipFill>
          <a:blip r:embed="rId7"/>
          <a:stretch>
            <a:fillRect/>
          </a:stretch>
        </p:blipFill>
        <p:spPr>
          <a:xfrm>
            <a:off x="4590388" y="4118441"/>
            <a:ext cx="3624786" cy="2307023"/>
          </a:xfrm>
          <a:prstGeom prst="rect">
            <a:avLst/>
          </a:prstGeom>
        </p:spPr>
      </p:pic>
      <p:sp>
        <p:nvSpPr>
          <p:cNvPr id="12" name="TextBox 11"/>
          <p:cNvSpPr txBox="1"/>
          <p:nvPr/>
        </p:nvSpPr>
        <p:spPr>
          <a:xfrm>
            <a:off x="1542388" y="6442589"/>
            <a:ext cx="9682956" cy="369332"/>
          </a:xfrm>
          <a:prstGeom prst="rect">
            <a:avLst/>
          </a:prstGeom>
          <a:noFill/>
        </p:spPr>
        <p:txBody>
          <a:bodyPr wrap="square" rtlCol="0">
            <a:spAutoFit/>
          </a:bodyPr>
          <a:lstStyle/>
          <a:p>
            <a:r>
              <a:rPr lang="en-US" dirty="0" err="1">
                <a:solidFill>
                  <a:srgbClr val="000000"/>
                </a:solidFill>
                <a:latin typeface="Times New Roman" panose="02020603050405020304" pitchFamily="18" charset="0"/>
              </a:rPr>
              <a:t>tàu</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thủy</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tàu</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chở</a:t>
            </a:r>
            <a:r>
              <a:rPr lang="en-US" dirty="0">
                <a:solidFill>
                  <a:srgbClr val="000000"/>
                </a:solidFill>
                <a:latin typeface="Times New Roman" panose="02020603050405020304" pitchFamily="18" charset="0"/>
              </a:rPr>
              <a:t> </a:t>
            </a:r>
            <a:r>
              <a:rPr lang="en-US" dirty="0" err="1" smtClean="0">
                <a:solidFill>
                  <a:srgbClr val="000000"/>
                </a:solidFill>
                <a:latin typeface="Times New Roman" panose="02020603050405020304" pitchFamily="18" charset="0"/>
              </a:rPr>
              <a:t>khách</a:t>
            </a:r>
            <a:r>
              <a:rPr lang="vi-VN" dirty="0" smtClean="0">
                <a:solidFill>
                  <a:srgbClr val="000000"/>
                </a:solidFill>
                <a:latin typeface="Times New Roman" panose="02020603050405020304" pitchFamily="18" charset="0"/>
              </a:rPr>
              <a:t>                             </a:t>
            </a:r>
            <a:r>
              <a:rPr lang="en-US" dirty="0" smtClean="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tàu</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điện</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ngầm</a:t>
            </a:r>
            <a:r>
              <a:rPr lang="en-US" dirty="0">
                <a:solidFill>
                  <a:srgbClr val="000000"/>
                </a:solidFill>
                <a:latin typeface="Times New Roman" panose="02020603050405020304" pitchFamily="18" charset="0"/>
              </a:rPr>
              <a:t> </a:t>
            </a:r>
            <a:r>
              <a:rPr lang="vi-VN" dirty="0" smtClean="0">
                <a:solidFill>
                  <a:srgbClr val="000000"/>
                </a:solidFill>
                <a:latin typeface="Times New Roman" panose="02020603050405020304" pitchFamily="18" charset="0"/>
              </a:rPr>
              <a:t>                                                   </a:t>
            </a:r>
            <a:r>
              <a:rPr lang="en-US" dirty="0" err="1" smtClean="0">
                <a:solidFill>
                  <a:srgbClr val="000000"/>
                </a:solidFill>
                <a:latin typeface="Times New Roman" panose="02020603050405020304" pitchFamily="18" charset="0"/>
              </a:rPr>
              <a:t>tàu</a:t>
            </a:r>
            <a:r>
              <a:rPr lang="en-US" dirty="0" smtClean="0">
                <a:solidFill>
                  <a:srgbClr val="000000"/>
                </a:solidFill>
                <a:latin typeface="Times New Roman" panose="02020603050405020304" pitchFamily="18" charset="0"/>
              </a:rPr>
              <a:t> </a:t>
            </a:r>
            <a:r>
              <a:rPr lang="en-US" dirty="0" err="1" smtClean="0">
                <a:solidFill>
                  <a:srgbClr val="000000"/>
                </a:solidFill>
                <a:latin typeface="Times New Roman" panose="02020603050405020304" pitchFamily="18" charset="0"/>
              </a:rPr>
              <a:t>hỏa</a:t>
            </a:r>
            <a:r>
              <a:rPr lang="vi-VN" dirty="0" smtClean="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1530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091" y="473434"/>
            <a:ext cx="12192000" cy="2387600"/>
          </a:xfrm>
        </p:spPr>
        <p:txBody>
          <a:bodyPr>
            <a:noAutofit/>
          </a:bodyPr>
          <a:lstStyle/>
          <a:p>
            <a:pPr algn="l"/>
            <a:r>
              <a:rPr lang="vi-VN" sz="3200" dirty="0" smtClean="0"/>
              <a:t>-Quan sát</a:t>
            </a:r>
            <a:r>
              <a:rPr lang="vi-VN" sz="3200" dirty="0"/>
              <a:t> </a:t>
            </a:r>
            <a:r>
              <a:rPr lang="vi-VN" sz="3200" dirty="0" smtClean="0"/>
              <a:t>những </a:t>
            </a:r>
            <a:r>
              <a:rPr lang="vi-VN" sz="3200" dirty="0"/>
              <a:t>hình sau và kể tên các phương tiện giao </a:t>
            </a:r>
            <a:r>
              <a:rPr lang="vi-VN" sz="3200" dirty="0" smtClean="0"/>
              <a:t>thông?</a:t>
            </a:r>
            <a:br>
              <a:rPr lang="vi-VN" sz="3200" dirty="0" smtClean="0"/>
            </a:br>
            <a:r>
              <a:rPr lang="vi-VN" sz="3200" dirty="0" smtClean="0"/>
              <a:t> -Phương </a:t>
            </a:r>
            <a:r>
              <a:rPr lang="vi-VN" sz="3200" dirty="0"/>
              <a:t>tiện nào là phương tiện giao thông công cộng </a:t>
            </a:r>
            <a:r>
              <a:rPr lang="vi-VN" sz="3200" dirty="0" smtClean="0"/>
              <a:t>?</a:t>
            </a:r>
            <a:br>
              <a:rPr lang="vi-VN" sz="3200" dirty="0" smtClean="0"/>
            </a:br>
            <a:r>
              <a:rPr lang="vi-VN" sz="3200" dirty="0" smtClean="0"/>
              <a:t>-Phương </a:t>
            </a:r>
            <a:r>
              <a:rPr lang="vi-VN" sz="3200" dirty="0"/>
              <a:t>tiện giao thông công cộng mang lại lợi ích </a:t>
            </a:r>
            <a:r>
              <a:rPr lang="vi-VN" sz="3200" dirty="0" smtClean="0"/>
              <a:t>gì</a:t>
            </a:r>
            <a:r>
              <a:rPr lang="vi-VN" sz="3600" dirty="0" smtClean="0"/>
              <a:t>?</a:t>
            </a:r>
            <a:endParaRPr lang="en-US" sz="1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20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82323" y="4446485"/>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3893802"/>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2888" y="5156367"/>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855" y="4033255"/>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220323" y="5672428"/>
            <a:ext cx="1275732" cy="1107071"/>
          </a:xfrm>
          <a:prstGeom prst="rect">
            <a:avLst/>
          </a:prstGeom>
        </p:spPr>
      </p:pic>
    </p:spTree>
    <p:extLst>
      <p:ext uri="{BB962C8B-B14F-4D97-AF65-F5344CB8AC3E}">
        <p14:creationId xmlns:p14="http://schemas.microsoft.com/office/powerpoint/2010/main" val="295614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fill="hold" nodeType="withEffect">
                                  <p:stCondLst>
                                    <p:cond delay="0"/>
                                  </p:stCondLst>
                                  <p:childTnLst>
                                    <p:animMotion origin="layout" path="M 0.01459 -0.00278 C 0.02539 0.02361 0.05274 0.06065 0.14987 0.06018 C 0.29011 0.06018 0.30091 -0.06366 0.46823 -0.06389 C 0.61966 -0.06389 0.53867 0.04421 0.68438 0.04352 C 0.83568 0.04352 0.75456 -0.03473 0.91732 -0.03473 C 1.06289 -0.03473 0.98203 0.01805 1.11146 0.01805 C 1.23607 0.01805 1.17136 -0.02223 1.28477 -0.02223 C 1.34935 -0.02223 1.35495 -0.01135 1.36003 -0.00278 " pathEditMode="relative" rAng="0" ptsTypes="AAAAAAAA">
                                      <p:cBhvr>
                                        <p:cTn id="6" dur="10750" fill="hold"/>
                                        <p:tgtEl>
                                          <p:spTgt spid="8"/>
                                        </p:tgtEl>
                                        <p:attrNameLst>
                                          <p:attrName>ppt_x</p:attrName>
                                          <p:attrName>ppt_y</p:attrName>
                                        </p:attrNameLst>
                                      </p:cBhvr>
                                      <p:rCtr x="67266" y="93"/>
                                    </p:animMotion>
                                  </p:childTnLst>
                                </p:cTn>
                              </p:par>
                              <p:par>
                                <p:cTn id="7" presetID="63" presetClass="path" presetSubtype="0" fill="hold" nodeType="withEffect">
                                  <p:stCondLst>
                                    <p:cond delay="0"/>
                                  </p:stCondLst>
                                  <p:childTnLst>
                                    <p:animMotion origin="layout" path="M 0.09076 0.03565 L 1.35417 0.03403 " pathEditMode="relative" rAng="0" ptsTypes="AA">
                                      <p:cBhvr>
                                        <p:cTn id="8" dur="9250" fill="hold"/>
                                        <p:tgtEl>
                                          <p:spTgt spid="10"/>
                                        </p:tgtEl>
                                        <p:attrNameLst>
                                          <p:attrName>ppt_x</p:attrName>
                                          <p:attrName>ppt_y</p:attrName>
                                        </p:attrNameLst>
                                      </p:cBhvr>
                                      <p:rCtr x="63164" y="-93"/>
                                    </p:animMotion>
                                  </p:childTnLst>
                                </p:cTn>
                              </p:par>
                              <p:par>
                                <p:cTn id="9" presetID="35" presetClass="path" presetSubtype="0" fill="hold" nodeType="withEffect">
                                  <p:stCondLst>
                                    <p:cond delay="0"/>
                                  </p:stCondLst>
                                  <p:childTnLst>
                                    <p:animMotion origin="layout" path="M -1.875E-6 -4.44444E-6 L -1.36015 0.00487 " pathEditMode="relative" rAng="0" ptsTypes="AA">
                                      <p:cBhvr>
                                        <p:cTn id="10" dur="4500" fill="hold"/>
                                        <p:tgtEl>
                                          <p:spTgt spid="14"/>
                                        </p:tgtEl>
                                        <p:attrNameLst>
                                          <p:attrName>ppt_x</p:attrName>
                                          <p:attrName>ppt_y</p:attrName>
                                        </p:attrNameLst>
                                      </p:cBhvr>
                                      <p:rCtr x="-68008" y="231"/>
                                    </p:animMotion>
                                  </p:childTnLst>
                                </p:cTn>
                              </p:par>
                              <p:par>
                                <p:cTn id="11" presetID="35" presetClass="path" presetSubtype="0" fill="hold" nodeType="withEffect">
                                  <p:stCondLst>
                                    <p:cond delay="0"/>
                                  </p:stCondLst>
                                  <p:childTnLst>
                                    <p:animMotion origin="layout" path="M 3.75E-6 -4.07407E-6 L -1.33737 -0.00162 " pathEditMode="relative" rAng="0" ptsTypes="AA">
                                      <p:cBhvr>
                                        <p:cTn id="12" dur="8000" fill="hold"/>
                                        <p:tgtEl>
                                          <p:spTgt spid="21"/>
                                        </p:tgtEl>
                                        <p:attrNameLst>
                                          <p:attrName>ppt_x</p:attrName>
                                          <p:attrName>ppt_y</p:attrName>
                                        </p:attrNameLst>
                                      </p:cBhvr>
                                      <p:rCtr x="-66875" y="-93"/>
                                    </p:animMotion>
                                  </p:childTnLst>
                                </p:cTn>
                              </p:par>
                              <p:par>
                                <p:cTn id="13" presetID="63" presetClass="path" presetSubtype="0" fill="hold" nodeType="withEffect">
                                  <p:stCondLst>
                                    <p:cond delay="0"/>
                                  </p:stCondLst>
                                  <p:childTnLst>
                                    <p:animMotion origin="layout" path="M 2.29167E-6 -0.01783 L 1.21875 0.00926 " pathEditMode="relative" rAng="0" ptsTypes="AA">
                                      <p:cBhvr>
                                        <p:cTn id="14" dur="3250" fill="hold"/>
                                        <p:tgtEl>
                                          <p:spTgt spid="24"/>
                                        </p:tgtEl>
                                        <p:attrNameLst>
                                          <p:attrName>ppt_x</p:attrName>
                                          <p:attrName>ppt_y</p:attrName>
                                        </p:attrNameLst>
                                      </p:cBhvr>
                                      <p:rCtr x="60938" y="1343"/>
                                    </p:animMotion>
                                  </p:childTnLst>
                                </p:cTn>
                              </p:par>
                              <p:par>
                                <p:cTn id="15" presetID="63" presetClass="path" presetSubtype="0" fill="hold" nodeType="withEffect">
                                  <p:stCondLst>
                                    <p:cond delay="0"/>
                                  </p:stCondLst>
                                  <p:childTnLst>
                                    <p:animMotion origin="layout" path="M 0.1056 -0.00394 L 1.39219 0.00416 " pathEditMode="relative" rAng="0" ptsTypes="AA">
                                      <p:cBhvr>
                                        <p:cTn id="16" dur="10000" fill="hold"/>
                                        <p:tgtEl>
                                          <p:spTgt spid="25"/>
                                        </p:tgtEl>
                                        <p:attrNameLst>
                                          <p:attrName>ppt_x</p:attrName>
                                          <p:attrName>ppt_y</p:attrName>
                                        </p:attrNameLst>
                                      </p:cBhvr>
                                      <p:rCtr x="64323" y="394"/>
                                    </p:animMotion>
                                  </p:childTnLst>
                                </p:cTn>
                              </p:par>
                              <p:par>
                                <p:cTn id="17" presetID="63" presetClass="path" presetSubtype="0" fill="hold" nodeType="withEffect">
                                  <p:stCondLst>
                                    <p:cond delay="0"/>
                                  </p:stCondLst>
                                  <p:childTnLst>
                                    <p:animMotion origin="layout" path="M 2.70833E-6 -3.7037E-7 L 1.22174 0.02153 " pathEditMode="relative" rAng="0" ptsTypes="AA">
                                      <p:cBhvr>
                                        <p:cTn id="18" dur="11000" fill="hold"/>
                                        <p:tgtEl>
                                          <p:spTgt spid="26"/>
                                        </p:tgtEl>
                                        <p:attrNameLst>
                                          <p:attrName>ppt_x</p:attrName>
                                          <p:attrName>ppt_y</p:attrName>
                                        </p:attrNameLst>
                                      </p:cBhvr>
                                      <p:rCtr x="61081" y="1065"/>
                                    </p:animMotion>
                                  </p:childTnLst>
                                </p:cTn>
                              </p:par>
                              <p:par>
                                <p:cTn id="19" presetID="35" presetClass="path" presetSubtype="0" accel="50000" decel="50000" fill="hold" nodeType="withEffect">
                                  <p:stCondLst>
                                    <p:cond delay="0"/>
                                  </p:stCondLst>
                                  <p:childTnLst>
                                    <p:animMotion origin="layout" path="M 2.70833E-6 -0.02315 L -1.38907 0.01458 " pathEditMode="relative" rAng="0" ptsTypes="AA">
                                      <p:cBhvr>
                                        <p:cTn id="20" dur="11000" fill="hold"/>
                                        <p:tgtEl>
                                          <p:spTgt spid="26"/>
                                        </p:tgtEl>
                                        <p:attrNameLst>
                                          <p:attrName>ppt_x</p:attrName>
                                          <p:attrName>ppt_y</p:attrName>
                                        </p:attrNameLst>
                                      </p:cBhvr>
                                      <p:rCtr x="-69453"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4548" y="-1050566"/>
            <a:ext cx="12192000" cy="2387600"/>
          </a:xfrm>
        </p:spPr>
        <p:txBody>
          <a:bodyPr>
            <a:noAutofit/>
          </a:bodyPr>
          <a:lstStyle/>
          <a:p>
            <a:pPr algn="l"/>
            <a:r>
              <a:rPr lang="vi-VN" sz="1800" b="1" i="1" dirty="0" smtClean="0">
                <a:solidFill>
                  <a:srgbClr val="FF0000"/>
                </a:solidFill>
              </a:rPr>
              <a:t>-Quan sát những hình sau và kể tên các phương tiện giao thông?</a:t>
            </a:r>
            <a:br>
              <a:rPr lang="vi-VN" sz="1800" b="1" i="1" dirty="0" smtClean="0">
                <a:solidFill>
                  <a:srgbClr val="FF0000"/>
                </a:solidFill>
              </a:rPr>
            </a:br>
            <a:r>
              <a:rPr lang="vi-VN" sz="1800" b="1" i="1" dirty="0" smtClean="0">
                <a:solidFill>
                  <a:srgbClr val="FF0000"/>
                </a:solidFill>
              </a:rPr>
              <a:t> -Phương tiện nào là phương tiện giao thông công cộng ?</a:t>
            </a:r>
            <a:br>
              <a:rPr lang="vi-VN" sz="1800" b="1" i="1" dirty="0" smtClean="0">
                <a:solidFill>
                  <a:srgbClr val="FF0000"/>
                </a:solidFill>
              </a:rPr>
            </a:br>
            <a:r>
              <a:rPr lang="vi-VN" sz="1800" b="1" i="1" dirty="0" smtClean="0">
                <a:solidFill>
                  <a:srgbClr val="FF0000"/>
                </a:solidFill>
              </a:rPr>
              <a:t>-Phương tiện giao thông công cộng mang lại lợi ích gì</a:t>
            </a:r>
            <a:r>
              <a:rPr lang="vi-VN" sz="2400" b="1" i="1" dirty="0" smtClean="0">
                <a:solidFill>
                  <a:srgbClr val="FF0000"/>
                </a:solidFill>
              </a:rPr>
              <a:t>?</a:t>
            </a:r>
            <a:endParaRPr lang="en-US" sz="1050" b="1" i="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54638" y="1610525"/>
            <a:ext cx="11970712" cy="1655762"/>
          </a:xfrm>
        </p:spPr>
        <p:txBody>
          <a:bodyPr>
            <a:normAutofit/>
          </a:bodyPr>
          <a:lstStyle/>
          <a:p>
            <a:r>
              <a:rPr lang="vi-VN" sz="2000" dirty="0" smtClean="0">
                <a:latin typeface="+mj-lt"/>
              </a:rPr>
              <a:t>- Phương </a:t>
            </a:r>
            <a:r>
              <a:rPr lang="vi-VN" sz="2000" dirty="0">
                <a:latin typeface="+mj-lt"/>
              </a:rPr>
              <a:t>tiện giao thông ở các hình trên bao </a:t>
            </a:r>
            <a:r>
              <a:rPr lang="vi-VN" sz="2000" dirty="0" smtClean="0">
                <a:latin typeface="+mj-lt"/>
              </a:rPr>
              <a:t>gồm: </a:t>
            </a:r>
            <a:r>
              <a:rPr lang="vi-VN" sz="2000" dirty="0">
                <a:latin typeface="+mj-lt"/>
              </a:rPr>
              <a:t>Ô</a:t>
            </a:r>
            <a:r>
              <a:rPr lang="vi-VN" sz="2000" dirty="0" smtClean="0">
                <a:latin typeface="+mj-lt"/>
              </a:rPr>
              <a:t> </a:t>
            </a:r>
            <a:r>
              <a:rPr lang="vi-VN" sz="2000" dirty="0">
                <a:latin typeface="+mj-lt"/>
              </a:rPr>
              <a:t>tô </a:t>
            </a:r>
            <a:r>
              <a:rPr lang="vi-VN" sz="2000" dirty="0" smtClean="0">
                <a:latin typeface="+mj-lt"/>
              </a:rPr>
              <a:t>con, tải,</a:t>
            </a:r>
            <a:r>
              <a:rPr lang="vi-VN" sz="2000" dirty="0"/>
              <a:t> </a:t>
            </a:r>
            <a:r>
              <a:rPr lang="vi-VN" sz="2000" dirty="0">
                <a:latin typeface="+mj-lt"/>
              </a:rPr>
              <a:t>xe </a:t>
            </a:r>
            <a:r>
              <a:rPr lang="vi-VN" sz="2000" dirty="0" smtClean="0">
                <a:latin typeface="+mj-lt"/>
              </a:rPr>
              <a:t>buýt, xe </a:t>
            </a:r>
            <a:r>
              <a:rPr lang="vi-VN" sz="2000" dirty="0">
                <a:latin typeface="+mj-lt"/>
              </a:rPr>
              <a:t>máy </a:t>
            </a:r>
            <a:r>
              <a:rPr lang="vi-VN" sz="2000" dirty="0" smtClean="0">
                <a:latin typeface="+mj-lt"/>
              </a:rPr>
              <a:t>xe, đạp, </a:t>
            </a:r>
            <a:r>
              <a:rPr lang="vi-VN" sz="2000" dirty="0">
                <a:latin typeface="+mj-lt"/>
              </a:rPr>
              <a:t>tàu </a:t>
            </a:r>
            <a:r>
              <a:rPr lang="vi-VN" sz="2000" dirty="0" smtClean="0">
                <a:latin typeface="+mj-lt"/>
              </a:rPr>
              <a:t>thủy, </a:t>
            </a:r>
            <a:r>
              <a:rPr lang="vi-VN" sz="2000" dirty="0">
                <a:latin typeface="+mj-lt"/>
              </a:rPr>
              <a:t>tàu </a:t>
            </a:r>
            <a:r>
              <a:rPr lang="vi-VN" sz="2000" dirty="0" smtClean="0">
                <a:latin typeface="+mj-lt"/>
              </a:rPr>
              <a:t>máy </a:t>
            </a:r>
            <a:r>
              <a:rPr lang="vi-VN" sz="2000" dirty="0">
                <a:latin typeface="+mj-lt"/>
              </a:rPr>
              <a:t>bay</a:t>
            </a:r>
            <a:endParaRPr lang="en-US" sz="2000" dirty="0">
              <a:latin typeface="+mj-lt"/>
              <a:cs typeface="Times New Roman" panose="02020603050405020304" pitchFamily="18" charset="0"/>
            </a:endParaRPr>
          </a:p>
        </p:txBody>
      </p:sp>
      <p:sp>
        <p:nvSpPr>
          <p:cNvPr id="10" name="TextBox 9"/>
          <p:cNvSpPr txBox="1"/>
          <p:nvPr/>
        </p:nvSpPr>
        <p:spPr>
          <a:xfrm>
            <a:off x="560172" y="2084463"/>
            <a:ext cx="11531938" cy="707886"/>
          </a:xfrm>
          <a:prstGeom prst="rect">
            <a:avLst/>
          </a:prstGeom>
          <a:noFill/>
        </p:spPr>
        <p:txBody>
          <a:bodyPr wrap="square" rtlCol="0">
            <a:spAutoFit/>
          </a:bodyPr>
          <a:lstStyle/>
          <a:p>
            <a:r>
              <a:rPr lang="vi-VN" sz="2000" dirty="0" smtClean="0">
                <a:latin typeface="+mj-lt"/>
              </a:rPr>
              <a:t>- Phương </a:t>
            </a:r>
            <a:r>
              <a:rPr lang="vi-VN" sz="2000" dirty="0">
                <a:latin typeface="+mj-lt"/>
              </a:rPr>
              <a:t>tiện giao thông công cộng </a:t>
            </a:r>
            <a:r>
              <a:rPr lang="vi-VN" sz="2000" dirty="0" smtClean="0">
                <a:latin typeface="+mj-lt"/>
              </a:rPr>
              <a:t>như: Máy bay, </a:t>
            </a:r>
            <a:r>
              <a:rPr lang="vi-VN" sz="2000" dirty="0">
                <a:latin typeface="+mj-lt"/>
              </a:rPr>
              <a:t>xe </a:t>
            </a:r>
            <a:r>
              <a:rPr lang="vi-VN" sz="2000" dirty="0" smtClean="0">
                <a:latin typeface="+mj-lt"/>
              </a:rPr>
              <a:t>bus, xe khách, tàu </a:t>
            </a:r>
            <a:r>
              <a:rPr lang="vi-VN" sz="2000" dirty="0">
                <a:latin typeface="+mj-lt"/>
              </a:rPr>
              <a:t>điện </a:t>
            </a:r>
            <a:r>
              <a:rPr lang="vi-VN" sz="2000" dirty="0" smtClean="0">
                <a:latin typeface="+mj-lt"/>
              </a:rPr>
              <a:t>bến phà ...</a:t>
            </a:r>
          </a:p>
          <a:p>
            <a:r>
              <a:rPr lang="vi-VN" sz="2000" dirty="0" smtClean="0">
                <a:latin typeface="+mj-lt"/>
              </a:rPr>
              <a:t>- Các </a:t>
            </a:r>
            <a:r>
              <a:rPr lang="vi-VN" sz="2000" dirty="0">
                <a:latin typeface="+mj-lt"/>
              </a:rPr>
              <a:t>phương tiện đâu thông mang lại ích cho mọi người như giá thành </a:t>
            </a:r>
            <a:r>
              <a:rPr lang="vi-VN" sz="2000" dirty="0" smtClean="0">
                <a:latin typeface="+mj-lt"/>
              </a:rPr>
              <a:t>rẻ, </a:t>
            </a:r>
            <a:r>
              <a:rPr lang="vi-VN" sz="2000" dirty="0">
                <a:latin typeface="+mj-lt"/>
              </a:rPr>
              <a:t>giảm ùn tắc giao </a:t>
            </a:r>
            <a:r>
              <a:rPr lang="vi-VN" sz="2000" dirty="0" smtClean="0">
                <a:latin typeface="+mj-lt"/>
              </a:rPr>
              <a:t>thông.</a:t>
            </a:r>
            <a:endParaRPr lang="en-US" sz="2000" dirty="0">
              <a:latin typeface="+mj-lt"/>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Lst>
          </a:blip>
          <a:srcRect t="37183" b="35978"/>
          <a:stretch/>
        </p:blipFill>
        <p:spPr>
          <a:xfrm>
            <a:off x="12982323" y="4446485"/>
            <a:ext cx="3629277" cy="974052"/>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0000" b="90000" l="1088" r="93673"/>
                    </a14:imgEffect>
                  </a14:imgLayer>
                </a14:imgProps>
              </a:ext>
            </a:extLst>
          </a:blip>
          <a:stretch>
            <a:fillRect/>
          </a:stretch>
        </p:blipFill>
        <p:spPr>
          <a:xfrm flipH="1">
            <a:off x="12220323" y="4100512"/>
            <a:ext cx="3905250" cy="2314575"/>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3186" y="5392905"/>
            <a:ext cx="1258720" cy="125872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6932" y="4298060"/>
            <a:ext cx="3101505" cy="302895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447693" y="5653989"/>
            <a:ext cx="1048362" cy="1107071"/>
          </a:xfrm>
          <a:prstGeom prst="rect">
            <a:avLst/>
          </a:prstGeom>
        </p:spPr>
      </p:pic>
    </p:spTree>
    <p:extLst>
      <p:ext uri="{BB962C8B-B14F-4D97-AF65-F5344CB8AC3E}">
        <p14:creationId xmlns:p14="http://schemas.microsoft.com/office/powerpoint/2010/main" val="33735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60" presetClass="path" presetSubtype="0" fill="hold" nodeType="withEffect">
                                  <p:stCondLst>
                                    <p:cond delay="0"/>
                                  </p:stCondLst>
                                  <p:childTnLst>
                                    <p:animMotion origin="layout" path="M 0.01459 -0.00278 C 0.02539 0.02361 0.05274 0.06065 0.14987 0.06018 C 0.29011 0.06018 0.30091 -0.06366 0.46823 -0.06389 C 0.61966 -0.06389 0.53867 0.04421 0.68438 0.04352 C 0.83568 0.04352 0.75456 -0.03473 0.91732 -0.03473 C 1.06289 -0.03473 0.98203 0.01805 1.11146 0.01805 C 1.23607 0.01805 1.17136 -0.02223 1.28477 -0.02223 C 1.34935 -0.02223 1.35495 -0.01135 1.36003 -0.00278 " pathEditMode="relative" rAng="0" ptsTypes="AAAAAAAA">
                                      <p:cBhvr>
                                        <p:cTn id="19" dur="10750" fill="hold"/>
                                        <p:tgtEl>
                                          <p:spTgt spid="13"/>
                                        </p:tgtEl>
                                        <p:attrNameLst>
                                          <p:attrName>ppt_x</p:attrName>
                                          <p:attrName>ppt_y</p:attrName>
                                        </p:attrNameLst>
                                      </p:cBhvr>
                                      <p:rCtr x="67266" y="93"/>
                                    </p:animMotion>
                                  </p:childTnLst>
                                </p:cTn>
                              </p:par>
                              <p:par>
                                <p:cTn id="20" presetID="63" presetClass="path" presetSubtype="0" fill="hold" nodeType="withEffect">
                                  <p:stCondLst>
                                    <p:cond delay="0"/>
                                  </p:stCondLst>
                                  <p:childTnLst>
                                    <p:animMotion origin="layout" path="M 0.09076 0.03565 L 1.35417 0.03403 " pathEditMode="relative" rAng="0" ptsTypes="AA">
                                      <p:cBhvr>
                                        <p:cTn id="21" dur="9250" fill="hold"/>
                                        <p:tgtEl>
                                          <p:spTgt spid="14"/>
                                        </p:tgtEl>
                                        <p:attrNameLst>
                                          <p:attrName>ppt_x</p:attrName>
                                          <p:attrName>ppt_y</p:attrName>
                                        </p:attrNameLst>
                                      </p:cBhvr>
                                      <p:rCtr x="63164" y="-93"/>
                                    </p:animMotion>
                                  </p:childTnLst>
                                </p:cTn>
                              </p:par>
                              <p:par>
                                <p:cTn id="22" presetID="35" presetClass="path" presetSubtype="0" fill="hold" nodeType="withEffect">
                                  <p:stCondLst>
                                    <p:cond delay="0"/>
                                  </p:stCondLst>
                                  <p:childTnLst>
                                    <p:animMotion origin="layout" path="M -1.875E-6 -4.44444E-6 L -1.36015 0.00487 " pathEditMode="relative" rAng="0" ptsTypes="AA">
                                      <p:cBhvr>
                                        <p:cTn id="23" dur="4500" fill="hold"/>
                                        <p:tgtEl>
                                          <p:spTgt spid="15"/>
                                        </p:tgtEl>
                                        <p:attrNameLst>
                                          <p:attrName>ppt_x</p:attrName>
                                          <p:attrName>ppt_y</p:attrName>
                                        </p:attrNameLst>
                                      </p:cBhvr>
                                      <p:rCtr x="-68008" y="231"/>
                                    </p:animMotion>
                                  </p:childTnLst>
                                </p:cTn>
                              </p:par>
                              <p:par>
                                <p:cTn id="24" presetID="35" presetClass="path" presetSubtype="0" fill="hold" nodeType="withEffect">
                                  <p:stCondLst>
                                    <p:cond delay="0"/>
                                  </p:stCondLst>
                                  <p:childTnLst>
                                    <p:animMotion origin="layout" path="M 0 3.33333E-6 L -1.33737 -0.00162 " pathEditMode="relative" rAng="0" ptsTypes="AA">
                                      <p:cBhvr>
                                        <p:cTn id="25" dur="8000" fill="hold"/>
                                        <p:tgtEl>
                                          <p:spTgt spid="16"/>
                                        </p:tgtEl>
                                        <p:attrNameLst>
                                          <p:attrName>ppt_x</p:attrName>
                                          <p:attrName>ppt_y</p:attrName>
                                        </p:attrNameLst>
                                      </p:cBhvr>
                                      <p:rCtr x="-66875" y="-93"/>
                                    </p:animMotion>
                                  </p:childTnLst>
                                </p:cTn>
                              </p:par>
                              <p:par>
                                <p:cTn id="26" presetID="63" presetClass="path" presetSubtype="0" fill="hold" nodeType="withEffect">
                                  <p:stCondLst>
                                    <p:cond delay="0"/>
                                  </p:stCondLst>
                                  <p:childTnLst>
                                    <p:animMotion origin="layout" path="M 2.29167E-6 7.40741E-7 L 1.21875 0.02708 " pathEditMode="relative" rAng="0" ptsTypes="AA">
                                      <p:cBhvr>
                                        <p:cTn id="27" dur="3250" fill="hold"/>
                                        <p:tgtEl>
                                          <p:spTgt spid="17"/>
                                        </p:tgtEl>
                                        <p:attrNameLst>
                                          <p:attrName>ppt_x</p:attrName>
                                          <p:attrName>ppt_y</p:attrName>
                                        </p:attrNameLst>
                                      </p:cBhvr>
                                      <p:rCtr x="60938" y="1343"/>
                                    </p:animMotion>
                                  </p:childTnLst>
                                </p:cTn>
                              </p:par>
                              <p:par>
                                <p:cTn id="28" presetID="63" presetClass="path" presetSubtype="0" fill="hold" nodeType="withEffect">
                                  <p:stCondLst>
                                    <p:cond delay="0"/>
                                  </p:stCondLst>
                                  <p:childTnLst>
                                    <p:animMotion origin="layout" path="M 0.1056 -0.00393 L 1.39219 0.00417 " pathEditMode="relative" rAng="0" ptsTypes="AA">
                                      <p:cBhvr>
                                        <p:cTn id="29" dur="10000" fill="hold"/>
                                        <p:tgtEl>
                                          <p:spTgt spid="18"/>
                                        </p:tgtEl>
                                        <p:attrNameLst>
                                          <p:attrName>ppt_x</p:attrName>
                                          <p:attrName>ppt_y</p:attrName>
                                        </p:attrNameLst>
                                      </p:cBhvr>
                                      <p:rCtr x="64323" y="394"/>
                                    </p:animMotion>
                                  </p:childTnLst>
                                </p:cTn>
                              </p:par>
                              <p:par>
                                <p:cTn id="30" presetID="63" presetClass="path" presetSubtype="0" fill="hold" nodeType="withEffect">
                                  <p:stCondLst>
                                    <p:cond delay="250"/>
                                  </p:stCondLst>
                                  <p:childTnLst>
                                    <p:animMotion origin="layout" path="M -2.29167E-6 -2.59259E-6 L 1.22175 0.02153 " pathEditMode="relative" rAng="0" ptsTypes="AA">
                                      <p:cBhvr>
                                        <p:cTn id="31" dur="11000" fill="hold"/>
                                        <p:tgtEl>
                                          <p:spTgt spid="19"/>
                                        </p:tgtEl>
                                        <p:attrNameLst>
                                          <p:attrName>ppt_x</p:attrName>
                                          <p:attrName>ppt_y</p:attrName>
                                        </p:attrNameLst>
                                      </p:cBhvr>
                                      <p:rCtr x="61081" y="1065"/>
                                    </p:animMotion>
                                  </p:childTnLst>
                                </p:cTn>
                              </p:par>
                              <p:par>
                                <p:cTn id="32" presetID="35" presetClass="path" presetSubtype="0" accel="50000" decel="50000" fill="hold" nodeType="withEffect">
                                  <p:stCondLst>
                                    <p:cond delay="250"/>
                                  </p:stCondLst>
                                  <p:childTnLst>
                                    <p:animMotion origin="layout" path="M -2.29167E-6 -2.59259E-6 L -1.38906 0.03773 " pathEditMode="relative" rAng="0" ptsTypes="AA">
                                      <p:cBhvr>
                                        <p:cTn id="33" dur="11000" fill="hold"/>
                                        <p:tgtEl>
                                          <p:spTgt spid="19"/>
                                        </p:tgtEl>
                                        <p:attrNameLst>
                                          <p:attrName>ppt_x</p:attrName>
                                          <p:attrName>ppt_y</p:attrName>
                                        </p:attrNameLst>
                                      </p:cBhvr>
                                      <p:rCtr x="-69453"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360090"/>
            <a:ext cx="10248900" cy="2387600"/>
          </a:xfrm>
        </p:spPr>
        <p:txBody>
          <a:bodyPr>
            <a:noAutofit/>
          </a:bodyPr>
          <a:lstStyle/>
          <a:p>
            <a:r>
              <a:rPr lang="vi-VN" sz="3600" dirty="0" smtClean="0">
                <a:solidFill>
                  <a:srgbClr val="FF0000"/>
                </a:solidFill>
              </a:rPr>
              <a:t>Thể </a:t>
            </a:r>
            <a:r>
              <a:rPr lang="vi-VN" sz="3600" dirty="0">
                <a:solidFill>
                  <a:srgbClr val="FF0000"/>
                </a:solidFill>
              </a:rPr>
              <a:t>hiện </a:t>
            </a:r>
            <a:r>
              <a:rPr lang="vi-VN" sz="3600" dirty="0" smtClean="0"/>
              <a:t/>
            </a:r>
            <a:br>
              <a:rPr lang="vi-VN" sz="3600" dirty="0" smtClean="0"/>
            </a:br>
            <a:r>
              <a:rPr lang="vi-VN" sz="2000" dirty="0" smtClean="0"/>
              <a:t>Th</a:t>
            </a:r>
            <a:r>
              <a:rPr lang="vi-VN" sz="2400" dirty="0" smtClean="0"/>
              <a:t>iết </a:t>
            </a:r>
            <a:r>
              <a:rPr lang="vi-VN" sz="2400" dirty="0"/>
              <a:t>kế phương tiện giao thông bạn tư bản vẽ đến mô hình bằng vật liệu màu sẵn</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5781" t="18945" r="4257" b="9289"/>
          <a:stretch/>
        </p:blipFill>
        <p:spPr>
          <a:xfrm>
            <a:off x="2571749" y="1089819"/>
            <a:ext cx="6961718" cy="5501481"/>
          </a:xfrm>
          <a:prstGeom prst="rect">
            <a:avLst/>
          </a:prstGeom>
        </p:spPr>
      </p:pic>
    </p:spTree>
    <p:extLst>
      <p:ext uri="{BB962C8B-B14F-4D97-AF65-F5344CB8AC3E}">
        <p14:creationId xmlns:p14="http://schemas.microsoft.com/office/powerpoint/2010/main" val="14166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6365" y="247373"/>
            <a:ext cx="1824474" cy="523220"/>
          </a:xfrm>
          <a:prstGeom prst="rect">
            <a:avLst/>
          </a:prstGeom>
          <a:noFill/>
        </p:spPr>
        <p:txBody>
          <a:bodyPr wrap="none" lIns="91440" tIns="45720" rIns="91440" bIns="45720">
            <a:spAutoFit/>
          </a:bodyPr>
          <a:lstStyle/>
          <a:p>
            <a:pPr algn="ctr"/>
            <a:r>
              <a:rPr lang="vi-VN" sz="2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CÁCH VẼ</a:t>
            </a:r>
            <a:endPar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grpSp>
        <p:nvGrpSpPr>
          <p:cNvPr id="63" name="Group 62"/>
          <p:cNvGrpSpPr/>
          <p:nvPr/>
        </p:nvGrpSpPr>
        <p:grpSpPr>
          <a:xfrm>
            <a:off x="3434443" y="2075543"/>
            <a:ext cx="6299200" cy="3454400"/>
            <a:chOff x="3091543" y="2075543"/>
            <a:chExt cx="6299200" cy="3454400"/>
          </a:xfrm>
        </p:grpSpPr>
        <p:sp>
          <p:nvSpPr>
            <p:cNvPr id="9" name="Freeform 8"/>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91543" y="2075543"/>
              <a:ext cx="3468914" cy="3396343"/>
              <a:chOff x="3091543" y="2075543"/>
              <a:chExt cx="3468914" cy="3396343"/>
            </a:xfrm>
          </p:grpSpPr>
          <p:sp>
            <p:nvSpPr>
              <p:cNvPr id="10" name="Freeform 9"/>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961414" y="2786743"/>
            <a:ext cx="2656115" cy="1233714"/>
            <a:chOff x="6618514" y="2786743"/>
            <a:chExt cx="2656115" cy="1233714"/>
          </a:xfrm>
        </p:grpSpPr>
        <p:sp>
          <p:nvSpPr>
            <p:cNvPr id="13" name="Freeform 12"/>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4358640" y="4191000"/>
            <a:ext cx="4899660" cy="1478280"/>
            <a:chOff x="4015740" y="4191000"/>
            <a:chExt cx="4899660" cy="1478280"/>
          </a:xfrm>
        </p:grpSpPr>
        <p:sp>
          <p:nvSpPr>
            <p:cNvPr id="32" name="Freeform 31"/>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3482340" y="2225040"/>
            <a:ext cx="3429000" cy="2910840"/>
            <a:chOff x="3139440" y="2225040"/>
            <a:chExt cx="3429000" cy="2910840"/>
          </a:xfrm>
        </p:grpSpPr>
        <p:sp>
          <p:nvSpPr>
            <p:cNvPr id="29" name="Freeform 28"/>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3139440" y="2225040"/>
              <a:ext cx="3429000" cy="2910840"/>
              <a:chOff x="3139440" y="2225040"/>
              <a:chExt cx="3429000" cy="2910840"/>
            </a:xfrm>
          </p:grpSpPr>
          <p:sp>
            <p:nvSpPr>
              <p:cNvPr id="26" name="Freeform 25"/>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139440" y="2331720"/>
                <a:ext cx="3429000" cy="2804160"/>
                <a:chOff x="3139440" y="2331720"/>
                <a:chExt cx="3429000" cy="2804160"/>
              </a:xfrm>
            </p:grpSpPr>
            <p:sp>
              <p:nvSpPr>
                <p:cNvPr id="25" name="Freeform 24"/>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3139440" y="2331720"/>
                  <a:ext cx="3429000" cy="2804160"/>
                  <a:chOff x="3139440" y="2331720"/>
                  <a:chExt cx="3429000" cy="2804160"/>
                </a:xfrm>
              </p:grpSpPr>
              <p:sp>
                <p:nvSpPr>
                  <p:cNvPr id="24" name="Freeform 23"/>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8" name="Freeform 27"/>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1" name="Group 70"/>
          <p:cNvGrpSpPr/>
          <p:nvPr/>
        </p:nvGrpSpPr>
        <p:grpSpPr>
          <a:xfrm>
            <a:off x="3507014" y="3146425"/>
            <a:ext cx="4513943" cy="1527175"/>
            <a:chOff x="3164114" y="3146425"/>
            <a:chExt cx="4513943" cy="1527175"/>
          </a:xfrm>
        </p:grpSpPr>
        <p:sp>
          <p:nvSpPr>
            <p:cNvPr id="46" name="Freeform 45"/>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711575" y="3517900"/>
              <a:ext cx="393700" cy="577850"/>
              <a:chOff x="3711575" y="3517900"/>
              <a:chExt cx="393700" cy="577850"/>
            </a:xfrm>
          </p:grpSpPr>
          <p:sp>
            <p:nvSpPr>
              <p:cNvPr id="37" name="Freeform 36"/>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Freeform 50"/>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3164114" y="3146425"/>
              <a:ext cx="4513943" cy="1527175"/>
              <a:chOff x="3164114" y="3146425"/>
              <a:chExt cx="4513943" cy="1527175"/>
            </a:xfrm>
          </p:grpSpPr>
          <p:sp>
            <p:nvSpPr>
              <p:cNvPr id="15" name="Freeform 14"/>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p:cNvGrpSpPr/>
          <p:nvPr/>
        </p:nvGrpSpPr>
        <p:grpSpPr>
          <a:xfrm>
            <a:off x="1857375" y="1038225"/>
            <a:ext cx="8353425" cy="4791075"/>
            <a:chOff x="1514475" y="1038225"/>
            <a:chExt cx="8353425" cy="4791075"/>
          </a:xfrm>
        </p:grpSpPr>
        <p:grpSp>
          <p:nvGrpSpPr>
            <p:cNvPr id="75" name="Group 74"/>
            <p:cNvGrpSpPr/>
            <p:nvPr/>
          </p:nvGrpSpPr>
          <p:grpSpPr>
            <a:xfrm>
              <a:off x="1981200" y="1066800"/>
              <a:ext cx="3638550" cy="533400"/>
              <a:chOff x="1981200" y="1066800"/>
              <a:chExt cx="3638550" cy="533400"/>
            </a:xfrm>
          </p:grpSpPr>
          <p:sp>
            <p:nvSpPr>
              <p:cNvPr id="55" name="Freeform 54"/>
              <p:cNvSpPr/>
              <p:nvPr/>
            </p:nvSpPr>
            <p:spPr>
              <a:xfrm>
                <a:off x="1981200" y="1162050"/>
                <a:ext cx="447675" cy="438150"/>
              </a:xfrm>
              <a:custGeom>
                <a:avLst/>
                <a:gdLst>
                  <a:gd name="connsiteX0" fmla="*/ 0 w 447675"/>
                  <a:gd name="connsiteY0" fmla="*/ 9525 h 438150"/>
                  <a:gd name="connsiteX1" fmla="*/ 438150 w 447675"/>
                  <a:gd name="connsiteY1" fmla="*/ 0 h 438150"/>
                  <a:gd name="connsiteX2" fmla="*/ 447675 w 447675"/>
                  <a:gd name="connsiteY2" fmla="*/ 419100 h 438150"/>
                  <a:gd name="connsiteX3" fmla="*/ 57150 w 447675"/>
                  <a:gd name="connsiteY3" fmla="*/ 438150 h 438150"/>
                  <a:gd name="connsiteX4" fmla="*/ 9525 w 447675"/>
                  <a:gd name="connsiteY4" fmla="*/ 16192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38150">
                    <a:moveTo>
                      <a:pt x="0" y="9525"/>
                    </a:moveTo>
                    <a:lnTo>
                      <a:pt x="438150" y="0"/>
                    </a:lnTo>
                    <a:lnTo>
                      <a:pt x="447675" y="419100"/>
                    </a:lnTo>
                    <a:lnTo>
                      <a:pt x="57150" y="438150"/>
                    </a:lnTo>
                    <a:lnTo>
                      <a:pt x="9525" y="1619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343400" y="1066800"/>
                <a:ext cx="1276350" cy="333375"/>
              </a:xfrm>
              <a:custGeom>
                <a:avLst/>
                <a:gdLst>
                  <a:gd name="connsiteX0" fmla="*/ 0 w 1276350"/>
                  <a:gd name="connsiteY0" fmla="*/ 333375 h 333375"/>
                  <a:gd name="connsiteX1" fmla="*/ 200025 w 1276350"/>
                  <a:gd name="connsiteY1" fmla="*/ 276225 h 333375"/>
                  <a:gd name="connsiteX2" fmla="*/ 1276350 w 1276350"/>
                  <a:gd name="connsiteY2" fmla="*/ 276225 h 333375"/>
                  <a:gd name="connsiteX3" fmla="*/ 1276350 w 1276350"/>
                  <a:gd name="connsiteY3" fmla="*/ 38100 h 333375"/>
                  <a:gd name="connsiteX4" fmla="*/ 1038225 w 1276350"/>
                  <a:gd name="connsiteY4" fmla="*/ 0 h 333375"/>
                  <a:gd name="connsiteX5" fmla="*/ 1162050 w 1276350"/>
                  <a:gd name="connsiteY5" fmla="*/ 266700 h 333375"/>
                  <a:gd name="connsiteX6" fmla="*/ 228600 w 1276350"/>
                  <a:gd name="connsiteY6" fmla="*/ 276225 h 333375"/>
                  <a:gd name="connsiteX7" fmla="*/ 238125 w 1276350"/>
                  <a:gd name="connsiteY7" fmla="*/ 476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350" h="333375">
                    <a:moveTo>
                      <a:pt x="0" y="333375"/>
                    </a:moveTo>
                    <a:lnTo>
                      <a:pt x="200025" y="276225"/>
                    </a:lnTo>
                    <a:lnTo>
                      <a:pt x="1276350" y="276225"/>
                    </a:lnTo>
                    <a:lnTo>
                      <a:pt x="1276350" y="38100"/>
                    </a:lnTo>
                    <a:lnTo>
                      <a:pt x="1038225" y="0"/>
                    </a:lnTo>
                    <a:lnTo>
                      <a:pt x="1162050" y="266700"/>
                    </a:lnTo>
                    <a:lnTo>
                      <a:pt x="228600" y="276225"/>
                    </a:lnTo>
                    <a:lnTo>
                      <a:pt x="238125" y="47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1514475" y="1038225"/>
              <a:ext cx="8353425" cy="4791075"/>
              <a:chOff x="1514475" y="1038225"/>
              <a:chExt cx="8353425" cy="4791075"/>
            </a:xfrm>
          </p:grpSpPr>
          <p:sp>
            <p:nvSpPr>
              <p:cNvPr id="60" name="Freeform 59"/>
              <p:cNvSpPr/>
              <p:nvPr/>
            </p:nvSpPr>
            <p:spPr>
              <a:xfrm>
                <a:off x="1590675" y="5314950"/>
                <a:ext cx="2257425" cy="514350"/>
              </a:xfrm>
              <a:custGeom>
                <a:avLst/>
                <a:gdLst>
                  <a:gd name="connsiteX0" fmla="*/ 0 w 2257425"/>
                  <a:gd name="connsiteY0" fmla="*/ 238125 h 514350"/>
                  <a:gd name="connsiteX1" fmla="*/ 0 w 2257425"/>
                  <a:gd name="connsiteY1" fmla="*/ 238125 h 514350"/>
                  <a:gd name="connsiteX2" fmla="*/ 1571625 w 2257425"/>
                  <a:gd name="connsiteY2" fmla="*/ 0 h 514350"/>
                  <a:gd name="connsiteX3" fmla="*/ 1000125 w 2257425"/>
                  <a:gd name="connsiteY3" fmla="*/ 76200 h 514350"/>
                  <a:gd name="connsiteX4" fmla="*/ 1771650 w 2257425"/>
                  <a:gd name="connsiteY4" fmla="*/ 238125 h 514350"/>
                  <a:gd name="connsiteX5" fmla="*/ 2257425 w 2257425"/>
                  <a:gd name="connsiteY5" fmla="*/ 123825 h 514350"/>
                  <a:gd name="connsiteX6" fmla="*/ 19050 w 2257425"/>
                  <a:gd name="connsiteY6" fmla="*/ 514350 h 514350"/>
                  <a:gd name="connsiteX7" fmla="*/ 914400 w 2257425"/>
                  <a:gd name="connsiteY7" fmla="*/ 361950 h 514350"/>
                  <a:gd name="connsiteX8" fmla="*/ 219075 w 2257425"/>
                  <a:gd name="connsiteY8" fmla="*/ 2190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425" h="514350">
                    <a:moveTo>
                      <a:pt x="0" y="238125"/>
                    </a:moveTo>
                    <a:lnTo>
                      <a:pt x="0" y="238125"/>
                    </a:lnTo>
                    <a:lnTo>
                      <a:pt x="1571625" y="0"/>
                    </a:lnTo>
                    <a:lnTo>
                      <a:pt x="1000125" y="76200"/>
                    </a:lnTo>
                    <a:lnTo>
                      <a:pt x="1771650" y="238125"/>
                    </a:lnTo>
                    <a:lnTo>
                      <a:pt x="2257425" y="123825"/>
                    </a:lnTo>
                    <a:lnTo>
                      <a:pt x="19050" y="514350"/>
                    </a:lnTo>
                    <a:lnTo>
                      <a:pt x="914400" y="361950"/>
                    </a:lnTo>
                    <a:lnTo>
                      <a:pt x="219075" y="2190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1514475" y="1038225"/>
                <a:ext cx="8353425" cy="4133850"/>
                <a:chOff x="1514475" y="1038225"/>
                <a:chExt cx="8353425" cy="4133850"/>
              </a:xfrm>
            </p:grpSpPr>
            <p:sp>
              <p:nvSpPr>
                <p:cNvPr id="54" name="Freeform 53"/>
                <p:cNvSpPr/>
                <p:nvPr/>
              </p:nvSpPr>
              <p:spPr>
                <a:xfrm>
                  <a:off x="1514475" y="1038225"/>
                  <a:ext cx="1600200" cy="4095750"/>
                </a:xfrm>
                <a:custGeom>
                  <a:avLst/>
                  <a:gdLst>
                    <a:gd name="connsiteX0" fmla="*/ 276225 w 1600200"/>
                    <a:gd name="connsiteY0" fmla="*/ 0 h 4095750"/>
                    <a:gd name="connsiteX1" fmla="*/ 247650 w 1600200"/>
                    <a:gd name="connsiteY1" fmla="*/ 542925 h 4095750"/>
                    <a:gd name="connsiteX2" fmla="*/ 0 w 1600200"/>
                    <a:gd name="connsiteY2" fmla="*/ 381000 h 4095750"/>
                    <a:gd name="connsiteX3" fmla="*/ 704850 w 1600200"/>
                    <a:gd name="connsiteY3" fmla="*/ 771525 h 4095750"/>
                    <a:gd name="connsiteX4" fmla="*/ 47625 w 1600200"/>
                    <a:gd name="connsiteY4" fmla="*/ 762000 h 4095750"/>
                    <a:gd name="connsiteX5" fmla="*/ 371475 w 1600200"/>
                    <a:gd name="connsiteY5" fmla="*/ 781050 h 4095750"/>
                    <a:gd name="connsiteX6" fmla="*/ 342900 w 1600200"/>
                    <a:gd name="connsiteY6" fmla="*/ 1247775 h 4095750"/>
                    <a:gd name="connsiteX7" fmla="*/ 38100 w 1600200"/>
                    <a:gd name="connsiteY7" fmla="*/ 1257300 h 4095750"/>
                    <a:gd name="connsiteX8" fmla="*/ 447675 w 1600200"/>
                    <a:gd name="connsiteY8" fmla="*/ 1257300 h 4095750"/>
                    <a:gd name="connsiteX9" fmla="*/ 542925 w 1600200"/>
                    <a:gd name="connsiteY9" fmla="*/ 4095750 h 4095750"/>
                    <a:gd name="connsiteX10" fmla="*/ 438150 w 1600200"/>
                    <a:gd name="connsiteY10" fmla="*/ 4095750 h 4095750"/>
                    <a:gd name="connsiteX11" fmla="*/ 76200 w 1600200"/>
                    <a:gd name="connsiteY11" fmla="*/ 4095750 h 4095750"/>
                    <a:gd name="connsiteX12" fmla="*/ 257175 w 1600200"/>
                    <a:gd name="connsiteY12" fmla="*/ 4029075 h 4095750"/>
                    <a:gd name="connsiteX13" fmla="*/ 257175 w 1600200"/>
                    <a:gd name="connsiteY13" fmla="*/ 3943350 h 4095750"/>
                    <a:gd name="connsiteX14" fmla="*/ 142875 w 1600200"/>
                    <a:gd name="connsiteY14" fmla="*/ 1952625 h 4095750"/>
                    <a:gd name="connsiteX15" fmla="*/ 476250 w 1600200"/>
                    <a:gd name="connsiteY15" fmla="*/ 1952625 h 4095750"/>
                    <a:gd name="connsiteX16" fmla="*/ 438150 w 1600200"/>
                    <a:gd name="connsiteY16" fmla="*/ 1438275 h 4095750"/>
                    <a:gd name="connsiteX17" fmla="*/ 885825 w 1600200"/>
                    <a:gd name="connsiteY17" fmla="*/ 1781175 h 4095750"/>
                    <a:gd name="connsiteX18" fmla="*/ 1600200 w 1600200"/>
                    <a:gd name="connsiteY18" fmla="*/ 1733550 h 4095750"/>
                    <a:gd name="connsiteX19" fmla="*/ 1543050 w 1600200"/>
                    <a:gd name="connsiteY19" fmla="*/ 1352550 h 4095750"/>
                    <a:gd name="connsiteX20" fmla="*/ 485775 w 1600200"/>
                    <a:gd name="connsiteY20" fmla="*/ 1457325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0200" h="4095750">
                      <a:moveTo>
                        <a:pt x="276225" y="0"/>
                      </a:moveTo>
                      <a:lnTo>
                        <a:pt x="247650" y="542925"/>
                      </a:lnTo>
                      <a:lnTo>
                        <a:pt x="0" y="381000"/>
                      </a:lnTo>
                      <a:lnTo>
                        <a:pt x="704850" y="771525"/>
                      </a:lnTo>
                      <a:lnTo>
                        <a:pt x="47625" y="762000"/>
                      </a:lnTo>
                      <a:lnTo>
                        <a:pt x="371475" y="781050"/>
                      </a:lnTo>
                      <a:lnTo>
                        <a:pt x="342900" y="1247775"/>
                      </a:lnTo>
                      <a:lnTo>
                        <a:pt x="38100" y="1257300"/>
                      </a:lnTo>
                      <a:lnTo>
                        <a:pt x="447675" y="1257300"/>
                      </a:lnTo>
                      <a:lnTo>
                        <a:pt x="542925" y="4095750"/>
                      </a:lnTo>
                      <a:lnTo>
                        <a:pt x="438150" y="4095750"/>
                      </a:lnTo>
                      <a:lnTo>
                        <a:pt x="76200" y="4095750"/>
                      </a:lnTo>
                      <a:lnTo>
                        <a:pt x="257175" y="4029075"/>
                      </a:lnTo>
                      <a:lnTo>
                        <a:pt x="257175" y="3943350"/>
                      </a:lnTo>
                      <a:lnTo>
                        <a:pt x="142875" y="1952625"/>
                      </a:lnTo>
                      <a:lnTo>
                        <a:pt x="476250" y="1952625"/>
                      </a:lnTo>
                      <a:lnTo>
                        <a:pt x="438150" y="1438275"/>
                      </a:lnTo>
                      <a:lnTo>
                        <a:pt x="885825" y="1781175"/>
                      </a:lnTo>
                      <a:lnTo>
                        <a:pt x="1600200" y="1733550"/>
                      </a:lnTo>
                      <a:lnTo>
                        <a:pt x="1543050" y="1352550"/>
                      </a:lnTo>
                      <a:lnTo>
                        <a:pt x="485775" y="14573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3114675" y="1057275"/>
                  <a:ext cx="2562225" cy="1057275"/>
                </a:xfrm>
                <a:custGeom>
                  <a:avLst/>
                  <a:gdLst>
                    <a:gd name="connsiteX0" fmla="*/ 0 w 2562225"/>
                    <a:gd name="connsiteY0" fmla="*/ 0 h 1057275"/>
                    <a:gd name="connsiteX1" fmla="*/ 19050 w 2562225"/>
                    <a:gd name="connsiteY1" fmla="*/ 1057275 h 1057275"/>
                    <a:gd name="connsiteX2" fmla="*/ 304800 w 2562225"/>
                    <a:gd name="connsiteY2" fmla="*/ 1047750 h 1057275"/>
                    <a:gd name="connsiteX3" fmla="*/ 247650 w 2562225"/>
                    <a:gd name="connsiteY3" fmla="*/ 228600 h 1057275"/>
                    <a:gd name="connsiteX4" fmla="*/ 1038225 w 2562225"/>
                    <a:gd name="connsiteY4" fmla="*/ 200025 h 1057275"/>
                    <a:gd name="connsiteX5" fmla="*/ 1038225 w 2562225"/>
                    <a:gd name="connsiteY5" fmla="*/ 200025 h 1057275"/>
                    <a:gd name="connsiteX6" fmla="*/ 1123950 w 2562225"/>
                    <a:gd name="connsiteY6" fmla="*/ 971550 h 1057275"/>
                    <a:gd name="connsiteX7" fmla="*/ 1276350 w 2562225"/>
                    <a:gd name="connsiteY7" fmla="*/ 990600 h 1057275"/>
                    <a:gd name="connsiteX8" fmla="*/ 1238250 w 2562225"/>
                    <a:gd name="connsiteY8" fmla="*/ 95250 h 1057275"/>
                    <a:gd name="connsiteX9" fmla="*/ 561975 w 2562225"/>
                    <a:gd name="connsiteY9" fmla="*/ 47625 h 1057275"/>
                    <a:gd name="connsiteX10" fmla="*/ 1209675 w 2562225"/>
                    <a:gd name="connsiteY10" fmla="*/ 47625 h 1057275"/>
                    <a:gd name="connsiteX11" fmla="*/ 1266825 w 2562225"/>
                    <a:gd name="connsiteY11" fmla="*/ 561975 h 1057275"/>
                    <a:gd name="connsiteX12" fmla="*/ 1533525 w 2562225"/>
                    <a:gd name="connsiteY12" fmla="*/ 485775 h 1057275"/>
                    <a:gd name="connsiteX13" fmla="*/ 2562225 w 2562225"/>
                    <a:gd name="connsiteY13" fmla="*/ 504825 h 1057275"/>
                    <a:gd name="connsiteX14" fmla="*/ 2505075 w 2562225"/>
                    <a:gd name="connsiteY14" fmla="*/ 981075 h 1057275"/>
                    <a:gd name="connsiteX15" fmla="*/ 2371725 w 2562225"/>
                    <a:gd name="connsiteY15" fmla="*/ 1000125 h 1057275"/>
                    <a:gd name="connsiteX16" fmla="*/ 2352675 w 2562225"/>
                    <a:gd name="connsiteY16" fmla="*/ 704850 h 1057275"/>
                    <a:gd name="connsiteX17" fmla="*/ 2238375 w 2562225"/>
                    <a:gd name="connsiteY17" fmla="*/ 657225 h 1057275"/>
                    <a:gd name="connsiteX18" fmla="*/ 2152650 w 2562225"/>
                    <a:gd name="connsiteY18" fmla="*/ 628650 h 1057275"/>
                    <a:gd name="connsiteX19" fmla="*/ 1457325 w 2562225"/>
                    <a:gd name="connsiteY19" fmla="*/ 657225 h 1057275"/>
                    <a:gd name="connsiteX20" fmla="*/ 1466850 w 2562225"/>
                    <a:gd name="connsiteY20" fmla="*/ 9715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2225" h="1057275">
                      <a:moveTo>
                        <a:pt x="0" y="0"/>
                      </a:moveTo>
                      <a:lnTo>
                        <a:pt x="19050" y="1057275"/>
                      </a:lnTo>
                      <a:lnTo>
                        <a:pt x="304800" y="1047750"/>
                      </a:lnTo>
                      <a:lnTo>
                        <a:pt x="247650" y="228600"/>
                      </a:lnTo>
                      <a:lnTo>
                        <a:pt x="1038225" y="200025"/>
                      </a:lnTo>
                      <a:lnTo>
                        <a:pt x="1038225" y="200025"/>
                      </a:lnTo>
                      <a:lnTo>
                        <a:pt x="1123950" y="971550"/>
                      </a:lnTo>
                      <a:lnTo>
                        <a:pt x="1276350" y="990600"/>
                      </a:lnTo>
                      <a:lnTo>
                        <a:pt x="1238250" y="95250"/>
                      </a:lnTo>
                      <a:lnTo>
                        <a:pt x="561975" y="47625"/>
                      </a:lnTo>
                      <a:lnTo>
                        <a:pt x="1209675" y="47625"/>
                      </a:lnTo>
                      <a:lnTo>
                        <a:pt x="1266825" y="561975"/>
                      </a:lnTo>
                      <a:lnTo>
                        <a:pt x="1533525" y="485775"/>
                      </a:lnTo>
                      <a:lnTo>
                        <a:pt x="2562225" y="504825"/>
                      </a:lnTo>
                      <a:lnTo>
                        <a:pt x="2505075" y="981075"/>
                      </a:lnTo>
                      <a:lnTo>
                        <a:pt x="2371725" y="1000125"/>
                      </a:lnTo>
                      <a:lnTo>
                        <a:pt x="2352675" y="704850"/>
                      </a:lnTo>
                      <a:cubicBezTo>
                        <a:pt x="2314575" y="688975"/>
                        <a:pt x="2276946" y="671919"/>
                        <a:pt x="2238375" y="657225"/>
                      </a:cubicBezTo>
                      <a:cubicBezTo>
                        <a:pt x="2210228" y="646502"/>
                        <a:pt x="2152650" y="628650"/>
                        <a:pt x="2152650" y="628650"/>
                      </a:cubicBezTo>
                      <a:lnTo>
                        <a:pt x="1457325" y="657225"/>
                      </a:lnTo>
                      <a:lnTo>
                        <a:pt x="1466850" y="971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581150" y="2819400"/>
                  <a:ext cx="1590675" cy="2352675"/>
                </a:xfrm>
                <a:custGeom>
                  <a:avLst/>
                  <a:gdLst>
                    <a:gd name="connsiteX0" fmla="*/ 0 w 1590675"/>
                    <a:gd name="connsiteY0" fmla="*/ 2352675 h 2352675"/>
                    <a:gd name="connsiteX1" fmla="*/ 1533525 w 1590675"/>
                    <a:gd name="connsiteY1" fmla="*/ 2076450 h 2352675"/>
                    <a:gd name="connsiteX2" fmla="*/ 1562100 w 1590675"/>
                    <a:gd name="connsiteY2" fmla="*/ 1943100 h 2352675"/>
                    <a:gd name="connsiteX3" fmla="*/ 476250 w 1590675"/>
                    <a:gd name="connsiteY3" fmla="*/ 2114550 h 2352675"/>
                    <a:gd name="connsiteX4" fmla="*/ 923925 w 1590675"/>
                    <a:gd name="connsiteY4" fmla="*/ 2028825 h 2352675"/>
                    <a:gd name="connsiteX5" fmla="*/ 819150 w 1590675"/>
                    <a:gd name="connsiteY5" fmla="*/ 695325 h 2352675"/>
                    <a:gd name="connsiteX6" fmla="*/ 1247775 w 1590675"/>
                    <a:gd name="connsiteY6" fmla="*/ 733425 h 2352675"/>
                    <a:gd name="connsiteX7" fmla="*/ 1238250 w 1590675"/>
                    <a:gd name="connsiteY7" fmla="*/ 314325 h 2352675"/>
                    <a:gd name="connsiteX8" fmla="*/ 1047750 w 1590675"/>
                    <a:gd name="connsiteY8" fmla="*/ 314325 h 2352675"/>
                    <a:gd name="connsiteX9" fmla="*/ 990600 w 1590675"/>
                    <a:gd name="connsiteY9" fmla="*/ 314325 h 2352675"/>
                    <a:gd name="connsiteX10" fmla="*/ 952500 w 1590675"/>
                    <a:gd name="connsiteY10" fmla="*/ 752475 h 2352675"/>
                    <a:gd name="connsiteX11" fmla="*/ 1000125 w 1590675"/>
                    <a:gd name="connsiteY11" fmla="*/ 295275 h 2352675"/>
                    <a:gd name="connsiteX12" fmla="*/ 1057275 w 1590675"/>
                    <a:gd name="connsiteY12" fmla="*/ 495300 h 2352675"/>
                    <a:gd name="connsiteX13" fmla="*/ 1038225 w 1590675"/>
                    <a:gd name="connsiteY13" fmla="*/ 247650 h 2352675"/>
                    <a:gd name="connsiteX14" fmla="*/ 1257300 w 1590675"/>
                    <a:gd name="connsiteY14" fmla="*/ 9525 h 2352675"/>
                    <a:gd name="connsiteX15" fmla="*/ 1590675 w 1590675"/>
                    <a:gd name="connsiteY15" fmla="*/ 0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2352675">
                      <a:moveTo>
                        <a:pt x="0" y="2352675"/>
                      </a:moveTo>
                      <a:lnTo>
                        <a:pt x="1533525" y="2076450"/>
                      </a:lnTo>
                      <a:lnTo>
                        <a:pt x="1562100" y="1943100"/>
                      </a:lnTo>
                      <a:lnTo>
                        <a:pt x="476250" y="2114550"/>
                      </a:lnTo>
                      <a:lnTo>
                        <a:pt x="923925" y="2028825"/>
                      </a:lnTo>
                      <a:lnTo>
                        <a:pt x="819150" y="695325"/>
                      </a:lnTo>
                      <a:lnTo>
                        <a:pt x="1247775" y="733425"/>
                      </a:lnTo>
                      <a:lnTo>
                        <a:pt x="1238250" y="314325"/>
                      </a:lnTo>
                      <a:lnTo>
                        <a:pt x="1047750" y="314325"/>
                      </a:lnTo>
                      <a:lnTo>
                        <a:pt x="990600" y="314325"/>
                      </a:lnTo>
                      <a:lnTo>
                        <a:pt x="952500" y="752475"/>
                      </a:lnTo>
                      <a:lnTo>
                        <a:pt x="1000125" y="295275"/>
                      </a:lnTo>
                      <a:lnTo>
                        <a:pt x="1057275" y="495300"/>
                      </a:lnTo>
                      <a:lnTo>
                        <a:pt x="1038225" y="247650"/>
                      </a:lnTo>
                      <a:lnTo>
                        <a:pt x="1257300" y="9525"/>
                      </a:lnTo>
                      <a:lnTo>
                        <a:pt x="15906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133975" y="1543050"/>
                  <a:ext cx="4733925" cy="2628900"/>
                </a:xfrm>
                <a:custGeom>
                  <a:avLst/>
                  <a:gdLst>
                    <a:gd name="connsiteX0" fmla="*/ 4305300 w 4733925"/>
                    <a:gd name="connsiteY0" fmla="*/ 2619375 h 2628900"/>
                    <a:gd name="connsiteX1" fmla="*/ 4305300 w 4733925"/>
                    <a:gd name="connsiteY1" fmla="*/ 2619375 h 2628900"/>
                    <a:gd name="connsiteX2" fmla="*/ 4543425 w 4733925"/>
                    <a:gd name="connsiteY2" fmla="*/ 2628900 h 2628900"/>
                    <a:gd name="connsiteX3" fmla="*/ 4552950 w 4733925"/>
                    <a:gd name="connsiteY3" fmla="*/ 2524125 h 2628900"/>
                    <a:gd name="connsiteX4" fmla="*/ 4552950 w 4733925"/>
                    <a:gd name="connsiteY4" fmla="*/ 2314575 h 2628900"/>
                    <a:gd name="connsiteX5" fmla="*/ 4505325 w 4733925"/>
                    <a:gd name="connsiteY5" fmla="*/ 2209800 h 2628900"/>
                    <a:gd name="connsiteX6" fmla="*/ 4467225 w 4733925"/>
                    <a:gd name="connsiteY6" fmla="*/ 2133600 h 2628900"/>
                    <a:gd name="connsiteX7" fmla="*/ 4562475 w 4733925"/>
                    <a:gd name="connsiteY7" fmla="*/ 2124075 h 2628900"/>
                    <a:gd name="connsiteX8" fmla="*/ 4591050 w 4733925"/>
                    <a:gd name="connsiteY8" fmla="*/ 2114550 h 2628900"/>
                    <a:gd name="connsiteX9" fmla="*/ 4686300 w 4733925"/>
                    <a:gd name="connsiteY9" fmla="*/ 2019300 h 2628900"/>
                    <a:gd name="connsiteX10" fmla="*/ 4733925 w 4733925"/>
                    <a:gd name="connsiteY10" fmla="*/ 1924050 h 2628900"/>
                    <a:gd name="connsiteX11" fmla="*/ 4676775 w 4733925"/>
                    <a:gd name="connsiteY11" fmla="*/ 1847850 h 2628900"/>
                    <a:gd name="connsiteX12" fmla="*/ 4629150 w 4733925"/>
                    <a:gd name="connsiteY12" fmla="*/ 1704975 h 2628900"/>
                    <a:gd name="connsiteX13" fmla="*/ 4648200 w 4733925"/>
                    <a:gd name="connsiteY13" fmla="*/ 1590675 h 2628900"/>
                    <a:gd name="connsiteX14" fmla="*/ 4648200 w 4733925"/>
                    <a:gd name="connsiteY14" fmla="*/ 1485900 h 2628900"/>
                    <a:gd name="connsiteX15" fmla="*/ 4600575 w 4733925"/>
                    <a:gd name="connsiteY15" fmla="*/ 1419225 h 2628900"/>
                    <a:gd name="connsiteX16" fmla="*/ 4572000 w 4733925"/>
                    <a:gd name="connsiteY16" fmla="*/ 1304925 h 2628900"/>
                    <a:gd name="connsiteX17" fmla="*/ 4562475 w 4733925"/>
                    <a:gd name="connsiteY17" fmla="*/ 1181100 h 2628900"/>
                    <a:gd name="connsiteX18" fmla="*/ 4591050 w 4733925"/>
                    <a:gd name="connsiteY18" fmla="*/ 1028700 h 2628900"/>
                    <a:gd name="connsiteX19" fmla="*/ 4591050 w 4733925"/>
                    <a:gd name="connsiteY19" fmla="*/ 838200 h 2628900"/>
                    <a:gd name="connsiteX20" fmla="*/ 4562475 w 4733925"/>
                    <a:gd name="connsiteY20" fmla="*/ 695325 h 2628900"/>
                    <a:gd name="connsiteX21" fmla="*/ 4524375 w 4733925"/>
                    <a:gd name="connsiteY21" fmla="*/ 619125 h 2628900"/>
                    <a:gd name="connsiteX22" fmla="*/ 4486275 w 4733925"/>
                    <a:gd name="connsiteY22" fmla="*/ 581025 h 2628900"/>
                    <a:gd name="connsiteX23" fmla="*/ 4371975 w 4733925"/>
                    <a:gd name="connsiteY23" fmla="*/ 476250 h 2628900"/>
                    <a:gd name="connsiteX24" fmla="*/ 4133850 w 4733925"/>
                    <a:gd name="connsiteY24" fmla="*/ 495300 h 2628900"/>
                    <a:gd name="connsiteX25" fmla="*/ 4019550 w 4733925"/>
                    <a:gd name="connsiteY25" fmla="*/ 561975 h 2628900"/>
                    <a:gd name="connsiteX26" fmla="*/ 3952875 w 4733925"/>
                    <a:gd name="connsiteY26" fmla="*/ 609600 h 2628900"/>
                    <a:gd name="connsiteX27" fmla="*/ 3829050 w 4733925"/>
                    <a:gd name="connsiteY27" fmla="*/ 581025 h 2628900"/>
                    <a:gd name="connsiteX28" fmla="*/ 3714750 w 4733925"/>
                    <a:gd name="connsiteY28" fmla="*/ 504825 h 2628900"/>
                    <a:gd name="connsiteX29" fmla="*/ 3619500 w 4733925"/>
                    <a:gd name="connsiteY29" fmla="*/ 438150 h 2628900"/>
                    <a:gd name="connsiteX30" fmla="*/ 3514725 w 4733925"/>
                    <a:gd name="connsiteY30" fmla="*/ 247650 h 2628900"/>
                    <a:gd name="connsiteX31" fmla="*/ 3381375 w 4733925"/>
                    <a:gd name="connsiteY31" fmla="*/ 114300 h 2628900"/>
                    <a:gd name="connsiteX32" fmla="*/ 2628900 w 4733925"/>
                    <a:gd name="connsiteY32" fmla="*/ 0 h 2628900"/>
                    <a:gd name="connsiteX33" fmla="*/ 2457450 w 4733925"/>
                    <a:gd name="connsiteY33" fmla="*/ 9525 h 2628900"/>
                    <a:gd name="connsiteX34" fmla="*/ 2409825 w 4733925"/>
                    <a:gd name="connsiteY34" fmla="*/ 19050 h 2628900"/>
                    <a:gd name="connsiteX35" fmla="*/ 2390775 w 4733925"/>
                    <a:gd name="connsiteY35" fmla="*/ 57150 h 2628900"/>
                    <a:gd name="connsiteX36" fmla="*/ 2181225 w 4733925"/>
                    <a:gd name="connsiteY36" fmla="*/ 361950 h 2628900"/>
                    <a:gd name="connsiteX37" fmla="*/ 1781175 w 4733925"/>
                    <a:gd name="connsiteY37" fmla="*/ 657225 h 2628900"/>
                    <a:gd name="connsiteX38" fmla="*/ 1962150 w 4733925"/>
                    <a:gd name="connsiteY38" fmla="*/ 476250 h 2628900"/>
                    <a:gd name="connsiteX39" fmla="*/ 1962150 w 4733925"/>
                    <a:gd name="connsiteY39" fmla="*/ 333375 h 2628900"/>
                    <a:gd name="connsiteX40" fmla="*/ 1952625 w 4733925"/>
                    <a:gd name="connsiteY40" fmla="*/ 276225 h 2628900"/>
                    <a:gd name="connsiteX41" fmla="*/ 1943100 w 4733925"/>
                    <a:gd name="connsiteY41" fmla="*/ 247650 h 2628900"/>
                    <a:gd name="connsiteX42" fmla="*/ 1743075 w 4733925"/>
                    <a:gd name="connsiteY42" fmla="*/ 85725 h 2628900"/>
                    <a:gd name="connsiteX43" fmla="*/ 1552575 w 4733925"/>
                    <a:gd name="connsiteY43" fmla="*/ 104775 h 2628900"/>
                    <a:gd name="connsiteX44" fmla="*/ 1495425 w 4733925"/>
                    <a:gd name="connsiteY44" fmla="*/ 123825 h 2628900"/>
                    <a:gd name="connsiteX45" fmla="*/ 1352550 w 4733925"/>
                    <a:gd name="connsiteY45" fmla="*/ 190500 h 2628900"/>
                    <a:gd name="connsiteX46" fmla="*/ 1009650 w 4733925"/>
                    <a:gd name="connsiteY46" fmla="*/ 361950 h 2628900"/>
                    <a:gd name="connsiteX47" fmla="*/ 923925 w 4733925"/>
                    <a:gd name="connsiteY47" fmla="*/ 371475 h 2628900"/>
                    <a:gd name="connsiteX48" fmla="*/ 819150 w 4733925"/>
                    <a:gd name="connsiteY48" fmla="*/ 323850 h 2628900"/>
                    <a:gd name="connsiteX49" fmla="*/ 561975 w 4733925"/>
                    <a:gd name="connsiteY49" fmla="*/ 295275 h 2628900"/>
                    <a:gd name="connsiteX50" fmla="*/ 266700 w 4733925"/>
                    <a:gd name="connsiteY50" fmla="*/ 304800 h 2628900"/>
                    <a:gd name="connsiteX51" fmla="*/ 85725 w 4733925"/>
                    <a:gd name="connsiteY51" fmla="*/ 457200 h 2628900"/>
                    <a:gd name="connsiteX52" fmla="*/ 57150 w 4733925"/>
                    <a:gd name="connsiteY52" fmla="*/ 476250 h 2628900"/>
                    <a:gd name="connsiteX53" fmla="*/ 0 w 4733925"/>
                    <a:gd name="connsiteY53" fmla="*/ 504825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25" h="2628900">
                      <a:moveTo>
                        <a:pt x="4305300" y="2619375"/>
                      </a:moveTo>
                      <a:lnTo>
                        <a:pt x="4305300" y="2619375"/>
                      </a:lnTo>
                      <a:lnTo>
                        <a:pt x="4543425" y="2628900"/>
                      </a:lnTo>
                      <a:lnTo>
                        <a:pt x="4552950" y="2524125"/>
                      </a:lnTo>
                      <a:lnTo>
                        <a:pt x="4552950" y="2314575"/>
                      </a:lnTo>
                      <a:cubicBezTo>
                        <a:pt x="4511967" y="2222362"/>
                        <a:pt x="4528834" y="2256819"/>
                        <a:pt x="4505325" y="2209800"/>
                      </a:cubicBezTo>
                      <a:lnTo>
                        <a:pt x="4467225" y="2133600"/>
                      </a:lnTo>
                      <a:cubicBezTo>
                        <a:pt x="4498975" y="2130425"/>
                        <a:pt x="4530938" y="2128927"/>
                        <a:pt x="4562475" y="2124075"/>
                      </a:cubicBezTo>
                      <a:cubicBezTo>
                        <a:pt x="4572398" y="2122548"/>
                        <a:pt x="4583385" y="2121035"/>
                        <a:pt x="4591050" y="2114550"/>
                      </a:cubicBezTo>
                      <a:cubicBezTo>
                        <a:pt x="4625327" y="2085546"/>
                        <a:pt x="4686300" y="2019300"/>
                        <a:pt x="4686300" y="2019300"/>
                      </a:cubicBezTo>
                      <a:lnTo>
                        <a:pt x="4733925" y="1924050"/>
                      </a:lnTo>
                      <a:lnTo>
                        <a:pt x="4676775" y="1847850"/>
                      </a:lnTo>
                      <a:lnTo>
                        <a:pt x="4629150" y="1704975"/>
                      </a:lnTo>
                      <a:cubicBezTo>
                        <a:pt x="4650266" y="1609952"/>
                        <a:pt x="4648200" y="1648522"/>
                        <a:pt x="4648200" y="1590675"/>
                      </a:cubicBezTo>
                      <a:lnTo>
                        <a:pt x="4648200" y="1485900"/>
                      </a:lnTo>
                      <a:cubicBezTo>
                        <a:pt x="4632325" y="1463675"/>
                        <a:pt x="4611174" y="1444397"/>
                        <a:pt x="4600575" y="1419225"/>
                      </a:cubicBezTo>
                      <a:cubicBezTo>
                        <a:pt x="4585335" y="1383030"/>
                        <a:pt x="4572000" y="1304925"/>
                        <a:pt x="4572000" y="1304925"/>
                      </a:cubicBezTo>
                      <a:lnTo>
                        <a:pt x="4562475" y="1181100"/>
                      </a:lnTo>
                      <a:cubicBezTo>
                        <a:pt x="4599969" y="1081117"/>
                        <a:pt x="4591050" y="1132027"/>
                        <a:pt x="4591050" y="1028700"/>
                      </a:cubicBezTo>
                      <a:lnTo>
                        <a:pt x="4591050" y="838200"/>
                      </a:lnTo>
                      <a:cubicBezTo>
                        <a:pt x="4587956" y="819639"/>
                        <a:pt x="4579638" y="733083"/>
                        <a:pt x="4562475" y="695325"/>
                      </a:cubicBezTo>
                      <a:cubicBezTo>
                        <a:pt x="4550724" y="669472"/>
                        <a:pt x="4540127" y="642754"/>
                        <a:pt x="4524375" y="619125"/>
                      </a:cubicBezTo>
                      <a:cubicBezTo>
                        <a:pt x="4514412" y="604181"/>
                        <a:pt x="4486275" y="581025"/>
                        <a:pt x="4486275" y="581025"/>
                      </a:cubicBezTo>
                      <a:lnTo>
                        <a:pt x="4371975" y="476250"/>
                      </a:lnTo>
                      <a:cubicBezTo>
                        <a:pt x="4172055" y="497294"/>
                        <a:pt x="4251658" y="495300"/>
                        <a:pt x="4133850" y="495300"/>
                      </a:cubicBezTo>
                      <a:lnTo>
                        <a:pt x="4019550" y="561975"/>
                      </a:lnTo>
                      <a:cubicBezTo>
                        <a:pt x="3997325" y="577850"/>
                        <a:pt x="3979372" y="602976"/>
                        <a:pt x="3952875" y="609600"/>
                      </a:cubicBezTo>
                      <a:cubicBezTo>
                        <a:pt x="3912700" y="619644"/>
                        <a:pt x="3863400" y="602494"/>
                        <a:pt x="3829050" y="581025"/>
                      </a:cubicBezTo>
                      <a:cubicBezTo>
                        <a:pt x="3790220" y="556756"/>
                        <a:pt x="3714750" y="504825"/>
                        <a:pt x="3714750" y="504825"/>
                      </a:cubicBezTo>
                      <a:lnTo>
                        <a:pt x="3619500" y="438150"/>
                      </a:lnTo>
                      <a:cubicBezTo>
                        <a:pt x="3583034" y="346986"/>
                        <a:pt x="3582845" y="325501"/>
                        <a:pt x="3514725" y="247650"/>
                      </a:cubicBezTo>
                      <a:cubicBezTo>
                        <a:pt x="3473330" y="200342"/>
                        <a:pt x="3381375" y="114300"/>
                        <a:pt x="3381375" y="114300"/>
                      </a:cubicBezTo>
                      <a:lnTo>
                        <a:pt x="2628900" y="0"/>
                      </a:lnTo>
                      <a:cubicBezTo>
                        <a:pt x="2571750" y="3175"/>
                        <a:pt x="2514473" y="4566"/>
                        <a:pt x="2457450" y="9525"/>
                      </a:cubicBezTo>
                      <a:cubicBezTo>
                        <a:pt x="2441321" y="10927"/>
                        <a:pt x="2423881" y="11018"/>
                        <a:pt x="2409825" y="19050"/>
                      </a:cubicBezTo>
                      <a:cubicBezTo>
                        <a:pt x="2389014" y="30942"/>
                        <a:pt x="2390775" y="41537"/>
                        <a:pt x="2390775" y="57150"/>
                      </a:cubicBezTo>
                      <a:lnTo>
                        <a:pt x="2181225" y="361950"/>
                      </a:lnTo>
                      <a:lnTo>
                        <a:pt x="1781175" y="657225"/>
                      </a:lnTo>
                      <a:lnTo>
                        <a:pt x="1962150" y="476250"/>
                      </a:lnTo>
                      <a:cubicBezTo>
                        <a:pt x="1975879" y="325230"/>
                        <a:pt x="1979054" y="417893"/>
                        <a:pt x="1962150" y="333375"/>
                      </a:cubicBezTo>
                      <a:cubicBezTo>
                        <a:pt x="1958362" y="314437"/>
                        <a:pt x="1956815" y="295078"/>
                        <a:pt x="1952625" y="276225"/>
                      </a:cubicBezTo>
                      <a:cubicBezTo>
                        <a:pt x="1950447" y="266424"/>
                        <a:pt x="1943100" y="247650"/>
                        <a:pt x="1943100" y="247650"/>
                      </a:cubicBezTo>
                      <a:lnTo>
                        <a:pt x="1743075" y="85725"/>
                      </a:lnTo>
                      <a:cubicBezTo>
                        <a:pt x="1719497" y="87690"/>
                        <a:pt x="1588891" y="96993"/>
                        <a:pt x="1552575" y="104775"/>
                      </a:cubicBezTo>
                      <a:cubicBezTo>
                        <a:pt x="1532940" y="108982"/>
                        <a:pt x="1514267" y="116883"/>
                        <a:pt x="1495425" y="123825"/>
                      </a:cubicBezTo>
                      <a:cubicBezTo>
                        <a:pt x="1366608" y="171284"/>
                        <a:pt x="1402182" y="140868"/>
                        <a:pt x="1352550" y="190500"/>
                      </a:cubicBezTo>
                      <a:lnTo>
                        <a:pt x="1009650" y="361950"/>
                      </a:lnTo>
                      <a:lnTo>
                        <a:pt x="923925" y="371475"/>
                      </a:lnTo>
                      <a:cubicBezTo>
                        <a:pt x="824506" y="331707"/>
                        <a:pt x="852855" y="357555"/>
                        <a:pt x="819150" y="323850"/>
                      </a:cubicBezTo>
                      <a:lnTo>
                        <a:pt x="561975" y="295275"/>
                      </a:lnTo>
                      <a:lnTo>
                        <a:pt x="266700" y="304800"/>
                      </a:lnTo>
                      <a:cubicBezTo>
                        <a:pt x="206375" y="355600"/>
                        <a:pt x="151345" y="413453"/>
                        <a:pt x="85725" y="457200"/>
                      </a:cubicBezTo>
                      <a:lnTo>
                        <a:pt x="57150" y="476250"/>
                      </a:lnTo>
                      <a:lnTo>
                        <a:pt x="0" y="504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2" name="Freeform 61"/>
          <p:cNvSpPr/>
          <p:nvPr/>
        </p:nvSpPr>
        <p:spPr>
          <a:xfrm>
            <a:off x="3581400" y="5200650"/>
            <a:ext cx="5362575" cy="666750"/>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1866900" y="1047750"/>
            <a:ext cx="8553450" cy="5410200"/>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3"/>
          <a:stretch>
            <a:fillRect/>
          </a:stretch>
        </p:blipFill>
        <p:spPr>
          <a:xfrm>
            <a:off x="1857375" y="1041400"/>
            <a:ext cx="8572500" cy="5371693"/>
          </a:xfrm>
          <a:prstGeom prst="rect">
            <a:avLst/>
          </a:prstGeom>
          <a:ln>
            <a:solidFill>
              <a:srgbClr val="002060"/>
            </a:solidFill>
          </a:ln>
        </p:spPr>
      </p:pic>
    </p:spTree>
    <p:extLst>
      <p:ext uri="{BB962C8B-B14F-4D97-AF65-F5344CB8AC3E}">
        <p14:creationId xmlns:p14="http://schemas.microsoft.com/office/powerpoint/2010/main" val="7585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circle(in)">
                                      <p:cBhvr>
                                        <p:cTn id="7" dur="20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circle(in)">
                                      <p:cBhvr>
                                        <p:cTn id="17" dur="20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circle(in)">
                                      <p:cBhvr>
                                        <p:cTn id="22" dur="2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 calcmode="lin" valueType="num">
                                      <p:cBhvr additive="base">
                                        <p:cTn id="27" dur="500" fill="hold"/>
                                        <p:tgtEl>
                                          <p:spTgt spid="72"/>
                                        </p:tgtEl>
                                        <p:attrNameLst>
                                          <p:attrName>ppt_x</p:attrName>
                                        </p:attrNameLst>
                                      </p:cBhvr>
                                      <p:tavLst>
                                        <p:tav tm="0">
                                          <p:val>
                                            <p:strVal val="#ppt_x"/>
                                          </p:val>
                                        </p:tav>
                                        <p:tav tm="100000">
                                          <p:val>
                                            <p:strVal val="#ppt_x"/>
                                          </p:val>
                                        </p:tav>
                                      </p:tavLst>
                                    </p:anim>
                                    <p:anim calcmode="lin" valueType="num">
                                      <p:cBhvr additive="base">
                                        <p:cTn id="2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circle(in)">
                                      <p:cBhvr>
                                        <p:cTn id="33" dur="20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circle(in)">
                                      <p:cBhvr>
                                        <p:cTn id="38" dur="2000"/>
                                        <p:tgtEl>
                                          <p:spTgt spid="7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circle(in)">
                                      <p:cBhvr>
                                        <p:cTn id="43"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280</Words>
  <Application>Microsoft Office PowerPoint</Application>
  <PresentationFormat>Custom</PresentationFormat>
  <Paragraphs>33</Paragraphs>
  <Slides>17</Slides>
  <Notes>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Quan sát Tìm hiểu về các phương tiện giao thông</vt:lpstr>
      <vt:lpstr>-Quan sát những hình sau và kể tên các phương tiện giao thông?  -Phương tiện nào là phương tiện giao thông công cộng ? -Phương tiện giao thông công cộng mang lại lợi ích gì?</vt:lpstr>
      <vt:lpstr>PowerPoint Presentation</vt:lpstr>
      <vt:lpstr>-Quan sát những hình sau và kể tên các phương tiện giao thông?  -Phương tiện nào là phương tiện giao thông công cộng ? -Phương tiện giao thông công cộng mang lại lợi ích gì?</vt:lpstr>
      <vt:lpstr>Thể hiện  Thiết kế phương tiện giao thông bạn tư bản vẽ đến mô hình bằng vật liệu màu sẵn</vt:lpstr>
      <vt:lpstr>PowerPoint Presentation</vt:lpstr>
      <vt:lpstr>PowerPoint Presentation</vt:lpstr>
      <vt:lpstr>BÀI THAM KHẢO</vt:lpstr>
      <vt:lpstr>Một số sản phẩm tái chế</vt:lpstr>
      <vt:lpstr>Bài tập  Em hãy tạo một sản phẩm phương tiện giao thông công cộng có thể vẽ, làm mô hình hoặc nặn</vt:lpstr>
      <vt:lpstr>                                                 Thảo luận:  Trưng bày sản phẩm mỹ thuật và thảo luận : - Quan sát sản phẩm đã được tiện bạn có thể gợi ý cần thay đổi và thêm bớt những chi tiết nào để sản phẩm hiệu quả tạo hình tốt hơn ?Vì sao cần phải thêm bớt những chi tiết ấy - Sản phẩm nào cho bạn thấy là tiện nhất? Vì sao?</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PKComputer</cp:lastModifiedBy>
  <cp:revision>29</cp:revision>
  <dcterms:created xsi:type="dcterms:W3CDTF">2023-07-28T09:05:33Z</dcterms:created>
  <dcterms:modified xsi:type="dcterms:W3CDTF">2023-08-16T09:26:07Z</dcterms:modified>
</cp:coreProperties>
</file>