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ms-powerpoint.presentation.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0" r:id="rId3"/>
    <p:sldId id="261" r:id="rId4"/>
    <p:sldId id="262" r:id="rId5"/>
    <p:sldId id="263" r:id="rId6"/>
    <p:sldId id="264" r:id="rId7"/>
    <p:sldId id="278" r:id="rId8"/>
    <p:sldId id="265" r:id="rId9"/>
    <p:sldId id="266" r:id="rId10"/>
    <p:sldId id="268" r:id="rId11"/>
    <p:sldId id="267" r:id="rId12"/>
    <p:sldId id="269" r:id="rId13"/>
    <p:sldId id="280" r:id="rId14"/>
    <p:sldId id="271" r:id="rId15"/>
    <p:sldId id="270" r:id="rId16"/>
    <p:sldId id="272" r:id="rId17"/>
    <p:sldId id="259" r:id="rId18"/>
    <p:sldId id="27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321F95C-2534-46B4-9723-1F276E796CE6}">
          <p14:sldIdLst/>
        </p14:section>
        <p14:section name="Untitled Section" id="{DB5A754C-26A3-4E6E-A27E-F6F4F34FD2A7}">
          <p14:sldIdLst>
            <p14:sldId id="258"/>
            <p14:sldId id="260"/>
            <p14:sldId id="261"/>
            <p14:sldId id="262"/>
            <p14:sldId id="263"/>
            <p14:sldId id="264"/>
            <p14:sldId id="278"/>
            <p14:sldId id="265"/>
            <p14:sldId id="266"/>
            <p14:sldId id="268"/>
            <p14:sldId id="267"/>
            <p14:sldId id="269"/>
            <p14:sldId id="280"/>
            <p14:sldId id="271"/>
            <p14:sldId id="270"/>
            <p14:sldId id="272"/>
            <p14:sldId id="259"/>
            <p14:sldId id="27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94" autoAdjust="0"/>
    <p:restoredTop sz="94660"/>
  </p:normalViewPr>
  <p:slideViewPr>
    <p:cSldViewPr snapToGrid="0">
      <p:cViewPr varScale="1">
        <p:scale>
          <a:sx n="71" d="100"/>
          <a:sy n="71" d="100"/>
        </p:scale>
        <p:origin x="402"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DCEE46-6FF3-419D-A821-2F6CF16B32DA}"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36F36-BF82-4873-B58D-A23DD0BE3A1A}" type="slidenum">
              <a:rPr lang="en-US" smtClean="0"/>
              <a:t>‹#›</a:t>
            </a:fld>
            <a:endParaRPr lang="en-US"/>
          </a:p>
        </p:txBody>
      </p:sp>
    </p:spTree>
    <p:extLst>
      <p:ext uri="{BB962C8B-B14F-4D97-AF65-F5344CB8AC3E}">
        <p14:creationId xmlns:p14="http://schemas.microsoft.com/office/powerpoint/2010/main" val="2108858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DCEE46-6FF3-419D-A821-2F6CF16B32DA}"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36F36-BF82-4873-B58D-A23DD0BE3A1A}" type="slidenum">
              <a:rPr lang="en-US" smtClean="0"/>
              <a:t>‹#›</a:t>
            </a:fld>
            <a:endParaRPr lang="en-US"/>
          </a:p>
        </p:txBody>
      </p:sp>
    </p:spTree>
    <p:extLst>
      <p:ext uri="{BB962C8B-B14F-4D97-AF65-F5344CB8AC3E}">
        <p14:creationId xmlns:p14="http://schemas.microsoft.com/office/powerpoint/2010/main" val="115678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DCEE46-6FF3-419D-A821-2F6CF16B32DA}"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36F36-BF82-4873-B58D-A23DD0BE3A1A}" type="slidenum">
              <a:rPr lang="en-US" smtClean="0"/>
              <a:t>‹#›</a:t>
            </a:fld>
            <a:endParaRPr lang="en-US"/>
          </a:p>
        </p:txBody>
      </p:sp>
    </p:spTree>
    <p:extLst>
      <p:ext uri="{BB962C8B-B14F-4D97-AF65-F5344CB8AC3E}">
        <p14:creationId xmlns:p14="http://schemas.microsoft.com/office/powerpoint/2010/main" val="1289739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DCEE46-6FF3-419D-A821-2F6CF16B32DA}"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36F36-BF82-4873-B58D-A23DD0BE3A1A}" type="slidenum">
              <a:rPr lang="en-US" smtClean="0"/>
              <a:t>‹#›</a:t>
            </a:fld>
            <a:endParaRPr lang="en-US"/>
          </a:p>
        </p:txBody>
      </p:sp>
    </p:spTree>
    <p:extLst>
      <p:ext uri="{BB962C8B-B14F-4D97-AF65-F5344CB8AC3E}">
        <p14:creationId xmlns:p14="http://schemas.microsoft.com/office/powerpoint/2010/main" val="3872026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7DCEE46-6FF3-419D-A821-2F6CF16B32DA}"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36F36-BF82-4873-B58D-A23DD0BE3A1A}" type="slidenum">
              <a:rPr lang="en-US" smtClean="0"/>
              <a:t>‹#›</a:t>
            </a:fld>
            <a:endParaRPr lang="en-US"/>
          </a:p>
        </p:txBody>
      </p:sp>
    </p:spTree>
    <p:extLst>
      <p:ext uri="{BB962C8B-B14F-4D97-AF65-F5344CB8AC3E}">
        <p14:creationId xmlns:p14="http://schemas.microsoft.com/office/powerpoint/2010/main" val="3469948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DCEE46-6FF3-419D-A821-2F6CF16B32DA}" type="datetimeFigureOut">
              <a:rPr lang="en-US" smtClean="0"/>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36F36-BF82-4873-B58D-A23DD0BE3A1A}" type="slidenum">
              <a:rPr lang="en-US" smtClean="0"/>
              <a:t>‹#›</a:t>
            </a:fld>
            <a:endParaRPr lang="en-US"/>
          </a:p>
        </p:txBody>
      </p:sp>
    </p:spTree>
    <p:extLst>
      <p:ext uri="{BB962C8B-B14F-4D97-AF65-F5344CB8AC3E}">
        <p14:creationId xmlns:p14="http://schemas.microsoft.com/office/powerpoint/2010/main" val="3095889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DCEE46-6FF3-419D-A821-2F6CF16B32DA}" type="datetimeFigureOut">
              <a:rPr lang="en-US" smtClean="0"/>
              <a:t>3/16/2025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736F36-BF82-4873-B58D-A23DD0BE3A1A}" type="slidenum">
              <a:rPr lang="en-US" smtClean="0"/>
              <a:t>‹#›</a:t>
            </a:fld>
            <a:endParaRPr lang="en-US"/>
          </a:p>
        </p:txBody>
      </p:sp>
    </p:spTree>
    <p:extLst>
      <p:ext uri="{BB962C8B-B14F-4D97-AF65-F5344CB8AC3E}">
        <p14:creationId xmlns:p14="http://schemas.microsoft.com/office/powerpoint/2010/main" val="2875000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DCEE46-6FF3-419D-A821-2F6CF16B32DA}" type="datetimeFigureOut">
              <a:rPr lang="en-US" smtClean="0"/>
              <a:t>3/16/2025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736F36-BF82-4873-B58D-A23DD0BE3A1A}" type="slidenum">
              <a:rPr lang="en-US" smtClean="0"/>
              <a:t>‹#›</a:t>
            </a:fld>
            <a:endParaRPr lang="en-US"/>
          </a:p>
        </p:txBody>
      </p:sp>
    </p:spTree>
    <p:extLst>
      <p:ext uri="{BB962C8B-B14F-4D97-AF65-F5344CB8AC3E}">
        <p14:creationId xmlns:p14="http://schemas.microsoft.com/office/powerpoint/2010/main" val="3151198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DCEE46-6FF3-419D-A821-2F6CF16B32DA}" type="datetimeFigureOut">
              <a:rPr lang="en-US" smtClean="0"/>
              <a:t>3/16/2025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736F36-BF82-4873-B58D-A23DD0BE3A1A}" type="slidenum">
              <a:rPr lang="en-US" smtClean="0"/>
              <a:t>‹#›</a:t>
            </a:fld>
            <a:endParaRPr lang="en-US"/>
          </a:p>
        </p:txBody>
      </p:sp>
    </p:spTree>
    <p:extLst>
      <p:ext uri="{BB962C8B-B14F-4D97-AF65-F5344CB8AC3E}">
        <p14:creationId xmlns:p14="http://schemas.microsoft.com/office/powerpoint/2010/main" val="797862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7DCEE46-6FF3-419D-A821-2F6CF16B32DA}" type="datetimeFigureOut">
              <a:rPr lang="en-US" smtClean="0"/>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36F36-BF82-4873-B58D-A23DD0BE3A1A}" type="slidenum">
              <a:rPr lang="en-US" smtClean="0"/>
              <a:t>‹#›</a:t>
            </a:fld>
            <a:endParaRPr lang="en-US"/>
          </a:p>
        </p:txBody>
      </p:sp>
    </p:spTree>
    <p:extLst>
      <p:ext uri="{BB962C8B-B14F-4D97-AF65-F5344CB8AC3E}">
        <p14:creationId xmlns:p14="http://schemas.microsoft.com/office/powerpoint/2010/main" val="3534401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7DCEE46-6FF3-419D-A821-2F6CF16B32DA}" type="datetimeFigureOut">
              <a:rPr lang="en-US" smtClean="0"/>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36F36-BF82-4873-B58D-A23DD0BE3A1A}" type="slidenum">
              <a:rPr lang="en-US" smtClean="0"/>
              <a:t>‹#›</a:t>
            </a:fld>
            <a:endParaRPr lang="en-US"/>
          </a:p>
        </p:txBody>
      </p:sp>
    </p:spTree>
    <p:extLst>
      <p:ext uri="{BB962C8B-B14F-4D97-AF65-F5344CB8AC3E}">
        <p14:creationId xmlns:p14="http://schemas.microsoft.com/office/powerpoint/2010/main" val="3190201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DCEE46-6FF3-419D-A821-2F6CF16B32DA}" type="datetimeFigureOut">
              <a:rPr lang="en-US" smtClean="0"/>
              <a:t>3/16/2025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36F36-BF82-4873-B58D-A23DD0BE3A1A}" type="slidenum">
              <a:rPr lang="en-US" smtClean="0"/>
              <a:t>‹#›</a:t>
            </a:fld>
            <a:endParaRPr lang="en-US"/>
          </a:p>
        </p:txBody>
      </p:sp>
    </p:spTree>
    <p:extLst>
      <p:ext uri="{BB962C8B-B14F-4D97-AF65-F5344CB8AC3E}">
        <p14:creationId xmlns:p14="http://schemas.microsoft.com/office/powerpoint/2010/main" val="826832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0.png"/><Relationship Id="rId7" Type="http://schemas.openxmlformats.org/officeDocument/2006/relationships/hyperlink" Target="https://vi.wikipedia.org/wiki/Hu%E1%BB%87" TargetMode="External"/><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hyperlink" Target="https://vi.wikipedia.org/wiki/Thi%E1%BA%BFu_n%E1%BB%AF_b%C3%AAn_hoa_hu%E1%BB%87#cite_note-Tuoitre0208-1" TargetMode="External"/><Relationship Id="rId5" Type="http://schemas.openxmlformats.org/officeDocument/2006/relationships/hyperlink" Target="https://vi.wikipedia.org/wiki/Loa_k%C3%A8n" TargetMode="External"/><Relationship Id="rId10" Type="http://schemas.microsoft.com/office/2007/relationships/hdphoto" Target="../media/hdphoto1.wdp"/><Relationship Id="rId4" Type="http://schemas.openxmlformats.org/officeDocument/2006/relationships/hyperlink" Target="https://vi.wikipedia.org/wiki/%C3%81o_d%C3%A0i" TargetMode="External"/><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slide" Target="slide7.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hyperlink" Target="https://vi.wikipedia.org/wiki/Hu%E1%BB%87" TargetMode="External"/><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hyperlink" Target="https://vi.wikipedia.org/wiki/Thi%E1%BA%BFu_n%E1%BB%AF_b%C3%AAn_hoa_hu%E1%BB%87#cite_note-Tuoitre0208-1" TargetMode="External"/><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hyperlink" Target="https://vi.wikipedia.org/wiki/Loa_k%C3%A8n" TargetMode="External"/><Relationship Id="rId5" Type="http://schemas.openxmlformats.org/officeDocument/2006/relationships/image" Target="../media/image23.png"/><Relationship Id="rId10" Type="http://schemas.openxmlformats.org/officeDocument/2006/relationships/hyperlink" Target="https://vi.wikipedia.org/wiki/%C3%81o_d%C3%A0i" TargetMode="External"/><Relationship Id="rId4" Type="http://schemas.openxmlformats.org/officeDocument/2006/relationships/image" Target="../media/image22.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3.png"/><Relationship Id="rId7" Type="http://schemas.openxmlformats.org/officeDocument/2006/relationships/image" Target="../media/image10.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3.png"/><Relationship Id="rId11" Type="http://schemas.microsoft.com/office/2007/relationships/hdphoto" Target="../media/hdphoto1.wdp"/><Relationship Id="rId5" Type="http://schemas.openxmlformats.org/officeDocument/2006/relationships/image" Target="../media/image12.pn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1.wdp"/><Relationship Id="rId5" Type="http://schemas.openxmlformats.org/officeDocument/2006/relationships/image" Target="../media/image20.png"/><Relationship Id="rId10" Type="http://schemas.openxmlformats.org/officeDocument/2006/relationships/image" Target="../media/image10.png"/><Relationship Id="rId4" Type="http://schemas.openxmlformats.org/officeDocument/2006/relationships/image" Target="../media/image19.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slide" Target="slide10.xml"/><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slide" Target="slide11.xml"/><Relationship Id="rId2" Type="http://schemas.openxmlformats.org/officeDocument/2006/relationships/image" Target="../media/image17.png"/><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9.xml"/><Relationship Id="rId5" Type="http://schemas.openxmlformats.org/officeDocument/2006/relationships/image" Target="../media/image20.png"/><Relationship Id="rId15" Type="http://schemas.openxmlformats.org/officeDocument/2006/relationships/image" Target="../media/image10.png"/><Relationship Id="rId10" Type="http://schemas.openxmlformats.org/officeDocument/2006/relationships/slide" Target="slide8.xml"/><Relationship Id="rId4" Type="http://schemas.openxmlformats.org/officeDocument/2006/relationships/image" Target="../media/image19.png"/><Relationship Id="rId9" Type="http://schemas.openxmlformats.org/officeDocument/2006/relationships/image" Target="../media/image23.png"/><Relationship Id="rId14" Type="http://schemas.openxmlformats.org/officeDocument/2006/relationships/slide" Target="slide1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slide" Target="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pic>
        <p:nvPicPr>
          <p:cNvPr id="9" name="Picture 2" descr="Có thể là hình vẽ ngẫu hứ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3761"/>
            <a:ext cx="12192000" cy="7002631"/>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2"/>
          <p:cNvSpPr txBox="1">
            <a:spLocks/>
          </p:cNvSpPr>
          <p:nvPr/>
        </p:nvSpPr>
        <p:spPr>
          <a:xfrm>
            <a:off x="761998" y="2714624"/>
            <a:ext cx="10668000" cy="120967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vi-VN" dirty="0" smtClean="0">
                <a:solidFill>
                  <a:srgbClr val="FF0000"/>
                </a:solidFill>
                <a:latin typeface="Times New Roman" panose="02020603050405020304" pitchFamily="18" charset="0"/>
                <a:cs typeface="Times New Roman" panose="02020603050405020304" pitchFamily="18" charset="0"/>
              </a:rPr>
              <a:t>Yêu cầu cần đạt </a:t>
            </a:r>
          </a:p>
          <a:p>
            <a:pPr marL="457200" indent="-457200" algn="l">
              <a:buFontTx/>
              <a:buChar char="-"/>
            </a:pPr>
            <a:r>
              <a:rPr lang="vi-VN" dirty="0" smtClean="0">
                <a:solidFill>
                  <a:srgbClr val="FFFF00"/>
                </a:solidFill>
                <a:latin typeface="Times New Roman" panose="02020603050405020304" pitchFamily="18" charset="0"/>
                <a:cs typeface="Times New Roman" panose="02020603050405020304" pitchFamily="18" charset="0"/>
              </a:rPr>
              <a:t>Biết được giá trị tạo hình của Mỹ thuật Việt Nam thời kỳ hiện đại thông qua một số tác giả tác phẩm .</a:t>
            </a:r>
          </a:p>
          <a:p>
            <a:pPr marL="457200" indent="-457200" algn="l">
              <a:buFontTx/>
              <a:buChar char="-"/>
            </a:pPr>
            <a:r>
              <a:rPr lang="vi-VN" dirty="0" smtClean="0">
                <a:solidFill>
                  <a:srgbClr val="FFFF00"/>
                </a:solidFill>
                <a:latin typeface="Times New Roman" panose="02020603050405020304" pitchFamily="18" charset="0"/>
                <a:cs typeface="Times New Roman" panose="02020603050405020304" pitchFamily="18" charset="0"/>
              </a:rPr>
              <a:t>Viết được một bài luận về tác giả tác phẩm hoặc vẽ theo một trường phái Mỹ thuật Việt Nam hiện đại.</a:t>
            </a:r>
          </a:p>
          <a:p>
            <a:pPr marL="457200" indent="-457200" algn="l">
              <a:buFontTx/>
              <a:buChar char="-"/>
            </a:pPr>
            <a:r>
              <a:rPr lang="vi-VN" dirty="0" smtClean="0">
                <a:solidFill>
                  <a:srgbClr val="FFFF00"/>
                </a:solidFill>
                <a:latin typeface="Times New Roman" panose="02020603050405020304" pitchFamily="18" charset="0"/>
                <a:cs typeface="Times New Roman" panose="02020603050405020304" pitchFamily="18" charset="0"/>
              </a:rPr>
              <a:t>Vận dụng kiến thức đã học xây dựng một video clip một tờ báo tường về nghệ thuật Việt Nam hiện đại .</a:t>
            </a:r>
          </a:p>
          <a:p>
            <a:pPr algn="l"/>
            <a:r>
              <a:rPr lang="vi-VN" dirty="0" smtClean="0">
                <a:solidFill>
                  <a:srgbClr val="FFFF00"/>
                </a:solidFill>
                <a:latin typeface="Times New Roman" panose="02020603050405020304" pitchFamily="18" charset="0"/>
                <a:cs typeface="Times New Roman" panose="02020603050405020304" pitchFamily="18" charset="0"/>
              </a:rPr>
              <a:t>-     Tự hào về nền Mỹ Thuật Việt Nam thể hiện đại.</a:t>
            </a:r>
            <a:endParaRPr lang="en-US" dirty="0">
              <a:solidFill>
                <a:srgbClr val="FFFF00"/>
              </a:solidFill>
              <a:latin typeface="Times New Roman" panose="02020603050405020304" pitchFamily="18" charset="0"/>
              <a:cs typeface="Times New Roman" panose="02020603050405020304" pitchFamily="18" charset="0"/>
            </a:endParaRPr>
          </a:p>
        </p:txBody>
      </p:sp>
      <p:sp>
        <p:nvSpPr>
          <p:cNvPr id="11" name="Title 1"/>
          <p:cNvSpPr txBox="1">
            <a:spLocks/>
          </p:cNvSpPr>
          <p:nvPr/>
        </p:nvSpPr>
        <p:spPr>
          <a:xfrm>
            <a:off x="528481" y="441326"/>
            <a:ext cx="11135033"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err="1" smtClean="0">
                <a:solidFill>
                  <a:srgbClr val="FF0000"/>
                </a:solidFill>
                <a:latin typeface="Times New Roman" panose="02020603050405020304" pitchFamily="18" charset="0"/>
                <a:cs typeface="Times New Roman" panose="02020603050405020304" pitchFamily="18" charset="0"/>
              </a:rPr>
              <a:t>Chủ</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đề</a:t>
            </a:r>
            <a:r>
              <a:rPr lang="en-US" sz="4000" dirty="0" smtClean="0">
                <a:solidFill>
                  <a:srgbClr val="FF0000"/>
                </a:solidFill>
                <a:latin typeface="Times New Roman" panose="02020603050405020304" pitchFamily="18" charset="0"/>
                <a:cs typeface="Times New Roman" panose="02020603050405020304" pitchFamily="18" charset="0"/>
              </a:rPr>
              <a:t> 7</a:t>
            </a:r>
            <a:r>
              <a:rPr lang="vi-VN" sz="4000" dirty="0" smtClean="0">
                <a:solidFill>
                  <a:srgbClr val="FF0000"/>
                </a:solidFill>
                <a:latin typeface="Times New Roman" panose="02020603050405020304" pitchFamily="18" charset="0"/>
                <a:cs typeface="Times New Roman" panose="02020603050405020304" pitchFamily="18" charset="0"/>
              </a:rPr>
              <a:t>:</a:t>
            </a:r>
            <a:r>
              <a:rPr lang="en-US" sz="4000" dirty="0" smtClean="0">
                <a:solidFill>
                  <a:srgbClr val="FF0000"/>
                </a:solidFill>
                <a:latin typeface="Times New Roman" panose="02020603050405020304" pitchFamily="18" charset="0"/>
                <a:cs typeface="Times New Roman" panose="02020603050405020304" pitchFamily="18" charset="0"/>
              </a:rPr>
              <a:t> </a:t>
            </a:r>
            <a:r>
              <a:rPr lang="vi-VN" sz="4000" dirty="0" smtClean="0">
                <a:solidFill>
                  <a:srgbClr val="FF0000"/>
                </a:solidFill>
                <a:latin typeface="Times New Roman" panose="02020603050405020304" pitchFamily="18" charset="0"/>
                <a:cs typeface="Times New Roman" panose="02020603050405020304" pitchFamily="18" charset="0"/>
              </a:rPr>
              <a:t>M</a:t>
            </a:r>
            <a:r>
              <a:rPr lang="en-US" sz="4000" dirty="0" smtClean="0">
                <a:solidFill>
                  <a:srgbClr val="FF0000"/>
                </a:solidFill>
                <a:latin typeface="Times New Roman" panose="02020603050405020304" pitchFamily="18" charset="0"/>
                <a:cs typeface="Times New Roman" panose="02020603050405020304" pitchFamily="18" charset="0"/>
              </a:rPr>
              <a:t>ỹ </a:t>
            </a:r>
            <a:r>
              <a:rPr lang="en-US" sz="4000" dirty="0" err="1" smtClean="0">
                <a:solidFill>
                  <a:srgbClr val="FF0000"/>
                </a:solidFill>
                <a:latin typeface="Times New Roman" panose="02020603050405020304" pitchFamily="18" charset="0"/>
                <a:cs typeface="Times New Roman" panose="02020603050405020304" pitchFamily="18" charset="0"/>
              </a:rPr>
              <a:t>Thuật</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Việt</a:t>
            </a:r>
            <a:r>
              <a:rPr lang="en-US" sz="4000" dirty="0" smtClean="0">
                <a:solidFill>
                  <a:srgbClr val="FF0000"/>
                </a:solidFill>
                <a:latin typeface="Times New Roman" panose="02020603050405020304" pitchFamily="18" charset="0"/>
                <a:cs typeface="Times New Roman" panose="02020603050405020304" pitchFamily="18" charset="0"/>
              </a:rPr>
              <a:t> Nam </a:t>
            </a:r>
            <a:r>
              <a:rPr lang="en-US" sz="4000" dirty="0" err="1" smtClean="0">
                <a:solidFill>
                  <a:srgbClr val="FF0000"/>
                </a:solidFill>
                <a:latin typeface="Times New Roman" panose="02020603050405020304" pitchFamily="18" charset="0"/>
                <a:cs typeface="Times New Roman" panose="02020603050405020304" pitchFamily="18" charset="0"/>
              </a:rPr>
              <a:t>thời</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kỳ</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hiện</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đại</a:t>
            </a:r>
            <a:r>
              <a:rPr lang="en-US" sz="4000" dirty="0" smtClean="0">
                <a:solidFill>
                  <a:srgbClr val="FF0000"/>
                </a:solidFill>
                <a:latin typeface="Times New Roman" panose="02020603050405020304" pitchFamily="18" charset="0"/>
                <a:cs typeface="Times New Roman" panose="02020603050405020304" pitchFamily="18" charset="0"/>
              </a:rPr>
              <a:t> </a:t>
            </a:r>
            <a:r>
              <a:rPr lang="vi-VN" sz="4400" dirty="0" smtClean="0"/>
              <a:t/>
            </a:r>
            <a:br>
              <a:rPr lang="vi-VN" sz="4400" dirty="0" smtClean="0"/>
            </a:br>
            <a:endParaRPr lang="vi-VN" sz="4400" dirty="0" smtClean="0"/>
          </a:p>
          <a:p>
            <a:r>
              <a:rPr lang="vi-VN" sz="3600" b="1" dirty="0" smtClean="0">
                <a:solidFill>
                  <a:srgbClr val="FFFF00"/>
                </a:solidFill>
              </a:rPr>
              <a:t>B</a:t>
            </a:r>
            <a:r>
              <a:rPr lang="en-US" sz="3600" b="1" dirty="0" err="1" smtClean="0">
                <a:solidFill>
                  <a:srgbClr val="FFFF00"/>
                </a:solidFill>
              </a:rPr>
              <a:t>ài</a:t>
            </a:r>
            <a:r>
              <a:rPr lang="en-US" sz="3600" b="1" dirty="0" smtClean="0">
                <a:solidFill>
                  <a:srgbClr val="FFFF00"/>
                </a:solidFill>
              </a:rPr>
              <a:t> 13</a:t>
            </a:r>
            <a:r>
              <a:rPr lang="vi-VN" sz="3600" b="1" dirty="0" smtClean="0">
                <a:solidFill>
                  <a:srgbClr val="FFFF00"/>
                </a:solidFill>
              </a:rPr>
              <a:t>:</a:t>
            </a:r>
            <a:r>
              <a:rPr lang="en-US" sz="3600" b="1" dirty="0" smtClean="0">
                <a:solidFill>
                  <a:srgbClr val="FFFF00"/>
                </a:solidFill>
              </a:rPr>
              <a:t> </a:t>
            </a:r>
            <a:r>
              <a:rPr lang="vi-VN" sz="3600" b="1" dirty="0" smtClean="0">
                <a:solidFill>
                  <a:srgbClr val="FFFF00"/>
                </a:solidFill>
              </a:rPr>
              <a:t>M</a:t>
            </a:r>
            <a:r>
              <a:rPr lang="en-US" sz="3600" b="1" dirty="0" err="1" smtClean="0">
                <a:solidFill>
                  <a:srgbClr val="FFFF00"/>
                </a:solidFill>
              </a:rPr>
              <a:t>ột</a:t>
            </a:r>
            <a:r>
              <a:rPr lang="en-US" sz="3600" b="1" dirty="0" smtClean="0">
                <a:solidFill>
                  <a:srgbClr val="FFFF00"/>
                </a:solidFill>
              </a:rPr>
              <a:t> </a:t>
            </a:r>
            <a:r>
              <a:rPr lang="en-US" sz="3600" b="1" dirty="0" err="1" smtClean="0">
                <a:solidFill>
                  <a:srgbClr val="FFFF00"/>
                </a:solidFill>
              </a:rPr>
              <a:t>số</a:t>
            </a:r>
            <a:r>
              <a:rPr lang="en-US" sz="3600" b="1" dirty="0" smtClean="0">
                <a:solidFill>
                  <a:srgbClr val="FFFF00"/>
                </a:solidFill>
              </a:rPr>
              <a:t> </a:t>
            </a:r>
            <a:r>
              <a:rPr lang="en-US" sz="3600" b="1" dirty="0" err="1" smtClean="0">
                <a:solidFill>
                  <a:srgbClr val="FFFF00"/>
                </a:solidFill>
              </a:rPr>
              <a:t>tác</a:t>
            </a:r>
            <a:r>
              <a:rPr lang="en-US" sz="3600" b="1" dirty="0" smtClean="0">
                <a:solidFill>
                  <a:srgbClr val="FFFF00"/>
                </a:solidFill>
              </a:rPr>
              <a:t> </a:t>
            </a:r>
            <a:r>
              <a:rPr lang="en-US" sz="3600" b="1" dirty="0" err="1" smtClean="0">
                <a:solidFill>
                  <a:srgbClr val="FFFF00"/>
                </a:solidFill>
              </a:rPr>
              <a:t>giả</a:t>
            </a:r>
            <a:r>
              <a:rPr lang="en-US" sz="3600" b="1" dirty="0" smtClean="0">
                <a:solidFill>
                  <a:srgbClr val="FFFF00"/>
                </a:solidFill>
              </a:rPr>
              <a:t> </a:t>
            </a:r>
            <a:r>
              <a:rPr lang="en-US" sz="3600" b="1" dirty="0" err="1" smtClean="0">
                <a:solidFill>
                  <a:srgbClr val="FFFF00"/>
                </a:solidFill>
              </a:rPr>
              <a:t>tác</a:t>
            </a:r>
            <a:r>
              <a:rPr lang="en-US" sz="3600" b="1" dirty="0" smtClean="0">
                <a:solidFill>
                  <a:srgbClr val="FFFF00"/>
                </a:solidFill>
              </a:rPr>
              <a:t> </a:t>
            </a:r>
            <a:r>
              <a:rPr lang="en-US" sz="3600" b="1" dirty="0" err="1" smtClean="0">
                <a:solidFill>
                  <a:srgbClr val="FFFF00"/>
                </a:solidFill>
              </a:rPr>
              <a:t>phẩm</a:t>
            </a:r>
            <a:r>
              <a:rPr lang="en-US" sz="3600" b="1" dirty="0" smtClean="0">
                <a:solidFill>
                  <a:srgbClr val="FFFF00"/>
                </a:solidFill>
              </a:rPr>
              <a:t> </a:t>
            </a:r>
            <a:r>
              <a:rPr lang="en-US" sz="3600" b="1" dirty="0" err="1" smtClean="0">
                <a:solidFill>
                  <a:srgbClr val="FFFF00"/>
                </a:solidFill>
              </a:rPr>
              <a:t>mỹ</a:t>
            </a:r>
            <a:r>
              <a:rPr lang="en-US" sz="3600" b="1" dirty="0" smtClean="0">
                <a:solidFill>
                  <a:srgbClr val="FFFF00"/>
                </a:solidFill>
              </a:rPr>
              <a:t> </a:t>
            </a:r>
            <a:r>
              <a:rPr lang="en-US" sz="3600" b="1" dirty="0" err="1" smtClean="0">
                <a:solidFill>
                  <a:srgbClr val="FFFF00"/>
                </a:solidFill>
              </a:rPr>
              <a:t>thuật</a:t>
            </a:r>
            <a:r>
              <a:rPr lang="en-US" sz="3600" b="1" dirty="0" smtClean="0">
                <a:solidFill>
                  <a:srgbClr val="FFFF00"/>
                </a:solidFill>
              </a:rPr>
              <a:t> </a:t>
            </a:r>
            <a:r>
              <a:rPr lang="en-US" sz="3600" b="1" dirty="0" err="1" smtClean="0">
                <a:solidFill>
                  <a:srgbClr val="FFFF00"/>
                </a:solidFill>
              </a:rPr>
              <a:t>Việt</a:t>
            </a:r>
            <a:r>
              <a:rPr lang="en-US" sz="3600" b="1" dirty="0" smtClean="0">
                <a:solidFill>
                  <a:srgbClr val="FFFF00"/>
                </a:solidFill>
              </a:rPr>
              <a:t> Nam </a:t>
            </a:r>
            <a:r>
              <a:rPr lang="en-US" sz="3600" b="1" dirty="0" err="1" smtClean="0">
                <a:solidFill>
                  <a:srgbClr val="FFFF00"/>
                </a:solidFill>
              </a:rPr>
              <a:t>thời</a:t>
            </a:r>
            <a:r>
              <a:rPr lang="en-US" sz="3600" b="1" dirty="0" smtClean="0">
                <a:solidFill>
                  <a:srgbClr val="FFFF00"/>
                </a:solidFill>
              </a:rPr>
              <a:t> </a:t>
            </a:r>
            <a:r>
              <a:rPr lang="en-US" sz="3600" b="1" dirty="0" err="1" smtClean="0">
                <a:solidFill>
                  <a:srgbClr val="FFFF00"/>
                </a:solidFill>
              </a:rPr>
              <a:t>kỳ</a:t>
            </a:r>
            <a:r>
              <a:rPr lang="en-US" sz="3600" b="1" dirty="0" smtClean="0">
                <a:solidFill>
                  <a:srgbClr val="FFFF00"/>
                </a:solidFill>
              </a:rPr>
              <a:t> </a:t>
            </a:r>
            <a:r>
              <a:rPr lang="en-US" sz="3600" b="1" dirty="0" err="1" smtClean="0">
                <a:solidFill>
                  <a:srgbClr val="FFFF00"/>
                </a:solidFill>
              </a:rPr>
              <a:t>hiện</a:t>
            </a:r>
            <a:r>
              <a:rPr lang="en-US" sz="3600" b="1" dirty="0" smtClean="0">
                <a:solidFill>
                  <a:srgbClr val="FFFF00"/>
                </a:solidFill>
              </a:rPr>
              <a:t> </a:t>
            </a:r>
            <a:r>
              <a:rPr lang="en-US" sz="3600" b="1" dirty="0" err="1" smtClean="0">
                <a:solidFill>
                  <a:srgbClr val="FFFF00"/>
                </a:solidFill>
              </a:rPr>
              <a:t>đại</a:t>
            </a:r>
            <a:endParaRPr lang="en-US" sz="1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634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3393493" y="257913"/>
            <a:ext cx="4458735" cy="2774326"/>
            <a:chOff x="708073" y="948635"/>
            <a:chExt cx="5387927" cy="3334723"/>
          </a:xfrm>
        </p:grpSpPr>
        <p:pic>
          <p:nvPicPr>
            <p:cNvPr id="5" name="Picture 4"/>
            <p:cNvPicPr>
              <a:picLocks noChangeAspect="1"/>
            </p:cNvPicPr>
            <p:nvPr/>
          </p:nvPicPr>
          <p:blipFill>
            <a:blip r:embed="rId2"/>
            <a:stretch>
              <a:fillRect/>
            </a:stretch>
          </p:blipFill>
          <p:spPr>
            <a:xfrm>
              <a:off x="3650062" y="985778"/>
              <a:ext cx="2445938" cy="3260436"/>
            </a:xfrm>
            <a:prstGeom prst="rect">
              <a:avLst/>
            </a:prstGeom>
          </p:spPr>
        </p:pic>
        <p:pic>
          <p:nvPicPr>
            <p:cNvPr id="6" name="Picture 5"/>
            <p:cNvPicPr>
              <a:picLocks noChangeAspect="1"/>
            </p:cNvPicPr>
            <p:nvPr/>
          </p:nvPicPr>
          <p:blipFill>
            <a:blip r:embed="rId3"/>
            <a:stretch>
              <a:fillRect/>
            </a:stretch>
          </p:blipFill>
          <p:spPr>
            <a:xfrm>
              <a:off x="708073" y="948635"/>
              <a:ext cx="2763797" cy="3334723"/>
            </a:xfrm>
            <a:prstGeom prst="rect">
              <a:avLst/>
            </a:prstGeom>
          </p:spPr>
        </p:pic>
      </p:grpSp>
      <p:graphicFrame>
        <p:nvGraphicFramePr>
          <p:cNvPr id="13" name="Table 12"/>
          <p:cNvGraphicFramePr>
            <a:graphicFrameLocks noGrp="1"/>
          </p:cNvGraphicFramePr>
          <p:nvPr>
            <p:extLst>
              <p:ext uri="{D42A27DB-BD31-4B8C-83A1-F6EECF244321}">
                <p14:modId xmlns:p14="http://schemas.microsoft.com/office/powerpoint/2010/main" val="1870519450"/>
              </p:ext>
            </p:extLst>
          </p:nvPr>
        </p:nvGraphicFramePr>
        <p:xfrm>
          <a:off x="914400" y="3222172"/>
          <a:ext cx="10363200" cy="3200400"/>
        </p:xfrm>
        <a:graphic>
          <a:graphicData uri="http://schemas.openxmlformats.org/drawingml/2006/table">
            <a:tbl>
              <a:tblPr firstRow="1" bandRow="1">
                <a:tableStyleId>{5C22544A-7EE6-4342-B048-85BDC9FD1C3A}</a:tableStyleId>
              </a:tblPr>
              <a:tblGrid>
                <a:gridCol w="5181600">
                  <a:extLst>
                    <a:ext uri="{9D8B030D-6E8A-4147-A177-3AD203B41FA5}">
                      <a16:colId xmlns="" xmlns:a16="http://schemas.microsoft.com/office/drawing/2014/main" val="3979922461"/>
                    </a:ext>
                  </a:extLst>
                </a:gridCol>
                <a:gridCol w="5181600">
                  <a:extLst>
                    <a:ext uri="{9D8B030D-6E8A-4147-A177-3AD203B41FA5}">
                      <a16:colId xmlns="" xmlns:a16="http://schemas.microsoft.com/office/drawing/2014/main" val="1374245066"/>
                    </a:ext>
                  </a:extLst>
                </a:gridCol>
              </a:tblGrid>
              <a:tr h="0">
                <a:tc>
                  <a:txBody>
                    <a:bodyPr/>
                    <a:lstStyle/>
                    <a:p>
                      <a:pPr algn="ctr"/>
                      <a:r>
                        <a:rPr lang="vi-VN" dirty="0" smtClean="0">
                          <a:solidFill>
                            <a:srgbClr val="FFFF00"/>
                          </a:solidFill>
                          <a:latin typeface="+mj-lt"/>
                        </a:rPr>
                        <a:t>TÊN HỌA SĨ </a:t>
                      </a:r>
                      <a:endParaRPr lang="en-US" dirty="0">
                        <a:latin typeface="+mj-lt"/>
                      </a:endParaRPr>
                    </a:p>
                  </a:txBody>
                  <a:tcPr>
                    <a:solidFill>
                      <a:srgbClr val="0070C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dirty="0" smtClean="0">
                          <a:solidFill>
                            <a:srgbClr val="FFFF00"/>
                          </a:solidFill>
                          <a:latin typeface="+mj-lt"/>
                        </a:rPr>
                        <a:t>TÁC PHẨM   </a:t>
                      </a:r>
                      <a:endParaRPr lang="en-US" dirty="0" smtClean="0">
                        <a:solidFill>
                          <a:srgbClr val="FFFF00"/>
                        </a:solidFill>
                        <a:latin typeface="+mj-lt"/>
                      </a:endParaRPr>
                    </a:p>
                    <a:p>
                      <a:pPr algn="ctr"/>
                      <a:endParaRPr lang="en-US" dirty="0">
                        <a:latin typeface="+mj-lt"/>
                      </a:endParaRPr>
                    </a:p>
                  </a:txBody>
                  <a:tcPr>
                    <a:solidFill>
                      <a:srgbClr val="0070C0"/>
                    </a:solidFill>
                  </a:tcPr>
                </a:tc>
                <a:extLst>
                  <a:ext uri="{0D108BD9-81ED-4DB2-BD59-A6C34878D82A}">
                    <a16:rowId xmlns="" xmlns:a16="http://schemas.microsoft.com/office/drawing/2014/main" val="2556898571"/>
                  </a:ext>
                </a:extLst>
              </a:tr>
              <a:tr h="881592">
                <a:tc>
                  <a:txBody>
                    <a:bodyPr/>
                    <a:lstStyle/>
                    <a:p>
                      <a:pPr algn="ctr"/>
                      <a:r>
                        <a:rPr lang="en-US" altLang="en-US" sz="1800" dirty="0" err="1" smtClean="0">
                          <a:latin typeface=".VnTime" panose="020B7200000000000000" pitchFamily="34" charset="0"/>
                          <a:cs typeface="Times New Roman" panose="02020603050405020304" pitchFamily="18" charset="0"/>
                        </a:rPr>
                        <a:t>Häa</a:t>
                      </a:r>
                      <a:r>
                        <a:rPr lang="en-US" altLang="en-US" sz="1800" dirty="0" smtClean="0">
                          <a:latin typeface=".VnTime" panose="020B7200000000000000" pitchFamily="34" charset="0"/>
                          <a:cs typeface="Times New Roman" panose="02020603050405020304" pitchFamily="18" charset="0"/>
                        </a:rPr>
                        <a:t> </a:t>
                      </a:r>
                      <a:r>
                        <a:rPr lang="en-US" altLang="en-US" sz="1800" dirty="0" err="1" smtClean="0">
                          <a:latin typeface=".VnTime" panose="020B7200000000000000" pitchFamily="34" charset="0"/>
                          <a:cs typeface="Times New Roman" panose="02020603050405020304" pitchFamily="18" charset="0"/>
                        </a:rPr>
                        <a:t>sÜ</a:t>
                      </a:r>
                      <a:r>
                        <a:rPr lang="vi-VN" altLang="en-US" sz="1800" baseline="0" dirty="0" smtClean="0">
                          <a:latin typeface="Times New Roman" panose="02020603050405020304" pitchFamily="18" charset="0"/>
                          <a:cs typeface="Times New Roman" panose="02020603050405020304" pitchFamily="18" charset="0"/>
                        </a:rPr>
                        <a:t>  </a:t>
                      </a:r>
                      <a:r>
                        <a:rPr lang="en-US" altLang="en-US" sz="1800" dirty="0" smtClean="0">
                          <a:latin typeface=".VnTime" panose="020B7200000000000000" pitchFamily="34" charset="0"/>
                          <a:cs typeface="Times New Roman" panose="02020603050405020304" pitchFamily="18" charset="0"/>
                        </a:rPr>
                        <a:t>T« </a:t>
                      </a:r>
                      <a:r>
                        <a:rPr lang="en-US" altLang="en-US" sz="1800" dirty="0" err="1" smtClean="0">
                          <a:latin typeface=".VnTime" panose="020B7200000000000000" pitchFamily="34" charset="0"/>
                          <a:cs typeface="Times New Roman" panose="02020603050405020304" pitchFamily="18" charset="0"/>
                        </a:rPr>
                        <a:t>Ngäc</a:t>
                      </a:r>
                      <a:r>
                        <a:rPr lang="en-US" altLang="en-US" sz="1800" dirty="0" smtClean="0">
                          <a:latin typeface=".VnTime" panose="020B7200000000000000" pitchFamily="34" charset="0"/>
                          <a:cs typeface="Times New Roman" panose="02020603050405020304" pitchFamily="18" charset="0"/>
                        </a:rPr>
                        <a:t> </a:t>
                      </a:r>
                      <a:r>
                        <a:rPr lang="en-US" altLang="en-US" sz="1800" dirty="0" err="1" smtClean="0">
                          <a:latin typeface=".VnTime" panose="020B7200000000000000" pitchFamily="34" charset="0"/>
                          <a:cs typeface="Times New Roman" panose="02020603050405020304" pitchFamily="18" charset="0"/>
                        </a:rPr>
                        <a:t>V©n</a:t>
                      </a:r>
                      <a:endParaRPr lang="en-US" altLang="en-US" sz="1800" dirty="0" smtClean="0">
                        <a:latin typeface=".VnTime" panose="020B7200000000000000" pitchFamily="34" charset="0"/>
                        <a:cs typeface="Times New Roman" panose="02020603050405020304" pitchFamily="18" charset="0"/>
                      </a:endParaRPr>
                    </a:p>
                    <a:p>
                      <a:pPr algn="ctr"/>
                      <a:r>
                        <a:rPr lang="en-US" altLang="en-US" sz="1800" dirty="0" smtClean="0">
                          <a:latin typeface=".VnTime" panose="020B7200000000000000" pitchFamily="34" charset="0"/>
                          <a:cs typeface="Times New Roman" panose="02020603050405020304" pitchFamily="18" charset="0"/>
                        </a:rPr>
                        <a:t>(1906 – 1954</a:t>
                      </a:r>
                      <a:endParaRPr lang="vi-VN" altLang="en-US" sz="1800" dirty="0" smtClean="0">
                        <a:latin typeface="Times New Roman" panose="02020603050405020304" pitchFamily="18" charset="0"/>
                        <a:cs typeface="Times New Roman" panose="02020603050405020304" pitchFamily="18" charset="0"/>
                      </a:endParaRPr>
                    </a:p>
                    <a:p>
                      <a:pPr algn="ctr"/>
                      <a:r>
                        <a:rPr lang="vi-VN" altLang="en-US" sz="1800" dirty="0" smtClean="0">
                          <a:latin typeface="Times New Roman" panose="02020603050405020304" pitchFamily="18" charset="0"/>
                          <a:cs typeface="Times New Roman" panose="02020603050405020304" pitchFamily="18" charset="0"/>
                        </a:rPr>
                        <a:t>- </a:t>
                      </a:r>
                      <a:r>
                        <a:rPr lang="en-US" altLang="en-US" sz="1800" dirty="0" smtClean="0">
                          <a:latin typeface=".VnTime" panose="020B7200000000000000" pitchFamily="34" charset="0"/>
                          <a:cs typeface="Times New Roman" panose="02020603050405020304" pitchFamily="18" charset="0"/>
                        </a:rPr>
                        <a:t>¤ng </a:t>
                      </a:r>
                      <a:r>
                        <a:rPr lang="en-US" altLang="en-US" sz="1800" dirty="0" err="1" smtClean="0">
                          <a:latin typeface=".VnTime" panose="020B7200000000000000" pitchFamily="34" charset="0"/>
                          <a:cs typeface="Times New Roman" panose="02020603050405020304" pitchFamily="18" charset="0"/>
                        </a:rPr>
                        <a:t>tèt</a:t>
                      </a:r>
                      <a:r>
                        <a:rPr lang="en-US" altLang="en-US" sz="1800" dirty="0" smtClean="0">
                          <a:latin typeface=".VnTime" panose="020B7200000000000000" pitchFamily="34" charset="0"/>
                          <a:cs typeface="Times New Roman" panose="02020603050405020304" pitchFamily="18" charset="0"/>
                        </a:rPr>
                        <a:t> </a:t>
                      </a:r>
                      <a:r>
                        <a:rPr lang="en-US" altLang="en-US" sz="1800" dirty="0" err="1" smtClean="0">
                          <a:latin typeface=".VnTime" panose="020B7200000000000000" pitchFamily="34" charset="0"/>
                          <a:cs typeface="Times New Roman" panose="02020603050405020304" pitchFamily="18" charset="0"/>
                        </a:rPr>
                        <a:t>nghiÖp</a:t>
                      </a:r>
                      <a:r>
                        <a:rPr lang="en-US" altLang="en-US" sz="1800" dirty="0" smtClean="0">
                          <a:latin typeface=".VnTime" panose="020B7200000000000000" pitchFamily="34" charset="0"/>
                          <a:cs typeface="Times New Roman" panose="02020603050405020304" pitchFamily="18" charset="0"/>
                        </a:rPr>
                        <a:t> </a:t>
                      </a:r>
                      <a:r>
                        <a:rPr lang="en-US" altLang="en-US" sz="1800" dirty="0" err="1" smtClean="0">
                          <a:latin typeface=".VnTime" panose="020B7200000000000000" pitchFamily="34" charset="0"/>
                          <a:cs typeface="Times New Roman" panose="02020603050405020304" pitchFamily="18" charset="0"/>
                        </a:rPr>
                        <a:t>tr</a:t>
                      </a:r>
                      <a:r>
                        <a:rPr lang="vi-VN" altLang="en-US" sz="1800" dirty="0" smtClean="0">
                          <a:latin typeface="Times New Roman" panose="02020603050405020304" pitchFamily="18" charset="0"/>
                          <a:cs typeface="Times New Roman" panose="02020603050405020304" pitchFamily="18" charset="0"/>
                        </a:rPr>
                        <a:t>ư</a:t>
                      </a:r>
                      <a:r>
                        <a:rPr lang="en-US" altLang="en-US" sz="1800" dirty="0" err="1" smtClean="0">
                          <a:latin typeface=".VnTime" panose="020B7200000000000000" pitchFamily="34" charset="0"/>
                          <a:cs typeface="Times New Roman" panose="02020603050405020304" pitchFamily="18" charset="0"/>
                        </a:rPr>
                        <a:t>êng</a:t>
                      </a:r>
                      <a:r>
                        <a:rPr lang="en-US" altLang="en-US" sz="1800" dirty="0" smtClean="0">
                          <a:latin typeface=".VnTime" panose="020B7200000000000000" pitchFamily="34" charset="0"/>
                          <a:cs typeface="Times New Roman" panose="02020603050405020304" pitchFamily="18" charset="0"/>
                        </a:rPr>
                        <a:t> Cao </a:t>
                      </a:r>
                      <a:r>
                        <a:rPr lang="en-US" altLang="en-US" sz="1800" dirty="0" err="1" smtClean="0">
                          <a:latin typeface=".VnTime" panose="020B7200000000000000" pitchFamily="34" charset="0"/>
                          <a:cs typeface="Times New Roman" panose="02020603050405020304" pitchFamily="18" charset="0"/>
                        </a:rPr>
                        <a:t>đẳng</a:t>
                      </a:r>
                      <a:r>
                        <a:rPr lang="en-US" altLang="en-US" sz="1800" dirty="0" smtClean="0">
                          <a:latin typeface=".VnTime" panose="020B7200000000000000" pitchFamily="34" charset="0"/>
                          <a:cs typeface="Times New Roman" panose="02020603050405020304" pitchFamily="18" charset="0"/>
                        </a:rPr>
                        <a:t> </a:t>
                      </a:r>
                      <a:r>
                        <a:rPr lang="en-US" altLang="en-US" sz="1800" dirty="0" err="1" smtClean="0">
                          <a:latin typeface=".VnTime" panose="020B7200000000000000" pitchFamily="34" charset="0"/>
                          <a:cs typeface="Times New Roman" panose="02020603050405020304" pitchFamily="18" charset="0"/>
                        </a:rPr>
                        <a:t>mÜ</a:t>
                      </a:r>
                      <a:r>
                        <a:rPr lang="en-US" altLang="en-US" sz="1800" dirty="0" smtClean="0">
                          <a:latin typeface=".VnTime" panose="020B7200000000000000" pitchFamily="34" charset="0"/>
                          <a:cs typeface="Times New Roman" panose="02020603050405020304" pitchFamily="18" charset="0"/>
                        </a:rPr>
                        <a:t> </a:t>
                      </a:r>
                      <a:r>
                        <a:rPr lang="en-US" altLang="en-US" sz="1800" dirty="0" err="1" smtClean="0">
                          <a:latin typeface=".VnTime" panose="020B7200000000000000" pitchFamily="34" charset="0"/>
                          <a:cs typeface="Times New Roman" panose="02020603050405020304" pitchFamily="18" charset="0"/>
                        </a:rPr>
                        <a:t>thuËt</a:t>
                      </a:r>
                      <a:r>
                        <a:rPr lang="en-US" altLang="en-US" sz="1800" dirty="0" smtClean="0">
                          <a:latin typeface=".VnTime" panose="020B7200000000000000" pitchFamily="34" charset="0"/>
                          <a:cs typeface="Times New Roman" panose="02020603050405020304" pitchFamily="18" charset="0"/>
                        </a:rPr>
                        <a:t> </a:t>
                      </a:r>
                      <a:r>
                        <a:rPr lang="en-US" altLang="en-US" sz="1800" dirty="0" err="1" smtClean="0">
                          <a:latin typeface=".VnTime" panose="020B7200000000000000" pitchFamily="34" charset="0"/>
                          <a:cs typeface="Times New Roman" panose="02020603050405020304" pitchFamily="18" charset="0"/>
                        </a:rPr>
                        <a:t>Đ«ng</a:t>
                      </a:r>
                      <a:r>
                        <a:rPr lang="en-US" altLang="en-US" sz="1800" dirty="0" smtClean="0">
                          <a:latin typeface=".VnTime" panose="020B7200000000000000" pitchFamily="34" charset="0"/>
                          <a:cs typeface="Times New Roman" panose="02020603050405020304" pitchFamily="18" charset="0"/>
                        </a:rPr>
                        <a:t> </a:t>
                      </a:r>
                      <a:r>
                        <a:rPr lang="en-US" altLang="en-US" sz="1800" dirty="0" smtClean="0">
                          <a:latin typeface=".VnTime" panose="020B7200000000000000" pitchFamily="34" charset="0"/>
                          <a:cs typeface="Times New Roman" panose="02020603050405020304" pitchFamily="18" charset="0"/>
                        </a:rPr>
                        <a:t>D</a:t>
                      </a:r>
                      <a:r>
                        <a:rPr lang="vi-VN" altLang="en-US" sz="1800" dirty="0" smtClean="0">
                          <a:latin typeface="Times New Roman" panose="02020603050405020304" pitchFamily="18" charset="0"/>
                          <a:cs typeface="Times New Roman" panose="02020603050405020304" pitchFamily="18" charset="0"/>
                        </a:rPr>
                        <a:t>ư</a:t>
                      </a:r>
                      <a:r>
                        <a:rPr lang="en-US" altLang="en-US" sz="1800" dirty="0" smtClean="0">
                          <a:latin typeface=".VnTime" panose="020B7200000000000000" pitchFamily="34" charset="0"/>
                          <a:cs typeface="Times New Roman" panose="02020603050405020304" pitchFamily="18" charset="0"/>
                        </a:rPr>
                        <a:t>¬ng </a:t>
                      </a:r>
                      <a:r>
                        <a:rPr lang="en-US" altLang="en-US" sz="1800" dirty="0" err="1" smtClean="0">
                          <a:latin typeface=".VnTime" panose="020B7200000000000000" pitchFamily="34" charset="0"/>
                          <a:cs typeface="Times New Roman" panose="02020603050405020304" pitchFamily="18" charset="0"/>
                        </a:rPr>
                        <a:t>kho</a:t>
                      </a:r>
                      <a:r>
                        <a:rPr lang="en-US" altLang="en-US" sz="1800" dirty="0" smtClean="0">
                          <a:latin typeface=".VnTime" panose="020B7200000000000000" pitchFamily="34" charset="0"/>
                          <a:cs typeface="Times New Roman" panose="02020603050405020304" pitchFamily="18" charset="0"/>
                        </a:rPr>
                        <a:t>¸ I</a:t>
                      </a:r>
                      <a:r>
                        <a:rPr lang="vi-VN" altLang="en-US" sz="1800" dirty="0" smtClean="0">
                          <a:latin typeface="Times New Roman" panose="02020603050405020304" pitchFamily="18" charset="0"/>
                          <a:cs typeface="Times New Roman" panose="02020603050405020304" pitchFamily="18"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800" dirty="0" err="1" smtClean="0">
                          <a:latin typeface=".VnTime" panose="020B7200000000000000" pitchFamily="34" charset="0"/>
                          <a:cs typeface="Times New Roman" panose="02020603050405020304" pitchFamily="18" charset="0"/>
                        </a:rPr>
                        <a:t>S¸ng</a:t>
                      </a:r>
                      <a:r>
                        <a:rPr lang="en-US" altLang="en-US" sz="1800" dirty="0" smtClean="0">
                          <a:latin typeface=".VnTime" panose="020B7200000000000000" pitchFamily="34" charset="0"/>
                          <a:cs typeface="Times New Roman" panose="02020603050405020304" pitchFamily="18" charset="0"/>
                        </a:rPr>
                        <a:t> </a:t>
                      </a:r>
                      <a:r>
                        <a:rPr lang="en-US" altLang="en-US" sz="1800" dirty="0" err="1" smtClean="0">
                          <a:latin typeface=".VnTime" panose="020B7200000000000000" pitchFamily="34" charset="0"/>
                          <a:cs typeface="Times New Roman" panose="02020603050405020304" pitchFamily="18" charset="0"/>
                        </a:rPr>
                        <a:t>t¸c</a:t>
                      </a:r>
                      <a:r>
                        <a:rPr lang="en-US" altLang="en-US" sz="1800" dirty="0" smtClean="0">
                          <a:latin typeface=".VnTime" panose="020B7200000000000000" pitchFamily="34" charset="0"/>
                          <a:cs typeface="Times New Roman" panose="02020603050405020304" pitchFamily="18" charset="0"/>
                        </a:rPr>
                        <a:t> </a:t>
                      </a:r>
                      <a:r>
                        <a:rPr lang="en-US" altLang="en-US" sz="1800" dirty="0" err="1" smtClean="0">
                          <a:latin typeface=".VnTime" panose="020B7200000000000000" pitchFamily="34" charset="0"/>
                          <a:cs typeface="Times New Roman" panose="02020603050405020304" pitchFamily="18" charset="0"/>
                        </a:rPr>
                        <a:t>chñ</a:t>
                      </a:r>
                      <a:r>
                        <a:rPr lang="en-US" altLang="en-US" sz="1800" dirty="0" smtClean="0">
                          <a:latin typeface=".VnTime" panose="020B7200000000000000" pitchFamily="34" charset="0"/>
                          <a:cs typeface="Times New Roman" panose="02020603050405020304" pitchFamily="18" charset="0"/>
                        </a:rPr>
                        <a:t> </a:t>
                      </a:r>
                      <a:r>
                        <a:rPr lang="en-US" altLang="en-US" sz="1800" dirty="0" err="1" smtClean="0">
                          <a:latin typeface=".VnTime" panose="020B7200000000000000" pitchFamily="34" charset="0"/>
                          <a:cs typeface="Times New Roman" panose="02020603050405020304" pitchFamily="18" charset="0"/>
                        </a:rPr>
                        <a:t>yÕu</a:t>
                      </a:r>
                      <a:r>
                        <a:rPr lang="en-US" altLang="en-US" sz="1800" dirty="0" smtClean="0">
                          <a:latin typeface=".VnTime" panose="020B7200000000000000" pitchFamily="34" charset="0"/>
                          <a:cs typeface="Times New Roman" panose="02020603050405020304" pitchFamily="18" charset="0"/>
                        </a:rPr>
                        <a:t>: </a:t>
                      </a:r>
                      <a:r>
                        <a:rPr lang="en-US" sz="1800" b="0" i="0" kern="1200" dirty="0" err="1" smtClean="0">
                          <a:solidFill>
                            <a:schemeClr val="dk1"/>
                          </a:solidFill>
                          <a:effectLst/>
                          <a:latin typeface=".VnTime" panose="020B7200000000000000" pitchFamily="34" charset="0"/>
                          <a:ea typeface="+mn-ea"/>
                          <a:cs typeface="Times New Roman" panose="02020603050405020304" pitchFamily="18" charset="0"/>
                        </a:rPr>
                        <a:t>Là</a:t>
                      </a:r>
                      <a:r>
                        <a:rPr lang="en-US" sz="1800" b="0" i="0" kern="1200" dirty="0" smtClean="0">
                          <a:solidFill>
                            <a:schemeClr val="dk1"/>
                          </a:solidFill>
                          <a:effectLst/>
                          <a:latin typeface=".VnTime" panose="020B7200000000000000" pitchFamily="34" charset="0"/>
                          <a:ea typeface="+mn-ea"/>
                          <a:cs typeface="Times New Roman" panose="02020603050405020304" pitchFamily="18" charset="0"/>
                        </a:rPr>
                        <a:t> </a:t>
                      </a:r>
                      <a:r>
                        <a:rPr lang="en-US" sz="1800" b="0" i="0" kern="1200" dirty="0" err="1" smtClean="0">
                          <a:solidFill>
                            <a:schemeClr val="dk1"/>
                          </a:solidFill>
                          <a:effectLst/>
                          <a:latin typeface=".VnTime" panose="020B7200000000000000" pitchFamily="34" charset="0"/>
                          <a:ea typeface="+mn-ea"/>
                          <a:cs typeface="Times New Roman" panose="02020603050405020304" pitchFamily="18" charset="0"/>
                        </a:rPr>
                        <a:t>những</a:t>
                      </a:r>
                      <a:r>
                        <a:rPr lang="en-US" sz="1800" b="0" i="0" kern="1200" dirty="0" smtClean="0">
                          <a:solidFill>
                            <a:schemeClr val="dk1"/>
                          </a:solidFill>
                          <a:effectLst/>
                          <a:latin typeface=".VnTime" panose="020B7200000000000000" pitchFamily="34" charset="0"/>
                          <a:ea typeface="+mn-ea"/>
                          <a:cs typeface="Times New Roman" panose="02020603050405020304" pitchFamily="18" charset="0"/>
                        </a:rPr>
                        <a:t> </a:t>
                      </a:r>
                      <a:r>
                        <a:rPr lang="en-US" sz="1800" b="0" i="0" kern="1200" dirty="0" err="1" smtClean="0">
                          <a:solidFill>
                            <a:schemeClr val="dk1"/>
                          </a:solidFill>
                          <a:effectLst/>
                          <a:latin typeface=".VnTime" panose="020B7200000000000000" pitchFamily="34" charset="0"/>
                          <a:ea typeface="+mn-ea"/>
                          <a:cs typeface="Times New Roman" panose="02020603050405020304" pitchFamily="18" charset="0"/>
                        </a:rPr>
                        <a:t>bức</a:t>
                      </a:r>
                      <a:r>
                        <a:rPr lang="en-US" sz="1800" b="0" i="0" kern="1200" dirty="0" smtClean="0">
                          <a:solidFill>
                            <a:schemeClr val="dk1"/>
                          </a:solidFill>
                          <a:effectLst/>
                          <a:latin typeface=".VnTime" panose="020B7200000000000000" pitchFamily="34" charset="0"/>
                          <a:ea typeface="+mn-ea"/>
                          <a:cs typeface="Times New Roman" panose="02020603050405020304" pitchFamily="18" charset="0"/>
                        </a:rPr>
                        <a:t> </a:t>
                      </a:r>
                      <a:r>
                        <a:rPr lang="en-US" sz="1800" b="0" i="0" kern="1200" dirty="0" err="1" smtClean="0">
                          <a:solidFill>
                            <a:schemeClr val="dk1"/>
                          </a:solidFill>
                          <a:effectLst/>
                          <a:latin typeface=".VnTime" panose="020B7200000000000000" pitchFamily="34" charset="0"/>
                          <a:ea typeface="+mn-ea"/>
                          <a:cs typeface="Times New Roman" panose="02020603050405020304" pitchFamily="18" charset="0"/>
                        </a:rPr>
                        <a:t>ký</a:t>
                      </a:r>
                      <a:r>
                        <a:rPr lang="en-US" sz="1800" b="0" i="0" kern="1200" dirty="0" smtClean="0">
                          <a:solidFill>
                            <a:schemeClr val="dk1"/>
                          </a:solidFill>
                          <a:effectLst/>
                          <a:latin typeface=".VnTime" panose="020B7200000000000000" pitchFamily="34" charset="0"/>
                          <a:ea typeface="+mn-ea"/>
                          <a:cs typeface="Times New Roman" panose="02020603050405020304" pitchFamily="18" charset="0"/>
                        </a:rPr>
                        <a:t> </a:t>
                      </a:r>
                      <a:r>
                        <a:rPr lang="en-US" sz="1800" b="0" i="0" kern="1200" dirty="0" err="1" smtClean="0">
                          <a:solidFill>
                            <a:schemeClr val="dk1"/>
                          </a:solidFill>
                          <a:effectLst/>
                          <a:latin typeface=".VnTime" panose="020B7200000000000000" pitchFamily="34" charset="0"/>
                          <a:ea typeface="+mn-ea"/>
                          <a:cs typeface="Times New Roman" panose="02020603050405020304" pitchFamily="18" charset="0"/>
                        </a:rPr>
                        <a:t>họa</a:t>
                      </a:r>
                      <a:r>
                        <a:rPr lang="en-US" sz="1800" b="0" i="0" kern="1200" dirty="0" smtClean="0">
                          <a:solidFill>
                            <a:schemeClr val="dk1"/>
                          </a:solidFill>
                          <a:effectLst/>
                          <a:latin typeface=".VnTime" panose="020B7200000000000000" pitchFamily="34" charset="0"/>
                          <a:ea typeface="+mn-ea"/>
                          <a:cs typeface="Times New Roman" panose="02020603050405020304" pitchFamily="18" charset="0"/>
                        </a:rPr>
                        <a:t> </a:t>
                      </a:r>
                      <a:r>
                        <a:rPr lang="en-US" sz="1800" b="0" i="0" kern="1200" dirty="0" err="1" smtClean="0">
                          <a:solidFill>
                            <a:schemeClr val="dk1"/>
                          </a:solidFill>
                          <a:effectLst/>
                          <a:latin typeface=".VnTime" panose="020B7200000000000000" pitchFamily="34" charset="0"/>
                          <a:ea typeface="+mn-ea"/>
                          <a:cs typeface="Times New Roman" panose="02020603050405020304" pitchFamily="18" charset="0"/>
                        </a:rPr>
                        <a:t>dân</a:t>
                      </a:r>
                      <a:r>
                        <a:rPr lang="en-US" sz="1800" b="0" i="0" kern="1200" dirty="0" smtClean="0">
                          <a:solidFill>
                            <a:schemeClr val="dk1"/>
                          </a:solidFill>
                          <a:effectLst/>
                          <a:latin typeface=".VnTime" panose="020B7200000000000000" pitchFamily="34" charset="0"/>
                          <a:ea typeface="+mn-ea"/>
                          <a:cs typeface="Times New Roman" panose="02020603050405020304" pitchFamily="18" charset="0"/>
                        </a:rPr>
                        <a:t> </a:t>
                      </a:r>
                      <a:r>
                        <a:rPr lang="en-US" sz="1800" b="0" i="0" kern="1200" dirty="0" err="1" smtClean="0">
                          <a:solidFill>
                            <a:schemeClr val="dk1"/>
                          </a:solidFill>
                          <a:effectLst/>
                          <a:latin typeface=".VnTime" panose="020B7200000000000000" pitchFamily="34" charset="0"/>
                          <a:ea typeface="+mn-ea"/>
                          <a:cs typeface="Times New Roman" panose="02020603050405020304" pitchFamily="18" charset="0"/>
                        </a:rPr>
                        <a:t>tộc</a:t>
                      </a:r>
                      <a:r>
                        <a:rPr lang="en-US" sz="1800" b="0" i="0" kern="1200" dirty="0" smtClean="0">
                          <a:solidFill>
                            <a:schemeClr val="dk1"/>
                          </a:solidFill>
                          <a:effectLst/>
                          <a:latin typeface=".VnTime" panose="020B7200000000000000" pitchFamily="34" charset="0"/>
                          <a:ea typeface="+mn-ea"/>
                          <a:cs typeface="Times New Roman" panose="02020603050405020304" pitchFamily="18" charset="0"/>
                        </a:rPr>
                        <a:t>, </a:t>
                      </a:r>
                      <a:r>
                        <a:rPr lang="en-US" sz="1800" b="0" i="0" kern="1200" dirty="0" err="1" smtClean="0">
                          <a:solidFill>
                            <a:schemeClr val="dk1"/>
                          </a:solidFill>
                          <a:effectLst/>
                          <a:latin typeface=".VnTime" panose="020B7200000000000000" pitchFamily="34" charset="0"/>
                          <a:ea typeface="+mn-ea"/>
                          <a:cs typeface="Times New Roman" panose="02020603050405020304" pitchFamily="18" charset="0"/>
                        </a:rPr>
                        <a:t>tranh</a:t>
                      </a:r>
                      <a:r>
                        <a:rPr lang="en-US" sz="1800" b="0" i="0" kern="1200" dirty="0" smtClean="0">
                          <a:solidFill>
                            <a:schemeClr val="dk1"/>
                          </a:solidFill>
                          <a:effectLst/>
                          <a:latin typeface=".VnTime" panose="020B7200000000000000" pitchFamily="34" charset="0"/>
                          <a:ea typeface="+mn-ea"/>
                          <a:cs typeface="Times New Roman" panose="02020603050405020304" pitchFamily="18" charset="0"/>
                        </a:rPr>
                        <a:t> </a:t>
                      </a:r>
                      <a:r>
                        <a:rPr lang="en-US" sz="1800" b="0" i="0" kern="1200" dirty="0" err="1" smtClean="0">
                          <a:solidFill>
                            <a:schemeClr val="dk1"/>
                          </a:solidFill>
                          <a:effectLst/>
                          <a:latin typeface=".VnTime" panose="020B7200000000000000" pitchFamily="34" charset="0"/>
                          <a:ea typeface="+mn-ea"/>
                          <a:cs typeface="Times New Roman" panose="02020603050405020304" pitchFamily="18" charset="0"/>
                        </a:rPr>
                        <a:t>thiếu</a:t>
                      </a:r>
                      <a:r>
                        <a:rPr lang="en-US" sz="1800" b="0" i="0" kern="1200" dirty="0" smtClean="0">
                          <a:solidFill>
                            <a:schemeClr val="dk1"/>
                          </a:solidFill>
                          <a:effectLst/>
                          <a:latin typeface=".VnTime" panose="020B7200000000000000" pitchFamily="34" charset="0"/>
                          <a:ea typeface="+mn-ea"/>
                          <a:cs typeface="Times New Roman" panose="02020603050405020304" pitchFamily="18" charset="0"/>
                        </a:rPr>
                        <a:t> </a:t>
                      </a:r>
                      <a:r>
                        <a:rPr lang="en-US" sz="1800" b="0" i="0" kern="1200" dirty="0" err="1" smtClean="0">
                          <a:solidFill>
                            <a:schemeClr val="dk1"/>
                          </a:solidFill>
                          <a:effectLst/>
                          <a:latin typeface=".VnTime" panose="020B7200000000000000" pitchFamily="34" charset="0"/>
                          <a:ea typeface="+mn-ea"/>
                          <a:cs typeface="Times New Roman" panose="02020603050405020304" pitchFamily="18" charset="0"/>
                        </a:rPr>
                        <a:t>nữ</a:t>
                      </a:r>
                      <a:r>
                        <a:rPr lang="vi-VN" sz="1800" b="0" i="0" kern="1200" dirty="0" smtClean="0">
                          <a:solidFill>
                            <a:schemeClr val="dk1"/>
                          </a:solidFill>
                          <a:effectLst/>
                          <a:latin typeface="Times New Roman" panose="02020603050405020304" pitchFamily="18" charset="0"/>
                          <a:ea typeface="+mn-ea"/>
                          <a:cs typeface="Times New Roman" panose="02020603050405020304" pitchFamily="18" charset="0"/>
                        </a:rPr>
                        <a:t>, các</a:t>
                      </a:r>
                      <a:r>
                        <a:rPr lang="vi-VN" sz="1800" b="0" i="0" kern="1200" baseline="0" dirty="0" smtClean="0">
                          <a:solidFill>
                            <a:schemeClr val="dk1"/>
                          </a:solidFill>
                          <a:effectLst/>
                          <a:latin typeface="Times New Roman" panose="02020603050405020304" pitchFamily="18" charset="0"/>
                          <a:ea typeface="+mn-ea"/>
                          <a:cs typeface="Times New Roman" panose="02020603050405020304" pitchFamily="18" charset="0"/>
                        </a:rPr>
                        <a:t> chiến sĩ...</a:t>
                      </a:r>
                      <a:r>
                        <a:rPr lang="en-US" sz="1800" b="0" i="0" kern="1200" dirty="0" smtClean="0">
                          <a:solidFill>
                            <a:schemeClr val="dk1"/>
                          </a:solidFill>
                          <a:effectLst/>
                          <a:latin typeface=".VnTime" panose="020B7200000000000000" pitchFamily="34" charset="0"/>
                          <a:ea typeface="+mn-ea"/>
                          <a:cs typeface="Times New Roman" panose="02020603050405020304" pitchFamily="18" charset="0"/>
                        </a:rPr>
                        <a:t>..</a:t>
                      </a:r>
                      <a:endParaRPr lang="en-US" dirty="0">
                        <a:latin typeface=".VnTime" panose="020B7200000000000000" pitchFamily="34" charset="0"/>
                        <a:cs typeface="Times New Roman" panose="02020603050405020304" pitchFamily="18" charset="0"/>
                      </a:endParaRPr>
                    </a:p>
                  </a:txBody>
                  <a:tcPr/>
                </a:tc>
                <a:tc>
                  <a:txBody>
                    <a:bodyPr/>
                    <a:lstStyle/>
                    <a:p>
                      <a:pPr algn="ctr"/>
                      <a:r>
                        <a:rPr lang="vi-VN" dirty="0" smtClean="0"/>
                        <a:t> </a:t>
                      </a:r>
                      <a:r>
                        <a:rPr lang="vi-VN" sz="1800" b="0" i="1" kern="1200" dirty="0" smtClean="0">
                          <a:solidFill>
                            <a:schemeClr val="dk1"/>
                          </a:solidFill>
                          <a:effectLst/>
                          <a:latin typeface="Times New Roman" panose="02020603050405020304" pitchFamily="18" charset="0"/>
                          <a:ea typeface="+mn-ea"/>
                          <a:cs typeface="Times New Roman" panose="02020603050405020304" pitchFamily="18" charset="0"/>
                        </a:rPr>
                        <a:t>Thiếu nữ bên hoa huệ</a:t>
                      </a:r>
                      <a:r>
                        <a:rPr lang="vi-VN" sz="1800" b="0" i="0" kern="1200" dirty="0" smtClean="0">
                          <a:solidFill>
                            <a:schemeClr val="dk1"/>
                          </a:solidFill>
                          <a:effectLst/>
                          <a:latin typeface="Times New Roman" panose="02020603050405020304" pitchFamily="18" charset="0"/>
                          <a:ea typeface="+mn-ea"/>
                          <a:cs typeface="Times New Roman" panose="02020603050405020304" pitchFamily="18" charset="0"/>
                        </a:rPr>
                        <a:t> mô tả chân dung của một người thiếu nữ mặc </a:t>
                      </a:r>
                      <a:r>
                        <a:rPr lang="vi-VN" sz="1800" b="0" i="0" u="none" strike="noStrike" kern="1200" dirty="0" smtClean="0">
                          <a:solidFill>
                            <a:schemeClr val="dk1"/>
                          </a:solidFill>
                          <a:effectLst/>
                          <a:latin typeface="Times New Roman" panose="02020603050405020304" pitchFamily="18" charset="0"/>
                          <a:ea typeface="+mn-ea"/>
                          <a:cs typeface="Times New Roman" panose="02020603050405020304" pitchFamily="18" charset="0"/>
                          <a:hlinkClick r:id="rId4" tooltip="Áo dài"/>
                        </a:rPr>
                        <a:t>áo dài</a:t>
                      </a:r>
                      <a:r>
                        <a:rPr lang="vi-VN" sz="1800" b="0" i="0" kern="1200" dirty="0" smtClean="0">
                          <a:solidFill>
                            <a:schemeClr val="dk1"/>
                          </a:solidFill>
                          <a:effectLst/>
                          <a:latin typeface="Times New Roman" panose="02020603050405020304" pitchFamily="18" charset="0"/>
                          <a:ea typeface="+mn-ea"/>
                          <a:cs typeface="Times New Roman" panose="02020603050405020304" pitchFamily="18" charset="0"/>
                        </a:rPr>
                        <a:t> trắng đang nghiêng đầu một cách tự nhiên về phía lọ </a:t>
                      </a:r>
                      <a:r>
                        <a:rPr lang="vi-VN" sz="1800" b="0" i="0" u="none" strike="noStrike" kern="1200" dirty="0" smtClean="0">
                          <a:solidFill>
                            <a:schemeClr val="dk1"/>
                          </a:solidFill>
                          <a:effectLst/>
                          <a:latin typeface="Times New Roman" panose="02020603050405020304" pitchFamily="18" charset="0"/>
                          <a:ea typeface="+mn-ea"/>
                          <a:cs typeface="Times New Roman" panose="02020603050405020304" pitchFamily="18" charset="0"/>
                          <a:hlinkClick r:id="rId5" tooltip="Loa kèn"/>
                        </a:rPr>
                        <a:t>hoa huệ tây</a:t>
                      </a:r>
                      <a:r>
                        <a:rPr lang="vi-VN" sz="1800" b="0" i="0" kern="1200" dirty="0" smtClean="0">
                          <a:solidFill>
                            <a:schemeClr val="dk1"/>
                          </a:solidFill>
                          <a:effectLst/>
                          <a:latin typeface="Times New Roman" panose="02020603050405020304" pitchFamily="18" charset="0"/>
                          <a:ea typeface="+mn-ea"/>
                          <a:cs typeface="Times New Roman" panose="02020603050405020304" pitchFamily="18" charset="0"/>
                        </a:rPr>
                        <a:t> trắng. Hình dáng cô gái cùng những chi tiết và màu sắc xung quanh tạo thành một hình khối giản dị, toát lên một nét buồn vương vấn, nhẹ nhàng.</a:t>
                      </a:r>
                      <a:r>
                        <a:rPr lang="vi-VN" sz="1800" b="0" i="0" u="none" strike="noStrike" kern="1200" baseline="30000" dirty="0" smtClean="0">
                          <a:solidFill>
                            <a:schemeClr val="dk1"/>
                          </a:solidFill>
                          <a:effectLst/>
                          <a:latin typeface="Times New Roman" panose="02020603050405020304" pitchFamily="18" charset="0"/>
                          <a:ea typeface="+mn-ea"/>
                          <a:cs typeface="Times New Roman" panose="02020603050405020304" pitchFamily="18" charset="0"/>
                          <a:hlinkClick r:id="rId6"/>
                        </a:rPr>
                        <a:t>[1]</a:t>
                      </a:r>
                      <a:r>
                        <a:rPr lang="vi-VN" sz="1800" b="0" i="0" kern="1200" dirty="0" smtClean="0">
                          <a:solidFill>
                            <a:schemeClr val="dk1"/>
                          </a:solidFill>
                          <a:effectLst/>
                          <a:latin typeface="Times New Roman" panose="02020603050405020304" pitchFamily="18" charset="0"/>
                          <a:ea typeface="+mn-ea"/>
                          <a:cs typeface="Times New Roman" panose="02020603050405020304" pitchFamily="18" charset="0"/>
                        </a:rPr>
                        <a:t> Hoa huệ cắm trong lọ bên cạnh cô gái không phải là loại hoa </a:t>
                      </a:r>
                      <a:r>
                        <a:rPr lang="vi-VN" sz="1800" b="0" i="0" u="none" strike="noStrike" kern="1200" dirty="0" smtClean="0">
                          <a:solidFill>
                            <a:schemeClr val="dk1"/>
                          </a:solidFill>
                          <a:effectLst/>
                          <a:latin typeface="Times New Roman" panose="02020603050405020304" pitchFamily="18" charset="0"/>
                          <a:ea typeface="+mn-ea"/>
                          <a:cs typeface="Times New Roman" panose="02020603050405020304" pitchFamily="18" charset="0"/>
                          <a:hlinkClick r:id="rId7" tooltip="Huệ"/>
                        </a:rPr>
                        <a:t>huệ</a:t>
                      </a:r>
                      <a:r>
                        <a:rPr lang="vi-VN" sz="1800" b="0" i="0" kern="1200" dirty="0" smtClean="0">
                          <a:solidFill>
                            <a:schemeClr val="dk1"/>
                          </a:solidFill>
                          <a:effectLst/>
                          <a:latin typeface="Times New Roman" panose="02020603050405020304" pitchFamily="18" charset="0"/>
                          <a:ea typeface="+mn-ea"/>
                          <a:cs typeface="Times New Roman" panose="02020603050405020304" pitchFamily="18" charset="0"/>
                        </a:rPr>
                        <a:t> bông nhỏ thường dùng trong các ngày rằm mà là hoa huệ tây hay tên phổ biến là hoa loa kèn</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982968295"/>
                  </a:ext>
                </a:extLst>
              </a:tr>
            </a:tbl>
          </a:graphicData>
        </a:graphic>
      </p:graphicFrame>
      <p:sp>
        <p:nvSpPr>
          <p:cNvPr id="15" name="Right Arrow 14">
            <a:hlinkClick r:id="rId8" action="ppaction://hlinksldjump"/>
          </p:cNvPr>
          <p:cNvSpPr/>
          <p:nvPr/>
        </p:nvSpPr>
        <p:spPr>
          <a:xfrm flipH="1">
            <a:off x="10807165" y="1756029"/>
            <a:ext cx="624804" cy="450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0708694" y="1386697"/>
            <a:ext cx="1133341" cy="369332"/>
          </a:xfrm>
          <a:prstGeom prst="rect">
            <a:avLst/>
          </a:prstGeom>
          <a:noFill/>
        </p:spPr>
        <p:txBody>
          <a:bodyPr wrap="square" rtlCol="0">
            <a:spAutoFit/>
          </a:bodyPr>
          <a:lstStyle/>
          <a:p>
            <a:r>
              <a:rPr lang="vi-VN" dirty="0" smtClean="0"/>
              <a:t>Quay lại</a:t>
            </a:r>
            <a:endParaRPr lang="en-US" dirty="0"/>
          </a:p>
        </p:txBody>
      </p:sp>
      <p:grpSp>
        <p:nvGrpSpPr>
          <p:cNvPr id="9" name="Group 8"/>
          <p:cNvGrpSpPr/>
          <p:nvPr/>
        </p:nvGrpSpPr>
        <p:grpSpPr>
          <a:xfrm>
            <a:off x="0" y="0"/>
            <a:ext cx="12192000" cy="6857999"/>
            <a:chOff x="0" y="-22843"/>
            <a:chExt cx="12191999" cy="6895839"/>
          </a:xfrm>
        </p:grpSpPr>
        <p:grpSp>
          <p:nvGrpSpPr>
            <p:cNvPr id="10" name="Group 9"/>
            <p:cNvGrpSpPr/>
            <p:nvPr/>
          </p:nvGrpSpPr>
          <p:grpSpPr>
            <a:xfrm>
              <a:off x="0" y="5767386"/>
              <a:ext cx="12191999" cy="1105610"/>
              <a:chOff x="0" y="5767386"/>
              <a:chExt cx="12191999" cy="1105610"/>
            </a:xfrm>
          </p:grpSpPr>
          <p:pic>
            <p:nvPicPr>
              <p:cNvPr id="17" name="Picture 3"/>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10"/>
            <p:cNvGrpSpPr/>
            <p:nvPr/>
          </p:nvGrpSpPr>
          <p:grpSpPr>
            <a:xfrm flipV="1">
              <a:off x="0" y="-22843"/>
              <a:ext cx="12191999" cy="1143367"/>
              <a:chOff x="0" y="5767386"/>
              <a:chExt cx="12191999" cy="1105610"/>
            </a:xfrm>
          </p:grpSpPr>
          <p:pic>
            <p:nvPicPr>
              <p:cNvPr id="12" name="Picture 3"/>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409178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3931130" y="490531"/>
            <a:ext cx="4908070" cy="3019431"/>
            <a:chOff x="5604217" y="3640493"/>
            <a:chExt cx="3910844" cy="2385298"/>
          </a:xfrm>
        </p:grpSpPr>
        <p:pic>
          <p:nvPicPr>
            <p:cNvPr id="5" name="Picture 4"/>
            <p:cNvPicPr>
              <a:picLocks noChangeAspect="1"/>
            </p:cNvPicPr>
            <p:nvPr/>
          </p:nvPicPr>
          <p:blipFill>
            <a:blip r:embed="rId2"/>
            <a:stretch>
              <a:fillRect/>
            </a:stretch>
          </p:blipFill>
          <p:spPr>
            <a:xfrm>
              <a:off x="7481729" y="3640493"/>
              <a:ext cx="2033332" cy="2385298"/>
            </a:xfrm>
            <a:prstGeom prst="rect">
              <a:avLst/>
            </a:prstGeom>
          </p:spPr>
        </p:pic>
        <p:pic>
          <p:nvPicPr>
            <p:cNvPr id="6" name="Picture 5"/>
            <p:cNvPicPr>
              <a:picLocks noChangeAspect="1"/>
            </p:cNvPicPr>
            <p:nvPr/>
          </p:nvPicPr>
          <p:blipFill>
            <a:blip r:embed="rId3"/>
            <a:stretch>
              <a:fillRect/>
            </a:stretch>
          </p:blipFill>
          <p:spPr>
            <a:xfrm>
              <a:off x="5604217" y="3743198"/>
              <a:ext cx="1623814" cy="2248358"/>
            </a:xfrm>
            <a:prstGeom prst="rect">
              <a:avLst/>
            </a:prstGeom>
          </p:spPr>
        </p:pic>
      </p:grpSp>
      <p:graphicFrame>
        <p:nvGraphicFramePr>
          <p:cNvPr id="10" name="Table 9"/>
          <p:cNvGraphicFramePr>
            <a:graphicFrameLocks noGrp="1"/>
          </p:cNvGraphicFramePr>
          <p:nvPr>
            <p:extLst>
              <p:ext uri="{D42A27DB-BD31-4B8C-83A1-F6EECF244321}">
                <p14:modId xmlns:p14="http://schemas.microsoft.com/office/powerpoint/2010/main" val="3532922387"/>
              </p:ext>
            </p:extLst>
          </p:nvPr>
        </p:nvGraphicFramePr>
        <p:xfrm>
          <a:off x="1524000" y="3968448"/>
          <a:ext cx="9296400" cy="2377440"/>
        </p:xfrm>
        <a:graphic>
          <a:graphicData uri="http://schemas.openxmlformats.org/drawingml/2006/table">
            <a:tbl>
              <a:tblPr firstRow="1" bandRow="1">
                <a:tableStyleId>{5C22544A-7EE6-4342-B048-85BDC9FD1C3A}</a:tableStyleId>
              </a:tblPr>
              <a:tblGrid>
                <a:gridCol w="4648200">
                  <a:extLst>
                    <a:ext uri="{9D8B030D-6E8A-4147-A177-3AD203B41FA5}">
                      <a16:colId xmlns="" xmlns:a16="http://schemas.microsoft.com/office/drawing/2014/main" val="3979922461"/>
                    </a:ext>
                  </a:extLst>
                </a:gridCol>
                <a:gridCol w="4648200">
                  <a:extLst>
                    <a:ext uri="{9D8B030D-6E8A-4147-A177-3AD203B41FA5}">
                      <a16:colId xmlns="" xmlns:a16="http://schemas.microsoft.com/office/drawing/2014/main" val="1374245066"/>
                    </a:ext>
                  </a:extLst>
                </a:gridCol>
              </a:tblGrid>
              <a:tr h="0">
                <a:tc>
                  <a:txBody>
                    <a:bodyPr/>
                    <a:lstStyle/>
                    <a:p>
                      <a:pPr algn="ctr"/>
                      <a:r>
                        <a:rPr lang="vi-VN" dirty="0" smtClean="0">
                          <a:solidFill>
                            <a:srgbClr val="FFFF00"/>
                          </a:solidFill>
                          <a:latin typeface="+mj-lt"/>
                        </a:rPr>
                        <a:t>TÊN HỌA SĨ </a:t>
                      </a:r>
                      <a:endParaRPr lang="en-US" dirty="0">
                        <a:latin typeface="+mj-lt"/>
                      </a:endParaRPr>
                    </a:p>
                  </a:txBody>
                  <a:tcPr>
                    <a:solidFill>
                      <a:srgbClr val="0070C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dirty="0" smtClean="0">
                          <a:solidFill>
                            <a:srgbClr val="FFFF00"/>
                          </a:solidFill>
                          <a:latin typeface="+mj-lt"/>
                        </a:rPr>
                        <a:t>TÁC PHẨM   </a:t>
                      </a:r>
                      <a:endParaRPr lang="en-US" dirty="0" smtClean="0">
                        <a:solidFill>
                          <a:srgbClr val="FFFF00"/>
                        </a:solidFill>
                        <a:latin typeface="+mj-lt"/>
                      </a:endParaRPr>
                    </a:p>
                    <a:p>
                      <a:pPr algn="ctr"/>
                      <a:endParaRPr lang="en-US" dirty="0">
                        <a:latin typeface="+mj-lt"/>
                      </a:endParaRPr>
                    </a:p>
                  </a:txBody>
                  <a:tcPr>
                    <a:solidFill>
                      <a:srgbClr val="0070C0"/>
                    </a:solidFill>
                  </a:tcPr>
                </a:tc>
                <a:extLst>
                  <a:ext uri="{0D108BD9-81ED-4DB2-BD59-A6C34878D82A}">
                    <a16:rowId xmlns="" xmlns:a16="http://schemas.microsoft.com/office/drawing/2014/main" val="2556898571"/>
                  </a:ext>
                </a:extLst>
              </a:tr>
              <a:tr h="881592">
                <a:tc>
                  <a:txBody>
                    <a:bodyPr/>
                    <a:lstStyle/>
                    <a:p>
                      <a:pPr algn="ctr"/>
                      <a:r>
                        <a:rPr lang="en-US" altLang="en-US" sz="1800" dirty="0" smtClean="0">
                          <a:latin typeface=".VnTime" panose="020B7200000000000000" pitchFamily="34" charset="0"/>
                        </a:rPr>
                        <a:t>N§K - </a:t>
                      </a:r>
                      <a:r>
                        <a:rPr lang="en-US" altLang="en-US" sz="1800" dirty="0" err="1" smtClean="0">
                          <a:latin typeface=".VnTime" panose="020B7200000000000000" pitchFamily="34" charset="0"/>
                        </a:rPr>
                        <a:t>Häa</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sÜ</a:t>
                      </a:r>
                      <a:r>
                        <a:rPr lang="en-US" altLang="en-US" sz="1800" dirty="0" smtClean="0">
                          <a:latin typeface=".VnTime" panose="020B7200000000000000" pitchFamily="34" charset="0"/>
                        </a:rPr>
                        <a:t> </a:t>
                      </a:r>
                      <a:r>
                        <a:rPr lang="vi-VN" altLang="en-US" sz="1800" baseline="0" dirty="0" smtClean="0">
                          <a:latin typeface=".VnTime" panose="020B7200000000000000" pitchFamily="34" charset="0"/>
                        </a:rPr>
                        <a:t> </a:t>
                      </a:r>
                      <a:r>
                        <a:rPr lang="en-US" altLang="en-US" sz="1800" dirty="0" err="1" smtClean="0">
                          <a:latin typeface=".VnTime" panose="020B7200000000000000" pitchFamily="34" charset="0"/>
                        </a:rPr>
                        <a:t>DiÖp</a:t>
                      </a:r>
                      <a:r>
                        <a:rPr lang="en-US" altLang="en-US" sz="1800" dirty="0" smtClean="0">
                          <a:latin typeface=".VnTime" panose="020B7200000000000000" pitchFamily="34" charset="0"/>
                        </a:rPr>
                        <a:t> Minh </a:t>
                      </a:r>
                      <a:r>
                        <a:rPr lang="en-US" altLang="en-US" sz="1800" dirty="0" err="1" smtClean="0">
                          <a:latin typeface=".VnTime" panose="020B7200000000000000" pitchFamily="34" charset="0"/>
                        </a:rPr>
                        <a:t>Ch©u</a:t>
                      </a:r>
                      <a:endParaRPr lang="en-US" altLang="en-US" sz="1800" dirty="0" smtClean="0">
                        <a:latin typeface=".VnTime" panose="020B7200000000000000" pitchFamily="34" charset="0"/>
                      </a:endParaRPr>
                    </a:p>
                    <a:p>
                      <a:pPr algn="ctr"/>
                      <a:r>
                        <a:rPr lang="en-US" altLang="en-US" sz="1800" dirty="0" smtClean="0">
                          <a:latin typeface=".VnTime" panose="020B7200000000000000" pitchFamily="34" charset="0"/>
                        </a:rPr>
                        <a:t>(1919 – 2002</a:t>
                      </a:r>
                      <a:r>
                        <a:rPr lang="vi-VN" altLang="en-US" sz="1800" dirty="0" smtClean="0">
                          <a:latin typeface=".VnTime" panose="020B7200000000000000" pitchFamily="34" charset="0"/>
                        </a:rPr>
                        <a:t>- </a:t>
                      </a:r>
                      <a:r>
                        <a:rPr lang="en-US" altLang="en-US" sz="1800" dirty="0" smtClean="0">
                          <a:latin typeface=".VnTime" panose="020B7200000000000000" pitchFamily="34" charset="0"/>
                        </a:rPr>
                        <a:t>¤ng </a:t>
                      </a:r>
                      <a:r>
                        <a:rPr lang="en-US" altLang="en-US" sz="1800" dirty="0" err="1" smtClean="0">
                          <a:latin typeface=".VnTime" panose="020B7200000000000000" pitchFamily="34" charset="0"/>
                        </a:rPr>
                        <a:t>tèt</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nghiÖp</a:t>
                      </a:r>
                      <a:r>
                        <a:rPr lang="en-US" altLang="en-US" sz="1800" dirty="0" smtClean="0">
                          <a:latin typeface=".VnTime" panose="020B7200000000000000" pitchFamily="34" charset="0"/>
                        </a:rPr>
                        <a:t> t</a:t>
                      </a:r>
                      <a:r>
                        <a:rPr lang="vi-VN" altLang="en-US" sz="1800" dirty="0" smtClean="0">
                          <a:latin typeface=".VnTime" panose="020B7200000000000000" pitchFamily="34" charset="0"/>
                        </a:rPr>
                        <a:t>ư</a:t>
                      </a:r>
                      <a:r>
                        <a:rPr lang="en-US" altLang="en-US" sz="1800" dirty="0" err="1" smtClean="0">
                          <a:latin typeface=".VnTime" panose="020B7200000000000000" pitchFamily="34" charset="0"/>
                        </a:rPr>
                        <a:t>r­êng</a:t>
                      </a:r>
                      <a:r>
                        <a:rPr lang="en-US" altLang="en-US" sz="1800" dirty="0" smtClean="0">
                          <a:latin typeface=".VnTime" panose="020B7200000000000000" pitchFamily="34" charset="0"/>
                        </a:rPr>
                        <a:t> C§ </a:t>
                      </a:r>
                      <a:r>
                        <a:rPr lang="en-US" altLang="en-US" sz="1800" dirty="0" err="1" smtClean="0">
                          <a:latin typeface=".VnTime" panose="020B7200000000000000" pitchFamily="34" charset="0"/>
                        </a:rPr>
                        <a:t>mÜ</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thuËt</a:t>
                      </a:r>
                      <a:r>
                        <a:rPr lang="en-US" altLang="en-US" sz="1800" dirty="0" smtClean="0">
                          <a:latin typeface=".VnTime" panose="020B7200000000000000" pitchFamily="34" charset="0"/>
                        </a:rPr>
                        <a:t> §«ng D</a:t>
                      </a:r>
                      <a:r>
                        <a:rPr lang="vi-VN" altLang="en-US" sz="1800" dirty="0" smtClean="0">
                          <a:latin typeface=".VnTime" panose="020B7200000000000000" pitchFamily="34" charset="0"/>
                        </a:rPr>
                        <a:t>ư</a:t>
                      </a:r>
                      <a:r>
                        <a:rPr lang="en-US" altLang="en-US" sz="1800" dirty="0" smtClean="0">
                          <a:latin typeface=".VnTime" panose="020B7200000000000000" pitchFamily="34" charset="0"/>
                        </a:rPr>
                        <a:t>¬ng </a:t>
                      </a:r>
                      <a:r>
                        <a:rPr lang="en-US" altLang="en-US" sz="1800" dirty="0" err="1" smtClean="0">
                          <a:latin typeface=".VnTime" panose="020B7200000000000000" pitchFamily="34" charset="0"/>
                        </a:rPr>
                        <a:t>kho</a:t>
                      </a:r>
                      <a:r>
                        <a:rPr lang="en-US" altLang="en-US" sz="1800" dirty="0" smtClean="0">
                          <a:latin typeface=".VnTime" panose="020B7200000000000000" pitchFamily="34" charset="0"/>
                        </a:rPr>
                        <a:t>¸ I</a:t>
                      </a:r>
                      <a:r>
                        <a:rPr lang="vi-VN" altLang="en-US" sz="1800" dirty="0" smtClean="0">
                          <a:latin typeface=".VnTime" panose="020B7200000000000000" pitchFamily="34"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800" dirty="0" err="1" smtClean="0">
                          <a:latin typeface=".VnTime" panose="020B7200000000000000" pitchFamily="34" charset="0"/>
                        </a:rPr>
                        <a:t>S¸ng</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t¸c</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chñ</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yÕu</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iªu</a:t>
                      </a:r>
                      <a:r>
                        <a:rPr lang="en-US" altLang="en-US" sz="1800" dirty="0" smtClean="0">
                          <a:latin typeface=".VnTime" panose="020B7200000000000000" pitchFamily="34" charset="0"/>
                        </a:rPr>
                        <a:t> kh¾c vµ ®Ò </a:t>
                      </a:r>
                      <a:r>
                        <a:rPr lang="en-US" altLang="en-US" sz="1800" dirty="0" err="1" smtClean="0">
                          <a:latin typeface=".VnTime" panose="020B7200000000000000" pitchFamily="34" charset="0"/>
                        </a:rPr>
                        <a:t>tµi</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Hå</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Chñ</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TÞch</a:t>
                      </a:r>
                      <a:endParaRPr lang="en-US" altLang="en-US" sz="1800" dirty="0" smtClean="0">
                        <a:latin typeface=".VnTime" panose="020B7200000000000000" pitchFamily="34" charset="0"/>
                      </a:endParaRPr>
                    </a:p>
                    <a:p>
                      <a:pPr algn="ctr"/>
                      <a:endParaRPr lang="en-US" dirty="0"/>
                    </a:p>
                  </a:txBody>
                  <a:tcPr/>
                </a:tc>
                <a:tc>
                  <a:txBody>
                    <a:bodyPr/>
                    <a:lstStyle/>
                    <a:p>
                      <a:pPr algn="ctr"/>
                      <a:r>
                        <a:rPr lang="vi-VN" dirty="0" smtClean="0"/>
                        <a:t> </a:t>
                      </a:r>
                      <a:r>
                        <a:rPr lang="vi-VN" sz="1800" b="0" i="0" kern="1200" dirty="0" smtClean="0">
                          <a:solidFill>
                            <a:schemeClr val="dk1"/>
                          </a:solidFill>
                          <a:effectLst/>
                          <a:latin typeface="+mj-lt"/>
                          <a:ea typeface="+mn-ea"/>
                          <a:cs typeface="+mn-cs"/>
                        </a:rPr>
                        <a:t>Bức tranh Bác Hồ với thiếu nhi ba miền là bức tranh vẽ bằng máu của tác giả tại chiến trường bức tranh thể hiện tình yêu của các em thiếu nhi với Bác Hồ và tình yêu của Bác Hồ với các em thiếu nhi</a:t>
                      </a:r>
                      <a:endParaRPr lang="en-US" dirty="0">
                        <a:latin typeface="+mj-lt"/>
                      </a:endParaRPr>
                    </a:p>
                  </a:txBody>
                  <a:tcPr/>
                </a:tc>
                <a:extLst>
                  <a:ext uri="{0D108BD9-81ED-4DB2-BD59-A6C34878D82A}">
                    <a16:rowId xmlns="" xmlns:a16="http://schemas.microsoft.com/office/drawing/2014/main" val="982968295"/>
                  </a:ext>
                </a:extLst>
              </a:tr>
            </a:tbl>
          </a:graphicData>
        </a:graphic>
      </p:graphicFrame>
      <p:sp>
        <p:nvSpPr>
          <p:cNvPr id="12" name="Right Arrow 11">
            <a:hlinkClick r:id="rId4" action="ppaction://hlinksldjump"/>
          </p:cNvPr>
          <p:cNvSpPr/>
          <p:nvPr/>
        </p:nvSpPr>
        <p:spPr>
          <a:xfrm flipH="1">
            <a:off x="10749298" y="2181032"/>
            <a:ext cx="624804" cy="450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0650827" y="1811700"/>
            <a:ext cx="1133341" cy="369332"/>
          </a:xfrm>
          <a:prstGeom prst="rect">
            <a:avLst/>
          </a:prstGeom>
          <a:noFill/>
        </p:spPr>
        <p:txBody>
          <a:bodyPr wrap="square" rtlCol="0">
            <a:spAutoFit/>
          </a:bodyPr>
          <a:lstStyle/>
          <a:p>
            <a:r>
              <a:rPr lang="vi-VN" dirty="0" smtClean="0"/>
              <a:t>Quay lại</a:t>
            </a:r>
            <a:endParaRPr lang="en-US" dirty="0"/>
          </a:p>
        </p:txBody>
      </p:sp>
      <p:grpSp>
        <p:nvGrpSpPr>
          <p:cNvPr id="11" name="Group 10"/>
          <p:cNvGrpSpPr/>
          <p:nvPr/>
        </p:nvGrpSpPr>
        <p:grpSpPr>
          <a:xfrm>
            <a:off x="0" y="0"/>
            <a:ext cx="12192000" cy="6857999"/>
            <a:chOff x="0" y="-22843"/>
            <a:chExt cx="12191999" cy="6895839"/>
          </a:xfrm>
        </p:grpSpPr>
        <p:grpSp>
          <p:nvGrpSpPr>
            <p:cNvPr id="14" name="Group 13"/>
            <p:cNvGrpSpPr/>
            <p:nvPr/>
          </p:nvGrpSpPr>
          <p:grpSpPr>
            <a:xfrm>
              <a:off x="0" y="5767386"/>
              <a:ext cx="12191999" cy="1105610"/>
              <a:chOff x="0" y="5767386"/>
              <a:chExt cx="12191999" cy="1105610"/>
            </a:xfrm>
          </p:grpSpPr>
          <p:pic>
            <p:nvPicPr>
              <p:cNvPr id="1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flipV="1">
              <a:off x="0" y="-22843"/>
              <a:ext cx="12191999" cy="1143367"/>
              <a:chOff x="0" y="5767386"/>
              <a:chExt cx="12191999" cy="1105610"/>
            </a:xfrm>
          </p:grpSpPr>
          <p:pic>
            <p:nvPicPr>
              <p:cNvPr id="16"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363769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10" name="Subtitle 2"/>
          <p:cNvSpPr txBox="1">
            <a:spLocks/>
          </p:cNvSpPr>
          <p:nvPr/>
        </p:nvSpPr>
        <p:spPr>
          <a:xfrm>
            <a:off x="6210690" y="1911775"/>
            <a:ext cx="6203197" cy="11227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vi-VN" sz="1100" dirty="0" smtClean="0">
                <a:latin typeface="+mj-lt"/>
              </a:rPr>
              <a:t>Tô Ngọc Vân -  Thiếu nữ bên hoa huệ       </a:t>
            </a:r>
            <a:r>
              <a:rPr lang="en-US" sz="1200" dirty="0" smtClean="0">
                <a:latin typeface="+mj-lt"/>
              </a:rPr>
              <a:t>Minh </a:t>
            </a:r>
            <a:r>
              <a:rPr lang="en-US" sz="1200" dirty="0" err="1" smtClean="0">
                <a:latin typeface="+mj-lt"/>
              </a:rPr>
              <a:t>Châu</a:t>
            </a:r>
            <a:r>
              <a:rPr lang="en-US" sz="1200" dirty="0" smtClean="0">
                <a:latin typeface="+mj-lt"/>
              </a:rPr>
              <a:t> </a:t>
            </a:r>
            <a:r>
              <a:rPr lang="en-US" sz="1200" dirty="0" err="1" smtClean="0">
                <a:latin typeface="+mj-lt"/>
              </a:rPr>
              <a:t>với</a:t>
            </a:r>
            <a:r>
              <a:rPr lang="en-US" sz="1200" dirty="0" smtClean="0">
                <a:latin typeface="+mj-lt"/>
              </a:rPr>
              <a:t> </a:t>
            </a:r>
            <a:r>
              <a:rPr lang="en-US" sz="1200" dirty="0" err="1" smtClean="0">
                <a:latin typeface="+mj-lt"/>
              </a:rPr>
              <a:t>tác</a:t>
            </a:r>
            <a:r>
              <a:rPr lang="en-US" sz="1200" dirty="0" smtClean="0">
                <a:latin typeface="+mj-lt"/>
              </a:rPr>
              <a:t> </a:t>
            </a:r>
            <a:r>
              <a:rPr lang="en-US" sz="1200" dirty="0" err="1" smtClean="0">
                <a:latin typeface="+mj-lt"/>
              </a:rPr>
              <a:t>phẩm</a:t>
            </a:r>
            <a:r>
              <a:rPr lang="en-US" sz="1200" dirty="0" smtClean="0">
                <a:latin typeface="+mj-lt"/>
              </a:rPr>
              <a:t> </a:t>
            </a:r>
            <a:r>
              <a:rPr lang="en-US" sz="1200" dirty="0" err="1" smtClean="0">
                <a:latin typeface="+mj-lt"/>
              </a:rPr>
              <a:t>bác</a:t>
            </a:r>
            <a:r>
              <a:rPr lang="en-US" sz="1200" dirty="0" smtClean="0">
                <a:latin typeface="+mj-lt"/>
              </a:rPr>
              <a:t> </a:t>
            </a:r>
            <a:r>
              <a:rPr lang="en-US" sz="1200" dirty="0" err="1" smtClean="0">
                <a:latin typeface="+mj-lt"/>
              </a:rPr>
              <a:t>Hồ</a:t>
            </a:r>
            <a:r>
              <a:rPr lang="en-US" sz="1200" dirty="0" smtClean="0">
                <a:latin typeface="+mj-lt"/>
              </a:rPr>
              <a:t> </a:t>
            </a:r>
            <a:r>
              <a:rPr lang="en-US" sz="1200" dirty="0" err="1" smtClean="0">
                <a:latin typeface="+mj-lt"/>
              </a:rPr>
              <a:t>với</a:t>
            </a:r>
            <a:r>
              <a:rPr lang="en-US" sz="1200" dirty="0" smtClean="0">
                <a:latin typeface="+mj-lt"/>
              </a:rPr>
              <a:t> </a:t>
            </a:r>
            <a:r>
              <a:rPr lang="en-US" sz="1200" dirty="0" err="1" smtClean="0">
                <a:latin typeface="+mj-lt"/>
              </a:rPr>
              <a:t>thiếu</a:t>
            </a:r>
            <a:r>
              <a:rPr lang="en-US" sz="1200" dirty="0" smtClean="0">
                <a:latin typeface="+mj-lt"/>
              </a:rPr>
              <a:t> </a:t>
            </a:r>
            <a:r>
              <a:rPr lang="en-US" sz="1200" dirty="0" err="1" smtClean="0">
                <a:latin typeface="+mj-lt"/>
              </a:rPr>
              <a:t>nhi</a:t>
            </a:r>
            <a:r>
              <a:rPr lang="en-US" sz="1200" dirty="0" smtClean="0">
                <a:latin typeface="+mj-lt"/>
              </a:rPr>
              <a:t> </a:t>
            </a:r>
            <a:r>
              <a:rPr lang="en-US" sz="1200" dirty="0" err="1" smtClean="0">
                <a:latin typeface="+mj-lt"/>
                <a:cs typeface="Times New Roman" panose="02020603050405020304" pitchFamily="18" charset="0"/>
              </a:rPr>
              <a:t>ba</a:t>
            </a:r>
            <a:r>
              <a:rPr lang="en-US" sz="1200" dirty="0" smtClean="0">
                <a:latin typeface="+mj-lt"/>
                <a:cs typeface="Times New Roman" panose="02020603050405020304" pitchFamily="18" charset="0"/>
              </a:rPr>
              <a:t> </a:t>
            </a:r>
            <a:r>
              <a:rPr lang="en-US" sz="1200" dirty="0" err="1" smtClean="0">
                <a:latin typeface="+mj-lt"/>
                <a:cs typeface="Times New Roman" panose="02020603050405020304" pitchFamily="18" charset="0"/>
              </a:rPr>
              <a:t>miền</a:t>
            </a:r>
            <a:endParaRPr lang="en-US" sz="900" dirty="0">
              <a:latin typeface="+mj-lt"/>
              <a:cs typeface="Times New Roman" panose="02020603050405020304" pitchFamily="18" charset="0"/>
            </a:endParaRPr>
          </a:p>
        </p:txBody>
      </p:sp>
      <p:grpSp>
        <p:nvGrpSpPr>
          <p:cNvPr id="11" name="Group 10"/>
          <p:cNvGrpSpPr/>
          <p:nvPr/>
        </p:nvGrpSpPr>
        <p:grpSpPr>
          <a:xfrm>
            <a:off x="397053" y="465094"/>
            <a:ext cx="2568467" cy="1322672"/>
            <a:chOff x="61452" y="1547888"/>
            <a:chExt cx="5290710" cy="1950612"/>
          </a:xfrm>
        </p:grpSpPr>
        <p:pic>
          <p:nvPicPr>
            <p:cNvPr id="12" name="Picture 11"/>
            <p:cNvPicPr>
              <a:picLocks noChangeAspect="1"/>
            </p:cNvPicPr>
            <p:nvPr/>
          </p:nvPicPr>
          <p:blipFill>
            <a:blip r:embed="rId2"/>
            <a:stretch>
              <a:fillRect/>
            </a:stretch>
          </p:blipFill>
          <p:spPr>
            <a:xfrm flipH="1">
              <a:off x="61452" y="1550539"/>
              <a:ext cx="1801978" cy="1947961"/>
            </a:xfrm>
            <a:prstGeom prst="rect">
              <a:avLst/>
            </a:prstGeom>
          </p:spPr>
        </p:pic>
        <p:pic>
          <p:nvPicPr>
            <p:cNvPr id="13" name="Picture 12"/>
            <p:cNvPicPr>
              <a:picLocks noChangeAspect="1"/>
            </p:cNvPicPr>
            <p:nvPr/>
          </p:nvPicPr>
          <p:blipFill>
            <a:blip r:embed="rId3"/>
            <a:stretch>
              <a:fillRect/>
            </a:stretch>
          </p:blipFill>
          <p:spPr>
            <a:xfrm>
              <a:off x="2016220" y="1547888"/>
              <a:ext cx="3335942" cy="1950612"/>
            </a:xfrm>
            <a:prstGeom prst="rect">
              <a:avLst/>
            </a:prstGeom>
          </p:spPr>
        </p:pic>
      </p:grpSp>
      <p:grpSp>
        <p:nvGrpSpPr>
          <p:cNvPr id="14" name="Group 13"/>
          <p:cNvGrpSpPr/>
          <p:nvPr/>
        </p:nvGrpSpPr>
        <p:grpSpPr>
          <a:xfrm>
            <a:off x="3203280" y="430796"/>
            <a:ext cx="2705299" cy="1356970"/>
            <a:chOff x="2809384" y="4252574"/>
            <a:chExt cx="4522886" cy="2001193"/>
          </a:xfrm>
        </p:grpSpPr>
        <p:pic>
          <p:nvPicPr>
            <p:cNvPr id="15" name="Picture 14"/>
            <p:cNvPicPr>
              <a:picLocks noChangeAspect="1"/>
            </p:cNvPicPr>
            <p:nvPr/>
          </p:nvPicPr>
          <p:blipFill>
            <a:blip r:embed="rId4"/>
            <a:stretch>
              <a:fillRect/>
            </a:stretch>
          </p:blipFill>
          <p:spPr>
            <a:xfrm>
              <a:off x="4503345" y="4252574"/>
              <a:ext cx="2828925" cy="1991934"/>
            </a:xfrm>
            <a:prstGeom prst="rect">
              <a:avLst/>
            </a:prstGeom>
          </p:spPr>
        </p:pic>
        <p:pic>
          <p:nvPicPr>
            <p:cNvPr id="16" name="Picture 15"/>
            <p:cNvPicPr>
              <a:picLocks noChangeAspect="1"/>
            </p:cNvPicPr>
            <p:nvPr/>
          </p:nvPicPr>
          <p:blipFill>
            <a:blip r:embed="rId5"/>
            <a:stretch>
              <a:fillRect/>
            </a:stretch>
          </p:blipFill>
          <p:spPr>
            <a:xfrm>
              <a:off x="2809384" y="4252574"/>
              <a:ext cx="1572116" cy="2001193"/>
            </a:xfrm>
            <a:prstGeom prst="rect">
              <a:avLst/>
            </a:prstGeom>
          </p:spPr>
        </p:pic>
      </p:grpSp>
      <p:grpSp>
        <p:nvGrpSpPr>
          <p:cNvPr id="17" name="Group 16"/>
          <p:cNvGrpSpPr/>
          <p:nvPr/>
        </p:nvGrpSpPr>
        <p:grpSpPr>
          <a:xfrm>
            <a:off x="6994879" y="398708"/>
            <a:ext cx="2084135" cy="1365288"/>
            <a:chOff x="708073" y="948635"/>
            <a:chExt cx="5387927" cy="3334723"/>
          </a:xfrm>
        </p:grpSpPr>
        <p:pic>
          <p:nvPicPr>
            <p:cNvPr id="18" name="Picture 17"/>
            <p:cNvPicPr>
              <a:picLocks noChangeAspect="1"/>
            </p:cNvPicPr>
            <p:nvPr/>
          </p:nvPicPr>
          <p:blipFill>
            <a:blip r:embed="rId6"/>
            <a:stretch>
              <a:fillRect/>
            </a:stretch>
          </p:blipFill>
          <p:spPr>
            <a:xfrm>
              <a:off x="3650062" y="985778"/>
              <a:ext cx="2445938" cy="3260436"/>
            </a:xfrm>
            <a:prstGeom prst="rect">
              <a:avLst/>
            </a:prstGeom>
          </p:spPr>
        </p:pic>
        <p:pic>
          <p:nvPicPr>
            <p:cNvPr id="19" name="Picture 18"/>
            <p:cNvPicPr>
              <a:picLocks noChangeAspect="1"/>
            </p:cNvPicPr>
            <p:nvPr/>
          </p:nvPicPr>
          <p:blipFill>
            <a:blip r:embed="rId7"/>
            <a:stretch>
              <a:fillRect/>
            </a:stretch>
          </p:blipFill>
          <p:spPr>
            <a:xfrm>
              <a:off x="708073" y="948635"/>
              <a:ext cx="2763797" cy="3334723"/>
            </a:xfrm>
            <a:prstGeom prst="rect">
              <a:avLst/>
            </a:prstGeom>
          </p:spPr>
        </p:pic>
      </p:grpSp>
      <p:sp>
        <p:nvSpPr>
          <p:cNvPr id="20" name="TextBox 19"/>
          <p:cNvSpPr txBox="1"/>
          <p:nvPr/>
        </p:nvSpPr>
        <p:spPr>
          <a:xfrm>
            <a:off x="-56214" y="1911775"/>
            <a:ext cx="6612930" cy="261610"/>
          </a:xfrm>
          <a:prstGeom prst="rect">
            <a:avLst/>
          </a:prstGeom>
          <a:noFill/>
        </p:spPr>
        <p:txBody>
          <a:bodyPr wrap="square" rtlCol="0">
            <a:spAutoFit/>
          </a:bodyPr>
          <a:lstStyle/>
          <a:p>
            <a:r>
              <a:rPr lang="vi-VN" sz="1100" dirty="0"/>
              <a:t>Nguyễn Văn Chánh tranh lụa chơi ô ăn </a:t>
            </a:r>
            <a:r>
              <a:rPr lang="vi-VN" sz="1100" dirty="0" smtClean="0"/>
              <a:t>quan      </a:t>
            </a:r>
            <a:r>
              <a:rPr lang="vi-VN" sz="1100" dirty="0"/>
              <a:t>Bùi Xuân Phái nổi tiếng với tranh </a:t>
            </a:r>
            <a:r>
              <a:rPr lang="vi-VN" sz="1100" dirty="0">
                <a:solidFill>
                  <a:srgbClr val="FF0000"/>
                </a:solidFill>
                <a:latin typeface="+mj-lt"/>
              </a:rPr>
              <a:t>phố cổ </a:t>
            </a:r>
            <a:r>
              <a:rPr lang="vi-VN" sz="1100" dirty="0" smtClean="0"/>
              <a:t>tranh </a:t>
            </a:r>
            <a:r>
              <a:rPr lang="vi-VN" sz="1100" dirty="0"/>
              <a:t>sơn </a:t>
            </a:r>
            <a:r>
              <a:rPr lang="vi-VN" sz="1100" dirty="0" smtClean="0"/>
              <a:t>dầu </a:t>
            </a:r>
            <a:endParaRPr lang="en-US" sz="1100" dirty="0"/>
          </a:p>
        </p:txBody>
      </p:sp>
      <p:grpSp>
        <p:nvGrpSpPr>
          <p:cNvPr id="21" name="Group 20"/>
          <p:cNvGrpSpPr/>
          <p:nvPr/>
        </p:nvGrpSpPr>
        <p:grpSpPr>
          <a:xfrm>
            <a:off x="9584599" y="297430"/>
            <a:ext cx="2339215" cy="1617424"/>
            <a:chOff x="5604217" y="3640493"/>
            <a:chExt cx="3910844" cy="2385298"/>
          </a:xfrm>
        </p:grpSpPr>
        <p:pic>
          <p:nvPicPr>
            <p:cNvPr id="22" name="Picture 21"/>
            <p:cNvPicPr>
              <a:picLocks noChangeAspect="1"/>
            </p:cNvPicPr>
            <p:nvPr/>
          </p:nvPicPr>
          <p:blipFill>
            <a:blip r:embed="rId8"/>
            <a:stretch>
              <a:fillRect/>
            </a:stretch>
          </p:blipFill>
          <p:spPr>
            <a:xfrm>
              <a:off x="7481729" y="3640493"/>
              <a:ext cx="2033332" cy="2385298"/>
            </a:xfrm>
            <a:prstGeom prst="rect">
              <a:avLst/>
            </a:prstGeom>
          </p:spPr>
        </p:pic>
        <p:pic>
          <p:nvPicPr>
            <p:cNvPr id="23" name="Picture 22"/>
            <p:cNvPicPr>
              <a:picLocks noChangeAspect="1"/>
            </p:cNvPicPr>
            <p:nvPr/>
          </p:nvPicPr>
          <p:blipFill>
            <a:blip r:embed="rId9"/>
            <a:stretch>
              <a:fillRect/>
            </a:stretch>
          </p:blipFill>
          <p:spPr>
            <a:xfrm>
              <a:off x="5604217" y="3743198"/>
              <a:ext cx="1623814" cy="2248358"/>
            </a:xfrm>
            <a:prstGeom prst="rect">
              <a:avLst/>
            </a:prstGeom>
          </p:spPr>
        </p:pic>
      </p:grpSp>
      <p:graphicFrame>
        <p:nvGraphicFramePr>
          <p:cNvPr id="24" name="Table 23"/>
          <p:cNvGraphicFramePr>
            <a:graphicFrameLocks noGrp="1"/>
          </p:cNvGraphicFramePr>
          <p:nvPr>
            <p:extLst>
              <p:ext uri="{D42A27DB-BD31-4B8C-83A1-F6EECF244321}">
                <p14:modId xmlns:p14="http://schemas.microsoft.com/office/powerpoint/2010/main" val="2820943601"/>
              </p:ext>
            </p:extLst>
          </p:nvPr>
        </p:nvGraphicFramePr>
        <p:xfrm>
          <a:off x="265355" y="2235714"/>
          <a:ext cx="5736194" cy="2060233"/>
        </p:xfrm>
        <a:graphic>
          <a:graphicData uri="http://schemas.openxmlformats.org/drawingml/2006/table">
            <a:tbl>
              <a:tblPr firstRow="1" bandRow="1">
                <a:tableStyleId>{5C22544A-7EE6-4342-B048-85BDC9FD1C3A}</a:tableStyleId>
              </a:tblPr>
              <a:tblGrid>
                <a:gridCol w="2868097">
                  <a:extLst>
                    <a:ext uri="{9D8B030D-6E8A-4147-A177-3AD203B41FA5}">
                      <a16:colId xmlns="" xmlns:a16="http://schemas.microsoft.com/office/drawing/2014/main" val="3979922461"/>
                    </a:ext>
                  </a:extLst>
                </a:gridCol>
                <a:gridCol w="2868097">
                  <a:extLst>
                    <a:ext uri="{9D8B030D-6E8A-4147-A177-3AD203B41FA5}">
                      <a16:colId xmlns="" xmlns:a16="http://schemas.microsoft.com/office/drawing/2014/main" val="1374245066"/>
                    </a:ext>
                  </a:extLst>
                </a:gridCol>
              </a:tblGrid>
              <a:tr h="475273">
                <a:tc>
                  <a:txBody>
                    <a:bodyPr/>
                    <a:lstStyle/>
                    <a:p>
                      <a:pPr algn="ctr"/>
                      <a:r>
                        <a:rPr lang="vi-VN" sz="1200" dirty="0" smtClean="0">
                          <a:solidFill>
                            <a:srgbClr val="FFFF00"/>
                          </a:solidFill>
                          <a:latin typeface="+mj-lt"/>
                        </a:rPr>
                        <a:t>TÊN HỌA SĨ </a:t>
                      </a:r>
                      <a:endParaRPr lang="en-US" sz="1200" dirty="0">
                        <a:latin typeface="+mj-lt"/>
                      </a:endParaRPr>
                    </a:p>
                  </a:txBody>
                  <a:tcPr>
                    <a:solidFill>
                      <a:srgbClr val="0070C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1200" dirty="0" smtClean="0">
                          <a:solidFill>
                            <a:srgbClr val="FFFF00"/>
                          </a:solidFill>
                          <a:latin typeface="+mj-lt"/>
                        </a:rPr>
                        <a:t>TÁC PHẨM   </a:t>
                      </a:r>
                      <a:endParaRPr lang="en-US" sz="1200" dirty="0" smtClean="0">
                        <a:solidFill>
                          <a:srgbClr val="FFFF00"/>
                        </a:solidFill>
                        <a:latin typeface="+mj-lt"/>
                      </a:endParaRPr>
                    </a:p>
                    <a:p>
                      <a:pPr algn="ctr"/>
                      <a:endParaRPr lang="en-US" sz="1200" dirty="0">
                        <a:latin typeface="+mj-lt"/>
                      </a:endParaRPr>
                    </a:p>
                  </a:txBody>
                  <a:tcPr>
                    <a:solidFill>
                      <a:srgbClr val="0070C0"/>
                    </a:solidFill>
                  </a:tcPr>
                </a:tc>
                <a:extLst>
                  <a:ext uri="{0D108BD9-81ED-4DB2-BD59-A6C34878D82A}">
                    <a16:rowId xmlns="" xmlns:a16="http://schemas.microsoft.com/office/drawing/2014/main" val="2556898571"/>
                  </a:ext>
                </a:extLst>
              </a:tr>
              <a:tr h="1493716">
                <a:tc>
                  <a:txBody>
                    <a:bodyPr/>
                    <a:lstStyle/>
                    <a:p>
                      <a:pPr algn="l"/>
                      <a:r>
                        <a:rPr lang="en-US" altLang="en-US" sz="1400" dirty="0" err="1" smtClean="0">
                          <a:latin typeface=".VnTime" panose="020B7200000000000000" pitchFamily="34" charset="0"/>
                        </a:rPr>
                        <a:t>Häa</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sÜ</a:t>
                      </a:r>
                      <a:r>
                        <a:rPr lang="en-US" altLang="en-US" sz="1400" dirty="0" smtClean="0">
                          <a:latin typeface=".VnTime" panose="020B7200000000000000" pitchFamily="34" charset="0"/>
                        </a:rPr>
                        <a:t> </a:t>
                      </a:r>
                    </a:p>
                    <a:p>
                      <a:pPr algn="l"/>
                      <a:r>
                        <a:rPr lang="en-US" altLang="en-US" sz="1400" dirty="0" err="1" smtClean="0">
                          <a:solidFill>
                            <a:srgbClr val="FF0000"/>
                          </a:solidFill>
                          <a:latin typeface=".VnTime" panose="020B7200000000000000" pitchFamily="34" charset="0"/>
                        </a:rPr>
                        <a:t>NguyÔn</a:t>
                      </a:r>
                      <a:r>
                        <a:rPr lang="en-US" altLang="en-US" sz="1400" dirty="0" smtClean="0">
                          <a:solidFill>
                            <a:srgbClr val="FF0000"/>
                          </a:solidFill>
                          <a:latin typeface=".VnTime" panose="020B7200000000000000" pitchFamily="34" charset="0"/>
                        </a:rPr>
                        <a:t> Phan </a:t>
                      </a:r>
                      <a:r>
                        <a:rPr lang="en-US" altLang="en-US" sz="1400" dirty="0" err="1" smtClean="0">
                          <a:solidFill>
                            <a:srgbClr val="FF0000"/>
                          </a:solidFill>
                          <a:latin typeface=".VnTime" panose="020B7200000000000000" pitchFamily="34" charset="0"/>
                        </a:rPr>
                        <a:t>Ch¸nh</a:t>
                      </a:r>
                      <a:r>
                        <a:rPr lang="en-US" altLang="en-US" sz="1400" dirty="0" smtClean="0">
                          <a:solidFill>
                            <a:srgbClr val="FF0000"/>
                          </a:solidFill>
                          <a:latin typeface=".VnTime" panose="020B7200000000000000" pitchFamily="34" charset="0"/>
                        </a:rPr>
                        <a:t>(1892 – 1984</a:t>
                      </a:r>
                      <a:r>
                        <a:rPr lang="vi-VN" altLang="en-US" sz="1400" dirty="0" smtClean="0">
                          <a:solidFill>
                            <a:srgbClr val="FF0000"/>
                          </a:solidFill>
                          <a:latin typeface=".VnTime" panose="020B7200000000000000" pitchFamily="34" charset="0"/>
                        </a:rPr>
                        <a:t>)</a:t>
                      </a:r>
                    </a:p>
                    <a:p>
                      <a:pPr algn="l"/>
                      <a:r>
                        <a:rPr lang="vi-VN" altLang="en-US" sz="1400" dirty="0" smtClean="0">
                          <a:latin typeface=".VnTime" panose="020B7200000000000000" pitchFamily="34" charset="0"/>
                        </a:rPr>
                        <a:t>- </a:t>
                      </a:r>
                      <a:r>
                        <a:rPr lang="en-US" altLang="en-US" sz="1400" dirty="0" smtClean="0">
                          <a:latin typeface=".VnTime" panose="020B7200000000000000" pitchFamily="34" charset="0"/>
                        </a:rPr>
                        <a:t>¤ng </a:t>
                      </a:r>
                      <a:r>
                        <a:rPr lang="en-US" altLang="en-US" sz="1400" dirty="0" err="1" smtClean="0">
                          <a:latin typeface=".VnTime" panose="020B7200000000000000" pitchFamily="34" charset="0"/>
                        </a:rPr>
                        <a:t>tèt</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nghiÖp</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tr</a:t>
                      </a:r>
                      <a:r>
                        <a:rPr lang="vi-VN" altLang="en-US" sz="1400" dirty="0" smtClean="0">
                          <a:latin typeface=".VnTime" panose="020B7200000000000000" pitchFamily="34" charset="0"/>
                        </a:rPr>
                        <a:t>ư</a:t>
                      </a:r>
                      <a:r>
                        <a:rPr lang="en-US" altLang="en-US" sz="1400" dirty="0" smtClean="0">
                          <a:latin typeface=".VnTime" panose="020B7200000000000000" pitchFamily="34" charset="0"/>
                        </a:rPr>
                        <a:t>­</a:t>
                      </a:r>
                      <a:r>
                        <a:rPr lang="en-US" altLang="en-US" sz="1400" dirty="0" err="1" smtClean="0">
                          <a:latin typeface=".VnTime" panose="020B7200000000000000" pitchFamily="34" charset="0"/>
                        </a:rPr>
                        <a:t>êng</a:t>
                      </a:r>
                      <a:r>
                        <a:rPr lang="en-US" altLang="en-US" sz="1400" dirty="0" smtClean="0">
                          <a:latin typeface=".VnTime" panose="020B7200000000000000" pitchFamily="34" charset="0"/>
                        </a:rPr>
                        <a:t> C§ </a:t>
                      </a:r>
                      <a:r>
                        <a:rPr lang="en-US" altLang="en-US" sz="1400" dirty="0" err="1" smtClean="0">
                          <a:latin typeface=".VnTime" panose="020B7200000000000000" pitchFamily="34" charset="0"/>
                        </a:rPr>
                        <a:t>mÜ</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thuËt</a:t>
                      </a:r>
                      <a:r>
                        <a:rPr lang="en-US" altLang="en-US" sz="1400" dirty="0" smtClean="0">
                          <a:latin typeface=".VnTime" panose="020B7200000000000000" pitchFamily="34" charset="0"/>
                        </a:rPr>
                        <a:t> §«ng D</a:t>
                      </a:r>
                      <a:r>
                        <a:rPr lang="vi-VN" altLang="en-US" sz="1400" dirty="0" smtClean="0">
                          <a:latin typeface=".VnTime" panose="020B7200000000000000" pitchFamily="34" charset="0"/>
                        </a:rPr>
                        <a:t>ư</a:t>
                      </a:r>
                      <a:r>
                        <a:rPr lang="en-US" altLang="en-US" sz="1400" dirty="0" smtClean="0">
                          <a:latin typeface=".VnTime" panose="020B7200000000000000" pitchFamily="34" charset="0"/>
                        </a:rPr>
                        <a:t>¬ng </a:t>
                      </a:r>
                      <a:r>
                        <a:rPr lang="en-US" altLang="en-US" sz="1400" dirty="0" err="1" smtClean="0">
                          <a:latin typeface=".VnTime" panose="020B7200000000000000" pitchFamily="34" charset="0"/>
                        </a:rPr>
                        <a:t>kho</a:t>
                      </a:r>
                      <a:r>
                        <a:rPr lang="en-US" altLang="en-US" sz="1400" dirty="0" smtClean="0">
                          <a:latin typeface=".VnTime" panose="020B7200000000000000" pitchFamily="34" charset="0"/>
                        </a:rPr>
                        <a:t>¸ I</a:t>
                      </a:r>
                      <a:r>
                        <a:rPr lang="vi-VN" altLang="en-US" sz="1400" dirty="0" smtClean="0">
                          <a:latin typeface=".VnTime" panose="020B7200000000000000" pitchFamily="34" charset="0"/>
                        </a:rPr>
                        <a:t> </a:t>
                      </a:r>
                    </a:p>
                    <a:p>
                      <a:pPr algn="l"/>
                      <a:r>
                        <a:rPr lang="vi-VN" altLang="en-US" sz="1400" dirty="0" smtClean="0">
                          <a:latin typeface=".VnTime" panose="020B7200000000000000" pitchFamily="34" charset="0"/>
                        </a:rPr>
                        <a:t>-</a:t>
                      </a:r>
                      <a:r>
                        <a:rPr lang="en-US" altLang="en-US" sz="1400" dirty="0" err="1" smtClean="0">
                          <a:latin typeface=".VnTime" panose="020B7200000000000000" pitchFamily="34" charset="0"/>
                        </a:rPr>
                        <a:t>Chuyªn</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vÏ</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tranh</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lôa</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Cã</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lèi</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vÏ</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dùa</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vµo</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kÜ</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thuËt</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dùng</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h×nh</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Ch©u</a:t>
                      </a:r>
                      <a:r>
                        <a:rPr lang="en-US" altLang="en-US" sz="1400" dirty="0" smtClean="0">
                          <a:latin typeface=".VnTime" panose="020B7200000000000000" pitchFamily="34" charset="0"/>
                        </a:rPr>
                        <a:t> ¢u, </a:t>
                      </a:r>
                      <a:r>
                        <a:rPr lang="en-US" altLang="en-US" sz="1400" dirty="0" err="1" smtClean="0">
                          <a:latin typeface=".VnTime" panose="020B7200000000000000" pitchFamily="34" charset="0"/>
                        </a:rPr>
                        <a:t>bót</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ph¸p</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ph­¬ng</a:t>
                      </a:r>
                      <a:r>
                        <a:rPr lang="en-US" altLang="en-US" sz="1400" dirty="0" smtClean="0">
                          <a:latin typeface=".VnTime" panose="020B7200000000000000" pitchFamily="34" charset="0"/>
                        </a:rPr>
                        <a:t> §«ng </a:t>
                      </a:r>
                      <a:r>
                        <a:rPr lang="en-US" altLang="en-US" sz="1400" dirty="0" err="1" smtClean="0">
                          <a:latin typeface=".VnTime" panose="020B7200000000000000" pitchFamily="34" charset="0"/>
                        </a:rPr>
                        <a:t>truyÒn</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thèng</a:t>
                      </a:r>
                      <a:endParaRPr lang="en-US" altLang="en-US" sz="1400" dirty="0">
                        <a:latin typeface=".VnTime" panose="020B7200000000000000" pitchFamily="34" charset="0"/>
                      </a:endParaRPr>
                    </a:p>
                  </a:txBody>
                  <a:tcPr/>
                </a:tc>
                <a:tc>
                  <a:txBody>
                    <a:bodyPr/>
                    <a:lstStyle/>
                    <a:p>
                      <a:pPr algn="l"/>
                      <a:r>
                        <a:rPr lang="vi-VN" sz="1400" dirty="0" smtClean="0"/>
                        <a:t> </a:t>
                      </a:r>
                      <a:r>
                        <a:rPr lang="en-US" altLang="en-US" sz="1400" dirty="0" err="1" smtClean="0">
                          <a:latin typeface=".VnTime" panose="020B7200000000000000" pitchFamily="34" charset="0"/>
                        </a:rPr>
                        <a:t>Néi</a:t>
                      </a:r>
                      <a:r>
                        <a:rPr lang="en-US" altLang="en-US" sz="1400" dirty="0" smtClean="0">
                          <a:latin typeface=".VnTime" panose="020B7200000000000000" pitchFamily="34" charset="0"/>
                        </a:rPr>
                        <a:t> dung: </a:t>
                      </a:r>
                      <a:r>
                        <a:rPr lang="en-US" altLang="en-US" sz="1400" dirty="0" err="1" smtClean="0">
                          <a:latin typeface=".VnTime" panose="020B7200000000000000" pitchFamily="34" charset="0"/>
                        </a:rPr>
                        <a:t>miªu</a:t>
                      </a:r>
                      <a:r>
                        <a:rPr lang="en-US" altLang="en-US" sz="1400" dirty="0" smtClean="0">
                          <a:latin typeface=".VnTime" panose="020B7200000000000000" pitchFamily="34" charset="0"/>
                        </a:rPr>
                        <a:t> t¶ </a:t>
                      </a:r>
                      <a:r>
                        <a:rPr lang="en-US" altLang="en-US" sz="1400" dirty="0" err="1" smtClean="0">
                          <a:latin typeface=".VnTime" panose="020B7200000000000000" pitchFamily="34" charset="0"/>
                        </a:rPr>
                        <a:t>trß</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ch¬i</a:t>
                      </a:r>
                      <a:r>
                        <a:rPr lang="en-US" altLang="en-US" sz="1400" dirty="0" smtClean="0">
                          <a:latin typeface=".VnTime" panose="020B7200000000000000" pitchFamily="34" charset="0"/>
                        </a:rPr>
                        <a:t> </a:t>
                      </a:r>
                    </a:p>
                    <a:p>
                      <a:pPr algn="l"/>
                      <a:r>
                        <a:rPr lang="en-US" altLang="en-US" sz="1400" dirty="0" err="1" smtClean="0">
                          <a:latin typeface=".VnTime" panose="020B7200000000000000" pitchFamily="34" charset="0"/>
                        </a:rPr>
                        <a:t>d©n</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gian</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quen</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thuéc</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cña</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trÎ</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em</a:t>
                      </a:r>
                      <a:r>
                        <a:rPr lang="vi-VN" altLang="en-US" sz="1400" baseline="0" dirty="0" smtClean="0">
                          <a:latin typeface=".VnTime" panose="020B7200000000000000" pitchFamily="34" charset="0"/>
                        </a:rPr>
                        <a:t> </a:t>
                      </a:r>
                      <a:r>
                        <a:rPr lang="en-US" altLang="en-US" sz="1400" dirty="0" err="1" smtClean="0">
                          <a:latin typeface=".VnTime" panose="020B7200000000000000" pitchFamily="34" charset="0"/>
                        </a:rPr>
                        <a:t>thêi</a:t>
                      </a:r>
                      <a:r>
                        <a:rPr lang="en-US" altLang="en-US" sz="1400" dirty="0" smtClean="0">
                          <a:latin typeface=".VnTime" panose="020B7200000000000000" pitchFamily="34" charset="0"/>
                        </a:rPr>
                        <a:t> k× </a:t>
                      </a:r>
                      <a:r>
                        <a:rPr lang="en-US" altLang="en-US" sz="1400" dirty="0" err="1" smtClean="0">
                          <a:latin typeface=".VnTime" panose="020B7200000000000000" pitchFamily="34" charset="0"/>
                        </a:rPr>
                        <a:t>tr­íc</a:t>
                      </a:r>
                      <a:r>
                        <a:rPr lang="en-US" altLang="en-US" sz="1400" dirty="0" smtClean="0">
                          <a:latin typeface=".VnTime" panose="020B7200000000000000" pitchFamily="34" charset="0"/>
                        </a:rPr>
                        <a:t> CM </a:t>
                      </a:r>
                      <a:r>
                        <a:rPr lang="en-US" altLang="en-US" sz="1400" dirty="0" err="1" smtClean="0">
                          <a:latin typeface=".VnTime" panose="020B7200000000000000" pitchFamily="34" charset="0"/>
                        </a:rPr>
                        <a:t>th¸ng</a:t>
                      </a:r>
                      <a:r>
                        <a:rPr lang="en-US" altLang="en-US" sz="1400" dirty="0" smtClean="0">
                          <a:latin typeface=".VnTime" panose="020B7200000000000000" pitchFamily="34" charset="0"/>
                        </a:rPr>
                        <a:t> 8</a:t>
                      </a:r>
                    </a:p>
                    <a:p>
                      <a:pPr algn="l"/>
                      <a:r>
                        <a:rPr lang="vi-VN" altLang="en-US" sz="1400" dirty="0" smtClean="0">
                          <a:latin typeface=".VnTime" panose="020B7200000000000000" pitchFamily="34" charset="0"/>
                        </a:rPr>
                        <a:t>-</a:t>
                      </a:r>
                      <a:r>
                        <a:rPr lang="vi-VN" altLang="en-US" sz="1400" baseline="0" dirty="0" smtClean="0">
                          <a:latin typeface=".VnTime" panose="020B7200000000000000" pitchFamily="34" charset="0"/>
                        </a:rPr>
                        <a:t> C</a:t>
                      </a:r>
                      <a:r>
                        <a:rPr lang="en-US" altLang="en-US" sz="1400" dirty="0" smtClean="0">
                          <a:latin typeface=".VnTime" panose="020B7200000000000000" pitchFamily="34" charset="0"/>
                        </a:rPr>
                        <a:t>¸</a:t>
                      </a:r>
                      <a:r>
                        <a:rPr lang="en-US" altLang="en-US" sz="1400" dirty="0" err="1" smtClean="0">
                          <a:latin typeface=".VnTime" panose="020B7200000000000000" pitchFamily="34" charset="0"/>
                        </a:rPr>
                        <a:t>ch</a:t>
                      </a:r>
                      <a:r>
                        <a:rPr lang="en-US" altLang="en-US" sz="1400" dirty="0" smtClean="0">
                          <a:latin typeface=".VnTime" panose="020B7200000000000000" pitchFamily="34" charset="0"/>
                        </a:rPr>
                        <a:t> s¾p </a:t>
                      </a:r>
                      <a:r>
                        <a:rPr lang="en-US" altLang="en-US" sz="1400" dirty="0" err="1" smtClean="0">
                          <a:latin typeface=".VnTime" panose="020B7200000000000000" pitchFamily="34" charset="0"/>
                        </a:rPr>
                        <a:t>xÕp</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h×nh</a:t>
                      </a:r>
                      <a:r>
                        <a:rPr lang="vi-VN" altLang="en-US" sz="1400" baseline="0" dirty="0" smtClean="0">
                          <a:latin typeface=".VnTime" panose="020B7200000000000000" pitchFamily="34" charset="0"/>
                        </a:rPr>
                        <a:t> </a:t>
                      </a:r>
                      <a:r>
                        <a:rPr lang="en-US" altLang="en-US" sz="1400" dirty="0" smtClean="0">
                          <a:latin typeface=".VnTime" panose="020B7200000000000000" pitchFamily="34" charset="0"/>
                        </a:rPr>
                        <a:t>¶</a:t>
                      </a:r>
                      <a:r>
                        <a:rPr lang="en-US" altLang="en-US" sz="1400" dirty="0" err="1" smtClean="0">
                          <a:latin typeface=".VnTime" panose="020B7200000000000000" pitchFamily="34" charset="0"/>
                        </a:rPr>
                        <a:t>nh</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chÆt</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chÏ</a:t>
                      </a:r>
                      <a:r>
                        <a:rPr lang="en-US" altLang="en-US" sz="1400" dirty="0" smtClean="0">
                          <a:latin typeface=".VnTime" panose="020B7200000000000000" pitchFamily="34" charset="0"/>
                        </a:rPr>
                        <a:t>.</a:t>
                      </a:r>
                      <a:r>
                        <a:rPr lang="vi-VN" altLang="en-US" sz="1400" baseline="0" dirty="0" smtClean="0">
                          <a:latin typeface=".VnTime" panose="020B7200000000000000" pitchFamily="34" charset="0"/>
                        </a:rPr>
                        <a:t> </a:t>
                      </a:r>
                      <a:r>
                        <a:rPr lang="en-US" altLang="en-US" sz="1400" dirty="0" err="1" smtClean="0">
                          <a:latin typeface=".VnTime" panose="020B7200000000000000" pitchFamily="34" charset="0"/>
                        </a:rPr>
                        <a:t>Mµu</a:t>
                      </a:r>
                      <a:r>
                        <a:rPr lang="en-US" altLang="en-US" sz="1400" dirty="0" smtClean="0">
                          <a:latin typeface=".VnTime" panose="020B7200000000000000" pitchFamily="34" charset="0"/>
                        </a:rPr>
                        <a:t> s¾c: gam </a:t>
                      </a:r>
                      <a:r>
                        <a:rPr lang="en-US" altLang="en-US" sz="1400" dirty="0" err="1" smtClean="0">
                          <a:latin typeface=".VnTime" panose="020B7200000000000000" pitchFamily="34" charset="0"/>
                        </a:rPr>
                        <a:t>mµu</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chñ</a:t>
                      </a:r>
                      <a:r>
                        <a:rPr lang="en-US" altLang="en-US" sz="1400" dirty="0" smtClean="0">
                          <a:latin typeface=".VnTime" panose="020B7200000000000000" pitchFamily="34" charset="0"/>
                        </a:rPr>
                        <a:t> ®¹o</a:t>
                      </a:r>
                    </a:p>
                    <a:p>
                      <a:pPr algn="l"/>
                      <a:r>
                        <a:rPr lang="en-US" altLang="en-US" sz="1400" dirty="0" smtClean="0">
                          <a:latin typeface=".VnTime" panose="020B7200000000000000" pitchFamily="34" charset="0"/>
                        </a:rPr>
                        <a:t> lµ </a:t>
                      </a:r>
                      <a:r>
                        <a:rPr lang="en-US" altLang="en-US" sz="1400" dirty="0" err="1" smtClean="0">
                          <a:latin typeface=".VnTime" panose="020B7200000000000000" pitchFamily="34" charset="0"/>
                        </a:rPr>
                        <a:t>n©u</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hång</a:t>
                      </a:r>
                      <a:r>
                        <a:rPr lang="en-US" altLang="en-US" sz="1400" dirty="0" smtClean="0">
                          <a:latin typeface=".VnTime" panose="020B7200000000000000" pitchFamily="34" charset="0"/>
                        </a:rPr>
                        <a:t>.</a:t>
                      </a:r>
                      <a:endParaRPr lang="en-US" altLang="en-US" sz="1400" dirty="0">
                        <a:latin typeface=".VnTime" panose="020B7200000000000000" pitchFamily="34" charset="0"/>
                      </a:endParaRPr>
                    </a:p>
                  </a:txBody>
                  <a:tcPr/>
                </a:tc>
                <a:extLst>
                  <a:ext uri="{0D108BD9-81ED-4DB2-BD59-A6C34878D82A}">
                    <a16:rowId xmlns="" xmlns:a16="http://schemas.microsoft.com/office/drawing/2014/main" val="982968295"/>
                  </a:ext>
                </a:extLst>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1542138874"/>
              </p:ext>
            </p:extLst>
          </p:nvPr>
        </p:nvGraphicFramePr>
        <p:xfrm>
          <a:off x="6210690" y="4410220"/>
          <a:ext cx="5699438" cy="1889760"/>
        </p:xfrm>
        <a:graphic>
          <a:graphicData uri="http://schemas.openxmlformats.org/drawingml/2006/table">
            <a:tbl>
              <a:tblPr firstRow="1" bandRow="1">
                <a:tableStyleId>{5C22544A-7EE6-4342-B048-85BDC9FD1C3A}</a:tableStyleId>
              </a:tblPr>
              <a:tblGrid>
                <a:gridCol w="2849719">
                  <a:extLst>
                    <a:ext uri="{9D8B030D-6E8A-4147-A177-3AD203B41FA5}">
                      <a16:colId xmlns="" xmlns:a16="http://schemas.microsoft.com/office/drawing/2014/main" val="3979922461"/>
                    </a:ext>
                  </a:extLst>
                </a:gridCol>
                <a:gridCol w="2849719">
                  <a:extLst>
                    <a:ext uri="{9D8B030D-6E8A-4147-A177-3AD203B41FA5}">
                      <a16:colId xmlns="" xmlns:a16="http://schemas.microsoft.com/office/drawing/2014/main" val="1374245066"/>
                    </a:ext>
                  </a:extLst>
                </a:gridCol>
              </a:tblGrid>
              <a:tr h="441791">
                <a:tc>
                  <a:txBody>
                    <a:bodyPr/>
                    <a:lstStyle/>
                    <a:p>
                      <a:pPr algn="ctr"/>
                      <a:r>
                        <a:rPr lang="vi-VN" sz="1400" dirty="0" smtClean="0">
                          <a:solidFill>
                            <a:srgbClr val="FFFF00"/>
                          </a:solidFill>
                          <a:latin typeface="+mj-lt"/>
                        </a:rPr>
                        <a:t>TÊN HỌA SĨ </a:t>
                      </a:r>
                      <a:endParaRPr lang="en-US" sz="1400" dirty="0">
                        <a:latin typeface="+mj-lt"/>
                      </a:endParaRPr>
                    </a:p>
                  </a:txBody>
                  <a:tcPr>
                    <a:solidFill>
                      <a:srgbClr val="0070C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1400" dirty="0" smtClean="0">
                          <a:solidFill>
                            <a:srgbClr val="FFFF00"/>
                          </a:solidFill>
                          <a:latin typeface="+mj-lt"/>
                        </a:rPr>
                        <a:t>TÁC PHẨM   </a:t>
                      </a:r>
                      <a:endParaRPr lang="en-US" sz="1400" dirty="0" smtClean="0">
                        <a:solidFill>
                          <a:srgbClr val="FFFF00"/>
                        </a:solidFill>
                        <a:latin typeface="+mj-lt"/>
                      </a:endParaRPr>
                    </a:p>
                    <a:p>
                      <a:pPr algn="ctr"/>
                      <a:endParaRPr lang="en-US" sz="1400" dirty="0">
                        <a:latin typeface="+mj-lt"/>
                      </a:endParaRPr>
                    </a:p>
                  </a:txBody>
                  <a:tcPr>
                    <a:solidFill>
                      <a:srgbClr val="0070C0"/>
                    </a:solidFill>
                  </a:tcPr>
                </a:tc>
                <a:extLst>
                  <a:ext uri="{0D108BD9-81ED-4DB2-BD59-A6C34878D82A}">
                    <a16:rowId xmlns="" xmlns:a16="http://schemas.microsoft.com/office/drawing/2014/main" val="2556898571"/>
                  </a:ext>
                </a:extLst>
              </a:tr>
              <a:tr h="1169448">
                <a:tc>
                  <a:txBody>
                    <a:bodyPr/>
                    <a:lstStyle/>
                    <a:p>
                      <a:pPr algn="ctr"/>
                      <a:r>
                        <a:rPr lang="en-US" altLang="en-US" sz="1400" dirty="0" smtClean="0">
                          <a:latin typeface=".VnTime" panose="020B7200000000000000" pitchFamily="34" charset="0"/>
                        </a:rPr>
                        <a:t>N§K - </a:t>
                      </a:r>
                      <a:r>
                        <a:rPr lang="en-US" altLang="en-US" sz="1400" dirty="0" err="1" smtClean="0">
                          <a:latin typeface=".VnTime" panose="020B7200000000000000" pitchFamily="34" charset="0"/>
                        </a:rPr>
                        <a:t>Häa</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sÜ</a:t>
                      </a:r>
                      <a:r>
                        <a:rPr lang="en-US" altLang="en-US" sz="1400" dirty="0" smtClean="0">
                          <a:latin typeface=".VnTime" panose="020B7200000000000000" pitchFamily="34" charset="0"/>
                        </a:rPr>
                        <a:t> </a:t>
                      </a:r>
                      <a:r>
                        <a:rPr lang="vi-VN" altLang="en-US" sz="1400" baseline="0" dirty="0" smtClean="0">
                          <a:latin typeface=".VnTime" panose="020B7200000000000000" pitchFamily="34" charset="0"/>
                        </a:rPr>
                        <a:t> </a:t>
                      </a:r>
                      <a:r>
                        <a:rPr lang="en-US" altLang="en-US" sz="1400" dirty="0" err="1" smtClean="0">
                          <a:solidFill>
                            <a:srgbClr val="FF0000"/>
                          </a:solidFill>
                          <a:latin typeface=".VnTime" panose="020B7200000000000000" pitchFamily="34" charset="0"/>
                        </a:rPr>
                        <a:t>DiÖp</a:t>
                      </a:r>
                      <a:r>
                        <a:rPr lang="en-US" altLang="en-US" sz="1400" dirty="0" smtClean="0">
                          <a:solidFill>
                            <a:srgbClr val="FF0000"/>
                          </a:solidFill>
                          <a:latin typeface=".VnTime" panose="020B7200000000000000" pitchFamily="34" charset="0"/>
                        </a:rPr>
                        <a:t> Minh </a:t>
                      </a:r>
                      <a:r>
                        <a:rPr lang="en-US" altLang="en-US" sz="1400" dirty="0" err="1" smtClean="0">
                          <a:solidFill>
                            <a:srgbClr val="FF0000"/>
                          </a:solidFill>
                          <a:latin typeface=".VnTime" panose="020B7200000000000000" pitchFamily="34" charset="0"/>
                        </a:rPr>
                        <a:t>Ch©u</a:t>
                      </a:r>
                      <a:endParaRPr lang="en-US" altLang="en-US" sz="1400" dirty="0" smtClean="0">
                        <a:solidFill>
                          <a:srgbClr val="FF0000"/>
                        </a:solidFill>
                        <a:latin typeface=".VnTime" panose="020B7200000000000000" pitchFamily="34" charset="0"/>
                      </a:endParaRPr>
                    </a:p>
                    <a:p>
                      <a:pPr algn="ctr"/>
                      <a:r>
                        <a:rPr lang="en-US" altLang="en-US" sz="1400" dirty="0" smtClean="0">
                          <a:latin typeface=".VnTime" panose="020B7200000000000000" pitchFamily="34" charset="0"/>
                        </a:rPr>
                        <a:t>(1919 – 2002</a:t>
                      </a:r>
                      <a:r>
                        <a:rPr lang="vi-VN" altLang="en-US" sz="1400" dirty="0" smtClean="0">
                          <a:latin typeface=".VnTime" panose="020B7200000000000000" pitchFamily="34" charset="0"/>
                        </a:rPr>
                        <a:t>- </a:t>
                      </a:r>
                      <a:r>
                        <a:rPr lang="en-US" altLang="en-US" sz="1400" dirty="0" smtClean="0">
                          <a:latin typeface=".VnTime" panose="020B7200000000000000" pitchFamily="34" charset="0"/>
                        </a:rPr>
                        <a:t>¤ng </a:t>
                      </a:r>
                      <a:r>
                        <a:rPr lang="en-US" altLang="en-US" sz="1400" dirty="0" err="1" smtClean="0">
                          <a:latin typeface=".VnTime" panose="020B7200000000000000" pitchFamily="34" charset="0"/>
                        </a:rPr>
                        <a:t>tèt</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nghiÖp</a:t>
                      </a:r>
                      <a:r>
                        <a:rPr lang="en-US" altLang="en-US" sz="1400" dirty="0" smtClean="0">
                          <a:latin typeface=".VnTime" panose="020B7200000000000000" pitchFamily="34" charset="0"/>
                        </a:rPr>
                        <a:t> t</a:t>
                      </a:r>
                      <a:r>
                        <a:rPr lang="vi-VN" altLang="en-US" sz="1400" dirty="0" smtClean="0">
                          <a:latin typeface=".VnTime" panose="020B7200000000000000" pitchFamily="34" charset="0"/>
                        </a:rPr>
                        <a:t>ư</a:t>
                      </a:r>
                      <a:r>
                        <a:rPr lang="en-US" altLang="en-US" sz="1400" dirty="0" err="1" smtClean="0">
                          <a:latin typeface=".VnTime" panose="020B7200000000000000" pitchFamily="34" charset="0"/>
                        </a:rPr>
                        <a:t>r­êng</a:t>
                      </a:r>
                      <a:r>
                        <a:rPr lang="en-US" altLang="en-US" sz="1400" dirty="0" smtClean="0">
                          <a:latin typeface=".VnTime" panose="020B7200000000000000" pitchFamily="34" charset="0"/>
                        </a:rPr>
                        <a:t> C§ </a:t>
                      </a:r>
                      <a:r>
                        <a:rPr lang="en-US" altLang="en-US" sz="1400" dirty="0" err="1" smtClean="0">
                          <a:latin typeface=".VnTime" panose="020B7200000000000000" pitchFamily="34" charset="0"/>
                        </a:rPr>
                        <a:t>mÜ</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thuËt</a:t>
                      </a:r>
                      <a:r>
                        <a:rPr lang="en-US" altLang="en-US" sz="1400" dirty="0" smtClean="0">
                          <a:latin typeface=".VnTime" panose="020B7200000000000000" pitchFamily="34" charset="0"/>
                        </a:rPr>
                        <a:t> §«ng D</a:t>
                      </a:r>
                      <a:r>
                        <a:rPr lang="vi-VN" altLang="en-US" sz="1400" dirty="0" smtClean="0">
                          <a:latin typeface=".VnTime" panose="020B7200000000000000" pitchFamily="34" charset="0"/>
                        </a:rPr>
                        <a:t>ư</a:t>
                      </a:r>
                      <a:r>
                        <a:rPr lang="en-US" altLang="en-US" sz="1400" dirty="0" smtClean="0">
                          <a:latin typeface=".VnTime" panose="020B7200000000000000" pitchFamily="34" charset="0"/>
                        </a:rPr>
                        <a:t>¬ng </a:t>
                      </a:r>
                      <a:r>
                        <a:rPr lang="en-US" altLang="en-US" sz="1400" dirty="0" err="1" smtClean="0">
                          <a:latin typeface=".VnTime" panose="020B7200000000000000" pitchFamily="34" charset="0"/>
                        </a:rPr>
                        <a:t>kho</a:t>
                      </a:r>
                      <a:r>
                        <a:rPr lang="en-US" altLang="en-US" sz="1400" dirty="0" smtClean="0">
                          <a:latin typeface=".VnTime" panose="020B7200000000000000" pitchFamily="34" charset="0"/>
                        </a:rPr>
                        <a:t>¸ I</a:t>
                      </a:r>
                      <a:r>
                        <a:rPr lang="vi-VN" altLang="en-US" sz="1400" dirty="0" smtClean="0">
                          <a:latin typeface=".VnTime" panose="020B7200000000000000" pitchFamily="34"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400" dirty="0" err="1" smtClean="0">
                          <a:latin typeface=".VnTime" panose="020B7200000000000000" pitchFamily="34" charset="0"/>
                        </a:rPr>
                        <a:t>S¸ng</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t¸c</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chñ</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yÕu</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iªu</a:t>
                      </a:r>
                      <a:r>
                        <a:rPr lang="en-US" altLang="en-US" sz="1400" dirty="0" smtClean="0">
                          <a:latin typeface=".VnTime" panose="020B7200000000000000" pitchFamily="34" charset="0"/>
                        </a:rPr>
                        <a:t> kh¾c vµ ®Ò </a:t>
                      </a:r>
                      <a:r>
                        <a:rPr lang="en-US" altLang="en-US" sz="1400" dirty="0" err="1" smtClean="0">
                          <a:latin typeface=".VnTime" panose="020B7200000000000000" pitchFamily="34" charset="0"/>
                        </a:rPr>
                        <a:t>tµi</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Hå</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Chñ</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TÞch</a:t>
                      </a:r>
                      <a:endParaRPr lang="en-US" altLang="en-US" sz="1400" dirty="0" smtClean="0">
                        <a:latin typeface=".VnTime" panose="020B7200000000000000" pitchFamily="34" charset="0"/>
                      </a:endParaRPr>
                    </a:p>
                    <a:p>
                      <a:pPr algn="ctr"/>
                      <a:endParaRPr lang="en-US" sz="1400" dirty="0"/>
                    </a:p>
                  </a:txBody>
                  <a:tcPr/>
                </a:tc>
                <a:tc>
                  <a:txBody>
                    <a:bodyPr/>
                    <a:lstStyle/>
                    <a:p>
                      <a:pPr algn="ctr"/>
                      <a:r>
                        <a:rPr lang="vi-VN" sz="1400" dirty="0" smtClean="0"/>
                        <a:t> </a:t>
                      </a:r>
                      <a:r>
                        <a:rPr lang="vi-VN" sz="1400" b="0" i="0" kern="1200" dirty="0" smtClean="0">
                          <a:solidFill>
                            <a:schemeClr val="dk1"/>
                          </a:solidFill>
                          <a:effectLst/>
                          <a:latin typeface="+mj-lt"/>
                          <a:ea typeface="+mn-ea"/>
                          <a:cs typeface="+mn-cs"/>
                        </a:rPr>
                        <a:t>Bức tranh Bác Hồ với thiếu nhi ba miền là bức tranh vẽ bằng máu của tác giả tại chiến trường bức tranh thể hiện tình yêu của các em thiếu nhi với Bác Hồ và tình yêu của Bác Hồ với các em thiếu nhi</a:t>
                      </a:r>
                      <a:endParaRPr lang="en-US" sz="1400" dirty="0">
                        <a:latin typeface="+mj-lt"/>
                      </a:endParaRPr>
                    </a:p>
                  </a:txBody>
                  <a:tcPr/>
                </a:tc>
                <a:extLst>
                  <a:ext uri="{0D108BD9-81ED-4DB2-BD59-A6C34878D82A}">
                    <a16:rowId xmlns="" xmlns:a16="http://schemas.microsoft.com/office/drawing/2014/main" val="982968295"/>
                  </a:ext>
                </a:extLst>
              </a:tr>
            </a:tbl>
          </a:graphicData>
        </a:graphic>
      </p:graphicFrame>
      <p:graphicFrame>
        <p:nvGraphicFramePr>
          <p:cNvPr id="26" name="Table 25"/>
          <p:cNvGraphicFramePr>
            <a:graphicFrameLocks noGrp="1"/>
          </p:cNvGraphicFramePr>
          <p:nvPr>
            <p:extLst>
              <p:ext uri="{D42A27DB-BD31-4B8C-83A1-F6EECF244321}">
                <p14:modId xmlns:p14="http://schemas.microsoft.com/office/powerpoint/2010/main" val="2694425962"/>
              </p:ext>
            </p:extLst>
          </p:nvPr>
        </p:nvGraphicFramePr>
        <p:xfrm>
          <a:off x="225659" y="4342270"/>
          <a:ext cx="5682920" cy="2529840"/>
        </p:xfrm>
        <a:graphic>
          <a:graphicData uri="http://schemas.openxmlformats.org/drawingml/2006/table">
            <a:tbl>
              <a:tblPr firstRow="1" bandRow="1">
                <a:tableStyleId>{5C22544A-7EE6-4342-B048-85BDC9FD1C3A}</a:tableStyleId>
              </a:tblPr>
              <a:tblGrid>
                <a:gridCol w="2841460">
                  <a:extLst>
                    <a:ext uri="{9D8B030D-6E8A-4147-A177-3AD203B41FA5}">
                      <a16:colId xmlns="" xmlns:a16="http://schemas.microsoft.com/office/drawing/2014/main" val="3979922461"/>
                    </a:ext>
                  </a:extLst>
                </a:gridCol>
                <a:gridCol w="2841460">
                  <a:extLst>
                    <a:ext uri="{9D8B030D-6E8A-4147-A177-3AD203B41FA5}">
                      <a16:colId xmlns="" xmlns:a16="http://schemas.microsoft.com/office/drawing/2014/main" val="1374245066"/>
                    </a:ext>
                  </a:extLst>
                </a:gridCol>
              </a:tblGrid>
              <a:tr h="367007">
                <a:tc>
                  <a:txBody>
                    <a:bodyPr/>
                    <a:lstStyle/>
                    <a:p>
                      <a:pPr algn="ctr"/>
                      <a:r>
                        <a:rPr lang="vi-VN" sz="1100" dirty="0" smtClean="0">
                          <a:solidFill>
                            <a:srgbClr val="FFFF00"/>
                          </a:solidFill>
                          <a:latin typeface="+mj-lt"/>
                        </a:rPr>
                        <a:t>TÊN HỌA SĨ </a:t>
                      </a:r>
                      <a:endParaRPr lang="en-US" sz="1100" dirty="0">
                        <a:latin typeface="+mj-lt"/>
                      </a:endParaRPr>
                    </a:p>
                  </a:txBody>
                  <a:tcPr>
                    <a:solidFill>
                      <a:srgbClr val="0070C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1100" dirty="0" smtClean="0">
                          <a:solidFill>
                            <a:srgbClr val="FFFF00"/>
                          </a:solidFill>
                          <a:latin typeface="+mj-lt"/>
                        </a:rPr>
                        <a:t>TÁC PHẨM   </a:t>
                      </a:r>
                      <a:endParaRPr lang="en-US" sz="1100" dirty="0" smtClean="0">
                        <a:solidFill>
                          <a:srgbClr val="FFFF00"/>
                        </a:solidFill>
                        <a:latin typeface="+mj-lt"/>
                      </a:endParaRPr>
                    </a:p>
                    <a:p>
                      <a:pPr algn="ctr"/>
                      <a:endParaRPr lang="en-US" sz="1100" dirty="0">
                        <a:latin typeface="+mj-lt"/>
                      </a:endParaRPr>
                    </a:p>
                  </a:txBody>
                  <a:tcPr>
                    <a:solidFill>
                      <a:srgbClr val="0070C0"/>
                    </a:solidFill>
                  </a:tcPr>
                </a:tc>
                <a:extLst>
                  <a:ext uri="{0D108BD9-81ED-4DB2-BD59-A6C34878D82A}">
                    <a16:rowId xmlns="" xmlns:a16="http://schemas.microsoft.com/office/drawing/2014/main" val="2556898571"/>
                  </a:ext>
                </a:extLst>
              </a:tr>
              <a:tr h="1664637">
                <a:tc>
                  <a:txBody>
                    <a:bodyPr/>
                    <a:lstStyle/>
                    <a:p>
                      <a:pPr algn="ctr"/>
                      <a:r>
                        <a:rPr lang="en-US" altLang="en-US" sz="1200" dirty="0" err="1" smtClean="0">
                          <a:latin typeface=".VnTime" panose="020B7200000000000000" pitchFamily="34" charset="0"/>
                        </a:rPr>
                        <a:t>Häa</a:t>
                      </a:r>
                      <a:r>
                        <a:rPr lang="en-US" altLang="en-US" sz="1200" dirty="0" smtClean="0">
                          <a:latin typeface=".VnTime" panose="020B7200000000000000" pitchFamily="34" charset="0"/>
                        </a:rPr>
                        <a:t> </a:t>
                      </a:r>
                      <a:r>
                        <a:rPr lang="en-US" altLang="en-US" sz="1200" dirty="0" err="1" smtClean="0">
                          <a:latin typeface=".VnTime" panose="020B7200000000000000" pitchFamily="34" charset="0"/>
                        </a:rPr>
                        <a:t>sÜ</a:t>
                      </a:r>
                      <a:r>
                        <a:rPr lang="vi-VN" altLang="en-US" sz="1200" baseline="0" dirty="0" smtClean="0">
                          <a:latin typeface=".VnTime" panose="020B7200000000000000" pitchFamily="34" charset="0"/>
                        </a:rPr>
                        <a:t>  </a:t>
                      </a:r>
                      <a:r>
                        <a:rPr lang="en-US" altLang="en-US" sz="1200" dirty="0" smtClean="0">
                          <a:solidFill>
                            <a:srgbClr val="FF0000"/>
                          </a:solidFill>
                          <a:latin typeface=".VnTime" panose="020B7200000000000000" pitchFamily="34" charset="0"/>
                        </a:rPr>
                        <a:t>T« </a:t>
                      </a:r>
                      <a:r>
                        <a:rPr lang="en-US" altLang="en-US" sz="1200" dirty="0" err="1" smtClean="0">
                          <a:solidFill>
                            <a:srgbClr val="FF0000"/>
                          </a:solidFill>
                          <a:latin typeface=".VnTime" panose="020B7200000000000000" pitchFamily="34" charset="0"/>
                        </a:rPr>
                        <a:t>Ngäc</a:t>
                      </a:r>
                      <a:r>
                        <a:rPr lang="en-US" altLang="en-US" sz="1200" dirty="0" smtClean="0">
                          <a:solidFill>
                            <a:srgbClr val="FF0000"/>
                          </a:solidFill>
                          <a:latin typeface=".VnTime" panose="020B7200000000000000" pitchFamily="34" charset="0"/>
                        </a:rPr>
                        <a:t> </a:t>
                      </a:r>
                      <a:r>
                        <a:rPr lang="en-US" altLang="en-US" sz="1200" dirty="0" err="1" smtClean="0">
                          <a:solidFill>
                            <a:srgbClr val="FF0000"/>
                          </a:solidFill>
                          <a:latin typeface=".VnTime" panose="020B7200000000000000" pitchFamily="34" charset="0"/>
                        </a:rPr>
                        <a:t>V©n</a:t>
                      </a:r>
                      <a:endParaRPr lang="en-US" altLang="en-US" sz="1200" dirty="0" smtClean="0">
                        <a:solidFill>
                          <a:srgbClr val="FF0000"/>
                        </a:solidFill>
                        <a:latin typeface=".VnTime" panose="020B7200000000000000" pitchFamily="34" charset="0"/>
                      </a:endParaRPr>
                    </a:p>
                    <a:p>
                      <a:pPr algn="ctr"/>
                      <a:r>
                        <a:rPr lang="en-US" altLang="en-US" sz="1200" dirty="0" smtClean="0">
                          <a:latin typeface=".VnTime" panose="020B7200000000000000" pitchFamily="34" charset="0"/>
                        </a:rPr>
                        <a:t>(1906 – 1954</a:t>
                      </a:r>
                      <a:endParaRPr lang="vi-VN" altLang="en-US" sz="1200" dirty="0" smtClean="0">
                        <a:latin typeface=".VnTime" panose="020B7200000000000000" pitchFamily="34" charset="0"/>
                      </a:endParaRPr>
                    </a:p>
                    <a:p>
                      <a:pPr algn="ctr"/>
                      <a:r>
                        <a:rPr lang="vi-VN" altLang="en-US" sz="1200" dirty="0" smtClean="0">
                          <a:latin typeface=".VnTime" panose="020B7200000000000000" pitchFamily="34" charset="0"/>
                        </a:rPr>
                        <a:t>- </a:t>
                      </a:r>
                      <a:r>
                        <a:rPr lang="en-US" altLang="en-US" sz="1200" dirty="0" smtClean="0">
                          <a:latin typeface=".VnTime" panose="020B7200000000000000" pitchFamily="34" charset="0"/>
                        </a:rPr>
                        <a:t>¤ng </a:t>
                      </a:r>
                      <a:r>
                        <a:rPr lang="en-US" altLang="en-US" sz="1200" dirty="0" err="1" smtClean="0">
                          <a:latin typeface=".VnTime" panose="020B7200000000000000" pitchFamily="34" charset="0"/>
                        </a:rPr>
                        <a:t>tèt</a:t>
                      </a:r>
                      <a:r>
                        <a:rPr lang="en-US" altLang="en-US" sz="1200" dirty="0" smtClean="0">
                          <a:latin typeface=".VnTime" panose="020B7200000000000000" pitchFamily="34" charset="0"/>
                        </a:rPr>
                        <a:t> </a:t>
                      </a:r>
                      <a:r>
                        <a:rPr lang="en-US" altLang="en-US" sz="1200" dirty="0" err="1" smtClean="0">
                          <a:latin typeface=".VnTime" panose="020B7200000000000000" pitchFamily="34" charset="0"/>
                        </a:rPr>
                        <a:t>nghiÖp</a:t>
                      </a:r>
                      <a:r>
                        <a:rPr lang="en-US" altLang="en-US" sz="1200" dirty="0" smtClean="0">
                          <a:latin typeface=".VnTime" panose="020B7200000000000000" pitchFamily="34" charset="0"/>
                        </a:rPr>
                        <a:t> t</a:t>
                      </a:r>
                      <a:r>
                        <a:rPr lang="vi-VN" altLang="en-US" sz="1200" dirty="0" smtClean="0">
                          <a:latin typeface=".VnTime" panose="020B7200000000000000" pitchFamily="34" charset="0"/>
                        </a:rPr>
                        <a:t>ư</a:t>
                      </a:r>
                      <a:r>
                        <a:rPr lang="en-US" altLang="en-US" sz="1200" dirty="0" err="1" smtClean="0">
                          <a:latin typeface=".VnTime" panose="020B7200000000000000" pitchFamily="34" charset="0"/>
                        </a:rPr>
                        <a:t>r­êng</a:t>
                      </a:r>
                      <a:r>
                        <a:rPr lang="en-US" altLang="en-US" sz="1200" dirty="0" smtClean="0">
                          <a:latin typeface=".VnTime" panose="020B7200000000000000" pitchFamily="34" charset="0"/>
                        </a:rPr>
                        <a:t> C§ </a:t>
                      </a:r>
                      <a:r>
                        <a:rPr lang="en-US" altLang="en-US" sz="1200" dirty="0" err="1" smtClean="0">
                          <a:latin typeface=".VnTime" panose="020B7200000000000000" pitchFamily="34" charset="0"/>
                        </a:rPr>
                        <a:t>mÜ</a:t>
                      </a:r>
                      <a:r>
                        <a:rPr lang="en-US" altLang="en-US" sz="1200" dirty="0" smtClean="0">
                          <a:latin typeface=".VnTime" panose="020B7200000000000000" pitchFamily="34" charset="0"/>
                        </a:rPr>
                        <a:t> </a:t>
                      </a:r>
                      <a:r>
                        <a:rPr lang="en-US" altLang="en-US" sz="1200" dirty="0" err="1" smtClean="0">
                          <a:latin typeface=".VnTime" panose="020B7200000000000000" pitchFamily="34" charset="0"/>
                        </a:rPr>
                        <a:t>thuËt</a:t>
                      </a:r>
                      <a:r>
                        <a:rPr lang="en-US" altLang="en-US" sz="1200" dirty="0" smtClean="0">
                          <a:latin typeface=".VnTime" panose="020B7200000000000000" pitchFamily="34" charset="0"/>
                        </a:rPr>
                        <a:t> §«ng D</a:t>
                      </a:r>
                      <a:r>
                        <a:rPr lang="vi-VN" altLang="en-US" sz="1200" dirty="0" smtClean="0">
                          <a:latin typeface=".VnTime" panose="020B7200000000000000" pitchFamily="34" charset="0"/>
                        </a:rPr>
                        <a:t>ư</a:t>
                      </a:r>
                      <a:r>
                        <a:rPr lang="en-US" altLang="en-US" sz="1200" dirty="0" smtClean="0">
                          <a:latin typeface=".VnTime" panose="020B7200000000000000" pitchFamily="34" charset="0"/>
                        </a:rPr>
                        <a:t>¬ng </a:t>
                      </a:r>
                      <a:r>
                        <a:rPr lang="en-US" altLang="en-US" sz="1200" dirty="0" err="1" smtClean="0">
                          <a:latin typeface=".VnTime" panose="020B7200000000000000" pitchFamily="34" charset="0"/>
                        </a:rPr>
                        <a:t>kho</a:t>
                      </a:r>
                      <a:r>
                        <a:rPr lang="en-US" altLang="en-US" sz="1200" dirty="0" smtClean="0">
                          <a:latin typeface=".VnTime" panose="020B7200000000000000" pitchFamily="34" charset="0"/>
                        </a:rPr>
                        <a:t>¸ I</a:t>
                      </a:r>
                      <a:r>
                        <a:rPr lang="vi-VN" altLang="en-US" sz="1200" dirty="0" smtClean="0">
                          <a:latin typeface=".VnTime" panose="020B7200000000000000" pitchFamily="34"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200" dirty="0" err="1" smtClean="0">
                          <a:latin typeface=".VnTime" panose="020B7200000000000000" pitchFamily="34" charset="0"/>
                        </a:rPr>
                        <a:t>S¸ng</a:t>
                      </a:r>
                      <a:r>
                        <a:rPr lang="en-US" altLang="en-US" sz="1200" dirty="0" smtClean="0">
                          <a:latin typeface=".VnTime" panose="020B7200000000000000" pitchFamily="34" charset="0"/>
                        </a:rPr>
                        <a:t> </a:t>
                      </a:r>
                      <a:r>
                        <a:rPr lang="en-US" altLang="en-US" sz="1200" dirty="0" err="1" smtClean="0">
                          <a:latin typeface=".VnTime" panose="020B7200000000000000" pitchFamily="34" charset="0"/>
                        </a:rPr>
                        <a:t>t¸c</a:t>
                      </a:r>
                      <a:r>
                        <a:rPr lang="en-US" altLang="en-US" sz="1200" dirty="0" smtClean="0">
                          <a:latin typeface=".VnTime" panose="020B7200000000000000" pitchFamily="34" charset="0"/>
                        </a:rPr>
                        <a:t> </a:t>
                      </a:r>
                      <a:r>
                        <a:rPr lang="en-US" altLang="en-US" sz="1200" dirty="0" err="1" smtClean="0">
                          <a:latin typeface=".VnTime" panose="020B7200000000000000" pitchFamily="34" charset="0"/>
                        </a:rPr>
                        <a:t>chñ</a:t>
                      </a:r>
                      <a:r>
                        <a:rPr lang="en-US" altLang="en-US" sz="1200" dirty="0" smtClean="0">
                          <a:latin typeface=".VnTime" panose="020B7200000000000000" pitchFamily="34" charset="0"/>
                        </a:rPr>
                        <a:t> </a:t>
                      </a:r>
                      <a:r>
                        <a:rPr lang="en-US" altLang="en-US" sz="1200" dirty="0" err="1" smtClean="0">
                          <a:latin typeface=".VnTime" panose="020B7200000000000000" pitchFamily="34" charset="0"/>
                        </a:rPr>
                        <a:t>yÕu</a:t>
                      </a:r>
                      <a:r>
                        <a:rPr lang="en-US" altLang="en-US" sz="1200" dirty="0" smtClean="0">
                          <a:latin typeface="Times New Roman" panose="02020603050405020304" pitchFamily="18" charset="0"/>
                          <a:cs typeface="Times New Roman" panose="02020603050405020304" pitchFamily="18" charset="0"/>
                        </a:rPr>
                        <a:t>: </a:t>
                      </a:r>
                      <a:r>
                        <a:rPr lang="en-US" sz="1200" b="0" i="0" kern="1200" dirty="0" err="1" smtClean="0">
                          <a:solidFill>
                            <a:schemeClr val="dk1"/>
                          </a:solidFill>
                          <a:effectLst/>
                          <a:latin typeface="Times New Roman" panose="02020603050405020304" pitchFamily="18" charset="0"/>
                          <a:ea typeface="+mn-ea"/>
                          <a:cs typeface="Times New Roman" panose="02020603050405020304" pitchFamily="18" charset="0"/>
                        </a:rPr>
                        <a:t>Là</a:t>
                      </a:r>
                      <a:r>
                        <a:rPr lang="en-US" sz="1200" b="0" i="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200" b="0" i="0" kern="1200" dirty="0" err="1" smtClean="0">
                          <a:solidFill>
                            <a:schemeClr val="dk1"/>
                          </a:solidFill>
                          <a:effectLst/>
                          <a:latin typeface="Times New Roman" panose="02020603050405020304" pitchFamily="18" charset="0"/>
                          <a:ea typeface="+mn-ea"/>
                          <a:cs typeface="Times New Roman" panose="02020603050405020304" pitchFamily="18" charset="0"/>
                        </a:rPr>
                        <a:t>những</a:t>
                      </a:r>
                      <a:r>
                        <a:rPr lang="en-US" sz="1200" b="0" i="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200" b="0" i="0" kern="1200" dirty="0" err="1" smtClean="0">
                          <a:solidFill>
                            <a:schemeClr val="dk1"/>
                          </a:solidFill>
                          <a:effectLst/>
                          <a:latin typeface="Times New Roman" panose="02020603050405020304" pitchFamily="18" charset="0"/>
                          <a:ea typeface="+mn-ea"/>
                          <a:cs typeface="Times New Roman" panose="02020603050405020304" pitchFamily="18" charset="0"/>
                        </a:rPr>
                        <a:t>bức</a:t>
                      </a:r>
                      <a:r>
                        <a:rPr lang="en-US" sz="1200" b="0" i="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200" b="0" i="0" kern="1200" dirty="0" err="1" smtClean="0">
                          <a:solidFill>
                            <a:schemeClr val="dk1"/>
                          </a:solidFill>
                          <a:effectLst/>
                          <a:latin typeface="Times New Roman" panose="02020603050405020304" pitchFamily="18" charset="0"/>
                          <a:ea typeface="+mn-ea"/>
                          <a:cs typeface="Times New Roman" panose="02020603050405020304" pitchFamily="18" charset="0"/>
                        </a:rPr>
                        <a:t>ký</a:t>
                      </a:r>
                      <a:r>
                        <a:rPr lang="en-US" sz="1200" b="0" i="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200" b="0" i="0" kern="1200" dirty="0" err="1" smtClean="0">
                          <a:solidFill>
                            <a:schemeClr val="dk1"/>
                          </a:solidFill>
                          <a:effectLst/>
                          <a:latin typeface="Times New Roman" panose="02020603050405020304" pitchFamily="18" charset="0"/>
                          <a:ea typeface="+mn-ea"/>
                          <a:cs typeface="Times New Roman" panose="02020603050405020304" pitchFamily="18" charset="0"/>
                        </a:rPr>
                        <a:t>họa</a:t>
                      </a:r>
                      <a:r>
                        <a:rPr lang="en-US" sz="1200" b="0" i="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200" b="0" i="0" kern="1200" dirty="0" err="1" smtClean="0">
                          <a:solidFill>
                            <a:schemeClr val="dk1"/>
                          </a:solidFill>
                          <a:effectLst/>
                          <a:latin typeface="Times New Roman" panose="02020603050405020304" pitchFamily="18" charset="0"/>
                          <a:ea typeface="+mn-ea"/>
                          <a:cs typeface="Times New Roman" panose="02020603050405020304" pitchFamily="18" charset="0"/>
                        </a:rPr>
                        <a:t>dân</a:t>
                      </a:r>
                      <a:r>
                        <a:rPr lang="en-US" sz="1200" b="0" i="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200" b="0" i="0" kern="1200" dirty="0" err="1" smtClean="0">
                          <a:solidFill>
                            <a:schemeClr val="dk1"/>
                          </a:solidFill>
                          <a:effectLst/>
                          <a:latin typeface="Times New Roman" panose="02020603050405020304" pitchFamily="18" charset="0"/>
                          <a:ea typeface="+mn-ea"/>
                          <a:cs typeface="Times New Roman" panose="02020603050405020304" pitchFamily="18" charset="0"/>
                        </a:rPr>
                        <a:t>tộc</a:t>
                      </a:r>
                      <a:r>
                        <a:rPr lang="en-US" sz="1200" b="0" i="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200" b="0" i="0" kern="1200" dirty="0" err="1" smtClean="0">
                          <a:solidFill>
                            <a:schemeClr val="dk1"/>
                          </a:solidFill>
                          <a:effectLst/>
                          <a:latin typeface="Times New Roman" panose="02020603050405020304" pitchFamily="18" charset="0"/>
                          <a:ea typeface="+mn-ea"/>
                          <a:cs typeface="Times New Roman" panose="02020603050405020304" pitchFamily="18" charset="0"/>
                        </a:rPr>
                        <a:t>tranh</a:t>
                      </a:r>
                      <a:r>
                        <a:rPr lang="en-US" sz="1200" b="0" i="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200" b="0" i="0" kern="1200" dirty="0" err="1" smtClean="0">
                          <a:solidFill>
                            <a:schemeClr val="dk1"/>
                          </a:solidFill>
                          <a:effectLst/>
                          <a:latin typeface="Times New Roman" panose="02020603050405020304" pitchFamily="18" charset="0"/>
                          <a:ea typeface="+mn-ea"/>
                          <a:cs typeface="Times New Roman" panose="02020603050405020304" pitchFamily="18" charset="0"/>
                        </a:rPr>
                        <a:t>thiếu</a:t>
                      </a:r>
                      <a:r>
                        <a:rPr lang="en-US" sz="1200" b="0" i="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200" b="0" i="0" kern="1200" dirty="0" err="1" smtClean="0">
                          <a:solidFill>
                            <a:schemeClr val="dk1"/>
                          </a:solidFill>
                          <a:effectLst/>
                          <a:latin typeface="Times New Roman" panose="02020603050405020304" pitchFamily="18" charset="0"/>
                          <a:ea typeface="+mn-ea"/>
                          <a:cs typeface="Times New Roman" panose="02020603050405020304" pitchFamily="18" charset="0"/>
                        </a:rPr>
                        <a:t>nữ</a:t>
                      </a:r>
                      <a:r>
                        <a:rPr lang="vi-VN" sz="1200" b="0" i="0" kern="1200" dirty="0" smtClean="0">
                          <a:solidFill>
                            <a:schemeClr val="dk1"/>
                          </a:solidFill>
                          <a:effectLst/>
                          <a:latin typeface="Times New Roman" panose="02020603050405020304" pitchFamily="18" charset="0"/>
                          <a:ea typeface="+mn-ea"/>
                          <a:cs typeface="Times New Roman" panose="02020603050405020304" pitchFamily="18" charset="0"/>
                        </a:rPr>
                        <a:t>, các</a:t>
                      </a:r>
                      <a:r>
                        <a:rPr lang="vi-VN" sz="1200" b="0" i="0" kern="1200" baseline="0" dirty="0" smtClean="0">
                          <a:solidFill>
                            <a:schemeClr val="dk1"/>
                          </a:solidFill>
                          <a:effectLst/>
                          <a:latin typeface="Times New Roman" panose="02020603050405020304" pitchFamily="18" charset="0"/>
                          <a:ea typeface="+mn-ea"/>
                          <a:cs typeface="Times New Roman" panose="02020603050405020304" pitchFamily="18" charset="0"/>
                        </a:rPr>
                        <a:t> chiến sĩ...</a:t>
                      </a:r>
                      <a:r>
                        <a:rPr lang="en-US" sz="1200" b="0" i="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vi-VN" sz="1200" dirty="0" smtClean="0"/>
                        <a:t> </a:t>
                      </a:r>
                      <a:r>
                        <a:rPr lang="vi-VN" sz="1200" b="0" i="1" kern="1200" dirty="0" smtClean="0">
                          <a:solidFill>
                            <a:schemeClr val="dk1"/>
                          </a:solidFill>
                          <a:effectLst/>
                          <a:latin typeface="Times New Roman" panose="02020603050405020304" pitchFamily="18" charset="0"/>
                          <a:ea typeface="+mn-ea"/>
                          <a:cs typeface="Times New Roman" panose="02020603050405020304" pitchFamily="18" charset="0"/>
                        </a:rPr>
                        <a:t>Thiếu nữ bên hoa huệ</a:t>
                      </a:r>
                      <a:r>
                        <a:rPr lang="vi-VN" sz="1200" b="0" i="0" kern="1200" dirty="0" smtClean="0">
                          <a:solidFill>
                            <a:schemeClr val="dk1"/>
                          </a:solidFill>
                          <a:effectLst/>
                          <a:latin typeface="Times New Roman" panose="02020603050405020304" pitchFamily="18" charset="0"/>
                          <a:ea typeface="+mn-ea"/>
                          <a:cs typeface="Times New Roman" panose="02020603050405020304" pitchFamily="18" charset="0"/>
                        </a:rPr>
                        <a:t> mô tả chân dung của một người thiếu nữ mặc </a:t>
                      </a:r>
                      <a:r>
                        <a:rPr lang="vi-VN" sz="1200" b="0" i="0" u="none" strike="noStrike" kern="1200" dirty="0" smtClean="0">
                          <a:solidFill>
                            <a:schemeClr val="dk1"/>
                          </a:solidFill>
                          <a:effectLst/>
                          <a:latin typeface="Times New Roman" panose="02020603050405020304" pitchFamily="18" charset="0"/>
                          <a:ea typeface="+mn-ea"/>
                          <a:cs typeface="Times New Roman" panose="02020603050405020304" pitchFamily="18" charset="0"/>
                          <a:hlinkClick r:id="rId10" tooltip="Áo dài"/>
                        </a:rPr>
                        <a:t>áo dài</a:t>
                      </a:r>
                      <a:r>
                        <a:rPr lang="vi-VN" sz="1200" b="0" i="0" kern="1200" dirty="0" smtClean="0">
                          <a:solidFill>
                            <a:schemeClr val="dk1"/>
                          </a:solidFill>
                          <a:effectLst/>
                          <a:latin typeface="Times New Roman" panose="02020603050405020304" pitchFamily="18" charset="0"/>
                          <a:ea typeface="+mn-ea"/>
                          <a:cs typeface="Times New Roman" panose="02020603050405020304" pitchFamily="18" charset="0"/>
                        </a:rPr>
                        <a:t> trắng đang nghiêng đầu một cách tự nhiên về phía lọ </a:t>
                      </a:r>
                      <a:r>
                        <a:rPr lang="vi-VN" sz="1200" b="0" i="0" u="none" strike="noStrike" kern="1200" dirty="0" smtClean="0">
                          <a:solidFill>
                            <a:schemeClr val="dk1"/>
                          </a:solidFill>
                          <a:effectLst/>
                          <a:latin typeface="Times New Roman" panose="02020603050405020304" pitchFamily="18" charset="0"/>
                          <a:ea typeface="+mn-ea"/>
                          <a:cs typeface="Times New Roman" panose="02020603050405020304" pitchFamily="18" charset="0"/>
                          <a:hlinkClick r:id="rId11" tooltip="Loa kèn"/>
                        </a:rPr>
                        <a:t>hoa huệ tây</a:t>
                      </a:r>
                      <a:r>
                        <a:rPr lang="vi-VN" sz="1200" b="0" i="0" kern="1200" dirty="0" smtClean="0">
                          <a:solidFill>
                            <a:schemeClr val="dk1"/>
                          </a:solidFill>
                          <a:effectLst/>
                          <a:latin typeface="Times New Roman" panose="02020603050405020304" pitchFamily="18" charset="0"/>
                          <a:ea typeface="+mn-ea"/>
                          <a:cs typeface="Times New Roman" panose="02020603050405020304" pitchFamily="18" charset="0"/>
                        </a:rPr>
                        <a:t> trắng. Hình dáng cô gái cùng những chi tiết và màu sắc xung quanh tạo thành một hình khối giản dị, toát lên một nét buồn vương vấn, nhẹ nhàng.</a:t>
                      </a:r>
                      <a:r>
                        <a:rPr lang="vi-VN" sz="1200" b="0" i="0" u="none" strike="noStrike" kern="1200" baseline="30000" dirty="0" smtClean="0">
                          <a:solidFill>
                            <a:schemeClr val="dk1"/>
                          </a:solidFill>
                          <a:effectLst/>
                          <a:latin typeface="Times New Roman" panose="02020603050405020304" pitchFamily="18" charset="0"/>
                          <a:ea typeface="+mn-ea"/>
                          <a:cs typeface="Times New Roman" panose="02020603050405020304" pitchFamily="18" charset="0"/>
                          <a:hlinkClick r:id="rId12"/>
                        </a:rPr>
                        <a:t>[1]</a:t>
                      </a:r>
                      <a:r>
                        <a:rPr lang="vi-VN" sz="1200" b="0" i="0" kern="1200" dirty="0" smtClean="0">
                          <a:solidFill>
                            <a:schemeClr val="dk1"/>
                          </a:solidFill>
                          <a:effectLst/>
                          <a:latin typeface="Times New Roman" panose="02020603050405020304" pitchFamily="18" charset="0"/>
                          <a:ea typeface="+mn-ea"/>
                          <a:cs typeface="Times New Roman" panose="02020603050405020304" pitchFamily="18" charset="0"/>
                        </a:rPr>
                        <a:t> Hoa huệ cắm trong lọ bên cạnh cô gái không phải là loại hoa </a:t>
                      </a:r>
                      <a:r>
                        <a:rPr lang="vi-VN" sz="1200" b="0" i="0" u="none" strike="noStrike" kern="1200" dirty="0" smtClean="0">
                          <a:solidFill>
                            <a:schemeClr val="dk1"/>
                          </a:solidFill>
                          <a:effectLst/>
                          <a:latin typeface="Times New Roman" panose="02020603050405020304" pitchFamily="18" charset="0"/>
                          <a:ea typeface="+mn-ea"/>
                          <a:cs typeface="Times New Roman" panose="02020603050405020304" pitchFamily="18" charset="0"/>
                          <a:hlinkClick r:id="rId13" tooltip="Huệ"/>
                        </a:rPr>
                        <a:t>huệ</a:t>
                      </a:r>
                      <a:r>
                        <a:rPr lang="vi-VN" sz="1200" b="0" i="0" kern="1200" dirty="0" smtClean="0">
                          <a:solidFill>
                            <a:schemeClr val="dk1"/>
                          </a:solidFill>
                          <a:effectLst/>
                          <a:latin typeface="Times New Roman" panose="02020603050405020304" pitchFamily="18" charset="0"/>
                          <a:ea typeface="+mn-ea"/>
                          <a:cs typeface="Times New Roman" panose="02020603050405020304" pitchFamily="18" charset="0"/>
                        </a:rPr>
                        <a:t> bông nhỏ thường dùng trong các ngày rằm mà là hoa huệ tây hay tên phổ biến là hoa loa kèn</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982968295"/>
                  </a:ext>
                </a:extLst>
              </a:tr>
            </a:tbl>
          </a:graphicData>
        </a:graphic>
      </p:graphicFrame>
      <p:graphicFrame>
        <p:nvGraphicFramePr>
          <p:cNvPr id="27" name="Table 26"/>
          <p:cNvGraphicFramePr>
            <a:graphicFrameLocks noGrp="1"/>
          </p:cNvGraphicFramePr>
          <p:nvPr>
            <p:extLst>
              <p:ext uri="{D42A27DB-BD31-4B8C-83A1-F6EECF244321}">
                <p14:modId xmlns:p14="http://schemas.microsoft.com/office/powerpoint/2010/main" val="1235917511"/>
              </p:ext>
            </p:extLst>
          </p:nvPr>
        </p:nvGraphicFramePr>
        <p:xfrm>
          <a:off x="6266903" y="2247055"/>
          <a:ext cx="5643226" cy="1458504"/>
        </p:xfrm>
        <a:graphic>
          <a:graphicData uri="http://schemas.openxmlformats.org/drawingml/2006/table">
            <a:tbl>
              <a:tblPr firstRow="1" bandRow="1">
                <a:tableStyleId>{5C22544A-7EE6-4342-B048-85BDC9FD1C3A}</a:tableStyleId>
              </a:tblPr>
              <a:tblGrid>
                <a:gridCol w="2821613">
                  <a:extLst>
                    <a:ext uri="{9D8B030D-6E8A-4147-A177-3AD203B41FA5}">
                      <a16:colId xmlns="" xmlns:a16="http://schemas.microsoft.com/office/drawing/2014/main" val="3979922461"/>
                    </a:ext>
                  </a:extLst>
                </a:gridCol>
                <a:gridCol w="2821613">
                  <a:extLst>
                    <a:ext uri="{9D8B030D-6E8A-4147-A177-3AD203B41FA5}">
                      <a16:colId xmlns="" xmlns:a16="http://schemas.microsoft.com/office/drawing/2014/main" val="1374245066"/>
                    </a:ext>
                  </a:extLst>
                </a:gridCol>
              </a:tblGrid>
              <a:tr h="513624">
                <a:tc>
                  <a:txBody>
                    <a:bodyPr/>
                    <a:lstStyle/>
                    <a:p>
                      <a:pPr algn="ctr"/>
                      <a:r>
                        <a:rPr lang="vi-VN" sz="1200" dirty="0" smtClean="0">
                          <a:solidFill>
                            <a:srgbClr val="FFFF00"/>
                          </a:solidFill>
                          <a:latin typeface="+mj-lt"/>
                        </a:rPr>
                        <a:t>TÊN HỌA SĨ </a:t>
                      </a:r>
                      <a:endParaRPr lang="en-US" sz="1200" dirty="0">
                        <a:latin typeface="+mj-lt"/>
                      </a:endParaRPr>
                    </a:p>
                  </a:txBody>
                  <a:tcPr>
                    <a:solidFill>
                      <a:srgbClr val="0070C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1200" dirty="0" smtClean="0">
                          <a:solidFill>
                            <a:srgbClr val="FFFF00"/>
                          </a:solidFill>
                          <a:latin typeface="+mj-lt"/>
                        </a:rPr>
                        <a:t>TÁC PHẨM   </a:t>
                      </a:r>
                      <a:endParaRPr lang="en-US" sz="1200" dirty="0" smtClean="0">
                        <a:solidFill>
                          <a:srgbClr val="FFFF00"/>
                        </a:solidFill>
                        <a:latin typeface="+mj-lt"/>
                      </a:endParaRPr>
                    </a:p>
                    <a:p>
                      <a:pPr algn="ctr"/>
                      <a:endParaRPr lang="en-US" sz="1200" dirty="0">
                        <a:latin typeface="+mj-lt"/>
                      </a:endParaRPr>
                    </a:p>
                  </a:txBody>
                  <a:tcPr>
                    <a:solidFill>
                      <a:srgbClr val="0070C0"/>
                    </a:solidFill>
                  </a:tcPr>
                </a:tc>
                <a:extLst>
                  <a:ext uri="{0D108BD9-81ED-4DB2-BD59-A6C34878D82A}">
                    <a16:rowId xmlns="" xmlns:a16="http://schemas.microsoft.com/office/drawing/2014/main" val="2556898571"/>
                  </a:ext>
                </a:extLst>
              </a:tr>
              <a:tr h="788411">
                <a:tc>
                  <a:txBody>
                    <a:bodyPr/>
                    <a:lstStyle/>
                    <a:p>
                      <a:pPr algn="l"/>
                      <a:r>
                        <a:rPr lang="vi-VN" sz="1400" dirty="0" smtClean="0">
                          <a:solidFill>
                            <a:srgbClr val="FF0000"/>
                          </a:solidFill>
                          <a:latin typeface="+mj-lt"/>
                        </a:rPr>
                        <a:t>Bùi Xuân Phái </a:t>
                      </a:r>
                      <a:r>
                        <a:rPr lang="vi-VN" sz="1400" b="0" i="0" kern="1200" dirty="0" smtClean="0">
                          <a:solidFill>
                            <a:schemeClr val="dk1"/>
                          </a:solidFill>
                          <a:effectLst/>
                          <a:latin typeface="+mn-lt"/>
                          <a:ea typeface="+mn-ea"/>
                          <a:cs typeface="+mn-cs"/>
                        </a:rPr>
                        <a:t>(</a:t>
                      </a:r>
                      <a:r>
                        <a:rPr lang="en-US" sz="1400" b="0" i="0" kern="1200" dirty="0" smtClean="0">
                          <a:solidFill>
                            <a:schemeClr val="dk1"/>
                          </a:solidFill>
                          <a:effectLst/>
                          <a:latin typeface="+mn-lt"/>
                          <a:ea typeface="+mn-ea"/>
                          <a:cs typeface="+mn-cs"/>
                        </a:rPr>
                        <a:t>1920 –1988)</a:t>
                      </a:r>
                      <a:r>
                        <a:rPr lang="vi-VN" sz="1100" dirty="0" smtClean="0">
                          <a:solidFill>
                            <a:srgbClr val="FF0000"/>
                          </a:solidFill>
                          <a:latin typeface="+mj-lt"/>
                        </a:rPr>
                        <a:t> </a:t>
                      </a:r>
                      <a:r>
                        <a:rPr lang="vi-VN" altLang="en-US" sz="1400" dirty="0" smtClean="0">
                          <a:latin typeface=".VnTime" panose="020B7200000000000000" pitchFamily="34" charset="0"/>
                        </a:rPr>
                        <a:t>- </a:t>
                      </a:r>
                      <a:r>
                        <a:rPr lang="en-US" altLang="en-US" sz="1400" dirty="0" smtClean="0">
                          <a:latin typeface=".VnTime" panose="020B7200000000000000" pitchFamily="34" charset="0"/>
                        </a:rPr>
                        <a:t>¤ng </a:t>
                      </a:r>
                      <a:r>
                        <a:rPr lang="en-US" altLang="en-US" sz="1400" dirty="0" err="1" smtClean="0">
                          <a:latin typeface=".VnTime" panose="020B7200000000000000" pitchFamily="34" charset="0"/>
                        </a:rPr>
                        <a:t>tèt</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nghiÖp</a:t>
                      </a:r>
                      <a:r>
                        <a:rPr lang="en-US" altLang="en-US" sz="1400" dirty="0" smtClean="0">
                          <a:latin typeface=".VnTime" panose="020B7200000000000000" pitchFamily="34" charset="0"/>
                        </a:rPr>
                        <a:t> t</a:t>
                      </a:r>
                      <a:r>
                        <a:rPr lang="vi-VN" altLang="en-US" sz="1400" dirty="0" smtClean="0">
                          <a:latin typeface=".VnTime" panose="020B7200000000000000" pitchFamily="34" charset="0"/>
                        </a:rPr>
                        <a:t>rư</a:t>
                      </a:r>
                      <a:r>
                        <a:rPr lang="en-US" altLang="en-US" sz="1400" dirty="0" err="1" smtClean="0">
                          <a:latin typeface=".VnTime" panose="020B7200000000000000" pitchFamily="34" charset="0"/>
                        </a:rPr>
                        <a:t>êng</a:t>
                      </a:r>
                      <a:r>
                        <a:rPr lang="en-US" altLang="en-US" sz="1400" dirty="0" smtClean="0">
                          <a:latin typeface=".VnTime" panose="020B7200000000000000" pitchFamily="34" charset="0"/>
                        </a:rPr>
                        <a:t> C§ </a:t>
                      </a:r>
                      <a:r>
                        <a:rPr lang="en-US" altLang="en-US" sz="1400" dirty="0" err="1" smtClean="0">
                          <a:latin typeface=".VnTime" panose="020B7200000000000000" pitchFamily="34" charset="0"/>
                        </a:rPr>
                        <a:t>mÜ</a:t>
                      </a:r>
                      <a:r>
                        <a:rPr lang="en-US" altLang="en-US" sz="1400" dirty="0" smtClean="0">
                          <a:latin typeface=".VnTime" panose="020B7200000000000000" pitchFamily="34" charset="0"/>
                        </a:rPr>
                        <a:t> </a:t>
                      </a:r>
                      <a:r>
                        <a:rPr lang="en-US" altLang="en-US" sz="1400" dirty="0" err="1" smtClean="0">
                          <a:latin typeface=".VnTime" panose="020B7200000000000000" pitchFamily="34" charset="0"/>
                        </a:rPr>
                        <a:t>thuËt</a:t>
                      </a:r>
                      <a:r>
                        <a:rPr lang="en-US" altLang="en-US" sz="1400" dirty="0" smtClean="0">
                          <a:latin typeface=".VnTime" panose="020B7200000000000000" pitchFamily="34" charset="0"/>
                        </a:rPr>
                        <a:t> §«ng D</a:t>
                      </a:r>
                      <a:r>
                        <a:rPr lang="vi-VN" altLang="en-US" sz="1400" dirty="0" smtClean="0">
                          <a:latin typeface=".VnTime" panose="020B7200000000000000" pitchFamily="34" charset="0"/>
                        </a:rPr>
                        <a:t>ư</a:t>
                      </a:r>
                      <a:r>
                        <a:rPr lang="en-US" altLang="en-US" sz="1400" dirty="0" smtClean="0">
                          <a:latin typeface=".VnTime" panose="020B7200000000000000" pitchFamily="34" charset="0"/>
                        </a:rPr>
                        <a:t>¬ng </a:t>
                      </a:r>
                      <a:r>
                        <a:rPr lang="en-US" altLang="en-US" sz="1400" dirty="0" err="1" smtClean="0">
                          <a:latin typeface=".VnTime" panose="020B7200000000000000" pitchFamily="34" charset="0"/>
                        </a:rPr>
                        <a:t>kho</a:t>
                      </a:r>
                      <a:r>
                        <a:rPr lang="en-US" altLang="en-US" sz="1400" dirty="0" smtClean="0">
                          <a:latin typeface=".VnTime" panose="020B7200000000000000" pitchFamily="34" charset="0"/>
                        </a:rPr>
                        <a:t>¸ I</a:t>
                      </a:r>
                      <a:r>
                        <a:rPr lang="vi-VN" altLang="en-US" sz="1400" dirty="0" smtClean="0">
                          <a:latin typeface=".VnTime" panose="020B7200000000000000" pitchFamily="34" charset="0"/>
                        </a:rPr>
                        <a:t> , </a:t>
                      </a:r>
                      <a:r>
                        <a:rPr lang="vi-VN" altLang="en-US" sz="1400" dirty="0" smtClean="0">
                          <a:latin typeface="Times New Roman" panose="02020603050405020304" pitchFamily="18" charset="0"/>
                          <a:cs typeface="Times New Roman" panose="02020603050405020304" pitchFamily="18" charset="0"/>
                        </a:rPr>
                        <a:t>ông</a:t>
                      </a:r>
                      <a:r>
                        <a:rPr lang="vi-VN" altLang="en-US" sz="1400" baseline="0" dirty="0" smtClean="0">
                          <a:latin typeface="Times New Roman" panose="02020603050405020304" pitchFamily="18" charset="0"/>
                          <a:cs typeface="Times New Roman" panose="02020603050405020304" pitchFamily="18" charset="0"/>
                        </a:rPr>
                        <a:t> chuyên </a:t>
                      </a:r>
                      <a:r>
                        <a:rPr lang="vi-VN" altLang="en-US" sz="1400" baseline="0" dirty="0" smtClean="0">
                          <a:latin typeface=".VnTime" panose="020B7200000000000000" pitchFamily="34" charset="0"/>
                        </a:rPr>
                        <a:t>vẽ tranh về phong cảnh phố cổ Hà Nội</a:t>
                      </a:r>
                      <a:endParaRPr lang="vi-VN" altLang="en-US" sz="1400" dirty="0" smtClean="0">
                        <a:latin typeface=".VnTime" panose="020B7200000000000000" pitchFamily="34" charset="0"/>
                      </a:endParaRPr>
                    </a:p>
                  </a:txBody>
                  <a:tcPr/>
                </a:tc>
                <a:tc>
                  <a:txBody>
                    <a:bodyPr/>
                    <a:lstStyle/>
                    <a:p>
                      <a:pPr algn="ctr"/>
                      <a:r>
                        <a:rPr lang="vi-VN" sz="1400" dirty="0" smtClean="0"/>
                        <a:t> </a:t>
                      </a:r>
                      <a:r>
                        <a:rPr lang="vi-VN" sz="1400" b="0" i="0" kern="1200" dirty="0" smtClean="0">
                          <a:solidFill>
                            <a:schemeClr val="dk1"/>
                          </a:solidFill>
                          <a:effectLst/>
                          <a:latin typeface="Times New Roman" panose="02020603050405020304" pitchFamily="18" charset="0"/>
                          <a:ea typeface="+mn-ea"/>
                          <a:cs typeface="Times New Roman" panose="02020603050405020304" pitchFamily="18" charset="0"/>
                        </a:rPr>
                        <a:t>Tranh của ông là hình ảnh phố cổ với đường nét xộc xệch, màu sắc xám nâu vàng tạo cho bức tranh sự cổ kính</a:t>
                      </a:r>
                      <a:r>
                        <a:rPr lang="vi-VN" sz="1400" baseline="0" dirty="0" smtClean="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982968295"/>
                  </a:ext>
                </a:extLst>
              </a:tr>
            </a:tbl>
          </a:graphicData>
        </a:graphic>
      </p:graphicFrame>
      <p:sp>
        <p:nvSpPr>
          <p:cNvPr id="28" name="Title 1"/>
          <p:cNvSpPr>
            <a:spLocks noGrp="1"/>
          </p:cNvSpPr>
          <p:nvPr>
            <p:ph type="ctrTitle"/>
          </p:nvPr>
        </p:nvSpPr>
        <p:spPr>
          <a:xfrm>
            <a:off x="1239557" y="-1940843"/>
            <a:ext cx="9144000" cy="2387600"/>
          </a:xfrm>
        </p:spPr>
        <p:txBody>
          <a:bodyPr>
            <a:normAutofit/>
          </a:bodyPr>
          <a:lstStyle/>
          <a:p>
            <a:r>
              <a:rPr lang="vi-VN" sz="2000" dirty="0" smtClean="0">
                <a:latin typeface="Times New Roman" panose="02020603050405020304" pitchFamily="18" charset="0"/>
                <a:cs typeface="Times New Roman" panose="02020603050405020304" pitchFamily="18" charset="0"/>
              </a:rPr>
              <a:t>CÁC NHÓM TRÌNH BÀY</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193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par>
                                <p:cTn id="26" presetID="2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circle(in)">
                                      <p:cBhvr>
                                        <p:cTn id="40" dur="20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circle(in)">
                                      <p:cBhvr>
                                        <p:cTn id="4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3118" y="-366395"/>
            <a:ext cx="10515600" cy="1325563"/>
          </a:xfrm>
        </p:spPr>
        <p:txBody>
          <a:bodyPr>
            <a:normAutofit/>
          </a:bodyPr>
          <a:lstStyle/>
          <a:p>
            <a:r>
              <a:rPr lang="vi-VN" sz="2800" dirty="0" smtClean="0">
                <a:latin typeface="Times New Roman" panose="02020603050405020304" pitchFamily="18" charset="0"/>
                <a:cs typeface="Times New Roman" panose="02020603050405020304" pitchFamily="18" charset="0"/>
              </a:rPr>
              <a:t>Một số họa sĩ và tác phẩm khác</a:t>
            </a:r>
            <a:endParaRPr lang="en-US" sz="2800" dirty="0">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p:cNvPicPr>
          <p:nvPr>
            <p:ph idx="1"/>
          </p:nvPr>
        </p:nvPicPr>
        <p:blipFill rotWithShape="1">
          <a:blip r:embed="rId2"/>
          <a:srcRect l="51702"/>
          <a:stretch/>
        </p:blipFill>
        <p:spPr>
          <a:xfrm flipH="1">
            <a:off x="225507" y="3925978"/>
            <a:ext cx="1485375" cy="1987142"/>
          </a:xfrm>
          <a:prstGeom prst="rect">
            <a:avLst/>
          </a:prstGeom>
        </p:spPr>
      </p:pic>
      <p:pic>
        <p:nvPicPr>
          <p:cNvPr id="8" name="Picture 7"/>
          <p:cNvPicPr>
            <a:picLocks noChangeAspect="1"/>
          </p:cNvPicPr>
          <p:nvPr/>
        </p:nvPicPr>
        <p:blipFill>
          <a:blip r:embed="rId3"/>
          <a:stretch>
            <a:fillRect/>
          </a:stretch>
        </p:blipFill>
        <p:spPr>
          <a:xfrm>
            <a:off x="2111431" y="3925978"/>
            <a:ext cx="2959333" cy="1987142"/>
          </a:xfrm>
          <a:prstGeom prst="rect">
            <a:avLst/>
          </a:prstGeom>
        </p:spPr>
      </p:pic>
      <p:grpSp>
        <p:nvGrpSpPr>
          <p:cNvPr id="11" name="Group 10"/>
          <p:cNvGrpSpPr/>
          <p:nvPr/>
        </p:nvGrpSpPr>
        <p:grpSpPr>
          <a:xfrm>
            <a:off x="6343089" y="3909920"/>
            <a:ext cx="4633708" cy="2701051"/>
            <a:chOff x="6322467" y="3418861"/>
            <a:chExt cx="5607070" cy="3346668"/>
          </a:xfrm>
        </p:grpSpPr>
        <p:sp>
          <p:nvSpPr>
            <p:cNvPr id="5" name="Rectangle 4"/>
            <p:cNvSpPr/>
            <p:nvPr/>
          </p:nvSpPr>
          <p:spPr>
            <a:xfrm>
              <a:off x="6406002" y="6119198"/>
              <a:ext cx="4769832" cy="646331"/>
            </a:xfrm>
            <a:prstGeom prst="rect">
              <a:avLst/>
            </a:prstGeom>
          </p:spPr>
          <p:txBody>
            <a:bodyPr wrap="none">
              <a:spAutoFit/>
            </a:bodyPr>
            <a:lstStyle/>
            <a:p>
              <a:r>
                <a:rPr lang="en-US" dirty="0" err="1">
                  <a:latin typeface="Times New Roman" panose="02020603050405020304" pitchFamily="18" charset="0"/>
                  <a:cs typeface="Times New Roman" panose="02020603050405020304" pitchFamily="18" charset="0"/>
                </a:rPr>
                <a:t>Họa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 1950 </a:t>
              </a:r>
              <a:r>
                <a:rPr lang="en-US" dirty="0" err="1">
                  <a:latin typeface="Times New Roman" panose="02020603050405020304" pitchFamily="18" charset="0"/>
                  <a:cs typeface="Times New Roman" panose="02020603050405020304" pitchFamily="18" charset="0"/>
                </a:rPr>
                <a:t>tại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Nghệ</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A</a:t>
              </a:r>
              <a:r>
                <a:rPr lang="vi-VN" dirty="0" smtClean="0">
                  <a:latin typeface="Times New Roman" panose="02020603050405020304" pitchFamily="18" charset="0"/>
                  <a:cs typeface="Times New Roman" panose="02020603050405020304" pitchFamily="18" charset="0"/>
                </a:rPr>
                <a:t>n   </a:t>
              </a:r>
            </a:p>
            <a:p>
              <a:r>
                <a:rPr lang="vi-VN" dirty="0" smtClean="0">
                  <a:latin typeface="Times New Roman" panose="02020603050405020304" pitchFamily="18" charset="0"/>
                  <a:cs typeface="Times New Roman" panose="02020603050405020304" pitchFamily="18" charset="0"/>
                </a:rPr>
                <a:t>Eva </a:t>
              </a:r>
              <a:r>
                <a:rPr lang="vi-VN" dirty="0">
                  <a:latin typeface="Times New Roman" panose="02020603050405020304" pitchFamily="18" charset="0"/>
                  <a:cs typeface="Times New Roman" panose="02020603050405020304" pitchFamily="18" charset="0"/>
                </a:rPr>
                <a:t>trở về- tranh sơn dầu Lê Huy Tiếp. </a:t>
              </a:r>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8271077" y="3418861"/>
              <a:ext cx="3658460" cy="2700337"/>
            </a:xfrm>
            <a:prstGeom prst="rect">
              <a:avLst/>
            </a:prstGeom>
          </p:spPr>
        </p:pic>
        <p:pic>
          <p:nvPicPr>
            <p:cNvPr id="9" name="Picture 8"/>
            <p:cNvPicPr>
              <a:picLocks noChangeAspect="1"/>
            </p:cNvPicPr>
            <p:nvPr/>
          </p:nvPicPr>
          <p:blipFill rotWithShape="1">
            <a:blip r:embed="rId5"/>
            <a:srcRect l="35941"/>
            <a:stretch/>
          </p:blipFill>
          <p:spPr>
            <a:xfrm flipH="1">
              <a:off x="6322467" y="3418861"/>
              <a:ext cx="1948610" cy="2436805"/>
            </a:xfrm>
            <a:prstGeom prst="rect">
              <a:avLst/>
            </a:prstGeom>
          </p:spPr>
        </p:pic>
      </p:grpSp>
      <p:sp>
        <p:nvSpPr>
          <p:cNvPr id="10" name="Rectangle 9"/>
          <p:cNvSpPr/>
          <p:nvPr/>
        </p:nvSpPr>
        <p:spPr>
          <a:xfrm>
            <a:off x="486691" y="6257697"/>
            <a:ext cx="4756430" cy="369332"/>
          </a:xfrm>
          <a:prstGeom prst="rect">
            <a:avLst/>
          </a:prstGeom>
        </p:spPr>
        <p:txBody>
          <a:bodyPr wrap="none">
            <a:spAutoFit/>
          </a:bodyPr>
          <a:lstStyle/>
          <a:p>
            <a:r>
              <a:rPr lang="en-US" dirty="0" err="1">
                <a:solidFill>
                  <a:srgbClr val="202124"/>
                </a:solidFill>
                <a:latin typeface="Times New Roman" panose="02020603050405020304" pitchFamily="18" charset="0"/>
                <a:cs typeface="Times New Roman" panose="02020603050405020304" pitchFamily="18" charset="0"/>
              </a:rPr>
              <a:t>Họa</a:t>
            </a:r>
            <a:r>
              <a:rPr lang="en-US" dirty="0">
                <a:solidFill>
                  <a:srgbClr val="202124"/>
                </a:solidFill>
                <a:latin typeface="Times New Roman" panose="02020603050405020304" pitchFamily="18" charset="0"/>
                <a:cs typeface="Times New Roman" panose="02020603050405020304" pitchFamily="18" charset="0"/>
              </a:rPr>
              <a:t> </a:t>
            </a:r>
            <a:r>
              <a:rPr lang="en-US" dirty="0" err="1">
                <a:solidFill>
                  <a:srgbClr val="202124"/>
                </a:solidFill>
                <a:latin typeface="Times New Roman" panose="02020603050405020304" pitchFamily="18" charset="0"/>
                <a:cs typeface="Times New Roman" panose="02020603050405020304" pitchFamily="18" charset="0"/>
              </a:rPr>
              <a:t>sĩ</a:t>
            </a:r>
            <a:r>
              <a:rPr lang="en-US" dirty="0">
                <a:solidFill>
                  <a:srgbClr val="202124"/>
                </a:solidFill>
                <a:latin typeface="Times New Roman" panose="02020603050405020304" pitchFamily="18" charset="0"/>
                <a:cs typeface="Times New Roman" panose="02020603050405020304" pitchFamily="18" charset="0"/>
              </a:rPr>
              <a:t> </a:t>
            </a:r>
            <a:r>
              <a:rPr lang="en-US" dirty="0" err="1">
                <a:solidFill>
                  <a:srgbClr val="202124"/>
                </a:solidFill>
                <a:latin typeface="Times New Roman" panose="02020603050405020304" pitchFamily="18" charset="0"/>
                <a:cs typeface="Times New Roman" panose="02020603050405020304" pitchFamily="18" charset="0"/>
              </a:rPr>
              <a:t>Đào</a:t>
            </a:r>
            <a:r>
              <a:rPr lang="en-US" dirty="0">
                <a:solidFill>
                  <a:srgbClr val="202124"/>
                </a:solidFill>
                <a:latin typeface="Times New Roman" panose="02020603050405020304" pitchFamily="18" charset="0"/>
                <a:cs typeface="Times New Roman" panose="02020603050405020304" pitchFamily="18" charset="0"/>
              </a:rPr>
              <a:t> </a:t>
            </a:r>
            <a:r>
              <a:rPr lang="en-US" dirty="0" err="1">
                <a:solidFill>
                  <a:srgbClr val="202124"/>
                </a:solidFill>
                <a:latin typeface="Times New Roman" panose="02020603050405020304" pitchFamily="18" charset="0"/>
                <a:cs typeface="Times New Roman" panose="02020603050405020304" pitchFamily="18" charset="0"/>
              </a:rPr>
              <a:t>Hải</a:t>
            </a:r>
            <a:r>
              <a:rPr lang="en-US" dirty="0">
                <a:solidFill>
                  <a:srgbClr val="202124"/>
                </a:solidFill>
                <a:latin typeface="Times New Roman" panose="02020603050405020304" pitchFamily="18" charset="0"/>
                <a:cs typeface="Times New Roman" panose="02020603050405020304" pitchFamily="18" charset="0"/>
              </a:rPr>
              <a:t> </a:t>
            </a:r>
            <a:r>
              <a:rPr lang="en-US" dirty="0" err="1">
                <a:solidFill>
                  <a:srgbClr val="202124"/>
                </a:solidFill>
                <a:latin typeface="Times New Roman" panose="02020603050405020304" pitchFamily="18" charset="0"/>
                <a:cs typeface="Times New Roman" panose="02020603050405020304" pitchFamily="18" charset="0"/>
              </a:rPr>
              <a:t>Phong</a:t>
            </a:r>
            <a:r>
              <a:rPr lang="en-US" dirty="0">
                <a:solidFill>
                  <a:srgbClr val="202124"/>
                </a:solidFill>
                <a:latin typeface="Times New Roman" panose="02020603050405020304" pitchFamily="18" charset="0"/>
                <a:cs typeface="Times New Roman" panose="02020603050405020304" pitchFamily="18" charset="0"/>
              </a:rPr>
              <a:t> </a:t>
            </a:r>
            <a:r>
              <a:rPr lang="en-US" dirty="0" err="1">
                <a:solidFill>
                  <a:srgbClr val="040C28"/>
                </a:solidFill>
                <a:latin typeface="Times New Roman" panose="02020603050405020304" pitchFamily="18" charset="0"/>
                <a:cs typeface="Times New Roman" panose="02020603050405020304" pitchFamily="18" charset="0"/>
              </a:rPr>
              <a:t>sinh</a:t>
            </a:r>
            <a:r>
              <a:rPr lang="en-US" dirty="0">
                <a:solidFill>
                  <a:srgbClr val="040C28"/>
                </a:solidFill>
                <a:latin typeface="Times New Roman" panose="02020603050405020304" pitchFamily="18" charset="0"/>
                <a:cs typeface="Times New Roman" panose="02020603050405020304" pitchFamily="18" charset="0"/>
              </a:rPr>
              <a:t> </a:t>
            </a:r>
            <a:r>
              <a:rPr lang="en-US" dirty="0" err="1">
                <a:solidFill>
                  <a:srgbClr val="040C28"/>
                </a:solidFill>
                <a:latin typeface="Times New Roman" panose="02020603050405020304" pitchFamily="18" charset="0"/>
                <a:cs typeface="Times New Roman" panose="02020603050405020304" pitchFamily="18" charset="0"/>
              </a:rPr>
              <a:t>tại</a:t>
            </a:r>
            <a:r>
              <a:rPr lang="en-US" dirty="0">
                <a:solidFill>
                  <a:srgbClr val="040C28"/>
                </a:solidFill>
                <a:latin typeface="Times New Roman" panose="02020603050405020304" pitchFamily="18" charset="0"/>
                <a:cs typeface="Times New Roman" panose="02020603050405020304" pitchFamily="18" charset="0"/>
              </a:rPr>
              <a:t> </a:t>
            </a:r>
            <a:r>
              <a:rPr lang="en-US" dirty="0" err="1">
                <a:solidFill>
                  <a:srgbClr val="040C28"/>
                </a:solidFill>
                <a:latin typeface="Times New Roman" panose="02020603050405020304" pitchFamily="18" charset="0"/>
                <a:cs typeface="Times New Roman" panose="02020603050405020304" pitchFamily="18" charset="0"/>
              </a:rPr>
              <a:t>Hà</a:t>
            </a:r>
            <a:r>
              <a:rPr lang="en-US" dirty="0">
                <a:solidFill>
                  <a:srgbClr val="040C28"/>
                </a:solidFill>
                <a:latin typeface="Times New Roman" panose="02020603050405020304" pitchFamily="18" charset="0"/>
                <a:cs typeface="Times New Roman" panose="02020603050405020304" pitchFamily="18" charset="0"/>
              </a:rPr>
              <a:t> </a:t>
            </a:r>
            <a:r>
              <a:rPr lang="en-US" dirty="0" err="1">
                <a:solidFill>
                  <a:srgbClr val="040C28"/>
                </a:solidFill>
                <a:latin typeface="Times New Roman" panose="02020603050405020304" pitchFamily="18" charset="0"/>
                <a:cs typeface="Times New Roman" panose="02020603050405020304" pitchFamily="18" charset="0"/>
              </a:rPr>
              <a:t>Nội</a:t>
            </a:r>
            <a:r>
              <a:rPr lang="en-US" dirty="0">
                <a:solidFill>
                  <a:srgbClr val="040C28"/>
                </a:solidFill>
                <a:latin typeface="Times New Roman" panose="02020603050405020304" pitchFamily="18" charset="0"/>
                <a:cs typeface="Times New Roman" panose="02020603050405020304" pitchFamily="18" charset="0"/>
              </a:rPr>
              <a:t> </a:t>
            </a:r>
            <a:r>
              <a:rPr lang="en-US" dirty="0" err="1">
                <a:solidFill>
                  <a:srgbClr val="040C28"/>
                </a:solidFill>
                <a:latin typeface="Times New Roman" panose="02020603050405020304" pitchFamily="18" charset="0"/>
                <a:cs typeface="Times New Roman" panose="02020603050405020304" pitchFamily="18" charset="0"/>
              </a:rPr>
              <a:t>năm</a:t>
            </a:r>
            <a:r>
              <a:rPr lang="en-US" dirty="0">
                <a:solidFill>
                  <a:srgbClr val="040C28"/>
                </a:solidFill>
                <a:latin typeface="Times New Roman" panose="02020603050405020304" pitchFamily="18" charset="0"/>
                <a:cs typeface="Times New Roman" panose="02020603050405020304" pitchFamily="18" charset="0"/>
              </a:rPr>
              <a:t> 1965,</a:t>
            </a:r>
            <a:endParaRPr lang="en-US" dirty="0">
              <a:latin typeface="Times New Roman" panose="02020603050405020304" pitchFamily="18" charset="0"/>
              <a:cs typeface="Times New Roman" panose="02020603050405020304" pitchFamily="18" charset="0"/>
            </a:endParaRPr>
          </a:p>
        </p:txBody>
      </p:sp>
      <p:grpSp>
        <p:nvGrpSpPr>
          <p:cNvPr id="15" name="Group 14"/>
          <p:cNvGrpSpPr/>
          <p:nvPr/>
        </p:nvGrpSpPr>
        <p:grpSpPr>
          <a:xfrm>
            <a:off x="472339" y="638629"/>
            <a:ext cx="7389940" cy="3043401"/>
            <a:chOff x="451212" y="967336"/>
            <a:chExt cx="6954301" cy="2709531"/>
          </a:xfrm>
        </p:grpSpPr>
        <p:sp>
          <p:nvSpPr>
            <p:cNvPr id="12" name="Rectangle 11"/>
            <p:cNvSpPr/>
            <p:nvPr/>
          </p:nvSpPr>
          <p:spPr>
            <a:xfrm>
              <a:off x="451212" y="3101440"/>
              <a:ext cx="6954301" cy="575427"/>
            </a:xfrm>
            <a:prstGeom prst="rect">
              <a:avLst/>
            </a:prstGeom>
          </p:spPr>
          <p:txBody>
            <a:bodyPr wrap="square">
              <a:spAutoFit/>
            </a:bodyPr>
            <a:lstStyle/>
            <a:p>
              <a:r>
                <a:rPr lang="en-US" dirty="0" err="1">
                  <a:solidFill>
                    <a:srgbClr val="040C28"/>
                  </a:solidFill>
                  <a:latin typeface="Times New Roman" panose="02020603050405020304" pitchFamily="18" charset="0"/>
                  <a:cs typeface="Times New Roman" panose="02020603050405020304" pitchFamily="18" charset="0"/>
                </a:rPr>
                <a:t>Họa</a:t>
              </a:r>
              <a:r>
                <a:rPr lang="en-US" dirty="0">
                  <a:solidFill>
                    <a:srgbClr val="040C28"/>
                  </a:solidFill>
                  <a:latin typeface="Times New Roman" panose="02020603050405020304" pitchFamily="18" charset="0"/>
                  <a:cs typeface="Times New Roman" panose="02020603050405020304" pitchFamily="18" charset="0"/>
                </a:rPr>
                <a:t> </a:t>
              </a:r>
              <a:r>
                <a:rPr lang="en-US" dirty="0" err="1">
                  <a:solidFill>
                    <a:srgbClr val="040C28"/>
                  </a:solidFill>
                  <a:latin typeface="Times New Roman" panose="02020603050405020304" pitchFamily="18" charset="0"/>
                  <a:cs typeface="Times New Roman" panose="02020603050405020304" pitchFamily="18" charset="0"/>
                </a:rPr>
                <a:t>sĩ</a:t>
              </a:r>
              <a:r>
                <a:rPr lang="en-US" dirty="0">
                  <a:solidFill>
                    <a:srgbClr val="040C28"/>
                  </a:solidFill>
                  <a:latin typeface="Times New Roman" panose="02020603050405020304" pitchFamily="18" charset="0"/>
                  <a:cs typeface="Times New Roman" panose="02020603050405020304" pitchFamily="18" charset="0"/>
                </a:rPr>
                <a:t> </a:t>
              </a:r>
              <a:r>
                <a:rPr lang="en-US" dirty="0" err="1">
                  <a:solidFill>
                    <a:srgbClr val="040C28"/>
                  </a:solidFill>
                  <a:latin typeface="Times New Roman" panose="02020603050405020304" pitchFamily="18" charset="0"/>
                  <a:cs typeface="Times New Roman" panose="02020603050405020304" pitchFamily="18" charset="0"/>
                </a:rPr>
                <a:t>Nguyễn</a:t>
              </a:r>
              <a:r>
                <a:rPr lang="en-US" dirty="0">
                  <a:solidFill>
                    <a:srgbClr val="040C28"/>
                  </a:solidFill>
                  <a:latin typeface="Times New Roman" panose="02020603050405020304" pitchFamily="18" charset="0"/>
                  <a:cs typeface="Times New Roman" panose="02020603050405020304" pitchFamily="18" charset="0"/>
                </a:rPr>
                <a:t> </a:t>
              </a:r>
              <a:r>
                <a:rPr lang="en-US" dirty="0" err="1">
                  <a:solidFill>
                    <a:srgbClr val="040C28"/>
                  </a:solidFill>
                  <a:latin typeface="Times New Roman" panose="02020603050405020304" pitchFamily="18" charset="0"/>
                  <a:cs typeface="Times New Roman" panose="02020603050405020304" pitchFamily="18" charset="0"/>
                </a:rPr>
                <a:t>Hải</a:t>
              </a:r>
              <a:r>
                <a:rPr lang="en-US" dirty="0">
                  <a:solidFill>
                    <a:srgbClr val="202124"/>
                  </a:solidFill>
                  <a:latin typeface="Times New Roman" panose="02020603050405020304" pitchFamily="18" charset="0"/>
                  <a:cs typeface="Times New Roman" panose="02020603050405020304" pitchFamily="18" charset="0"/>
                </a:rPr>
                <a:t> </a:t>
              </a:r>
              <a:r>
                <a:rPr lang="en-US" dirty="0" err="1">
                  <a:solidFill>
                    <a:srgbClr val="202124"/>
                  </a:solidFill>
                  <a:latin typeface="Times New Roman" panose="02020603050405020304" pitchFamily="18" charset="0"/>
                  <a:cs typeface="Times New Roman" panose="02020603050405020304" pitchFamily="18" charset="0"/>
                </a:rPr>
                <a:t>sinh</a:t>
              </a:r>
              <a:r>
                <a:rPr lang="en-US" dirty="0">
                  <a:solidFill>
                    <a:srgbClr val="202124"/>
                  </a:solidFill>
                  <a:latin typeface="Times New Roman" panose="02020603050405020304" pitchFamily="18" charset="0"/>
                  <a:cs typeface="Times New Roman" panose="02020603050405020304" pitchFamily="18" charset="0"/>
                </a:rPr>
                <a:t> </a:t>
              </a:r>
              <a:r>
                <a:rPr lang="en-US" dirty="0" err="1">
                  <a:solidFill>
                    <a:srgbClr val="202124"/>
                  </a:solidFill>
                  <a:latin typeface="Times New Roman" panose="02020603050405020304" pitchFamily="18" charset="0"/>
                  <a:cs typeface="Times New Roman" panose="02020603050405020304" pitchFamily="18" charset="0"/>
                </a:rPr>
                <a:t>năm</a:t>
              </a:r>
              <a:r>
                <a:rPr lang="en-US" dirty="0">
                  <a:solidFill>
                    <a:srgbClr val="202124"/>
                  </a:solidFill>
                  <a:latin typeface="Times New Roman" panose="02020603050405020304" pitchFamily="18" charset="0"/>
                  <a:cs typeface="Times New Roman" panose="02020603050405020304" pitchFamily="18" charset="0"/>
                </a:rPr>
                <a:t> 1933 </a:t>
              </a:r>
              <a:endParaRPr lang="vi-VN" dirty="0" smtClean="0">
                <a:solidFill>
                  <a:srgbClr val="202124"/>
                </a:solidFill>
                <a:latin typeface="Times New Roman" panose="02020603050405020304" pitchFamily="18" charset="0"/>
                <a:cs typeface="Times New Roman" panose="02020603050405020304" pitchFamily="18" charset="0"/>
              </a:endParaRPr>
            </a:p>
            <a:p>
              <a:r>
                <a:rPr lang="en-US" dirty="0" err="1" smtClean="0">
                  <a:solidFill>
                    <a:srgbClr val="202124"/>
                  </a:solidFill>
                  <a:latin typeface="Times New Roman" panose="02020603050405020304" pitchFamily="18" charset="0"/>
                  <a:cs typeface="Times New Roman" panose="02020603050405020304" pitchFamily="18" charset="0"/>
                </a:rPr>
                <a:t>tại</a:t>
              </a:r>
              <a:r>
                <a:rPr lang="en-US" dirty="0" smtClean="0">
                  <a:solidFill>
                    <a:srgbClr val="202124"/>
                  </a:solidFill>
                  <a:latin typeface="Times New Roman" panose="02020603050405020304" pitchFamily="18" charset="0"/>
                  <a:cs typeface="Times New Roman" panose="02020603050405020304" pitchFamily="18" charset="0"/>
                </a:rPr>
                <a:t> </a:t>
              </a:r>
              <a:r>
                <a:rPr lang="en-US" dirty="0" err="1">
                  <a:solidFill>
                    <a:srgbClr val="202124"/>
                  </a:solidFill>
                  <a:latin typeface="Times New Roman" panose="02020603050405020304" pitchFamily="18" charset="0"/>
                  <a:cs typeface="Times New Roman" panose="02020603050405020304" pitchFamily="18" charset="0"/>
                </a:rPr>
                <a:t>Hậu</a:t>
              </a:r>
              <a:r>
                <a:rPr lang="en-US" dirty="0">
                  <a:solidFill>
                    <a:srgbClr val="202124"/>
                  </a:solidFill>
                  <a:latin typeface="Times New Roman" panose="02020603050405020304" pitchFamily="18" charset="0"/>
                  <a:cs typeface="Times New Roman" panose="02020603050405020304" pitchFamily="18" charset="0"/>
                </a:rPr>
                <a:t> </a:t>
              </a:r>
              <a:r>
                <a:rPr lang="en-US" dirty="0" err="1">
                  <a:solidFill>
                    <a:srgbClr val="202124"/>
                  </a:solidFill>
                  <a:latin typeface="Times New Roman" panose="02020603050405020304" pitchFamily="18" charset="0"/>
                  <a:cs typeface="Times New Roman" panose="02020603050405020304" pitchFamily="18" charset="0"/>
                </a:rPr>
                <a:t>Thành</a:t>
              </a:r>
              <a:r>
                <a:rPr lang="en-US" dirty="0">
                  <a:solidFill>
                    <a:srgbClr val="202124"/>
                  </a:solidFill>
                  <a:latin typeface="Times New Roman" panose="02020603050405020304" pitchFamily="18" charset="0"/>
                  <a:cs typeface="Times New Roman" panose="02020603050405020304" pitchFamily="18" charset="0"/>
                </a:rPr>
                <a:t>, </a:t>
              </a:r>
              <a:r>
                <a:rPr lang="en-US" dirty="0" err="1">
                  <a:solidFill>
                    <a:srgbClr val="202124"/>
                  </a:solidFill>
                  <a:latin typeface="Times New Roman" panose="02020603050405020304" pitchFamily="18" charset="0"/>
                  <a:cs typeface="Times New Roman" panose="02020603050405020304" pitchFamily="18" charset="0"/>
                </a:rPr>
                <a:t>Cái</a:t>
              </a:r>
              <a:r>
                <a:rPr lang="en-US" dirty="0">
                  <a:solidFill>
                    <a:srgbClr val="202124"/>
                  </a:solidFill>
                  <a:latin typeface="Times New Roman" panose="02020603050405020304" pitchFamily="18" charset="0"/>
                  <a:cs typeface="Times New Roman" panose="02020603050405020304" pitchFamily="18" charset="0"/>
                </a:rPr>
                <a:t> </a:t>
              </a:r>
              <a:r>
                <a:rPr lang="en-US" dirty="0" err="1">
                  <a:solidFill>
                    <a:srgbClr val="202124"/>
                  </a:solidFill>
                  <a:latin typeface="Times New Roman" panose="02020603050405020304" pitchFamily="18" charset="0"/>
                  <a:cs typeface="Times New Roman" panose="02020603050405020304" pitchFamily="18" charset="0"/>
                </a:rPr>
                <a:t>Bè</a:t>
              </a:r>
              <a:r>
                <a:rPr lang="en-US" dirty="0">
                  <a:solidFill>
                    <a:srgbClr val="202124"/>
                  </a:solidFill>
                  <a:latin typeface="Times New Roman" panose="02020603050405020304" pitchFamily="18" charset="0"/>
                  <a:cs typeface="Times New Roman" panose="02020603050405020304" pitchFamily="18" charset="0"/>
                </a:rPr>
                <a:t>, </a:t>
              </a:r>
              <a:r>
                <a:rPr lang="en-US" dirty="0" err="1">
                  <a:solidFill>
                    <a:srgbClr val="202124"/>
                  </a:solidFill>
                  <a:latin typeface="Times New Roman" panose="02020603050405020304" pitchFamily="18" charset="0"/>
                  <a:cs typeface="Times New Roman" panose="02020603050405020304" pitchFamily="18" charset="0"/>
                </a:rPr>
                <a:t>Tiền</a:t>
              </a:r>
              <a:r>
                <a:rPr lang="en-US" dirty="0">
                  <a:solidFill>
                    <a:srgbClr val="202124"/>
                  </a:solidFill>
                  <a:latin typeface="Times New Roman" panose="02020603050405020304" pitchFamily="18" charset="0"/>
                  <a:cs typeface="Times New Roman" panose="02020603050405020304" pitchFamily="18" charset="0"/>
                </a:rPr>
                <a:t> </a:t>
              </a:r>
              <a:r>
                <a:rPr lang="en-US" dirty="0" err="1">
                  <a:solidFill>
                    <a:srgbClr val="202124"/>
                  </a:solidFill>
                  <a:latin typeface="Times New Roman" panose="02020603050405020304" pitchFamily="18" charset="0"/>
                  <a:cs typeface="Times New Roman" panose="02020603050405020304" pitchFamily="18" charset="0"/>
                </a:rPr>
                <a:t>Giang</a:t>
              </a:r>
              <a:endParaRPr lang="en-US"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6"/>
            <a:stretch>
              <a:fillRect/>
            </a:stretch>
          </p:blipFill>
          <p:spPr>
            <a:xfrm>
              <a:off x="2338628" y="967336"/>
              <a:ext cx="2388980" cy="2086376"/>
            </a:xfrm>
            <a:prstGeom prst="rect">
              <a:avLst/>
            </a:prstGeom>
          </p:spPr>
        </p:pic>
        <p:pic>
          <p:nvPicPr>
            <p:cNvPr id="14" name="Picture 13"/>
            <p:cNvPicPr>
              <a:picLocks noChangeAspect="1"/>
            </p:cNvPicPr>
            <p:nvPr/>
          </p:nvPicPr>
          <p:blipFill>
            <a:blip r:embed="rId7"/>
            <a:stretch>
              <a:fillRect/>
            </a:stretch>
          </p:blipFill>
          <p:spPr>
            <a:xfrm>
              <a:off x="486691" y="993151"/>
              <a:ext cx="1774371" cy="2060561"/>
            </a:xfrm>
            <a:prstGeom prst="rect">
              <a:avLst/>
            </a:prstGeom>
          </p:spPr>
        </p:pic>
      </p:grpSp>
      <p:grpSp>
        <p:nvGrpSpPr>
          <p:cNvPr id="20" name="Group 19"/>
          <p:cNvGrpSpPr/>
          <p:nvPr/>
        </p:nvGrpSpPr>
        <p:grpSpPr>
          <a:xfrm>
            <a:off x="5732796" y="667625"/>
            <a:ext cx="6052804" cy="2919795"/>
            <a:chOff x="6037943" y="651563"/>
            <a:chExt cx="5244001" cy="2919795"/>
          </a:xfrm>
        </p:grpSpPr>
        <p:grpSp>
          <p:nvGrpSpPr>
            <p:cNvPr id="18" name="Group 17"/>
            <p:cNvGrpSpPr/>
            <p:nvPr/>
          </p:nvGrpSpPr>
          <p:grpSpPr>
            <a:xfrm>
              <a:off x="6251939" y="651563"/>
              <a:ext cx="4232970" cy="2445238"/>
              <a:chOff x="6474064" y="667625"/>
              <a:chExt cx="4232970" cy="2206204"/>
            </a:xfrm>
          </p:grpSpPr>
          <p:pic>
            <p:nvPicPr>
              <p:cNvPr id="16" name="Picture 15"/>
              <p:cNvPicPr>
                <a:picLocks noChangeAspect="1"/>
              </p:cNvPicPr>
              <p:nvPr/>
            </p:nvPicPr>
            <p:blipFill>
              <a:blip r:embed="rId8"/>
              <a:stretch>
                <a:fillRect/>
              </a:stretch>
            </p:blipFill>
            <p:spPr>
              <a:xfrm>
                <a:off x="8084404" y="667625"/>
                <a:ext cx="2622630" cy="2206204"/>
              </a:xfrm>
              <a:prstGeom prst="rect">
                <a:avLst/>
              </a:prstGeom>
            </p:spPr>
          </p:pic>
          <p:pic>
            <p:nvPicPr>
              <p:cNvPr id="17" name="Picture 16"/>
              <p:cNvPicPr>
                <a:picLocks noChangeAspect="1"/>
              </p:cNvPicPr>
              <p:nvPr/>
            </p:nvPicPr>
            <p:blipFill>
              <a:blip r:embed="rId9"/>
              <a:stretch>
                <a:fillRect/>
              </a:stretch>
            </p:blipFill>
            <p:spPr>
              <a:xfrm>
                <a:off x="6474064" y="667625"/>
                <a:ext cx="1498630" cy="2201290"/>
              </a:xfrm>
              <a:prstGeom prst="rect">
                <a:avLst/>
              </a:prstGeom>
            </p:spPr>
          </p:pic>
        </p:grpSp>
        <p:sp>
          <p:nvSpPr>
            <p:cNvPr id="19" name="TextBox 18"/>
            <p:cNvSpPr txBox="1"/>
            <p:nvPr/>
          </p:nvSpPr>
          <p:spPr>
            <a:xfrm>
              <a:off x="6037943" y="3202026"/>
              <a:ext cx="5244001" cy="369332"/>
            </a:xfrm>
            <a:prstGeom prst="rect">
              <a:avLst/>
            </a:prstGeom>
            <a:noFill/>
          </p:spPr>
          <p:txBody>
            <a:bodyPr wrap="square" rtlCol="0">
              <a:spAutoFit/>
            </a:bodyPr>
            <a:lstStyle/>
            <a:p>
              <a:r>
                <a:rPr lang="en-US" dirty="0" err="1"/>
                <a:t>Hoạ</a:t>
              </a:r>
              <a:r>
                <a:rPr lang="en-US" dirty="0"/>
                <a:t> </a:t>
              </a:r>
              <a:r>
                <a:rPr lang="en-US" dirty="0" err="1"/>
                <a:t>sĩ</a:t>
              </a:r>
              <a:r>
                <a:rPr lang="en-US" dirty="0"/>
                <a:t> </a:t>
              </a:r>
              <a:r>
                <a:rPr lang="en-US" dirty="0" err="1"/>
                <a:t>Hoàng</a:t>
              </a:r>
              <a:r>
                <a:rPr lang="en-US" dirty="0"/>
                <a:t> </a:t>
              </a:r>
              <a:r>
                <a:rPr lang="en-US" dirty="0" err="1"/>
                <a:t>Trầm</a:t>
              </a:r>
              <a:r>
                <a:rPr lang="en-US" dirty="0"/>
                <a:t> </a:t>
              </a:r>
              <a:r>
                <a:rPr lang="en-US" dirty="0" err="1"/>
                <a:t>sinh</a:t>
              </a:r>
              <a:r>
                <a:rPr lang="en-US" dirty="0"/>
                <a:t> </a:t>
              </a:r>
              <a:r>
                <a:rPr lang="en-US" dirty="0" err="1"/>
                <a:t>năm</a:t>
              </a:r>
              <a:r>
                <a:rPr lang="en-US" dirty="0"/>
                <a:t> 1928 </a:t>
              </a:r>
              <a:r>
                <a:rPr lang="en-US" dirty="0" err="1"/>
                <a:t>tại</a:t>
              </a:r>
              <a:r>
                <a:rPr lang="en-US" dirty="0"/>
                <a:t> </a:t>
              </a:r>
              <a:r>
                <a:rPr lang="en-US" dirty="0" err="1"/>
                <a:t>Sàigòn</a:t>
              </a:r>
              <a:r>
                <a:rPr lang="en-US" dirty="0"/>
                <a:t>.</a:t>
              </a:r>
            </a:p>
          </p:txBody>
        </p:sp>
      </p:grpSp>
    </p:spTree>
    <p:extLst>
      <p:ext uri="{BB962C8B-B14F-4D97-AF65-F5344CB8AC3E}">
        <p14:creationId xmlns:p14="http://schemas.microsoft.com/office/powerpoint/2010/main" val="207119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06285" y="-1193800"/>
            <a:ext cx="10145485" cy="2387600"/>
          </a:xfrm>
        </p:spPr>
        <p:txBody>
          <a:bodyPr>
            <a:noAutofit/>
          </a:bodyPr>
          <a:lstStyle/>
          <a:p>
            <a:r>
              <a:rPr lang="vi-VN" sz="2400" dirty="0" smtClean="0">
                <a:latin typeface="Times New Roman" panose="02020603050405020304" pitchFamily="18" charset="0"/>
                <a:cs typeface="Times New Roman" panose="02020603050405020304" pitchFamily="18" charset="0"/>
              </a:rPr>
              <a:t/>
            </a:r>
            <a:br>
              <a:rPr lang="vi-VN" sz="2400" dirty="0" smtClean="0">
                <a:latin typeface="Times New Roman" panose="02020603050405020304" pitchFamily="18" charset="0"/>
                <a:cs typeface="Times New Roman" panose="02020603050405020304" pitchFamily="18" charset="0"/>
              </a:rPr>
            </a:br>
            <a:r>
              <a:rPr lang="vi-VN" sz="2400" b="1" dirty="0" smtClean="0">
                <a:solidFill>
                  <a:srgbClr val="FF0000"/>
                </a:solidFill>
                <a:latin typeface="Times New Roman" panose="02020603050405020304" pitchFamily="18" charset="0"/>
                <a:cs typeface="Times New Roman" panose="02020603050405020304" pitchFamily="18" charset="0"/>
              </a:rPr>
              <a:t>BÀI TẬP</a:t>
            </a:r>
            <a:r>
              <a:rPr lang="vi-VN" sz="2400" dirty="0" smtClean="0">
                <a:latin typeface="Times New Roman" panose="02020603050405020304" pitchFamily="18" charset="0"/>
                <a:cs typeface="Times New Roman" panose="02020603050405020304" pitchFamily="18" charset="0"/>
              </a:rPr>
              <a:t/>
            </a:r>
            <a:br>
              <a:rPr lang="vi-VN" sz="2400" dirty="0" smtClean="0">
                <a:latin typeface="Times New Roman" panose="02020603050405020304" pitchFamily="18" charset="0"/>
                <a:cs typeface="Times New Roman" panose="02020603050405020304" pitchFamily="18" charset="0"/>
              </a:rPr>
            </a:b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tạo</a:t>
            </a:r>
            <a:r>
              <a:rPr lang="vi-VN" sz="2400" dirty="0" smtClean="0">
                <a:latin typeface="Times New Roman" panose="02020603050405020304" pitchFamily="18" charset="0"/>
                <a:cs typeface="Times New Roman" panose="02020603050405020304" pitchFamily="18" charset="0"/>
              </a:rPr>
              <a:t> hoặc mô phỏng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Mỹ thuật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vi-VN" sz="2400" dirty="0">
                <a:cs typeface="Times New Roman" panose="02020603050405020304" pitchFamily="18" charset="0"/>
              </a:rPr>
              <a:t>Mỹ thuật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a:t>
            </a:r>
            <a:endParaRPr lang="en-US" sz="105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892262" y="1439634"/>
            <a:ext cx="10407476" cy="5147094"/>
            <a:chOff x="720749" y="1396091"/>
            <a:chExt cx="10407476" cy="5147094"/>
          </a:xfrm>
        </p:grpSpPr>
        <p:grpSp>
          <p:nvGrpSpPr>
            <p:cNvPr id="10" name="Group 9"/>
            <p:cNvGrpSpPr/>
            <p:nvPr/>
          </p:nvGrpSpPr>
          <p:grpSpPr>
            <a:xfrm>
              <a:off x="720749" y="1396091"/>
              <a:ext cx="10407476" cy="5147094"/>
              <a:chOff x="965539" y="1396091"/>
              <a:chExt cx="10407476" cy="5147094"/>
            </a:xfrm>
          </p:grpSpPr>
          <p:pic>
            <p:nvPicPr>
              <p:cNvPr id="4" name="Picture 3"/>
              <p:cNvPicPr>
                <a:picLocks noChangeAspect="1"/>
              </p:cNvPicPr>
              <p:nvPr/>
            </p:nvPicPr>
            <p:blipFill rotWithShape="1">
              <a:blip r:embed="rId2"/>
              <a:srcRect l="19524"/>
              <a:stretch/>
            </p:blipFill>
            <p:spPr>
              <a:xfrm>
                <a:off x="965539" y="1396091"/>
                <a:ext cx="3280230" cy="2292765"/>
              </a:xfrm>
              <a:prstGeom prst="rect">
                <a:avLst/>
              </a:prstGeom>
              <a:ln w="28575">
                <a:solidFill>
                  <a:schemeClr val="tx1"/>
                </a:solidFill>
              </a:ln>
            </p:spPr>
          </p:pic>
          <p:pic>
            <p:nvPicPr>
              <p:cNvPr id="6" name="Picture 5"/>
              <p:cNvPicPr>
                <a:picLocks noChangeAspect="1"/>
              </p:cNvPicPr>
              <p:nvPr/>
            </p:nvPicPr>
            <p:blipFill rotWithShape="1">
              <a:blip r:embed="rId3"/>
              <a:srcRect l="2120" t="44733" r="55804" b="31563"/>
              <a:stretch/>
            </p:blipFill>
            <p:spPr>
              <a:xfrm>
                <a:off x="4804230" y="1396091"/>
                <a:ext cx="3265713" cy="2299859"/>
              </a:xfrm>
              <a:prstGeom prst="rect">
                <a:avLst/>
              </a:prstGeom>
              <a:ln w="28575">
                <a:solidFill>
                  <a:schemeClr val="tx1"/>
                </a:solidFill>
              </a:ln>
            </p:spPr>
          </p:pic>
          <p:pic>
            <p:nvPicPr>
              <p:cNvPr id="7" name="Picture 6"/>
              <p:cNvPicPr>
                <a:picLocks noChangeAspect="1"/>
              </p:cNvPicPr>
              <p:nvPr/>
            </p:nvPicPr>
            <p:blipFill rotWithShape="1">
              <a:blip r:embed="rId4"/>
              <a:srcRect l="14881" t="13546" r="54762" b="8993"/>
              <a:stretch/>
            </p:blipFill>
            <p:spPr>
              <a:xfrm>
                <a:off x="8824687" y="1396091"/>
                <a:ext cx="1523999" cy="2187387"/>
              </a:xfrm>
              <a:prstGeom prst="rect">
                <a:avLst/>
              </a:prstGeom>
              <a:ln w="38100">
                <a:solidFill>
                  <a:schemeClr val="tx1"/>
                </a:solidFill>
              </a:ln>
            </p:spPr>
          </p:pic>
          <p:pic>
            <p:nvPicPr>
              <p:cNvPr id="8" name="Picture 7"/>
              <p:cNvPicPr>
                <a:picLocks noChangeAspect="1"/>
              </p:cNvPicPr>
              <p:nvPr/>
            </p:nvPicPr>
            <p:blipFill>
              <a:blip r:embed="rId5"/>
              <a:stretch>
                <a:fillRect/>
              </a:stretch>
            </p:blipFill>
            <p:spPr>
              <a:xfrm>
                <a:off x="1045028" y="4124718"/>
                <a:ext cx="3121252" cy="2266163"/>
              </a:xfrm>
              <a:prstGeom prst="rect">
                <a:avLst/>
              </a:prstGeom>
            </p:spPr>
          </p:pic>
          <p:pic>
            <p:nvPicPr>
              <p:cNvPr id="9" name="Picture 8"/>
              <p:cNvPicPr>
                <a:picLocks noChangeAspect="1"/>
              </p:cNvPicPr>
              <p:nvPr/>
            </p:nvPicPr>
            <p:blipFill rotWithShape="1">
              <a:blip r:embed="rId6"/>
              <a:srcRect l="22300" t="52733" r="17217" b="16848"/>
              <a:stretch/>
            </p:blipFill>
            <p:spPr>
              <a:xfrm>
                <a:off x="7762184" y="4009535"/>
                <a:ext cx="3610831" cy="2533650"/>
              </a:xfrm>
              <a:prstGeom prst="rect">
                <a:avLst/>
              </a:prstGeom>
            </p:spPr>
          </p:pic>
        </p:grpSp>
        <p:pic>
          <p:nvPicPr>
            <p:cNvPr id="5" name="Picture 4"/>
            <p:cNvPicPr>
              <a:picLocks noChangeAspect="1"/>
            </p:cNvPicPr>
            <p:nvPr/>
          </p:nvPicPr>
          <p:blipFill rotWithShape="1">
            <a:blip r:embed="rId7"/>
            <a:srcRect l="12381" r="10476"/>
            <a:stretch/>
          </p:blipFill>
          <p:spPr>
            <a:xfrm>
              <a:off x="4272587" y="4150714"/>
              <a:ext cx="3036574" cy="2214169"/>
            </a:xfrm>
            <a:prstGeom prst="rect">
              <a:avLst/>
            </a:prstGeom>
          </p:spPr>
        </p:pic>
      </p:grpSp>
      <p:grpSp>
        <p:nvGrpSpPr>
          <p:cNvPr id="12" name="Group 11"/>
          <p:cNvGrpSpPr/>
          <p:nvPr/>
        </p:nvGrpSpPr>
        <p:grpSpPr>
          <a:xfrm>
            <a:off x="0" y="0"/>
            <a:ext cx="12192000" cy="6857999"/>
            <a:chOff x="0" y="-22843"/>
            <a:chExt cx="12191999" cy="6895839"/>
          </a:xfrm>
        </p:grpSpPr>
        <p:grpSp>
          <p:nvGrpSpPr>
            <p:cNvPr id="13" name="Group 12"/>
            <p:cNvGrpSpPr/>
            <p:nvPr/>
          </p:nvGrpSpPr>
          <p:grpSpPr>
            <a:xfrm>
              <a:off x="0" y="5767386"/>
              <a:ext cx="12191999" cy="1105610"/>
              <a:chOff x="0" y="5767386"/>
              <a:chExt cx="12191999" cy="1105610"/>
            </a:xfrm>
          </p:grpSpPr>
          <p:pic>
            <p:nvPicPr>
              <p:cNvPr id="1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4" name="Group 13"/>
            <p:cNvGrpSpPr/>
            <p:nvPr/>
          </p:nvGrpSpPr>
          <p:grpSpPr>
            <a:xfrm flipV="1">
              <a:off x="0" y="-22843"/>
              <a:ext cx="12191999" cy="1143367"/>
              <a:chOff x="0" y="5767386"/>
              <a:chExt cx="12191999" cy="1105610"/>
            </a:xfrm>
          </p:grpSpPr>
          <p:pic>
            <p:nvPicPr>
              <p:cNvPr id="15"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154508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1886" y="606032"/>
            <a:ext cx="11596914" cy="2387600"/>
          </a:xfrm>
        </p:spPr>
        <p:txBody>
          <a:bodyPr>
            <a:noAutofit/>
          </a:bodyPr>
          <a:lstStyle/>
          <a:p>
            <a:pPr algn="l"/>
            <a:r>
              <a:rPr lang="vi-VN" sz="3200" dirty="0">
                <a:solidFill>
                  <a:srgbClr val="FF0000"/>
                </a:solidFill>
              </a:rPr>
              <a:t>Thảo luận </a:t>
            </a:r>
            <a:r>
              <a:rPr lang="vi-VN" sz="3200" dirty="0" smtClean="0"/>
              <a:t/>
            </a:r>
            <a:br>
              <a:rPr lang="vi-VN" sz="3200" dirty="0" smtClean="0"/>
            </a:br>
            <a:r>
              <a:rPr lang="vi-VN" sz="2800" i="1" dirty="0">
                <a:solidFill>
                  <a:schemeClr val="accent6">
                    <a:lumMod val="50000"/>
                  </a:schemeClr>
                </a:solidFill>
              </a:rPr>
              <a:t>T</a:t>
            </a:r>
            <a:r>
              <a:rPr lang="vi-VN" sz="2800" i="1" dirty="0" smtClean="0">
                <a:solidFill>
                  <a:schemeClr val="accent6">
                    <a:lumMod val="50000"/>
                  </a:schemeClr>
                </a:solidFill>
              </a:rPr>
              <a:t>rưng </a:t>
            </a:r>
            <a:r>
              <a:rPr lang="vi-VN" sz="2800" i="1" dirty="0">
                <a:solidFill>
                  <a:schemeClr val="accent6">
                    <a:lumMod val="50000"/>
                  </a:schemeClr>
                </a:solidFill>
              </a:rPr>
              <a:t>bày sản phẩm mỹ thuật và thảo </a:t>
            </a:r>
            <a:r>
              <a:rPr lang="vi-VN" sz="2800" i="1" dirty="0" smtClean="0">
                <a:solidFill>
                  <a:schemeClr val="accent6">
                    <a:lumMod val="50000"/>
                  </a:schemeClr>
                </a:solidFill>
              </a:rPr>
              <a:t>luận</a:t>
            </a:r>
            <a:r>
              <a:rPr lang="vi-VN" sz="3200" dirty="0" smtClean="0"/>
              <a:t/>
            </a:r>
            <a:br>
              <a:rPr lang="vi-VN" sz="3200" dirty="0" smtClean="0"/>
            </a:br>
            <a:r>
              <a:rPr lang="vi-VN" sz="2400" dirty="0"/>
              <a:t>-</a:t>
            </a:r>
            <a:r>
              <a:rPr lang="vi-VN" sz="2400" dirty="0" smtClean="0"/>
              <a:t> </a:t>
            </a:r>
            <a:r>
              <a:rPr lang="vi-VN" sz="2400" dirty="0"/>
              <a:t>S</a:t>
            </a:r>
            <a:r>
              <a:rPr lang="vi-VN" sz="2400" dirty="0" smtClean="0"/>
              <a:t>ản </a:t>
            </a:r>
            <a:r>
              <a:rPr lang="vi-VN" sz="2400" dirty="0"/>
              <a:t>phẩm mỹ thuật của bạn khai thác vẻ đẹp tạo hình hay đề tài nào trong tác phẩm mỹ thuật </a:t>
            </a:r>
            <a:r>
              <a:rPr lang="vi-VN" sz="2400" dirty="0" smtClean="0"/>
              <a:t>?</a:t>
            </a:r>
            <a:br>
              <a:rPr lang="vi-VN" sz="2400" dirty="0" smtClean="0"/>
            </a:br>
            <a:r>
              <a:rPr lang="vi-VN" sz="2400" dirty="0" smtClean="0"/>
              <a:t>- Qua </a:t>
            </a:r>
            <a:r>
              <a:rPr lang="vi-VN" sz="2400" dirty="0"/>
              <a:t>này bài học ngày hôm nay em thấy được những gì về mỹ thuật hiện đại Việt Nam giai đoạn cuối thế kỷ 19 đến năm 1954?</a:t>
            </a:r>
            <a:r>
              <a:rPr lang="vi-VN" sz="2400" dirty="0" smtClean="0"/>
              <a:t/>
            </a:r>
            <a:br>
              <a:rPr lang="vi-VN" sz="2400" dirty="0" smtClean="0"/>
            </a:br>
            <a:endParaRPr lang="en-US" sz="105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1883228" y="3210827"/>
            <a:ext cx="7984671" cy="3457968"/>
            <a:chOff x="1045028" y="1396091"/>
            <a:chExt cx="10769603" cy="5262277"/>
          </a:xfrm>
        </p:grpSpPr>
        <p:pic>
          <p:nvPicPr>
            <p:cNvPr id="7" name="Picture 6"/>
            <p:cNvPicPr>
              <a:picLocks noChangeAspect="1"/>
            </p:cNvPicPr>
            <p:nvPr/>
          </p:nvPicPr>
          <p:blipFill rotWithShape="1">
            <a:blip r:embed="rId2"/>
            <a:srcRect l="19524"/>
            <a:stretch/>
          </p:blipFill>
          <p:spPr>
            <a:xfrm>
              <a:off x="1045028" y="1396091"/>
              <a:ext cx="3280230" cy="2292765"/>
            </a:xfrm>
            <a:prstGeom prst="rect">
              <a:avLst/>
            </a:prstGeom>
            <a:ln w="28575">
              <a:solidFill>
                <a:schemeClr val="tx1"/>
              </a:solidFill>
            </a:ln>
          </p:spPr>
        </p:pic>
        <p:pic>
          <p:nvPicPr>
            <p:cNvPr id="8" name="Picture 7"/>
            <p:cNvPicPr>
              <a:picLocks noChangeAspect="1"/>
            </p:cNvPicPr>
            <p:nvPr/>
          </p:nvPicPr>
          <p:blipFill rotWithShape="1">
            <a:blip r:embed="rId3"/>
            <a:srcRect l="2120" t="44733" r="55804" b="31563"/>
            <a:stretch/>
          </p:blipFill>
          <p:spPr>
            <a:xfrm>
              <a:off x="4804230" y="1396091"/>
              <a:ext cx="3265713" cy="2299859"/>
            </a:xfrm>
            <a:prstGeom prst="rect">
              <a:avLst/>
            </a:prstGeom>
            <a:ln w="28575">
              <a:solidFill>
                <a:schemeClr val="tx1"/>
              </a:solidFill>
            </a:ln>
          </p:spPr>
        </p:pic>
        <p:pic>
          <p:nvPicPr>
            <p:cNvPr id="9" name="Picture 8"/>
            <p:cNvPicPr>
              <a:picLocks noChangeAspect="1"/>
            </p:cNvPicPr>
            <p:nvPr/>
          </p:nvPicPr>
          <p:blipFill rotWithShape="1">
            <a:blip r:embed="rId4"/>
            <a:srcRect l="14881" t="13546" r="54762" b="8993"/>
            <a:stretch/>
          </p:blipFill>
          <p:spPr>
            <a:xfrm>
              <a:off x="8824687" y="1396091"/>
              <a:ext cx="2989944" cy="4291449"/>
            </a:xfrm>
            <a:prstGeom prst="rect">
              <a:avLst/>
            </a:prstGeom>
            <a:ln w="38100">
              <a:solidFill>
                <a:schemeClr val="tx1"/>
              </a:solidFill>
            </a:ln>
          </p:spPr>
        </p:pic>
        <p:pic>
          <p:nvPicPr>
            <p:cNvPr id="10" name="Picture 9"/>
            <p:cNvPicPr>
              <a:picLocks noChangeAspect="1"/>
            </p:cNvPicPr>
            <p:nvPr/>
          </p:nvPicPr>
          <p:blipFill>
            <a:blip r:embed="rId5"/>
            <a:stretch>
              <a:fillRect/>
            </a:stretch>
          </p:blipFill>
          <p:spPr>
            <a:xfrm>
              <a:off x="1045028" y="4124718"/>
              <a:ext cx="3121252" cy="2266163"/>
            </a:xfrm>
            <a:prstGeom prst="rect">
              <a:avLst/>
            </a:prstGeom>
          </p:spPr>
        </p:pic>
        <p:pic>
          <p:nvPicPr>
            <p:cNvPr id="11" name="Picture 10"/>
            <p:cNvPicPr>
              <a:picLocks noChangeAspect="1"/>
            </p:cNvPicPr>
            <p:nvPr/>
          </p:nvPicPr>
          <p:blipFill rotWithShape="1">
            <a:blip r:embed="rId6"/>
            <a:srcRect l="22300" t="52733" r="17217" b="16848"/>
            <a:stretch/>
          </p:blipFill>
          <p:spPr>
            <a:xfrm>
              <a:off x="4573611" y="4124718"/>
              <a:ext cx="3610831" cy="2533650"/>
            </a:xfrm>
            <a:prstGeom prst="rect">
              <a:avLst/>
            </a:prstGeom>
          </p:spPr>
        </p:pic>
      </p:grpSp>
      <p:grpSp>
        <p:nvGrpSpPr>
          <p:cNvPr id="12" name="Group 11"/>
          <p:cNvGrpSpPr/>
          <p:nvPr/>
        </p:nvGrpSpPr>
        <p:grpSpPr>
          <a:xfrm>
            <a:off x="0" y="0"/>
            <a:ext cx="12192000" cy="6857999"/>
            <a:chOff x="0" y="-22843"/>
            <a:chExt cx="12191999" cy="6895839"/>
          </a:xfrm>
        </p:grpSpPr>
        <p:grpSp>
          <p:nvGrpSpPr>
            <p:cNvPr id="13" name="Group 12"/>
            <p:cNvGrpSpPr/>
            <p:nvPr/>
          </p:nvGrpSpPr>
          <p:grpSpPr>
            <a:xfrm>
              <a:off x="0" y="5767386"/>
              <a:ext cx="12191999" cy="1105610"/>
              <a:chOff x="0" y="5767386"/>
              <a:chExt cx="12191999" cy="1105610"/>
            </a:xfrm>
          </p:grpSpPr>
          <p:pic>
            <p:nvPicPr>
              <p:cNvPr id="17"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4" name="Group 13"/>
            <p:cNvGrpSpPr/>
            <p:nvPr/>
          </p:nvGrpSpPr>
          <p:grpSpPr>
            <a:xfrm flipV="1">
              <a:off x="0" y="-22843"/>
              <a:ext cx="12191999" cy="1143367"/>
              <a:chOff x="0" y="5767386"/>
              <a:chExt cx="12191999" cy="1105610"/>
            </a:xfrm>
          </p:grpSpPr>
          <p:pic>
            <p:nvPicPr>
              <p:cNvPr id="15"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153302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0" y="-133350"/>
            <a:ext cx="12192000" cy="6991350"/>
          </a:xfrm>
          <a:prstGeom prst="rect">
            <a:avLst/>
          </a:prstGeom>
        </p:spPr>
      </p:pic>
      <p:sp>
        <p:nvSpPr>
          <p:cNvPr id="7" name="Rectangle 6"/>
          <p:cNvSpPr/>
          <p:nvPr/>
        </p:nvSpPr>
        <p:spPr>
          <a:xfrm>
            <a:off x="791028" y="2192012"/>
            <a:ext cx="8469086" cy="3785652"/>
          </a:xfrm>
          <a:prstGeom prst="rect">
            <a:avLst/>
          </a:prstGeom>
        </p:spPr>
        <p:txBody>
          <a:bodyPr wrap="square">
            <a:spAutoFit/>
          </a:bodyPr>
          <a:lstStyle/>
          <a:p>
            <a:r>
              <a:rPr lang="vi-VN" sz="2400" dirty="0" smtClean="0">
                <a:solidFill>
                  <a:srgbClr val="000000"/>
                </a:solidFill>
                <a:latin typeface="Times New Roman" panose="02020603050405020304" pitchFamily="18" charset="0"/>
              </a:rPr>
              <a:t>-Bài </a:t>
            </a:r>
            <a:r>
              <a:rPr lang="vi-VN" sz="2400" dirty="0">
                <a:solidFill>
                  <a:srgbClr val="000000"/>
                </a:solidFill>
                <a:latin typeface="Times New Roman" panose="02020603050405020304" pitchFamily="18" charset="0"/>
              </a:rPr>
              <a:t>học ngày hôm nay chúng ta </a:t>
            </a:r>
            <a:r>
              <a:rPr lang="vi-VN" sz="2400" dirty="0" smtClean="0">
                <a:solidFill>
                  <a:srgbClr val="000000"/>
                </a:solidFill>
                <a:latin typeface="Times New Roman" panose="02020603050405020304" pitchFamily="18" charset="0"/>
              </a:rPr>
              <a:t>tìm hiểu về Mỹ </a:t>
            </a:r>
            <a:r>
              <a:rPr lang="vi-VN" sz="2400" dirty="0">
                <a:solidFill>
                  <a:srgbClr val="000000"/>
                </a:solidFill>
                <a:latin typeface="Times New Roman" panose="02020603050405020304" pitchFamily="18" charset="0"/>
              </a:rPr>
              <a:t>thuật Việt Nam </a:t>
            </a:r>
            <a:r>
              <a:rPr lang="vi-VN" sz="2400" dirty="0" smtClean="0">
                <a:solidFill>
                  <a:srgbClr val="000000"/>
                </a:solidFill>
                <a:latin typeface="Times New Roman" panose="02020603050405020304" pitchFamily="18" charset="0"/>
              </a:rPr>
              <a:t>thời kì hiện đại. </a:t>
            </a:r>
            <a:r>
              <a:rPr lang="vi-VN" sz="2400" dirty="0">
                <a:solidFill>
                  <a:srgbClr val="000000"/>
                </a:solidFill>
                <a:latin typeface="Times New Roman" panose="02020603050405020304" pitchFamily="18" charset="0"/>
              </a:rPr>
              <a:t>C</a:t>
            </a:r>
            <a:r>
              <a:rPr lang="vi-VN" sz="2400" dirty="0" smtClean="0">
                <a:solidFill>
                  <a:srgbClr val="000000"/>
                </a:solidFill>
                <a:latin typeface="Times New Roman" panose="02020603050405020304" pitchFamily="18" charset="0"/>
              </a:rPr>
              <a:t>húng </a:t>
            </a:r>
            <a:r>
              <a:rPr lang="vi-VN" sz="2400" dirty="0">
                <a:solidFill>
                  <a:srgbClr val="000000"/>
                </a:solidFill>
                <a:latin typeface="Times New Roman" panose="02020603050405020304" pitchFamily="18" charset="0"/>
              </a:rPr>
              <a:t>ta thấy rằng các họa sĩ không chỉ vẽ về con </a:t>
            </a:r>
            <a:r>
              <a:rPr lang="vi-VN" sz="2400" dirty="0" smtClean="0">
                <a:solidFill>
                  <a:srgbClr val="000000"/>
                </a:solidFill>
                <a:latin typeface="Times New Roman" panose="02020603050405020304" pitchFamily="18" charset="0"/>
              </a:rPr>
              <a:t>người, </a:t>
            </a:r>
            <a:r>
              <a:rPr lang="vi-VN" sz="2400" dirty="0">
                <a:solidFill>
                  <a:srgbClr val="000000"/>
                </a:solidFill>
                <a:latin typeface="Times New Roman" panose="02020603050405020304" pitchFamily="18" charset="0"/>
              </a:rPr>
              <a:t>cảnh đẹp quê hương đất nước mà các họa sĩ còn vẽ những tác phẩm ca ngợi cuộc đấu tranh chống thực dân </a:t>
            </a:r>
            <a:r>
              <a:rPr lang="vi-VN" sz="2400" dirty="0" smtClean="0">
                <a:solidFill>
                  <a:srgbClr val="000000"/>
                </a:solidFill>
                <a:latin typeface="Times New Roman" panose="02020603050405020304" pitchFamily="18" charset="0"/>
              </a:rPr>
              <a:t>Pháp , đế quốc Mĩ và tay sai...của nhân dân ta và </a:t>
            </a:r>
            <a:r>
              <a:rPr lang="vi-VN" sz="2400" dirty="0">
                <a:solidFill>
                  <a:srgbClr val="000000"/>
                </a:solidFill>
                <a:latin typeface="Times New Roman" panose="02020603050405020304" pitchFamily="18" charset="0"/>
              </a:rPr>
              <a:t>chính các họa sĩ đã hăng hái lên đường tham gia kháng chiến ở trên khu Việt Bắc và kết quả năm 1954 chúng ta đã chiến thắng Điện Biên Phủ kết thúc </a:t>
            </a:r>
            <a:r>
              <a:rPr lang="vi-VN" sz="2400" dirty="0" smtClean="0">
                <a:solidFill>
                  <a:srgbClr val="000000"/>
                </a:solidFill>
                <a:latin typeface="Times New Roman" panose="02020603050405020304" pitchFamily="18" charset="0"/>
              </a:rPr>
              <a:t>đô </a:t>
            </a:r>
            <a:r>
              <a:rPr lang="vi-VN" sz="2400" dirty="0">
                <a:solidFill>
                  <a:srgbClr val="000000"/>
                </a:solidFill>
                <a:latin typeface="Times New Roman" panose="02020603050405020304" pitchFamily="18" charset="0"/>
              </a:rPr>
              <a:t>hộ của thực dân </a:t>
            </a:r>
            <a:r>
              <a:rPr lang="vi-VN" sz="2400" dirty="0" smtClean="0">
                <a:solidFill>
                  <a:srgbClr val="000000"/>
                </a:solidFill>
                <a:latin typeface="Times New Roman" panose="02020603050405020304" pitchFamily="18" charset="0"/>
              </a:rPr>
              <a:t>Pháp và giải phóng Miền Nam thống nhất đất nước.</a:t>
            </a:r>
          </a:p>
          <a:p>
            <a:r>
              <a:rPr lang="vi-VN" sz="2400" dirty="0" smtClean="0">
                <a:latin typeface="+mj-lt"/>
              </a:rPr>
              <a:t>-Giai đoạn </a:t>
            </a:r>
            <a:r>
              <a:rPr lang="vi-VN" sz="2400" dirty="0">
                <a:latin typeface="+mj-lt"/>
              </a:rPr>
              <a:t>từ năm 1976 đến nay Mỹ thuật Việt Nam có nhiều hơn sáng tác đa dạng trong bối cảnh hội nhập...</a:t>
            </a:r>
            <a:endParaRPr lang="en-US" sz="2400" dirty="0">
              <a:latin typeface="+mj-lt"/>
            </a:endParaRPr>
          </a:p>
        </p:txBody>
      </p:sp>
    </p:spTree>
    <p:extLst>
      <p:ext uri="{BB962C8B-B14F-4D97-AF65-F5344CB8AC3E}">
        <p14:creationId xmlns:p14="http://schemas.microsoft.com/office/powerpoint/2010/main" val="339947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0" y="-174171"/>
            <a:ext cx="12308114" cy="7267818"/>
          </a:xfrm>
          <a:prstGeom prst="rect">
            <a:avLst/>
          </a:prstGeom>
        </p:spPr>
      </p:pic>
      <p:sp>
        <p:nvSpPr>
          <p:cNvPr id="5" name="Rectangle 4"/>
          <p:cNvSpPr/>
          <p:nvPr/>
        </p:nvSpPr>
        <p:spPr>
          <a:xfrm>
            <a:off x="3048000" y="1151414"/>
            <a:ext cx="6096000" cy="2308324"/>
          </a:xfrm>
          <a:prstGeom prst="rect">
            <a:avLst/>
          </a:prstGeom>
        </p:spPr>
        <p:txBody>
          <a:bodyPr>
            <a:spAutoFit/>
          </a:bodyPr>
          <a:lstStyle/>
          <a:p>
            <a:r>
              <a:rPr lang="vi-VN" sz="3600" dirty="0">
                <a:solidFill>
                  <a:srgbClr val="FFFF00"/>
                </a:solidFill>
                <a:latin typeface="Times New Roman" panose="02020603050405020304" pitchFamily="18" charset="0"/>
              </a:rPr>
              <a:t> </a:t>
            </a:r>
            <a:r>
              <a:rPr lang="vi-VN" sz="3600" dirty="0" smtClean="0">
                <a:solidFill>
                  <a:srgbClr val="FFFF00"/>
                </a:solidFill>
                <a:latin typeface="Times New Roman" panose="02020603050405020304" pitchFamily="18" charset="0"/>
              </a:rPr>
              <a:t>VẬN DỤNG</a:t>
            </a:r>
          </a:p>
          <a:p>
            <a:r>
              <a:rPr lang="vi-VN" sz="3600" dirty="0" smtClean="0">
                <a:solidFill>
                  <a:srgbClr val="FFFF00"/>
                </a:solidFill>
                <a:latin typeface="Times New Roman" panose="02020603050405020304" pitchFamily="18" charset="0"/>
              </a:rPr>
              <a:t>Em </a:t>
            </a:r>
            <a:r>
              <a:rPr lang="vi-VN" sz="3600" dirty="0">
                <a:solidFill>
                  <a:srgbClr val="FFFF00"/>
                </a:solidFill>
                <a:latin typeface="Times New Roman" panose="02020603050405020304" pitchFamily="18" charset="0"/>
              </a:rPr>
              <a:t>hãy vẽ sơ đồ tư duy về bài học ngày hôm nay hoặc về một tác giả </a:t>
            </a:r>
            <a:r>
              <a:rPr lang="vi-VN" sz="3600" dirty="0" smtClean="0">
                <a:solidFill>
                  <a:srgbClr val="FFFF00"/>
                </a:solidFill>
                <a:latin typeface="Times New Roman" panose="02020603050405020304" pitchFamily="18" charset="0"/>
              </a:rPr>
              <a:t>- tác </a:t>
            </a:r>
            <a:r>
              <a:rPr lang="vi-VN" sz="3600" dirty="0">
                <a:solidFill>
                  <a:srgbClr val="FFFF00"/>
                </a:solidFill>
                <a:latin typeface="Times New Roman" panose="02020603050405020304" pitchFamily="18" charset="0"/>
              </a:rPr>
              <a:t>phẩm cụ </a:t>
            </a:r>
            <a:r>
              <a:rPr lang="vi-VN" sz="3600" dirty="0" smtClean="0">
                <a:solidFill>
                  <a:srgbClr val="FFFF00"/>
                </a:solidFill>
                <a:latin typeface="Times New Roman" panose="02020603050405020304" pitchFamily="18" charset="0"/>
              </a:rPr>
              <a:t>thể!</a:t>
            </a:r>
            <a:endParaRPr lang="en-US" sz="3600" dirty="0">
              <a:solidFill>
                <a:srgbClr val="FFFF00"/>
              </a:solidFill>
            </a:endParaRPr>
          </a:p>
        </p:txBody>
      </p:sp>
    </p:spTree>
    <p:extLst>
      <p:ext uri="{BB962C8B-B14F-4D97-AF65-F5344CB8AC3E}">
        <p14:creationId xmlns:p14="http://schemas.microsoft.com/office/powerpoint/2010/main" val="129199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0" y="0"/>
            <a:ext cx="12192000" cy="6692900"/>
          </a:xfrm>
          <a:prstGeom prst="rect">
            <a:avLst/>
          </a:prstGeom>
        </p:spPr>
      </p:pic>
      <p:sp>
        <p:nvSpPr>
          <p:cNvPr id="5" name="Rectangle 4"/>
          <p:cNvSpPr/>
          <p:nvPr/>
        </p:nvSpPr>
        <p:spPr>
          <a:xfrm>
            <a:off x="3048000" y="3105835"/>
            <a:ext cx="6096000" cy="369332"/>
          </a:xfrm>
          <a:prstGeom prst="rect">
            <a:avLst/>
          </a:prstGeom>
        </p:spPr>
        <p:txBody>
          <a:bodyPr>
            <a:spAutoFit/>
          </a:bodyPr>
          <a:lstStyle/>
          <a:p>
            <a:r>
              <a:rPr lang="vi-VN" dirty="0" smtClean="0">
                <a:solidFill>
                  <a:srgbClr val="FF0000"/>
                </a:solidFill>
                <a:latin typeface="Times New Roman" panose="02020603050405020304" pitchFamily="18" charset="0"/>
              </a:rPr>
              <a:t>!</a:t>
            </a:r>
            <a:endParaRPr lang="en-US" dirty="0">
              <a:solidFill>
                <a:srgbClr val="FF0000"/>
              </a:solidFill>
            </a:endParaRPr>
          </a:p>
        </p:txBody>
      </p:sp>
      <p:sp>
        <p:nvSpPr>
          <p:cNvPr id="6" name="Rectangle 5"/>
          <p:cNvSpPr/>
          <p:nvPr/>
        </p:nvSpPr>
        <p:spPr>
          <a:xfrm>
            <a:off x="2099553" y="3105835"/>
            <a:ext cx="7992894" cy="1754326"/>
          </a:xfrm>
          <a:prstGeom prst="rect">
            <a:avLst/>
          </a:prstGeom>
          <a:noFill/>
        </p:spPr>
        <p:txBody>
          <a:bodyPr wrap="none" lIns="91440" tIns="45720" rIns="91440" bIns="45720">
            <a:spAutoFit/>
          </a:bodyPr>
          <a:lstStyle/>
          <a:p>
            <a:r>
              <a:rPr lang="en-US" sz="5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rPr>
              <a:t>Giờ</a:t>
            </a: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rPr>
              <a:t> </a:t>
            </a:r>
            <a:r>
              <a:rPr lang="en-US" sz="5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rPr>
              <a:t>học</a:t>
            </a: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rPr>
              <a:t> </a:t>
            </a:r>
            <a:r>
              <a:rPr lang="en-US" sz="5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rPr>
              <a:t>hôm</a:t>
            </a: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rPr>
              <a:t> nay </a:t>
            </a:r>
            <a:r>
              <a:rPr lang="en-US" sz="5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rPr>
              <a:t>kết</a:t>
            </a: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rPr>
              <a:t> </a:t>
            </a:r>
            <a:r>
              <a:rPr lang="en-US" sz="5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rPr>
              <a:t>thúc</a:t>
            </a: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rPr>
              <a:t> </a:t>
            </a:r>
            <a:endParaRPr lang="vi-VN"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endParaRPr>
          </a:p>
          <a:p>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rPr>
              <a:t>Xin </a:t>
            </a:r>
            <a:r>
              <a:rPr lang="en-US" sz="5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rPr>
              <a:t>chào</a:t>
            </a: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rPr>
              <a:t> </a:t>
            </a:r>
            <a:r>
              <a:rPr lang="en-US" sz="5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rPr>
              <a:t>tạm</a:t>
            </a: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rPr>
              <a:t> </a:t>
            </a:r>
            <a:r>
              <a:rPr lang="en-US" sz="54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rPr>
              <a:t>biệt</a:t>
            </a:r>
            <a:endPar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90433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3257" y="-1157776"/>
            <a:ext cx="10428514" cy="2387600"/>
          </a:xfrm>
        </p:spPr>
        <p:txBody>
          <a:bodyPr>
            <a:noAutofit/>
          </a:bodyPr>
          <a:lstStyle/>
          <a:p>
            <a:r>
              <a:rPr lang="en-US" sz="3200" dirty="0" err="1">
                <a:solidFill>
                  <a:srgbClr val="FF0000"/>
                </a:solidFill>
                <a:latin typeface="Times New Roman" panose="02020603050405020304" pitchFamily="18" charset="0"/>
                <a:cs typeface="Times New Roman" panose="02020603050405020304" pitchFamily="18" charset="0"/>
              </a:rPr>
              <a:t>Quan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sát</a:t>
            </a:r>
            <a:r>
              <a:rPr lang="vi-VN" sz="3200" dirty="0" smtClean="0">
                <a:latin typeface="Times New Roman" panose="02020603050405020304" pitchFamily="18" charset="0"/>
                <a:cs typeface="Times New Roman" panose="02020603050405020304" pitchFamily="18" charset="0"/>
              </a:rPr>
              <a:t/>
            </a:r>
            <a:br>
              <a:rPr lang="vi-VN" sz="3200" dirty="0" smtClean="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T</a:t>
            </a:r>
            <a:r>
              <a:rPr lang="en-US" sz="2800" dirty="0" err="1" smtClean="0">
                <a:latin typeface="Times New Roman" panose="02020603050405020304" pitchFamily="18" charset="0"/>
                <a:cs typeface="Times New Roman" panose="02020603050405020304" pitchFamily="18" charset="0"/>
              </a:rPr>
              <a:t>ìm</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đạ</a:t>
            </a:r>
            <a:r>
              <a:rPr lang="vi-VN" sz="2800" dirty="0">
                <a:latin typeface="Times New Roman" panose="02020603050405020304" pitchFamily="18" charset="0"/>
                <a:cs typeface="Times New Roman" panose="02020603050405020304" pitchFamily="18" charset="0"/>
              </a:rPr>
              <a:t>i</a:t>
            </a:r>
            <a:endParaRPr lang="en-US" sz="1100" dirty="0">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1023257" y="1419905"/>
            <a:ext cx="10177113" cy="2624383"/>
            <a:chOff x="1023257" y="1419905"/>
            <a:chExt cx="10177113" cy="2624383"/>
          </a:xfrm>
        </p:grpSpPr>
        <p:pic>
          <p:nvPicPr>
            <p:cNvPr id="4" name="Picture 3"/>
            <p:cNvPicPr>
              <a:picLocks noChangeAspect="1"/>
            </p:cNvPicPr>
            <p:nvPr/>
          </p:nvPicPr>
          <p:blipFill>
            <a:blip r:embed="rId2"/>
            <a:stretch>
              <a:fillRect/>
            </a:stretch>
          </p:blipFill>
          <p:spPr>
            <a:xfrm>
              <a:off x="1023257" y="1621571"/>
              <a:ext cx="1674907" cy="2322030"/>
            </a:xfrm>
            <a:prstGeom prst="rect">
              <a:avLst/>
            </a:prstGeom>
          </p:spPr>
        </p:pic>
        <p:pic>
          <p:nvPicPr>
            <p:cNvPr id="6" name="Picture 5"/>
            <p:cNvPicPr>
              <a:picLocks noChangeAspect="1"/>
            </p:cNvPicPr>
            <p:nvPr/>
          </p:nvPicPr>
          <p:blipFill>
            <a:blip r:embed="rId3"/>
            <a:stretch>
              <a:fillRect/>
            </a:stretch>
          </p:blipFill>
          <p:spPr>
            <a:xfrm>
              <a:off x="3391125" y="1419905"/>
              <a:ext cx="1749589" cy="2624383"/>
            </a:xfrm>
            <a:prstGeom prst="rect">
              <a:avLst/>
            </a:prstGeom>
          </p:spPr>
        </p:pic>
        <p:pic>
          <p:nvPicPr>
            <p:cNvPr id="9" name="Picture 8"/>
            <p:cNvPicPr>
              <a:picLocks noChangeAspect="1"/>
            </p:cNvPicPr>
            <p:nvPr/>
          </p:nvPicPr>
          <p:blipFill>
            <a:blip r:embed="rId4"/>
            <a:stretch>
              <a:fillRect/>
            </a:stretch>
          </p:blipFill>
          <p:spPr>
            <a:xfrm>
              <a:off x="5648711" y="1578058"/>
              <a:ext cx="1804694" cy="2466230"/>
            </a:xfrm>
            <a:prstGeom prst="rect">
              <a:avLst/>
            </a:prstGeom>
          </p:spPr>
        </p:pic>
        <p:pic>
          <p:nvPicPr>
            <p:cNvPr id="11" name="Picture 10"/>
            <p:cNvPicPr>
              <a:picLocks noChangeAspect="1"/>
            </p:cNvPicPr>
            <p:nvPr/>
          </p:nvPicPr>
          <p:blipFill>
            <a:blip r:embed="rId5"/>
            <a:stretch>
              <a:fillRect/>
            </a:stretch>
          </p:blipFill>
          <p:spPr>
            <a:xfrm>
              <a:off x="8102760" y="1602243"/>
              <a:ext cx="3097610" cy="2341358"/>
            </a:xfrm>
            <a:prstGeom prst="rect">
              <a:avLst/>
            </a:prstGeom>
          </p:spPr>
        </p:pic>
      </p:grpSp>
      <p:grpSp>
        <p:nvGrpSpPr>
          <p:cNvPr id="14" name="Group 13"/>
          <p:cNvGrpSpPr/>
          <p:nvPr/>
        </p:nvGrpSpPr>
        <p:grpSpPr>
          <a:xfrm>
            <a:off x="616860" y="4390110"/>
            <a:ext cx="10936511" cy="1857375"/>
            <a:chOff x="515260" y="4564281"/>
            <a:chExt cx="10936511" cy="1857375"/>
          </a:xfrm>
        </p:grpSpPr>
        <p:pic>
          <p:nvPicPr>
            <p:cNvPr id="7" name="Picture 6"/>
            <p:cNvPicPr>
              <a:picLocks noChangeAspect="1"/>
            </p:cNvPicPr>
            <p:nvPr/>
          </p:nvPicPr>
          <p:blipFill>
            <a:blip r:embed="rId6"/>
            <a:stretch>
              <a:fillRect/>
            </a:stretch>
          </p:blipFill>
          <p:spPr>
            <a:xfrm>
              <a:off x="6319410" y="4598621"/>
              <a:ext cx="2389286" cy="1823035"/>
            </a:xfrm>
            <a:prstGeom prst="rect">
              <a:avLst/>
            </a:prstGeom>
          </p:spPr>
        </p:pic>
        <p:pic>
          <p:nvPicPr>
            <p:cNvPr id="8" name="Picture 7"/>
            <p:cNvPicPr>
              <a:picLocks noChangeAspect="1"/>
            </p:cNvPicPr>
            <p:nvPr/>
          </p:nvPicPr>
          <p:blipFill>
            <a:blip r:embed="rId7"/>
            <a:stretch>
              <a:fillRect/>
            </a:stretch>
          </p:blipFill>
          <p:spPr>
            <a:xfrm>
              <a:off x="515260" y="4629696"/>
              <a:ext cx="2532866" cy="1791960"/>
            </a:xfrm>
            <a:prstGeom prst="rect">
              <a:avLst/>
            </a:prstGeom>
          </p:spPr>
        </p:pic>
        <p:pic>
          <p:nvPicPr>
            <p:cNvPr id="10" name="Picture 9"/>
            <p:cNvPicPr>
              <a:picLocks noChangeAspect="1"/>
            </p:cNvPicPr>
            <p:nvPr/>
          </p:nvPicPr>
          <p:blipFill>
            <a:blip r:embed="rId8"/>
            <a:stretch>
              <a:fillRect/>
            </a:stretch>
          </p:blipFill>
          <p:spPr>
            <a:xfrm>
              <a:off x="3418236" y="4598621"/>
              <a:ext cx="2735948" cy="1823035"/>
            </a:xfrm>
            <a:prstGeom prst="rect">
              <a:avLst/>
            </a:prstGeom>
          </p:spPr>
        </p:pic>
        <p:pic>
          <p:nvPicPr>
            <p:cNvPr id="13" name="Picture 12"/>
            <p:cNvPicPr>
              <a:picLocks noChangeAspect="1"/>
            </p:cNvPicPr>
            <p:nvPr/>
          </p:nvPicPr>
          <p:blipFill>
            <a:blip r:embed="rId9"/>
            <a:stretch>
              <a:fillRect/>
            </a:stretch>
          </p:blipFill>
          <p:spPr>
            <a:xfrm>
              <a:off x="8994321" y="4564281"/>
              <a:ext cx="2457450" cy="1857375"/>
            </a:xfrm>
            <a:prstGeom prst="rect">
              <a:avLst/>
            </a:prstGeom>
          </p:spPr>
        </p:pic>
      </p:grpSp>
      <p:grpSp>
        <p:nvGrpSpPr>
          <p:cNvPr id="15" name="Group 14"/>
          <p:cNvGrpSpPr/>
          <p:nvPr/>
        </p:nvGrpSpPr>
        <p:grpSpPr>
          <a:xfrm>
            <a:off x="0" y="0"/>
            <a:ext cx="12192000" cy="6857999"/>
            <a:chOff x="0" y="-22843"/>
            <a:chExt cx="12191999" cy="6895839"/>
          </a:xfrm>
        </p:grpSpPr>
        <p:grpSp>
          <p:nvGrpSpPr>
            <p:cNvPr id="16" name="Group 15"/>
            <p:cNvGrpSpPr/>
            <p:nvPr/>
          </p:nvGrpSpPr>
          <p:grpSpPr>
            <a:xfrm>
              <a:off x="0" y="5767386"/>
              <a:ext cx="12191999" cy="1105610"/>
              <a:chOff x="0" y="5767386"/>
              <a:chExt cx="12191999" cy="1105610"/>
            </a:xfrm>
          </p:grpSpPr>
          <p:pic>
            <p:nvPicPr>
              <p:cNvPr id="20"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7" name="Group 16"/>
            <p:cNvGrpSpPr/>
            <p:nvPr/>
          </p:nvGrpSpPr>
          <p:grpSpPr>
            <a:xfrm flipV="1">
              <a:off x="0" y="-22843"/>
              <a:ext cx="12191999" cy="1143367"/>
              <a:chOff x="0" y="5767386"/>
              <a:chExt cx="12191999" cy="1105610"/>
            </a:xfrm>
          </p:grpSpPr>
          <p:pic>
            <p:nvPicPr>
              <p:cNvPr id="18"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87923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4201" y="2816480"/>
            <a:ext cx="9974772" cy="2387600"/>
          </a:xfrm>
        </p:spPr>
        <p:txBody>
          <a:bodyPr>
            <a:noAutofit/>
          </a:bodyPr>
          <a:lstStyle/>
          <a:p>
            <a:pPr algn="l"/>
            <a:r>
              <a:rPr lang="vi-VN" sz="2400" i="1" dirty="0" smtClean="0">
                <a:solidFill>
                  <a:srgbClr val="FF0000"/>
                </a:solidFill>
              </a:rPr>
              <a:t>-Em </a:t>
            </a:r>
            <a:r>
              <a:rPr lang="vi-VN" sz="2400" i="1" dirty="0">
                <a:solidFill>
                  <a:srgbClr val="FF0000"/>
                </a:solidFill>
              </a:rPr>
              <a:t>biết gì về một trong những bức tranh này? vd như tên tranh, tác giả</a:t>
            </a:r>
            <a:r>
              <a:rPr lang="vi-VN" sz="2400" i="1" dirty="0" smtClean="0">
                <a:solidFill>
                  <a:srgbClr val="FF0000"/>
                </a:solidFill>
              </a:rPr>
              <a:t>?</a:t>
            </a:r>
            <a:r>
              <a:rPr lang="en-US" sz="2400" i="1" dirty="0">
                <a:solidFill>
                  <a:srgbClr val="FF0000"/>
                </a:solidFill>
              </a:rPr>
              <a:t> </a:t>
            </a:r>
            <a:r>
              <a:rPr lang="vi-VN" sz="2400" i="1" dirty="0" smtClean="0">
                <a:solidFill>
                  <a:srgbClr val="FF0000"/>
                </a:solidFill>
              </a:rPr>
              <a:t/>
            </a:r>
            <a:br>
              <a:rPr lang="vi-VN" sz="2400" i="1" dirty="0" smtClean="0">
                <a:solidFill>
                  <a:srgbClr val="FF0000"/>
                </a:solidFill>
              </a:rPr>
            </a:br>
            <a:r>
              <a:rPr lang="vi-VN" sz="2400" i="1" dirty="0">
                <a:solidFill>
                  <a:srgbClr val="FF0000"/>
                </a:solidFill>
                <a:latin typeface="Times New Roman" panose="02020603050405020304" pitchFamily="18" charset="0"/>
                <a:cs typeface="Times New Roman" panose="02020603050405020304" pitchFamily="18" charset="0"/>
              </a:rPr>
              <a:t>-</a:t>
            </a:r>
            <a:r>
              <a:rPr lang="en-US" sz="2400" i="1" dirty="0" err="1" smtClean="0">
                <a:solidFill>
                  <a:srgbClr val="FF0000"/>
                </a:solidFill>
                <a:latin typeface="Times New Roman" panose="02020603050405020304" pitchFamily="18" charset="0"/>
                <a:cs typeface="Times New Roman" panose="02020603050405020304" pitchFamily="18" charset="0"/>
              </a:rPr>
              <a:t>Tác</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phẩm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trong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giai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đoạn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này</a:t>
            </a:r>
            <a:r>
              <a:rPr lang="en-US" sz="2400" i="1" dirty="0">
                <a:solidFill>
                  <a:srgbClr val="FF0000"/>
                </a:solidFill>
                <a:latin typeface="Times New Roman" panose="02020603050405020304" pitchFamily="18" charset="0"/>
                <a:cs typeface="Times New Roman" panose="02020603050405020304" pitchFamily="18" charset="0"/>
              </a:rPr>
              <a:t> </a:t>
            </a:r>
            <a:r>
              <a:rPr lang="vi-VN" sz="2400" i="1" dirty="0" smtClean="0">
                <a:solidFill>
                  <a:srgbClr val="FF0000"/>
                </a:solidFill>
                <a:latin typeface="Times New Roman" panose="02020603050405020304" pitchFamily="18" charset="0"/>
                <a:cs typeface="Times New Roman" panose="02020603050405020304" pitchFamily="18" charset="0"/>
              </a:rPr>
              <a:t>vẽ về nội dung </a:t>
            </a:r>
            <a:r>
              <a:rPr lang="en-US" sz="2400" i="1" dirty="0" err="1" smtClean="0">
                <a:solidFill>
                  <a:srgbClr val="FF0000"/>
                </a:solidFill>
                <a:latin typeface="Times New Roman" panose="02020603050405020304" pitchFamily="18" charset="0"/>
                <a:cs typeface="Times New Roman" panose="02020603050405020304" pitchFamily="18" charset="0"/>
              </a:rPr>
              <a:t>gì</a:t>
            </a:r>
            <a:r>
              <a:rPr lang="vi-VN" sz="2400" i="1" dirty="0" smtClean="0">
                <a:solidFill>
                  <a:srgbClr val="FF0000"/>
                </a:solidFill>
                <a:latin typeface="Times New Roman" panose="02020603050405020304" pitchFamily="18" charset="0"/>
                <a:cs typeface="Times New Roman" panose="02020603050405020304" pitchFamily="18" charset="0"/>
              </a:rPr>
              <a:t>?</a:t>
            </a:r>
            <a:endParaRPr lang="en-US" sz="1050" i="1"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532261" y="5349515"/>
            <a:ext cx="11786552" cy="1655762"/>
          </a:xfrm>
        </p:spPr>
        <p:txBody>
          <a:bodyPr/>
          <a:lstStyle/>
          <a:p>
            <a:pPr algn="l"/>
            <a:r>
              <a:rPr lang="vi-VN" dirty="0" smtClean="0">
                <a:latin typeface="+mj-lt"/>
              </a:rPr>
              <a:t>- Đây </a:t>
            </a:r>
            <a:r>
              <a:rPr lang="vi-VN" dirty="0">
                <a:latin typeface="+mj-lt"/>
              </a:rPr>
              <a:t>là những bức tranh nổi tiếng của các họa sĩ khóa 1 trường Cao đẳng Kỹ thuật Đông Dương </a:t>
            </a:r>
            <a:r>
              <a:rPr lang="vi-VN" dirty="0" smtClean="0">
                <a:latin typeface="+mj-lt"/>
              </a:rPr>
              <a:t>Như: </a:t>
            </a:r>
            <a:r>
              <a:rPr lang="vi-VN" dirty="0">
                <a:latin typeface="+mj-lt"/>
              </a:rPr>
              <a:t>Nguyễn Văn </a:t>
            </a:r>
            <a:r>
              <a:rPr lang="vi-VN" dirty="0" smtClean="0">
                <a:latin typeface="+mj-lt"/>
              </a:rPr>
              <a:t>Chánh, </a:t>
            </a:r>
            <a:r>
              <a:rPr lang="vi-VN" dirty="0">
                <a:latin typeface="+mj-lt"/>
              </a:rPr>
              <a:t>Tô Ngọc Vân </a:t>
            </a:r>
            <a:r>
              <a:rPr lang="vi-VN" dirty="0" smtClean="0">
                <a:latin typeface="+mj-lt"/>
              </a:rPr>
              <a:t>,Nguyễn </a:t>
            </a:r>
            <a:r>
              <a:rPr lang="vi-VN" dirty="0">
                <a:latin typeface="+mj-lt"/>
              </a:rPr>
              <a:t>Đỗ </a:t>
            </a:r>
            <a:r>
              <a:rPr lang="vi-VN" dirty="0" smtClean="0">
                <a:latin typeface="+mj-lt"/>
              </a:rPr>
              <a:t>Cung...</a:t>
            </a:r>
            <a:endParaRPr lang="en-US" dirty="0">
              <a:latin typeface="+mj-lt"/>
              <a:cs typeface="Times New Roman" panose="02020603050405020304" pitchFamily="18" charset="0"/>
            </a:endParaRPr>
          </a:p>
        </p:txBody>
      </p:sp>
      <p:grpSp>
        <p:nvGrpSpPr>
          <p:cNvPr id="4" name="Group 3"/>
          <p:cNvGrpSpPr/>
          <p:nvPr/>
        </p:nvGrpSpPr>
        <p:grpSpPr>
          <a:xfrm>
            <a:off x="901037" y="77991"/>
            <a:ext cx="10369637" cy="1608267"/>
            <a:chOff x="-771789" y="1388334"/>
            <a:chExt cx="14675888" cy="2651518"/>
          </a:xfrm>
        </p:grpSpPr>
        <p:pic>
          <p:nvPicPr>
            <p:cNvPr id="5" name="Picture 4"/>
            <p:cNvPicPr>
              <a:picLocks noChangeAspect="1"/>
            </p:cNvPicPr>
            <p:nvPr/>
          </p:nvPicPr>
          <p:blipFill>
            <a:blip r:embed="rId2"/>
            <a:stretch>
              <a:fillRect/>
            </a:stretch>
          </p:blipFill>
          <p:spPr>
            <a:xfrm>
              <a:off x="-771789" y="1717822"/>
              <a:ext cx="1674907" cy="2322030"/>
            </a:xfrm>
            <a:prstGeom prst="rect">
              <a:avLst/>
            </a:prstGeom>
          </p:spPr>
        </p:pic>
        <p:pic>
          <p:nvPicPr>
            <p:cNvPr id="6" name="Picture 5"/>
            <p:cNvPicPr>
              <a:picLocks noChangeAspect="1"/>
            </p:cNvPicPr>
            <p:nvPr/>
          </p:nvPicPr>
          <p:blipFill>
            <a:blip r:embed="rId3"/>
            <a:stretch>
              <a:fillRect/>
            </a:stretch>
          </p:blipFill>
          <p:spPr>
            <a:xfrm>
              <a:off x="3440267" y="1388334"/>
              <a:ext cx="1749588" cy="2624383"/>
            </a:xfrm>
            <a:prstGeom prst="rect">
              <a:avLst/>
            </a:prstGeom>
          </p:spPr>
        </p:pic>
        <p:pic>
          <p:nvPicPr>
            <p:cNvPr id="7" name="Picture 6"/>
            <p:cNvPicPr>
              <a:picLocks noChangeAspect="1"/>
            </p:cNvPicPr>
            <p:nvPr/>
          </p:nvPicPr>
          <p:blipFill>
            <a:blip r:embed="rId4"/>
            <a:stretch>
              <a:fillRect/>
            </a:stretch>
          </p:blipFill>
          <p:spPr>
            <a:xfrm>
              <a:off x="7025169" y="1537319"/>
              <a:ext cx="2477389" cy="2466229"/>
            </a:xfrm>
            <a:prstGeom prst="rect">
              <a:avLst/>
            </a:prstGeom>
          </p:spPr>
        </p:pic>
        <p:pic>
          <p:nvPicPr>
            <p:cNvPr id="8" name="Picture 7"/>
            <p:cNvPicPr>
              <a:picLocks noChangeAspect="1"/>
            </p:cNvPicPr>
            <p:nvPr/>
          </p:nvPicPr>
          <p:blipFill>
            <a:blip r:embed="rId5"/>
            <a:stretch>
              <a:fillRect/>
            </a:stretch>
          </p:blipFill>
          <p:spPr>
            <a:xfrm>
              <a:off x="10806490" y="1599756"/>
              <a:ext cx="3097609" cy="2341357"/>
            </a:xfrm>
            <a:prstGeom prst="rect">
              <a:avLst/>
            </a:prstGeom>
          </p:spPr>
        </p:pic>
      </p:grpSp>
      <p:grpSp>
        <p:nvGrpSpPr>
          <p:cNvPr id="9" name="Group 8"/>
          <p:cNvGrpSpPr/>
          <p:nvPr/>
        </p:nvGrpSpPr>
        <p:grpSpPr>
          <a:xfrm>
            <a:off x="1243161" y="2288801"/>
            <a:ext cx="10059618" cy="1517011"/>
            <a:chOff x="515260" y="4543982"/>
            <a:chExt cx="12708677" cy="1913161"/>
          </a:xfrm>
        </p:grpSpPr>
        <p:pic>
          <p:nvPicPr>
            <p:cNvPr id="10" name="Picture 9"/>
            <p:cNvPicPr>
              <a:picLocks noChangeAspect="1"/>
            </p:cNvPicPr>
            <p:nvPr/>
          </p:nvPicPr>
          <p:blipFill>
            <a:blip r:embed="rId6"/>
            <a:stretch>
              <a:fillRect/>
            </a:stretch>
          </p:blipFill>
          <p:spPr>
            <a:xfrm>
              <a:off x="7062342" y="4598621"/>
              <a:ext cx="2389287" cy="1823035"/>
            </a:xfrm>
            <a:prstGeom prst="rect">
              <a:avLst/>
            </a:prstGeom>
          </p:spPr>
        </p:pic>
        <p:pic>
          <p:nvPicPr>
            <p:cNvPr id="11" name="Picture 10"/>
            <p:cNvPicPr>
              <a:picLocks noChangeAspect="1"/>
            </p:cNvPicPr>
            <p:nvPr/>
          </p:nvPicPr>
          <p:blipFill>
            <a:blip r:embed="rId7"/>
            <a:stretch>
              <a:fillRect/>
            </a:stretch>
          </p:blipFill>
          <p:spPr>
            <a:xfrm>
              <a:off x="515260" y="4629696"/>
              <a:ext cx="2532866" cy="1791960"/>
            </a:xfrm>
            <a:prstGeom prst="rect">
              <a:avLst/>
            </a:prstGeom>
          </p:spPr>
        </p:pic>
        <p:pic>
          <p:nvPicPr>
            <p:cNvPr id="12" name="Picture 11"/>
            <p:cNvPicPr>
              <a:picLocks noChangeAspect="1"/>
            </p:cNvPicPr>
            <p:nvPr/>
          </p:nvPicPr>
          <p:blipFill>
            <a:blip r:embed="rId8"/>
            <a:stretch>
              <a:fillRect/>
            </a:stretch>
          </p:blipFill>
          <p:spPr>
            <a:xfrm>
              <a:off x="3668965" y="4634108"/>
              <a:ext cx="2735949" cy="1823035"/>
            </a:xfrm>
            <a:prstGeom prst="rect">
              <a:avLst/>
            </a:prstGeom>
          </p:spPr>
        </p:pic>
        <p:pic>
          <p:nvPicPr>
            <p:cNvPr id="13" name="Picture 12"/>
            <p:cNvPicPr>
              <a:picLocks noChangeAspect="1"/>
            </p:cNvPicPr>
            <p:nvPr/>
          </p:nvPicPr>
          <p:blipFill>
            <a:blip r:embed="rId9"/>
            <a:stretch>
              <a:fillRect/>
            </a:stretch>
          </p:blipFill>
          <p:spPr>
            <a:xfrm>
              <a:off x="10766487" y="4543982"/>
              <a:ext cx="2457450" cy="1857375"/>
            </a:xfrm>
            <a:prstGeom prst="rect">
              <a:avLst/>
            </a:prstGeom>
          </p:spPr>
        </p:pic>
      </p:grpSp>
      <p:sp>
        <p:nvSpPr>
          <p:cNvPr id="15" name="TextBox 14"/>
          <p:cNvSpPr txBox="1"/>
          <p:nvPr/>
        </p:nvSpPr>
        <p:spPr>
          <a:xfrm>
            <a:off x="721647" y="1771706"/>
            <a:ext cx="10987753" cy="307777"/>
          </a:xfrm>
          <a:prstGeom prst="rect">
            <a:avLst/>
          </a:prstGeom>
          <a:noFill/>
        </p:spPr>
        <p:txBody>
          <a:bodyPr wrap="square" rtlCol="0">
            <a:spAutoFit/>
          </a:bodyPr>
          <a:lstStyle/>
          <a:p>
            <a:r>
              <a:rPr lang="vi-VN" sz="1400" dirty="0">
                <a:solidFill>
                  <a:srgbClr val="FF0000"/>
                </a:solidFill>
                <a:latin typeface="+mj-lt"/>
              </a:rPr>
              <a:t>Thiếu nữ bên hoa huệ </a:t>
            </a:r>
            <a:r>
              <a:rPr lang="vi-VN" sz="1400" dirty="0">
                <a:latin typeface="+mj-lt"/>
              </a:rPr>
              <a:t>-</a:t>
            </a:r>
            <a:r>
              <a:rPr lang="vi-VN" sz="1400" dirty="0" smtClean="0">
                <a:latin typeface="+mj-lt"/>
              </a:rPr>
              <a:t>Tô </a:t>
            </a:r>
            <a:r>
              <a:rPr lang="vi-VN" sz="1400" dirty="0">
                <a:latin typeface="+mj-lt"/>
              </a:rPr>
              <a:t>Ngọc </a:t>
            </a:r>
            <a:r>
              <a:rPr lang="vi-VN" sz="1400" dirty="0" smtClean="0">
                <a:latin typeface="+mj-lt"/>
              </a:rPr>
              <a:t>Vân      </a:t>
            </a:r>
            <a:r>
              <a:rPr lang="vi-VN" sz="1400" dirty="0" smtClean="0">
                <a:solidFill>
                  <a:srgbClr val="FF0000"/>
                </a:solidFill>
                <a:latin typeface="+mj-lt"/>
              </a:rPr>
              <a:t>Em Thúy </a:t>
            </a:r>
            <a:r>
              <a:rPr lang="vi-VN" sz="1400" dirty="0" smtClean="0">
                <a:latin typeface="+mj-lt"/>
              </a:rPr>
              <a:t>-Trần </a:t>
            </a:r>
            <a:r>
              <a:rPr lang="vi-VN" sz="1400" dirty="0">
                <a:latin typeface="+mj-lt"/>
              </a:rPr>
              <a:t>Văn Cẩn </a:t>
            </a:r>
            <a:r>
              <a:rPr lang="vi-VN" sz="1400" dirty="0" smtClean="0">
                <a:latin typeface="+mj-lt"/>
              </a:rPr>
              <a:t>    </a:t>
            </a:r>
            <a:r>
              <a:rPr lang="vi-VN" sz="1400" dirty="0" smtClean="0">
                <a:solidFill>
                  <a:srgbClr val="FF0000"/>
                </a:solidFill>
                <a:latin typeface="+mj-lt"/>
              </a:rPr>
              <a:t>Bác </a:t>
            </a:r>
            <a:r>
              <a:rPr lang="vi-VN" sz="1400" dirty="0">
                <a:solidFill>
                  <a:srgbClr val="FF0000"/>
                </a:solidFill>
                <a:latin typeface="+mj-lt"/>
              </a:rPr>
              <a:t>Hồ có thiếu nhi ba </a:t>
            </a:r>
            <a:r>
              <a:rPr lang="vi-VN" sz="1400" dirty="0" smtClean="0">
                <a:solidFill>
                  <a:srgbClr val="FF0000"/>
                </a:solidFill>
                <a:latin typeface="+mj-lt"/>
              </a:rPr>
              <a:t>miền </a:t>
            </a:r>
            <a:r>
              <a:rPr lang="vi-VN" sz="1400" dirty="0" smtClean="0">
                <a:latin typeface="+mj-lt"/>
              </a:rPr>
              <a:t>- </a:t>
            </a:r>
            <a:r>
              <a:rPr lang="vi-VN" sz="1400" dirty="0">
                <a:latin typeface="+mj-lt"/>
              </a:rPr>
              <a:t>Diệp Minh </a:t>
            </a:r>
            <a:r>
              <a:rPr lang="vi-VN" sz="1400" dirty="0" smtClean="0">
                <a:latin typeface="+mj-lt"/>
              </a:rPr>
              <a:t>Châu     </a:t>
            </a:r>
            <a:r>
              <a:rPr lang="vi-VN" sz="1400" dirty="0" smtClean="0">
                <a:solidFill>
                  <a:srgbClr val="FF0000"/>
                </a:solidFill>
                <a:latin typeface="+mj-lt"/>
              </a:rPr>
              <a:t>Con nghé </a:t>
            </a:r>
            <a:r>
              <a:rPr lang="vi-VN" sz="1400" dirty="0" smtClean="0">
                <a:latin typeface="+mj-lt"/>
              </a:rPr>
              <a:t>- </a:t>
            </a:r>
            <a:r>
              <a:rPr lang="vi-VN" sz="1400" dirty="0">
                <a:latin typeface="+mj-lt"/>
              </a:rPr>
              <a:t>Nguyễn Tư Nghiêm</a:t>
            </a:r>
            <a:endParaRPr lang="en-US" sz="1400" dirty="0">
              <a:latin typeface="+mj-lt"/>
            </a:endParaRPr>
          </a:p>
        </p:txBody>
      </p:sp>
      <p:sp>
        <p:nvSpPr>
          <p:cNvPr id="16" name="TextBox 15"/>
          <p:cNvSpPr txBox="1"/>
          <p:nvPr/>
        </p:nvSpPr>
        <p:spPr>
          <a:xfrm>
            <a:off x="901037" y="3864881"/>
            <a:ext cx="11049000" cy="307777"/>
          </a:xfrm>
          <a:prstGeom prst="rect">
            <a:avLst/>
          </a:prstGeom>
          <a:noFill/>
        </p:spPr>
        <p:txBody>
          <a:bodyPr wrap="square" rtlCol="0">
            <a:spAutoFit/>
          </a:bodyPr>
          <a:lstStyle/>
          <a:p>
            <a:r>
              <a:rPr lang="vi-VN" sz="1400" dirty="0" smtClean="0">
                <a:solidFill>
                  <a:srgbClr val="FF0000"/>
                </a:solidFill>
                <a:latin typeface="+mj-lt"/>
              </a:rPr>
              <a:t>Chơi </a:t>
            </a:r>
            <a:r>
              <a:rPr lang="vi-VN" sz="1400" dirty="0">
                <a:solidFill>
                  <a:srgbClr val="FF0000"/>
                </a:solidFill>
                <a:latin typeface="+mj-lt"/>
              </a:rPr>
              <a:t>Ô ăn </a:t>
            </a:r>
            <a:r>
              <a:rPr lang="vi-VN" sz="1400" dirty="0" smtClean="0">
                <a:solidFill>
                  <a:srgbClr val="FF0000"/>
                </a:solidFill>
                <a:latin typeface="+mj-lt"/>
              </a:rPr>
              <a:t>quan </a:t>
            </a:r>
            <a:r>
              <a:rPr lang="vi-VN" sz="1400" dirty="0" smtClean="0">
                <a:latin typeface="+mj-lt"/>
              </a:rPr>
              <a:t>- </a:t>
            </a:r>
            <a:r>
              <a:rPr lang="vi-VN" sz="1400" dirty="0">
                <a:latin typeface="+mj-lt"/>
              </a:rPr>
              <a:t>Nguyễn Văn Chánh </a:t>
            </a:r>
            <a:r>
              <a:rPr lang="vi-VN" sz="1400" dirty="0" smtClean="0">
                <a:latin typeface="+mj-lt"/>
              </a:rPr>
              <a:t>   </a:t>
            </a:r>
            <a:r>
              <a:rPr lang="vi-VN" sz="1400" dirty="0" smtClean="0">
                <a:solidFill>
                  <a:srgbClr val="FF0000"/>
                </a:solidFill>
                <a:latin typeface="+mj-lt"/>
              </a:rPr>
              <a:t>Phố</a:t>
            </a:r>
            <a:r>
              <a:rPr lang="vi-VN" sz="1400" dirty="0" smtClean="0">
                <a:latin typeface="+mj-lt"/>
              </a:rPr>
              <a:t> - Bùi </a:t>
            </a:r>
            <a:r>
              <a:rPr lang="vi-VN" sz="1400" dirty="0">
                <a:latin typeface="+mj-lt"/>
              </a:rPr>
              <a:t>Xuân Phái </a:t>
            </a:r>
            <a:r>
              <a:rPr lang="vi-VN" sz="1400" dirty="0" smtClean="0">
                <a:latin typeface="+mj-lt"/>
              </a:rPr>
              <a:t>      </a:t>
            </a:r>
            <a:r>
              <a:rPr lang="vi-VN" sz="1400" dirty="0" smtClean="0">
                <a:solidFill>
                  <a:srgbClr val="FF0000"/>
                </a:solidFill>
                <a:latin typeface="+mj-lt"/>
              </a:rPr>
              <a:t>Kết </a:t>
            </a:r>
            <a:r>
              <a:rPr lang="vi-VN" sz="1400" dirty="0">
                <a:solidFill>
                  <a:srgbClr val="FF0000"/>
                </a:solidFill>
                <a:latin typeface="+mj-lt"/>
              </a:rPr>
              <a:t>nạp Đảng ở </a:t>
            </a:r>
            <a:r>
              <a:rPr lang="vi-VN" sz="1400" dirty="0" smtClean="0">
                <a:solidFill>
                  <a:srgbClr val="FF0000"/>
                </a:solidFill>
                <a:latin typeface="+mj-lt"/>
              </a:rPr>
              <a:t>Điện Biên Phủ </a:t>
            </a:r>
            <a:r>
              <a:rPr lang="vi-VN" sz="1400" dirty="0" smtClean="0">
                <a:latin typeface="+mj-lt"/>
              </a:rPr>
              <a:t>- Nguyên </a:t>
            </a:r>
            <a:r>
              <a:rPr lang="vi-VN" sz="1400" dirty="0">
                <a:latin typeface="+mj-lt"/>
              </a:rPr>
              <a:t>sáng </a:t>
            </a:r>
            <a:r>
              <a:rPr lang="vi-VN" sz="1400" dirty="0" smtClean="0">
                <a:latin typeface="+mj-lt"/>
              </a:rPr>
              <a:t>      </a:t>
            </a:r>
            <a:r>
              <a:rPr lang="vi-VN" sz="1400" dirty="0" smtClean="0">
                <a:solidFill>
                  <a:srgbClr val="FF0000"/>
                </a:solidFill>
                <a:latin typeface="+mj-lt"/>
              </a:rPr>
              <a:t>Du </a:t>
            </a:r>
            <a:r>
              <a:rPr lang="vi-VN" sz="1400" dirty="0">
                <a:solidFill>
                  <a:srgbClr val="FF0000"/>
                </a:solidFill>
                <a:latin typeface="+mj-lt"/>
              </a:rPr>
              <a:t>kích có bắn </a:t>
            </a:r>
            <a:r>
              <a:rPr lang="vi-VN" sz="1400" dirty="0" smtClean="0">
                <a:latin typeface="+mj-lt"/>
              </a:rPr>
              <a:t>- Nguyễn Đỗ Cung</a:t>
            </a:r>
            <a:endParaRPr lang="en-US" sz="1400" dirty="0">
              <a:latin typeface="+mj-lt"/>
            </a:endParaRPr>
          </a:p>
        </p:txBody>
      </p:sp>
      <p:grpSp>
        <p:nvGrpSpPr>
          <p:cNvPr id="17" name="Group 16"/>
          <p:cNvGrpSpPr/>
          <p:nvPr/>
        </p:nvGrpSpPr>
        <p:grpSpPr>
          <a:xfrm>
            <a:off x="0" y="0"/>
            <a:ext cx="12192000" cy="6857999"/>
            <a:chOff x="0" y="-22843"/>
            <a:chExt cx="12191999" cy="6895839"/>
          </a:xfrm>
        </p:grpSpPr>
        <p:grpSp>
          <p:nvGrpSpPr>
            <p:cNvPr id="18" name="Group 17"/>
            <p:cNvGrpSpPr/>
            <p:nvPr/>
          </p:nvGrpSpPr>
          <p:grpSpPr>
            <a:xfrm>
              <a:off x="0" y="5767386"/>
              <a:ext cx="12191999" cy="1105610"/>
              <a:chOff x="0" y="5767386"/>
              <a:chExt cx="12191999" cy="1105610"/>
            </a:xfrm>
          </p:grpSpPr>
          <p:pic>
            <p:nvPicPr>
              <p:cNvPr id="22"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9" name="Group 18"/>
            <p:cNvGrpSpPr/>
            <p:nvPr/>
          </p:nvGrpSpPr>
          <p:grpSpPr>
            <a:xfrm flipV="1">
              <a:off x="0" y="-22843"/>
              <a:ext cx="12191999" cy="1143367"/>
              <a:chOff x="0" y="5767386"/>
              <a:chExt cx="12191999" cy="1105610"/>
            </a:xfrm>
          </p:grpSpPr>
          <p:pic>
            <p:nvPicPr>
              <p:cNvPr id="20"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98699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Effect transition="in" filter="circle(in)">
                                      <p:cBhvr>
                                        <p:cTn id="3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9798" y="4140695"/>
            <a:ext cx="11156950" cy="2387600"/>
          </a:xfrm>
        </p:spPr>
        <p:txBody>
          <a:bodyPr>
            <a:noAutofit/>
          </a:bodyPr>
          <a:lstStyle/>
          <a:p>
            <a:pPr algn="l"/>
            <a:r>
              <a:rPr lang="vi-VN" sz="2000" dirty="0" smtClean="0"/>
              <a:t>-Mỹ </a:t>
            </a:r>
            <a:r>
              <a:rPr lang="vi-VN" sz="2000" dirty="0"/>
              <a:t>thuật Việt Nam trong giai đoạn </a:t>
            </a:r>
            <a:r>
              <a:rPr lang="vi-VN" sz="2000" dirty="0" smtClean="0"/>
              <a:t>này từ cuối thế kỉ XIX </a:t>
            </a:r>
            <a:r>
              <a:rPr lang="vi-VN" sz="2000" dirty="0"/>
              <a:t>cho đến năm 1954 năm kết thúc hơn 80 năm chống thực dân </a:t>
            </a:r>
            <a:r>
              <a:rPr lang="vi-VN" sz="2000" dirty="0" smtClean="0"/>
              <a:t>Pháp.</a:t>
            </a:r>
            <a:br>
              <a:rPr lang="vi-VN" sz="2000" dirty="0" smtClean="0"/>
            </a:br>
            <a:r>
              <a:rPr lang="vi-VN" sz="2000" dirty="0" smtClean="0"/>
              <a:t>-Giai </a:t>
            </a:r>
            <a:r>
              <a:rPr lang="vi-VN" sz="2000" dirty="0"/>
              <a:t>đoạn 1954 1975 là giai đoạn kháng chiến chống Mỹ cứu nước phản ánh công cuộc xây dựng chủ nghĩa xã hội miền Bắc đấu tranh </a:t>
            </a:r>
            <a:r>
              <a:rPr lang="vi-VN" sz="2000" dirty="0" smtClean="0"/>
              <a:t>trống đế quốc Mỹ và tay sai ở </a:t>
            </a:r>
            <a:r>
              <a:rPr lang="vi-VN" sz="2000" dirty="0"/>
              <a:t>M</a:t>
            </a:r>
            <a:r>
              <a:rPr lang="vi-VN" sz="2000" dirty="0" smtClean="0"/>
              <a:t>iền </a:t>
            </a:r>
            <a:r>
              <a:rPr lang="vi-VN" sz="2000" dirty="0"/>
              <a:t>Nam và giai đoạn </a:t>
            </a:r>
            <a:r>
              <a:rPr lang="vi-VN" sz="2000" dirty="0" smtClean="0"/>
              <a:t>từ </a:t>
            </a:r>
            <a:r>
              <a:rPr lang="vi-VN" sz="2000" dirty="0"/>
              <a:t>năm </a:t>
            </a:r>
            <a:r>
              <a:rPr lang="vi-VN" sz="2000" dirty="0" smtClean="0"/>
              <a:t>1976 </a:t>
            </a:r>
            <a:r>
              <a:rPr lang="vi-VN" sz="2000" dirty="0"/>
              <a:t>đến nay Mỹ thuật Việt Nam có nhiều hơn sáng tác đa dạng trong bối cảnh hội </a:t>
            </a:r>
            <a:r>
              <a:rPr lang="vi-VN" sz="2000" dirty="0" smtClean="0"/>
              <a:t>nhập...</a:t>
            </a:r>
            <a:endParaRPr lang="en-US" sz="200" dirty="0">
              <a:latin typeface="Times New Roman" panose="02020603050405020304" pitchFamily="18" charset="0"/>
              <a:cs typeface="Times New Roman" panose="02020603050405020304" pitchFamily="18" charset="0"/>
            </a:endParaRPr>
          </a:p>
        </p:txBody>
      </p:sp>
      <p:sp>
        <p:nvSpPr>
          <p:cNvPr id="5" name="Rectangle 4"/>
          <p:cNvSpPr/>
          <p:nvPr/>
        </p:nvSpPr>
        <p:spPr>
          <a:xfrm>
            <a:off x="512536" y="1867361"/>
            <a:ext cx="11605626" cy="369332"/>
          </a:xfrm>
          <a:prstGeom prst="rect">
            <a:avLst/>
          </a:prstGeom>
        </p:spPr>
        <p:txBody>
          <a:bodyPr wrap="square">
            <a:spAutoFit/>
          </a:bodyPr>
          <a:lstStyle/>
          <a:p>
            <a:r>
              <a:rPr lang="vi-VN" sz="1400" dirty="0"/>
              <a:t>T</a:t>
            </a:r>
            <a:r>
              <a:rPr lang="vi-VN" sz="1400" dirty="0" smtClean="0"/>
              <a:t>rường </a:t>
            </a:r>
            <a:r>
              <a:rPr lang="vi-VN" sz="1400" dirty="0"/>
              <a:t>Cao đẳng Mỹ thuật Đông </a:t>
            </a:r>
            <a:r>
              <a:rPr lang="vi-VN" sz="1400" dirty="0" smtClean="0"/>
              <a:t>Dương        </a:t>
            </a:r>
            <a:r>
              <a:rPr lang="en-US" dirty="0" err="1" smtClean="0"/>
              <a:t>Thiếu</a:t>
            </a:r>
            <a:r>
              <a:rPr lang="en-US" dirty="0" smtClean="0"/>
              <a:t> </a:t>
            </a:r>
            <a:r>
              <a:rPr lang="en-US" dirty="0" err="1"/>
              <a:t>nữ</a:t>
            </a:r>
            <a:r>
              <a:rPr lang="en-US" dirty="0"/>
              <a:t> </a:t>
            </a:r>
            <a:r>
              <a:rPr lang="en-US" dirty="0" err="1"/>
              <a:t>bên</a:t>
            </a:r>
            <a:r>
              <a:rPr lang="en-US" dirty="0"/>
              <a:t> </a:t>
            </a:r>
            <a:r>
              <a:rPr lang="en-US" dirty="0" err="1"/>
              <a:t>hoa</a:t>
            </a:r>
            <a:r>
              <a:rPr lang="en-US" dirty="0"/>
              <a:t> </a:t>
            </a:r>
            <a:r>
              <a:rPr lang="en-US" dirty="0" err="1"/>
              <a:t>huệ</a:t>
            </a:r>
            <a:r>
              <a:rPr lang="en-US" dirty="0"/>
              <a:t> </a:t>
            </a:r>
            <a:r>
              <a:rPr lang="vi-VN" dirty="0" smtClean="0"/>
              <a:t>        </a:t>
            </a:r>
            <a:r>
              <a:rPr lang="en-US" dirty="0" err="1" smtClean="0"/>
              <a:t>kết</a:t>
            </a:r>
            <a:r>
              <a:rPr lang="en-US" dirty="0" smtClean="0"/>
              <a:t> </a:t>
            </a:r>
            <a:r>
              <a:rPr lang="en-US" dirty="0" err="1"/>
              <a:t>nạp</a:t>
            </a:r>
            <a:r>
              <a:rPr lang="en-US" dirty="0"/>
              <a:t> </a:t>
            </a:r>
            <a:r>
              <a:rPr lang="en-US" dirty="0" err="1"/>
              <a:t>Đảng</a:t>
            </a:r>
            <a:r>
              <a:rPr lang="en-US" dirty="0"/>
              <a:t> </a:t>
            </a:r>
            <a:r>
              <a:rPr lang="en-US" dirty="0" err="1"/>
              <a:t>viên</a:t>
            </a:r>
            <a:r>
              <a:rPr lang="en-US" dirty="0"/>
              <a:t> </a:t>
            </a:r>
            <a:r>
              <a:rPr lang="en-US" dirty="0" err="1"/>
              <a:t>phủ</a:t>
            </a:r>
            <a:r>
              <a:rPr lang="en-US" dirty="0"/>
              <a:t> </a:t>
            </a:r>
            <a:r>
              <a:rPr lang="vi-VN" dirty="0" smtClean="0"/>
              <a:t>          </a:t>
            </a:r>
            <a:r>
              <a:rPr lang="vi-VN" sz="1600" dirty="0" smtClean="0"/>
              <a:t>Chiến thắng </a:t>
            </a:r>
            <a:r>
              <a:rPr lang="en-US" dirty="0" err="1" smtClean="0"/>
              <a:t>Điện</a:t>
            </a:r>
            <a:r>
              <a:rPr lang="en-US" dirty="0" smtClean="0"/>
              <a:t> </a:t>
            </a:r>
            <a:r>
              <a:rPr lang="en-US" dirty="0" err="1"/>
              <a:t>Biên</a:t>
            </a:r>
            <a:r>
              <a:rPr lang="vi-VN" sz="1400" dirty="0" smtClean="0"/>
              <a:t>        </a:t>
            </a:r>
            <a:endParaRPr lang="en-US" sz="1400" dirty="0"/>
          </a:p>
        </p:txBody>
      </p:sp>
      <p:grpSp>
        <p:nvGrpSpPr>
          <p:cNvPr id="3" name="Group 2"/>
          <p:cNvGrpSpPr/>
          <p:nvPr/>
        </p:nvGrpSpPr>
        <p:grpSpPr>
          <a:xfrm>
            <a:off x="586074" y="267024"/>
            <a:ext cx="10883412" cy="1586880"/>
            <a:chOff x="217266" y="604152"/>
            <a:chExt cx="12909161" cy="2136068"/>
          </a:xfrm>
        </p:grpSpPr>
        <p:pic>
          <p:nvPicPr>
            <p:cNvPr id="4" name="Picture 3"/>
            <p:cNvPicPr>
              <a:picLocks noChangeAspect="1"/>
            </p:cNvPicPr>
            <p:nvPr/>
          </p:nvPicPr>
          <p:blipFill>
            <a:blip r:embed="rId2"/>
            <a:stretch>
              <a:fillRect/>
            </a:stretch>
          </p:blipFill>
          <p:spPr>
            <a:xfrm>
              <a:off x="217266" y="604152"/>
              <a:ext cx="3232150" cy="2117952"/>
            </a:xfrm>
            <a:prstGeom prst="rect">
              <a:avLst/>
            </a:prstGeom>
          </p:spPr>
        </p:pic>
        <p:pic>
          <p:nvPicPr>
            <p:cNvPr id="6" name="Picture 5"/>
            <p:cNvPicPr>
              <a:picLocks noChangeAspect="1"/>
            </p:cNvPicPr>
            <p:nvPr/>
          </p:nvPicPr>
          <p:blipFill>
            <a:blip r:embed="rId3"/>
            <a:stretch>
              <a:fillRect/>
            </a:stretch>
          </p:blipFill>
          <p:spPr>
            <a:xfrm>
              <a:off x="4839345" y="657584"/>
              <a:ext cx="1618343" cy="2082636"/>
            </a:xfrm>
            <a:prstGeom prst="rect">
              <a:avLst/>
            </a:prstGeom>
          </p:spPr>
        </p:pic>
        <p:pic>
          <p:nvPicPr>
            <p:cNvPr id="7" name="Picture 6"/>
            <p:cNvPicPr>
              <a:picLocks noChangeAspect="1"/>
            </p:cNvPicPr>
            <p:nvPr/>
          </p:nvPicPr>
          <p:blipFill>
            <a:blip r:embed="rId4"/>
            <a:stretch>
              <a:fillRect/>
            </a:stretch>
          </p:blipFill>
          <p:spPr>
            <a:xfrm>
              <a:off x="7480603" y="664163"/>
              <a:ext cx="2558294" cy="2034971"/>
            </a:xfrm>
            <a:prstGeom prst="rect">
              <a:avLst/>
            </a:prstGeom>
          </p:spPr>
        </p:pic>
        <p:pic>
          <p:nvPicPr>
            <p:cNvPr id="8" name="Picture 7"/>
            <p:cNvPicPr>
              <a:picLocks noChangeAspect="1"/>
            </p:cNvPicPr>
            <p:nvPr/>
          </p:nvPicPr>
          <p:blipFill>
            <a:blip r:embed="rId5"/>
            <a:stretch>
              <a:fillRect/>
            </a:stretch>
          </p:blipFill>
          <p:spPr>
            <a:xfrm>
              <a:off x="10543109" y="622577"/>
              <a:ext cx="2583318" cy="1934995"/>
            </a:xfrm>
            <a:prstGeom prst="rect">
              <a:avLst/>
            </a:prstGeom>
          </p:spPr>
        </p:pic>
      </p:grpSp>
      <p:pic>
        <p:nvPicPr>
          <p:cNvPr id="9" name="Picture 8"/>
          <p:cNvPicPr>
            <a:picLocks noChangeAspect="1"/>
          </p:cNvPicPr>
          <p:nvPr/>
        </p:nvPicPr>
        <p:blipFill>
          <a:blip r:embed="rId6"/>
          <a:stretch>
            <a:fillRect/>
          </a:stretch>
        </p:blipFill>
        <p:spPr>
          <a:xfrm>
            <a:off x="2935440" y="2602386"/>
            <a:ext cx="2833514" cy="1737814"/>
          </a:xfrm>
          <a:prstGeom prst="rect">
            <a:avLst/>
          </a:prstGeom>
        </p:spPr>
      </p:pic>
      <p:sp>
        <p:nvSpPr>
          <p:cNvPr id="10" name="Rectangle 9"/>
          <p:cNvSpPr/>
          <p:nvPr/>
        </p:nvSpPr>
        <p:spPr>
          <a:xfrm>
            <a:off x="114943" y="4521227"/>
            <a:ext cx="11706659" cy="369332"/>
          </a:xfrm>
          <a:prstGeom prst="rect">
            <a:avLst/>
          </a:prstGeom>
        </p:spPr>
        <p:txBody>
          <a:bodyPr wrap="square">
            <a:spAutoFit/>
          </a:bodyPr>
          <a:lstStyle/>
          <a:p>
            <a:r>
              <a:rPr lang="vi-VN" dirty="0" smtClean="0">
                <a:solidFill>
                  <a:srgbClr val="444444"/>
                </a:solidFill>
                <a:latin typeface="Times New Roman" panose="02020603050405020304" pitchFamily="18" charset="0"/>
                <a:cs typeface="Times New Roman" panose="02020603050405020304" pitchFamily="18" charset="0"/>
              </a:rPr>
              <a:t>Một buổi cày- Lưu Công Nhân    </a:t>
            </a:r>
            <a:r>
              <a:rPr lang="en-US" dirty="0" err="1" smtClean="0">
                <a:solidFill>
                  <a:srgbClr val="444444"/>
                </a:solidFill>
                <a:latin typeface="Times New Roman" panose="02020603050405020304" pitchFamily="18" charset="0"/>
                <a:cs typeface="Times New Roman" panose="02020603050405020304" pitchFamily="18" charset="0"/>
              </a:rPr>
              <a:t>Trái</a:t>
            </a:r>
            <a:r>
              <a:rPr lang="en-US" dirty="0" smtClean="0">
                <a:solidFill>
                  <a:srgbClr val="444444"/>
                </a:solidFill>
                <a:latin typeface="Times New Roman" panose="02020603050405020304" pitchFamily="18" charset="0"/>
                <a:cs typeface="Times New Roman" panose="02020603050405020304" pitchFamily="18" charset="0"/>
              </a:rPr>
              <a:t> </a:t>
            </a:r>
            <a:r>
              <a:rPr lang="en-US" dirty="0" err="1">
                <a:solidFill>
                  <a:srgbClr val="444444"/>
                </a:solidFill>
                <a:latin typeface="Times New Roman" panose="02020603050405020304" pitchFamily="18" charset="0"/>
                <a:cs typeface="Times New Roman" panose="02020603050405020304" pitchFamily="18" charset="0"/>
              </a:rPr>
              <a:t>tim</a:t>
            </a:r>
            <a:r>
              <a:rPr lang="en-US" dirty="0">
                <a:solidFill>
                  <a:srgbClr val="444444"/>
                </a:solidFill>
                <a:latin typeface="Times New Roman" panose="02020603050405020304" pitchFamily="18" charset="0"/>
                <a:cs typeface="Times New Roman" panose="02020603050405020304" pitchFamily="18" charset="0"/>
              </a:rPr>
              <a:t> </a:t>
            </a:r>
            <a:r>
              <a:rPr lang="en-US" dirty="0" err="1">
                <a:solidFill>
                  <a:srgbClr val="444444"/>
                </a:solidFill>
                <a:latin typeface="Times New Roman" panose="02020603050405020304" pitchFamily="18" charset="0"/>
                <a:cs typeface="Times New Roman" panose="02020603050405020304" pitchFamily="18" charset="0"/>
              </a:rPr>
              <a:t>và</a:t>
            </a:r>
            <a:r>
              <a:rPr lang="en-US" dirty="0">
                <a:solidFill>
                  <a:srgbClr val="444444"/>
                </a:solidFill>
                <a:latin typeface="Times New Roman" panose="02020603050405020304" pitchFamily="18" charset="0"/>
                <a:cs typeface="Times New Roman" panose="02020603050405020304" pitchFamily="18" charset="0"/>
              </a:rPr>
              <a:t> </a:t>
            </a:r>
            <a:r>
              <a:rPr lang="en-US" dirty="0" err="1">
                <a:solidFill>
                  <a:srgbClr val="444444"/>
                </a:solidFill>
                <a:latin typeface="Times New Roman" panose="02020603050405020304" pitchFamily="18" charset="0"/>
                <a:cs typeface="Times New Roman" panose="02020603050405020304" pitchFamily="18" charset="0"/>
              </a:rPr>
              <a:t>nòng</a:t>
            </a:r>
            <a:r>
              <a:rPr lang="en-US" dirty="0">
                <a:solidFill>
                  <a:srgbClr val="444444"/>
                </a:solidFill>
                <a:latin typeface="Times New Roman" panose="02020603050405020304" pitchFamily="18" charset="0"/>
                <a:cs typeface="Times New Roman" panose="02020603050405020304" pitchFamily="18" charset="0"/>
              </a:rPr>
              <a:t> </a:t>
            </a:r>
            <a:r>
              <a:rPr lang="en-US" dirty="0" err="1" smtClean="0">
                <a:solidFill>
                  <a:srgbClr val="444444"/>
                </a:solidFill>
                <a:latin typeface="Times New Roman" panose="02020603050405020304" pitchFamily="18" charset="0"/>
                <a:cs typeface="Times New Roman" panose="02020603050405020304" pitchFamily="18" charset="0"/>
              </a:rPr>
              <a:t>súng</a:t>
            </a:r>
            <a:r>
              <a:rPr lang="vi-VN" dirty="0" smtClean="0">
                <a:solidFill>
                  <a:srgbClr val="444444"/>
                </a:solidFill>
                <a:latin typeface="Times New Roman" panose="02020603050405020304" pitchFamily="18" charset="0"/>
                <a:cs typeface="Times New Roman" panose="02020603050405020304" pitchFamily="18" charset="0"/>
              </a:rPr>
              <a:t>-  HV Gấm       Tranh của họa sĩ Hải Phong            Lê Huy Tiếp   </a:t>
            </a:r>
            <a:endParaRPr lang="en-US"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7"/>
          <a:stretch>
            <a:fillRect/>
          </a:stretch>
        </p:blipFill>
        <p:spPr>
          <a:xfrm>
            <a:off x="6106046" y="2602387"/>
            <a:ext cx="2826221" cy="1743778"/>
          </a:xfrm>
          <a:prstGeom prst="rect">
            <a:avLst/>
          </a:prstGeom>
        </p:spPr>
      </p:pic>
      <p:pic>
        <p:nvPicPr>
          <p:cNvPr id="12" name="Picture 11"/>
          <p:cNvPicPr>
            <a:picLocks noChangeAspect="1"/>
          </p:cNvPicPr>
          <p:nvPr/>
        </p:nvPicPr>
        <p:blipFill>
          <a:blip r:embed="rId8"/>
          <a:stretch>
            <a:fillRect/>
          </a:stretch>
        </p:blipFill>
        <p:spPr>
          <a:xfrm>
            <a:off x="9551392" y="2602386"/>
            <a:ext cx="2194613" cy="1737814"/>
          </a:xfrm>
          <a:prstGeom prst="rect">
            <a:avLst/>
          </a:prstGeom>
        </p:spPr>
      </p:pic>
      <p:pic>
        <p:nvPicPr>
          <p:cNvPr id="13" name="Picture 12"/>
          <p:cNvPicPr>
            <a:picLocks noChangeAspect="1"/>
          </p:cNvPicPr>
          <p:nvPr/>
        </p:nvPicPr>
        <p:blipFill>
          <a:blip r:embed="rId9"/>
          <a:stretch>
            <a:fillRect/>
          </a:stretch>
        </p:blipFill>
        <p:spPr>
          <a:xfrm>
            <a:off x="389798" y="2582684"/>
            <a:ext cx="2346385" cy="1802807"/>
          </a:xfrm>
          <a:prstGeom prst="rect">
            <a:avLst/>
          </a:prstGeom>
        </p:spPr>
      </p:pic>
      <p:grpSp>
        <p:nvGrpSpPr>
          <p:cNvPr id="14" name="Group 13"/>
          <p:cNvGrpSpPr/>
          <p:nvPr/>
        </p:nvGrpSpPr>
        <p:grpSpPr>
          <a:xfrm>
            <a:off x="0" y="0"/>
            <a:ext cx="12192000" cy="6857999"/>
            <a:chOff x="0" y="-22843"/>
            <a:chExt cx="12191999" cy="6895839"/>
          </a:xfrm>
        </p:grpSpPr>
        <p:grpSp>
          <p:nvGrpSpPr>
            <p:cNvPr id="15" name="Group 14"/>
            <p:cNvGrpSpPr/>
            <p:nvPr/>
          </p:nvGrpSpPr>
          <p:grpSpPr>
            <a:xfrm>
              <a:off x="0" y="5767386"/>
              <a:ext cx="12191999" cy="1105610"/>
              <a:chOff x="0" y="5767386"/>
              <a:chExt cx="12191999" cy="1105610"/>
            </a:xfrm>
          </p:grpSpPr>
          <p:pic>
            <p:nvPicPr>
              <p:cNvPr id="19"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 name="Group 15"/>
            <p:cNvGrpSpPr/>
            <p:nvPr/>
          </p:nvGrpSpPr>
          <p:grpSpPr>
            <a:xfrm flipV="1">
              <a:off x="0" y="-22843"/>
              <a:ext cx="12191999" cy="1143367"/>
              <a:chOff x="0" y="5767386"/>
              <a:chExt cx="12191999" cy="1105610"/>
            </a:xfrm>
          </p:grpSpPr>
          <p:pic>
            <p:nvPicPr>
              <p:cNvPr id="17"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95717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8073" y="-1592701"/>
            <a:ext cx="10419471" cy="2387600"/>
          </a:xfrm>
        </p:spPr>
        <p:txBody>
          <a:bodyPr>
            <a:noAutofit/>
          </a:bodyPr>
          <a:lstStyle/>
          <a:p>
            <a:r>
              <a:rPr lang="vi-VN" sz="2400" dirty="0" smtClean="0"/>
              <a:t> THỂ HIỆN</a:t>
            </a:r>
            <a:br>
              <a:rPr lang="vi-VN" sz="2400" dirty="0" smtClean="0"/>
            </a:br>
            <a:r>
              <a:rPr lang="en-US" sz="2400" dirty="0" smtClean="0"/>
              <a:t> </a:t>
            </a:r>
            <a:r>
              <a:rPr lang="vi-VN" sz="2400" dirty="0" err="1"/>
              <a:t>M</a:t>
            </a:r>
            <a:r>
              <a:rPr lang="en-US" sz="2400" dirty="0" err="1" smtClean="0"/>
              <a:t>ột</a:t>
            </a:r>
            <a:r>
              <a:rPr lang="en-US" sz="2400" dirty="0" smtClean="0"/>
              <a:t> </a:t>
            </a:r>
            <a:r>
              <a:rPr lang="en-US" sz="2400" dirty="0" err="1"/>
              <a:t>số</a:t>
            </a:r>
            <a:r>
              <a:rPr lang="en-US" sz="2400" dirty="0"/>
              <a:t> </a:t>
            </a:r>
            <a:r>
              <a:rPr lang="en-US" sz="2400" dirty="0" err="1"/>
              <a:t>tác</a:t>
            </a:r>
            <a:r>
              <a:rPr lang="en-US" sz="2400" dirty="0"/>
              <a:t> </a:t>
            </a:r>
            <a:r>
              <a:rPr lang="en-US" sz="2400" dirty="0" err="1"/>
              <a:t>giả</a:t>
            </a:r>
            <a:r>
              <a:rPr lang="en-US" sz="2400" dirty="0"/>
              <a:t> </a:t>
            </a:r>
            <a:r>
              <a:rPr lang="en-US" sz="2400" dirty="0" err="1"/>
              <a:t>tác</a:t>
            </a:r>
            <a:r>
              <a:rPr lang="en-US" sz="2400" dirty="0"/>
              <a:t> </a:t>
            </a:r>
            <a:r>
              <a:rPr lang="en-US" sz="2400" dirty="0" err="1"/>
              <a:t>phẩm</a:t>
            </a:r>
            <a:r>
              <a:rPr lang="en-US" sz="2400" dirty="0"/>
              <a:t> </a:t>
            </a:r>
            <a:r>
              <a:rPr lang="en-US" sz="2400" dirty="0" err="1"/>
              <a:t>tiêu</a:t>
            </a:r>
            <a:r>
              <a:rPr lang="en-US" sz="2400" dirty="0"/>
              <a:t> </a:t>
            </a:r>
            <a:r>
              <a:rPr lang="en-US" sz="2400" dirty="0" err="1"/>
              <a:t>biểu</a:t>
            </a:r>
            <a:r>
              <a:rPr lang="en-US" sz="2400" dirty="0"/>
              <a:t> </a:t>
            </a:r>
            <a:r>
              <a:rPr lang="en-US" sz="2400" dirty="0" err="1"/>
              <a:t>của</a:t>
            </a:r>
            <a:r>
              <a:rPr lang="en-US" sz="2400" dirty="0"/>
              <a:t> </a:t>
            </a:r>
            <a:r>
              <a:rPr lang="en-US" sz="2400" dirty="0" err="1"/>
              <a:t>Mỹ</a:t>
            </a:r>
            <a:r>
              <a:rPr lang="en-US" sz="2400" dirty="0"/>
              <a:t> </a:t>
            </a:r>
            <a:r>
              <a:rPr lang="en-US" sz="2400" dirty="0" err="1"/>
              <a:t>thuật</a:t>
            </a:r>
            <a:r>
              <a:rPr lang="en-US" sz="2400" dirty="0"/>
              <a:t> </a:t>
            </a:r>
            <a:r>
              <a:rPr lang="en-US" sz="2400" dirty="0" err="1"/>
              <a:t>Việt</a:t>
            </a:r>
            <a:r>
              <a:rPr lang="en-US" sz="2400" dirty="0"/>
              <a:t> Nam </a:t>
            </a:r>
            <a:r>
              <a:rPr lang="en-US" sz="2400" dirty="0" err="1"/>
              <a:t>thời</a:t>
            </a:r>
            <a:r>
              <a:rPr lang="en-US" sz="2400" dirty="0"/>
              <a:t> </a:t>
            </a:r>
            <a:r>
              <a:rPr lang="en-US" sz="2400" dirty="0" err="1"/>
              <a:t>kỳ</a:t>
            </a:r>
            <a:r>
              <a:rPr lang="en-US" sz="2400" dirty="0"/>
              <a:t> </a:t>
            </a:r>
            <a:r>
              <a:rPr lang="en-US" sz="2400" dirty="0" err="1"/>
              <a:t>hiện</a:t>
            </a:r>
            <a:r>
              <a:rPr lang="en-US" sz="2400" dirty="0"/>
              <a:t> </a:t>
            </a:r>
            <a:r>
              <a:rPr lang="en-US" sz="2400" dirty="0" err="1"/>
              <a:t>đại</a:t>
            </a:r>
            <a:endParaRPr lang="en-US" sz="105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042359" y="6116033"/>
            <a:ext cx="3817350" cy="240639"/>
          </a:xfrm>
        </p:spPr>
        <p:txBody>
          <a:bodyPr>
            <a:noAutofit/>
          </a:bodyPr>
          <a:lstStyle/>
          <a:p>
            <a:r>
              <a:rPr lang="vi-VN" sz="1800" dirty="0">
                <a:latin typeface="+mj-lt"/>
              </a:rPr>
              <a:t>Tô Ngọc </a:t>
            </a:r>
            <a:r>
              <a:rPr lang="vi-VN" sz="1800" dirty="0" smtClean="0">
                <a:latin typeface="+mj-lt"/>
              </a:rPr>
              <a:t>Vân -  </a:t>
            </a:r>
            <a:r>
              <a:rPr lang="vi-VN" sz="1800" dirty="0">
                <a:latin typeface="+mj-lt"/>
              </a:rPr>
              <a:t>T</a:t>
            </a:r>
            <a:r>
              <a:rPr lang="vi-VN" sz="1800" dirty="0" smtClean="0">
                <a:latin typeface="+mj-lt"/>
              </a:rPr>
              <a:t>hiếu </a:t>
            </a:r>
            <a:r>
              <a:rPr lang="vi-VN" sz="1800" dirty="0">
                <a:latin typeface="+mj-lt"/>
              </a:rPr>
              <a:t>nữ bên hoa </a:t>
            </a:r>
            <a:r>
              <a:rPr lang="vi-VN" sz="1800" dirty="0" smtClean="0">
                <a:latin typeface="+mj-lt"/>
              </a:rPr>
              <a:t>huệ</a:t>
            </a:r>
            <a:endParaRPr lang="en-US" sz="1050" dirty="0">
              <a:latin typeface="+mj-lt"/>
              <a:cs typeface="Times New Roman" panose="02020603050405020304" pitchFamily="18" charset="0"/>
            </a:endParaRPr>
          </a:p>
        </p:txBody>
      </p:sp>
      <p:grpSp>
        <p:nvGrpSpPr>
          <p:cNvPr id="9" name="Group 8"/>
          <p:cNvGrpSpPr/>
          <p:nvPr/>
        </p:nvGrpSpPr>
        <p:grpSpPr>
          <a:xfrm>
            <a:off x="1131602" y="1054793"/>
            <a:ext cx="4294121" cy="1950612"/>
            <a:chOff x="61452" y="1547888"/>
            <a:chExt cx="5290710" cy="1950612"/>
          </a:xfrm>
        </p:grpSpPr>
        <p:pic>
          <p:nvPicPr>
            <p:cNvPr id="8" name="Picture 7"/>
            <p:cNvPicPr>
              <a:picLocks noChangeAspect="1"/>
            </p:cNvPicPr>
            <p:nvPr/>
          </p:nvPicPr>
          <p:blipFill>
            <a:blip r:embed="rId2"/>
            <a:stretch>
              <a:fillRect/>
            </a:stretch>
          </p:blipFill>
          <p:spPr>
            <a:xfrm flipH="1">
              <a:off x="61452" y="1550539"/>
              <a:ext cx="1801978" cy="1947961"/>
            </a:xfrm>
            <a:prstGeom prst="rect">
              <a:avLst/>
            </a:prstGeom>
          </p:spPr>
        </p:pic>
        <p:pic>
          <p:nvPicPr>
            <p:cNvPr id="7" name="Picture 6"/>
            <p:cNvPicPr>
              <a:picLocks noChangeAspect="1"/>
            </p:cNvPicPr>
            <p:nvPr/>
          </p:nvPicPr>
          <p:blipFill>
            <a:blip r:embed="rId3"/>
            <a:stretch>
              <a:fillRect/>
            </a:stretch>
          </p:blipFill>
          <p:spPr>
            <a:xfrm>
              <a:off x="2016220" y="1547888"/>
              <a:ext cx="3335942" cy="1950612"/>
            </a:xfrm>
            <a:prstGeom prst="rect">
              <a:avLst/>
            </a:prstGeom>
          </p:spPr>
        </p:pic>
      </p:grpSp>
      <p:grpSp>
        <p:nvGrpSpPr>
          <p:cNvPr id="30" name="Group 29"/>
          <p:cNvGrpSpPr/>
          <p:nvPr/>
        </p:nvGrpSpPr>
        <p:grpSpPr>
          <a:xfrm>
            <a:off x="1298084" y="3754384"/>
            <a:ext cx="3484385" cy="2013460"/>
            <a:chOff x="1259893" y="3922192"/>
            <a:chExt cx="3484385" cy="2013460"/>
          </a:xfrm>
        </p:grpSpPr>
        <p:pic>
          <p:nvPicPr>
            <p:cNvPr id="4" name="Picture 3"/>
            <p:cNvPicPr>
              <a:picLocks noChangeAspect="1"/>
            </p:cNvPicPr>
            <p:nvPr/>
          </p:nvPicPr>
          <p:blipFill>
            <a:blip r:embed="rId4"/>
            <a:stretch>
              <a:fillRect/>
            </a:stretch>
          </p:blipFill>
          <p:spPr>
            <a:xfrm>
              <a:off x="3162484" y="3944618"/>
              <a:ext cx="1581794" cy="1968607"/>
            </a:xfrm>
            <a:prstGeom prst="rect">
              <a:avLst/>
            </a:prstGeom>
          </p:spPr>
        </p:pic>
        <p:pic>
          <p:nvPicPr>
            <p:cNvPr id="5" name="Picture 4"/>
            <p:cNvPicPr>
              <a:picLocks noChangeAspect="1"/>
            </p:cNvPicPr>
            <p:nvPr/>
          </p:nvPicPr>
          <p:blipFill>
            <a:blip r:embed="rId5"/>
            <a:stretch>
              <a:fillRect/>
            </a:stretch>
          </p:blipFill>
          <p:spPr>
            <a:xfrm>
              <a:off x="1259893" y="3922192"/>
              <a:ext cx="1787354" cy="2013460"/>
            </a:xfrm>
            <a:prstGeom prst="rect">
              <a:avLst/>
            </a:prstGeom>
          </p:spPr>
        </p:pic>
      </p:grpSp>
      <p:sp>
        <p:nvSpPr>
          <p:cNvPr id="21" name="TextBox 20"/>
          <p:cNvSpPr txBox="1"/>
          <p:nvPr/>
        </p:nvSpPr>
        <p:spPr>
          <a:xfrm>
            <a:off x="708074" y="3270800"/>
            <a:ext cx="4717650" cy="369332"/>
          </a:xfrm>
          <a:prstGeom prst="rect">
            <a:avLst/>
          </a:prstGeom>
          <a:noFill/>
        </p:spPr>
        <p:txBody>
          <a:bodyPr wrap="square" rtlCol="0">
            <a:spAutoFit/>
          </a:bodyPr>
          <a:lstStyle/>
          <a:p>
            <a:r>
              <a:rPr lang="vi-VN" dirty="0"/>
              <a:t>Nguyễn Văn Chánh tranh lụa chơi ô </a:t>
            </a:r>
            <a:r>
              <a:rPr lang="vi-VN" dirty="0" smtClean="0"/>
              <a:t>ăn </a:t>
            </a:r>
            <a:r>
              <a:rPr lang="vi-VN" dirty="0"/>
              <a:t>quan </a:t>
            </a:r>
            <a:endParaRPr lang="en-US" dirty="0"/>
          </a:p>
        </p:txBody>
      </p:sp>
      <p:grpSp>
        <p:nvGrpSpPr>
          <p:cNvPr id="24" name="Group 23"/>
          <p:cNvGrpSpPr/>
          <p:nvPr/>
        </p:nvGrpSpPr>
        <p:grpSpPr>
          <a:xfrm>
            <a:off x="6598130" y="3640132"/>
            <a:ext cx="3910844" cy="2385298"/>
            <a:chOff x="5604217" y="3640493"/>
            <a:chExt cx="3910844" cy="2385298"/>
          </a:xfrm>
        </p:grpSpPr>
        <p:pic>
          <p:nvPicPr>
            <p:cNvPr id="22" name="Picture 21"/>
            <p:cNvPicPr>
              <a:picLocks noChangeAspect="1"/>
            </p:cNvPicPr>
            <p:nvPr/>
          </p:nvPicPr>
          <p:blipFill>
            <a:blip r:embed="rId6"/>
            <a:stretch>
              <a:fillRect/>
            </a:stretch>
          </p:blipFill>
          <p:spPr>
            <a:xfrm>
              <a:off x="7481729" y="3640493"/>
              <a:ext cx="2033332" cy="2385298"/>
            </a:xfrm>
            <a:prstGeom prst="rect">
              <a:avLst/>
            </a:prstGeom>
          </p:spPr>
        </p:pic>
        <p:pic>
          <p:nvPicPr>
            <p:cNvPr id="23" name="Picture 22"/>
            <p:cNvPicPr>
              <a:picLocks noChangeAspect="1"/>
            </p:cNvPicPr>
            <p:nvPr/>
          </p:nvPicPr>
          <p:blipFill>
            <a:blip r:embed="rId7"/>
            <a:stretch>
              <a:fillRect/>
            </a:stretch>
          </p:blipFill>
          <p:spPr>
            <a:xfrm>
              <a:off x="5604217" y="3743198"/>
              <a:ext cx="1623814" cy="2248358"/>
            </a:xfrm>
            <a:prstGeom prst="rect">
              <a:avLst/>
            </a:prstGeom>
          </p:spPr>
        </p:pic>
      </p:grpSp>
      <p:grpSp>
        <p:nvGrpSpPr>
          <p:cNvPr id="26" name="Group 25"/>
          <p:cNvGrpSpPr/>
          <p:nvPr/>
        </p:nvGrpSpPr>
        <p:grpSpPr>
          <a:xfrm>
            <a:off x="6019800" y="1032177"/>
            <a:ext cx="5765800" cy="2702284"/>
            <a:chOff x="6019800" y="1032177"/>
            <a:chExt cx="5765800" cy="2702284"/>
          </a:xfrm>
        </p:grpSpPr>
        <p:grpSp>
          <p:nvGrpSpPr>
            <p:cNvPr id="12" name="Group 11"/>
            <p:cNvGrpSpPr/>
            <p:nvPr/>
          </p:nvGrpSpPr>
          <p:grpSpPr>
            <a:xfrm>
              <a:off x="6172001" y="1032177"/>
              <a:ext cx="4522886" cy="2001193"/>
              <a:chOff x="2809384" y="4252574"/>
              <a:chExt cx="4522886" cy="2001193"/>
            </a:xfrm>
          </p:grpSpPr>
          <p:pic>
            <p:nvPicPr>
              <p:cNvPr id="10" name="Picture 9"/>
              <p:cNvPicPr>
                <a:picLocks noChangeAspect="1"/>
              </p:cNvPicPr>
              <p:nvPr/>
            </p:nvPicPr>
            <p:blipFill>
              <a:blip r:embed="rId8"/>
              <a:stretch>
                <a:fillRect/>
              </a:stretch>
            </p:blipFill>
            <p:spPr>
              <a:xfrm>
                <a:off x="4503345" y="4252574"/>
                <a:ext cx="2828925" cy="1991934"/>
              </a:xfrm>
              <a:prstGeom prst="rect">
                <a:avLst/>
              </a:prstGeom>
            </p:spPr>
          </p:pic>
          <p:pic>
            <p:nvPicPr>
              <p:cNvPr id="11" name="Picture 10"/>
              <p:cNvPicPr>
                <a:picLocks noChangeAspect="1"/>
              </p:cNvPicPr>
              <p:nvPr/>
            </p:nvPicPr>
            <p:blipFill>
              <a:blip r:embed="rId9"/>
              <a:stretch>
                <a:fillRect/>
              </a:stretch>
            </p:blipFill>
            <p:spPr>
              <a:xfrm>
                <a:off x="2809384" y="4252574"/>
                <a:ext cx="1572116" cy="2001193"/>
              </a:xfrm>
              <a:prstGeom prst="rect">
                <a:avLst/>
              </a:prstGeom>
            </p:spPr>
          </p:pic>
        </p:grpSp>
        <p:sp>
          <p:nvSpPr>
            <p:cNvPr id="25" name="TextBox 24"/>
            <p:cNvSpPr txBox="1"/>
            <p:nvPr/>
          </p:nvSpPr>
          <p:spPr>
            <a:xfrm>
              <a:off x="6019800" y="3088130"/>
              <a:ext cx="5765800" cy="646331"/>
            </a:xfrm>
            <a:prstGeom prst="rect">
              <a:avLst/>
            </a:prstGeom>
            <a:noFill/>
          </p:spPr>
          <p:txBody>
            <a:bodyPr wrap="square" rtlCol="0">
              <a:spAutoFit/>
            </a:bodyPr>
            <a:lstStyle/>
            <a:p>
              <a:r>
                <a:rPr lang="vi-VN" dirty="0" smtClean="0"/>
                <a:t>Bùi </a:t>
              </a:r>
              <a:r>
                <a:rPr lang="vi-VN" dirty="0"/>
                <a:t>Xuân Phái nổi tiếng với tranh </a:t>
              </a:r>
              <a:r>
                <a:rPr lang="vi-VN" dirty="0">
                  <a:solidFill>
                    <a:srgbClr val="FF0000"/>
                  </a:solidFill>
                </a:rPr>
                <a:t>phố cổ </a:t>
              </a:r>
              <a:r>
                <a:rPr lang="vi-VN" dirty="0"/>
                <a:t>tranh sơn dầu </a:t>
              </a:r>
              <a:endParaRPr lang="en-US" dirty="0"/>
            </a:p>
            <a:p>
              <a:endParaRPr lang="en-US" dirty="0"/>
            </a:p>
          </p:txBody>
        </p:sp>
      </p:grpSp>
      <p:sp>
        <p:nvSpPr>
          <p:cNvPr id="27" name="TextBox 26"/>
          <p:cNvSpPr txBox="1"/>
          <p:nvPr/>
        </p:nvSpPr>
        <p:spPr>
          <a:xfrm>
            <a:off x="6019800" y="6035018"/>
            <a:ext cx="6084928" cy="646331"/>
          </a:xfrm>
          <a:prstGeom prst="rect">
            <a:avLst/>
          </a:prstGeom>
          <a:noFill/>
        </p:spPr>
        <p:txBody>
          <a:bodyPr wrap="square" rtlCol="0">
            <a:spAutoFit/>
          </a:bodyPr>
          <a:lstStyle/>
          <a:p>
            <a:r>
              <a:rPr lang="vi-VN" dirty="0"/>
              <a:t>Diệp </a:t>
            </a:r>
            <a:r>
              <a:rPr lang="en-US" dirty="0"/>
              <a:t>Minh </a:t>
            </a:r>
            <a:r>
              <a:rPr lang="en-US" dirty="0" err="1"/>
              <a:t>Châu</a:t>
            </a:r>
            <a:r>
              <a:rPr lang="en-US" dirty="0"/>
              <a:t> </a:t>
            </a:r>
            <a:r>
              <a:rPr lang="en-US" dirty="0" err="1"/>
              <a:t>với</a:t>
            </a:r>
            <a:r>
              <a:rPr lang="en-US" dirty="0"/>
              <a:t> </a:t>
            </a:r>
            <a:r>
              <a:rPr lang="en-US" dirty="0" err="1"/>
              <a:t>tác</a:t>
            </a:r>
            <a:r>
              <a:rPr lang="en-US" dirty="0"/>
              <a:t> </a:t>
            </a:r>
            <a:r>
              <a:rPr lang="en-US" dirty="0" err="1"/>
              <a:t>phẩm</a:t>
            </a:r>
            <a:r>
              <a:rPr lang="en-US" dirty="0"/>
              <a:t> </a:t>
            </a:r>
            <a:r>
              <a:rPr lang="en-US" dirty="0" err="1"/>
              <a:t>bác</a:t>
            </a:r>
            <a:r>
              <a:rPr lang="en-US" dirty="0"/>
              <a:t> </a:t>
            </a:r>
            <a:r>
              <a:rPr lang="en-US" dirty="0" err="1"/>
              <a:t>Hồ</a:t>
            </a:r>
            <a:r>
              <a:rPr lang="en-US" dirty="0"/>
              <a:t> </a:t>
            </a:r>
            <a:r>
              <a:rPr lang="en-US" dirty="0" err="1"/>
              <a:t>với</a:t>
            </a:r>
            <a:r>
              <a:rPr lang="en-US" dirty="0"/>
              <a:t> </a:t>
            </a:r>
            <a:r>
              <a:rPr lang="en-US" dirty="0" err="1"/>
              <a:t>thiếu</a:t>
            </a:r>
            <a:r>
              <a:rPr lang="en-US" dirty="0"/>
              <a:t> </a:t>
            </a:r>
            <a:r>
              <a:rPr lang="en-US" dirty="0" err="1"/>
              <a:t>nhi</a:t>
            </a:r>
            <a:r>
              <a:rPr lang="en-US" dirty="0"/>
              <a:t> </a:t>
            </a:r>
            <a:r>
              <a:rPr lang="en-US" dirty="0" err="1">
                <a:cs typeface="Times New Roman" panose="02020603050405020304" pitchFamily="18" charset="0"/>
              </a:rPr>
              <a:t>ba</a:t>
            </a:r>
            <a:r>
              <a:rPr lang="en-US" dirty="0">
                <a:cs typeface="Times New Roman" panose="02020603050405020304" pitchFamily="18" charset="0"/>
              </a:rPr>
              <a:t> </a:t>
            </a:r>
            <a:r>
              <a:rPr lang="en-US" dirty="0" err="1">
                <a:cs typeface="Times New Roman" panose="02020603050405020304" pitchFamily="18" charset="0"/>
              </a:rPr>
              <a:t>miền</a:t>
            </a:r>
            <a:endParaRPr lang="en-US" sz="1100" dirty="0">
              <a:cs typeface="Times New Roman" panose="02020603050405020304" pitchFamily="18" charset="0"/>
            </a:endParaRPr>
          </a:p>
          <a:p>
            <a:endParaRPr lang="en-US" dirty="0"/>
          </a:p>
        </p:txBody>
      </p:sp>
      <p:sp>
        <p:nvSpPr>
          <p:cNvPr id="31" name="Right Arrow 30"/>
          <p:cNvSpPr/>
          <p:nvPr/>
        </p:nvSpPr>
        <p:spPr>
          <a:xfrm>
            <a:off x="304800" y="1563554"/>
            <a:ext cx="403273" cy="4645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0" y="0"/>
            <a:ext cx="12192000" cy="6857999"/>
            <a:chOff x="0" y="-22843"/>
            <a:chExt cx="12191999" cy="6895839"/>
          </a:xfrm>
        </p:grpSpPr>
        <p:grpSp>
          <p:nvGrpSpPr>
            <p:cNvPr id="29" name="Group 28"/>
            <p:cNvGrpSpPr/>
            <p:nvPr/>
          </p:nvGrpSpPr>
          <p:grpSpPr>
            <a:xfrm>
              <a:off x="0" y="5767386"/>
              <a:ext cx="12191999" cy="1105610"/>
              <a:chOff x="0" y="5767386"/>
              <a:chExt cx="12191999" cy="1105610"/>
            </a:xfrm>
          </p:grpSpPr>
          <p:pic>
            <p:nvPicPr>
              <p:cNvPr id="35"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2" name="Group 31"/>
            <p:cNvGrpSpPr/>
            <p:nvPr/>
          </p:nvGrpSpPr>
          <p:grpSpPr>
            <a:xfrm flipV="1">
              <a:off x="0" y="-22843"/>
              <a:ext cx="12191999" cy="1143367"/>
              <a:chOff x="0" y="5767386"/>
              <a:chExt cx="12191999" cy="1105610"/>
            </a:xfrm>
          </p:grpSpPr>
          <p:pic>
            <p:nvPicPr>
              <p:cNvPr id="33"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94797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8710" y="-522749"/>
            <a:ext cx="10858500" cy="2387600"/>
          </a:xfrm>
        </p:spPr>
        <p:txBody>
          <a:bodyPr>
            <a:normAutofit/>
          </a:bodyPr>
          <a:lstStyle/>
          <a:p>
            <a:r>
              <a:rPr lang="vi-VN" sz="4000" dirty="0" smtClean="0"/>
              <a:t>THẢO LUẬN</a:t>
            </a:r>
            <a:br>
              <a:rPr lang="vi-VN" sz="4000" dirty="0" smtClean="0"/>
            </a:br>
            <a:r>
              <a:rPr lang="vi-VN" sz="2800" dirty="0" smtClean="0"/>
              <a:t>4</a:t>
            </a:r>
            <a:r>
              <a:rPr lang="en-US" sz="2800" dirty="0" smtClean="0"/>
              <a:t> </a:t>
            </a:r>
            <a:r>
              <a:rPr lang="en-US" sz="2800" dirty="0" err="1"/>
              <a:t>nhóm</a:t>
            </a:r>
            <a:r>
              <a:rPr lang="en-US" sz="2800" dirty="0"/>
              <a:t> </a:t>
            </a:r>
            <a:r>
              <a:rPr lang="en-US" sz="2800" dirty="0" err="1"/>
              <a:t>mỗi</a:t>
            </a:r>
            <a:r>
              <a:rPr lang="en-US" sz="2800" dirty="0"/>
              <a:t> </a:t>
            </a:r>
            <a:r>
              <a:rPr lang="en-US" sz="2800" dirty="0" err="1"/>
              <a:t>nhóm</a:t>
            </a:r>
            <a:r>
              <a:rPr lang="en-US" sz="2800" dirty="0"/>
              <a:t> </a:t>
            </a:r>
            <a:r>
              <a:rPr lang="vi-VN" sz="2800" dirty="0" smtClean="0"/>
              <a:t>tìm hiểu về </a:t>
            </a:r>
            <a:r>
              <a:rPr lang="en-US" sz="2800" dirty="0" smtClean="0"/>
              <a:t> </a:t>
            </a:r>
            <a:r>
              <a:rPr lang="en-US" sz="2800" dirty="0" err="1"/>
              <a:t>một</a:t>
            </a:r>
            <a:r>
              <a:rPr lang="en-US" sz="2800" dirty="0"/>
              <a:t> </a:t>
            </a:r>
            <a:r>
              <a:rPr lang="en-US" sz="2800" dirty="0" err="1"/>
              <a:t>tác</a:t>
            </a:r>
            <a:r>
              <a:rPr lang="en-US" sz="2800" dirty="0"/>
              <a:t> </a:t>
            </a:r>
            <a:r>
              <a:rPr lang="en-US" sz="2800" dirty="0" err="1"/>
              <a:t>giả</a:t>
            </a:r>
            <a:r>
              <a:rPr lang="en-US" sz="2800" dirty="0"/>
              <a:t> </a:t>
            </a:r>
            <a:r>
              <a:rPr lang="en-US" sz="2800" dirty="0" err="1"/>
              <a:t>tác</a:t>
            </a:r>
            <a:r>
              <a:rPr lang="en-US" sz="2800" dirty="0"/>
              <a:t> </a:t>
            </a:r>
            <a:r>
              <a:rPr lang="en-US" sz="2800" dirty="0" err="1" smtClean="0"/>
              <a:t>phẩm</a:t>
            </a:r>
            <a:r>
              <a:rPr lang="vi-VN" sz="2800" dirty="0" smtClean="0"/>
              <a:t/>
            </a:r>
            <a:br>
              <a:rPr lang="vi-VN" sz="2800" dirty="0" smtClean="0"/>
            </a:br>
            <a:r>
              <a:rPr lang="vi-VN" sz="2800" i="1" dirty="0" smtClean="0">
                <a:solidFill>
                  <a:srgbClr val="FF0000"/>
                </a:solidFill>
              </a:rPr>
              <a:t>Thời gian thảo luận 10 phút</a:t>
            </a:r>
            <a:endParaRPr lang="en-US" sz="1100" i="1" dirty="0">
              <a:solidFill>
                <a:srgbClr val="FF0000"/>
              </a:solidFill>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782892734"/>
              </p:ext>
            </p:extLst>
          </p:nvPr>
        </p:nvGraphicFramePr>
        <p:xfrm>
          <a:off x="1544320" y="2448348"/>
          <a:ext cx="9296400" cy="1521672"/>
        </p:xfrm>
        <a:graphic>
          <a:graphicData uri="http://schemas.openxmlformats.org/drawingml/2006/table">
            <a:tbl>
              <a:tblPr firstRow="1" bandRow="1">
                <a:tableStyleId>{5C22544A-7EE6-4342-B048-85BDC9FD1C3A}</a:tableStyleId>
              </a:tblPr>
              <a:tblGrid>
                <a:gridCol w="4648200">
                  <a:extLst>
                    <a:ext uri="{9D8B030D-6E8A-4147-A177-3AD203B41FA5}">
                      <a16:colId xmlns="" xmlns:a16="http://schemas.microsoft.com/office/drawing/2014/main" val="3979922461"/>
                    </a:ext>
                  </a:extLst>
                </a:gridCol>
                <a:gridCol w="4648200">
                  <a:extLst>
                    <a:ext uri="{9D8B030D-6E8A-4147-A177-3AD203B41FA5}">
                      <a16:colId xmlns="" xmlns:a16="http://schemas.microsoft.com/office/drawing/2014/main" val="1374245066"/>
                    </a:ext>
                  </a:extLst>
                </a:gridCol>
              </a:tblGrid>
              <a:tr h="0">
                <a:tc>
                  <a:txBody>
                    <a:bodyPr/>
                    <a:lstStyle/>
                    <a:p>
                      <a:pPr algn="ctr"/>
                      <a:r>
                        <a:rPr lang="vi-VN" dirty="0" smtClean="0">
                          <a:solidFill>
                            <a:srgbClr val="FFFF00"/>
                          </a:solidFill>
                          <a:latin typeface="+mj-lt"/>
                        </a:rPr>
                        <a:t>TÊN HỌA SĨ </a:t>
                      </a:r>
                      <a:endParaRPr lang="en-US" dirty="0">
                        <a:latin typeface="+mj-lt"/>
                      </a:endParaRPr>
                    </a:p>
                  </a:txBody>
                  <a:tcPr>
                    <a:solidFill>
                      <a:srgbClr val="0070C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dirty="0" smtClean="0">
                          <a:solidFill>
                            <a:srgbClr val="FFFF00"/>
                          </a:solidFill>
                          <a:latin typeface="+mj-lt"/>
                        </a:rPr>
                        <a:t>TÁC PHẨM   </a:t>
                      </a:r>
                      <a:endParaRPr lang="en-US" dirty="0" smtClean="0">
                        <a:solidFill>
                          <a:srgbClr val="FFFF00"/>
                        </a:solidFill>
                        <a:latin typeface="+mj-lt"/>
                      </a:endParaRPr>
                    </a:p>
                    <a:p>
                      <a:pPr algn="ctr"/>
                      <a:endParaRPr lang="en-US" dirty="0">
                        <a:latin typeface="+mj-lt"/>
                      </a:endParaRPr>
                    </a:p>
                  </a:txBody>
                  <a:tcPr>
                    <a:solidFill>
                      <a:srgbClr val="0070C0"/>
                    </a:solidFill>
                  </a:tcPr>
                </a:tc>
                <a:extLst>
                  <a:ext uri="{0D108BD9-81ED-4DB2-BD59-A6C34878D82A}">
                    <a16:rowId xmlns="" xmlns:a16="http://schemas.microsoft.com/office/drawing/2014/main" val="2556898571"/>
                  </a:ext>
                </a:extLst>
              </a:tr>
              <a:tr h="881592">
                <a:tc>
                  <a:txBody>
                    <a:bodyPr/>
                    <a:lstStyle/>
                    <a:p>
                      <a:pPr algn="ctr"/>
                      <a:r>
                        <a:rPr lang="vi-VN" dirty="0" smtClean="0"/>
                        <a:t>-</a:t>
                      </a:r>
                      <a:r>
                        <a:rPr lang="vi-VN" baseline="0" dirty="0" smtClean="0"/>
                        <a:t> </a:t>
                      </a:r>
                      <a:r>
                        <a:rPr lang="vi-VN" dirty="0" smtClean="0"/>
                        <a:t>Đôi</a:t>
                      </a:r>
                      <a:r>
                        <a:rPr lang="vi-VN" baseline="0" dirty="0" smtClean="0"/>
                        <a:t> nét về họa sĩ?</a:t>
                      </a:r>
                      <a:endParaRPr lang="en-US" dirty="0"/>
                    </a:p>
                  </a:txBody>
                  <a:tcPr/>
                </a:tc>
                <a:tc>
                  <a:txBody>
                    <a:bodyPr/>
                    <a:lstStyle/>
                    <a:p>
                      <a:pPr algn="ctr"/>
                      <a:r>
                        <a:rPr lang="vi-VN" dirty="0" smtClean="0"/>
                        <a:t> Nội</a:t>
                      </a:r>
                      <a:r>
                        <a:rPr lang="vi-VN" baseline="0" dirty="0" smtClean="0"/>
                        <a:t> dung tác phẩm như: Đề tài, hình ảnh, màu sắc, ý nghĩa của tác phẩm?</a:t>
                      </a:r>
                      <a:endParaRPr lang="en-US" dirty="0"/>
                    </a:p>
                  </a:txBody>
                  <a:tcPr/>
                </a:tc>
                <a:extLst>
                  <a:ext uri="{0D108BD9-81ED-4DB2-BD59-A6C34878D82A}">
                    <a16:rowId xmlns="" xmlns:a16="http://schemas.microsoft.com/office/drawing/2014/main" val="982968295"/>
                  </a:ext>
                </a:extLst>
              </a:tr>
            </a:tbl>
          </a:graphicData>
        </a:graphic>
      </p:graphicFrame>
      <p:grpSp>
        <p:nvGrpSpPr>
          <p:cNvPr id="4" name="Group 3"/>
          <p:cNvGrpSpPr/>
          <p:nvPr/>
        </p:nvGrpSpPr>
        <p:grpSpPr>
          <a:xfrm>
            <a:off x="0" y="0"/>
            <a:ext cx="12192000" cy="6857999"/>
            <a:chOff x="0" y="-22843"/>
            <a:chExt cx="12191999" cy="6895839"/>
          </a:xfrm>
        </p:grpSpPr>
        <p:grpSp>
          <p:nvGrpSpPr>
            <p:cNvPr id="6" name="Group 5"/>
            <p:cNvGrpSpPr/>
            <p:nvPr/>
          </p:nvGrpSpPr>
          <p:grpSpPr>
            <a:xfrm>
              <a:off x="0" y="5767386"/>
              <a:ext cx="12191999" cy="1105610"/>
              <a:chOff x="0" y="5767386"/>
              <a:chExt cx="12191999" cy="1105610"/>
            </a:xfrm>
          </p:grpSpPr>
          <p:pic>
            <p:nvPicPr>
              <p:cNvPr id="10"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flipV="1">
              <a:off x="0" y="-22843"/>
              <a:ext cx="12191999" cy="1143367"/>
              <a:chOff x="0" y="5767386"/>
              <a:chExt cx="12191999" cy="1105610"/>
            </a:xfrm>
          </p:grpSpPr>
          <p:pic>
            <p:nvPicPr>
              <p:cNvPr id="8"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32482943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8073" y="-1592701"/>
            <a:ext cx="10419471" cy="2387600"/>
          </a:xfrm>
        </p:spPr>
        <p:txBody>
          <a:bodyPr>
            <a:noAutofit/>
          </a:bodyPr>
          <a:lstStyle/>
          <a:p>
            <a:r>
              <a:rPr lang="vi-VN" sz="2400" dirty="0" smtClean="0"/>
              <a:t> </a:t>
            </a:r>
            <a:br>
              <a:rPr lang="vi-VN" sz="2400" dirty="0" smtClean="0"/>
            </a:br>
            <a:r>
              <a:rPr lang="en-US" sz="2400" dirty="0" smtClean="0"/>
              <a:t> </a:t>
            </a:r>
            <a:r>
              <a:rPr lang="vi-VN" sz="2400" dirty="0" err="1"/>
              <a:t>M</a:t>
            </a:r>
            <a:r>
              <a:rPr lang="en-US" sz="2400" dirty="0" err="1" smtClean="0"/>
              <a:t>ột</a:t>
            </a:r>
            <a:r>
              <a:rPr lang="en-US" sz="2400" dirty="0" smtClean="0"/>
              <a:t> </a:t>
            </a:r>
            <a:r>
              <a:rPr lang="en-US" sz="2400" dirty="0" err="1"/>
              <a:t>số</a:t>
            </a:r>
            <a:r>
              <a:rPr lang="en-US" sz="2400" dirty="0"/>
              <a:t> </a:t>
            </a:r>
            <a:r>
              <a:rPr lang="en-US" sz="2400" dirty="0" err="1"/>
              <a:t>tác</a:t>
            </a:r>
            <a:r>
              <a:rPr lang="en-US" sz="2400" dirty="0"/>
              <a:t> </a:t>
            </a:r>
            <a:r>
              <a:rPr lang="en-US" sz="2400" dirty="0" err="1"/>
              <a:t>giả</a:t>
            </a:r>
            <a:r>
              <a:rPr lang="en-US" sz="2400" dirty="0"/>
              <a:t> </a:t>
            </a:r>
            <a:r>
              <a:rPr lang="en-US" sz="2400" dirty="0" err="1"/>
              <a:t>tác</a:t>
            </a:r>
            <a:r>
              <a:rPr lang="en-US" sz="2400" dirty="0"/>
              <a:t> </a:t>
            </a:r>
            <a:r>
              <a:rPr lang="en-US" sz="2400" dirty="0" err="1"/>
              <a:t>phẩm</a:t>
            </a:r>
            <a:r>
              <a:rPr lang="en-US" sz="2400" dirty="0"/>
              <a:t> </a:t>
            </a:r>
            <a:r>
              <a:rPr lang="en-US" sz="2400" dirty="0" err="1"/>
              <a:t>tiêu</a:t>
            </a:r>
            <a:r>
              <a:rPr lang="en-US" sz="2400" dirty="0"/>
              <a:t> </a:t>
            </a:r>
            <a:r>
              <a:rPr lang="en-US" sz="2400" dirty="0" err="1"/>
              <a:t>biểu</a:t>
            </a:r>
            <a:r>
              <a:rPr lang="en-US" sz="2400" dirty="0"/>
              <a:t> </a:t>
            </a:r>
            <a:r>
              <a:rPr lang="en-US" sz="2400" dirty="0" err="1"/>
              <a:t>của</a:t>
            </a:r>
            <a:r>
              <a:rPr lang="en-US" sz="2400" dirty="0"/>
              <a:t> </a:t>
            </a:r>
            <a:r>
              <a:rPr lang="en-US" sz="2400" dirty="0" err="1"/>
              <a:t>Mỹ</a:t>
            </a:r>
            <a:r>
              <a:rPr lang="en-US" sz="2400" dirty="0"/>
              <a:t> </a:t>
            </a:r>
            <a:r>
              <a:rPr lang="en-US" sz="2400" dirty="0" err="1"/>
              <a:t>thuật</a:t>
            </a:r>
            <a:r>
              <a:rPr lang="en-US" sz="2400" dirty="0"/>
              <a:t> </a:t>
            </a:r>
            <a:r>
              <a:rPr lang="en-US" sz="2400" dirty="0" err="1"/>
              <a:t>Việt</a:t>
            </a:r>
            <a:r>
              <a:rPr lang="en-US" sz="2400" dirty="0"/>
              <a:t> Nam </a:t>
            </a:r>
            <a:r>
              <a:rPr lang="en-US" sz="2400" dirty="0" err="1"/>
              <a:t>thời</a:t>
            </a:r>
            <a:r>
              <a:rPr lang="en-US" sz="2400" dirty="0"/>
              <a:t> </a:t>
            </a:r>
            <a:r>
              <a:rPr lang="en-US" sz="2400" dirty="0" err="1"/>
              <a:t>kỳ</a:t>
            </a:r>
            <a:r>
              <a:rPr lang="en-US" sz="2400" dirty="0"/>
              <a:t> </a:t>
            </a:r>
            <a:r>
              <a:rPr lang="en-US" sz="2400" dirty="0" err="1"/>
              <a:t>hiện</a:t>
            </a:r>
            <a:r>
              <a:rPr lang="en-US" sz="2400" dirty="0"/>
              <a:t> </a:t>
            </a:r>
            <a:r>
              <a:rPr lang="en-US" sz="2400" dirty="0" err="1"/>
              <a:t>đại</a:t>
            </a:r>
            <a:endParaRPr lang="en-US" sz="105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042359" y="6116033"/>
            <a:ext cx="3817350" cy="240639"/>
          </a:xfrm>
        </p:spPr>
        <p:txBody>
          <a:bodyPr>
            <a:noAutofit/>
          </a:bodyPr>
          <a:lstStyle/>
          <a:p>
            <a:r>
              <a:rPr lang="vi-VN" sz="1800" dirty="0">
                <a:latin typeface="+mj-lt"/>
              </a:rPr>
              <a:t>Tô Ngọc </a:t>
            </a:r>
            <a:r>
              <a:rPr lang="vi-VN" sz="1800" dirty="0" smtClean="0">
                <a:latin typeface="+mj-lt"/>
              </a:rPr>
              <a:t>Vân -  </a:t>
            </a:r>
            <a:r>
              <a:rPr lang="vi-VN" sz="1800" dirty="0">
                <a:latin typeface="+mj-lt"/>
              </a:rPr>
              <a:t>T</a:t>
            </a:r>
            <a:r>
              <a:rPr lang="vi-VN" sz="1800" dirty="0" smtClean="0">
                <a:latin typeface="+mj-lt"/>
              </a:rPr>
              <a:t>hiếu </a:t>
            </a:r>
            <a:r>
              <a:rPr lang="vi-VN" sz="1800" dirty="0">
                <a:latin typeface="+mj-lt"/>
              </a:rPr>
              <a:t>nữ bên hoa </a:t>
            </a:r>
            <a:r>
              <a:rPr lang="vi-VN" sz="1800" dirty="0" smtClean="0">
                <a:latin typeface="+mj-lt"/>
              </a:rPr>
              <a:t>huệ</a:t>
            </a:r>
            <a:endParaRPr lang="en-US" sz="1050" dirty="0">
              <a:latin typeface="+mj-lt"/>
              <a:cs typeface="Times New Roman" panose="02020603050405020304" pitchFamily="18" charset="0"/>
            </a:endParaRPr>
          </a:p>
        </p:txBody>
      </p:sp>
      <p:grpSp>
        <p:nvGrpSpPr>
          <p:cNvPr id="9" name="Group 8"/>
          <p:cNvGrpSpPr/>
          <p:nvPr/>
        </p:nvGrpSpPr>
        <p:grpSpPr>
          <a:xfrm>
            <a:off x="1131602" y="1054793"/>
            <a:ext cx="4294121" cy="1950612"/>
            <a:chOff x="61452" y="1547888"/>
            <a:chExt cx="5290710" cy="1950612"/>
          </a:xfrm>
        </p:grpSpPr>
        <p:pic>
          <p:nvPicPr>
            <p:cNvPr id="8" name="Picture 7"/>
            <p:cNvPicPr>
              <a:picLocks noChangeAspect="1"/>
            </p:cNvPicPr>
            <p:nvPr/>
          </p:nvPicPr>
          <p:blipFill>
            <a:blip r:embed="rId2"/>
            <a:stretch>
              <a:fillRect/>
            </a:stretch>
          </p:blipFill>
          <p:spPr>
            <a:xfrm flipH="1">
              <a:off x="61452" y="1550539"/>
              <a:ext cx="1801978" cy="1947961"/>
            </a:xfrm>
            <a:prstGeom prst="rect">
              <a:avLst/>
            </a:prstGeom>
          </p:spPr>
        </p:pic>
        <p:pic>
          <p:nvPicPr>
            <p:cNvPr id="7" name="Picture 6"/>
            <p:cNvPicPr>
              <a:picLocks noChangeAspect="1"/>
            </p:cNvPicPr>
            <p:nvPr/>
          </p:nvPicPr>
          <p:blipFill>
            <a:blip r:embed="rId3"/>
            <a:stretch>
              <a:fillRect/>
            </a:stretch>
          </p:blipFill>
          <p:spPr>
            <a:xfrm>
              <a:off x="2016220" y="1547888"/>
              <a:ext cx="3335942" cy="1950612"/>
            </a:xfrm>
            <a:prstGeom prst="rect">
              <a:avLst/>
            </a:prstGeom>
          </p:spPr>
        </p:pic>
      </p:grpSp>
      <p:grpSp>
        <p:nvGrpSpPr>
          <p:cNvPr id="30" name="Group 29"/>
          <p:cNvGrpSpPr/>
          <p:nvPr/>
        </p:nvGrpSpPr>
        <p:grpSpPr>
          <a:xfrm>
            <a:off x="1298084" y="3754384"/>
            <a:ext cx="3484385" cy="2013460"/>
            <a:chOff x="1259893" y="3922192"/>
            <a:chExt cx="3484385" cy="2013460"/>
          </a:xfrm>
        </p:grpSpPr>
        <p:pic>
          <p:nvPicPr>
            <p:cNvPr id="4" name="Picture 3"/>
            <p:cNvPicPr>
              <a:picLocks noChangeAspect="1"/>
            </p:cNvPicPr>
            <p:nvPr/>
          </p:nvPicPr>
          <p:blipFill>
            <a:blip r:embed="rId4"/>
            <a:stretch>
              <a:fillRect/>
            </a:stretch>
          </p:blipFill>
          <p:spPr>
            <a:xfrm>
              <a:off x="3162484" y="3944618"/>
              <a:ext cx="1581794" cy="1968607"/>
            </a:xfrm>
            <a:prstGeom prst="rect">
              <a:avLst/>
            </a:prstGeom>
          </p:spPr>
        </p:pic>
        <p:pic>
          <p:nvPicPr>
            <p:cNvPr id="5" name="Picture 4"/>
            <p:cNvPicPr>
              <a:picLocks noChangeAspect="1"/>
            </p:cNvPicPr>
            <p:nvPr/>
          </p:nvPicPr>
          <p:blipFill>
            <a:blip r:embed="rId5"/>
            <a:stretch>
              <a:fillRect/>
            </a:stretch>
          </p:blipFill>
          <p:spPr>
            <a:xfrm>
              <a:off x="1259893" y="3922192"/>
              <a:ext cx="1787354" cy="2013460"/>
            </a:xfrm>
            <a:prstGeom prst="rect">
              <a:avLst/>
            </a:prstGeom>
          </p:spPr>
        </p:pic>
      </p:grpSp>
      <p:sp>
        <p:nvSpPr>
          <p:cNvPr id="21" name="TextBox 20"/>
          <p:cNvSpPr txBox="1"/>
          <p:nvPr/>
        </p:nvSpPr>
        <p:spPr>
          <a:xfrm>
            <a:off x="708074" y="3270800"/>
            <a:ext cx="4717650" cy="369332"/>
          </a:xfrm>
          <a:prstGeom prst="rect">
            <a:avLst/>
          </a:prstGeom>
          <a:noFill/>
        </p:spPr>
        <p:txBody>
          <a:bodyPr wrap="square" rtlCol="0">
            <a:spAutoFit/>
          </a:bodyPr>
          <a:lstStyle/>
          <a:p>
            <a:r>
              <a:rPr lang="vi-VN" dirty="0"/>
              <a:t>Nguyễn Văn Chánh tranh lụa chơi ô </a:t>
            </a:r>
            <a:r>
              <a:rPr lang="vi-VN" dirty="0" smtClean="0"/>
              <a:t>ăn </a:t>
            </a:r>
            <a:r>
              <a:rPr lang="vi-VN" dirty="0"/>
              <a:t>quan </a:t>
            </a:r>
            <a:endParaRPr lang="en-US" dirty="0"/>
          </a:p>
        </p:txBody>
      </p:sp>
      <p:grpSp>
        <p:nvGrpSpPr>
          <p:cNvPr id="24" name="Group 23"/>
          <p:cNvGrpSpPr/>
          <p:nvPr/>
        </p:nvGrpSpPr>
        <p:grpSpPr>
          <a:xfrm>
            <a:off x="6598130" y="3640132"/>
            <a:ext cx="3910844" cy="2385298"/>
            <a:chOff x="5604217" y="3640493"/>
            <a:chExt cx="3910844" cy="2385298"/>
          </a:xfrm>
        </p:grpSpPr>
        <p:pic>
          <p:nvPicPr>
            <p:cNvPr id="22" name="Picture 21"/>
            <p:cNvPicPr>
              <a:picLocks noChangeAspect="1"/>
            </p:cNvPicPr>
            <p:nvPr/>
          </p:nvPicPr>
          <p:blipFill>
            <a:blip r:embed="rId6"/>
            <a:stretch>
              <a:fillRect/>
            </a:stretch>
          </p:blipFill>
          <p:spPr>
            <a:xfrm>
              <a:off x="7481729" y="3640493"/>
              <a:ext cx="2033332" cy="2385298"/>
            </a:xfrm>
            <a:prstGeom prst="rect">
              <a:avLst/>
            </a:prstGeom>
          </p:spPr>
        </p:pic>
        <p:pic>
          <p:nvPicPr>
            <p:cNvPr id="23" name="Picture 22"/>
            <p:cNvPicPr>
              <a:picLocks noChangeAspect="1"/>
            </p:cNvPicPr>
            <p:nvPr/>
          </p:nvPicPr>
          <p:blipFill>
            <a:blip r:embed="rId7"/>
            <a:stretch>
              <a:fillRect/>
            </a:stretch>
          </p:blipFill>
          <p:spPr>
            <a:xfrm>
              <a:off x="5604217" y="3743198"/>
              <a:ext cx="1623814" cy="2248358"/>
            </a:xfrm>
            <a:prstGeom prst="rect">
              <a:avLst/>
            </a:prstGeom>
          </p:spPr>
        </p:pic>
      </p:grpSp>
      <p:grpSp>
        <p:nvGrpSpPr>
          <p:cNvPr id="26" name="Group 25"/>
          <p:cNvGrpSpPr/>
          <p:nvPr/>
        </p:nvGrpSpPr>
        <p:grpSpPr>
          <a:xfrm>
            <a:off x="6019800" y="1032177"/>
            <a:ext cx="5765800" cy="2702284"/>
            <a:chOff x="6019800" y="1032177"/>
            <a:chExt cx="5765800" cy="2702284"/>
          </a:xfrm>
        </p:grpSpPr>
        <p:grpSp>
          <p:nvGrpSpPr>
            <p:cNvPr id="12" name="Group 11"/>
            <p:cNvGrpSpPr/>
            <p:nvPr/>
          </p:nvGrpSpPr>
          <p:grpSpPr>
            <a:xfrm>
              <a:off x="6172001" y="1032177"/>
              <a:ext cx="4522886" cy="2001193"/>
              <a:chOff x="2809384" y="4252574"/>
              <a:chExt cx="4522886" cy="2001193"/>
            </a:xfrm>
          </p:grpSpPr>
          <p:pic>
            <p:nvPicPr>
              <p:cNvPr id="10" name="Picture 9"/>
              <p:cNvPicPr>
                <a:picLocks noChangeAspect="1"/>
              </p:cNvPicPr>
              <p:nvPr/>
            </p:nvPicPr>
            <p:blipFill>
              <a:blip r:embed="rId8"/>
              <a:stretch>
                <a:fillRect/>
              </a:stretch>
            </p:blipFill>
            <p:spPr>
              <a:xfrm>
                <a:off x="4503345" y="4252574"/>
                <a:ext cx="2828925" cy="1991934"/>
              </a:xfrm>
              <a:prstGeom prst="rect">
                <a:avLst/>
              </a:prstGeom>
            </p:spPr>
          </p:pic>
          <p:pic>
            <p:nvPicPr>
              <p:cNvPr id="11" name="Picture 10"/>
              <p:cNvPicPr>
                <a:picLocks noChangeAspect="1"/>
              </p:cNvPicPr>
              <p:nvPr/>
            </p:nvPicPr>
            <p:blipFill>
              <a:blip r:embed="rId9"/>
              <a:stretch>
                <a:fillRect/>
              </a:stretch>
            </p:blipFill>
            <p:spPr>
              <a:xfrm>
                <a:off x="2809384" y="4252574"/>
                <a:ext cx="1572116" cy="2001193"/>
              </a:xfrm>
              <a:prstGeom prst="rect">
                <a:avLst/>
              </a:prstGeom>
            </p:spPr>
          </p:pic>
        </p:grpSp>
        <p:sp>
          <p:nvSpPr>
            <p:cNvPr id="25" name="TextBox 24"/>
            <p:cNvSpPr txBox="1"/>
            <p:nvPr/>
          </p:nvSpPr>
          <p:spPr>
            <a:xfrm>
              <a:off x="6019800" y="3088130"/>
              <a:ext cx="5765800" cy="646331"/>
            </a:xfrm>
            <a:prstGeom prst="rect">
              <a:avLst/>
            </a:prstGeom>
            <a:noFill/>
          </p:spPr>
          <p:txBody>
            <a:bodyPr wrap="square" rtlCol="0">
              <a:spAutoFit/>
            </a:bodyPr>
            <a:lstStyle/>
            <a:p>
              <a:r>
                <a:rPr lang="vi-VN" dirty="0" smtClean="0"/>
                <a:t>Bùi </a:t>
              </a:r>
              <a:r>
                <a:rPr lang="vi-VN" dirty="0"/>
                <a:t>Xuân Phái nổi tiếng với tranh </a:t>
              </a:r>
              <a:r>
                <a:rPr lang="vi-VN" dirty="0">
                  <a:solidFill>
                    <a:srgbClr val="FF0000"/>
                  </a:solidFill>
                </a:rPr>
                <a:t>phố cổ </a:t>
              </a:r>
              <a:r>
                <a:rPr lang="vi-VN" dirty="0"/>
                <a:t>tranh sơn dầu </a:t>
              </a:r>
              <a:endParaRPr lang="en-US" dirty="0"/>
            </a:p>
            <a:p>
              <a:endParaRPr lang="en-US" dirty="0"/>
            </a:p>
          </p:txBody>
        </p:sp>
      </p:grpSp>
      <p:sp>
        <p:nvSpPr>
          <p:cNvPr id="27" name="TextBox 26"/>
          <p:cNvSpPr txBox="1"/>
          <p:nvPr/>
        </p:nvSpPr>
        <p:spPr>
          <a:xfrm>
            <a:off x="6019800" y="6035018"/>
            <a:ext cx="6084928" cy="646331"/>
          </a:xfrm>
          <a:prstGeom prst="rect">
            <a:avLst/>
          </a:prstGeom>
          <a:noFill/>
        </p:spPr>
        <p:txBody>
          <a:bodyPr wrap="square" rtlCol="0">
            <a:spAutoFit/>
          </a:bodyPr>
          <a:lstStyle/>
          <a:p>
            <a:r>
              <a:rPr lang="vi-VN" dirty="0"/>
              <a:t>Diệp </a:t>
            </a:r>
            <a:r>
              <a:rPr lang="en-US" dirty="0"/>
              <a:t>Minh </a:t>
            </a:r>
            <a:r>
              <a:rPr lang="en-US" dirty="0" err="1"/>
              <a:t>Châu</a:t>
            </a:r>
            <a:r>
              <a:rPr lang="en-US" dirty="0"/>
              <a:t> </a:t>
            </a:r>
            <a:r>
              <a:rPr lang="en-US" dirty="0" err="1"/>
              <a:t>với</a:t>
            </a:r>
            <a:r>
              <a:rPr lang="en-US" dirty="0"/>
              <a:t> </a:t>
            </a:r>
            <a:r>
              <a:rPr lang="en-US" dirty="0" err="1"/>
              <a:t>tác</a:t>
            </a:r>
            <a:r>
              <a:rPr lang="en-US" dirty="0"/>
              <a:t> </a:t>
            </a:r>
            <a:r>
              <a:rPr lang="en-US" dirty="0" err="1"/>
              <a:t>phẩm</a:t>
            </a:r>
            <a:r>
              <a:rPr lang="en-US" dirty="0"/>
              <a:t> </a:t>
            </a:r>
            <a:r>
              <a:rPr lang="en-US" dirty="0" err="1"/>
              <a:t>bác</a:t>
            </a:r>
            <a:r>
              <a:rPr lang="en-US" dirty="0"/>
              <a:t> </a:t>
            </a:r>
            <a:r>
              <a:rPr lang="en-US" dirty="0" err="1"/>
              <a:t>Hồ</a:t>
            </a:r>
            <a:r>
              <a:rPr lang="en-US" dirty="0"/>
              <a:t> </a:t>
            </a:r>
            <a:r>
              <a:rPr lang="en-US" dirty="0" err="1"/>
              <a:t>với</a:t>
            </a:r>
            <a:r>
              <a:rPr lang="en-US" dirty="0"/>
              <a:t> </a:t>
            </a:r>
            <a:r>
              <a:rPr lang="en-US" dirty="0" err="1"/>
              <a:t>thiếu</a:t>
            </a:r>
            <a:r>
              <a:rPr lang="en-US" dirty="0"/>
              <a:t> </a:t>
            </a:r>
            <a:r>
              <a:rPr lang="en-US" dirty="0" err="1"/>
              <a:t>nhi</a:t>
            </a:r>
            <a:r>
              <a:rPr lang="en-US" dirty="0"/>
              <a:t> </a:t>
            </a:r>
            <a:r>
              <a:rPr lang="en-US" dirty="0" err="1">
                <a:cs typeface="Times New Roman" panose="02020603050405020304" pitchFamily="18" charset="0"/>
              </a:rPr>
              <a:t>ba</a:t>
            </a:r>
            <a:r>
              <a:rPr lang="en-US" dirty="0">
                <a:cs typeface="Times New Roman" panose="02020603050405020304" pitchFamily="18" charset="0"/>
              </a:rPr>
              <a:t> </a:t>
            </a:r>
            <a:r>
              <a:rPr lang="en-US" dirty="0" err="1">
                <a:cs typeface="Times New Roman" panose="02020603050405020304" pitchFamily="18" charset="0"/>
              </a:rPr>
              <a:t>miền</a:t>
            </a:r>
            <a:endParaRPr lang="en-US" sz="1100" dirty="0">
              <a:cs typeface="Times New Roman" panose="02020603050405020304" pitchFamily="18" charset="0"/>
            </a:endParaRPr>
          </a:p>
          <a:p>
            <a:endParaRPr lang="en-US" dirty="0"/>
          </a:p>
        </p:txBody>
      </p:sp>
      <p:sp>
        <p:nvSpPr>
          <p:cNvPr id="31" name="Right Arrow 30">
            <a:hlinkClick r:id="rId10" action="ppaction://hlinksldjump"/>
          </p:cNvPr>
          <p:cNvSpPr/>
          <p:nvPr/>
        </p:nvSpPr>
        <p:spPr>
          <a:xfrm>
            <a:off x="355190" y="1563554"/>
            <a:ext cx="403273" cy="4645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a:hlinkClick r:id="rId11" action="ppaction://hlinksldjump"/>
          </p:cNvPr>
          <p:cNvSpPr/>
          <p:nvPr/>
        </p:nvSpPr>
        <p:spPr>
          <a:xfrm>
            <a:off x="5616527" y="1379103"/>
            <a:ext cx="403273" cy="4645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a:hlinkClick r:id="rId12" action="ppaction://hlinksldjump"/>
          </p:cNvPr>
          <p:cNvSpPr/>
          <p:nvPr/>
        </p:nvSpPr>
        <p:spPr>
          <a:xfrm>
            <a:off x="5616526" y="4600486"/>
            <a:ext cx="403273" cy="464590"/>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a:hlinkClick r:id="rId13" action="ppaction://hlinksldjump"/>
          </p:cNvPr>
          <p:cNvSpPr/>
          <p:nvPr/>
        </p:nvSpPr>
        <p:spPr>
          <a:xfrm>
            <a:off x="537654" y="4761113"/>
            <a:ext cx="403273" cy="46459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a:hlinkClick r:id="rId14" action="ppaction://hlinksldjump"/>
          </p:cNvPr>
          <p:cNvSpPr/>
          <p:nvPr/>
        </p:nvSpPr>
        <p:spPr>
          <a:xfrm>
            <a:off x="10959921" y="463639"/>
            <a:ext cx="721217" cy="59115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0" y="0"/>
            <a:ext cx="12192000" cy="6857999"/>
            <a:chOff x="0" y="-22843"/>
            <a:chExt cx="12191999" cy="6895839"/>
          </a:xfrm>
        </p:grpSpPr>
        <p:grpSp>
          <p:nvGrpSpPr>
            <p:cNvPr id="34" name="Group 33"/>
            <p:cNvGrpSpPr/>
            <p:nvPr/>
          </p:nvGrpSpPr>
          <p:grpSpPr>
            <a:xfrm>
              <a:off x="0" y="5767386"/>
              <a:ext cx="12191999" cy="1105610"/>
              <a:chOff x="0" y="5767386"/>
              <a:chExt cx="12191999" cy="1105610"/>
            </a:xfrm>
          </p:grpSpPr>
          <p:pic>
            <p:nvPicPr>
              <p:cNvPr id="38"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5" name="Group 34"/>
            <p:cNvGrpSpPr/>
            <p:nvPr/>
          </p:nvGrpSpPr>
          <p:grpSpPr>
            <a:xfrm flipV="1">
              <a:off x="0" y="-22843"/>
              <a:ext cx="12191999" cy="1143367"/>
              <a:chOff x="0" y="5767386"/>
              <a:chExt cx="12191999" cy="1105610"/>
            </a:xfrm>
          </p:grpSpPr>
          <p:pic>
            <p:nvPicPr>
              <p:cNvPr id="36"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6" name="TextBox 5"/>
          <p:cNvSpPr txBox="1"/>
          <p:nvPr/>
        </p:nvSpPr>
        <p:spPr>
          <a:xfrm>
            <a:off x="185334" y="2042368"/>
            <a:ext cx="1528911" cy="200055"/>
          </a:xfrm>
          <a:prstGeom prst="rect">
            <a:avLst/>
          </a:prstGeom>
          <a:noFill/>
        </p:spPr>
        <p:txBody>
          <a:bodyPr wrap="square" rtlCol="0">
            <a:spAutoFit/>
          </a:bodyPr>
          <a:lstStyle/>
          <a:p>
            <a:r>
              <a:rPr lang="vi-VN" sz="700" dirty="0" smtClean="0">
                <a:latin typeface="+mj-lt"/>
              </a:rPr>
              <a:t>ẤN VÀO ĐÂY</a:t>
            </a:r>
            <a:endParaRPr lang="en-US" sz="700" dirty="0">
              <a:latin typeface="+mj-lt"/>
            </a:endParaRPr>
          </a:p>
        </p:txBody>
      </p:sp>
      <p:sp>
        <p:nvSpPr>
          <p:cNvPr id="40" name="TextBox 39"/>
          <p:cNvSpPr txBox="1"/>
          <p:nvPr/>
        </p:nvSpPr>
        <p:spPr>
          <a:xfrm>
            <a:off x="5429148" y="5091945"/>
            <a:ext cx="1528911" cy="200055"/>
          </a:xfrm>
          <a:prstGeom prst="rect">
            <a:avLst/>
          </a:prstGeom>
          <a:noFill/>
        </p:spPr>
        <p:txBody>
          <a:bodyPr wrap="square" rtlCol="0">
            <a:spAutoFit/>
          </a:bodyPr>
          <a:lstStyle/>
          <a:p>
            <a:r>
              <a:rPr lang="vi-VN" sz="700" dirty="0" smtClean="0">
                <a:latin typeface="+mj-lt"/>
              </a:rPr>
              <a:t>ẤN VÀO ĐÂY</a:t>
            </a:r>
            <a:endParaRPr lang="en-US" sz="700" dirty="0">
              <a:latin typeface="+mj-lt"/>
            </a:endParaRPr>
          </a:p>
        </p:txBody>
      </p:sp>
      <p:sp>
        <p:nvSpPr>
          <p:cNvPr id="41" name="TextBox 40"/>
          <p:cNvSpPr txBox="1"/>
          <p:nvPr/>
        </p:nvSpPr>
        <p:spPr>
          <a:xfrm>
            <a:off x="333964" y="5191722"/>
            <a:ext cx="1528911" cy="200055"/>
          </a:xfrm>
          <a:prstGeom prst="rect">
            <a:avLst/>
          </a:prstGeom>
          <a:noFill/>
        </p:spPr>
        <p:txBody>
          <a:bodyPr wrap="square" rtlCol="0">
            <a:spAutoFit/>
          </a:bodyPr>
          <a:lstStyle/>
          <a:p>
            <a:r>
              <a:rPr lang="vi-VN" sz="700" dirty="0" smtClean="0">
                <a:latin typeface="+mj-lt"/>
              </a:rPr>
              <a:t>ẤN VÀO ĐÂY</a:t>
            </a:r>
            <a:endParaRPr lang="en-US" sz="700" dirty="0">
              <a:latin typeface="+mj-lt"/>
            </a:endParaRPr>
          </a:p>
        </p:txBody>
      </p:sp>
      <p:sp>
        <p:nvSpPr>
          <p:cNvPr id="42" name="TextBox 41"/>
          <p:cNvSpPr txBox="1"/>
          <p:nvPr/>
        </p:nvSpPr>
        <p:spPr>
          <a:xfrm>
            <a:off x="5443496" y="1772840"/>
            <a:ext cx="1528911" cy="200055"/>
          </a:xfrm>
          <a:prstGeom prst="rect">
            <a:avLst/>
          </a:prstGeom>
          <a:noFill/>
        </p:spPr>
        <p:txBody>
          <a:bodyPr wrap="square" rtlCol="0">
            <a:spAutoFit/>
          </a:bodyPr>
          <a:lstStyle/>
          <a:p>
            <a:r>
              <a:rPr lang="vi-VN" sz="700" dirty="0" smtClean="0">
                <a:latin typeface="+mj-lt"/>
              </a:rPr>
              <a:t>ẤN VÀO ĐÂY</a:t>
            </a:r>
            <a:endParaRPr lang="en-US" sz="700" dirty="0">
              <a:latin typeface="+mj-lt"/>
            </a:endParaRPr>
          </a:p>
        </p:txBody>
      </p:sp>
      <p:sp>
        <p:nvSpPr>
          <p:cNvPr id="13" name="TextBox 12"/>
          <p:cNvSpPr txBox="1"/>
          <p:nvPr/>
        </p:nvSpPr>
        <p:spPr>
          <a:xfrm>
            <a:off x="10932660" y="1098616"/>
            <a:ext cx="1156193" cy="507831"/>
          </a:xfrm>
          <a:prstGeom prst="rect">
            <a:avLst/>
          </a:prstGeom>
          <a:noFill/>
        </p:spPr>
        <p:txBody>
          <a:bodyPr wrap="square" rtlCol="0">
            <a:spAutoFit/>
          </a:bodyPr>
          <a:lstStyle/>
          <a:p>
            <a:r>
              <a:rPr lang="vi-VN" sz="900" dirty="0" smtClean="0"/>
              <a:t>ẤN VÀO NGÔI SAO ĐỂ CHUYỂN TRANG</a:t>
            </a:r>
            <a:endParaRPr lang="en-US" sz="900" dirty="0"/>
          </a:p>
        </p:txBody>
      </p:sp>
    </p:spTree>
    <p:extLst>
      <p:ext uri="{BB962C8B-B14F-4D97-AF65-F5344CB8AC3E}">
        <p14:creationId xmlns:p14="http://schemas.microsoft.com/office/powerpoint/2010/main" val="406815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884202" y="807096"/>
            <a:ext cx="6742398" cy="3141198"/>
            <a:chOff x="2541302" y="826192"/>
            <a:chExt cx="7110698" cy="3556083"/>
          </a:xfrm>
        </p:grpSpPr>
        <p:grpSp>
          <p:nvGrpSpPr>
            <p:cNvPr id="4" name="Group 3"/>
            <p:cNvGrpSpPr/>
            <p:nvPr/>
          </p:nvGrpSpPr>
          <p:grpSpPr>
            <a:xfrm>
              <a:off x="2541302" y="826192"/>
              <a:ext cx="7110698" cy="3110807"/>
              <a:chOff x="61452" y="1547888"/>
              <a:chExt cx="5290710" cy="1950612"/>
            </a:xfrm>
          </p:grpSpPr>
          <p:pic>
            <p:nvPicPr>
              <p:cNvPr id="5" name="Picture 4"/>
              <p:cNvPicPr>
                <a:picLocks noChangeAspect="1"/>
              </p:cNvPicPr>
              <p:nvPr/>
            </p:nvPicPr>
            <p:blipFill>
              <a:blip r:embed="rId2"/>
              <a:stretch>
                <a:fillRect/>
              </a:stretch>
            </p:blipFill>
            <p:spPr>
              <a:xfrm flipH="1">
                <a:off x="61452" y="1550539"/>
                <a:ext cx="1801978" cy="1947961"/>
              </a:xfrm>
              <a:prstGeom prst="rect">
                <a:avLst/>
              </a:prstGeom>
            </p:spPr>
          </p:pic>
          <p:pic>
            <p:nvPicPr>
              <p:cNvPr id="6" name="Picture 5"/>
              <p:cNvPicPr>
                <a:picLocks noChangeAspect="1"/>
              </p:cNvPicPr>
              <p:nvPr/>
            </p:nvPicPr>
            <p:blipFill>
              <a:blip r:embed="rId3"/>
              <a:stretch>
                <a:fillRect/>
              </a:stretch>
            </p:blipFill>
            <p:spPr>
              <a:xfrm>
                <a:off x="2016220" y="1547888"/>
                <a:ext cx="3335942" cy="1950612"/>
              </a:xfrm>
              <a:prstGeom prst="rect">
                <a:avLst/>
              </a:prstGeom>
            </p:spPr>
          </p:pic>
        </p:grpSp>
        <p:sp>
          <p:nvSpPr>
            <p:cNvPr id="7" name="Rectangle 6"/>
            <p:cNvSpPr/>
            <p:nvPr/>
          </p:nvSpPr>
          <p:spPr>
            <a:xfrm>
              <a:off x="3752228" y="3964162"/>
              <a:ext cx="5046678" cy="418113"/>
            </a:xfrm>
            <a:prstGeom prst="rect">
              <a:avLst/>
            </a:prstGeom>
          </p:spPr>
          <p:txBody>
            <a:bodyPr wrap="none">
              <a:spAutoFit/>
            </a:bodyPr>
            <a:lstStyle/>
            <a:p>
              <a:r>
                <a:rPr lang="vi-VN" dirty="0"/>
                <a:t>Nguyễn Văn Chánh tranh lụa chơi ô </a:t>
              </a:r>
              <a:r>
                <a:rPr lang="vi-VN" dirty="0">
                  <a:latin typeface="+mj-lt"/>
                </a:rPr>
                <a:t>ăn</a:t>
              </a:r>
              <a:r>
                <a:rPr lang="vi-VN" dirty="0"/>
                <a:t> quan </a:t>
              </a:r>
              <a:endParaRPr lang="en-US" dirty="0"/>
            </a:p>
          </p:txBody>
        </p:sp>
      </p:grpSp>
      <p:graphicFrame>
        <p:nvGraphicFramePr>
          <p:cNvPr id="11" name="Table 10"/>
          <p:cNvGraphicFramePr>
            <a:graphicFrameLocks noGrp="1"/>
          </p:cNvGraphicFramePr>
          <p:nvPr>
            <p:extLst>
              <p:ext uri="{D42A27DB-BD31-4B8C-83A1-F6EECF244321}">
                <p14:modId xmlns:p14="http://schemas.microsoft.com/office/powerpoint/2010/main" val="1030778296"/>
              </p:ext>
            </p:extLst>
          </p:nvPr>
        </p:nvGraphicFramePr>
        <p:xfrm>
          <a:off x="1765300" y="3948294"/>
          <a:ext cx="9296400" cy="2651760"/>
        </p:xfrm>
        <a:graphic>
          <a:graphicData uri="http://schemas.openxmlformats.org/drawingml/2006/table">
            <a:tbl>
              <a:tblPr firstRow="1" bandRow="1">
                <a:tableStyleId>{5C22544A-7EE6-4342-B048-85BDC9FD1C3A}</a:tableStyleId>
              </a:tblPr>
              <a:tblGrid>
                <a:gridCol w="4648200">
                  <a:extLst>
                    <a:ext uri="{9D8B030D-6E8A-4147-A177-3AD203B41FA5}">
                      <a16:colId xmlns="" xmlns:a16="http://schemas.microsoft.com/office/drawing/2014/main" val="3979922461"/>
                    </a:ext>
                  </a:extLst>
                </a:gridCol>
                <a:gridCol w="4648200">
                  <a:extLst>
                    <a:ext uri="{9D8B030D-6E8A-4147-A177-3AD203B41FA5}">
                      <a16:colId xmlns="" xmlns:a16="http://schemas.microsoft.com/office/drawing/2014/main" val="1374245066"/>
                    </a:ext>
                  </a:extLst>
                </a:gridCol>
              </a:tblGrid>
              <a:tr h="0">
                <a:tc>
                  <a:txBody>
                    <a:bodyPr/>
                    <a:lstStyle/>
                    <a:p>
                      <a:pPr algn="ctr"/>
                      <a:r>
                        <a:rPr lang="vi-VN" dirty="0" smtClean="0">
                          <a:solidFill>
                            <a:srgbClr val="FFFF00"/>
                          </a:solidFill>
                          <a:latin typeface="+mj-lt"/>
                        </a:rPr>
                        <a:t>TÊN HỌA SĨ </a:t>
                      </a:r>
                      <a:endParaRPr lang="en-US" dirty="0">
                        <a:latin typeface="+mj-lt"/>
                      </a:endParaRPr>
                    </a:p>
                  </a:txBody>
                  <a:tcPr>
                    <a:solidFill>
                      <a:srgbClr val="0070C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dirty="0" smtClean="0">
                          <a:solidFill>
                            <a:srgbClr val="FFFF00"/>
                          </a:solidFill>
                          <a:latin typeface="+mj-lt"/>
                        </a:rPr>
                        <a:t>TÁC PHẨM   </a:t>
                      </a:r>
                      <a:endParaRPr lang="en-US" dirty="0" smtClean="0">
                        <a:solidFill>
                          <a:srgbClr val="FFFF00"/>
                        </a:solidFill>
                        <a:latin typeface="+mj-lt"/>
                      </a:endParaRPr>
                    </a:p>
                    <a:p>
                      <a:pPr algn="ctr"/>
                      <a:endParaRPr lang="en-US" dirty="0">
                        <a:latin typeface="+mj-lt"/>
                      </a:endParaRPr>
                    </a:p>
                  </a:txBody>
                  <a:tcPr>
                    <a:solidFill>
                      <a:srgbClr val="0070C0"/>
                    </a:solidFill>
                  </a:tcPr>
                </a:tc>
                <a:extLst>
                  <a:ext uri="{0D108BD9-81ED-4DB2-BD59-A6C34878D82A}">
                    <a16:rowId xmlns="" xmlns:a16="http://schemas.microsoft.com/office/drawing/2014/main" val="2556898571"/>
                  </a:ext>
                </a:extLst>
              </a:tr>
              <a:tr h="881592">
                <a:tc>
                  <a:txBody>
                    <a:bodyPr/>
                    <a:lstStyle/>
                    <a:p>
                      <a:pPr algn="l"/>
                      <a:r>
                        <a:rPr lang="en-US" altLang="en-US" sz="1800" dirty="0" err="1" smtClean="0">
                          <a:latin typeface=".VnTime" panose="020B7200000000000000" pitchFamily="34" charset="0"/>
                        </a:rPr>
                        <a:t>Häa</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sÜ</a:t>
                      </a:r>
                      <a:r>
                        <a:rPr lang="en-US" altLang="en-US" sz="1800" dirty="0" smtClean="0">
                          <a:latin typeface=".VnTime" panose="020B7200000000000000" pitchFamily="34" charset="0"/>
                        </a:rPr>
                        <a:t> </a:t>
                      </a:r>
                    </a:p>
                    <a:p>
                      <a:pPr algn="l"/>
                      <a:r>
                        <a:rPr lang="en-US" altLang="en-US" sz="1800" dirty="0" err="1" smtClean="0">
                          <a:latin typeface=".VnTime" panose="020B7200000000000000" pitchFamily="34" charset="0"/>
                        </a:rPr>
                        <a:t>NguyÔn</a:t>
                      </a:r>
                      <a:r>
                        <a:rPr lang="en-US" altLang="en-US" sz="1800" dirty="0" smtClean="0">
                          <a:latin typeface=".VnTime" panose="020B7200000000000000" pitchFamily="34" charset="0"/>
                        </a:rPr>
                        <a:t> Phan </a:t>
                      </a:r>
                      <a:r>
                        <a:rPr lang="en-US" altLang="en-US" sz="1800" dirty="0" err="1" smtClean="0">
                          <a:latin typeface=".VnTime" panose="020B7200000000000000" pitchFamily="34" charset="0"/>
                        </a:rPr>
                        <a:t>Ch¸nh</a:t>
                      </a:r>
                      <a:r>
                        <a:rPr lang="en-US" altLang="en-US" sz="1800" dirty="0" smtClean="0">
                          <a:latin typeface=".VnTime" panose="020B7200000000000000" pitchFamily="34" charset="0"/>
                        </a:rPr>
                        <a:t>(1892 – 1984</a:t>
                      </a:r>
                      <a:endParaRPr lang="vi-VN" altLang="en-US" sz="1800" dirty="0" smtClean="0">
                        <a:latin typeface=".VnTime" panose="020B7200000000000000" pitchFamily="34" charset="0"/>
                      </a:endParaRPr>
                    </a:p>
                    <a:p>
                      <a:pPr algn="l"/>
                      <a:r>
                        <a:rPr lang="vi-VN" altLang="en-US" sz="1800" dirty="0" smtClean="0">
                          <a:latin typeface=".VnTime" panose="020B7200000000000000" pitchFamily="34" charset="0"/>
                        </a:rPr>
                        <a:t>- </a:t>
                      </a:r>
                      <a:r>
                        <a:rPr lang="en-US" altLang="en-US" sz="1800" dirty="0" smtClean="0">
                          <a:latin typeface=".VnTime" panose="020B7200000000000000" pitchFamily="34" charset="0"/>
                        </a:rPr>
                        <a:t>¤ng </a:t>
                      </a:r>
                      <a:r>
                        <a:rPr lang="en-US" altLang="en-US" sz="1800" dirty="0" err="1" smtClean="0">
                          <a:latin typeface=".VnTime" panose="020B7200000000000000" pitchFamily="34" charset="0"/>
                        </a:rPr>
                        <a:t>tèt</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nghiÖp</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tr­êng</a:t>
                      </a:r>
                      <a:r>
                        <a:rPr lang="en-US" altLang="en-US" sz="1800" dirty="0" smtClean="0">
                          <a:latin typeface=".VnTime" panose="020B7200000000000000" pitchFamily="34" charset="0"/>
                        </a:rPr>
                        <a:t> C§ </a:t>
                      </a:r>
                      <a:r>
                        <a:rPr lang="en-US" altLang="en-US" sz="1800" dirty="0" err="1" smtClean="0">
                          <a:latin typeface=".VnTime" panose="020B7200000000000000" pitchFamily="34" charset="0"/>
                        </a:rPr>
                        <a:t>mÜ</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thuËt</a:t>
                      </a:r>
                      <a:r>
                        <a:rPr lang="en-US" altLang="en-US" sz="1800" dirty="0" smtClean="0">
                          <a:latin typeface=".VnTime" panose="020B7200000000000000" pitchFamily="34" charset="0"/>
                        </a:rPr>
                        <a:t> §«ng D</a:t>
                      </a:r>
                      <a:r>
                        <a:rPr lang="vi-VN" altLang="en-US" sz="1800" dirty="0" smtClean="0">
                          <a:latin typeface=".VnTime" panose="020B7200000000000000" pitchFamily="34" charset="0"/>
                        </a:rPr>
                        <a:t>ư</a:t>
                      </a:r>
                      <a:r>
                        <a:rPr lang="en-US" altLang="en-US" sz="1800" dirty="0" smtClean="0">
                          <a:latin typeface=".VnTime" panose="020B7200000000000000" pitchFamily="34" charset="0"/>
                        </a:rPr>
                        <a:t>¬ng </a:t>
                      </a:r>
                      <a:r>
                        <a:rPr lang="en-US" altLang="en-US" sz="1800" dirty="0" err="1" smtClean="0">
                          <a:latin typeface=".VnTime" panose="020B7200000000000000" pitchFamily="34" charset="0"/>
                        </a:rPr>
                        <a:t>kho</a:t>
                      </a:r>
                      <a:r>
                        <a:rPr lang="en-US" altLang="en-US" sz="1800" dirty="0" smtClean="0">
                          <a:latin typeface=".VnTime" panose="020B7200000000000000" pitchFamily="34" charset="0"/>
                        </a:rPr>
                        <a:t>¸ I</a:t>
                      </a:r>
                      <a:r>
                        <a:rPr lang="vi-VN" altLang="en-US" sz="1800" dirty="0" smtClean="0">
                          <a:latin typeface=".VnTime" panose="020B7200000000000000" pitchFamily="34" charset="0"/>
                        </a:rPr>
                        <a:t> </a:t>
                      </a:r>
                    </a:p>
                    <a:p>
                      <a:pPr algn="l"/>
                      <a:r>
                        <a:rPr lang="vi-VN" altLang="en-US" sz="1800" dirty="0" smtClean="0">
                          <a:latin typeface=".VnTime" panose="020B7200000000000000" pitchFamily="34" charset="0"/>
                        </a:rPr>
                        <a:t>-</a:t>
                      </a:r>
                      <a:r>
                        <a:rPr lang="en-US" altLang="en-US" sz="1800" dirty="0" err="1" smtClean="0">
                          <a:latin typeface=".VnTime" panose="020B7200000000000000" pitchFamily="34" charset="0"/>
                        </a:rPr>
                        <a:t>Chuyªn</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vÏ</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tranh</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lôa</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Cã</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lèi</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vÏ</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dùa</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vµo</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kÜ</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thuËt</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dùng</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h×nh</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Ch©u</a:t>
                      </a:r>
                      <a:r>
                        <a:rPr lang="en-US" altLang="en-US" sz="1800" dirty="0" smtClean="0">
                          <a:latin typeface=".VnTime" panose="020B7200000000000000" pitchFamily="34" charset="0"/>
                        </a:rPr>
                        <a:t> ¢u, </a:t>
                      </a:r>
                      <a:r>
                        <a:rPr lang="en-US" altLang="en-US" sz="1800" dirty="0" err="1" smtClean="0">
                          <a:latin typeface=".VnTime" panose="020B7200000000000000" pitchFamily="34" charset="0"/>
                        </a:rPr>
                        <a:t>bót</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ph¸p</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ph­¬ng</a:t>
                      </a:r>
                      <a:r>
                        <a:rPr lang="en-US" altLang="en-US" sz="1800" dirty="0" smtClean="0">
                          <a:latin typeface=".VnTime" panose="020B7200000000000000" pitchFamily="34" charset="0"/>
                        </a:rPr>
                        <a:t> §«ng </a:t>
                      </a:r>
                      <a:r>
                        <a:rPr lang="en-US" altLang="en-US" sz="1800" dirty="0" err="1" smtClean="0">
                          <a:latin typeface=".VnTime" panose="020B7200000000000000" pitchFamily="34" charset="0"/>
                        </a:rPr>
                        <a:t>truyÒn</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thèng</a:t>
                      </a:r>
                      <a:endParaRPr lang="en-US" altLang="en-US" sz="1800" dirty="0">
                        <a:latin typeface=".VnTime" panose="020B7200000000000000" pitchFamily="34" charset="0"/>
                      </a:endParaRPr>
                    </a:p>
                  </a:txBody>
                  <a:tcPr/>
                </a:tc>
                <a:tc>
                  <a:txBody>
                    <a:bodyPr/>
                    <a:lstStyle/>
                    <a:p>
                      <a:pPr algn="l"/>
                      <a:r>
                        <a:rPr lang="vi-VN" dirty="0" smtClean="0"/>
                        <a:t> </a:t>
                      </a:r>
                      <a:r>
                        <a:rPr lang="en-US" altLang="en-US" sz="1800" dirty="0" err="1" smtClean="0">
                          <a:latin typeface=".VnTime" panose="020B7200000000000000" pitchFamily="34" charset="0"/>
                        </a:rPr>
                        <a:t>Néi</a:t>
                      </a:r>
                      <a:r>
                        <a:rPr lang="en-US" altLang="en-US" sz="1800" dirty="0" smtClean="0">
                          <a:latin typeface=".VnTime" panose="020B7200000000000000" pitchFamily="34" charset="0"/>
                        </a:rPr>
                        <a:t> dung: </a:t>
                      </a:r>
                      <a:r>
                        <a:rPr lang="en-US" altLang="en-US" sz="1800" dirty="0" err="1" smtClean="0">
                          <a:latin typeface=".VnTime" panose="020B7200000000000000" pitchFamily="34" charset="0"/>
                        </a:rPr>
                        <a:t>miªu</a:t>
                      </a:r>
                      <a:r>
                        <a:rPr lang="en-US" altLang="en-US" sz="1800" dirty="0" smtClean="0">
                          <a:latin typeface=".VnTime" panose="020B7200000000000000" pitchFamily="34" charset="0"/>
                        </a:rPr>
                        <a:t> t¶ </a:t>
                      </a:r>
                      <a:r>
                        <a:rPr lang="en-US" altLang="en-US" sz="1800" dirty="0" err="1" smtClean="0">
                          <a:latin typeface=".VnTime" panose="020B7200000000000000" pitchFamily="34" charset="0"/>
                        </a:rPr>
                        <a:t>trß</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ch¬i</a:t>
                      </a:r>
                      <a:r>
                        <a:rPr lang="en-US" altLang="en-US" sz="1800" dirty="0" smtClean="0">
                          <a:latin typeface=".VnTime" panose="020B7200000000000000" pitchFamily="34" charset="0"/>
                        </a:rPr>
                        <a:t> </a:t>
                      </a:r>
                    </a:p>
                    <a:p>
                      <a:pPr algn="l"/>
                      <a:r>
                        <a:rPr lang="en-US" altLang="en-US" sz="1800" dirty="0" err="1" smtClean="0">
                          <a:latin typeface=".VnTime" panose="020B7200000000000000" pitchFamily="34" charset="0"/>
                        </a:rPr>
                        <a:t>d©n</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gian</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quen</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thuéc</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cña</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trÎ</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em</a:t>
                      </a:r>
                      <a:r>
                        <a:rPr lang="vi-VN" altLang="en-US" sz="1800" baseline="0" dirty="0" smtClean="0">
                          <a:latin typeface=".VnTime" panose="020B7200000000000000" pitchFamily="34" charset="0"/>
                        </a:rPr>
                        <a:t> </a:t>
                      </a:r>
                      <a:r>
                        <a:rPr lang="en-US" altLang="en-US" sz="1800" dirty="0" err="1" smtClean="0">
                          <a:latin typeface=".VnTime" panose="020B7200000000000000" pitchFamily="34" charset="0"/>
                        </a:rPr>
                        <a:t>thêi</a:t>
                      </a:r>
                      <a:r>
                        <a:rPr lang="en-US" altLang="en-US" sz="1800" dirty="0" smtClean="0">
                          <a:latin typeface=".VnTime" panose="020B7200000000000000" pitchFamily="34" charset="0"/>
                        </a:rPr>
                        <a:t> k× </a:t>
                      </a:r>
                      <a:r>
                        <a:rPr lang="en-US" altLang="en-US" sz="1800" dirty="0" err="1" smtClean="0">
                          <a:latin typeface=".VnTime" panose="020B7200000000000000" pitchFamily="34" charset="0"/>
                        </a:rPr>
                        <a:t>tr­íc</a:t>
                      </a:r>
                      <a:r>
                        <a:rPr lang="en-US" altLang="en-US" sz="1800" dirty="0" smtClean="0">
                          <a:latin typeface=".VnTime" panose="020B7200000000000000" pitchFamily="34" charset="0"/>
                        </a:rPr>
                        <a:t> CM </a:t>
                      </a:r>
                      <a:r>
                        <a:rPr lang="en-US" altLang="en-US" sz="1800" dirty="0" err="1" smtClean="0">
                          <a:latin typeface=".VnTime" panose="020B7200000000000000" pitchFamily="34" charset="0"/>
                        </a:rPr>
                        <a:t>th¸ng</a:t>
                      </a:r>
                      <a:r>
                        <a:rPr lang="en-US" altLang="en-US" sz="1800" dirty="0" smtClean="0">
                          <a:latin typeface=".VnTime" panose="020B7200000000000000" pitchFamily="34" charset="0"/>
                        </a:rPr>
                        <a:t> 8</a:t>
                      </a:r>
                    </a:p>
                    <a:p>
                      <a:pPr algn="l"/>
                      <a:r>
                        <a:rPr lang="vi-VN" altLang="en-US" sz="1800" dirty="0" smtClean="0">
                          <a:latin typeface=".VnTime" panose="020B7200000000000000" pitchFamily="34" charset="0"/>
                        </a:rPr>
                        <a:t>-</a:t>
                      </a:r>
                      <a:r>
                        <a:rPr lang="vi-VN" altLang="en-US" sz="1800" baseline="0" dirty="0" smtClean="0">
                          <a:latin typeface=".VnTime" panose="020B7200000000000000" pitchFamily="34" charset="0"/>
                        </a:rPr>
                        <a:t> C</a:t>
                      </a:r>
                      <a:r>
                        <a:rPr lang="en-US" altLang="en-US" sz="1800" dirty="0" smtClean="0">
                          <a:latin typeface=".VnTime" panose="020B7200000000000000" pitchFamily="34" charset="0"/>
                        </a:rPr>
                        <a:t>¸</a:t>
                      </a:r>
                      <a:r>
                        <a:rPr lang="en-US" altLang="en-US" sz="1800" dirty="0" err="1" smtClean="0">
                          <a:latin typeface=".VnTime" panose="020B7200000000000000" pitchFamily="34" charset="0"/>
                        </a:rPr>
                        <a:t>ch</a:t>
                      </a:r>
                      <a:r>
                        <a:rPr lang="en-US" altLang="en-US" sz="1800" dirty="0" smtClean="0">
                          <a:latin typeface=".VnTime" panose="020B7200000000000000" pitchFamily="34" charset="0"/>
                        </a:rPr>
                        <a:t> s¾p </a:t>
                      </a:r>
                      <a:r>
                        <a:rPr lang="en-US" altLang="en-US" sz="1800" dirty="0" err="1" smtClean="0">
                          <a:latin typeface=".VnTime" panose="020B7200000000000000" pitchFamily="34" charset="0"/>
                        </a:rPr>
                        <a:t>xÕp</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h×nh</a:t>
                      </a:r>
                      <a:r>
                        <a:rPr lang="vi-VN" altLang="en-US" sz="1800" baseline="0" dirty="0" smtClean="0">
                          <a:latin typeface=".VnTime" panose="020B7200000000000000" pitchFamily="34" charset="0"/>
                        </a:rPr>
                        <a:t> </a:t>
                      </a:r>
                      <a:r>
                        <a:rPr lang="en-US" altLang="en-US" sz="1800" dirty="0" smtClean="0">
                          <a:latin typeface=".VnTime" panose="020B7200000000000000" pitchFamily="34" charset="0"/>
                        </a:rPr>
                        <a:t>¶</a:t>
                      </a:r>
                      <a:r>
                        <a:rPr lang="en-US" altLang="en-US" sz="1800" dirty="0" err="1" smtClean="0">
                          <a:latin typeface=".VnTime" panose="020B7200000000000000" pitchFamily="34" charset="0"/>
                        </a:rPr>
                        <a:t>nh</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chÆt</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chÏ</a:t>
                      </a:r>
                      <a:r>
                        <a:rPr lang="en-US" altLang="en-US" sz="1800" dirty="0" smtClean="0">
                          <a:latin typeface=".VnTime" panose="020B7200000000000000" pitchFamily="34" charset="0"/>
                        </a:rPr>
                        <a:t>.</a:t>
                      </a:r>
                      <a:r>
                        <a:rPr lang="vi-VN" altLang="en-US" sz="1800" baseline="0" dirty="0" smtClean="0">
                          <a:latin typeface=".VnTime" panose="020B7200000000000000" pitchFamily="34" charset="0"/>
                        </a:rPr>
                        <a:t> </a:t>
                      </a:r>
                      <a:r>
                        <a:rPr lang="en-US" altLang="en-US" sz="1800" dirty="0" err="1" smtClean="0">
                          <a:latin typeface=".VnTime" panose="020B7200000000000000" pitchFamily="34" charset="0"/>
                        </a:rPr>
                        <a:t>Mµu</a:t>
                      </a:r>
                      <a:r>
                        <a:rPr lang="en-US" altLang="en-US" sz="1800" dirty="0" smtClean="0">
                          <a:latin typeface=".VnTime" panose="020B7200000000000000" pitchFamily="34" charset="0"/>
                        </a:rPr>
                        <a:t> s¾c: gam </a:t>
                      </a:r>
                      <a:r>
                        <a:rPr lang="en-US" altLang="en-US" sz="1800" dirty="0" err="1" smtClean="0">
                          <a:latin typeface=".VnTime" panose="020B7200000000000000" pitchFamily="34" charset="0"/>
                        </a:rPr>
                        <a:t>mµu</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chñ</a:t>
                      </a:r>
                      <a:r>
                        <a:rPr lang="en-US" altLang="en-US" sz="1800" dirty="0" smtClean="0">
                          <a:latin typeface=".VnTime" panose="020B7200000000000000" pitchFamily="34" charset="0"/>
                        </a:rPr>
                        <a:t> ®¹o</a:t>
                      </a:r>
                    </a:p>
                    <a:p>
                      <a:pPr algn="l"/>
                      <a:r>
                        <a:rPr lang="en-US" altLang="en-US" sz="1800" dirty="0" smtClean="0">
                          <a:latin typeface=".VnTime" panose="020B7200000000000000" pitchFamily="34" charset="0"/>
                        </a:rPr>
                        <a:t> lµ </a:t>
                      </a:r>
                      <a:r>
                        <a:rPr lang="en-US" altLang="en-US" sz="1800" dirty="0" err="1" smtClean="0">
                          <a:latin typeface=".VnTime" panose="020B7200000000000000" pitchFamily="34" charset="0"/>
                        </a:rPr>
                        <a:t>n©u</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hång</a:t>
                      </a:r>
                      <a:r>
                        <a:rPr lang="en-US" altLang="en-US" sz="1800" dirty="0" smtClean="0">
                          <a:latin typeface=".VnTime" panose="020B7200000000000000" pitchFamily="34" charset="0"/>
                        </a:rPr>
                        <a:t>.</a:t>
                      </a:r>
                      <a:endParaRPr lang="en-US" altLang="en-US" sz="1800" dirty="0">
                        <a:latin typeface=".VnTime" panose="020B7200000000000000" pitchFamily="34" charset="0"/>
                      </a:endParaRPr>
                    </a:p>
                  </a:txBody>
                  <a:tcPr/>
                </a:tc>
                <a:extLst>
                  <a:ext uri="{0D108BD9-81ED-4DB2-BD59-A6C34878D82A}">
                    <a16:rowId xmlns="" xmlns:a16="http://schemas.microsoft.com/office/drawing/2014/main" val="982968295"/>
                  </a:ext>
                </a:extLst>
              </a:tr>
            </a:tbl>
          </a:graphicData>
        </a:graphic>
      </p:graphicFrame>
      <p:grpSp>
        <p:nvGrpSpPr>
          <p:cNvPr id="14" name="Group 13"/>
          <p:cNvGrpSpPr/>
          <p:nvPr/>
        </p:nvGrpSpPr>
        <p:grpSpPr>
          <a:xfrm>
            <a:off x="11058659" y="2181032"/>
            <a:ext cx="1133341" cy="820092"/>
            <a:chOff x="10650827" y="1811700"/>
            <a:chExt cx="1133341" cy="820092"/>
          </a:xfrm>
        </p:grpSpPr>
        <p:sp>
          <p:nvSpPr>
            <p:cNvPr id="12" name="Right Arrow 11">
              <a:hlinkClick r:id="rId4" action="ppaction://hlinksldjump"/>
            </p:cNvPr>
            <p:cNvSpPr/>
            <p:nvPr/>
          </p:nvSpPr>
          <p:spPr>
            <a:xfrm flipH="1">
              <a:off x="10749298" y="2181032"/>
              <a:ext cx="624804" cy="450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0650827" y="1811700"/>
              <a:ext cx="1133341" cy="369332"/>
            </a:xfrm>
            <a:prstGeom prst="rect">
              <a:avLst/>
            </a:prstGeom>
            <a:noFill/>
          </p:spPr>
          <p:txBody>
            <a:bodyPr wrap="square" rtlCol="0">
              <a:spAutoFit/>
            </a:bodyPr>
            <a:lstStyle/>
            <a:p>
              <a:r>
                <a:rPr lang="vi-VN" dirty="0" smtClean="0"/>
                <a:t>Quay lại</a:t>
              </a:r>
              <a:endParaRPr lang="en-US" dirty="0"/>
            </a:p>
          </p:txBody>
        </p:sp>
      </p:grpSp>
      <p:sp>
        <p:nvSpPr>
          <p:cNvPr id="15" name="Title 14"/>
          <p:cNvSpPr>
            <a:spLocks noGrp="1"/>
          </p:cNvSpPr>
          <p:nvPr>
            <p:ph type="ctrTitle"/>
          </p:nvPr>
        </p:nvSpPr>
        <p:spPr/>
        <p:txBody>
          <a:bodyPr/>
          <a:lstStyle/>
          <a:p>
            <a:endParaRPr lang="en-US"/>
          </a:p>
        </p:txBody>
      </p:sp>
      <p:grpSp>
        <p:nvGrpSpPr>
          <p:cNvPr id="16" name="Group 15"/>
          <p:cNvGrpSpPr/>
          <p:nvPr/>
        </p:nvGrpSpPr>
        <p:grpSpPr>
          <a:xfrm>
            <a:off x="0" y="0"/>
            <a:ext cx="12192000" cy="6857999"/>
            <a:chOff x="0" y="-22843"/>
            <a:chExt cx="12191999" cy="6895839"/>
          </a:xfrm>
        </p:grpSpPr>
        <p:grpSp>
          <p:nvGrpSpPr>
            <p:cNvPr id="17" name="Group 16"/>
            <p:cNvGrpSpPr/>
            <p:nvPr/>
          </p:nvGrpSpPr>
          <p:grpSpPr>
            <a:xfrm>
              <a:off x="0" y="5767386"/>
              <a:ext cx="12191999" cy="1105610"/>
              <a:chOff x="0" y="5767386"/>
              <a:chExt cx="12191999" cy="1105610"/>
            </a:xfrm>
          </p:grpSpPr>
          <p:pic>
            <p:nvPicPr>
              <p:cNvPr id="21"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8" name="Group 17"/>
            <p:cNvGrpSpPr/>
            <p:nvPr/>
          </p:nvGrpSpPr>
          <p:grpSpPr>
            <a:xfrm flipV="1">
              <a:off x="0" y="-22843"/>
              <a:ext cx="12191999" cy="1143367"/>
              <a:chOff x="0" y="5767386"/>
              <a:chExt cx="12191999" cy="1105610"/>
            </a:xfrm>
          </p:grpSpPr>
          <p:pic>
            <p:nvPicPr>
              <p:cNvPr id="19"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74449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grpSp>
        <p:nvGrpSpPr>
          <p:cNvPr id="8" name="Group 7"/>
          <p:cNvGrpSpPr/>
          <p:nvPr/>
        </p:nvGrpSpPr>
        <p:grpSpPr>
          <a:xfrm>
            <a:off x="2836090" y="554211"/>
            <a:ext cx="5872120" cy="2560086"/>
            <a:chOff x="2836090" y="554211"/>
            <a:chExt cx="5872120" cy="2560086"/>
          </a:xfrm>
        </p:grpSpPr>
        <p:grpSp>
          <p:nvGrpSpPr>
            <p:cNvPr id="4" name="Group 3"/>
            <p:cNvGrpSpPr/>
            <p:nvPr/>
          </p:nvGrpSpPr>
          <p:grpSpPr>
            <a:xfrm>
              <a:off x="3352601" y="554211"/>
              <a:ext cx="4522886" cy="2001193"/>
              <a:chOff x="2809384" y="4252574"/>
              <a:chExt cx="4522886" cy="2001193"/>
            </a:xfrm>
          </p:grpSpPr>
          <p:pic>
            <p:nvPicPr>
              <p:cNvPr id="5" name="Picture 4"/>
              <p:cNvPicPr>
                <a:picLocks noChangeAspect="1"/>
              </p:cNvPicPr>
              <p:nvPr/>
            </p:nvPicPr>
            <p:blipFill>
              <a:blip r:embed="rId2"/>
              <a:stretch>
                <a:fillRect/>
              </a:stretch>
            </p:blipFill>
            <p:spPr>
              <a:xfrm>
                <a:off x="4503345" y="4252574"/>
                <a:ext cx="2828925" cy="1991934"/>
              </a:xfrm>
              <a:prstGeom prst="rect">
                <a:avLst/>
              </a:prstGeom>
            </p:spPr>
          </p:pic>
          <p:pic>
            <p:nvPicPr>
              <p:cNvPr id="6" name="Picture 5"/>
              <p:cNvPicPr>
                <a:picLocks noChangeAspect="1"/>
              </p:cNvPicPr>
              <p:nvPr/>
            </p:nvPicPr>
            <p:blipFill>
              <a:blip r:embed="rId3"/>
              <a:stretch>
                <a:fillRect/>
              </a:stretch>
            </p:blipFill>
            <p:spPr>
              <a:xfrm>
                <a:off x="2809384" y="4252574"/>
                <a:ext cx="1572116" cy="2001193"/>
              </a:xfrm>
              <a:prstGeom prst="rect">
                <a:avLst/>
              </a:prstGeom>
            </p:spPr>
          </p:pic>
        </p:grpSp>
        <p:sp>
          <p:nvSpPr>
            <p:cNvPr id="7" name="Rectangle 6"/>
            <p:cNvSpPr/>
            <p:nvPr/>
          </p:nvSpPr>
          <p:spPr>
            <a:xfrm>
              <a:off x="2836090" y="2744965"/>
              <a:ext cx="5872120" cy="369332"/>
            </a:xfrm>
            <a:prstGeom prst="rect">
              <a:avLst/>
            </a:prstGeom>
          </p:spPr>
          <p:txBody>
            <a:bodyPr wrap="none">
              <a:spAutoFit/>
            </a:bodyPr>
            <a:lstStyle/>
            <a:p>
              <a:r>
                <a:rPr lang="vi-VN" dirty="0"/>
                <a:t>Bùi Xuân Phái nổi tiếng với tranh </a:t>
              </a:r>
              <a:r>
                <a:rPr lang="vi-VN" dirty="0">
                  <a:solidFill>
                    <a:srgbClr val="FF0000"/>
                  </a:solidFill>
                </a:rPr>
                <a:t>phố cổ </a:t>
              </a:r>
              <a:r>
                <a:rPr lang="vi-VN" dirty="0"/>
                <a:t>tranh sơn dầu </a:t>
              </a:r>
              <a:endParaRPr lang="en-US" dirty="0"/>
            </a:p>
          </p:txBody>
        </p:sp>
      </p:grpSp>
      <p:graphicFrame>
        <p:nvGraphicFramePr>
          <p:cNvPr id="9" name="Table 8"/>
          <p:cNvGraphicFramePr>
            <a:graphicFrameLocks noGrp="1"/>
          </p:cNvGraphicFramePr>
          <p:nvPr>
            <p:extLst>
              <p:ext uri="{D42A27DB-BD31-4B8C-83A1-F6EECF244321}">
                <p14:modId xmlns:p14="http://schemas.microsoft.com/office/powerpoint/2010/main" val="1598169805"/>
              </p:ext>
            </p:extLst>
          </p:nvPr>
        </p:nvGraphicFramePr>
        <p:xfrm>
          <a:off x="1371600" y="3602038"/>
          <a:ext cx="9296400" cy="1554480"/>
        </p:xfrm>
        <a:graphic>
          <a:graphicData uri="http://schemas.openxmlformats.org/drawingml/2006/table">
            <a:tbl>
              <a:tblPr firstRow="1" bandRow="1">
                <a:tableStyleId>{5C22544A-7EE6-4342-B048-85BDC9FD1C3A}</a:tableStyleId>
              </a:tblPr>
              <a:tblGrid>
                <a:gridCol w="4648200">
                  <a:extLst>
                    <a:ext uri="{9D8B030D-6E8A-4147-A177-3AD203B41FA5}">
                      <a16:colId xmlns="" xmlns:a16="http://schemas.microsoft.com/office/drawing/2014/main" val="3979922461"/>
                    </a:ext>
                  </a:extLst>
                </a:gridCol>
                <a:gridCol w="4648200">
                  <a:extLst>
                    <a:ext uri="{9D8B030D-6E8A-4147-A177-3AD203B41FA5}">
                      <a16:colId xmlns="" xmlns:a16="http://schemas.microsoft.com/office/drawing/2014/main" val="1374245066"/>
                    </a:ext>
                  </a:extLst>
                </a:gridCol>
              </a:tblGrid>
              <a:tr h="0">
                <a:tc>
                  <a:txBody>
                    <a:bodyPr/>
                    <a:lstStyle/>
                    <a:p>
                      <a:pPr algn="ctr"/>
                      <a:r>
                        <a:rPr lang="vi-VN" dirty="0" smtClean="0">
                          <a:solidFill>
                            <a:srgbClr val="FFFF00"/>
                          </a:solidFill>
                          <a:latin typeface="+mj-lt"/>
                        </a:rPr>
                        <a:t>TÊN HỌA SĨ </a:t>
                      </a:r>
                      <a:endParaRPr lang="en-US" dirty="0">
                        <a:latin typeface="+mj-lt"/>
                      </a:endParaRPr>
                    </a:p>
                  </a:txBody>
                  <a:tcPr>
                    <a:solidFill>
                      <a:srgbClr val="0070C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dirty="0" smtClean="0">
                          <a:solidFill>
                            <a:srgbClr val="FFFF00"/>
                          </a:solidFill>
                          <a:latin typeface="+mj-lt"/>
                        </a:rPr>
                        <a:t>TÁC PHẨM   </a:t>
                      </a:r>
                      <a:endParaRPr lang="en-US" dirty="0" smtClean="0">
                        <a:solidFill>
                          <a:srgbClr val="FFFF00"/>
                        </a:solidFill>
                        <a:latin typeface="+mj-lt"/>
                      </a:endParaRPr>
                    </a:p>
                    <a:p>
                      <a:pPr algn="ctr"/>
                      <a:endParaRPr lang="en-US" dirty="0">
                        <a:latin typeface="+mj-lt"/>
                      </a:endParaRPr>
                    </a:p>
                  </a:txBody>
                  <a:tcPr>
                    <a:solidFill>
                      <a:srgbClr val="0070C0"/>
                    </a:solidFill>
                  </a:tcPr>
                </a:tc>
                <a:extLst>
                  <a:ext uri="{0D108BD9-81ED-4DB2-BD59-A6C34878D82A}">
                    <a16:rowId xmlns="" xmlns:a16="http://schemas.microsoft.com/office/drawing/2014/main" val="2556898571"/>
                  </a:ext>
                </a:extLst>
              </a:tr>
              <a:tr h="881592">
                <a:tc>
                  <a:txBody>
                    <a:bodyPr/>
                    <a:lstStyle/>
                    <a:p>
                      <a:pPr algn="l"/>
                      <a:r>
                        <a:rPr lang="vi-VN" dirty="0" smtClean="0"/>
                        <a:t>Bùi Xuân Phái </a:t>
                      </a:r>
                      <a:r>
                        <a:rPr lang="vi-VN" altLang="en-US" sz="1800" dirty="0" smtClean="0">
                          <a:latin typeface=".VnTime" panose="020B7200000000000000" pitchFamily="34" charset="0"/>
                        </a:rPr>
                        <a:t>- </a:t>
                      </a:r>
                      <a:r>
                        <a:rPr lang="en-US" altLang="en-US" sz="1800" dirty="0" smtClean="0">
                          <a:latin typeface=".VnTime" panose="020B7200000000000000" pitchFamily="34" charset="0"/>
                        </a:rPr>
                        <a:t>¤ng </a:t>
                      </a:r>
                      <a:r>
                        <a:rPr lang="en-US" altLang="en-US" sz="1800" dirty="0" err="1" smtClean="0">
                          <a:latin typeface=".VnTime" panose="020B7200000000000000" pitchFamily="34" charset="0"/>
                        </a:rPr>
                        <a:t>tèt</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nghiÖp</a:t>
                      </a:r>
                      <a:r>
                        <a:rPr lang="en-US" altLang="en-US" sz="1800" dirty="0" smtClean="0">
                          <a:latin typeface=".VnTime" panose="020B7200000000000000" pitchFamily="34" charset="0"/>
                        </a:rPr>
                        <a:t> t</a:t>
                      </a:r>
                      <a:r>
                        <a:rPr lang="vi-VN" altLang="en-US" sz="1800" dirty="0" smtClean="0">
                          <a:latin typeface=".VnTime" panose="020B7200000000000000" pitchFamily="34" charset="0"/>
                        </a:rPr>
                        <a:t>ư</a:t>
                      </a:r>
                      <a:r>
                        <a:rPr lang="en-US" altLang="en-US" sz="1800" dirty="0" err="1" smtClean="0">
                          <a:latin typeface=".VnTime" panose="020B7200000000000000" pitchFamily="34" charset="0"/>
                        </a:rPr>
                        <a:t>r­êng</a:t>
                      </a:r>
                      <a:r>
                        <a:rPr lang="en-US" altLang="en-US" sz="1800" dirty="0" smtClean="0">
                          <a:latin typeface=".VnTime" panose="020B7200000000000000" pitchFamily="34" charset="0"/>
                        </a:rPr>
                        <a:t> C§ </a:t>
                      </a:r>
                      <a:r>
                        <a:rPr lang="en-US" altLang="en-US" sz="1800" dirty="0" err="1" smtClean="0">
                          <a:latin typeface=".VnTime" panose="020B7200000000000000" pitchFamily="34" charset="0"/>
                        </a:rPr>
                        <a:t>mÜ</a:t>
                      </a:r>
                      <a:r>
                        <a:rPr lang="en-US" altLang="en-US" sz="1800" dirty="0" smtClean="0">
                          <a:latin typeface=".VnTime" panose="020B7200000000000000" pitchFamily="34" charset="0"/>
                        </a:rPr>
                        <a:t> </a:t>
                      </a:r>
                      <a:r>
                        <a:rPr lang="en-US" altLang="en-US" sz="1800" dirty="0" err="1" smtClean="0">
                          <a:latin typeface=".VnTime" panose="020B7200000000000000" pitchFamily="34" charset="0"/>
                        </a:rPr>
                        <a:t>thuËt</a:t>
                      </a:r>
                      <a:r>
                        <a:rPr lang="en-US" altLang="en-US" sz="1800" dirty="0" smtClean="0">
                          <a:latin typeface=".VnTime" panose="020B7200000000000000" pitchFamily="34" charset="0"/>
                        </a:rPr>
                        <a:t> §«ng D</a:t>
                      </a:r>
                      <a:r>
                        <a:rPr lang="vi-VN" altLang="en-US" sz="1800" dirty="0" smtClean="0">
                          <a:latin typeface=".VnTime" panose="020B7200000000000000" pitchFamily="34" charset="0"/>
                        </a:rPr>
                        <a:t>ư</a:t>
                      </a:r>
                      <a:r>
                        <a:rPr lang="en-US" altLang="en-US" sz="1800" dirty="0" smtClean="0">
                          <a:latin typeface=".VnTime" panose="020B7200000000000000" pitchFamily="34" charset="0"/>
                        </a:rPr>
                        <a:t>¬ng </a:t>
                      </a:r>
                      <a:r>
                        <a:rPr lang="en-US" altLang="en-US" sz="1800" dirty="0" err="1" smtClean="0">
                          <a:latin typeface=".VnTime" panose="020B7200000000000000" pitchFamily="34" charset="0"/>
                        </a:rPr>
                        <a:t>kho</a:t>
                      </a:r>
                      <a:r>
                        <a:rPr lang="en-US" altLang="en-US" sz="1800" dirty="0" smtClean="0">
                          <a:latin typeface=".VnTime" panose="020B7200000000000000" pitchFamily="34" charset="0"/>
                        </a:rPr>
                        <a:t>¸ I</a:t>
                      </a:r>
                      <a:r>
                        <a:rPr lang="vi-VN" altLang="en-US" sz="1800" dirty="0" smtClean="0">
                          <a:latin typeface=".VnTime" panose="020B7200000000000000" pitchFamily="34" charset="0"/>
                        </a:rPr>
                        <a:t> , </a:t>
                      </a:r>
                      <a:r>
                        <a:rPr lang="vi-VN" altLang="en-US" sz="1800" dirty="0" smtClean="0">
                          <a:latin typeface="Times New Roman" panose="02020603050405020304" pitchFamily="18" charset="0"/>
                          <a:cs typeface="Times New Roman" panose="02020603050405020304" pitchFamily="18" charset="0"/>
                        </a:rPr>
                        <a:t>ông</a:t>
                      </a:r>
                      <a:r>
                        <a:rPr lang="vi-VN" altLang="en-US" sz="1800" baseline="0" dirty="0" smtClean="0">
                          <a:latin typeface="Times New Roman" panose="02020603050405020304" pitchFamily="18" charset="0"/>
                          <a:cs typeface="Times New Roman" panose="02020603050405020304" pitchFamily="18" charset="0"/>
                        </a:rPr>
                        <a:t> chuyên </a:t>
                      </a:r>
                      <a:r>
                        <a:rPr lang="vi-VN" altLang="en-US" sz="1800" baseline="0" dirty="0" smtClean="0">
                          <a:latin typeface=".VnTime" panose="020B7200000000000000" pitchFamily="34" charset="0"/>
                        </a:rPr>
                        <a:t>vẽ tranh về phong cảnh phố cổ Hà Nội</a:t>
                      </a:r>
                      <a:endParaRPr lang="vi-VN" altLang="en-US" sz="1800" dirty="0" smtClean="0">
                        <a:latin typeface=".VnTime" panose="020B7200000000000000" pitchFamily="34" charset="0"/>
                      </a:endParaRPr>
                    </a:p>
                  </a:txBody>
                  <a:tcPr/>
                </a:tc>
                <a:tc>
                  <a:txBody>
                    <a:bodyPr/>
                    <a:lstStyle/>
                    <a:p>
                      <a:pPr algn="ctr"/>
                      <a:r>
                        <a:rPr lang="vi-VN" dirty="0" smtClean="0"/>
                        <a:t> </a:t>
                      </a:r>
                      <a:r>
                        <a:rPr lang="vi-VN" sz="1800" b="0" i="0" kern="1200" dirty="0" smtClean="0">
                          <a:solidFill>
                            <a:schemeClr val="dk1"/>
                          </a:solidFill>
                          <a:effectLst/>
                          <a:latin typeface="+mn-lt"/>
                          <a:ea typeface="+mn-ea"/>
                          <a:cs typeface="+mn-cs"/>
                        </a:rPr>
                        <a:t>Tranh của ông là hình ảnh phố cổ với đường nét xộc xệch, màu sắc xám nâu vàng tạo cho bức tranh sự cổ kính</a:t>
                      </a:r>
                      <a:r>
                        <a:rPr lang="vi-VN" baseline="0" dirty="0" smtClean="0"/>
                        <a:t>?</a:t>
                      </a:r>
                      <a:endParaRPr lang="en-US" dirty="0"/>
                    </a:p>
                  </a:txBody>
                  <a:tcPr/>
                </a:tc>
                <a:extLst>
                  <a:ext uri="{0D108BD9-81ED-4DB2-BD59-A6C34878D82A}">
                    <a16:rowId xmlns="" xmlns:a16="http://schemas.microsoft.com/office/drawing/2014/main" val="982968295"/>
                  </a:ext>
                </a:extLst>
              </a:tr>
            </a:tbl>
          </a:graphicData>
        </a:graphic>
      </p:graphicFrame>
      <p:sp>
        <p:nvSpPr>
          <p:cNvPr id="11" name="Right Arrow 10">
            <a:hlinkClick r:id="rId4" action="ppaction://hlinksldjump"/>
          </p:cNvPr>
          <p:cNvSpPr/>
          <p:nvPr/>
        </p:nvSpPr>
        <p:spPr>
          <a:xfrm flipH="1">
            <a:off x="10895260" y="6157868"/>
            <a:ext cx="624804" cy="450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796789" y="5788536"/>
            <a:ext cx="1133341" cy="369332"/>
          </a:xfrm>
          <a:prstGeom prst="rect">
            <a:avLst/>
          </a:prstGeom>
          <a:noFill/>
        </p:spPr>
        <p:txBody>
          <a:bodyPr wrap="square" rtlCol="0">
            <a:spAutoFit/>
          </a:bodyPr>
          <a:lstStyle/>
          <a:p>
            <a:r>
              <a:rPr lang="vi-VN" dirty="0" smtClean="0"/>
              <a:t>Quay lại</a:t>
            </a:r>
            <a:endParaRPr lang="en-US" dirty="0"/>
          </a:p>
        </p:txBody>
      </p:sp>
      <p:grpSp>
        <p:nvGrpSpPr>
          <p:cNvPr id="13" name="Group 12"/>
          <p:cNvGrpSpPr/>
          <p:nvPr/>
        </p:nvGrpSpPr>
        <p:grpSpPr>
          <a:xfrm>
            <a:off x="0" y="0"/>
            <a:ext cx="12192000" cy="6857999"/>
            <a:chOff x="0" y="-22843"/>
            <a:chExt cx="12191999" cy="6895839"/>
          </a:xfrm>
        </p:grpSpPr>
        <p:grpSp>
          <p:nvGrpSpPr>
            <p:cNvPr id="14" name="Group 13"/>
            <p:cNvGrpSpPr/>
            <p:nvPr/>
          </p:nvGrpSpPr>
          <p:grpSpPr>
            <a:xfrm>
              <a:off x="0" y="5767386"/>
              <a:ext cx="12191999" cy="1105610"/>
              <a:chOff x="0" y="5767386"/>
              <a:chExt cx="12191999" cy="1105610"/>
            </a:xfrm>
          </p:grpSpPr>
          <p:pic>
            <p:nvPicPr>
              <p:cNvPr id="1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flipV="1">
              <a:off x="0" y="-22843"/>
              <a:ext cx="12191999" cy="1143367"/>
              <a:chOff x="0" y="5767386"/>
              <a:chExt cx="12191999" cy="1105610"/>
            </a:xfrm>
          </p:grpSpPr>
          <p:pic>
            <p:nvPicPr>
              <p:cNvPr id="16"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1440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TotalTime>
  <Words>1369</Words>
  <Application>Microsoft Office PowerPoint</Application>
  <PresentationFormat>Widescreen</PresentationFormat>
  <Paragraphs>114</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.VnTime</vt:lpstr>
      <vt:lpstr>Arial</vt:lpstr>
      <vt:lpstr>Calibri</vt:lpstr>
      <vt:lpstr>Calibri Light</vt:lpstr>
      <vt:lpstr>Times New Roman</vt:lpstr>
      <vt:lpstr>Office Theme</vt:lpstr>
      <vt:lpstr>PowerPoint Presentation</vt:lpstr>
      <vt:lpstr>Quan sát  Tìm hiểu đặc điểm tạo hình của một số tác phẩm mĩ thuật Việt Nam thời kỳ hiện đại</vt:lpstr>
      <vt:lpstr>-Em biết gì về một trong những bức tranh này? vd như tên tranh, tác giả?  -Tác phẩm trong giai đoạn này vẽ về nội dung gì?</vt:lpstr>
      <vt:lpstr>-Mỹ thuật Việt Nam trong giai đoạn này từ cuối thế kỉ XIX cho đến năm 1954 năm kết thúc hơn 80 năm chống thực dân Pháp. -Giai đoạn 1954 1975 là giai đoạn kháng chiến chống Mỹ cứu nước phản ánh công cuộc xây dựng chủ nghĩa xã hội miền Bắc đấu tranh trống đế quốc Mỹ và tay sai ở Miền Nam và giai đoạn từ năm 1976 đến nay Mỹ thuật Việt Nam có nhiều hơn sáng tác đa dạng trong bối cảnh hội nhập...</vt:lpstr>
      <vt:lpstr> THỂ HIỆN  Một số tác giả tác phẩm tiêu biểu của Mỹ thuật Việt Nam thời kỳ hiện đại</vt:lpstr>
      <vt:lpstr>THẢO LUẬN 4 nhóm mỗi nhóm tìm hiểu về  một tác giả tác phẩm Thời gian thảo luận 10 phút</vt:lpstr>
      <vt:lpstr>   Một số tác giả tác phẩm tiêu biểu của Mỹ thuật Việt Nam thời kỳ hiện đại</vt:lpstr>
      <vt:lpstr>PowerPoint Presentation</vt:lpstr>
      <vt:lpstr>PowerPoint Presentation</vt:lpstr>
      <vt:lpstr>PowerPoint Presentation</vt:lpstr>
      <vt:lpstr>PowerPoint Presentation</vt:lpstr>
      <vt:lpstr>CÁC NHÓM TRÌNH BÀY</vt:lpstr>
      <vt:lpstr>Một số họa sĩ và tác phẩm khác</vt:lpstr>
      <vt:lpstr> BÀI TẬP Em hãy tạo hoặc mô phỏng một sản phẩm mỹ thuật khai thác ngôn ngữ tạo hình của một tác phẩm Mỹ thuật trong thời Mỹ thuật hiện đại Việt Nam</vt:lpstr>
      <vt:lpstr>Thảo luận  Trưng bày sản phẩm mỹ thuật và thảo luận - Sản phẩm mỹ thuật của bạn khai thác vẻ đẹp tạo hình hay đề tài nào trong tác phẩm mỹ thuật ? - Qua này bài học ngày hôm nay em thấy được những gì về mỹ thuật hiện đại Việt Nam giai đoạn cuối thế kỷ 19 đến năm 1954? </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31</cp:revision>
  <dcterms:created xsi:type="dcterms:W3CDTF">2023-08-01T13:42:34Z</dcterms:created>
  <dcterms:modified xsi:type="dcterms:W3CDTF">2025-03-16T14:44:38Z</dcterms:modified>
</cp:coreProperties>
</file>