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85" r:id="rId5"/>
    <p:sldId id="261" r:id="rId6"/>
    <p:sldId id="262" r:id="rId7"/>
    <p:sldId id="284" r:id="rId8"/>
    <p:sldId id="264" r:id="rId9"/>
    <p:sldId id="263" r:id="rId10"/>
    <p:sldId id="265" r:id="rId11"/>
    <p:sldId id="266" r:id="rId12"/>
    <p:sldId id="267" r:id="rId13"/>
    <p:sldId id="28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26" autoAdjust="0"/>
    <p:restoredTop sz="94660"/>
  </p:normalViewPr>
  <p:slideViewPr>
    <p:cSldViewPr snapToGrid="0">
      <p:cViewPr>
        <p:scale>
          <a:sx n="66" d="100"/>
          <a:sy n="66" d="100"/>
        </p:scale>
        <p:origin x="59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22E5C2-7B1B-40F8-9BB2-26F681C3F16A}"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277118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22E5C2-7B1B-40F8-9BB2-26F681C3F16A}"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42140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22E5C2-7B1B-40F8-9BB2-26F681C3F16A}"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212327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22E5C2-7B1B-40F8-9BB2-26F681C3F16A}"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3159922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22E5C2-7B1B-40F8-9BB2-26F681C3F16A}"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334440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22E5C2-7B1B-40F8-9BB2-26F681C3F16A}"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268300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22E5C2-7B1B-40F8-9BB2-26F681C3F16A}"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416531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22E5C2-7B1B-40F8-9BB2-26F681C3F16A}"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101082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E5C2-7B1B-40F8-9BB2-26F681C3F16A}"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78216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22E5C2-7B1B-40F8-9BB2-26F681C3F16A}"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107615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22E5C2-7B1B-40F8-9BB2-26F681C3F16A}"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65ACA-2AF0-4083-85C7-4D83CE8C70B7}" type="slidenum">
              <a:rPr lang="en-US" smtClean="0"/>
              <a:t>‹#›</a:t>
            </a:fld>
            <a:endParaRPr lang="en-US"/>
          </a:p>
        </p:txBody>
      </p:sp>
    </p:spTree>
    <p:extLst>
      <p:ext uri="{BB962C8B-B14F-4D97-AF65-F5344CB8AC3E}">
        <p14:creationId xmlns:p14="http://schemas.microsoft.com/office/powerpoint/2010/main" val="1329833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E5C2-7B1B-40F8-9BB2-26F681C3F16A}" type="datetimeFigureOut">
              <a:rPr lang="en-US" smtClean="0"/>
              <a:t>8/5/2023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65ACA-2AF0-4083-85C7-4D83CE8C70B7}" type="slidenum">
              <a:rPr lang="en-US" smtClean="0"/>
              <a:t>‹#›</a:t>
            </a:fld>
            <a:endParaRPr lang="en-US"/>
          </a:p>
        </p:txBody>
      </p:sp>
    </p:spTree>
    <p:extLst>
      <p:ext uri="{BB962C8B-B14F-4D97-AF65-F5344CB8AC3E}">
        <p14:creationId xmlns:p14="http://schemas.microsoft.com/office/powerpoint/2010/main" val="142770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682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7029" y="75067"/>
            <a:ext cx="10668000" cy="2387600"/>
          </a:xfrm>
        </p:spPr>
        <p:txBody>
          <a:bodyPr>
            <a:noAutofit/>
          </a:bodyPr>
          <a:lstStyle/>
          <a:p>
            <a:pPr algn="l"/>
            <a:r>
              <a:rPr lang="vi-VN" sz="3600" dirty="0" smtClean="0"/>
              <a:t>                                           </a:t>
            </a:r>
            <a:r>
              <a:rPr lang="vi-VN" sz="3600" dirty="0" smtClean="0">
                <a:solidFill>
                  <a:schemeClr val="accent1">
                    <a:lumMod val="50000"/>
                  </a:schemeClr>
                </a:solidFill>
              </a:rPr>
              <a:t>Thảo </a:t>
            </a:r>
            <a:r>
              <a:rPr lang="vi-VN" sz="3600" dirty="0">
                <a:solidFill>
                  <a:schemeClr val="accent1">
                    <a:lumMod val="50000"/>
                  </a:schemeClr>
                </a:solidFill>
              </a:rPr>
              <a:t>luận </a:t>
            </a:r>
            <a:r>
              <a:rPr lang="vi-VN" sz="3600" dirty="0" smtClean="0"/>
              <a:t/>
            </a:r>
            <a:br>
              <a:rPr lang="vi-VN" sz="3600" dirty="0" smtClean="0"/>
            </a:br>
            <a:r>
              <a:rPr lang="vi-VN" sz="2800" b="1" i="1" dirty="0" smtClean="0">
                <a:solidFill>
                  <a:schemeClr val="accent2">
                    <a:lumMod val="75000"/>
                  </a:schemeClr>
                </a:solidFill>
              </a:rPr>
              <a:t>Trưng </a:t>
            </a:r>
            <a:r>
              <a:rPr lang="vi-VN" sz="2800" b="1" i="1" dirty="0">
                <a:solidFill>
                  <a:schemeClr val="accent2">
                    <a:lumMod val="75000"/>
                  </a:schemeClr>
                </a:solidFill>
              </a:rPr>
              <a:t>bày sản phẩm và thảo luận </a:t>
            </a:r>
            <a:r>
              <a:rPr lang="vi-VN" sz="2800" b="1" i="1" dirty="0" smtClean="0">
                <a:solidFill>
                  <a:schemeClr val="accent2">
                    <a:lumMod val="75000"/>
                  </a:schemeClr>
                </a:solidFill>
              </a:rPr>
              <a:t>:</a:t>
            </a:r>
            <a:r>
              <a:rPr lang="vi-VN" sz="3600" dirty="0" smtClean="0"/>
              <a:t/>
            </a:r>
            <a:br>
              <a:rPr lang="vi-VN" sz="3600" dirty="0" smtClean="0"/>
            </a:br>
            <a:r>
              <a:rPr lang="vi-VN" sz="3600" dirty="0" smtClean="0"/>
              <a:t>-</a:t>
            </a:r>
            <a:r>
              <a:rPr lang="vi-VN" sz="2800" dirty="0" smtClean="0"/>
              <a:t>Sản </a:t>
            </a:r>
            <a:r>
              <a:rPr lang="vi-VN" sz="2800" dirty="0"/>
              <a:t>phẩm được làm từ vật liệu </a:t>
            </a:r>
            <a:r>
              <a:rPr lang="vi-VN" sz="2800" dirty="0" smtClean="0"/>
              <a:t>sẵn có nào?</a:t>
            </a:r>
            <a:br>
              <a:rPr lang="vi-VN" sz="2800" dirty="0" smtClean="0"/>
            </a:br>
            <a:r>
              <a:rPr lang="vi-VN" sz="2800" dirty="0" smtClean="0"/>
              <a:t>-Sản </a:t>
            </a:r>
            <a:r>
              <a:rPr lang="vi-VN" sz="2800" dirty="0"/>
              <a:t>phẩm được khai thác từ ý tưởng nào tinh thẩm mỹ của sản phẩm có phù hợp với công năng sử dụng không Vì </a:t>
            </a:r>
            <a:r>
              <a:rPr lang="vi-VN" sz="2800" dirty="0" smtClean="0"/>
              <a:t>sao?</a:t>
            </a:r>
            <a:endParaRPr lang="en-US" sz="1100"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537029" y="3068337"/>
            <a:ext cx="11386057" cy="3361960"/>
            <a:chOff x="537029" y="3068337"/>
            <a:chExt cx="11386057" cy="3361960"/>
          </a:xfrm>
        </p:grpSpPr>
        <p:pic>
          <p:nvPicPr>
            <p:cNvPr id="5" name="Picture 4"/>
            <p:cNvPicPr>
              <a:picLocks noChangeAspect="1"/>
            </p:cNvPicPr>
            <p:nvPr/>
          </p:nvPicPr>
          <p:blipFill rotWithShape="1">
            <a:blip r:embed="rId2"/>
            <a:srcRect t="16371" b="4597"/>
            <a:stretch/>
          </p:blipFill>
          <p:spPr>
            <a:xfrm>
              <a:off x="537029" y="3110869"/>
              <a:ext cx="3150068" cy="3319428"/>
            </a:xfrm>
            <a:prstGeom prst="rect">
              <a:avLst/>
            </a:prstGeom>
          </p:spPr>
        </p:pic>
        <p:pic>
          <p:nvPicPr>
            <p:cNvPr id="6" name="Picture 5"/>
            <p:cNvPicPr>
              <a:picLocks noChangeAspect="1"/>
            </p:cNvPicPr>
            <p:nvPr/>
          </p:nvPicPr>
          <p:blipFill>
            <a:blip r:embed="rId3"/>
            <a:stretch>
              <a:fillRect/>
            </a:stretch>
          </p:blipFill>
          <p:spPr>
            <a:xfrm>
              <a:off x="4184086" y="3110868"/>
              <a:ext cx="3171456" cy="2375531"/>
            </a:xfrm>
            <a:prstGeom prst="rect">
              <a:avLst/>
            </a:prstGeom>
          </p:spPr>
        </p:pic>
        <p:pic>
          <p:nvPicPr>
            <p:cNvPr id="7" name="Picture 6"/>
            <p:cNvPicPr>
              <a:picLocks noChangeAspect="1"/>
            </p:cNvPicPr>
            <p:nvPr/>
          </p:nvPicPr>
          <p:blipFill rotWithShape="1">
            <a:blip r:embed="rId4"/>
            <a:srcRect l="9828" r="15849" b="17514"/>
            <a:stretch/>
          </p:blipFill>
          <p:spPr>
            <a:xfrm>
              <a:off x="7852531" y="3068337"/>
              <a:ext cx="4070555" cy="3184980"/>
            </a:xfrm>
            <a:prstGeom prst="rect">
              <a:avLst/>
            </a:prstGeom>
          </p:spPr>
        </p:pic>
      </p:grpSp>
      <p:pic>
        <p:nvPicPr>
          <p:cNvPr id="9" name="Picture 8"/>
          <p:cNvPicPr>
            <a:picLocks noChangeAspect="1"/>
          </p:cNvPicPr>
          <p:nvPr/>
        </p:nvPicPr>
        <p:blipFill>
          <a:blip r:embed="rId5"/>
          <a:stretch>
            <a:fillRect/>
          </a:stretch>
        </p:blipFill>
        <p:spPr>
          <a:xfrm>
            <a:off x="2856" y="0"/>
            <a:ext cx="12189144" cy="6858000"/>
          </a:xfrm>
          <a:prstGeom prst="rect">
            <a:avLst/>
          </a:prstGeom>
        </p:spPr>
      </p:pic>
    </p:spTree>
    <p:extLst>
      <p:ext uri="{BB962C8B-B14F-4D97-AF65-F5344CB8AC3E}">
        <p14:creationId xmlns:p14="http://schemas.microsoft.com/office/powerpoint/2010/main" val="27268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0514" y="-805696"/>
            <a:ext cx="10464800" cy="2387600"/>
          </a:xfrm>
        </p:spPr>
        <p:txBody>
          <a:bodyPr>
            <a:noAutofit/>
          </a:bodyPr>
          <a:lstStyle/>
          <a:p>
            <a:r>
              <a:rPr lang="vi-VN" sz="4400" dirty="0"/>
              <a:t>vận </a:t>
            </a:r>
            <a:r>
              <a:rPr lang="vi-VN" sz="4400" dirty="0" smtClean="0"/>
              <a:t>dụng</a:t>
            </a:r>
            <a:br>
              <a:rPr lang="vi-VN" sz="4400" dirty="0" smtClean="0"/>
            </a:br>
            <a:r>
              <a:rPr lang="vi-VN" sz="4400" dirty="0" smtClean="0"/>
              <a:t> </a:t>
            </a:r>
            <a:r>
              <a:rPr lang="vi-VN" sz="2000" dirty="0" smtClean="0"/>
              <a:t>Lên </a:t>
            </a:r>
            <a:r>
              <a:rPr lang="vi-VN" sz="2000" dirty="0"/>
              <a:t>ý tưởng bác Bắc Thảo thiết kế một sản phẩm đồ gia dụng mà em yêu thích </a:t>
            </a:r>
            <a:r>
              <a:rPr lang="vi-VN" sz="2000" dirty="0" smtClean="0"/>
              <a:t>trong </a:t>
            </a:r>
            <a:r>
              <a:rPr lang="vi-VN" sz="2000" dirty="0"/>
              <a:t>đó thể hiện được những đặc điểm mà một sản phẩm thiết kế hiện đại cần </a:t>
            </a:r>
            <a:r>
              <a:rPr lang="vi-VN" sz="2000" dirty="0" smtClean="0"/>
              <a:t>có.</a:t>
            </a:r>
            <a:endParaRPr lang="en-US" sz="10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719144" y="2838257"/>
            <a:ext cx="10429994" cy="2492477"/>
            <a:chOff x="719144" y="2838257"/>
            <a:chExt cx="10429994" cy="2492477"/>
          </a:xfrm>
        </p:grpSpPr>
        <p:pic>
          <p:nvPicPr>
            <p:cNvPr id="4" name="Picture 3"/>
            <p:cNvPicPr>
              <a:picLocks noChangeAspect="1"/>
            </p:cNvPicPr>
            <p:nvPr/>
          </p:nvPicPr>
          <p:blipFill>
            <a:blip r:embed="rId2"/>
            <a:stretch>
              <a:fillRect/>
            </a:stretch>
          </p:blipFill>
          <p:spPr>
            <a:xfrm>
              <a:off x="9279780" y="2838257"/>
              <a:ext cx="1869358" cy="2492477"/>
            </a:xfrm>
            <a:prstGeom prst="rect">
              <a:avLst/>
            </a:prstGeom>
          </p:spPr>
        </p:pic>
        <p:pic>
          <p:nvPicPr>
            <p:cNvPr id="5" name="Picture 4"/>
            <p:cNvPicPr>
              <a:picLocks noChangeAspect="1"/>
            </p:cNvPicPr>
            <p:nvPr/>
          </p:nvPicPr>
          <p:blipFill>
            <a:blip r:embed="rId3"/>
            <a:stretch>
              <a:fillRect/>
            </a:stretch>
          </p:blipFill>
          <p:spPr>
            <a:xfrm>
              <a:off x="719144" y="2838257"/>
              <a:ext cx="3705372" cy="2084272"/>
            </a:xfrm>
            <a:prstGeom prst="rect">
              <a:avLst/>
            </a:prstGeom>
          </p:spPr>
        </p:pic>
        <p:pic>
          <p:nvPicPr>
            <p:cNvPr id="6" name="Picture 5"/>
            <p:cNvPicPr>
              <a:picLocks noChangeAspect="1"/>
            </p:cNvPicPr>
            <p:nvPr/>
          </p:nvPicPr>
          <p:blipFill>
            <a:blip r:embed="rId4"/>
            <a:stretch>
              <a:fillRect/>
            </a:stretch>
          </p:blipFill>
          <p:spPr>
            <a:xfrm>
              <a:off x="5144086" y="2838258"/>
              <a:ext cx="3203502" cy="1802822"/>
            </a:xfrm>
            <a:prstGeom prst="rect">
              <a:avLst/>
            </a:prstGeom>
          </p:spPr>
        </p:pic>
      </p:grpSp>
      <p:pic>
        <p:nvPicPr>
          <p:cNvPr id="8" name="Picture 7"/>
          <p:cNvPicPr>
            <a:picLocks noChangeAspect="1"/>
          </p:cNvPicPr>
          <p:nvPr/>
        </p:nvPicPr>
        <p:blipFill>
          <a:blip r:embed="rId5"/>
          <a:stretch>
            <a:fillRect/>
          </a:stretch>
        </p:blipFill>
        <p:spPr>
          <a:xfrm>
            <a:off x="2856" y="0"/>
            <a:ext cx="12189144" cy="6858000"/>
          </a:xfrm>
          <a:prstGeom prst="rect">
            <a:avLst/>
          </a:prstGeom>
        </p:spPr>
      </p:pic>
    </p:spTree>
    <p:extLst>
      <p:ext uri="{BB962C8B-B14F-4D97-AF65-F5344CB8AC3E}">
        <p14:creationId xmlns:p14="http://schemas.microsoft.com/office/powerpoint/2010/main" val="1600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7" name="Title 1"/>
          <p:cNvSpPr txBox="1">
            <a:spLocks/>
          </p:cNvSpPr>
          <p:nvPr/>
        </p:nvSpPr>
        <p:spPr>
          <a:xfrm>
            <a:off x="1228165" y="-67310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dirty="0" smtClean="0">
                <a:solidFill>
                  <a:srgbClr val="FFC000"/>
                </a:solidFill>
                <a:latin typeface="Times New Roman" panose="02020603050405020304" pitchFamily="18" charset="0"/>
                <a:cs typeface="Times New Roman" panose="02020603050405020304" pitchFamily="18" charset="0"/>
              </a:rPr>
              <a:t>DẶN DÒ</a:t>
            </a:r>
            <a:br>
              <a:rPr lang="vi-VN" sz="3200" dirty="0" smtClean="0">
                <a:solidFill>
                  <a:srgbClr val="FFC000"/>
                </a:solidFill>
                <a:latin typeface="Times New Roman" panose="02020603050405020304" pitchFamily="18" charset="0"/>
                <a:cs typeface="Times New Roman" panose="02020603050405020304" pitchFamily="18" charset="0"/>
              </a:rPr>
            </a:br>
            <a:r>
              <a:rPr lang="vi-VN" sz="3200" dirty="0" smtClean="0">
                <a:solidFill>
                  <a:srgbClr val="FFC000"/>
                </a:solidFill>
                <a:latin typeface="Times New Roman" panose="02020603050405020304" pitchFamily="18" charset="0"/>
                <a:cs typeface="Times New Roman" panose="02020603050405020304" pitchFamily="18" charset="0"/>
              </a:rPr>
              <a:t>Giờ sau mang và chuẩn bị đồ dùng học tập</a:t>
            </a:r>
            <a:endParaRPr lang="en-US" sz="32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01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mph" presetSubtype="0" fill="hold" grpId="1" nodeType="clickEffect">
                                  <p:stCondLst>
                                    <p:cond delay="0"/>
                                  </p:stCondLst>
                                  <p:childTnLst>
                                    <p:anim calcmode="discrete" valueType="str">
                                      <p:cBhvr override="childStyle">
                                        <p:cTn id="11" dur="2000" fill="hold"/>
                                        <p:tgtEl>
                                          <p:spTgt spid="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0" y="-3207"/>
            <a:ext cx="12192000" cy="6861207"/>
          </a:xfrm>
          <a:prstGeom prst="rect">
            <a:avLst/>
          </a:prstGeom>
        </p:spPr>
      </p:pic>
      <p:sp>
        <p:nvSpPr>
          <p:cNvPr id="5" name="Rectangle 4"/>
          <p:cNvSpPr/>
          <p:nvPr/>
        </p:nvSpPr>
        <p:spPr>
          <a:xfrm>
            <a:off x="2806700" y="3232835"/>
            <a:ext cx="6578600" cy="1323439"/>
          </a:xfrm>
          <a:prstGeom prst="rect">
            <a:avLst/>
          </a:prstGeom>
        </p:spPr>
        <p:txBody>
          <a:bodyPr wrap="square">
            <a:spAutoFit/>
          </a:bodyPr>
          <a:lstStyle/>
          <a:p>
            <a:pPr algn="ctr"/>
            <a:r>
              <a:rPr lang="vi-VN" sz="4000" b="1" dirty="0">
                <a:ln w="12700" cmpd="sng">
                  <a:solidFill>
                    <a:schemeClr val="accent4"/>
                  </a:solidFill>
                  <a:prstDash val="solid"/>
                </a:ln>
                <a:latin typeface="+mj-lt"/>
              </a:rPr>
              <a:t>GIỜ HỌC KẾT THÚC, </a:t>
            </a:r>
          </a:p>
          <a:p>
            <a:pPr algn="ctr"/>
            <a:r>
              <a:rPr lang="vi-VN" sz="4000" b="1" dirty="0">
                <a:ln w="12700" cmpd="sng">
                  <a:solidFill>
                    <a:schemeClr val="accent4"/>
                  </a:solidFill>
                  <a:prstDash val="solid"/>
                </a:ln>
                <a:latin typeface="+mj-lt"/>
              </a:rPr>
              <a:t>CHÀO TẠM BIỆT CẢ LỚP</a:t>
            </a:r>
            <a:r>
              <a:rPr lang="vi-VN" b="1" dirty="0">
                <a:ln w="12700" cmpd="sng">
                  <a:solidFill>
                    <a:schemeClr val="accent4"/>
                  </a:solidFill>
                  <a:prstDash val="solid"/>
                </a:ln>
                <a:latin typeface="+mj-lt"/>
              </a:rPr>
              <a:t>!</a:t>
            </a:r>
            <a:endParaRPr lang="en-US" b="1" dirty="0">
              <a:ln w="12700" cmpd="sng">
                <a:solidFill>
                  <a:schemeClr val="accent4"/>
                </a:solidFill>
                <a:prstDash val="solid"/>
              </a:ln>
              <a:latin typeface="+mj-lt"/>
            </a:endParaRPr>
          </a:p>
        </p:txBody>
      </p:sp>
      <p:sp>
        <p:nvSpPr>
          <p:cNvPr id="8" name="Content Placeholder 7"/>
          <p:cNvSpPr>
            <a:spLocks noGrp="1"/>
          </p:cNvSpPr>
          <p:nvPr>
            <p:ph idx="1"/>
          </p:nvPr>
        </p:nvSpPr>
        <p:spPr/>
        <p:txBody>
          <a:bodyPr/>
          <a:lstStyle/>
          <a:p>
            <a:endParaRPr lang="en-US" dirty="0"/>
          </a:p>
        </p:txBody>
      </p:sp>
      <p:pic>
        <p:nvPicPr>
          <p:cNvPr id="9"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2500"/>
            <a:ext cx="2095500" cy="2095500"/>
          </a:xfrm>
          <a:prstGeom prst="rect">
            <a:avLst/>
          </a:prstGeom>
        </p:spPr>
      </p:pic>
    </p:spTree>
    <p:extLst>
      <p:ext uri="{BB962C8B-B14F-4D97-AF65-F5344CB8AC3E}">
        <p14:creationId xmlns:p14="http://schemas.microsoft.com/office/powerpoint/2010/main" val="2164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3" presetClass="path" presetSubtype="0" fill="hold" nodeType="withEffect">
                                  <p:stCondLst>
                                    <p:cond delay="0"/>
                                  </p:stCondLst>
                                  <p:childTnLst>
                                    <p:animMotion origin="layout" path="M 2.5E-6 -2.22222E-6 L 0.89219 -2.22222E-6 " pathEditMode="relative" rAng="0" ptsTypes="AA">
                                      <p:cBhvr>
                                        <p:cTn id="11" dur="7500" fill="hold"/>
                                        <p:tgtEl>
                                          <p:spTgt spid="9"/>
                                        </p:tgtEl>
                                        <p:attrNameLst>
                                          <p:attrName>ppt_x</p:attrName>
                                          <p:attrName>ppt_y</p:attrName>
                                        </p:attrNameLst>
                                      </p:cBhvr>
                                      <p:rCtr x="4460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Có thể là đồ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7"/>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txBox="1">
            <a:spLocks/>
          </p:cNvSpPr>
          <p:nvPr/>
        </p:nvSpPr>
        <p:spPr>
          <a:xfrm>
            <a:off x="762000" y="2581989"/>
            <a:ext cx="11125200"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b="1" dirty="0" smtClean="0">
                <a:solidFill>
                  <a:srgbClr val="FF0000"/>
                </a:solidFill>
                <a:latin typeface="+mj-lt"/>
              </a:rPr>
              <a:t>Yêu cầu cần đạt:</a:t>
            </a:r>
          </a:p>
          <a:p>
            <a:pPr algn="l"/>
            <a:r>
              <a:rPr lang="vi-VN" b="1" dirty="0" smtClean="0">
                <a:latin typeface="+mj-lt"/>
              </a:rPr>
              <a:t> -Biết khai thác và lịch sử nghệ thuật thiết kế Việt Nam thời kỳ hiện đại.</a:t>
            </a:r>
          </a:p>
          <a:p>
            <a:pPr algn="l"/>
            <a:r>
              <a:rPr lang="vi-VN" b="1" dirty="0" smtClean="0">
                <a:latin typeface="+mj-lt"/>
              </a:rPr>
              <a:t> -Hiểu và thiết kế được một sản phẩm định luật tương ứng .</a:t>
            </a:r>
          </a:p>
          <a:p>
            <a:pPr algn="l"/>
            <a:r>
              <a:rPr lang="vi-VN" b="1" dirty="0" smtClean="0">
                <a:latin typeface="+mj-lt"/>
              </a:rPr>
              <a:t>-Vận dụng được đặc điểm cơ bản của thiết kế hiện đại trong thiết kế đồ gia dụng.</a:t>
            </a:r>
          </a:p>
          <a:p>
            <a:pPr algn="l"/>
            <a:r>
              <a:rPr lang="vi-VN" b="1" dirty="0" smtClean="0">
                <a:latin typeface="+mj-lt"/>
              </a:rPr>
              <a:t> -Yêu thích nghề nghề thiết kế kỹ thuật ứng dụng.</a:t>
            </a:r>
            <a:endParaRPr lang="en-US" b="1" dirty="0">
              <a:latin typeface="+mj-lt"/>
              <a:cs typeface="Times New Roman" panose="02020603050405020304" pitchFamily="18" charset="0"/>
            </a:endParaRPr>
          </a:p>
        </p:txBody>
      </p:sp>
      <p:sp>
        <p:nvSpPr>
          <p:cNvPr id="12" name="Title 1"/>
          <p:cNvSpPr txBox="1">
            <a:spLocks/>
          </p:cNvSpPr>
          <p:nvPr/>
        </p:nvSpPr>
        <p:spPr>
          <a:xfrm>
            <a:off x="609600" y="-755650"/>
            <a:ext cx="112776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6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2915878" y="115680"/>
            <a:ext cx="7752122" cy="1754326"/>
          </a:xfrm>
          <a:prstGeom prst="rect">
            <a:avLst/>
          </a:prstGeom>
          <a:noFill/>
        </p:spPr>
        <p:txBody>
          <a:bodyPr wrap="none" lIns="91440" tIns="45720" rIns="91440" bIns="45720">
            <a:spAutoFit/>
          </a:bodyPr>
          <a:lstStyle/>
          <a:p>
            <a:pPr algn="ctr"/>
            <a:r>
              <a:rPr lang="vi-VN"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14: </a:t>
            </a:r>
          </a:p>
          <a:p>
            <a:r>
              <a:rPr lang="vi-VN"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 THUẬT THIẾT KẾ VIỆT NAM </a:t>
            </a:r>
          </a:p>
          <a:p>
            <a:pPr algn="ctr"/>
            <a:r>
              <a:rPr lang="vi-VN" sz="36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THỜI KÌ HIỆN ĐẠI</a:t>
            </a:r>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0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sp>
        <p:nvSpPr>
          <p:cNvPr id="6" name="Title 5"/>
          <p:cNvSpPr>
            <a:spLocks noGrp="1"/>
          </p:cNvSpPr>
          <p:nvPr>
            <p:ph type="ctrTitle"/>
          </p:nvPr>
        </p:nvSpPr>
        <p:spPr>
          <a:xfrm>
            <a:off x="1352550" y="-1801130"/>
            <a:ext cx="9144000" cy="2387600"/>
          </a:xfrm>
        </p:spPr>
        <p:txBody>
          <a:bodyPr>
            <a:normAutofit/>
          </a:bodyPr>
          <a:lstStyle/>
          <a:p>
            <a:r>
              <a:rPr lang="en-US" sz="4000" dirty="0" smtClean="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Q</a:t>
            </a:r>
            <a:r>
              <a:rPr lang="en-US" sz="4000" dirty="0" err="1" smtClean="0">
                <a:solidFill>
                  <a:srgbClr val="FF0000"/>
                </a:solidFill>
                <a:latin typeface="Times New Roman" panose="02020603050405020304" pitchFamily="18" charset="0"/>
                <a:cs typeface="Times New Roman" panose="02020603050405020304" pitchFamily="18" charset="0"/>
              </a:rPr>
              <a:t>uan</a:t>
            </a:r>
            <a:r>
              <a:rPr lang="en-US" sz="4000" dirty="0" smtClean="0">
                <a:solidFill>
                  <a:srgbClr val="FF0000"/>
                </a:solidFill>
                <a:latin typeface="Times New Roman" panose="02020603050405020304" pitchFamily="18" charset="0"/>
                <a:cs typeface="Times New Roman" panose="02020603050405020304" pitchFamily="18" charset="0"/>
              </a:rPr>
              <a:t> </a:t>
            </a:r>
            <a:r>
              <a:rPr lang="vi-VN" sz="4000" dirty="0" err="1">
                <a:solidFill>
                  <a:srgbClr val="FF0000"/>
                </a:solidFill>
                <a:latin typeface="Times New Roman" panose="02020603050405020304" pitchFamily="18" charset="0"/>
                <a:cs typeface="Times New Roman" panose="02020603050405020304" pitchFamily="18" charset="0"/>
              </a:rPr>
              <a:t>S</a:t>
            </a:r>
            <a:r>
              <a:rPr lang="en-US" sz="4000" dirty="0" err="1" smtClean="0">
                <a:solidFill>
                  <a:srgbClr val="FF0000"/>
                </a:solidFill>
                <a:latin typeface="Times New Roman" panose="02020603050405020304" pitchFamily="18" charset="0"/>
                <a:cs typeface="Times New Roman" panose="02020603050405020304" pitchFamily="18" charset="0"/>
              </a:rPr>
              <a:t>át</a:t>
            </a:r>
            <a:r>
              <a:rPr lang="en-US" sz="4000" dirty="0" smtClean="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894544" y="-1337238"/>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100" b="1" dirty="0" err="1"/>
              <a:t>T</a:t>
            </a:r>
            <a:r>
              <a:rPr lang="en-US" sz="2100" b="1" dirty="0" err="1" smtClean="0"/>
              <a:t>ìm</a:t>
            </a:r>
            <a:r>
              <a:rPr lang="en-US" sz="2100" b="1" dirty="0" smtClean="0"/>
              <a:t> </a:t>
            </a:r>
            <a:r>
              <a:rPr lang="en-US" sz="2100" b="1" dirty="0" err="1" smtClean="0"/>
              <a:t>hiểu</a:t>
            </a:r>
            <a:r>
              <a:rPr lang="en-US" sz="2100" b="1" dirty="0" smtClean="0"/>
              <a:t> </a:t>
            </a:r>
            <a:r>
              <a:rPr lang="en-US" sz="2100" b="1" dirty="0" err="1" smtClean="0"/>
              <a:t>một</a:t>
            </a:r>
            <a:r>
              <a:rPr lang="en-US" sz="2100" b="1" dirty="0" smtClean="0"/>
              <a:t> </a:t>
            </a:r>
            <a:r>
              <a:rPr lang="en-US" sz="2100" b="1" dirty="0" err="1" smtClean="0"/>
              <a:t>số</a:t>
            </a:r>
            <a:r>
              <a:rPr lang="en-US" sz="2100" b="1" dirty="0" smtClean="0"/>
              <a:t> </a:t>
            </a:r>
            <a:r>
              <a:rPr lang="en-US" sz="2100" b="1" dirty="0" err="1" smtClean="0"/>
              <a:t>sản</a:t>
            </a:r>
            <a:r>
              <a:rPr lang="en-US" sz="2100" b="1" dirty="0" smtClean="0"/>
              <a:t> </a:t>
            </a:r>
            <a:r>
              <a:rPr lang="en-US" sz="2100" b="1" dirty="0" err="1" smtClean="0"/>
              <a:t>phẩm</a:t>
            </a:r>
            <a:r>
              <a:rPr lang="en-US" sz="2100" b="1" dirty="0" smtClean="0"/>
              <a:t> </a:t>
            </a:r>
            <a:r>
              <a:rPr lang="en-US" sz="2100" b="1" dirty="0" err="1" smtClean="0"/>
              <a:t>của</a:t>
            </a:r>
            <a:r>
              <a:rPr lang="en-US" sz="2100" b="1" dirty="0" smtClean="0"/>
              <a:t> </a:t>
            </a:r>
            <a:r>
              <a:rPr lang="en-US" sz="2100" b="1" dirty="0" err="1" smtClean="0"/>
              <a:t>nghệ</a:t>
            </a:r>
            <a:r>
              <a:rPr lang="en-US" sz="2100" b="1" dirty="0" smtClean="0"/>
              <a:t> </a:t>
            </a:r>
            <a:r>
              <a:rPr lang="en-US" sz="2100" b="1" dirty="0" err="1" smtClean="0"/>
              <a:t>thuật</a:t>
            </a:r>
            <a:r>
              <a:rPr lang="en-US" sz="2100" b="1" dirty="0" smtClean="0"/>
              <a:t> </a:t>
            </a:r>
            <a:r>
              <a:rPr lang="en-US" sz="2100" b="1" dirty="0" err="1" smtClean="0"/>
              <a:t>thiết</a:t>
            </a:r>
            <a:r>
              <a:rPr lang="en-US" sz="2100" b="1" dirty="0" smtClean="0"/>
              <a:t> </a:t>
            </a:r>
            <a:r>
              <a:rPr lang="en-US" sz="2100" b="1" dirty="0" err="1" smtClean="0"/>
              <a:t>kế</a:t>
            </a:r>
            <a:r>
              <a:rPr lang="en-US" sz="2100" b="1" dirty="0" smtClean="0"/>
              <a:t> </a:t>
            </a:r>
            <a:r>
              <a:rPr lang="en-US" sz="2100" b="1" dirty="0" err="1" smtClean="0"/>
              <a:t>Việt</a:t>
            </a:r>
            <a:r>
              <a:rPr lang="en-US" sz="2100" b="1" dirty="0" smtClean="0"/>
              <a:t> Nam </a:t>
            </a:r>
            <a:r>
              <a:rPr lang="en-US" sz="2100" b="1" dirty="0" err="1" smtClean="0"/>
              <a:t>thời</a:t>
            </a:r>
            <a:r>
              <a:rPr lang="en-US" sz="2100" b="1" dirty="0" smtClean="0"/>
              <a:t> </a:t>
            </a:r>
            <a:r>
              <a:rPr lang="en-US" sz="2100" b="1" dirty="0" err="1" smtClean="0"/>
              <a:t>kỳ</a:t>
            </a:r>
            <a:r>
              <a:rPr lang="en-US" sz="2100" b="1" dirty="0" smtClean="0"/>
              <a:t> </a:t>
            </a:r>
            <a:r>
              <a:rPr lang="en-US" sz="2100" b="1" dirty="0" err="1" smtClean="0"/>
              <a:t>hiện</a:t>
            </a:r>
            <a:r>
              <a:rPr lang="en-US" sz="2100" b="1" dirty="0" smtClean="0"/>
              <a:t> </a:t>
            </a:r>
            <a:r>
              <a:rPr lang="en-US" sz="2100" b="1" dirty="0" err="1" smtClean="0"/>
              <a:t>đại</a:t>
            </a:r>
            <a:r>
              <a:rPr lang="vi-VN" dirty="0" smtClean="0"/>
              <a:t>.</a:t>
            </a:r>
            <a:endParaRPr lang="en-US" sz="2400" dirty="0">
              <a:latin typeface="Times New Roman" panose="02020603050405020304" pitchFamily="18" charset="0"/>
              <a:cs typeface="Times New Roman" panose="02020603050405020304" pitchFamily="18" charset="0"/>
            </a:endParaRPr>
          </a:p>
        </p:txBody>
      </p:sp>
      <p:grpSp>
        <p:nvGrpSpPr>
          <p:cNvPr id="29" name="Group 28"/>
          <p:cNvGrpSpPr/>
          <p:nvPr/>
        </p:nvGrpSpPr>
        <p:grpSpPr>
          <a:xfrm>
            <a:off x="1524000" y="3973330"/>
            <a:ext cx="9792764" cy="3075008"/>
            <a:chOff x="1524000" y="3973330"/>
            <a:chExt cx="9792764" cy="3075008"/>
          </a:xfrm>
        </p:grpSpPr>
        <p:grpSp>
          <p:nvGrpSpPr>
            <p:cNvPr id="24" name="Group 23"/>
            <p:cNvGrpSpPr/>
            <p:nvPr/>
          </p:nvGrpSpPr>
          <p:grpSpPr>
            <a:xfrm>
              <a:off x="1524000" y="3973330"/>
              <a:ext cx="9144000" cy="3075008"/>
              <a:chOff x="1008620" y="3668696"/>
              <a:chExt cx="9144000" cy="3075008"/>
            </a:xfrm>
          </p:grpSpPr>
          <p:grpSp>
            <p:nvGrpSpPr>
              <p:cNvPr id="20" name="Group 19"/>
              <p:cNvGrpSpPr/>
              <p:nvPr/>
            </p:nvGrpSpPr>
            <p:grpSpPr>
              <a:xfrm>
                <a:off x="1008620" y="3705921"/>
                <a:ext cx="6096000" cy="2699229"/>
                <a:chOff x="1008620" y="3705921"/>
                <a:chExt cx="6096000" cy="2699229"/>
              </a:xfrm>
            </p:grpSpPr>
            <p:pic>
              <p:nvPicPr>
                <p:cNvPr id="11" name="Picture 10"/>
                <p:cNvPicPr>
                  <a:picLocks noChangeAspect="1"/>
                </p:cNvPicPr>
                <p:nvPr/>
              </p:nvPicPr>
              <p:blipFill>
                <a:blip r:embed="rId2"/>
                <a:stretch>
                  <a:fillRect/>
                </a:stretch>
              </p:blipFill>
              <p:spPr>
                <a:xfrm>
                  <a:off x="1238485" y="3736813"/>
                  <a:ext cx="1642483" cy="2283775"/>
                </a:xfrm>
                <a:prstGeom prst="rect">
                  <a:avLst/>
                </a:prstGeom>
              </p:spPr>
            </p:pic>
            <p:sp>
              <p:nvSpPr>
                <p:cNvPr id="12" name="Rectangle 11"/>
                <p:cNvSpPr/>
                <p:nvPr/>
              </p:nvSpPr>
              <p:spPr>
                <a:xfrm>
                  <a:off x="1008620" y="6097373"/>
                  <a:ext cx="6096000" cy="307777"/>
                </a:xfrm>
                <a:prstGeom prst="rect">
                  <a:avLst/>
                </a:prstGeom>
              </p:spPr>
              <p:txBody>
                <a:bodyPr>
                  <a:spAutoFit/>
                </a:bodyPr>
                <a:lstStyle/>
                <a:p>
                  <a:r>
                    <a:rPr lang="en-US" sz="1400" b="1" i="0" dirty="0" err="1" smtClean="0">
                      <a:effectLst/>
                      <a:latin typeface="Times New Roman" panose="02020603050405020304" pitchFamily="18" charset="0"/>
                      <a:cs typeface="Times New Roman" panose="02020603050405020304" pitchFamily="18" charset="0"/>
                    </a:rPr>
                    <a:t>Áo</a:t>
                  </a:r>
                  <a:r>
                    <a:rPr lang="en-US" sz="1400" b="1" i="0" dirty="0" smtClean="0">
                      <a:effectLst/>
                      <a:latin typeface="Times New Roman" panose="02020603050405020304" pitchFamily="18" charset="0"/>
                      <a:cs typeface="Times New Roman" panose="02020603050405020304" pitchFamily="18" charset="0"/>
                    </a:rPr>
                    <a:t> </a:t>
                  </a:r>
                  <a:r>
                    <a:rPr lang="en-US" sz="1400" b="1" i="0" dirty="0" err="1" smtClean="0">
                      <a:effectLst/>
                      <a:latin typeface="Times New Roman" panose="02020603050405020304" pitchFamily="18" charset="0"/>
                      <a:cs typeface="Times New Roman" panose="02020603050405020304" pitchFamily="18" charset="0"/>
                    </a:rPr>
                    <a:t>dài</a:t>
                  </a:r>
                  <a:r>
                    <a:rPr lang="en-US" sz="1400" b="1" i="0" dirty="0" smtClean="0">
                      <a:effectLst/>
                      <a:latin typeface="Times New Roman" panose="02020603050405020304" pitchFamily="18" charset="0"/>
                      <a:cs typeface="Times New Roman" panose="02020603050405020304" pitchFamily="18" charset="0"/>
                    </a:rPr>
                    <a:t> </a:t>
                  </a:r>
                  <a:r>
                    <a:rPr lang="en-US" sz="1400" b="1" i="0" dirty="0" err="1" smtClean="0">
                      <a:effectLst/>
                      <a:latin typeface="Times New Roman" panose="02020603050405020304" pitchFamily="18" charset="0"/>
                      <a:cs typeface="Times New Roman" panose="02020603050405020304" pitchFamily="18" charset="0"/>
                    </a:rPr>
                    <a:t>Lê</a:t>
                  </a:r>
                  <a:r>
                    <a:rPr lang="en-US" sz="1400" b="1" i="0" dirty="0" smtClean="0">
                      <a:effectLst/>
                      <a:latin typeface="Times New Roman" panose="02020603050405020304" pitchFamily="18" charset="0"/>
                      <a:cs typeface="Times New Roman" panose="02020603050405020304" pitchFamily="18" charset="0"/>
                    </a:rPr>
                    <a:t> </a:t>
                  </a:r>
                  <a:r>
                    <a:rPr lang="en-US" sz="1400" b="1" i="0" dirty="0" err="1" smtClean="0">
                      <a:effectLst/>
                      <a:latin typeface="Times New Roman" panose="02020603050405020304" pitchFamily="18" charset="0"/>
                      <a:cs typeface="Times New Roman" panose="02020603050405020304" pitchFamily="18" charset="0"/>
                    </a:rPr>
                    <a:t>Phổ</a:t>
                  </a:r>
                  <a:r>
                    <a:rPr lang="vi-VN" sz="1400" b="1" i="0" dirty="0" smtClean="0">
                      <a:effectLst/>
                      <a:latin typeface="Times New Roman" panose="02020603050405020304" pitchFamily="18" charset="0"/>
                      <a:cs typeface="Times New Roman" panose="02020603050405020304" pitchFamily="18" charset="0"/>
                    </a:rPr>
                    <a:t> </a:t>
                  </a:r>
                  <a:r>
                    <a:rPr lang="en-US" sz="1400" b="0" i="0" dirty="0" err="1" smtClean="0">
                      <a:effectLst/>
                      <a:latin typeface="Times New Roman" panose="02020603050405020304" pitchFamily="18" charset="0"/>
                      <a:cs typeface="Times New Roman" panose="02020603050405020304" pitchFamily="18" charset="0"/>
                    </a:rPr>
                    <a:t>Năm</a:t>
                  </a:r>
                  <a:r>
                    <a:rPr lang="en-US" sz="1400" b="0" i="0" dirty="0" smtClean="0">
                      <a:effectLst/>
                      <a:latin typeface="Times New Roman" panose="02020603050405020304" pitchFamily="18" charset="0"/>
                      <a:cs typeface="Times New Roman" panose="02020603050405020304" pitchFamily="18" charset="0"/>
                    </a:rPr>
                    <a:t> 1934</a:t>
                  </a:r>
                  <a:endParaRPr lang="en-US" sz="1400" b="0" i="0" dirty="0">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3130264" y="3705921"/>
                  <a:ext cx="1693770" cy="2295081"/>
                </a:xfrm>
                <a:prstGeom prst="rect">
                  <a:avLst/>
                </a:prstGeom>
              </p:spPr>
            </p:pic>
          </p:grpSp>
          <p:pic>
            <p:nvPicPr>
              <p:cNvPr id="22" name="Picture 21"/>
              <p:cNvPicPr>
                <a:picLocks noChangeAspect="1"/>
              </p:cNvPicPr>
              <p:nvPr/>
            </p:nvPicPr>
            <p:blipFill>
              <a:blip r:embed="rId4"/>
              <a:stretch>
                <a:fillRect/>
              </a:stretch>
            </p:blipFill>
            <p:spPr>
              <a:xfrm>
                <a:off x="5012419" y="3668696"/>
                <a:ext cx="1682626" cy="2505649"/>
              </a:xfrm>
              <a:prstGeom prst="rect">
                <a:avLst/>
              </a:prstGeom>
            </p:spPr>
          </p:pic>
          <p:sp>
            <p:nvSpPr>
              <p:cNvPr id="23" name="TextBox 22"/>
              <p:cNvSpPr txBox="1"/>
              <p:nvPr/>
            </p:nvSpPr>
            <p:spPr>
              <a:xfrm>
                <a:off x="4560991" y="6097373"/>
                <a:ext cx="5591629" cy="646331"/>
              </a:xfrm>
              <a:prstGeom prst="rect">
                <a:avLst/>
              </a:prstGeom>
              <a:noFill/>
            </p:spPr>
            <p:txBody>
              <a:bodyPr wrap="square" rtlCol="0">
                <a:spAutoFit/>
              </a:bodyPr>
              <a:lstStyle/>
              <a:p>
                <a:r>
                  <a:rPr lang="vi-VN" dirty="0" smtClean="0">
                    <a:latin typeface="Times New Roman" panose="02020603050405020304" pitchFamily="18" charset="0"/>
                    <a:cs typeface="Times New Roman" panose="02020603050405020304" pitchFamily="18" charset="0"/>
                  </a:rPr>
                  <a:t>                                Tranh </a:t>
                </a:r>
                <a:r>
                  <a:rPr lang="vi-VN" dirty="0">
                    <a:latin typeface="Times New Roman" panose="02020603050405020304" pitchFamily="18" charset="0"/>
                    <a:cs typeface="Times New Roman" panose="02020603050405020304" pitchFamily="18" charset="0"/>
                  </a:rPr>
                  <a:t>cổ động</a:t>
                </a:r>
                <a:endParaRPr lang="en-US" dirty="0">
                  <a:latin typeface="Times New Roman" panose="02020603050405020304" pitchFamily="18" charset="0"/>
                  <a:cs typeface="Times New Roman" panose="02020603050405020304" pitchFamily="18" charset="0"/>
                </a:endParaRPr>
              </a:p>
              <a:p>
                <a:endParaRPr lang="en-US" dirty="0"/>
              </a:p>
            </p:txBody>
          </p:sp>
        </p:grpSp>
        <p:pic>
          <p:nvPicPr>
            <p:cNvPr id="25" name="Picture 24"/>
            <p:cNvPicPr>
              <a:picLocks noChangeAspect="1"/>
            </p:cNvPicPr>
            <p:nvPr/>
          </p:nvPicPr>
          <p:blipFill>
            <a:blip r:embed="rId5"/>
            <a:stretch>
              <a:fillRect/>
            </a:stretch>
          </p:blipFill>
          <p:spPr>
            <a:xfrm>
              <a:off x="7547858" y="4026190"/>
              <a:ext cx="3768906" cy="2299032"/>
            </a:xfrm>
            <a:prstGeom prst="rect">
              <a:avLst/>
            </a:prstGeom>
          </p:spPr>
        </p:pic>
      </p:grpSp>
      <p:grpSp>
        <p:nvGrpSpPr>
          <p:cNvPr id="30" name="Group 29"/>
          <p:cNvGrpSpPr/>
          <p:nvPr/>
        </p:nvGrpSpPr>
        <p:grpSpPr>
          <a:xfrm>
            <a:off x="490365" y="1168344"/>
            <a:ext cx="11298507" cy="2671826"/>
            <a:chOff x="490365" y="1168344"/>
            <a:chExt cx="11298507" cy="2671826"/>
          </a:xfrm>
        </p:grpSpPr>
        <p:grpSp>
          <p:nvGrpSpPr>
            <p:cNvPr id="21" name="Group 20"/>
            <p:cNvGrpSpPr/>
            <p:nvPr/>
          </p:nvGrpSpPr>
          <p:grpSpPr>
            <a:xfrm>
              <a:off x="490365" y="1168344"/>
              <a:ext cx="9741649" cy="2671826"/>
              <a:chOff x="874485" y="1002770"/>
              <a:chExt cx="9122180" cy="2671826"/>
            </a:xfrm>
          </p:grpSpPr>
          <p:pic>
            <p:nvPicPr>
              <p:cNvPr id="10" name="Picture 9"/>
              <p:cNvPicPr>
                <a:picLocks noChangeAspect="1"/>
              </p:cNvPicPr>
              <p:nvPr/>
            </p:nvPicPr>
            <p:blipFill>
              <a:blip r:embed="rId6"/>
              <a:stretch>
                <a:fillRect/>
              </a:stretch>
            </p:blipFill>
            <p:spPr>
              <a:xfrm>
                <a:off x="4185065" y="1002770"/>
                <a:ext cx="3913245" cy="1964449"/>
              </a:xfrm>
              <a:prstGeom prst="rect">
                <a:avLst/>
              </a:prstGeom>
            </p:spPr>
          </p:pic>
          <p:sp>
            <p:nvSpPr>
              <p:cNvPr id="13" name="Rectangle 12"/>
              <p:cNvSpPr/>
              <p:nvPr/>
            </p:nvSpPr>
            <p:spPr>
              <a:xfrm>
                <a:off x="3900665" y="3118338"/>
                <a:ext cx="6096000" cy="523220"/>
              </a:xfrm>
              <a:prstGeom prst="rect">
                <a:avLst/>
              </a:prstGeom>
            </p:spPr>
            <p:txBody>
              <a:bodyPr>
                <a:spAutoFit/>
              </a:bodyPr>
              <a:lstStyle/>
              <a:p>
                <a:r>
                  <a:rPr lang="en-US" sz="1400" b="0" i="1" dirty="0" err="1" smtClean="0">
                    <a:solidFill>
                      <a:srgbClr val="000000"/>
                    </a:solidFill>
                    <a:effectLst/>
                    <a:latin typeface="NotoSans-Regular"/>
                  </a:rPr>
                  <a:t>Bộ</a:t>
                </a:r>
                <a:r>
                  <a:rPr lang="en-US" sz="1400" b="0" i="1" dirty="0" smtClean="0">
                    <a:solidFill>
                      <a:srgbClr val="000000"/>
                    </a:solidFill>
                    <a:effectLst/>
                    <a:latin typeface="NotoSans-Regular"/>
                  </a:rPr>
                  <a:t> tem </a:t>
                </a:r>
                <a:r>
                  <a:rPr lang="en-US" sz="1400" b="0" i="1" dirty="0" err="1" smtClean="0">
                    <a:solidFill>
                      <a:srgbClr val="000000"/>
                    </a:solidFill>
                    <a:effectLst/>
                    <a:latin typeface="NotoSans-Regular"/>
                  </a:rPr>
                  <a:t>đầu</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tiên</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mang</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chân</a:t>
                </a:r>
                <a:r>
                  <a:rPr lang="en-US" sz="1400" b="0" i="1" dirty="0" smtClean="0">
                    <a:solidFill>
                      <a:srgbClr val="000000"/>
                    </a:solidFill>
                    <a:effectLst/>
                    <a:latin typeface="NotoSans-Regular"/>
                  </a:rPr>
                  <a:t> dung </a:t>
                </a:r>
                <a:endParaRPr lang="vi-VN" sz="1400" b="0" i="1" dirty="0" smtClean="0">
                  <a:solidFill>
                    <a:srgbClr val="000000"/>
                  </a:solidFill>
                  <a:effectLst/>
                  <a:latin typeface="NotoSans-Regular"/>
                </a:endParaRPr>
              </a:p>
              <a:p>
                <a:r>
                  <a:rPr lang="en-US" sz="1400" b="0" i="1" dirty="0" err="1" smtClean="0">
                    <a:solidFill>
                      <a:srgbClr val="000000"/>
                    </a:solidFill>
                    <a:effectLst/>
                    <a:latin typeface="NotoSans-Regular"/>
                  </a:rPr>
                  <a:t>Chủ</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tịch</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Hồ</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Chí</a:t>
                </a:r>
                <a:r>
                  <a:rPr lang="en-US" sz="1400" b="0" i="1" dirty="0" smtClean="0">
                    <a:solidFill>
                      <a:srgbClr val="000000"/>
                    </a:solidFill>
                    <a:effectLst/>
                    <a:latin typeface="NotoSans-Regular"/>
                  </a:rPr>
                  <a:t> Minh do </a:t>
                </a:r>
                <a:r>
                  <a:rPr lang="en-US" sz="1400" b="0" i="1" dirty="0" err="1" smtClean="0">
                    <a:solidFill>
                      <a:srgbClr val="000000"/>
                    </a:solidFill>
                    <a:effectLst/>
                    <a:latin typeface="NotoSans-Regular"/>
                  </a:rPr>
                  <a:t>họa</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sĩ</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Nguyễn</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Sáng</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thiết</a:t>
                </a:r>
                <a:r>
                  <a:rPr lang="en-US" sz="1400" b="0" i="1" dirty="0" smtClean="0">
                    <a:solidFill>
                      <a:srgbClr val="000000"/>
                    </a:solidFill>
                    <a:effectLst/>
                    <a:latin typeface="NotoSans-Regular"/>
                  </a:rPr>
                  <a:t> </a:t>
                </a:r>
                <a:r>
                  <a:rPr lang="en-US" sz="1400" b="0" i="1" dirty="0" err="1" smtClean="0">
                    <a:solidFill>
                      <a:srgbClr val="000000"/>
                    </a:solidFill>
                    <a:effectLst/>
                    <a:latin typeface="NotoSans-Regular"/>
                  </a:rPr>
                  <a:t>kế</a:t>
                </a:r>
                <a:endParaRPr lang="en-US" sz="1400" dirty="0"/>
              </a:p>
            </p:txBody>
          </p:sp>
          <p:sp>
            <p:nvSpPr>
              <p:cNvPr id="15" name="Rectangle 14"/>
              <p:cNvSpPr/>
              <p:nvPr/>
            </p:nvSpPr>
            <p:spPr>
              <a:xfrm>
                <a:off x="1008620" y="3151376"/>
                <a:ext cx="6096000" cy="523220"/>
              </a:xfrm>
              <a:prstGeom prst="rect">
                <a:avLst/>
              </a:prstGeom>
            </p:spPr>
            <p:txBody>
              <a:bodyPr>
                <a:spAutoFit/>
              </a:bodyPr>
              <a:lstStyle/>
              <a:p>
                <a:r>
                  <a:rPr lang="vi-VN" sz="1400" b="0" i="1" dirty="0" smtClean="0">
                    <a:solidFill>
                      <a:srgbClr val="000000"/>
                    </a:solidFill>
                    <a:effectLst/>
                    <a:latin typeface="Times New Roman" panose="02020603050405020304" pitchFamily="18" charset="0"/>
                    <a:cs typeface="Times New Roman" panose="02020603050405020304" pitchFamily="18" charset="0"/>
                  </a:rPr>
                  <a:t>Người Việt Nam thời ấy luôn gọi </a:t>
                </a:r>
              </a:p>
              <a:p>
                <a:r>
                  <a:rPr lang="vi-VN" sz="1400" b="0" i="1" dirty="0" smtClean="0">
                    <a:solidFill>
                      <a:srgbClr val="000000"/>
                    </a:solidFill>
                    <a:effectLst/>
                    <a:latin typeface="Times New Roman" panose="02020603050405020304" pitchFamily="18" charset="0"/>
                    <a:cs typeface="Times New Roman" panose="02020603050405020304" pitchFamily="18" charset="0"/>
                  </a:rPr>
                  <a:t>tiền giấy là “giấy bạc Cụ Hồ”</a:t>
                </a:r>
                <a:endParaRPr lang="en-US" sz="14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stretch>
                <a:fillRect/>
              </a:stretch>
            </p:blipFill>
            <p:spPr>
              <a:xfrm>
                <a:off x="874485" y="1323150"/>
                <a:ext cx="2918958" cy="1710244"/>
              </a:xfrm>
              <a:prstGeom prst="rect">
                <a:avLst/>
              </a:prstGeom>
            </p:spPr>
          </p:pic>
        </p:grpSp>
        <p:grpSp>
          <p:nvGrpSpPr>
            <p:cNvPr id="28" name="Group 27"/>
            <p:cNvGrpSpPr/>
            <p:nvPr/>
          </p:nvGrpSpPr>
          <p:grpSpPr>
            <a:xfrm>
              <a:off x="8675156" y="1225436"/>
              <a:ext cx="3113716" cy="2509305"/>
              <a:chOff x="8675156" y="988843"/>
              <a:chExt cx="3113716" cy="2509305"/>
            </a:xfrm>
          </p:grpSpPr>
          <p:pic>
            <p:nvPicPr>
              <p:cNvPr id="26" name="Picture 25"/>
              <p:cNvPicPr>
                <a:picLocks noChangeAspect="1"/>
              </p:cNvPicPr>
              <p:nvPr/>
            </p:nvPicPr>
            <p:blipFill rotWithShape="1">
              <a:blip r:embed="rId8"/>
              <a:srcRect l="49492" t="45264" r="8323" b="28401"/>
              <a:stretch/>
            </p:blipFill>
            <p:spPr>
              <a:xfrm>
                <a:off x="8922236" y="988843"/>
                <a:ext cx="2267925" cy="1975281"/>
              </a:xfrm>
              <a:prstGeom prst="rect">
                <a:avLst/>
              </a:prstGeom>
              <a:ln w="28575">
                <a:solidFill>
                  <a:schemeClr val="tx1"/>
                </a:solidFill>
              </a:ln>
            </p:spPr>
          </p:pic>
          <p:sp>
            <p:nvSpPr>
              <p:cNvPr id="27" name="TextBox 26"/>
              <p:cNvSpPr txBox="1"/>
              <p:nvPr/>
            </p:nvSpPr>
            <p:spPr>
              <a:xfrm>
                <a:off x="8675156" y="3190371"/>
                <a:ext cx="3113716" cy="307777"/>
              </a:xfrm>
              <a:prstGeom prst="rect">
                <a:avLst/>
              </a:prstGeom>
              <a:noFill/>
            </p:spPr>
            <p:txBody>
              <a:bodyPr wrap="square" rtlCol="0">
                <a:spAutoFit/>
              </a:bodyPr>
              <a:lstStyle/>
              <a:p>
                <a:r>
                  <a:rPr lang="vi-VN" sz="1400" dirty="0" smtClean="0"/>
                  <a:t>Nguyễn văn Y- Ấm chè 1963</a:t>
                </a:r>
                <a:endParaRPr lang="en-US" sz="1400" dirty="0"/>
              </a:p>
            </p:txBody>
          </p:sp>
        </p:grpSp>
      </p:grpSp>
      <p:pic>
        <p:nvPicPr>
          <p:cNvPr id="2" name="Picture 1"/>
          <p:cNvPicPr>
            <a:picLocks noChangeAspect="1"/>
          </p:cNvPicPr>
          <p:nvPr/>
        </p:nvPicPr>
        <p:blipFill>
          <a:blip r:embed="rId9"/>
          <a:stretch>
            <a:fillRect/>
          </a:stretch>
        </p:blipFill>
        <p:spPr>
          <a:xfrm>
            <a:off x="128756" y="0"/>
            <a:ext cx="11961643" cy="6786569"/>
          </a:xfrm>
          <a:prstGeom prst="rect">
            <a:avLst/>
          </a:prstGeom>
        </p:spPr>
      </p:pic>
    </p:spTree>
    <p:extLst>
      <p:ext uri="{BB962C8B-B14F-4D97-AF65-F5344CB8AC3E}">
        <p14:creationId xmlns:p14="http://schemas.microsoft.com/office/powerpoint/2010/main" val="413238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7975" y="4168839"/>
            <a:ext cx="11637736" cy="1692771"/>
          </a:xfrm>
          <a:prstGeom prst="rect">
            <a:avLst/>
          </a:prstGeom>
        </p:spPr>
        <p:txBody>
          <a:bodyPr wrap="square">
            <a:spAutoFit/>
          </a:bodyPr>
          <a:lstStyle/>
          <a:p>
            <a:r>
              <a:rPr lang="vi-VN" sz="2400" b="0" i="0" dirty="0" smtClean="0">
                <a:solidFill>
                  <a:srgbClr val="000000"/>
                </a:solidFill>
                <a:effectLst/>
                <a:latin typeface="Times New Roman" panose="02020603050405020304" pitchFamily="18" charset="0"/>
              </a:rPr>
              <a:t> </a:t>
            </a:r>
            <a:r>
              <a:rPr lang="vi-VN" sz="2000" b="0" i="0" dirty="0" smtClean="0">
                <a:solidFill>
                  <a:srgbClr val="000000"/>
                </a:solidFill>
                <a:effectLst/>
                <a:latin typeface="Times New Roman" panose="02020603050405020304" pitchFamily="18" charset="0"/>
              </a:rPr>
              <a:t>Nghệ thuật thiết kế Việt Nam thời kỳ hiện đại được biết đến với việc thành lập trường Mỹ thuật Thủ Dầu Một 1901. Trường Mỹ Nghệ Biên Hòa 1903 và dấu mốc là trường Quốc gia </a:t>
            </a:r>
            <a:r>
              <a:rPr lang="vi-VN" sz="2000" dirty="0">
                <a:solidFill>
                  <a:srgbClr val="000000"/>
                </a:solidFill>
                <a:latin typeface="Times New Roman" panose="02020603050405020304" pitchFamily="18" charset="0"/>
              </a:rPr>
              <a:t>M</a:t>
            </a:r>
            <a:r>
              <a:rPr lang="vi-VN" sz="2000" b="0" i="0" dirty="0" smtClean="0">
                <a:solidFill>
                  <a:srgbClr val="000000"/>
                </a:solidFill>
                <a:effectLst/>
                <a:latin typeface="Times New Roman" panose="02020603050405020304" pitchFamily="18" charset="0"/>
              </a:rPr>
              <a:t>ỹ Nghệ, nay là trường Đại học Mỹ thuật Công nghiệp Hà Nội, năm 1949 với các ngành đào tạo Như Sơn mài, chạm Kim, nghề mộc ..</a:t>
            </a:r>
          </a:p>
          <a:p>
            <a:r>
              <a:rPr lang="vi-VN" sz="2000" dirty="0" smtClean="0">
                <a:solidFill>
                  <a:srgbClr val="000000"/>
                </a:solidFill>
                <a:latin typeface="Times New Roman" panose="02020603050405020304" pitchFamily="18" charset="0"/>
              </a:rPr>
              <a:t>Đến thập niên </a:t>
            </a:r>
            <a:r>
              <a:rPr lang="vi-VN" sz="2000" b="0" i="0" dirty="0" smtClean="0">
                <a:solidFill>
                  <a:srgbClr val="000000"/>
                </a:solidFill>
                <a:effectLst/>
                <a:latin typeface="Times New Roman" panose="02020603050405020304" pitchFamily="18" charset="0"/>
              </a:rPr>
              <a:t>60 của thế kỷ 20 đến cụm từ như: Mỹ thuật Công nghiệp, thiết kế tạo dáng công nghiệp, Mỹ Thuật ứng dụng đã bắt đầu thực hiện và phát triển ở Việt Nam.</a:t>
            </a:r>
            <a:endParaRPr lang="en-US" sz="2000" dirty="0"/>
          </a:p>
        </p:txBody>
      </p:sp>
      <p:grpSp>
        <p:nvGrpSpPr>
          <p:cNvPr id="14" name="Group 13"/>
          <p:cNvGrpSpPr/>
          <p:nvPr/>
        </p:nvGrpSpPr>
        <p:grpSpPr>
          <a:xfrm>
            <a:off x="3530600" y="765338"/>
            <a:ext cx="3359604" cy="2876577"/>
            <a:chOff x="3530600" y="765338"/>
            <a:chExt cx="3359604" cy="2876577"/>
          </a:xfrm>
        </p:grpSpPr>
        <p:pic>
          <p:nvPicPr>
            <p:cNvPr id="8" name="Picture 7"/>
            <p:cNvPicPr>
              <a:picLocks noChangeAspect="1"/>
            </p:cNvPicPr>
            <p:nvPr/>
          </p:nvPicPr>
          <p:blipFill>
            <a:blip r:embed="rId2"/>
            <a:stretch>
              <a:fillRect/>
            </a:stretch>
          </p:blipFill>
          <p:spPr>
            <a:xfrm>
              <a:off x="3530600" y="765338"/>
              <a:ext cx="2895600" cy="1850346"/>
            </a:xfrm>
            <a:prstGeom prst="rect">
              <a:avLst/>
            </a:prstGeom>
          </p:spPr>
        </p:pic>
        <p:sp>
          <p:nvSpPr>
            <p:cNvPr id="9" name="Rectangle 8"/>
            <p:cNvSpPr/>
            <p:nvPr/>
          </p:nvSpPr>
          <p:spPr>
            <a:xfrm>
              <a:off x="3568589" y="3272583"/>
              <a:ext cx="3321615" cy="369332"/>
            </a:xfrm>
            <a:prstGeom prst="rect">
              <a:avLst/>
            </a:prstGeom>
          </p:spPr>
          <p:txBody>
            <a:bodyPr wrap="none">
              <a:spAutoFit/>
            </a:bodyPr>
            <a:lstStyle/>
            <a:p>
              <a:r>
                <a:rPr lang="vi-VN" dirty="0">
                  <a:solidFill>
                    <a:srgbClr val="000000"/>
                  </a:solidFill>
                  <a:latin typeface="Times New Roman" panose="02020603050405020304" pitchFamily="18" charset="0"/>
                </a:rPr>
                <a:t>Trường Mỹ Nghệ Biên Hòa 1903 </a:t>
              </a:r>
              <a:endParaRPr lang="en-US" dirty="0"/>
            </a:p>
          </p:txBody>
        </p:sp>
      </p:grpSp>
      <p:grpSp>
        <p:nvGrpSpPr>
          <p:cNvPr id="15" name="Group 14"/>
          <p:cNvGrpSpPr/>
          <p:nvPr/>
        </p:nvGrpSpPr>
        <p:grpSpPr>
          <a:xfrm>
            <a:off x="307975" y="723395"/>
            <a:ext cx="2990623" cy="2921955"/>
            <a:chOff x="307975" y="723395"/>
            <a:chExt cx="2990623" cy="2921955"/>
          </a:xfrm>
        </p:grpSpPr>
        <p:pic>
          <p:nvPicPr>
            <p:cNvPr id="7" name="Picture 6"/>
            <p:cNvPicPr>
              <a:picLocks noChangeAspect="1"/>
            </p:cNvPicPr>
            <p:nvPr/>
          </p:nvPicPr>
          <p:blipFill>
            <a:blip r:embed="rId3"/>
            <a:stretch>
              <a:fillRect/>
            </a:stretch>
          </p:blipFill>
          <p:spPr>
            <a:xfrm>
              <a:off x="383529" y="723395"/>
              <a:ext cx="2915069" cy="1850345"/>
            </a:xfrm>
            <a:prstGeom prst="rect">
              <a:avLst/>
            </a:prstGeom>
          </p:spPr>
        </p:pic>
        <p:sp>
          <p:nvSpPr>
            <p:cNvPr id="10" name="Rectangle 9"/>
            <p:cNvSpPr/>
            <p:nvPr/>
          </p:nvSpPr>
          <p:spPr>
            <a:xfrm>
              <a:off x="307975" y="3276018"/>
              <a:ext cx="2854308" cy="369332"/>
            </a:xfrm>
            <a:prstGeom prst="rect">
              <a:avLst/>
            </a:prstGeom>
          </p:spPr>
          <p:txBody>
            <a:bodyPr wrap="none">
              <a:spAutoFit/>
            </a:bodyPr>
            <a:lstStyle/>
            <a:p>
              <a:r>
                <a:rPr lang="vi-VN" dirty="0">
                  <a:solidFill>
                    <a:srgbClr val="000000"/>
                  </a:solidFill>
                  <a:latin typeface="Times New Roman" panose="02020603050405020304" pitchFamily="18" charset="0"/>
                </a:rPr>
                <a:t>Mỹ thuật Thủ Dầu Một 1901</a:t>
              </a:r>
              <a:endParaRPr lang="en-US" dirty="0"/>
            </a:p>
          </p:txBody>
        </p:sp>
      </p:grpSp>
      <p:sp>
        <p:nvSpPr>
          <p:cNvPr id="11" name="AutoShape 2" descr="Lịch sử trường Mỹ thuật công nghiệp - Mỹ thuật công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6890204" y="765338"/>
            <a:ext cx="4721225" cy="2876577"/>
            <a:chOff x="6890204" y="765338"/>
            <a:chExt cx="4721225" cy="2876577"/>
          </a:xfrm>
        </p:grpSpPr>
        <p:pic>
          <p:nvPicPr>
            <p:cNvPr id="4100" name="Picture 4" descr="Lịch sử trường Mỹ thuật công nghiệp - Mỹ thuật công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0204" y="765338"/>
              <a:ext cx="4721225" cy="19803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59913" y="3272583"/>
              <a:ext cx="3781805" cy="369332"/>
            </a:xfrm>
            <a:prstGeom prst="rect">
              <a:avLst/>
            </a:prstGeom>
          </p:spPr>
          <p:txBody>
            <a:bodyPr wrap="none">
              <a:spAutoFit/>
            </a:bodyPr>
            <a:lstStyle/>
            <a:p>
              <a:r>
                <a:rPr lang="vi-VN" dirty="0">
                  <a:solidFill>
                    <a:srgbClr val="000000"/>
                  </a:solidFill>
                  <a:latin typeface="Times New Roman" panose="02020603050405020304" pitchFamily="18" charset="0"/>
                </a:rPr>
                <a:t>Đại học Mỹ thuật Công nghiệp Hà Nội</a:t>
              </a:r>
              <a:endParaRPr lang="en-US" dirty="0"/>
            </a:p>
          </p:txBody>
        </p:sp>
      </p:grpSp>
      <p:pic>
        <p:nvPicPr>
          <p:cNvPr id="16" name="Picture 15"/>
          <p:cNvPicPr>
            <a:picLocks noChangeAspect="1"/>
          </p:cNvPicPr>
          <p:nvPr/>
        </p:nvPicPr>
        <p:blipFill>
          <a:blip r:embed="rId5"/>
          <a:stretch>
            <a:fillRect/>
          </a:stretch>
        </p:blipFill>
        <p:spPr>
          <a:xfrm>
            <a:off x="0" y="-28921"/>
            <a:ext cx="12192000" cy="6858000"/>
          </a:xfrm>
          <a:prstGeom prst="rect">
            <a:avLst/>
          </a:prstGeom>
        </p:spPr>
      </p:pic>
    </p:spTree>
    <p:extLst>
      <p:ext uri="{BB962C8B-B14F-4D97-AF65-F5344CB8AC3E}">
        <p14:creationId xmlns:p14="http://schemas.microsoft.com/office/powerpoint/2010/main" val="38249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085" t="5009" r="5526" b="52550"/>
          <a:stretch/>
        </p:blipFill>
        <p:spPr>
          <a:xfrm>
            <a:off x="1937158" y="722043"/>
            <a:ext cx="7492592" cy="5195756"/>
          </a:xfrm>
          <a:prstGeom prst="rect">
            <a:avLst/>
          </a:prstGeom>
        </p:spPr>
      </p:pic>
      <p:grpSp>
        <p:nvGrpSpPr>
          <p:cNvPr id="6" name="Group 5"/>
          <p:cNvGrpSpPr/>
          <p:nvPr/>
        </p:nvGrpSpPr>
        <p:grpSpPr>
          <a:xfrm>
            <a:off x="488590" y="1200150"/>
            <a:ext cx="4057599" cy="3939848"/>
            <a:chOff x="-7581" y="1483619"/>
            <a:chExt cx="5420622" cy="4878738"/>
          </a:xfrm>
        </p:grpSpPr>
        <p:sp>
          <p:nvSpPr>
            <p:cNvPr id="5" name="Rectangle 1"/>
            <p:cNvSpPr>
              <a:spLocks noChangeArrowheads="1"/>
            </p:cNvSpPr>
            <p:nvPr/>
          </p:nvSpPr>
          <p:spPr bwMode="auto">
            <a:xfrm>
              <a:off x="-7581" y="5685249"/>
              <a:ext cx="43300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lang="vi-VN" altLang="en-US" sz="2000" i="1" dirty="0" err="1">
                  <a:latin typeface="Arial" panose="020B0604020202020204" pitchFamily="34" charset="0"/>
                </a:rPr>
                <a:t>B</a:t>
              </a:r>
              <a:r>
                <a:rPr kumimoji="0" lang="en-US" altLang="en-US" sz="1800" b="0" i="1" u="none" strike="noStrike" cap="none" normalizeH="0" baseline="0" dirty="0" err="1" smtClean="0">
                  <a:ln>
                    <a:noFill/>
                  </a:ln>
                  <a:solidFill>
                    <a:schemeClr val="tx1"/>
                  </a:solidFill>
                  <a:effectLst/>
                  <a:latin typeface="Arial" panose="020B0604020202020204" pitchFamily="34" charset="0"/>
                </a:rPr>
                <a:t>ác</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Hồ</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tác</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giả</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Diệp</a:t>
              </a:r>
              <a:r>
                <a:rPr kumimoji="0" lang="en-US" altLang="en-US" sz="1800" b="0" i="1" u="none" strike="noStrike" cap="none" normalizeH="0" baseline="0" dirty="0" smtClean="0">
                  <a:ln>
                    <a:noFill/>
                  </a:ln>
                  <a:solidFill>
                    <a:schemeClr val="tx1"/>
                  </a:solidFill>
                  <a:effectLst/>
                  <a:latin typeface="Arial" panose="020B0604020202020204" pitchFamily="34" charset="0"/>
                </a:rPr>
                <a:t> Minh </a:t>
              </a:r>
              <a:r>
                <a:rPr kumimoji="0" lang="en-US" altLang="en-US" sz="1800" b="0" i="1" u="none" strike="noStrike" cap="none" normalizeH="0" baseline="0" dirty="0" err="1" smtClean="0">
                  <a:ln>
                    <a:noFill/>
                  </a:ln>
                  <a:solidFill>
                    <a:schemeClr val="tx1"/>
                  </a:solidFill>
                  <a:effectLst/>
                  <a:latin typeface="Arial" panose="020B0604020202020204" pitchFamily="34" charset="0"/>
                </a:rPr>
                <a:t>Châu</a:t>
              </a:r>
              <a:r>
                <a:rPr kumimoji="0" lang="en-US" altLang="en-US" sz="1800" b="0" i="1" u="none" strike="noStrike" cap="none" normalizeH="0" baseline="0" dirty="0" smtClean="0">
                  <a:ln>
                    <a:noFill/>
                  </a:ln>
                  <a:solidFill>
                    <a:schemeClr val="tx1"/>
                  </a:solidFill>
                  <a:effectLst/>
                  <a:latin typeface="Arial" panose="020B0604020202020204" pitchFamily="34" charset="0"/>
                </a:rPr>
                <a:t> </a:t>
              </a:r>
              <a:endParaRPr kumimoji="0" lang="vi-VN" altLang="en-US" sz="1800" b="0" i="1"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smtClean="0">
                  <a:ln>
                    <a:noFill/>
                  </a:ln>
                  <a:solidFill>
                    <a:schemeClr val="tx1"/>
                  </a:solidFill>
                  <a:effectLst/>
                  <a:latin typeface="Arial" panose="020B0604020202020204" pitchFamily="34" charset="0"/>
                </a:rPr>
                <a:t>(</a:t>
              </a:r>
              <a:r>
                <a:rPr kumimoji="0" lang="en-US" altLang="en-US" sz="1800" b="0" i="1" u="none" strike="noStrike" cap="none" normalizeH="0" baseline="0" dirty="0" err="1" smtClean="0">
                  <a:ln>
                    <a:noFill/>
                  </a:ln>
                  <a:solidFill>
                    <a:schemeClr val="tx1"/>
                  </a:solidFill>
                  <a:effectLst/>
                  <a:latin typeface="Arial" panose="020B0604020202020204" pitchFamily="34" charset="0"/>
                </a:rPr>
                <a:t>tượng</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đồng</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tại</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thành</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phố</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Hồ</a:t>
              </a:r>
              <a:r>
                <a:rPr kumimoji="0" lang="en-US" altLang="en-US" sz="1800" b="0" i="1" u="none" strike="noStrike" cap="none" normalizeH="0" baseline="0" dirty="0" smtClean="0">
                  <a:ln>
                    <a:noFill/>
                  </a:ln>
                  <a:solidFill>
                    <a:schemeClr val="tx1"/>
                  </a:solidFill>
                  <a:effectLst/>
                  <a:latin typeface="Arial" panose="020B0604020202020204" pitchFamily="34" charset="0"/>
                </a:rPr>
                <a:t> </a:t>
              </a:r>
              <a:r>
                <a:rPr kumimoji="0" lang="en-US" altLang="en-US" sz="1800" b="0" i="1" u="none" strike="noStrike" cap="none" normalizeH="0" baseline="0" dirty="0" err="1" smtClean="0">
                  <a:ln>
                    <a:noFill/>
                  </a:ln>
                  <a:solidFill>
                    <a:schemeClr val="tx1"/>
                  </a:solidFill>
                  <a:effectLst/>
                  <a:latin typeface="Arial" panose="020B0604020202020204" pitchFamily="34" charset="0"/>
                </a:rPr>
                <a:t>Chí</a:t>
              </a:r>
              <a:r>
                <a:rPr kumimoji="0" lang="en-US" altLang="en-US" sz="1800" b="0" i="1" u="none" strike="noStrike" cap="none" normalizeH="0" baseline="0" dirty="0" smtClean="0">
                  <a:ln>
                    <a:noFill/>
                  </a:ln>
                  <a:solidFill>
                    <a:schemeClr val="tx1"/>
                  </a:solidFill>
                  <a:effectLst/>
                  <a:latin typeface="Arial" panose="020B0604020202020204" pitchFamily="34" charset="0"/>
                </a:rPr>
                <a:t> Minh)</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p:txBody>
        </p:sp>
        <p:pic>
          <p:nvPicPr>
            <p:cNvPr id="1026" name="Picture 2" descr="dieukh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91" y="1483619"/>
              <a:ext cx="5238750" cy="4086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3939970" y="467345"/>
            <a:ext cx="6096000" cy="6390655"/>
            <a:chOff x="4155690" y="431465"/>
            <a:chExt cx="6096000" cy="6390655"/>
          </a:xfrm>
        </p:grpSpPr>
        <p:pic>
          <p:nvPicPr>
            <p:cNvPr id="10" name="Picture 9"/>
            <p:cNvPicPr>
              <a:picLocks noChangeAspect="1"/>
            </p:cNvPicPr>
            <p:nvPr/>
          </p:nvPicPr>
          <p:blipFill>
            <a:blip r:embed="rId4"/>
            <a:stretch>
              <a:fillRect/>
            </a:stretch>
          </p:blipFill>
          <p:spPr>
            <a:xfrm>
              <a:off x="5209151" y="431465"/>
              <a:ext cx="2350778" cy="5776912"/>
            </a:xfrm>
            <a:prstGeom prst="rect">
              <a:avLst/>
            </a:prstGeom>
          </p:spPr>
        </p:pic>
        <p:sp>
          <p:nvSpPr>
            <p:cNvPr id="11" name="Rectangle 10"/>
            <p:cNvSpPr/>
            <p:nvPr/>
          </p:nvSpPr>
          <p:spPr>
            <a:xfrm>
              <a:off x="4155690" y="6175789"/>
              <a:ext cx="6096000" cy="646331"/>
            </a:xfrm>
            <a:prstGeom prst="rect">
              <a:avLst/>
            </a:prstGeom>
          </p:spPr>
          <p:txBody>
            <a:bodyPr>
              <a:spAutoFit/>
            </a:bodyPr>
            <a:lstStyle/>
            <a:p>
              <a:r>
                <a:rPr lang="vi-VN" b="0" i="1" dirty="0" smtClean="0">
                  <a:solidFill>
                    <a:srgbClr val="111111"/>
                  </a:solidFill>
                  <a:effectLst/>
                  <a:latin typeface="Exo 2"/>
                </a:rPr>
                <a:t>Tượng đồng Nguyễn Văn Trỗi, </a:t>
              </a:r>
            </a:p>
            <a:p>
              <a:r>
                <a:rPr lang="vi-VN" b="0" i="1" dirty="0" smtClean="0">
                  <a:solidFill>
                    <a:srgbClr val="111111"/>
                  </a:solidFill>
                  <a:effectLst/>
                  <a:latin typeface="Exo 2"/>
                </a:rPr>
                <a:t>tác giả Nguyễn Hải (Bảo tàng Mỹ thuật Việt Nam)</a:t>
              </a:r>
              <a:endParaRPr lang="en-US" dirty="0"/>
            </a:p>
          </p:txBody>
        </p:sp>
      </p:grpSp>
      <p:grpSp>
        <p:nvGrpSpPr>
          <p:cNvPr id="15" name="Group 14"/>
          <p:cNvGrpSpPr/>
          <p:nvPr/>
        </p:nvGrpSpPr>
        <p:grpSpPr>
          <a:xfrm>
            <a:off x="7982273" y="1200150"/>
            <a:ext cx="6511397" cy="3725894"/>
            <a:chOff x="7982273" y="1200150"/>
            <a:chExt cx="6511397" cy="3725894"/>
          </a:xfrm>
        </p:grpSpPr>
        <p:pic>
          <p:nvPicPr>
            <p:cNvPr id="13" name="Picture 12"/>
            <p:cNvPicPr>
              <a:picLocks noChangeAspect="1"/>
            </p:cNvPicPr>
            <p:nvPr/>
          </p:nvPicPr>
          <p:blipFill>
            <a:blip r:embed="rId5"/>
            <a:stretch>
              <a:fillRect/>
            </a:stretch>
          </p:blipFill>
          <p:spPr>
            <a:xfrm>
              <a:off x="7982273" y="1200150"/>
              <a:ext cx="3789438" cy="3471196"/>
            </a:xfrm>
            <a:prstGeom prst="rect">
              <a:avLst/>
            </a:prstGeom>
          </p:spPr>
        </p:pic>
        <p:sp>
          <p:nvSpPr>
            <p:cNvPr id="14" name="Rectangle 13"/>
            <p:cNvSpPr/>
            <p:nvPr/>
          </p:nvSpPr>
          <p:spPr>
            <a:xfrm>
              <a:off x="8397670" y="4556712"/>
              <a:ext cx="6096000" cy="369332"/>
            </a:xfrm>
            <a:prstGeom prst="rect">
              <a:avLst/>
            </a:prstGeom>
          </p:spPr>
          <p:txBody>
            <a:bodyPr>
              <a:spAutoFit/>
            </a:bodyPr>
            <a:lstStyle/>
            <a:p>
              <a:r>
                <a:rPr lang="vi-VN" b="0" i="1" dirty="0" smtClean="0">
                  <a:solidFill>
                    <a:srgbClr val="111111"/>
                  </a:solidFill>
                  <a:effectLst/>
                  <a:latin typeface="Exo 2"/>
                </a:rPr>
                <a:t>Song Soi - </a:t>
              </a:r>
              <a:r>
                <a:rPr lang="vi-VN" b="0" i="0" dirty="0" smtClean="0">
                  <a:solidFill>
                    <a:srgbClr val="111111"/>
                  </a:solidFill>
                  <a:effectLst/>
                  <a:latin typeface="Exo 2"/>
                </a:rPr>
                <a:t>Hứa Tử Hoài </a:t>
              </a:r>
              <a:endParaRPr lang="vi-VN" b="0" i="0" dirty="0">
                <a:solidFill>
                  <a:srgbClr val="111111"/>
                </a:solidFill>
                <a:effectLst/>
                <a:latin typeface="Exo 2"/>
              </a:endParaRPr>
            </a:p>
          </p:txBody>
        </p:sp>
      </p:grpSp>
      <p:sp>
        <p:nvSpPr>
          <p:cNvPr id="16" name="TextBox 15"/>
          <p:cNvSpPr txBox="1"/>
          <p:nvPr/>
        </p:nvSpPr>
        <p:spPr>
          <a:xfrm>
            <a:off x="4354286" y="43626"/>
            <a:ext cx="3410857" cy="369332"/>
          </a:xfrm>
          <a:prstGeom prst="rect">
            <a:avLst/>
          </a:prstGeom>
          <a:noFill/>
        </p:spPr>
        <p:txBody>
          <a:bodyPr wrap="square" rtlCol="0">
            <a:spAutoFit/>
          </a:bodyPr>
          <a:lstStyle/>
          <a:p>
            <a:r>
              <a:rPr lang="vi-VN" dirty="0" smtClean="0"/>
              <a:t>Mốt số tác phẩm </a:t>
            </a:r>
            <a:endParaRPr lang="en-US" dirty="0"/>
          </a:p>
        </p:txBody>
      </p:sp>
    </p:spTree>
    <p:extLst>
      <p:ext uri="{BB962C8B-B14F-4D97-AF65-F5344CB8AC3E}">
        <p14:creationId xmlns:p14="http://schemas.microsoft.com/office/powerpoint/2010/main" val="2891519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2972" y="5321981"/>
            <a:ext cx="9144000" cy="2387600"/>
          </a:xfrm>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6544" t="4099" r="6291" b="35610"/>
          <a:stretch/>
        </p:blipFill>
        <p:spPr>
          <a:xfrm>
            <a:off x="2002972" y="0"/>
            <a:ext cx="8447313" cy="6858000"/>
          </a:xfrm>
          <a:prstGeom prst="rect">
            <a:avLst/>
          </a:prstGeom>
        </p:spPr>
      </p:pic>
      <p:pic>
        <p:nvPicPr>
          <p:cNvPr id="5" name="Picture 4"/>
          <p:cNvPicPr>
            <a:picLocks noChangeAspect="1"/>
          </p:cNvPicPr>
          <p:nvPr/>
        </p:nvPicPr>
        <p:blipFill>
          <a:blip r:embed="rId3"/>
          <a:stretch>
            <a:fillRect/>
          </a:stretch>
        </p:blipFill>
        <p:spPr>
          <a:xfrm>
            <a:off x="128756" y="0"/>
            <a:ext cx="11961643" cy="6786569"/>
          </a:xfrm>
          <a:prstGeom prst="rect">
            <a:avLst/>
          </a:prstGeom>
        </p:spPr>
      </p:pic>
    </p:spTree>
    <p:extLst>
      <p:ext uri="{BB962C8B-B14F-4D97-AF65-F5344CB8AC3E}">
        <p14:creationId xmlns:p14="http://schemas.microsoft.com/office/powerpoint/2010/main" val="8085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4371" y="395514"/>
            <a:ext cx="4608374" cy="369332"/>
          </a:xfrm>
          <a:prstGeom prst="rect">
            <a:avLst/>
          </a:prstGeom>
          <a:noFill/>
        </p:spPr>
        <p:txBody>
          <a:bodyPr wrap="square" rtlCol="0">
            <a:spAutoFit/>
          </a:bodyPr>
          <a:lstStyle/>
          <a:p>
            <a:r>
              <a:rPr lang="vi-VN" dirty="0" smtClean="0"/>
              <a:t>CÁCH  LÀM GIÁ  ĐỂ ĐIỆN THOẠI</a:t>
            </a:r>
            <a:endParaRPr lang="en-US" dirty="0"/>
          </a:p>
        </p:txBody>
      </p:sp>
      <p:pic>
        <p:nvPicPr>
          <p:cNvPr id="5" name="Picture 4"/>
          <p:cNvPicPr>
            <a:picLocks noChangeAspect="1"/>
          </p:cNvPicPr>
          <p:nvPr/>
        </p:nvPicPr>
        <p:blipFill>
          <a:blip r:embed="rId2"/>
          <a:stretch>
            <a:fillRect/>
          </a:stretch>
        </p:blipFill>
        <p:spPr>
          <a:xfrm>
            <a:off x="351142" y="1214438"/>
            <a:ext cx="5909149" cy="3222171"/>
          </a:xfrm>
          <a:prstGeom prst="rect">
            <a:avLst/>
          </a:prstGeom>
        </p:spPr>
      </p:pic>
      <p:pic>
        <p:nvPicPr>
          <p:cNvPr id="7" name="Picture 6"/>
          <p:cNvPicPr>
            <a:picLocks noChangeAspect="1"/>
          </p:cNvPicPr>
          <p:nvPr/>
        </p:nvPicPr>
        <p:blipFill>
          <a:blip r:embed="rId3"/>
          <a:stretch>
            <a:fillRect/>
          </a:stretch>
        </p:blipFill>
        <p:spPr>
          <a:xfrm>
            <a:off x="6574973" y="1214438"/>
            <a:ext cx="5428342" cy="4107543"/>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2856" y="0"/>
            <a:ext cx="12189144" cy="6858000"/>
          </a:xfrm>
          <a:prstGeom prst="rect">
            <a:avLst/>
          </a:prstGeom>
        </p:spPr>
      </p:pic>
    </p:spTree>
    <p:extLst>
      <p:ext uri="{BB962C8B-B14F-4D97-AF65-F5344CB8AC3E}">
        <p14:creationId xmlns:p14="http://schemas.microsoft.com/office/powerpoint/2010/main" val="254721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ó thể là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80687" cy="696685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1828799" y="1306287"/>
            <a:ext cx="6879772" cy="16836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sz="1800" dirty="0" smtClean="0">
                <a:solidFill>
                  <a:srgbClr val="FF0000"/>
                </a:solidFill>
                <a:latin typeface="+mj-lt"/>
              </a:rPr>
              <a:t>                                               Em có biết:</a:t>
            </a:r>
          </a:p>
          <a:p>
            <a:pPr algn="l"/>
            <a:r>
              <a:rPr lang="vi-VN" sz="1800" i="1" dirty="0" smtClean="0">
                <a:solidFill>
                  <a:schemeClr val="accent2">
                    <a:lumMod val="75000"/>
                  </a:schemeClr>
                </a:solidFill>
                <a:latin typeface="+mj-lt"/>
              </a:rPr>
              <a:t>Sản phẩm thiết kế hiện đại có đi các đặc điểm sau:</a:t>
            </a:r>
          </a:p>
          <a:p>
            <a:pPr algn="l"/>
            <a:r>
              <a:rPr lang="vi-VN" sz="1800" dirty="0" smtClean="0">
                <a:solidFill>
                  <a:srgbClr val="FFFF00"/>
                </a:solidFill>
                <a:latin typeface="+mj-lt"/>
              </a:rPr>
              <a:t>-Tính thẩm mỹ ở sản phẩm thiết kế tính thẩm mỹ thể hiện ở hình khối màu sắc chất liệu và sự kết hợp một cách hài hòa của các yếu tố này công năng khi thiết kế sản phẩm ứng dụng luôn phục vụ cho mục đích cụ thể đặc điểm này.</a:t>
            </a:r>
          </a:p>
          <a:p>
            <a:pPr algn="l"/>
            <a:r>
              <a:rPr lang="vi-VN" sz="1800" dirty="0" smtClean="0">
                <a:solidFill>
                  <a:srgbClr val="FFFF00"/>
                </a:solidFill>
                <a:latin typeface="+mj-lt"/>
              </a:rPr>
              <a:t>-Công năng: Thể hiện ở khả năng thực hiện điều trong điều kiện thuận lợi đã có nhu cầu cho nhiều người giá cần hạ những ưu việt sử dụng cao.</a:t>
            </a:r>
          </a:p>
          <a:p>
            <a:pPr algn="l"/>
            <a:r>
              <a:rPr lang="vi-VN" sz="1800" dirty="0" smtClean="0">
                <a:solidFill>
                  <a:srgbClr val="FFFF00"/>
                </a:solidFill>
                <a:latin typeface="+mj-lt"/>
              </a:rPr>
              <a:t>-Tính kinh tế thể hiện ở khả năng thực hiện trong điều kiện thuận lợi đáp ứng nhu cầu cho nhiều người ra thành sản phẩm Hạ những ưu việt trong sử dụng cao.</a:t>
            </a:r>
          </a:p>
          <a:p>
            <a:pPr algn="l"/>
            <a:r>
              <a:rPr lang="vi-VN" sz="1800" dirty="0" smtClean="0">
                <a:solidFill>
                  <a:srgbClr val="FFFF00"/>
                </a:solidFill>
                <a:latin typeface="+mj-lt"/>
              </a:rPr>
              <a:t> -Tính phổ biến sản phẩm có khả năng trượt rất hàng loạt phù hợp với nhiều đối tượng sử dụng khi học.</a:t>
            </a:r>
            <a:endParaRPr lang="en-US" sz="1800"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19274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9789" y="3856924"/>
            <a:ext cx="11168262" cy="2888328"/>
            <a:chOff x="619789" y="3856924"/>
            <a:chExt cx="11168262" cy="2888328"/>
          </a:xfrm>
        </p:grpSpPr>
        <p:pic>
          <p:nvPicPr>
            <p:cNvPr id="6" name="Picture 5"/>
            <p:cNvPicPr>
              <a:picLocks noChangeAspect="1"/>
            </p:cNvPicPr>
            <p:nvPr/>
          </p:nvPicPr>
          <p:blipFill rotWithShape="1">
            <a:blip r:embed="rId2"/>
            <a:srcRect l="24218" r="29064"/>
            <a:stretch/>
          </p:blipFill>
          <p:spPr>
            <a:xfrm>
              <a:off x="4123821" y="3856924"/>
              <a:ext cx="2037340" cy="2452984"/>
            </a:xfrm>
            <a:prstGeom prst="rect">
              <a:avLst/>
            </a:prstGeom>
          </p:spPr>
        </p:pic>
        <p:pic>
          <p:nvPicPr>
            <p:cNvPr id="10" name="Picture 9"/>
            <p:cNvPicPr>
              <a:picLocks noChangeAspect="1"/>
            </p:cNvPicPr>
            <p:nvPr/>
          </p:nvPicPr>
          <p:blipFill rotWithShape="1">
            <a:blip r:embed="rId3"/>
            <a:srcRect r="39750"/>
            <a:stretch/>
          </p:blipFill>
          <p:spPr>
            <a:xfrm>
              <a:off x="619789" y="3856924"/>
              <a:ext cx="3314700" cy="2888328"/>
            </a:xfrm>
            <a:prstGeom prst="rect">
              <a:avLst/>
            </a:prstGeom>
          </p:spPr>
        </p:pic>
        <p:pic>
          <p:nvPicPr>
            <p:cNvPr id="11" name="Picture 10"/>
            <p:cNvPicPr>
              <a:picLocks noChangeAspect="1"/>
            </p:cNvPicPr>
            <p:nvPr/>
          </p:nvPicPr>
          <p:blipFill>
            <a:blip r:embed="rId4"/>
            <a:stretch>
              <a:fillRect/>
            </a:stretch>
          </p:blipFill>
          <p:spPr>
            <a:xfrm>
              <a:off x="6492782" y="3900212"/>
              <a:ext cx="2466975" cy="1893905"/>
            </a:xfrm>
            <a:prstGeom prst="rect">
              <a:avLst/>
            </a:prstGeom>
          </p:spPr>
        </p:pic>
        <p:pic>
          <p:nvPicPr>
            <p:cNvPr id="12" name="Picture 11"/>
            <p:cNvPicPr>
              <a:picLocks noChangeAspect="1"/>
            </p:cNvPicPr>
            <p:nvPr/>
          </p:nvPicPr>
          <p:blipFill>
            <a:blip r:embed="rId5"/>
            <a:stretch>
              <a:fillRect/>
            </a:stretch>
          </p:blipFill>
          <p:spPr>
            <a:xfrm>
              <a:off x="9291378" y="3900212"/>
              <a:ext cx="2496673" cy="1893905"/>
            </a:xfrm>
            <a:prstGeom prst="rect">
              <a:avLst/>
            </a:prstGeom>
          </p:spPr>
        </p:pic>
      </p:grpSp>
      <p:sp>
        <p:nvSpPr>
          <p:cNvPr id="15" name="Rectangle 14"/>
          <p:cNvSpPr/>
          <p:nvPr/>
        </p:nvSpPr>
        <p:spPr>
          <a:xfrm>
            <a:off x="1153188" y="-341902"/>
            <a:ext cx="9648161" cy="1323439"/>
          </a:xfrm>
          <a:prstGeom prst="rect">
            <a:avLst/>
          </a:prstGeom>
        </p:spPr>
        <p:txBody>
          <a:bodyPr wrap="square">
            <a:spAutoFit/>
          </a:bodyPr>
          <a:lstStyle/>
          <a:p>
            <a:pPr algn="ctr"/>
            <a:endParaRPr lang="vi-VN" sz="2400" b="0" i="0" dirty="0" smtClean="0">
              <a:solidFill>
                <a:srgbClr val="000000"/>
              </a:solidFill>
              <a:effectLst/>
              <a:latin typeface="Times New Roman" panose="02020603050405020304" pitchFamily="18" charset="0"/>
            </a:endParaRPr>
          </a:p>
          <a:p>
            <a:pPr algn="ctr"/>
            <a:r>
              <a:rPr lang="vi-VN" sz="3200" dirty="0" smtClean="0">
                <a:solidFill>
                  <a:srgbClr val="FF0000"/>
                </a:solidFill>
                <a:latin typeface="Times New Roman" panose="02020603050405020304" pitchFamily="18" charset="0"/>
              </a:rPr>
              <a:t>BÀI TẬP</a:t>
            </a:r>
          </a:p>
          <a:p>
            <a:pPr algn="ctr"/>
            <a:r>
              <a:rPr lang="en-US" sz="2400" b="0" i="0" dirty="0" err="1" smtClean="0">
                <a:solidFill>
                  <a:srgbClr val="000000"/>
                </a:solidFill>
                <a:effectLst/>
                <a:latin typeface="Times New Roman" panose="02020603050405020304" pitchFamily="18" charset="0"/>
              </a:rPr>
              <a:t>Thiết</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kế</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sản</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phẩm</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thuộc</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lĩnh</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vực</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thiết</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kế</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công</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nghiệp</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bằng</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vật</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liệu</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sẵn</a:t>
            </a:r>
            <a:r>
              <a:rPr lang="en-US" sz="2400" b="0" i="0" dirty="0" smtClean="0">
                <a:solidFill>
                  <a:srgbClr val="000000"/>
                </a:solidFill>
                <a:effectLst/>
                <a:latin typeface="Times New Roman" panose="02020603050405020304" pitchFamily="18" charset="0"/>
              </a:rPr>
              <a:t> </a:t>
            </a:r>
            <a:r>
              <a:rPr lang="en-US" sz="2400" b="0" i="0" dirty="0" err="1" smtClean="0">
                <a:solidFill>
                  <a:srgbClr val="000000"/>
                </a:solidFill>
                <a:effectLst/>
                <a:latin typeface="Times New Roman" panose="02020603050405020304" pitchFamily="18" charset="0"/>
              </a:rPr>
              <a:t>có</a:t>
            </a:r>
            <a:endParaRPr lang="en-US" sz="2400" dirty="0"/>
          </a:p>
        </p:txBody>
      </p:sp>
      <p:grpSp>
        <p:nvGrpSpPr>
          <p:cNvPr id="18" name="Group 17"/>
          <p:cNvGrpSpPr/>
          <p:nvPr/>
        </p:nvGrpSpPr>
        <p:grpSpPr>
          <a:xfrm>
            <a:off x="973436" y="1227204"/>
            <a:ext cx="10409655" cy="2466975"/>
            <a:chOff x="973436" y="1227204"/>
            <a:chExt cx="10409655" cy="2466975"/>
          </a:xfrm>
        </p:grpSpPr>
        <p:grpSp>
          <p:nvGrpSpPr>
            <p:cNvPr id="16" name="Group 15"/>
            <p:cNvGrpSpPr/>
            <p:nvPr/>
          </p:nvGrpSpPr>
          <p:grpSpPr>
            <a:xfrm>
              <a:off x="973436" y="1227204"/>
              <a:ext cx="10409655" cy="2466975"/>
              <a:chOff x="973436" y="1227204"/>
              <a:chExt cx="10409655" cy="2466975"/>
            </a:xfrm>
          </p:grpSpPr>
          <p:pic>
            <p:nvPicPr>
              <p:cNvPr id="4" name="Picture 3"/>
              <p:cNvPicPr>
                <a:picLocks noChangeAspect="1"/>
              </p:cNvPicPr>
              <p:nvPr/>
            </p:nvPicPr>
            <p:blipFill>
              <a:blip r:embed="rId6"/>
              <a:stretch>
                <a:fillRect/>
              </a:stretch>
            </p:blipFill>
            <p:spPr>
              <a:xfrm>
                <a:off x="973436" y="1227204"/>
                <a:ext cx="2106505" cy="2466975"/>
              </a:xfrm>
              <a:prstGeom prst="rect">
                <a:avLst/>
              </a:prstGeom>
            </p:spPr>
          </p:pic>
          <p:pic>
            <p:nvPicPr>
              <p:cNvPr id="8" name="Picture 7"/>
              <p:cNvPicPr>
                <a:picLocks noChangeAspect="1"/>
              </p:cNvPicPr>
              <p:nvPr/>
            </p:nvPicPr>
            <p:blipFill>
              <a:blip r:embed="rId7"/>
              <a:stretch>
                <a:fillRect/>
              </a:stretch>
            </p:blipFill>
            <p:spPr>
              <a:xfrm>
                <a:off x="8327124" y="1239460"/>
                <a:ext cx="3055967" cy="2291975"/>
              </a:xfrm>
              <a:prstGeom prst="rect">
                <a:avLst/>
              </a:prstGeom>
            </p:spPr>
          </p:pic>
        </p:grpSp>
        <p:pic>
          <p:nvPicPr>
            <p:cNvPr id="17" name="Picture 16"/>
            <p:cNvPicPr>
              <a:picLocks noChangeAspect="1"/>
            </p:cNvPicPr>
            <p:nvPr/>
          </p:nvPicPr>
          <p:blipFill rotWithShape="1">
            <a:blip r:embed="rId8"/>
            <a:srcRect t="13557" b="12922"/>
            <a:stretch/>
          </p:blipFill>
          <p:spPr>
            <a:xfrm>
              <a:off x="3934489" y="1258120"/>
              <a:ext cx="3559515" cy="2322221"/>
            </a:xfrm>
            <a:prstGeom prst="rect">
              <a:avLst/>
            </a:prstGeom>
          </p:spPr>
        </p:pic>
      </p:grpSp>
      <p:pic>
        <p:nvPicPr>
          <p:cNvPr id="14" name="Picture 13"/>
          <p:cNvPicPr>
            <a:picLocks noChangeAspect="1"/>
          </p:cNvPicPr>
          <p:nvPr/>
        </p:nvPicPr>
        <p:blipFill>
          <a:blip r:embed="rId9"/>
          <a:stretch>
            <a:fillRect/>
          </a:stretch>
        </p:blipFill>
        <p:spPr>
          <a:xfrm>
            <a:off x="2856" y="0"/>
            <a:ext cx="12189144" cy="6858000"/>
          </a:xfrm>
          <a:prstGeom prst="rect">
            <a:avLst/>
          </a:prstGeom>
        </p:spPr>
      </p:pic>
    </p:spTree>
    <p:extLst>
      <p:ext uri="{BB962C8B-B14F-4D97-AF65-F5344CB8AC3E}">
        <p14:creationId xmlns:p14="http://schemas.microsoft.com/office/powerpoint/2010/main" val="27414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418</Words>
  <Application>Microsoft Office PowerPoint</Application>
  <PresentationFormat>Widescreen</PresentationFormat>
  <Paragraphs>43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Exo 2</vt:lpstr>
      <vt:lpstr>NotoSans-Regular</vt:lpstr>
      <vt:lpstr>Times New Roman</vt:lpstr>
      <vt:lpstr>Office Theme</vt:lpstr>
      <vt:lpstr>PowerPoint Presentation</vt:lpstr>
      <vt:lpstr>PowerPoint Presentation</vt:lpstr>
      <vt:lpstr> Quan Sát </vt:lpstr>
      <vt:lpstr>PowerPoint Presentation</vt:lpstr>
      <vt:lpstr>PowerPoint Presentation</vt:lpstr>
      <vt:lpstr>PowerPoint Presentation</vt:lpstr>
      <vt:lpstr>PowerPoint Presentation</vt:lpstr>
      <vt:lpstr>PowerPoint Presentation</vt:lpstr>
      <vt:lpstr>PowerPoint Presentation</vt:lpstr>
      <vt:lpstr>                                           Thảo luận  Trưng bày sản phẩm và thảo luận : -Sản phẩm được làm từ vật liệu sẵn có nào? -Sản phẩm được khai thác từ ý tưởng nào tinh thẩm mỹ của sản phẩm có phù hợp với công năng sử dụng không Vì sao?</vt:lpstr>
      <vt:lpstr>vận dụng  Lên ý tưởng bác Bắc Thảo thiết kế một sản phẩm đồ gia dụng mà em yêu thích trong đó thể hiện được những đặc điểm mà một sản phẩm thiết kế hiện đại cần có.</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dcterms:created xsi:type="dcterms:W3CDTF">2023-08-03T13:22:41Z</dcterms:created>
  <dcterms:modified xsi:type="dcterms:W3CDTF">2023-08-05T15:57:29Z</dcterms:modified>
</cp:coreProperties>
</file>