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73" r:id="rId3"/>
    <p:sldId id="274" r:id="rId4"/>
    <p:sldId id="275" r:id="rId5"/>
    <p:sldId id="277" r:id="rId6"/>
    <p:sldId id="278" r:id="rId7"/>
    <p:sldId id="279" r:id="rId8"/>
    <p:sldId id="280" r:id="rId9"/>
    <p:sldId id="281" r:id="rId10"/>
    <p:sldId id="283" r:id="rId11"/>
    <p:sldId id="282" r:id="rId12"/>
    <p:sldId id="284" r:id="rId13"/>
    <p:sldId id="285" r:id="rId14"/>
    <p:sldId id="286" r:id="rId15"/>
    <p:sldId id="288" r:id="rId16"/>
    <p:sldId id="287" r:id="rId17"/>
    <p:sldId id="290" r:id="rId18"/>
    <p:sldId id="2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1" autoAdjust="0"/>
    <p:restoredTop sz="94660"/>
  </p:normalViewPr>
  <p:slideViewPr>
    <p:cSldViewPr snapToGrid="0">
      <p:cViewPr>
        <p:scale>
          <a:sx n="66" d="100"/>
          <a:sy n="66" d="100"/>
        </p:scale>
        <p:origin x="28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247CD6-62E4-433C-9702-E8F57B556968}"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9BA95-714F-47BA-9F2A-7536D064BCEE}" type="slidenum">
              <a:rPr lang="en-US" smtClean="0"/>
              <a:t>‹#›</a:t>
            </a:fld>
            <a:endParaRPr lang="en-US"/>
          </a:p>
        </p:txBody>
      </p:sp>
    </p:spTree>
    <p:extLst>
      <p:ext uri="{BB962C8B-B14F-4D97-AF65-F5344CB8AC3E}">
        <p14:creationId xmlns:p14="http://schemas.microsoft.com/office/powerpoint/2010/main" val="135409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247CD6-62E4-433C-9702-E8F57B556968}"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9BA95-714F-47BA-9F2A-7536D064BCEE}" type="slidenum">
              <a:rPr lang="en-US" smtClean="0"/>
              <a:t>‹#›</a:t>
            </a:fld>
            <a:endParaRPr lang="en-US"/>
          </a:p>
        </p:txBody>
      </p:sp>
    </p:spTree>
    <p:extLst>
      <p:ext uri="{BB962C8B-B14F-4D97-AF65-F5344CB8AC3E}">
        <p14:creationId xmlns:p14="http://schemas.microsoft.com/office/powerpoint/2010/main" val="147226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247CD6-62E4-433C-9702-E8F57B556968}"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9BA95-714F-47BA-9F2A-7536D064BCEE}" type="slidenum">
              <a:rPr lang="en-US" smtClean="0"/>
              <a:t>‹#›</a:t>
            </a:fld>
            <a:endParaRPr lang="en-US"/>
          </a:p>
        </p:txBody>
      </p:sp>
    </p:spTree>
    <p:extLst>
      <p:ext uri="{BB962C8B-B14F-4D97-AF65-F5344CB8AC3E}">
        <p14:creationId xmlns:p14="http://schemas.microsoft.com/office/powerpoint/2010/main" val="393900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247CD6-62E4-433C-9702-E8F57B556968}"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9BA95-714F-47BA-9F2A-7536D064BCEE}" type="slidenum">
              <a:rPr lang="en-US" smtClean="0"/>
              <a:t>‹#›</a:t>
            </a:fld>
            <a:endParaRPr lang="en-US"/>
          </a:p>
        </p:txBody>
      </p:sp>
    </p:spTree>
    <p:extLst>
      <p:ext uri="{BB962C8B-B14F-4D97-AF65-F5344CB8AC3E}">
        <p14:creationId xmlns:p14="http://schemas.microsoft.com/office/powerpoint/2010/main" val="413199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247CD6-62E4-433C-9702-E8F57B556968}" type="datetimeFigureOut">
              <a:rPr lang="en-US" smtClean="0"/>
              <a:t>8/5/2023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B9BA95-714F-47BA-9F2A-7536D064BCEE}" type="slidenum">
              <a:rPr lang="en-US" smtClean="0"/>
              <a:t>‹#›</a:t>
            </a:fld>
            <a:endParaRPr lang="en-US"/>
          </a:p>
        </p:txBody>
      </p:sp>
    </p:spTree>
    <p:extLst>
      <p:ext uri="{BB962C8B-B14F-4D97-AF65-F5344CB8AC3E}">
        <p14:creationId xmlns:p14="http://schemas.microsoft.com/office/powerpoint/2010/main" val="1583956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247CD6-62E4-433C-9702-E8F57B556968}"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9BA95-714F-47BA-9F2A-7536D064BCEE}" type="slidenum">
              <a:rPr lang="en-US" smtClean="0"/>
              <a:t>‹#›</a:t>
            </a:fld>
            <a:endParaRPr lang="en-US"/>
          </a:p>
        </p:txBody>
      </p:sp>
    </p:spTree>
    <p:extLst>
      <p:ext uri="{BB962C8B-B14F-4D97-AF65-F5344CB8AC3E}">
        <p14:creationId xmlns:p14="http://schemas.microsoft.com/office/powerpoint/2010/main" val="122590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247CD6-62E4-433C-9702-E8F57B556968}" type="datetimeFigureOut">
              <a:rPr lang="en-US" smtClean="0"/>
              <a:t>8/5/2023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B9BA95-714F-47BA-9F2A-7536D064BCEE}" type="slidenum">
              <a:rPr lang="en-US" smtClean="0"/>
              <a:t>‹#›</a:t>
            </a:fld>
            <a:endParaRPr lang="en-US"/>
          </a:p>
        </p:txBody>
      </p:sp>
    </p:spTree>
    <p:extLst>
      <p:ext uri="{BB962C8B-B14F-4D97-AF65-F5344CB8AC3E}">
        <p14:creationId xmlns:p14="http://schemas.microsoft.com/office/powerpoint/2010/main" val="3617759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247CD6-62E4-433C-9702-E8F57B556968}" type="datetimeFigureOut">
              <a:rPr lang="en-US" smtClean="0"/>
              <a:t>8/5/2023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B9BA95-714F-47BA-9F2A-7536D064BCEE}" type="slidenum">
              <a:rPr lang="en-US" smtClean="0"/>
              <a:t>‹#›</a:t>
            </a:fld>
            <a:endParaRPr lang="en-US"/>
          </a:p>
        </p:txBody>
      </p:sp>
    </p:spTree>
    <p:extLst>
      <p:ext uri="{BB962C8B-B14F-4D97-AF65-F5344CB8AC3E}">
        <p14:creationId xmlns:p14="http://schemas.microsoft.com/office/powerpoint/2010/main" val="133366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247CD6-62E4-433C-9702-E8F57B556968}" type="datetimeFigureOut">
              <a:rPr lang="en-US" smtClean="0"/>
              <a:t>8/5/2023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B9BA95-714F-47BA-9F2A-7536D064BCEE}" type="slidenum">
              <a:rPr lang="en-US" smtClean="0"/>
              <a:t>‹#›</a:t>
            </a:fld>
            <a:endParaRPr lang="en-US"/>
          </a:p>
        </p:txBody>
      </p:sp>
    </p:spTree>
    <p:extLst>
      <p:ext uri="{BB962C8B-B14F-4D97-AF65-F5344CB8AC3E}">
        <p14:creationId xmlns:p14="http://schemas.microsoft.com/office/powerpoint/2010/main" val="3329756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247CD6-62E4-433C-9702-E8F57B556968}"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9BA95-714F-47BA-9F2A-7536D064BCEE}" type="slidenum">
              <a:rPr lang="en-US" smtClean="0"/>
              <a:t>‹#›</a:t>
            </a:fld>
            <a:endParaRPr lang="en-US"/>
          </a:p>
        </p:txBody>
      </p:sp>
    </p:spTree>
    <p:extLst>
      <p:ext uri="{BB962C8B-B14F-4D97-AF65-F5344CB8AC3E}">
        <p14:creationId xmlns:p14="http://schemas.microsoft.com/office/powerpoint/2010/main" val="4081491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247CD6-62E4-433C-9702-E8F57B556968}" type="datetimeFigureOut">
              <a:rPr lang="en-US" smtClean="0"/>
              <a:t>8/5/2023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B9BA95-714F-47BA-9F2A-7536D064BCEE}" type="slidenum">
              <a:rPr lang="en-US" smtClean="0"/>
              <a:t>‹#›</a:t>
            </a:fld>
            <a:endParaRPr lang="en-US"/>
          </a:p>
        </p:txBody>
      </p:sp>
    </p:spTree>
    <p:extLst>
      <p:ext uri="{BB962C8B-B14F-4D97-AF65-F5344CB8AC3E}">
        <p14:creationId xmlns:p14="http://schemas.microsoft.com/office/powerpoint/2010/main" val="1475003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47CD6-62E4-433C-9702-E8F57B556968}" type="datetimeFigureOut">
              <a:rPr lang="en-US" smtClean="0"/>
              <a:t>8/5/2023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9BA95-714F-47BA-9F2A-7536D064BCEE}" type="slidenum">
              <a:rPr lang="en-US" smtClean="0"/>
              <a:t>‹#›</a:t>
            </a:fld>
            <a:endParaRPr lang="en-US"/>
          </a:p>
        </p:txBody>
      </p:sp>
    </p:spTree>
    <p:extLst>
      <p:ext uri="{BB962C8B-B14F-4D97-AF65-F5344CB8AC3E}">
        <p14:creationId xmlns:p14="http://schemas.microsoft.com/office/powerpoint/2010/main" val="706986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vnexpress.net/tag/leonardo-da-vinci-53187" TargetMode="External"/><Relationship Id="rId2" Type="http://schemas.openxmlformats.org/officeDocument/2006/relationships/hyperlink" Target="https://vnexpress.net/tag/salvator-mundi-951122" TargetMode="Externa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fif"/></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anvi.com.vn/" TargetMode="Externa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vanvi.com.vn/" TargetMode="Externa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2550" y="0"/>
            <a:ext cx="9144000" cy="500063"/>
          </a:xfrm>
        </p:spPr>
        <p:txBody>
          <a:bodyPr>
            <a:normAutofit/>
          </a:bodyPr>
          <a:lstStyle/>
          <a:p>
            <a:r>
              <a:rPr lang="vi-VN" sz="2400" i="1" dirty="0" smtClean="0">
                <a:solidFill>
                  <a:srgbClr val="FF0000"/>
                </a:solidFill>
                <a:latin typeface="Times New Roman" panose="02020603050405020304" pitchFamily="18" charset="0"/>
                <a:cs typeface="Times New Roman" panose="02020603050405020304" pitchFamily="18" charset="0"/>
              </a:rPr>
              <a:t>THEO EM HỌA SĨ VẼ TRANH ĐỂ LÀM GÌ?</a:t>
            </a:r>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14" b="100000" l="0" r="100000"/>
                    </a14:imgEffect>
                  </a14:imgLayer>
                </a14:imgProps>
              </a:ext>
            </a:extLst>
          </a:blip>
          <a:stretch>
            <a:fillRect/>
          </a:stretch>
        </p:blipFill>
        <p:spPr>
          <a:xfrm flipH="1">
            <a:off x="0" y="2114549"/>
            <a:ext cx="2065896" cy="2038351"/>
          </a:xfrm>
          <a:prstGeom prst="rect">
            <a:avLst/>
          </a:prstGeom>
        </p:spPr>
      </p:pic>
      <p:pic>
        <p:nvPicPr>
          <p:cNvPr id="7" name="Picture 6"/>
          <p:cNvPicPr>
            <a:picLocks noChangeAspect="1"/>
          </p:cNvPicPr>
          <p:nvPr/>
        </p:nvPicPr>
        <p:blipFill>
          <a:blip r:embed="rId4"/>
          <a:stretch>
            <a:fillRect/>
          </a:stretch>
        </p:blipFill>
        <p:spPr>
          <a:xfrm>
            <a:off x="6064304" y="1885182"/>
            <a:ext cx="2367587" cy="1891159"/>
          </a:xfrm>
          <a:prstGeom prst="rect">
            <a:avLst/>
          </a:prstGeom>
        </p:spPr>
      </p:pic>
      <p:pic>
        <p:nvPicPr>
          <p:cNvPr id="8" name="Picture 7"/>
          <p:cNvPicPr>
            <a:picLocks noChangeAspect="1"/>
          </p:cNvPicPr>
          <p:nvPr/>
        </p:nvPicPr>
        <p:blipFill>
          <a:blip r:embed="rId5"/>
          <a:stretch>
            <a:fillRect/>
          </a:stretch>
        </p:blipFill>
        <p:spPr>
          <a:xfrm>
            <a:off x="9132953" y="1904526"/>
            <a:ext cx="2727193" cy="1871815"/>
          </a:xfrm>
          <a:prstGeom prst="rect">
            <a:avLst/>
          </a:prstGeom>
        </p:spPr>
      </p:pic>
      <p:sp>
        <p:nvSpPr>
          <p:cNvPr id="9" name="Right Arrow 8"/>
          <p:cNvSpPr/>
          <p:nvPr/>
        </p:nvSpPr>
        <p:spPr>
          <a:xfrm>
            <a:off x="2292229" y="2957897"/>
            <a:ext cx="522094" cy="351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489258" y="2933960"/>
            <a:ext cx="418083" cy="3267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14323" y="4152900"/>
            <a:ext cx="9922904" cy="369332"/>
          </a:xfrm>
          <a:prstGeom prst="rect">
            <a:avLst/>
          </a:prstGeom>
          <a:noFill/>
        </p:spPr>
        <p:txBody>
          <a:bodyPr wrap="square" rtlCol="0">
            <a:spAutoFit/>
          </a:bodyPr>
          <a:lstStyle/>
          <a:p>
            <a:r>
              <a:rPr lang="vi-VN" dirty="0" smtClean="0"/>
              <a:t>Treo, trang trí nội thất                        Giao lưu, triển lãm                           đấu giá</a:t>
            </a:r>
            <a:endParaRPr lang="en-US" dirty="0"/>
          </a:p>
        </p:txBody>
      </p:sp>
      <p:pic>
        <p:nvPicPr>
          <p:cNvPr id="12" name="Picture 11"/>
          <p:cNvPicPr>
            <a:picLocks noChangeAspect="1"/>
          </p:cNvPicPr>
          <p:nvPr/>
        </p:nvPicPr>
        <p:blipFill>
          <a:blip r:embed="rId6"/>
          <a:stretch>
            <a:fillRect/>
          </a:stretch>
        </p:blipFill>
        <p:spPr>
          <a:xfrm>
            <a:off x="3024924" y="1885182"/>
            <a:ext cx="2110622" cy="2009679"/>
          </a:xfrm>
          <a:prstGeom prst="rect">
            <a:avLst/>
          </a:prstGeom>
        </p:spPr>
      </p:pic>
      <p:sp>
        <p:nvSpPr>
          <p:cNvPr id="13" name="Right Arrow 12"/>
          <p:cNvSpPr/>
          <p:nvPr/>
        </p:nvSpPr>
        <p:spPr>
          <a:xfrm>
            <a:off x="8630928" y="2921124"/>
            <a:ext cx="418083" cy="3267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0" y="-22843"/>
            <a:ext cx="12191999" cy="6895839"/>
            <a:chOff x="0" y="-22843"/>
            <a:chExt cx="12191999" cy="6895839"/>
          </a:xfrm>
        </p:grpSpPr>
        <p:grpSp>
          <p:nvGrpSpPr>
            <p:cNvPr id="16" name="Group 15"/>
            <p:cNvGrpSpPr/>
            <p:nvPr/>
          </p:nvGrpSpPr>
          <p:grpSpPr>
            <a:xfrm>
              <a:off x="0" y="5767386"/>
              <a:ext cx="12191999" cy="1105610"/>
              <a:chOff x="0" y="5767386"/>
              <a:chExt cx="12191999" cy="1105610"/>
            </a:xfrm>
          </p:grpSpPr>
          <p:pic>
            <p:nvPicPr>
              <p:cNvPr id="14"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oup 16"/>
            <p:cNvGrpSpPr/>
            <p:nvPr/>
          </p:nvGrpSpPr>
          <p:grpSpPr>
            <a:xfrm flipV="1">
              <a:off x="0" y="-22843"/>
              <a:ext cx="12191999" cy="1143367"/>
              <a:chOff x="0" y="5767386"/>
              <a:chExt cx="12191999" cy="1105610"/>
            </a:xfrm>
          </p:grpSpPr>
          <p:pic>
            <p:nvPicPr>
              <p:cNvPr id="18"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376011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1" grpId="0"/>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3498" y="4275106"/>
            <a:ext cx="6948598" cy="1820894"/>
          </a:xfrm>
        </p:spPr>
        <p:txBody>
          <a:bodyPr>
            <a:noAutofit/>
          </a:bodyPr>
          <a:lstStyle/>
          <a:p>
            <a:pPr algn="l"/>
            <a:r>
              <a:rPr lang="vi-VN" sz="2000" dirty="0"/>
              <a:t>Đầu tháng 3, trước thềm các phiên đấu đầu tiên trong năm 2022 của Sotheby's, Christie's, Bonhams, chuyên trang nghệ thuật </a:t>
            </a:r>
            <a:r>
              <a:rPr lang="vi-VN" sz="2000" i="1" dirty="0"/>
              <a:t>Artnet</a:t>
            </a:r>
            <a:r>
              <a:rPr lang="vi-VN" sz="2000" dirty="0"/>
              <a:t> thống kê lại danh sách "Những bức tranh đắt nhất thế giới". Trang này dự đoán danh sách có nhiều thay đổi trong năm nay, do sự phát triển của thị trường đấu giá và người mua mới là các doanh nhân tiền điện tử.</a:t>
            </a:r>
            <a:br>
              <a:rPr lang="vi-VN" sz="2000" dirty="0"/>
            </a:br>
            <a:r>
              <a:rPr lang="vi-VN" sz="2000" i="1" dirty="0">
                <a:hlinkClick r:id="rId2"/>
              </a:rPr>
              <a:t>Salvator Mundi</a:t>
            </a:r>
            <a:r>
              <a:rPr lang="vi-VN" sz="2000" dirty="0"/>
              <a:t> đứng vị trí đầu tiên khi được Thái tử Arab Saudi Mohammed bin Salman mua với giá 450,3 triệu USD (bao gồm thuế phí) trong phiên của Christie's hồi tháng 11/2017, gấp 4,5 lần giá dự đoán. Tác phẩm do </a:t>
            </a:r>
            <a:r>
              <a:rPr lang="vi-VN" sz="2000" dirty="0">
                <a:hlinkClick r:id="rId3"/>
              </a:rPr>
              <a:t>Leonardo da Vinci</a:t>
            </a:r>
            <a:r>
              <a:rPr lang="vi-VN" sz="2000" dirty="0"/>
              <a:t> sáng tác khoảng năm 1500, mô tả chúa Jesus mặc áo màu xanh cổ điển, tay phải làm dấu thánh giá, tay trái cầm quả cầu pha lê trong suốt - tượng trưng cho "thiên cầu" của các tầng trời. Alan Wintermute - chuyên gia cao cấp của nhà đấu gia Christie's về hội họa trước thế kỷ 19 - so sánh tác phẩm với việc khám phá ra một hành tinh mới. "Bức họa </a:t>
            </a:r>
            <a:r>
              <a:rPr lang="vi-VN" sz="2000" i="1" dirty="0"/>
              <a:t>Salvator Mundi</a:t>
            </a:r>
            <a:r>
              <a:rPr lang="vi-VN" sz="2000" dirty="0"/>
              <a:t> là chén Thánh trong các tác phẩm của những họa sĩ bậc thầy trước thế kỷ 19. Nó giống như một giấc mơ huyền bí, không thể đạt được cho tới lúc này", </a:t>
            </a:r>
            <a:br>
              <a:rPr lang="vi-VN" sz="2000" dirty="0"/>
            </a:br>
            <a:endParaRPr lang="en-US" sz="10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52598" y="9088438"/>
            <a:ext cx="9144000" cy="1655762"/>
          </a:xfrm>
        </p:spPr>
        <p:txBody>
          <a:bodyPr/>
          <a:lstStyle/>
          <a:p>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7801196" y="769969"/>
            <a:ext cx="4390804" cy="5664137"/>
          </a:xfrm>
          <a:prstGeom prst="rect">
            <a:avLst/>
          </a:prstGeom>
        </p:spPr>
      </p:pic>
      <p:grpSp>
        <p:nvGrpSpPr>
          <p:cNvPr id="5" name="Group 4"/>
          <p:cNvGrpSpPr/>
          <p:nvPr/>
        </p:nvGrpSpPr>
        <p:grpSpPr>
          <a:xfrm>
            <a:off x="0" y="-22843"/>
            <a:ext cx="12191999" cy="6895839"/>
            <a:chOff x="0" y="-22843"/>
            <a:chExt cx="12191999" cy="6895839"/>
          </a:xfrm>
        </p:grpSpPr>
        <p:grpSp>
          <p:nvGrpSpPr>
            <p:cNvPr id="6" name="Group 5"/>
            <p:cNvGrpSpPr/>
            <p:nvPr/>
          </p:nvGrpSpPr>
          <p:grpSpPr>
            <a:xfrm>
              <a:off x="0" y="5767386"/>
              <a:ext cx="12191999" cy="1105610"/>
              <a:chOff x="0" y="5767386"/>
              <a:chExt cx="12191999" cy="1105610"/>
            </a:xfrm>
          </p:grpSpPr>
          <p:pic>
            <p:nvPicPr>
              <p:cNvPr id="10"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flipV="1">
              <a:off x="0" y="-22843"/>
              <a:ext cx="12191999" cy="1143367"/>
              <a:chOff x="0" y="5767386"/>
              <a:chExt cx="12191999" cy="1105610"/>
            </a:xfrm>
          </p:grpSpPr>
          <p:pic>
            <p:nvPicPr>
              <p:cNvPr id="8"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42754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t="3112" b="26943"/>
          <a:stretch/>
        </p:blipFill>
        <p:spPr>
          <a:xfrm>
            <a:off x="1935956" y="0"/>
            <a:ext cx="8320088" cy="6858000"/>
          </a:xfrm>
          <a:prstGeom prst="rect">
            <a:avLst/>
          </a:prstGeom>
        </p:spPr>
      </p:pic>
      <p:grpSp>
        <p:nvGrpSpPr>
          <p:cNvPr id="6" name="Group 5"/>
          <p:cNvGrpSpPr/>
          <p:nvPr/>
        </p:nvGrpSpPr>
        <p:grpSpPr>
          <a:xfrm>
            <a:off x="0" y="-22843"/>
            <a:ext cx="12191999" cy="6895839"/>
            <a:chOff x="0" y="-22843"/>
            <a:chExt cx="12191999" cy="6895839"/>
          </a:xfrm>
        </p:grpSpPr>
        <p:grpSp>
          <p:nvGrpSpPr>
            <p:cNvPr id="7" name="Group 6"/>
            <p:cNvGrpSpPr/>
            <p:nvPr/>
          </p:nvGrpSpPr>
          <p:grpSpPr>
            <a:xfrm>
              <a:off x="0" y="5767386"/>
              <a:ext cx="12191999" cy="1105610"/>
              <a:chOff x="0" y="5767386"/>
              <a:chExt cx="12191999" cy="1105610"/>
            </a:xfrm>
          </p:grpSpPr>
          <p:pic>
            <p:nvPicPr>
              <p:cNvPr id="1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flipV="1">
              <a:off x="0" y="-22843"/>
              <a:ext cx="12191999" cy="1143367"/>
              <a:chOff x="0" y="5767386"/>
              <a:chExt cx="12191999" cy="1105610"/>
            </a:xfrm>
          </p:grpSpPr>
          <p:pic>
            <p:nvPicPr>
              <p:cNvPr id="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1193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99775" y="2770971"/>
            <a:ext cx="5418054" cy="424135"/>
          </a:xfrm>
        </p:spPr>
        <p:txBody>
          <a:bodyPr>
            <a:normAutofit/>
          </a:bodyPr>
          <a:lstStyle/>
          <a:p>
            <a:r>
              <a:rPr lang="vi-VN" sz="1800" dirty="0" smtClean="0">
                <a:latin typeface="Times New Roman" panose="02020603050405020304" pitchFamily="18" charset="0"/>
                <a:cs typeface="Times New Roman" panose="02020603050405020304" pitchFamily="18" charset="0"/>
              </a:rPr>
              <a:t>VẼ PHÁC HÌNH</a:t>
            </a:r>
            <a:endParaRPr lang="en-US" sz="18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2"/>
          <a:srcRect l="3058" t="51722" r="50725" b="1807"/>
          <a:stretch/>
        </p:blipFill>
        <p:spPr>
          <a:xfrm>
            <a:off x="7600153" y="573715"/>
            <a:ext cx="3418619" cy="2271999"/>
          </a:xfrm>
          <a:prstGeom prst="rect">
            <a:avLst/>
          </a:prstGeom>
        </p:spPr>
      </p:pic>
      <p:sp>
        <p:nvSpPr>
          <p:cNvPr id="12" name="TextBox 11"/>
          <p:cNvSpPr txBox="1"/>
          <p:nvPr/>
        </p:nvSpPr>
        <p:spPr>
          <a:xfrm>
            <a:off x="4577332" y="107299"/>
            <a:ext cx="5399314" cy="369332"/>
          </a:xfrm>
          <a:prstGeom prst="rect">
            <a:avLst/>
          </a:prstGeom>
          <a:noFill/>
        </p:spPr>
        <p:txBody>
          <a:bodyPr wrap="square" rtlCol="0">
            <a:spAutoFit/>
          </a:bodyPr>
          <a:lstStyle/>
          <a:p>
            <a:r>
              <a:rPr lang="vi-VN" dirty="0" smtClean="0">
                <a:solidFill>
                  <a:schemeClr val="accent2">
                    <a:lumMod val="75000"/>
                  </a:schemeClr>
                </a:solidFill>
                <a:latin typeface="+mj-lt"/>
              </a:rPr>
              <a:t>CÁC BƯỚC VẼ VÀ HOÀN THIỆN TRANH</a:t>
            </a:r>
            <a:endParaRPr lang="en-US" dirty="0">
              <a:solidFill>
                <a:schemeClr val="accent2">
                  <a:lumMod val="75000"/>
                </a:schemeClr>
              </a:solidFill>
              <a:latin typeface="+mj-lt"/>
            </a:endParaRPr>
          </a:p>
        </p:txBody>
      </p:sp>
      <p:grpSp>
        <p:nvGrpSpPr>
          <p:cNvPr id="14" name="Group 13"/>
          <p:cNvGrpSpPr/>
          <p:nvPr/>
        </p:nvGrpSpPr>
        <p:grpSpPr>
          <a:xfrm>
            <a:off x="827734" y="518454"/>
            <a:ext cx="5418054" cy="2627716"/>
            <a:chOff x="1426689" y="1122363"/>
            <a:chExt cx="4455886" cy="2299435"/>
          </a:xfrm>
        </p:grpSpPr>
        <p:pic>
          <p:nvPicPr>
            <p:cNvPr id="6" name="Picture 5"/>
            <p:cNvPicPr>
              <a:picLocks noChangeAspect="1"/>
            </p:cNvPicPr>
            <p:nvPr/>
          </p:nvPicPr>
          <p:blipFill rotWithShape="1">
            <a:blip r:embed="rId2"/>
            <a:srcRect l="3481" t="1927" r="52171" b="55826"/>
            <a:stretch/>
          </p:blipFill>
          <p:spPr>
            <a:xfrm>
              <a:off x="2226387" y="1122363"/>
              <a:ext cx="2811522" cy="1868525"/>
            </a:xfrm>
            <a:prstGeom prst="rect">
              <a:avLst/>
            </a:prstGeom>
          </p:spPr>
        </p:pic>
        <p:sp>
          <p:nvSpPr>
            <p:cNvPr id="13" name="Title 1"/>
            <p:cNvSpPr txBox="1">
              <a:spLocks/>
            </p:cNvSpPr>
            <p:nvPr/>
          </p:nvSpPr>
          <p:spPr>
            <a:xfrm>
              <a:off x="1426689" y="3050650"/>
              <a:ext cx="4455886" cy="3711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1800" smtClean="0">
                  <a:latin typeface="Times New Roman" panose="02020603050405020304" pitchFamily="18" charset="0"/>
                  <a:cs typeface="Times New Roman" panose="02020603050405020304" pitchFamily="18" charset="0"/>
                </a:rPr>
                <a:t>TÌM VÀ XÂY DỰNG BỐ CỤC</a:t>
              </a:r>
              <a:endParaRPr lang="en-US" sz="1800"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677946" y="3579065"/>
            <a:ext cx="5418054" cy="2867674"/>
            <a:chOff x="1404205" y="3847374"/>
            <a:chExt cx="4455886" cy="2509415"/>
          </a:xfrm>
        </p:grpSpPr>
        <p:pic>
          <p:nvPicPr>
            <p:cNvPr id="11" name="Picture 10"/>
            <p:cNvPicPr>
              <a:picLocks noChangeAspect="1"/>
            </p:cNvPicPr>
            <p:nvPr/>
          </p:nvPicPr>
          <p:blipFill rotWithShape="1">
            <a:blip r:embed="rId2"/>
            <a:srcRect l="55655" t="53446" r="2327" b="2031"/>
            <a:stretch/>
          </p:blipFill>
          <p:spPr>
            <a:xfrm>
              <a:off x="2248871" y="3847374"/>
              <a:ext cx="2811522" cy="1828800"/>
            </a:xfrm>
            <a:prstGeom prst="rect">
              <a:avLst/>
            </a:prstGeom>
            <a:ln w="19050">
              <a:solidFill>
                <a:schemeClr val="tx1"/>
              </a:solidFill>
            </a:ln>
          </p:spPr>
        </p:pic>
        <p:sp>
          <p:nvSpPr>
            <p:cNvPr id="16" name="Title 1"/>
            <p:cNvSpPr txBox="1">
              <a:spLocks/>
            </p:cNvSpPr>
            <p:nvPr/>
          </p:nvSpPr>
          <p:spPr>
            <a:xfrm>
              <a:off x="1404205" y="5985641"/>
              <a:ext cx="4455886" cy="3711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1800" dirty="0" smtClean="0">
                  <a:latin typeface="Times New Roman" panose="02020603050405020304" pitchFamily="18" charset="0"/>
                  <a:cs typeface="Times New Roman" panose="02020603050405020304" pitchFamily="18" charset="0"/>
                </a:rPr>
                <a:t>VẼ MÀU</a:t>
              </a:r>
              <a:endParaRPr lang="en-US" sz="1800" dirty="0">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6599775" y="3010044"/>
            <a:ext cx="5418054" cy="3847956"/>
            <a:chOff x="6599775" y="3291577"/>
            <a:chExt cx="4455886" cy="3367230"/>
          </a:xfrm>
        </p:grpSpPr>
        <p:grpSp>
          <p:nvGrpSpPr>
            <p:cNvPr id="9" name="Group 8"/>
            <p:cNvGrpSpPr/>
            <p:nvPr/>
          </p:nvGrpSpPr>
          <p:grpSpPr>
            <a:xfrm>
              <a:off x="6717391" y="3291577"/>
              <a:ext cx="4220653" cy="3092053"/>
              <a:chOff x="7791449" y="3581863"/>
              <a:chExt cx="4220653" cy="3092053"/>
            </a:xfrm>
          </p:grpSpPr>
          <p:pic>
            <p:nvPicPr>
              <p:cNvPr id="7" name="Picture 6"/>
              <p:cNvPicPr>
                <a:picLocks noChangeAspect="1"/>
              </p:cNvPicPr>
              <p:nvPr/>
            </p:nvPicPr>
            <p:blipFill>
              <a:blip r:embed="rId3"/>
              <a:stretch>
                <a:fillRect/>
              </a:stretch>
            </p:blipFill>
            <p:spPr>
              <a:xfrm>
                <a:off x="7791449" y="3581863"/>
                <a:ext cx="4220653" cy="3092053"/>
              </a:xfrm>
              <a:prstGeom prst="rect">
                <a:avLst/>
              </a:prstGeom>
            </p:spPr>
          </p:pic>
          <p:pic>
            <p:nvPicPr>
              <p:cNvPr id="8" name="Picture 7"/>
              <p:cNvPicPr>
                <a:picLocks noChangeAspect="1"/>
              </p:cNvPicPr>
              <p:nvPr/>
            </p:nvPicPr>
            <p:blipFill rotWithShape="1">
              <a:blip r:embed="rId2"/>
              <a:srcRect l="55655" t="53446" r="2327" b="2031"/>
              <a:stretch/>
            </p:blipFill>
            <p:spPr>
              <a:xfrm>
                <a:off x="8496558" y="4137660"/>
                <a:ext cx="2811522" cy="1828800"/>
              </a:xfrm>
              <a:prstGeom prst="rect">
                <a:avLst/>
              </a:prstGeom>
            </p:spPr>
          </p:pic>
        </p:grpSp>
        <p:sp>
          <p:nvSpPr>
            <p:cNvPr id="17" name="Title 1"/>
            <p:cNvSpPr txBox="1">
              <a:spLocks/>
            </p:cNvSpPr>
            <p:nvPr/>
          </p:nvSpPr>
          <p:spPr>
            <a:xfrm>
              <a:off x="6599775" y="6287659"/>
              <a:ext cx="4455886" cy="3711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1800" dirty="0" smtClean="0">
                  <a:latin typeface="Times New Roman" panose="02020603050405020304" pitchFamily="18" charset="0"/>
                  <a:cs typeface="Times New Roman" panose="02020603050405020304" pitchFamily="18" charset="0"/>
                </a:rPr>
                <a:t>LỒNG VÀO KHUNG TRANH</a:t>
              </a:r>
              <a:endParaRPr lang="en-US" sz="1800" dirty="0">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0" y="-22843"/>
            <a:ext cx="12191999" cy="6895839"/>
            <a:chOff x="0" y="-22843"/>
            <a:chExt cx="12191999" cy="6895839"/>
          </a:xfrm>
        </p:grpSpPr>
        <p:grpSp>
          <p:nvGrpSpPr>
            <p:cNvPr id="21" name="Group 20"/>
            <p:cNvGrpSpPr/>
            <p:nvPr/>
          </p:nvGrpSpPr>
          <p:grpSpPr>
            <a:xfrm>
              <a:off x="0" y="5767386"/>
              <a:ext cx="12191999" cy="1105610"/>
              <a:chOff x="0" y="5767386"/>
              <a:chExt cx="12191999" cy="1105610"/>
            </a:xfrm>
          </p:grpSpPr>
          <p:pic>
            <p:nvPicPr>
              <p:cNvPr id="2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oup 21"/>
            <p:cNvGrpSpPr/>
            <p:nvPr/>
          </p:nvGrpSpPr>
          <p:grpSpPr>
            <a:xfrm flipV="1">
              <a:off x="0" y="-22843"/>
              <a:ext cx="12191999" cy="1143367"/>
              <a:chOff x="0" y="5767386"/>
              <a:chExt cx="12191999" cy="1105610"/>
            </a:xfrm>
          </p:grpSpPr>
          <p:pic>
            <p:nvPicPr>
              <p:cNvPr id="23"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408214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in)">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52280" y="0"/>
            <a:ext cx="12242920" cy="6858000"/>
          </a:xfrm>
          <a:prstGeom prst="rect">
            <a:avLst/>
          </a:prstGeom>
        </p:spPr>
      </p:pic>
      <p:sp>
        <p:nvSpPr>
          <p:cNvPr id="6" name="Title 1"/>
          <p:cNvSpPr txBox="1">
            <a:spLocks/>
          </p:cNvSpPr>
          <p:nvPr/>
        </p:nvSpPr>
        <p:spPr>
          <a:xfrm>
            <a:off x="2554514" y="304799"/>
            <a:ext cx="7082971" cy="36866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2800" dirty="0" smtClean="0">
                <a:cs typeface="Times New Roman" panose="02020603050405020304" pitchFamily="18" charset="0"/>
              </a:rPr>
              <a:t>Ở nước ta ngành nghề đào tạo liên quan đến Mỹ thuật tạo hình giúp người học có năng lực trong thực hành, sáng tạo, đáp ứng được các nhu cầu và vị trí công việc như: Người thợ tuyển chọn tác phẩm, họa sĩ nhà điêu khắc, nhà sư phạm, nhà phê bình biên tập viên thuộc lĩnh vực Mỹ thuật...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609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8725" y="-706778"/>
            <a:ext cx="9144000" cy="2216263"/>
          </a:xfrm>
        </p:spPr>
        <p:txBody>
          <a:bodyPr>
            <a:normAutofit/>
          </a:bodyPr>
          <a:lstStyle/>
          <a:p>
            <a:r>
              <a:rPr lang="vi-VN" sz="2400" dirty="0" smtClean="0">
                <a:solidFill>
                  <a:schemeClr val="accent2">
                    <a:lumMod val="75000"/>
                  </a:schemeClr>
                </a:solidFill>
                <a:cs typeface="Times New Roman" panose="02020603050405020304" pitchFamily="18" charset="0"/>
              </a:rPr>
              <a:t>BÀI TẬP</a:t>
            </a:r>
            <a:r>
              <a:rPr lang="vi-VN" sz="2400" dirty="0" smtClean="0">
                <a:cs typeface="Times New Roman" panose="02020603050405020304" pitchFamily="18" charset="0"/>
              </a:rPr>
              <a:t/>
            </a:r>
            <a:br>
              <a:rPr lang="vi-VN" sz="2400" dirty="0" smtClean="0">
                <a:cs typeface="Times New Roman" panose="02020603050405020304" pitchFamily="18" charset="0"/>
              </a:rPr>
            </a:br>
            <a:r>
              <a:rPr lang="vi-VN" sz="2400" dirty="0">
                <a:cs typeface="Times New Roman" panose="02020603050405020304" pitchFamily="18" charset="0"/>
              </a:rPr>
              <a:t/>
            </a:r>
            <a:br>
              <a:rPr lang="vi-VN" sz="2400" dirty="0">
                <a:cs typeface="Times New Roman" panose="02020603050405020304" pitchFamily="18" charset="0"/>
              </a:rPr>
            </a:br>
            <a:r>
              <a:rPr lang="vi-VN" sz="2400" dirty="0">
                <a:cs typeface="Times New Roman" panose="02020603050405020304" pitchFamily="18" charset="0"/>
              </a:rPr>
              <a:t>T</a:t>
            </a:r>
            <a:r>
              <a:rPr lang="vi-VN" sz="2400" dirty="0" smtClean="0">
                <a:cs typeface="Times New Roman" panose="02020603050405020304" pitchFamily="18" charset="0"/>
              </a:rPr>
              <a:t>hực </a:t>
            </a:r>
            <a:r>
              <a:rPr lang="vi-VN" sz="2400" dirty="0">
                <a:cs typeface="Times New Roman" panose="02020603050405020304" pitchFamily="18" charset="0"/>
              </a:rPr>
              <a:t>hiện một sản phẩm mỹ thuật về một </a:t>
            </a:r>
            <a:r>
              <a:rPr lang="vi-VN" sz="2400" dirty="0" smtClean="0">
                <a:cs typeface="Times New Roman" panose="02020603050405020304" pitchFamily="18" charset="0"/>
              </a:rPr>
              <a:t>ngành, </a:t>
            </a:r>
            <a:r>
              <a:rPr lang="vi-VN" sz="2400" dirty="0">
                <a:cs typeface="Times New Roman" panose="02020603050405020304" pitchFamily="18" charset="0"/>
              </a:rPr>
              <a:t>nghề liên quan đến Mỹ thuật tạo hình mà em thích như vẽ </a:t>
            </a:r>
            <a:r>
              <a:rPr lang="vi-VN" sz="2400" dirty="0" smtClean="0">
                <a:cs typeface="Times New Roman" panose="02020603050405020304" pitchFamily="18" charset="0"/>
              </a:rPr>
              <a:t>tranh, nặng, xé dán..</a:t>
            </a:r>
            <a:endParaRPr lang="en-US" sz="2400"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533740" y="1654628"/>
            <a:ext cx="11324909" cy="4896599"/>
            <a:chOff x="533740" y="1654628"/>
            <a:chExt cx="11324909" cy="4896599"/>
          </a:xfrm>
        </p:grpSpPr>
        <p:pic>
          <p:nvPicPr>
            <p:cNvPr id="9" name="Picture 8"/>
            <p:cNvPicPr>
              <a:picLocks noChangeAspect="1"/>
            </p:cNvPicPr>
            <p:nvPr/>
          </p:nvPicPr>
          <p:blipFill>
            <a:blip r:embed="rId2"/>
            <a:stretch>
              <a:fillRect/>
            </a:stretch>
          </p:blipFill>
          <p:spPr>
            <a:xfrm>
              <a:off x="6037872" y="4429919"/>
              <a:ext cx="3044385" cy="2025900"/>
            </a:xfrm>
            <a:prstGeom prst="rect">
              <a:avLst/>
            </a:prstGeom>
          </p:spPr>
        </p:pic>
        <p:pic>
          <p:nvPicPr>
            <p:cNvPr id="5" name="Picture 4"/>
            <p:cNvPicPr>
              <a:picLocks noChangeAspect="1"/>
            </p:cNvPicPr>
            <p:nvPr/>
          </p:nvPicPr>
          <p:blipFill>
            <a:blip r:embed="rId3"/>
            <a:stretch>
              <a:fillRect/>
            </a:stretch>
          </p:blipFill>
          <p:spPr>
            <a:xfrm>
              <a:off x="3206296" y="1654628"/>
              <a:ext cx="2991304" cy="2065994"/>
            </a:xfrm>
            <a:prstGeom prst="rect">
              <a:avLst/>
            </a:prstGeom>
          </p:spPr>
        </p:pic>
        <p:pic>
          <p:nvPicPr>
            <p:cNvPr id="6" name="Picture 5"/>
            <p:cNvPicPr>
              <a:picLocks noChangeAspect="1"/>
            </p:cNvPicPr>
            <p:nvPr/>
          </p:nvPicPr>
          <p:blipFill>
            <a:blip r:embed="rId4"/>
            <a:stretch>
              <a:fillRect/>
            </a:stretch>
          </p:blipFill>
          <p:spPr>
            <a:xfrm>
              <a:off x="9477349" y="1654628"/>
              <a:ext cx="2030891" cy="2706624"/>
            </a:xfrm>
            <a:prstGeom prst="rect">
              <a:avLst/>
            </a:prstGeom>
          </p:spPr>
        </p:pic>
        <p:pic>
          <p:nvPicPr>
            <p:cNvPr id="7" name="Picture 6"/>
            <p:cNvPicPr>
              <a:picLocks noChangeAspect="1"/>
            </p:cNvPicPr>
            <p:nvPr/>
          </p:nvPicPr>
          <p:blipFill>
            <a:blip r:embed="rId5"/>
            <a:stretch>
              <a:fillRect/>
            </a:stretch>
          </p:blipFill>
          <p:spPr>
            <a:xfrm>
              <a:off x="6365081" y="1675720"/>
              <a:ext cx="2562225" cy="1926318"/>
            </a:xfrm>
            <a:prstGeom prst="rect">
              <a:avLst/>
            </a:prstGeom>
          </p:spPr>
        </p:pic>
        <p:pic>
          <p:nvPicPr>
            <p:cNvPr id="8" name="Picture 7"/>
            <p:cNvPicPr>
              <a:picLocks noChangeAspect="1"/>
            </p:cNvPicPr>
            <p:nvPr/>
          </p:nvPicPr>
          <p:blipFill>
            <a:blip r:embed="rId6"/>
            <a:stretch>
              <a:fillRect/>
            </a:stretch>
          </p:blipFill>
          <p:spPr>
            <a:xfrm>
              <a:off x="3846427" y="4429919"/>
              <a:ext cx="1711042" cy="2118812"/>
            </a:xfrm>
            <a:prstGeom prst="rect">
              <a:avLst/>
            </a:prstGeom>
          </p:spPr>
        </p:pic>
        <p:pic>
          <p:nvPicPr>
            <p:cNvPr id="11" name="Picture 10"/>
            <p:cNvPicPr>
              <a:picLocks noChangeAspect="1"/>
            </p:cNvPicPr>
            <p:nvPr/>
          </p:nvPicPr>
          <p:blipFill>
            <a:blip r:embed="rId7"/>
            <a:stretch>
              <a:fillRect/>
            </a:stretch>
          </p:blipFill>
          <p:spPr>
            <a:xfrm>
              <a:off x="550224" y="4697787"/>
              <a:ext cx="2647950" cy="1853440"/>
            </a:xfrm>
            <a:prstGeom prst="rect">
              <a:avLst/>
            </a:prstGeom>
          </p:spPr>
        </p:pic>
        <p:pic>
          <p:nvPicPr>
            <p:cNvPr id="12" name="Picture 11"/>
            <p:cNvPicPr>
              <a:picLocks noChangeAspect="1"/>
            </p:cNvPicPr>
            <p:nvPr/>
          </p:nvPicPr>
          <p:blipFill rotWithShape="1">
            <a:blip r:embed="rId8"/>
            <a:srcRect l="16476" t="18028" r="19015" b="7595"/>
            <a:stretch/>
          </p:blipFill>
          <p:spPr>
            <a:xfrm>
              <a:off x="9477350" y="4826437"/>
              <a:ext cx="2381299" cy="153753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740" y="1704203"/>
              <a:ext cx="2505075" cy="2016419"/>
            </a:xfrm>
            <a:prstGeom prst="rect">
              <a:avLst/>
            </a:prstGeom>
          </p:spPr>
        </p:pic>
      </p:grpSp>
    </p:spTree>
    <p:extLst>
      <p:ext uri="{BB962C8B-B14F-4D97-AF65-F5344CB8AC3E}">
        <p14:creationId xmlns:p14="http://schemas.microsoft.com/office/powerpoint/2010/main" val="347732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9800" y="-1747837"/>
            <a:ext cx="9144000" cy="2387600"/>
          </a:xfrm>
        </p:spPr>
        <p:txBody>
          <a:bodyPr>
            <a:normAutofit/>
          </a:bodyPr>
          <a:lstStyle/>
          <a:p>
            <a:r>
              <a:rPr lang="vi-VN" sz="2400" dirty="0" smtClean="0">
                <a:solidFill>
                  <a:srgbClr val="FF0000"/>
                </a:solidFill>
                <a:latin typeface="Times New Roman" panose="02020603050405020304" pitchFamily="18" charset="0"/>
                <a:cs typeface="Times New Roman" panose="02020603050405020304" pitchFamily="18" charset="0"/>
              </a:rPr>
              <a:t>THẢO LUẬN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20531" y="791040"/>
            <a:ext cx="10682357" cy="1655762"/>
          </a:xfrm>
        </p:spPr>
        <p:txBody>
          <a:bodyPr>
            <a:normAutofit/>
          </a:bodyPr>
          <a:lstStyle/>
          <a:p>
            <a:pPr algn="l"/>
            <a:r>
              <a:rPr lang="vi-VN" sz="2000" b="1" i="1" dirty="0" smtClean="0">
                <a:solidFill>
                  <a:srgbClr val="002060"/>
                </a:solidFill>
                <a:latin typeface="Times New Roman" panose="02020603050405020304" pitchFamily="18" charset="0"/>
                <a:cs typeface="Times New Roman" panose="02020603050405020304" pitchFamily="18" charset="0"/>
              </a:rPr>
              <a:t>Trưng </a:t>
            </a:r>
            <a:r>
              <a:rPr lang="vi-VN" sz="2000" b="1" i="1" dirty="0">
                <a:solidFill>
                  <a:srgbClr val="002060"/>
                </a:solidFill>
                <a:latin typeface="Times New Roman" panose="02020603050405020304" pitchFamily="18" charset="0"/>
                <a:cs typeface="Times New Roman" panose="02020603050405020304" pitchFamily="18" charset="0"/>
              </a:rPr>
              <a:t>bày sản phẩm và thảo </a:t>
            </a:r>
            <a:r>
              <a:rPr lang="vi-VN" sz="2000" b="1" i="1" dirty="0" smtClean="0">
                <a:solidFill>
                  <a:srgbClr val="002060"/>
                </a:solidFill>
                <a:latin typeface="Times New Roman" panose="02020603050405020304" pitchFamily="18" charset="0"/>
                <a:cs typeface="Times New Roman" panose="02020603050405020304" pitchFamily="18" charset="0"/>
              </a:rPr>
              <a:t>luận:</a:t>
            </a:r>
          </a:p>
          <a:p>
            <a:pPr algn="l"/>
            <a:r>
              <a:rPr lang="vi-VN" sz="2000" dirty="0" smtClean="0">
                <a:latin typeface="Times New Roman" panose="02020603050405020304" pitchFamily="18" charset="0"/>
                <a:cs typeface="Times New Roman" panose="02020603050405020304" pitchFamily="18" charset="0"/>
              </a:rPr>
              <a:t> - Sản </a:t>
            </a:r>
            <a:r>
              <a:rPr lang="vi-VN" sz="2000" dirty="0">
                <a:latin typeface="Times New Roman" panose="02020603050405020304" pitchFamily="18" charset="0"/>
                <a:cs typeface="Times New Roman" panose="02020603050405020304" pitchFamily="18" charset="0"/>
              </a:rPr>
              <a:t>phẩm của bạn thể hiện đặc điểm tạo hình của ngành nghề nên quan đến Mỹ thuật tạo </a:t>
            </a:r>
            <a:r>
              <a:rPr lang="vi-VN" sz="2000" dirty="0" smtClean="0">
                <a:latin typeface="Times New Roman" panose="02020603050405020304" pitchFamily="18" charset="0"/>
                <a:cs typeface="Times New Roman" panose="02020603050405020304" pitchFamily="18" charset="0"/>
              </a:rPr>
              <a:t>hình?</a:t>
            </a:r>
          </a:p>
          <a:p>
            <a:pPr algn="l"/>
            <a:r>
              <a:rPr lang="vi-VN" sz="2000" dirty="0" smtClean="0">
                <a:latin typeface="Times New Roman" panose="02020603050405020304" pitchFamily="18" charset="0"/>
                <a:cs typeface="Times New Roman" panose="02020603050405020304" pitchFamily="18" charset="0"/>
              </a:rPr>
              <a:t> - Đặc </a:t>
            </a:r>
            <a:r>
              <a:rPr lang="vi-VN" sz="2000" dirty="0">
                <a:latin typeface="Times New Roman" panose="02020603050405020304" pitchFamily="18" charset="0"/>
                <a:cs typeface="Times New Roman" panose="02020603050405020304" pitchFamily="18" charset="0"/>
              </a:rPr>
              <a:t>điểm nào giúp em nhận ra điều này em thích sản phẩm nào nhất tại </a:t>
            </a:r>
            <a:r>
              <a:rPr lang="vi-VN" sz="2000" dirty="0" smtClean="0">
                <a:latin typeface="Times New Roman" panose="02020603050405020304" pitchFamily="18" charset="0"/>
                <a:cs typeface="Times New Roman" panose="02020603050405020304" pitchFamily="18" charset="0"/>
              </a:rPr>
              <a:t>sao?</a:t>
            </a:r>
            <a:endParaRPr lang="en-US"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t="21715" b="29964"/>
          <a:stretch/>
        </p:blipFill>
        <p:spPr>
          <a:xfrm>
            <a:off x="1945341" y="1983251"/>
            <a:ext cx="8138459" cy="4596197"/>
          </a:xfrm>
          <a:prstGeom prst="rect">
            <a:avLst/>
          </a:prstGeom>
        </p:spPr>
      </p:pic>
      <p:grpSp>
        <p:nvGrpSpPr>
          <p:cNvPr id="5" name="Group 4"/>
          <p:cNvGrpSpPr/>
          <p:nvPr/>
        </p:nvGrpSpPr>
        <p:grpSpPr>
          <a:xfrm>
            <a:off x="0" y="-22843"/>
            <a:ext cx="12191999" cy="6895839"/>
            <a:chOff x="0" y="-22843"/>
            <a:chExt cx="12191999" cy="6895839"/>
          </a:xfrm>
        </p:grpSpPr>
        <p:grpSp>
          <p:nvGrpSpPr>
            <p:cNvPr id="6" name="Group 5"/>
            <p:cNvGrpSpPr/>
            <p:nvPr/>
          </p:nvGrpSpPr>
          <p:grpSpPr>
            <a:xfrm>
              <a:off x="0" y="5767386"/>
              <a:ext cx="12191999" cy="1105610"/>
              <a:chOff x="0" y="5767386"/>
              <a:chExt cx="12191999" cy="1105610"/>
            </a:xfrm>
          </p:grpSpPr>
          <p:pic>
            <p:nvPicPr>
              <p:cNvPr id="10"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flipV="1">
              <a:off x="0" y="-22843"/>
              <a:ext cx="12191999" cy="1143367"/>
              <a:chOff x="0" y="5767386"/>
              <a:chExt cx="12191999" cy="1105610"/>
            </a:xfrm>
          </p:grpSpPr>
          <p:pic>
            <p:nvPicPr>
              <p:cNvPr id="8"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33850168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325350" cy="6858000"/>
          </a:xfrm>
          <a:prstGeom prst="rect">
            <a:avLst/>
          </a:prstGeom>
        </p:spPr>
      </p:pic>
      <p:sp>
        <p:nvSpPr>
          <p:cNvPr id="9" name="Title 1"/>
          <p:cNvSpPr txBox="1">
            <a:spLocks/>
          </p:cNvSpPr>
          <p:nvPr/>
        </p:nvSpPr>
        <p:spPr>
          <a:xfrm>
            <a:off x="1476373" y="342900"/>
            <a:ext cx="8477250" cy="318134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4000" b="1" dirty="0" smtClean="0">
                <a:solidFill>
                  <a:srgbClr val="FF0000"/>
                </a:solidFill>
                <a:latin typeface="Times New Roman" panose="02020603050405020304" pitchFamily="18" charset="0"/>
                <a:cs typeface="Times New Roman" panose="02020603050405020304" pitchFamily="18" charset="0"/>
              </a:rPr>
              <a:t>                      VẬN DỤNG</a:t>
            </a:r>
            <a:r>
              <a:rPr lang="vi-VN" sz="2400" dirty="0" smtClean="0">
                <a:latin typeface="Times New Roman" panose="02020603050405020304" pitchFamily="18" charset="0"/>
                <a:cs typeface="Times New Roman" panose="02020603050405020304" pitchFamily="18" charset="0"/>
              </a:rPr>
              <a:t/>
            </a:r>
            <a:br>
              <a:rPr lang="vi-VN" sz="2400" dirty="0" smtClean="0">
                <a:latin typeface="Times New Roman" panose="02020603050405020304" pitchFamily="18" charset="0"/>
                <a:cs typeface="Times New Roman" panose="02020603050405020304" pitchFamily="18" charset="0"/>
              </a:rPr>
            </a:br>
            <a:r>
              <a:rPr lang="en-US" sz="2400" b="1" dirty="0" smtClean="0">
                <a:solidFill>
                  <a:srgbClr val="FFC000"/>
                </a:solidFill>
                <a:latin typeface="Times New Roman" panose="02020603050405020304" pitchFamily="18" charset="0"/>
                <a:cs typeface="Times New Roman" panose="02020603050405020304" pitchFamily="18" charset="0"/>
              </a:rPr>
              <a:t> </a:t>
            </a:r>
            <a:r>
              <a:rPr lang="vi-VN" sz="2400" b="1" dirty="0" smtClean="0">
                <a:solidFill>
                  <a:srgbClr val="FFC000"/>
                </a:solidFill>
                <a:latin typeface="Times New Roman" panose="02020603050405020304" pitchFamily="18" charset="0"/>
                <a:cs typeface="Times New Roman" panose="02020603050405020304" pitchFamily="18" charset="0"/>
              </a:rPr>
              <a:t/>
            </a:r>
            <a:br>
              <a:rPr lang="vi-VN" sz="2400" b="1" dirty="0" smtClean="0">
                <a:solidFill>
                  <a:srgbClr val="FFC000"/>
                </a:solidFill>
                <a:latin typeface="Times New Roman" panose="02020603050405020304" pitchFamily="18" charset="0"/>
                <a:cs typeface="Times New Roman" panose="02020603050405020304" pitchFamily="18" charset="0"/>
              </a:rPr>
            </a:br>
            <a:r>
              <a:rPr lang="vi-VN" sz="2400" b="1" dirty="0" smtClean="0">
                <a:solidFill>
                  <a:srgbClr val="FFC000"/>
                </a:solidFill>
                <a:latin typeface="Times New Roman" panose="02020603050405020304" pitchFamily="18" charset="0"/>
                <a:cs typeface="Times New Roman" panose="02020603050405020304" pitchFamily="18" charset="0"/>
              </a:rPr>
              <a:t>- V</a:t>
            </a:r>
            <a:r>
              <a:rPr lang="en-US" sz="2400" b="1" dirty="0" err="1" smtClean="0">
                <a:solidFill>
                  <a:srgbClr val="FFC000"/>
                </a:solidFill>
                <a:latin typeface="Times New Roman" panose="02020603050405020304" pitchFamily="18" charset="0"/>
                <a:cs typeface="Times New Roman" panose="02020603050405020304" pitchFamily="18" charset="0"/>
              </a:rPr>
              <a:t>iết</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một</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bài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luận</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hoặc</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thực</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hiện</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một</a:t>
            </a:r>
            <a:r>
              <a:rPr lang="en-US" sz="2400" b="1" dirty="0" smtClean="0">
                <a:solidFill>
                  <a:srgbClr val="FFC000"/>
                </a:solidFill>
                <a:latin typeface="Times New Roman" panose="02020603050405020304" pitchFamily="18" charset="0"/>
                <a:cs typeface="Times New Roman" panose="02020603050405020304" pitchFamily="18" charset="0"/>
              </a:rPr>
              <a:t> video clip </a:t>
            </a:r>
            <a:r>
              <a:rPr lang="en-US" sz="2400" b="1" dirty="0" err="1" smtClean="0">
                <a:solidFill>
                  <a:srgbClr val="FFC000"/>
                </a:solidFill>
                <a:latin typeface="Times New Roman" panose="02020603050405020304" pitchFamily="18" charset="0"/>
                <a:cs typeface="Times New Roman" panose="02020603050405020304" pitchFamily="18" charset="0"/>
              </a:rPr>
              <a:t>về</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một</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ngành</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nghề</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liên</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quan</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đến</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Mỹ</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thuật</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đội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hình</a:t>
            </a:r>
            <a:r>
              <a:rPr lang="vi-VN" sz="2400" b="1" dirty="0" smtClean="0">
                <a:solidFill>
                  <a:srgbClr val="FFC000"/>
                </a:solidFill>
                <a:latin typeface="Times New Roman" panose="02020603050405020304" pitchFamily="18" charset="0"/>
                <a:cs typeface="Times New Roman" panose="02020603050405020304" pitchFamily="18" charset="0"/>
              </a:rPr>
              <a:t>?</a:t>
            </a:r>
            <a:br>
              <a:rPr lang="vi-VN" sz="2400" b="1" dirty="0" smtClean="0">
                <a:solidFill>
                  <a:srgbClr val="FFC000"/>
                </a:solidFill>
                <a:latin typeface="Times New Roman" panose="02020603050405020304" pitchFamily="18" charset="0"/>
                <a:cs typeface="Times New Roman" panose="02020603050405020304" pitchFamily="18" charset="0"/>
              </a:rPr>
            </a:br>
            <a:r>
              <a:rPr lang="vi-VN" sz="2400" b="1" i="1" dirty="0" smtClean="0">
                <a:solidFill>
                  <a:srgbClr val="FF0000"/>
                </a:solidFill>
                <a:latin typeface="Times New Roman" panose="02020603050405020304" pitchFamily="18" charset="0"/>
                <a:cs typeface="Times New Roman" panose="02020603050405020304" pitchFamily="18" charset="0"/>
              </a:rPr>
              <a:t>GỢI Ý</a:t>
            </a:r>
            <a:r>
              <a:rPr lang="vi-VN" sz="2400" b="1" dirty="0" smtClean="0">
                <a:solidFill>
                  <a:srgbClr val="FF0000"/>
                </a:solidFill>
                <a:latin typeface="Times New Roman" panose="02020603050405020304" pitchFamily="18" charset="0"/>
                <a:cs typeface="Times New Roman" panose="02020603050405020304" pitchFamily="18" charset="0"/>
              </a:rPr>
              <a:t>:</a:t>
            </a:r>
          </a:p>
          <a:p>
            <a:pPr algn="l"/>
            <a:r>
              <a:rPr lang="vi-VN"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Công</a:t>
            </a:r>
            <a:r>
              <a:rPr lang="en-US" sz="2400" b="1" dirty="0" smtClean="0">
                <a:solidFill>
                  <a:srgbClr val="FFC000"/>
                </a:solidFill>
                <a:latin typeface="Times New Roman" panose="02020603050405020304" pitchFamily="18" charset="0"/>
                <a:cs typeface="Times New Roman" panose="02020603050405020304" pitchFamily="18" charset="0"/>
              </a:rPr>
              <a:t> </a:t>
            </a:r>
            <a:r>
              <a:rPr lang="vi-VN" sz="2400" b="1" dirty="0" smtClean="0">
                <a:solidFill>
                  <a:srgbClr val="FFC000"/>
                </a:solidFill>
                <a:latin typeface="Times New Roman" panose="02020603050405020304" pitchFamily="18" charset="0"/>
                <a:cs typeface="Times New Roman" panose="02020603050405020304" pitchFamily="18" charset="0"/>
              </a:rPr>
              <a:t>đoạn</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thực</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hiện</a:t>
            </a:r>
            <a:r>
              <a:rPr lang="vi-VN" sz="2400" b="1" dirty="0" smtClean="0">
                <a:solidFill>
                  <a:srgbClr val="FFC000"/>
                </a:solidFill>
                <a:latin typeface="Times New Roman" panose="02020603050405020304" pitchFamily="18" charset="0"/>
                <a:cs typeface="Times New Roman" panose="02020603050405020304" pitchFamily="18" charset="0"/>
              </a:rPr>
              <a:t>?</a:t>
            </a:r>
            <a:br>
              <a:rPr lang="vi-VN" sz="2400" b="1" dirty="0" smtClean="0">
                <a:solidFill>
                  <a:srgbClr val="FFC000"/>
                </a:solidFill>
                <a:latin typeface="Times New Roman" panose="02020603050405020304" pitchFamily="18" charset="0"/>
                <a:cs typeface="Times New Roman" panose="02020603050405020304" pitchFamily="18" charset="0"/>
              </a:rPr>
            </a:br>
            <a:r>
              <a:rPr lang="vi-VN" sz="2400" b="1" dirty="0" smtClean="0">
                <a:solidFill>
                  <a:srgbClr val="FFC000"/>
                </a:solidFill>
                <a:latin typeface="Times New Roman" panose="02020603050405020304" pitchFamily="18" charset="0"/>
                <a:cs typeface="Times New Roman" panose="02020603050405020304" pitchFamily="18" charset="0"/>
              </a:rPr>
              <a:t>-</a:t>
            </a:r>
            <a:r>
              <a:rPr lang="en-US" sz="2400" b="1" dirty="0" smtClean="0">
                <a:solidFill>
                  <a:srgbClr val="FFC000"/>
                </a:solidFill>
                <a:latin typeface="Times New Roman" panose="02020603050405020304" pitchFamily="18" charset="0"/>
                <a:cs typeface="Times New Roman" panose="02020603050405020304" pitchFamily="18" charset="0"/>
              </a:rPr>
              <a:t> </a:t>
            </a:r>
            <a:r>
              <a:rPr lang="vi-VN" sz="2400" b="1" dirty="0" smtClean="0">
                <a:solidFill>
                  <a:srgbClr val="FFC000"/>
                </a:solidFill>
                <a:latin typeface="Times New Roman" panose="02020603050405020304" pitchFamily="18" charset="0"/>
                <a:cs typeface="Times New Roman" panose="02020603050405020304" pitchFamily="18" charset="0"/>
              </a:rPr>
              <a:t>C</a:t>
            </a:r>
            <a:r>
              <a:rPr lang="en-US" sz="2400" b="1" dirty="0" err="1" smtClean="0">
                <a:solidFill>
                  <a:srgbClr val="FFC000"/>
                </a:solidFill>
                <a:latin typeface="Times New Roman" panose="02020603050405020304" pitchFamily="18" charset="0"/>
                <a:cs typeface="Times New Roman" panose="02020603050405020304" pitchFamily="18" charset="0"/>
              </a:rPr>
              <a:t>hất</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liệu</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một</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sắc</a:t>
            </a:r>
            <a:r>
              <a:rPr lang="vi-VN" sz="2400" b="1" dirty="0" smtClean="0">
                <a:solidFill>
                  <a:srgbClr val="FFC000"/>
                </a:solidFill>
                <a:latin typeface="Times New Roman" panose="02020603050405020304" pitchFamily="18" charset="0"/>
                <a:cs typeface="Times New Roman" panose="02020603050405020304" pitchFamily="18" charset="0"/>
              </a:rPr>
              <a:t>?</a:t>
            </a:r>
            <a:r>
              <a:rPr lang="vi-VN" sz="2400" dirty="0" smtClean="0">
                <a:solidFill>
                  <a:srgbClr val="FFC000"/>
                </a:solidFill>
                <a:latin typeface="Times New Roman" panose="02020603050405020304" pitchFamily="18" charset="0"/>
                <a:cs typeface="Times New Roman" panose="02020603050405020304" pitchFamily="18" charset="0"/>
              </a:rPr>
              <a:t/>
            </a:r>
            <a:br>
              <a:rPr lang="vi-VN" sz="2400" dirty="0" smtClean="0">
                <a:solidFill>
                  <a:srgbClr val="FFC000"/>
                </a:solidFill>
                <a:latin typeface="Times New Roman" panose="02020603050405020304" pitchFamily="18" charset="0"/>
                <a:cs typeface="Times New Roman" panose="02020603050405020304" pitchFamily="18" charset="0"/>
              </a:rPr>
            </a:br>
            <a:r>
              <a:rPr lang="vi-VN" sz="2400" b="1" dirty="0" smtClean="0">
                <a:solidFill>
                  <a:srgbClr val="FFC000"/>
                </a:solidFill>
                <a:latin typeface="Times New Roman" panose="02020603050405020304" pitchFamily="18" charset="0"/>
                <a:cs typeface="Times New Roman" panose="02020603050405020304" pitchFamily="18" charset="0"/>
              </a:rPr>
              <a:t>- T</a:t>
            </a:r>
            <a:r>
              <a:rPr lang="en-US" sz="2400" b="1" dirty="0" err="1" smtClean="0">
                <a:solidFill>
                  <a:srgbClr val="FFC000"/>
                </a:solidFill>
                <a:latin typeface="Times New Roman" panose="02020603050405020304" pitchFamily="18" charset="0"/>
                <a:cs typeface="Times New Roman" panose="02020603050405020304" pitchFamily="18" charset="0"/>
              </a:rPr>
              <a:t>ác</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giả</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tác</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phẩm</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nổi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tiếng</a:t>
            </a:r>
            <a:r>
              <a:rPr lang="vi-VN" sz="2400" b="1" dirty="0" smtClean="0">
                <a:solidFill>
                  <a:srgbClr val="FFC000"/>
                </a:solidFill>
                <a:latin typeface="Times New Roman" panose="02020603050405020304" pitchFamily="18" charset="0"/>
                <a:cs typeface="Times New Roman" panose="02020603050405020304" pitchFamily="18" charset="0"/>
              </a:rPr>
              <a:t>?</a:t>
            </a:r>
            <a:endParaRPr lang="en-US" sz="2400" b="1" dirty="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21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9">
                                            <p:txEl>
                                              <p:pRg st="0" end="0"/>
                                            </p:txEl>
                                          </p:spTgt>
                                        </p:tgtEl>
                                        <p:attrNameLst>
                                          <p:attrName>style.color</p:attrName>
                                        </p:attrNameLst>
                                      </p:cBhvr>
                                      <p:to>
                                        <p:clrVal>
                                          <a:schemeClr val="accent2"/>
                                        </p:clrVal>
                                      </p:to>
                                    </p:set>
                                    <p:set>
                                      <p:cBhvr>
                                        <p:cTn id="7" dur="500" fill="hold"/>
                                        <p:tgtEl>
                                          <p:spTgt spid="9">
                                            <p:txEl>
                                              <p:pRg st="0" end="0"/>
                                            </p:txEl>
                                          </p:spTgt>
                                        </p:tgtEl>
                                        <p:attrNameLst>
                                          <p:attrName>fillcolor</p:attrName>
                                        </p:attrNameLst>
                                      </p:cBhvr>
                                      <p:to>
                                        <p:clrVal>
                                          <a:schemeClr val="accent2"/>
                                        </p:clrVal>
                                      </p:to>
                                    </p:set>
                                    <p:set>
                                      <p:cBhvr>
                                        <p:cTn id="8"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Title 4"/>
          <p:cNvSpPr>
            <a:spLocks noGrp="1"/>
          </p:cNvSpPr>
          <p:nvPr>
            <p:ph type="ctrTitle"/>
          </p:nvPr>
        </p:nvSpPr>
        <p:spPr>
          <a:xfrm>
            <a:off x="1524000" y="1122362"/>
            <a:ext cx="9144000" cy="3316287"/>
          </a:xfrm>
        </p:spPr>
        <p:txBody>
          <a:bodyPr/>
          <a:lstStyle/>
          <a:p>
            <a:endParaRPr lang="en-US" dirty="0"/>
          </a:p>
        </p:txBody>
      </p:sp>
      <p:sp>
        <p:nvSpPr>
          <p:cNvPr id="6" name="Title 1"/>
          <p:cNvSpPr txBox="1">
            <a:spLocks/>
          </p:cNvSpPr>
          <p:nvPr/>
        </p:nvSpPr>
        <p:spPr>
          <a:xfrm>
            <a:off x="1524000" y="1427163"/>
            <a:ext cx="9144000" cy="23876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7100" dirty="0" smtClean="0">
                <a:solidFill>
                  <a:srgbClr val="FF0000"/>
                </a:solidFill>
                <a:cs typeface="Times New Roman" panose="02020603050405020304" pitchFamily="18" charset="0"/>
              </a:rPr>
              <a:t>DẶN DÒ</a:t>
            </a:r>
            <a:br>
              <a:rPr lang="vi-VN" sz="7100" dirty="0" smtClean="0">
                <a:solidFill>
                  <a:srgbClr val="FF0000"/>
                </a:solidFill>
                <a:cs typeface="Times New Roman" panose="02020603050405020304" pitchFamily="18" charset="0"/>
              </a:rPr>
            </a:br>
            <a:r>
              <a:rPr lang="vi-VN" sz="7100" dirty="0" smtClean="0">
                <a:solidFill>
                  <a:srgbClr val="FFFF00"/>
                </a:solidFill>
                <a:cs typeface="Times New Roman" panose="02020603050405020304" pitchFamily="18" charset="0"/>
              </a:rPr>
              <a:t>Giờ sau cả lớp chuẩn bị mang </a:t>
            </a:r>
            <a:br>
              <a:rPr lang="vi-VN" sz="7100" dirty="0" smtClean="0">
                <a:solidFill>
                  <a:srgbClr val="FFFF00"/>
                </a:solidFill>
                <a:cs typeface="Times New Roman" panose="02020603050405020304" pitchFamily="18" charset="0"/>
              </a:rPr>
            </a:br>
            <a:r>
              <a:rPr lang="vi-VN" sz="7100" dirty="0" smtClean="0">
                <a:solidFill>
                  <a:srgbClr val="FFFF00"/>
                </a:solidFill>
                <a:cs typeface="Times New Roman" panose="02020603050405020304" pitchFamily="18" charset="0"/>
              </a:rPr>
              <a:t>và đồ dùng học tập nha</a:t>
            </a:r>
            <a:r>
              <a:rPr lang="vi-VN" sz="5600" dirty="0" smtClean="0">
                <a:solidFill>
                  <a:srgbClr val="FFFF00"/>
                </a:solidFill>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
            </a:r>
            <a:br>
              <a:rPr lang="en-US" sz="2400" dirty="0" smtClean="0">
                <a:solidFill>
                  <a:srgbClr val="FF0000"/>
                </a:solidFill>
                <a:latin typeface="Times New Roman" panose="02020603050405020304" pitchFamily="18" charset="0"/>
                <a:cs typeface="Times New Roman" panose="02020603050405020304" pitchFamily="18" charset="0"/>
              </a:rPr>
            </a:b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93878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070974" y="307294"/>
            <a:ext cx="8597026" cy="6495144"/>
          </a:xfrm>
          <a:prstGeom prst="rect">
            <a:avLst/>
          </a:prstGeom>
        </p:spPr>
      </p:pic>
      <p:sp>
        <p:nvSpPr>
          <p:cNvPr id="5" name="TextBox 4"/>
          <p:cNvSpPr txBox="1"/>
          <p:nvPr/>
        </p:nvSpPr>
        <p:spPr>
          <a:xfrm>
            <a:off x="3623047" y="1647895"/>
            <a:ext cx="4945906" cy="707886"/>
          </a:xfrm>
          <a:prstGeom prst="rect">
            <a:avLst/>
          </a:prstGeom>
          <a:noFill/>
        </p:spPr>
        <p:txBody>
          <a:bodyPr wrap="none" rtlCol="0">
            <a:spAutoFit/>
          </a:bodyPr>
          <a:lstStyle/>
          <a:p>
            <a:r>
              <a:rPr lang="vi-VN" sz="4000" b="1" dirty="0" smtClean="0">
                <a:solidFill>
                  <a:srgbClr val="FF0000"/>
                </a:solidFill>
                <a:latin typeface="+mj-lt"/>
              </a:rPr>
              <a:t>TẠM BIỆT CẢ LỚP!</a:t>
            </a:r>
            <a:endParaRPr lang="en-US" sz="4000" b="1" dirty="0">
              <a:solidFill>
                <a:srgbClr val="FF0000"/>
              </a:solidFill>
              <a:latin typeface="+mj-lt"/>
            </a:endParaRPr>
          </a:p>
        </p:txBody>
      </p:sp>
      <p:grpSp>
        <p:nvGrpSpPr>
          <p:cNvPr id="7" name="Group 6"/>
          <p:cNvGrpSpPr/>
          <p:nvPr/>
        </p:nvGrpSpPr>
        <p:grpSpPr>
          <a:xfrm>
            <a:off x="0" y="-22843"/>
            <a:ext cx="12191999" cy="6895839"/>
            <a:chOff x="0" y="-22843"/>
            <a:chExt cx="12191999" cy="6895839"/>
          </a:xfrm>
        </p:grpSpPr>
        <p:grpSp>
          <p:nvGrpSpPr>
            <p:cNvPr id="8" name="Group 7"/>
            <p:cNvGrpSpPr/>
            <p:nvPr/>
          </p:nvGrpSpPr>
          <p:grpSpPr>
            <a:xfrm>
              <a:off x="0" y="5767386"/>
              <a:ext cx="12191999" cy="1105610"/>
              <a:chOff x="0" y="5767386"/>
              <a:chExt cx="12191999" cy="1105610"/>
            </a:xfrm>
          </p:grpSpPr>
          <p:pic>
            <p:nvPicPr>
              <p:cNvPr id="12"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flipV="1">
              <a:off x="0" y="-22843"/>
              <a:ext cx="12191999" cy="1143367"/>
              <a:chOff x="0" y="5767386"/>
              <a:chExt cx="12191999" cy="1105610"/>
            </a:xfrm>
          </p:grpSpPr>
          <p:pic>
            <p:nvPicPr>
              <p:cNvPr id="10"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191314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27198" y="338405"/>
            <a:ext cx="8991601" cy="1323439"/>
          </a:xfrm>
          <a:prstGeom prst="rect">
            <a:avLst/>
          </a:prstGeom>
          <a:noFill/>
        </p:spPr>
        <p:txBody>
          <a:bodyPr wrap="square" rtlCol="0">
            <a:spAutoFit/>
          </a:bodyPr>
          <a:lstStyle/>
          <a:p>
            <a:pPr algn="ctr"/>
            <a:r>
              <a:rPr lang="vi-VN" sz="4000" b="1" dirty="0" smtClean="0">
                <a:solidFill>
                  <a:srgbClr val="FFFF00"/>
                </a:solidFill>
                <a:latin typeface="+mj-lt"/>
              </a:rPr>
              <a:t>Bài 16: </a:t>
            </a:r>
            <a:r>
              <a:rPr lang="vi-VN" sz="4000" b="1" dirty="0">
                <a:solidFill>
                  <a:srgbClr val="FFFF00"/>
                </a:solidFill>
                <a:latin typeface="+mj-lt"/>
              </a:rPr>
              <a:t>Đ</a:t>
            </a:r>
            <a:r>
              <a:rPr lang="vi-VN" sz="4000" b="1" dirty="0" smtClean="0">
                <a:solidFill>
                  <a:srgbClr val="FFFF00"/>
                </a:solidFill>
                <a:latin typeface="+mj-lt"/>
              </a:rPr>
              <a:t>ặc trưng của ngành nghề liên quan đến Mỹ thuật tạo hình</a:t>
            </a:r>
            <a:endParaRPr lang="en-US" sz="4000" b="1" dirty="0">
              <a:solidFill>
                <a:srgbClr val="FFFF00"/>
              </a:solidFill>
              <a:latin typeface="+mj-lt"/>
            </a:endParaRPr>
          </a:p>
        </p:txBody>
      </p:sp>
      <p:sp>
        <p:nvSpPr>
          <p:cNvPr id="8" name="Title 1"/>
          <p:cNvSpPr txBox="1">
            <a:spLocks/>
          </p:cNvSpPr>
          <p:nvPr/>
        </p:nvSpPr>
        <p:spPr>
          <a:xfrm>
            <a:off x="321764" y="1795626"/>
            <a:ext cx="11279843" cy="295274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vi-VN" sz="3200" dirty="0" smtClean="0">
                <a:cs typeface="Times New Roman" panose="02020603050405020304" pitchFamily="18" charset="0"/>
              </a:rPr>
              <a:t>                                           </a:t>
            </a:r>
            <a:r>
              <a:rPr lang="vi-VN" sz="3200" dirty="0" smtClean="0">
                <a:solidFill>
                  <a:srgbClr val="FF0000"/>
                </a:solidFill>
                <a:cs typeface="Times New Roman" panose="02020603050405020304" pitchFamily="18" charset="0"/>
              </a:rPr>
              <a:t>   Yêu cầu cần đạt: </a:t>
            </a:r>
            <a:r>
              <a:rPr lang="vi-VN" sz="3200" dirty="0" smtClean="0">
                <a:cs typeface="Times New Roman" panose="02020603050405020304" pitchFamily="18" charset="0"/>
              </a:rPr>
              <a:t/>
            </a:r>
            <a:br>
              <a:rPr lang="vi-VN" sz="3200" dirty="0" smtClean="0">
                <a:cs typeface="Times New Roman" panose="02020603050405020304" pitchFamily="18" charset="0"/>
              </a:rPr>
            </a:br>
            <a:r>
              <a:rPr lang="vi-VN" sz="3200" dirty="0" smtClean="0">
                <a:cs typeface="Times New Roman" panose="02020603050405020304" pitchFamily="18" charset="0"/>
              </a:rPr>
              <a:t>- Nêu được yếu tố đặc trưng của một số ngành nghề liên quan đến kỹ thuật tạo hình.</a:t>
            </a:r>
            <a:br>
              <a:rPr lang="vi-VN" sz="3200" dirty="0" smtClean="0">
                <a:cs typeface="Times New Roman" panose="02020603050405020304" pitchFamily="18" charset="0"/>
              </a:rPr>
            </a:br>
            <a:r>
              <a:rPr lang="vi-VN" sz="3200" dirty="0" smtClean="0">
                <a:cs typeface="Times New Roman" panose="02020603050405020304" pitchFamily="18" charset="0"/>
              </a:rPr>
              <a:t>- Biết đến các bước hiện một tác phẩm mỹ thuật của sĩ.</a:t>
            </a:r>
            <a:br>
              <a:rPr lang="vi-VN" sz="3200" dirty="0" smtClean="0">
                <a:cs typeface="Times New Roman" panose="02020603050405020304" pitchFamily="18" charset="0"/>
              </a:rPr>
            </a:br>
            <a:r>
              <a:rPr lang="vi-VN" sz="3200" dirty="0" smtClean="0">
                <a:cs typeface="Times New Roman" panose="02020603050405020304" pitchFamily="18" charset="0"/>
              </a:rPr>
              <a:t>- Thể hiện được kiến thức kĩ năng liên môn thông qua sản phẩm cụ thể.</a:t>
            </a:r>
            <a:br>
              <a:rPr lang="vi-VN" sz="3200" dirty="0" smtClean="0">
                <a:cs typeface="Times New Roman" panose="02020603050405020304" pitchFamily="18" charset="0"/>
              </a:rPr>
            </a:br>
            <a:r>
              <a:rPr lang="vi-VN" sz="3200" dirty="0" smtClean="0">
                <a:cs typeface="Times New Roman" panose="02020603050405020304" pitchFamily="18" charset="0"/>
              </a:rPr>
              <a:t>- Nhận định được lĩnh vực chuyên ngành phù hợp với sản xuất cá nhân</a:t>
            </a:r>
            <a:r>
              <a:rPr lang="vi-VN" sz="2400" dirty="0" smtClean="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 name="Snip and Round Single Corner Rectangle 1"/>
          <p:cNvSpPr/>
          <p:nvPr/>
        </p:nvSpPr>
        <p:spPr>
          <a:xfrm>
            <a:off x="721972" y="396873"/>
            <a:ext cx="10479428" cy="1803400"/>
          </a:xfrm>
          <a:prstGeom prst="snip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53664" y="636854"/>
            <a:ext cx="8991601" cy="1323439"/>
          </a:xfrm>
          <a:prstGeom prst="rect">
            <a:avLst/>
          </a:prstGeom>
          <a:noFill/>
        </p:spPr>
        <p:txBody>
          <a:bodyPr wrap="square" rtlCol="0">
            <a:spAutoFit/>
          </a:bodyPr>
          <a:lstStyle/>
          <a:p>
            <a:pPr algn="ctr"/>
            <a:r>
              <a:rPr lang="vi-VN" sz="4000" b="1" dirty="0" smtClean="0">
                <a:solidFill>
                  <a:srgbClr val="FF0000"/>
                </a:solidFill>
                <a:latin typeface="+mj-lt"/>
              </a:rPr>
              <a:t>Bài 16: </a:t>
            </a:r>
            <a:r>
              <a:rPr lang="vi-VN" sz="4000" b="1" dirty="0">
                <a:solidFill>
                  <a:srgbClr val="FF0000"/>
                </a:solidFill>
                <a:latin typeface="+mj-lt"/>
              </a:rPr>
              <a:t>Đ</a:t>
            </a:r>
            <a:r>
              <a:rPr lang="vi-VN" sz="4000" b="1" dirty="0" smtClean="0">
                <a:solidFill>
                  <a:srgbClr val="FF0000"/>
                </a:solidFill>
                <a:latin typeface="+mj-lt"/>
              </a:rPr>
              <a:t>ặc trưng của ngành nghề liên quan đến Mỹ thuật tạo hình.</a:t>
            </a:r>
            <a:endParaRPr lang="en-US" sz="4000" b="1" dirty="0">
              <a:solidFill>
                <a:srgbClr val="FF0000"/>
              </a:solidFill>
              <a:latin typeface="+mj-lt"/>
            </a:endParaRPr>
          </a:p>
        </p:txBody>
      </p:sp>
      <p:pic>
        <p:nvPicPr>
          <p:cNvPr id="14" name="Picture 13"/>
          <p:cNvPicPr>
            <a:picLocks noChangeAspect="1"/>
          </p:cNvPicPr>
          <p:nvPr/>
        </p:nvPicPr>
        <p:blipFill>
          <a:blip r:embed="rId2"/>
          <a:stretch>
            <a:fillRect/>
          </a:stretch>
        </p:blipFill>
        <p:spPr>
          <a:xfrm>
            <a:off x="1103143" y="4737478"/>
            <a:ext cx="1977930" cy="1989634"/>
          </a:xfrm>
          <a:prstGeom prst="rect">
            <a:avLst/>
          </a:prstGeom>
        </p:spPr>
      </p:pic>
      <p:pic>
        <p:nvPicPr>
          <p:cNvPr id="17" name="Picture 16"/>
          <p:cNvPicPr>
            <a:picLocks noChangeAspect="1"/>
          </p:cNvPicPr>
          <p:nvPr/>
        </p:nvPicPr>
        <p:blipFill>
          <a:blip r:embed="rId3"/>
          <a:stretch>
            <a:fillRect/>
          </a:stretch>
        </p:blipFill>
        <p:spPr>
          <a:xfrm>
            <a:off x="4874364" y="4882157"/>
            <a:ext cx="2466975" cy="1847850"/>
          </a:xfrm>
          <a:prstGeom prst="rect">
            <a:avLst/>
          </a:prstGeom>
        </p:spPr>
      </p:pic>
      <p:pic>
        <p:nvPicPr>
          <p:cNvPr id="18" name="Picture 17"/>
          <p:cNvPicPr>
            <a:picLocks noChangeAspect="1"/>
          </p:cNvPicPr>
          <p:nvPr/>
        </p:nvPicPr>
        <p:blipFill>
          <a:blip r:embed="rId4"/>
          <a:stretch>
            <a:fillRect/>
          </a:stretch>
        </p:blipFill>
        <p:spPr>
          <a:xfrm>
            <a:off x="8779736" y="4748375"/>
            <a:ext cx="2062435" cy="2062435"/>
          </a:xfrm>
          <a:prstGeom prst="rect">
            <a:avLst/>
          </a:prstGeom>
        </p:spPr>
      </p:pic>
    </p:spTree>
    <p:extLst>
      <p:ext uri="{BB962C8B-B14F-4D97-AF65-F5344CB8AC3E}">
        <p14:creationId xmlns:p14="http://schemas.microsoft.com/office/powerpoint/2010/main" val="1096521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8100" y="-43436"/>
            <a:ext cx="9144000" cy="931863"/>
          </a:xfrm>
        </p:spPr>
        <p:txBody>
          <a:bodyPr>
            <a:normAutofit/>
          </a:bodyPr>
          <a:lstStyle/>
          <a:p>
            <a:r>
              <a:rPr lang="vi-VN" sz="2400" dirty="0" smtClean="0">
                <a:solidFill>
                  <a:srgbClr val="FF0000"/>
                </a:solidFill>
                <a:cs typeface="Times New Roman" panose="02020603050405020304" pitchFamily="18" charset="0"/>
              </a:rPr>
              <a:t>QUAN SÁT</a:t>
            </a:r>
            <a:r>
              <a:rPr lang="vi-VN" sz="2400" dirty="0" smtClean="0">
                <a:cs typeface="Times New Roman" panose="02020603050405020304" pitchFamily="18" charset="0"/>
              </a:rPr>
              <a:t/>
            </a:r>
            <a:br>
              <a:rPr lang="vi-VN" sz="2400" dirty="0" smtClean="0">
                <a:cs typeface="Times New Roman" panose="02020603050405020304" pitchFamily="18" charset="0"/>
              </a:rPr>
            </a:br>
            <a:r>
              <a:rPr lang="vi-VN" sz="2400" dirty="0" smtClean="0">
                <a:cs typeface="Times New Roman" panose="02020603050405020304" pitchFamily="18" charset="0"/>
              </a:rPr>
              <a:t> </a:t>
            </a:r>
            <a:r>
              <a:rPr lang="vi-VN" sz="2400" dirty="0" smtClean="0">
                <a:solidFill>
                  <a:srgbClr val="002060"/>
                </a:solidFill>
                <a:cs typeface="Times New Roman" panose="02020603050405020304" pitchFamily="18" charset="0"/>
              </a:rPr>
              <a:t>Tìm </a:t>
            </a:r>
            <a:r>
              <a:rPr lang="vi-VN" sz="2400" dirty="0">
                <a:solidFill>
                  <a:srgbClr val="002060"/>
                </a:solidFill>
                <a:cs typeface="Times New Roman" panose="02020603050405020304" pitchFamily="18" charset="0"/>
              </a:rPr>
              <a:t>hiểu </a:t>
            </a:r>
            <a:r>
              <a:rPr lang="vi-VN" sz="2400" dirty="0" smtClean="0">
                <a:solidFill>
                  <a:srgbClr val="002060"/>
                </a:solidFill>
                <a:cs typeface="Times New Roman" panose="02020603050405020304" pitchFamily="18" charset="0"/>
              </a:rPr>
              <a:t>về thị </a:t>
            </a:r>
            <a:r>
              <a:rPr lang="vi-VN" sz="2400" dirty="0">
                <a:solidFill>
                  <a:srgbClr val="002060"/>
                </a:solidFill>
                <a:cs typeface="Times New Roman" panose="02020603050405020304" pitchFamily="18" charset="0"/>
              </a:rPr>
              <a:t>trường của sản phẩm tác phẩm mỹ thuật tạo </a:t>
            </a:r>
            <a:r>
              <a:rPr lang="vi-VN" sz="2400" dirty="0" smtClean="0">
                <a:solidFill>
                  <a:srgbClr val="002060"/>
                </a:solidFill>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01128" y="6158317"/>
            <a:ext cx="8408894" cy="369332"/>
          </a:xfrm>
          <a:prstGeom prst="rect">
            <a:avLst/>
          </a:prstGeom>
        </p:spPr>
        <p:txBody>
          <a:bodyPr wrap="square">
            <a:spAutoFit/>
          </a:bodyPr>
          <a:lstStyle/>
          <a:p>
            <a:r>
              <a:rPr lang="vi-VN" i="1" dirty="0" err="1">
                <a:solidFill>
                  <a:srgbClr val="FF0000"/>
                </a:solidFill>
                <a:latin typeface="Times New Roman" panose="02020603050405020304" pitchFamily="18" charset="0"/>
                <a:cs typeface="Times New Roman" panose="02020603050405020304" pitchFamily="18" charset="0"/>
              </a:rPr>
              <a:t>T</a:t>
            </a:r>
            <a:r>
              <a:rPr lang="en-US" i="1" dirty="0" err="1" smtClean="0">
                <a:solidFill>
                  <a:srgbClr val="FF0000"/>
                </a:solidFill>
                <a:latin typeface="Times New Roman" panose="02020603050405020304" pitchFamily="18" charset="0"/>
                <a:cs typeface="Times New Roman" panose="02020603050405020304" pitchFamily="18" charset="0"/>
              </a:rPr>
              <a:t>ác</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phẩm</a:t>
            </a:r>
            <a:r>
              <a:rPr lang="vi-VN" i="1" dirty="0" smtClean="0">
                <a:solidFill>
                  <a:srgbClr val="FF0000"/>
                </a:solidFill>
                <a:latin typeface="Times New Roman" panose="02020603050405020304" pitchFamily="18" charset="0"/>
                <a:cs typeface="Times New Roman" panose="02020603050405020304" pitchFamily="18" charset="0"/>
              </a:rPr>
              <a:t>,</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sản</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phẩm</a:t>
            </a:r>
            <a:r>
              <a:rPr lang="en-US" i="1" dirty="0" smtClean="0">
                <a:solidFill>
                  <a:srgbClr val="FF0000"/>
                </a:solidFill>
                <a:latin typeface="Times New Roman" panose="02020603050405020304" pitchFamily="18" charset="0"/>
                <a:cs typeface="Times New Roman" panose="02020603050405020304" pitchFamily="18" charset="0"/>
              </a:rPr>
              <a:t> </a:t>
            </a:r>
            <a:r>
              <a:rPr lang="vi-VN" i="1" dirty="0" smtClean="0">
                <a:solidFill>
                  <a:srgbClr val="FF0000"/>
                </a:solidFill>
                <a:latin typeface="Times New Roman" panose="02020603050405020304" pitchFamily="18" charset="0"/>
                <a:cs typeface="Times New Roman" panose="02020603050405020304" pitchFamily="18" charset="0"/>
              </a:rPr>
              <a:t>thuộc lĩnh vực</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mỹ</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thuật</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tạo</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hình</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được</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sử</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dụng</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vào</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mục</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đích</a:t>
            </a:r>
            <a:r>
              <a:rPr lang="en-US" i="1" dirty="0" smtClean="0">
                <a:solidFill>
                  <a:srgbClr val="FF0000"/>
                </a:solidFill>
                <a:latin typeface="Times New Roman" panose="02020603050405020304" pitchFamily="18" charset="0"/>
                <a:cs typeface="Times New Roman" panose="02020603050405020304" pitchFamily="18" charset="0"/>
              </a:rPr>
              <a:t> </a:t>
            </a:r>
            <a:r>
              <a:rPr lang="en-US" i="1" dirty="0" err="1" smtClean="0">
                <a:solidFill>
                  <a:srgbClr val="FF0000"/>
                </a:solidFill>
                <a:latin typeface="Times New Roman" panose="02020603050405020304" pitchFamily="18" charset="0"/>
                <a:cs typeface="Times New Roman" panose="02020603050405020304" pitchFamily="18" charset="0"/>
              </a:rPr>
              <a:t>gì</a:t>
            </a:r>
            <a:r>
              <a:rPr lang="vi-VN" i="1" dirty="0">
                <a:solidFill>
                  <a:srgbClr val="FF0000"/>
                </a:solidFill>
                <a:latin typeface="Times New Roman" panose="02020603050405020304" pitchFamily="18" charset="0"/>
                <a:cs typeface="Times New Roman" panose="02020603050405020304" pitchFamily="18" charset="0"/>
              </a:rPr>
              <a:t>?</a:t>
            </a:r>
            <a:endParaRPr lang="en-US" i="1" dirty="0">
              <a:solidFill>
                <a:srgbClr val="FF0000"/>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469900" y="1180613"/>
            <a:ext cx="11488473" cy="4487686"/>
            <a:chOff x="2255871" y="1155213"/>
            <a:chExt cx="10337502" cy="4487686"/>
          </a:xfrm>
        </p:grpSpPr>
        <p:grpSp>
          <p:nvGrpSpPr>
            <p:cNvPr id="12" name="Group 11"/>
            <p:cNvGrpSpPr/>
            <p:nvPr/>
          </p:nvGrpSpPr>
          <p:grpSpPr>
            <a:xfrm>
              <a:off x="2255871" y="1155589"/>
              <a:ext cx="10337502" cy="4487310"/>
              <a:chOff x="1411799" y="982546"/>
              <a:chExt cx="10807026" cy="5123758"/>
            </a:xfrm>
          </p:grpSpPr>
          <p:pic>
            <p:nvPicPr>
              <p:cNvPr id="4" name="Picture 3"/>
              <p:cNvPicPr>
                <a:picLocks noChangeAspect="1"/>
              </p:cNvPicPr>
              <p:nvPr/>
            </p:nvPicPr>
            <p:blipFill>
              <a:blip r:embed="rId2"/>
              <a:stretch>
                <a:fillRect/>
              </a:stretch>
            </p:blipFill>
            <p:spPr>
              <a:xfrm>
                <a:off x="1411799" y="1027019"/>
                <a:ext cx="2248726" cy="2044794"/>
              </a:xfrm>
              <a:prstGeom prst="rect">
                <a:avLst/>
              </a:prstGeom>
            </p:spPr>
          </p:pic>
          <p:pic>
            <p:nvPicPr>
              <p:cNvPr id="6" name="Picture 5"/>
              <p:cNvPicPr>
                <a:picLocks noChangeAspect="1"/>
              </p:cNvPicPr>
              <p:nvPr/>
            </p:nvPicPr>
            <p:blipFill>
              <a:blip r:embed="rId3"/>
              <a:stretch>
                <a:fillRect/>
              </a:stretch>
            </p:blipFill>
            <p:spPr>
              <a:xfrm>
                <a:off x="1411799" y="3833398"/>
                <a:ext cx="3059449" cy="2192028"/>
              </a:xfrm>
              <a:prstGeom prst="rect">
                <a:avLst/>
              </a:prstGeom>
            </p:spPr>
          </p:pic>
          <p:pic>
            <p:nvPicPr>
              <p:cNvPr id="7" name="Picture 6"/>
              <p:cNvPicPr>
                <a:picLocks noChangeAspect="1"/>
              </p:cNvPicPr>
              <p:nvPr/>
            </p:nvPicPr>
            <p:blipFill>
              <a:blip r:embed="rId4"/>
              <a:stretch>
                <a:fillRect/>
              </a:stretch>
            </p:blipFill>
            <p:spPr>
              <a:xfrm>
                <a:off x="7025424" y="3870031"/>
                <a:ext cx="3057526" cy="2192028"/>
              </a:xfrm>
              <a:prstGeom prst="rect">
                <a:avLst/>
              </a:prstGeom>
            </p:spPr>
          </p:pic>
          <p:pic>
            <p:nvPicPr>
              <p:cNvPr id="8" name="Picture 7"/>
              <p:cNvPicPr>
                <a:picLocks noChangeAspect="1"/>
              </p:cNvPicPr>
              <p:nvPr/>
            </p:nvPicPr>
            <p:blipFill>
              <a:blip r:embed="rId5"/>
              <a:stretch>
                <a:fillRect/>
              </a:stretch>
            </p:blipFill>
            <p:spPr>
              <a:xfrm>
                <a:off x="9266075" y="982546"/>
                <a:ext cx="2952750" cy="2095095"/>
              </a:xfrm>
              <a:prstGeom prst="rect">
                <a:avLst/>
              </a:prstGeom>
            </p:spPr>
          </p:pic>
          <p:pic>
            <p:nvPicPr>
              <p:cNvPr id="10" name="Picture 9"/>
              <p:cNvPicPr>
                <a:picLocks noChangeAspect="1"/>
              </p:cNvPicPr>
              <p:nvPr/>
            </p:nvPicPr>
            <p:blipFill>
              <a:blip r:embed="rId6"/>
              <a:stretch>
                <a:fillRect/>
              </a:stretch>
            </p:blipFill>
            <p:spPr>
              <a:xfrm>
                <a:off x="10584029" y="3803343"/>
                <a:ext cx="1634796" cy="2040031"/>
              </a:xfrm>
              <a:prstGeom prst="rect">
                <a:avLst/>
              </a:prstGeom>
            </p:spPr>
          </p:pic>
          <p:pic>
            <p:nvPicPr>
              <p:cNvPr id="11" name="Picture 10"/>
              <p:cNvPicPr>
                <a:picLocks noChangeAspect="1"/>
              </p:cNvPicPr>
              <p:nvPr/>
            </p:nvPicPr>
            <p:blipFill rotWithShape="1">
              <a:blip r:embed="rId7"/>
              <a:srcRect l="51999" t="-2409" r="14572" b="2409"/>
              <a:stretch/>
            </p:blipFill>
            <p:spPr>
              <a:xfrm>
                <a:off x="4877917" y="3803343"/>
                <a:ext cx="1623172" cy="2302961"/>
              </a:xfrm>
              <a:prstGeom prst="rect">
                <a:avLst/>
              </a:prstGeom>
            </p:spPr>
          </p:pic>
        </p:grpSp>
        <p:pic>
          <p:nvPicPr>
            <p:cNvPr id="14" name="Picture 13"/>
            <p:cNvPicPr>
              <a:picLocks noChangeAspect="1"/>
            </p:cNvPicPr>
            <p:nvPr/>
          </p:nvPicPr>
          <p:blipFill>
            <a:blip r:embed="rId8"/>
            <a:stretch>
              <a:fillRect/>
            </a:stretch>
          </p:blipFill>
          <p:spPr>
            <a:xfrm>
              <a:off x="4651454" y="1155213"/>
              <a:ext cx="2240717" cy="1861551"/>
            </a:xfrm>
            <a:prstGeom prst="rect">
              <a:avLst/>
            </a:prstGeom>
          </p:spPr>
        </p:pic>
        <p:pic>
          <p:nvPicPr>
            <p:cNvPr id="15" name="Picture 14"/>
            <p:cNvPicPr>
              <a:picLocks noChangeAspect="1"/>
            </p:cNvPicPr>
            <p:nvPr/>
          </p:nvPicPr>
          <p:blipFill>
            <a:blip r:embed="rId9"/>
            <a:stretch>
              <a:fillRect/>
            </a:stretch>
          </p:blipFill>
          <p:spPr>
            <a:xfrm>
              <a:off x="7022581" y="1188850"/>
              <a:ext cx="2615919" cy="1862745"/>
            </a:xfrm>
            <a:prstGeom prst="rect">
              <a:avLst/>
            </a:prstGeom>
          </p:spPr>
        </p:pic>
      </p:grpSp>
      <p:sp>
        <p:nvSpPr>
          <p:cNvPr id="18" name="TextBox 17"/>
          <p:cNvSpPr txBox="1"/>
          <p:nvPr/>
        </p:nvSpPr>
        <p:spPr>
          <a:xfrm>
            <a:off x="377187" y="3175277"/>
            <a:ext cx="11339885" cy="369332"/>
          </a:xfrm>
          <a:prstGeom prst="rect">
            <a:avLst/>
          </a:prstGeom>
          <a:noFill/>
        </p:spPr>
        <p:txBody>
          <a:bodyPr wrap="square" rtlCol="0">
            <a:spAutoFit/>
          </a:bodyPr>
          <a:lstStyle/>
          <a:p>
            <a:r>
              <a:rPr lang="vi-VN" dirty="0"/>
              <a:t>T</a:t>
            </a:r>
            <a:r>
              <a:rPr lang="vi-VN" dirty="0" smtClean="0"/>
              <a:t>riển lãm tranh       Minh họa sách truyện báo      Làm phim hoạt hình      Kiếm trụ sư thiết kế những ngôi nhà</a:t>
            </a:r>
            <a:endParaRPr lang="en-US" dirty="0"/>
          </a:p>
        </p:txBody>
      </p:sp>
      <p:sp>
        <p:nvSpPr>
          <p:cNvPr id="19" name="TextBox 18"/>
          <p:cNvSpPr txBox="1"/>
          <p:nvPr/>
        </p:nvSpPr>
        <p:spPr>
          <a:xfrm>
            <a:off x="596900" y="5775090"/>
            <a:ext cx="11734800" cy="369332"/>
          </a:xfrm>
          <a:prstGeom prst="rect">
            <a:avLst/>
          </a:prstGeom>
          <a:noFill/>
        </p:spPr>
        <p:txBody>
          <a:bodyPr wrap="square" rtlCol="0">
            <a:spAutoFit/>
          </a:bodyPr>
          <a:lstStyle/>
          <a:p>
            <a:r>
              <a:rPr lang="vi-VN" dirty="0">
                <a:latin typeface="+mj-lt"/>
              </a:rPr>
              <a:t>T</a:t>
            </a:r>
            <a:r>
              <a:rPr lang="vi-VN" dirty="0" smtClean="0">
                <a:latin typeface="+mj-lt"/>
              </a:rPr>
              <a:t>ượng để kinh doanh       Trang trí sân vườn      Tượng đài ở quảng trường        Tượng phục vụ cho tâm linh ( thờ cúng)</a:t>
            </a:r>
            <a:endParaRPr lang="en-US" dirty="0">
              <a:latin typeface="+mj-lt"/>
            </a:endParaRPr>
          </a:p>
        </p:txBody>
      </p:sp>
      <p:grpSp>
        <p:nvGrpSpPr>
          <p:cNvPr id="17" name="Group 16"/>
          <p:cNvGrpSpPr/>
          <p:nvPr/>
        </p:nvGrpSpPr>
        <p:grpSpPr>
          <a:xfrm>
            <a:off x="0" y="-22843"/>
            <a:ext cx="12191999" cy="6895839"/>
            <a:chOff x="0" y="-22843"/>
            <a:chExt cx="12191999" cy="6895839"/>
          </a:xfrm>
        </p:grpSpPr>
        <p:grpSp>
          <p:nvGrpSpPr>
            <p:cNvPr id="20" name="Group 19"/>
            <p:cNvGrpSpPr/>
            <p:nvPr/>
          </p:nvGrpSpPr>
          <p:grpSpPr>
            <a:xfrm>
              <a:off x="0" y="5767386"/>
              <a:ext cx="12191999" cy="1105610"/>
              <a:chOff x="0" y="5767386"/>
              <a:chExt cx="12191999" cy="1105610"/>
            </a:xfrm>
          </p:grpSpPr>
          <p:pic>
            <p:nvPicPr>
              <p:cNvPr id="24"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flipV="1">
              <a:off x="0" y="-22843"/>
              <a:ext cx="12191999" cy="1143367"/>
              <a:chOff x="0" y="5767386"/>
              <a:chExt cx="12191999" cy="1105610"/>
            </a:xfrm>
          </p:grpSpPr>
          <p:pic>
            <p:nvPicPr>
              <p:cNvPr id="22"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7931383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17525" y="566717"/>
            <a:ext cx="4946650" cy="6051233"/>
            <a:chOff x="517525" y="566717"/>
            <a:chExt cx="4946650" cy="6051233"/>
          </a:xfrm>
        </p:grpSpPr>
        <p:sp>
          <p:nvSpPr>
            <p:cNvPr id="4" name="Rectangle 3"/>
            <p:cNvSpPr/>
            <p:nvPr/>
          </p:nvSpPr>
          <p:spPr>
            <a:xfrm>
              <a:off x="517525" y="5448399"/>
              <a:ext cx="4946650" cy="1169551"/>
            </a:xfrm>
            <a:prstGeom prst="rect">
              <a:avLst/>
            </a:prstGeom>
          </p:spPr>
          <p:txBody>
            <a:bodyPr wrap="square">
              <a:spAutoFit/>
            </a:bodyPr>
            <a:lstStyle/>
            <a:p>
              <a:r>
                <a:rPr lang="vi-VN" sz="1400" b="0" i="1" dirty="0" smtClean="0">
                  <a:effectLst/>
                  <a:latin typeface="+mj-lt"/>
                </a:rPr>
                <a:t>Bức "Chân dung Madam Phương" của họa sĩ Mai Trung Thứ (1906 - 1980) được nhà đấu giá Sotheby Hồng Kông bán ra ngày 18/4 vừa qua, đạt mức giá 24.375.000 đô la Hồng Kông (tương đương gần 72,5 tỷ đồng). Bức tranh sơn dầu kích thước 135,5 x 80cm được thực hiện vào năm 1930.</a:t>
              </a:r>
              <a:endParaRPr lang="en-US" sz="1400" dirty="0">
                <a:latin typeface="+mj-lt"/>
              </a:endParaRPr>
            </a:p>
          </p:txBody>
        </p:sp>
        <p:pic>
          <p:nvPicPr>
            <p:cNvPr id="6" name="Picture 5"/>
            <p:cNvPicPr>
              <a:picLocks noChangeAspect="1"/>
            </p:cNvPicPr>
            <p:nvPr/>
          </p:nvPicPr>
          <p:blipFill>
            <a:blip r:embed="rId2"/>
            <a:stretch>
              <a:fillRect/>
            </a:stretch>
          </p:blipFill>
          <p:spPr>
            <a:xfrm>
              <a:off x="1162050" y="566717"/>
              <a:ext cx="2965450" cy="4729814"/>
            </a:xfrm>
            <a:prstGeom prst="rect">
              <a:avLst/>
            </a:prstGeom>
            <a:ln>
              <a:solidFill>
                <a:schemeClr val="tx1"/>
              </a:solidFill>
            </a:ln>
          </p:spPr>
        </p:pic>
      </p:grpSp>
      <p:grpSp>
        <p:nvGrpSpPr>
          <p:cNvPr id="9" name="Group 8"/>
          <p:cNvGrpSpPr/>
          <p:nvPr/>
        </p:nvGrpSpPr>
        <p:grpSpPr>
          <a:xfrm>
            <a:off x="6800850" y="566717"/>
            <a:ext cx="5524500" cy="6205122"/>
            <a:chOff x="6800850" y="566717"/>
            <a:chExt cx="5524500" cy="6205122"/>
          </a:xfrm>
        </p:grpSpPr>
        <p:pic>
          <p:nvPicPr>
            <p:cNvPr id="7" name="Picture 6"/>
            <p:cNvPicPr>
              <a:picLocks noChangeAspect="1"/>
            </p:cNvPicPr>
            <p:nvPr/>
          </p:nvPicPr>
          <p:blipFill>
            <a:blip r:embed="rId3"/>
            <a:stretch>
              <a:fillRect/>
            </a:stretch>
          </p:blipFill>
          <p:spPr>
            <a:xfrm>
              <a:off x="7658100" y="566717"/>
              <a:ext cx="2838450" cy="4727794"/>
            </a:xfrm>
            <a:prstGeom prst="rect">
              <a:avLst/>
            </a:prstGeom>
          </p:spPr>
        </p:pic>
        <p:sp>
          <p:nvSpPr>
            <p:cNvPr id="8" name="Rectangle 7"/>
            <p:cNvSpPr/>
            <p:nvPr/>
          </p:nvSpPr>
          <p:spPr>
            <a:xfrm>
              <a:off x="6800850" y="5294511"/>
              <a:ext cx="5524500" cy="1477328"/>
            </a:xfrm>
            <a:prstGeom prst="rect">
              <a:avLst/>
            </a:prstGeom>
          </p:spPr>
          <p:txBody>
            <a:bodyPr wrap="square">
              <a:spAutoFit/>
            </a:bodyPr>
            <a:lstStyle/>
            <a:p>
              <a:r>
                <a:rPr lang="vi-VN" b="0" i="1" dirty="0" smtClean="0">
                  <a:effectLst/>
                  <a:latin typeface="+mj-lt"/>
                </a:rPr>
                <a:t>Bức "Tan mộng" của họa sĩ Tô Ngọc Vân (1906-1954) được nhà đấu giá Christie Hồng Kông bán ra ngày 26/5/2019, đạt mức giá 9.125.000 đô la Hồng Kông (tương đương hơn 27 tỷ đồng). Bức tranh lụa kích thước 92,5 x 57cm được thực hiện hồi năm 1932</a:t>
              </a:r>
              <a:r>
                <a:rPr lang="vi-VN" b="0" i="1" dirty="0" smtClean="0">
                  <a:solidFill>
                    <a:srgbClr val="666666"/>
                  </a:solidFill>
                  <a:effectLst/>
                  <a:latin typeface="+mj-lt"/>
                </a:rPr>
                <a:t>.</a:t>
              </a:r>
              <a:endParaRPr lang="en-US" dirty="0">
                <a:latin typeface="+mj-lt"/>
              </a:endParaRPr>
            </a:p>
          </p:txBody>
        </p:sp>
      </p:grpSp>
      <p:sp>
        <p:nvSpPr>
          <p:cNvPr id="11" name="Title 1"/>
          <p:cNvSpPr>
            <a:spLocks noGrp="1"/>
          </p:cNvSpPr>
          <p:nvPr>
            <p:ph type="ctrTitle"/>
          </p:nvPr>
        </p:nvSpPr>
        <p:spPr>
          <a:xfrm>
            <a:off x="517525" y="-910611"/>
            <a:ext cx="11506200" cy="2387600"/>
          </a:xfrm>
        </p:spPr>
        <p:txBody>
          <a:bodyPr>
            <a:normAutofit/>
          </a:bodyPr>
          <a:lstStyle/>
          <a:p>
            <a:r>
              <a:rPr lang="vi-VN" sz="2400" dirty="0" smtClean="0">
                <a:solidFill>
                  <a:srgbClr val="FF0000"/>
                </a:solidFill>
                <a:cs typeface="Times New Roman" panose="02020603050405020304" pitchFamily="18" charset="0"/>
              </a:rPr>
              <a:t>Một </a:t>
            </a:r>
            <a:r>
              <a:rPr lang="vi-VN" sz="2400" dirty="0">
                <a:solidFill>
                  <a:srgbClr val="FF0000"/>
                </a:solidFill>
                <a:cs typeface="Times New Roman" panose="02020603050405020304" pitchFamily="18" charset="0"/>
              </a:rPr>
              <a:t>số bức tranh không chỉ là những tác phẩm đơn thuần về mặt thẩm mỹ mà nó còn có giá trị rất cao trong thị trường đấu giá của các nhà sưu tập ví dụ như </a:t>
            </a:r>
            <a:r>
              <a:rPr lang="vi-VN" sz="2400" dirty="0" smtClean="0">
                <a:solidFill>
                  <a:srgbClr val="FF0000"/>
                </a:solidFill>
                <a:cs typeface="Times New Roman" panose="02020603050405020304" pitchFamily="18" charset="0"/>
              </a:rPr>
              <a:t>sau:</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0" y="-22843"/>
            <a:ext cx="12191999" cy="6895839"/>
            <a:chOff x="0" y="-22843"/>
            <a:chExt cx="12191999" cy="6895839"/>
          </a:xfrm>
        </p:grpSpPr>
        <p:grpSp>
          <p:nvGrpSpPr>
            <p:cNvPr id="13" name="Group 12"/>
            <p:cNvGrpSpPr/>
            <p:nvPr/>
          </p:nvGrpSpPr>
          <p:grpSpPr>
            <a:xfrm>
              <a:off x="0" y="5767386"/>
              <a:ext cx="12191999" cy="1105610"/>
              <a:chOff x="0" y="5767386"/>
              <a:chExt cx="12191999" cy="1105610"/>
            </a:xfrm>
          </p:grpSpPr>
          <p:pic>
            <p:nvPicPr>
              <p:cNvPr id="1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flipV="1">
              <a:off x="0" y="-22843"/>
              <a:ext cx="12191999" cy="1143367"/>
              <a:chOff x="0" y="5767386"/>
              <a:chExt cx="12191999" cy="1105610"/>
            </a:xfrm>
          </p:grpSpPr>
          <p:pic>
            <p:nvPicPr>
              <p:cNvPr id="1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291792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11"/>
                                        </p:tgtEl>
                                        <p:attrNameLst>
                                          <p:attrName>ppt_x</p:attrName>
                                        </p:attrNameLst>
                                      </p:cBhvr>
                                      <p:tavLst>
                                        <p:tav tm="0">
                                          <p:val>
                                            <p:strVal val="ppt_x"/>
                                          </p:val>
                                        </p:tav>
                                        <p:tav tm="100000">
                                          <p:val>
                                            <p:strVal val="ppt_x"/>
                                          </p:val>
                                        </p:tav>
                                      </p:tavLst>
                                    </p:anim>
                                    <p:anim calcmode="lin" valueType="num">
                                      <p:cBhvr additive="base">
                                        <p:cTn id="14" dur="500"/>
                                        <p:tgtEl>
                                          <p:spTgt spid="11"/>
                                        </p:tgtEl>
                                        <p:attrNameLst>
                                          <p:attrName>ppt_y</p:attrName>
                                        </p:attrNameLst>
                                      </p:cBhvr>
                                      <p:tavLst>
                                        <p:tav tm="0">
                                          <p:val>
                                            <p:strVal val="ppt_y"/>
                                          </p:val>
                                        </p:tav>
                                        <p:tav tm="100000">
                                          <p:val>
                                            <p:strVal val="1+ppt_h/2"/>
                                          </p:val>
                                        </p:tav>
                                      </p:tavLst>
                                    </p:anim>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6298494" y="5071973"/>
            <a:ext cx="5651442" cy="1655762"/>
          </a:xfrm>
        </p:spPr>
        <p:txBody>
          <a:bodyPr>
            <a:normAutofit/>
          </a:bodyPr>
          <a:lstStyle/>
          <a:p>
            <a:pPr algn="l"/>
            <a:r>
              <a:rPr lang="vi-VN" sz="1400" b="1" dirty="0">
                <a:latin typeface="Times New Roman" panose="02020603050405020304" pitchFamily="18" charset="0"/>
                <a:cs typeface="Times New Roman" panose="02020603050405020304" pitchFamily="18" charset="0"/>
              </a:rPr>
              <a:t>H</a:t>
            </a:r>
            <a:r>
              <a:rPr lang="vi-VN" sz="1400" b="1" dirty="0" smtClean="0">
                <a:latin typeface="Times New Roman" panose="02020603050405020304" pitchFamily="18" charset="0"/>
                <a:cs typeface="Times New Roman" panose="02020603050405020304" pitchFamily="18" charset="0"/>
              </a:rPr>
              <a:t>ọa </a:t>
            </a:r>
            <a:r>
              <a:rPr lang="vi-VN" sz="1400" b="1" dirty="0">
                <a:latin typeface="Times New Roman" panose="02020603050405020304" pitchFamily="18" charset="0"/>
                <a:cs typeface="Times New Roman" panose="02020603050405020304" pitchFamily="18" charset="0"/>
              </a:rPr>
              <a:t>sĩ Phạm Hậu đã tạo được tiếng vang lớn khi bức </a:t>
            </a:r>
            <a:r>
              <a:rPr lang="vi-VN" sz="1400" b="1" dirty="0">
                <a:latin typeface="Times New Roman" panose="02020603050405020304" pitchFamily="18" charset="0"/>
                <a:cs typeface="Times New Roman" panose="02020603050405020304" pitchFamily="18" charset="0"/>
                <a:hlinkClick r:id="rId2"/>
              </a:rPr>
              <a:t>tranh sơn mài</a:t>
            </a:r>
            <a:r>
              <a:rPr lang="vi-VN" sz="1400" b="1" dirty="0">
                <a:latin typeface="Times New Roman" panose="02020603050405020304" pitchFamily="18" charset="0"/>
                <a:cs typeface="Times New Roman" panose="02020603050405020304" pitchFamily="18" charset="0"/>
              </a:rPr>
              <a:t> “Cá chép hóa rồng trong nước” đạt mức giá 1,1 triệu USD tại buổi đấu giá của “hội chợ nghệ thuật Đông Nam Á hiện đại và đương đại” tại Sotheby's Hong Kong vào tháng 2/2019. Tác phẩm sơn mài gồm bốn tấm, kích thước mỗi tấm là 50x180 cm, được hoàn thành vào khoảng những năm 1939-1940, trong thời kỳ đỉnh cao sự nghiệp của ông.</a:t>
            </a:r>
            <a:endParaRPr lang="en-US" sz="1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44504" y="721207"/>
            <a:ext cx="5603885" cy="3388562"/>
          </a:xfrm>
          <a:prstGeom prst="rect">
            <a:avLst/>
          </a:prstGeom>
        </p:spPr>
      </p:pic>
      <p:sp>
        <p:nvSpPr>
          <p:cNvPr id="5" name="Rectangle 4"/>
          <p:cNvSpPr/>
          <p:nvPr/>
        </p:nvSpPr>
        <p:spPr>
          <a:xfrm>
            <a:off x="198446" y="5071973"/>
            <a:ext cx="6096000" cy="1077218"/>
          </a:xfrm>
          <a:prstGeom prst="rect">
            <a:avLst/>
          </a:prstGeom>
        </p:spPr>
        <p:txBody>
          <a:bodyPr>
            <a:spAutoFit/>
          </a:bodyPr>
          <a:lstStyle/>
          <a:p>
            <a:r>
              <a:rPr lang="vi-VN" sz="1600" b="1" dirty="0" smtClean="0">
                <a:solidFill>
                  <a:srgbClr val="000000"/>
                </a:solidFill>
                <a:latin typeface="+mj-lt"/>
              </a:rPr>
              <a:t>Cũng tại sự kiện này, bức </a:t>
            </a:r>
            <a:r>
              <a:rPr lang="vi-VN" sz="1600" b="1" dirty="0" smtClean="0">
                <a:solidFill>
                  <a:srgbClr val="292929"/>
                </a:solidFill>
                <a:latin typeface="+mj-lt"/>
                <a:hlinkClick r:id="rId2"/>
              </a:rPr>
              <a:t>tranh sơn mài</a:t>
            </a:r>
            <a:r>
              <a:rPr lang="vi-VN" sz="1600" b="1" dirty="0" smtClean="0">
                <a:solidFill>
                  <a:srgbClr val="000000"/>
                </a:solidFill>
                <a:latin typeface="+mj-lt"/>
              </a:rPr>
              <a:t> "Quang cảnh chùa Thầy" của họa sĩ Phạm Hậu cũng đạt mức giá đấu giá là 1 triệu USD. Bức tranh được sáng tác vào những năm 1930 với tổng kích thước là 104x153 cm.</a:t>
            </a:r>
            <a:endParaRPr lang="en-US" sz="1600" dirty="0">
              <a:latin typeface="+mj-lt"/>
            </a:endParaRPr>
          </a:p>
        </p:txBody>
      </p:sp>
      <p:pic>
        <p:nvPicPr>
          <p:cNvPr id="6" name="Picture 5"/>
          <p:cNvPicPr>
            <a:picLocks noChangeAspect="1"/>
          </p:cNvPicPr>
          <p:nvPr/>
        </p:nvPicPr>
        <p:blipFill>
          <a:blip r:embed="rId4"/>
          <a:stretch>
            <a:fillRect/>
          </a:stretch>
        </p:blipFill>
        <p:spPr>
          <a:xfrm>
            <a:off x="6746992" y="423774"/>
            <a:ext cx="4754446" cy="4324349"/>
          </a:xfrm>
          <a:prstGeom prst="rect">
            <a:avLst/>
          </a:prstGeom>
        </p:spPr>
      </p:pic>
      <p:grpSp>
        <p:nvGrpSpPr>
          <p:cNvPr id="7" name="Group 6"/>
          <p:cNvGrpSpPr/>
          <p:nvPr/>
        </p:nvGrpSpPr>
        <p:grpSpPr>
          <a:xfrm>
            <a:off x="0" y="-22843"/>
            <a:ext cx="12191999" cy="6895839"/>
            <a:chOff x="0" y="-22843"/>
            <a:chExt cx="12191999" cy="6895839"/>
          </a:xfrm>
        </p:grpSpPr>
        <p:grpSp>
          <p:nvGrpSpPr>
            <p:cNvPr id="8" name="Group 7"/>
            <p:cNvGrpSpPr/>
            <p:nvPr/>
          </p:nvGrpSpPr>
          <p:grpSpPr>
            <a:xfrm>
              <a:off x="0" y="5767386"/>
              <a:ext cx="12191999" cy="1105610"/>
              <a:chOff x="0" y="5767386"/>
              <a:chExt cx="12191999" cy="1105610"/>
            </a:xfrm>
          </p:grpSpPr>
          <p:pic>
            <p:nvPicPr>
              <p:cNvPr id="12"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flipV="1">
              <a:off x="0" y="-22843"/>
              <a:ext cx="12191999" cy="1143367"/>
              <a:chOff x="0" y="5767386"/>
              <a:chExt cx="12191999" cy="1105610"/>
            </a:xfrm>
          </p:grpSpPr>
          <p:pic>
            <p:nvPicPr>
              <p:cNvPr id="10"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426605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47807" y="3307437"/>
            <a:ext cx="9144000" cy="2387600"/>
          </a:xfrm>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666750" y="7183438"/>
            <a:ext cx="9144000" cy="1655762"/>
          </a:xfrm>
        </p:spPr>
        <p:txBody>
          <a:bodyPr/>
          <a:lstStyle/>
          <a:p>
            <a:endParaRPr lang="en-US">
              <a:latin typeface="Times New Roman" panose="02020603050405020304" pitchFamily="18" charset="0"/>
              <a:cs typeface="Times New Roman" panose="02020603050405020304" pitchFamily="18" charset="0"/>
            </a:endParaRPr>
          </a:p>
        </p:txBody>
      </p:sp>
      <p:sp>
        <p:nvSpPr>
          <p:cNvPr id="4" name="Rectangle 3"/>
          <p:cNvSpPr/>
          <p:nvPr/>
        </p:nvSpPr>
        <p:spPr>
          <a:xfrm>
            <a:off x="695325" y="4826675"/>
            <a:ext cx="10801350" cy="2031325"/>
          </a:xfrm>
          <a:prstGeom prst="rect">
            <a:avLst/>
          </a:prstGeom>
        </p:spPr>
        <p:txBody>
          <a:bodyPr wrap="square">
            <a:spAutoFit/>
          </a:bodyPr>
          <a:lstStyle/>
          <a:p>
            <a:pPr algn="just"/>
            <a:r>
              <a:rPr lang="vi-VN" b="1" dirty="0">
                <a:solidFill>
                  <a:srgbClr val="000000"/>
                </a:solidFill>
                <a:latin typeface="+mj-lt"/>
              </a:rPr>
              <a:t>“Chân dung Madam Phương" là một bức </a:t>
            </a:r>
            <a:r>
              <a:rPr lang="vi-VN" b="1" dirty="0">
                <a:solidFill>
                  <a:srgbClr val="292929"/>
                </a:solidFill>
                <a:latin typeface="+mj-lt"/>
                <a:hlinkClick r:id="rId2"/>
              </a:rPr>
              <a:t>tranh sơn dầu</a:t>
            </a:r>
            <a:r>
              <a:rPr lang="vi-VN" b="1" dirty="0">
                <a:solidFill>
                  <a:srgbClr val="000000"/>
                </a:solidFill>
                <a:latin typeface="+mj-lt"/>
              </a:rPr>
              <a:t> khổ 135,5x80 cm trên vải vào năm 1930. Vào thời điểm này, họa sĩ đang  là giáo viên dạy hội họa tại Lycée Francais de Hue (Trường Trung học Pháp ở Huế). </a:t>
            </a:r>
            <a:r>
              <a:rPr lang="vi-VN" b="1" dirty="0">
                <a:solidFill>
                  <a:srgbClr val="292929"/>
                </a:solidFill>
                <a:latin typeface="+mj-lt"/>
                <a:hlinkClick r:id="rId2"/>
              </a:rPr>
              <a:t>Tác phẩm nghệ thuật</a:t>
            </a:r>
            <a:r>
              <a:rPr lang="vi-VN" b="1" dirty="0">
                <a:solidFill>
                  <a:srgbClr val="000000"/>
                </a:solidFill>
                <a:latin typeface="+mj-lt"/>
              </a:rPr>
              <a:t> này được triển lãm lần đầu tiên tại École des Beaux-Arts de l’Indochine ở Hà Nội vào năm 1930 và sau đó là tại Exposition Coloniale Internationale de Paris năm 1931. Trên trang web của mình, Sotheby's mô tả đây là "một bức </a:t>
            </a:r>
            <a:r>
              <a:rPr lang="vi-VN" b="1" dirty="0">
                <a:solidFill>
                  <a:srgbClr val="292929"/>
                </a:solidFill>
                <a:latin typeface="+mj-lt"/>
                <a:hlinkClick r:id="rId2"/>
              </a:rPr>
              <a:t>tranh</a:t>
            </a:r>
            <a:r>
              <a:rPr lang="vi-VN" b="1" dirty="0">
                <a:solidFill>
                  <a:srgbClr val="000000"/>
                </a:solidFill>
                <a:latin typeface="+mj-lt"/>
              </a:rPr>
              <a:t> hoành tráng, nhưng rất dịu dàng và thân quen."</a:t>
            </a:r>
            <a:endParaRPr lang="vi-VN" dirty="0">
              <a:solidFill>
                <a:srgbClr val="000000"/>
              </a:solidFill>
              <a:latin typeface="+mj-lt"/>
            </a:endParaRPr>
          </a:p>
          <a:p>
            <a:r>
              <a:rPr lang="vi-VN" dirty="0" smtClean="0">
                <a:latin typeface="+mj-lt"/>
              </a:rPr>
              <a:t/>
            </a:r>
            <a:br>
              <a:rPr lang="vi-VN" dirty="0" smtClean="0">
                <a:latin typeface="+mj-lt"/>
              </a:rPr>
            </a:br>
            <a:endParaRPr lang="en-US" dirty="0">
              <a:latin typeface="+mj-lt"/>
            </a:endParaRPr>
          </a:p>
        </p:txBody>
      </p:sp>
      <p:pic>
        <p:nvPicPr>
          <p:cNvPr id="7" name="Picture 6"/>
          <p:cNvPicPr>
            <a:picLocks noChangeAspect="1"/>
          </p:cNvPicPr>
          <p:nvPr/>
        </p:nvPicPr>
        <p:blipFill>
          <a:blip r:embed="rId3"/>
          <a:stretch>
            <a:fillRect/>
          </a:stretch>
        </p:blipFill>
        <p:spPr>
          <a:xfrm>
            <a:off x="1612696" y="717205"/>
            <a:ext cx="2430603" cy="3879392"/>
          </a:xfrm>
          <a:prstGeom prst="rect">
            <a:avLst/>
          </a:prstGeom>
          <a:ln>
            <a:solidFill>
              <a:schemeClr val="tx1"/>
            </a:solidFill>
          </a:ln>
        </p:spPr>
      </p:pic>
      <p:pic>
        <p:nvPicPr>
          <p:cNvPr id="8" name="Picture 7"/>
          <p:cNvPicPr>
            <a:picLocks noChangeAspect="1"/>
          </p:cNvPicPr>
          <p:nvPr/>
        </p:nvPicPr>
        <p:blipFill rotWithShape="1">
          <a:blip r:embed="rId3"/>
          <a:srcRect b="58088"/>
          <a:stretch/>
        </p:blipFill>
        <p:spPr>
          <a:xfrm>
            <a:off x="5179654" y="717205"/>
            <a:ext cx="5656698" cy="3784032"/>
          </a:xfrm>
          <a:prstGeom prst="rect">
            <a:avLst/>
          </a:prstGeom>
          <a:ln>
            <a:solidFill>
              <a:schemeClr val="tx1"/>
            </a:solidFill>
          </a:ln>
        </p:spPr>
      </p:pic>
      <p:grpSp>
        <p:nvGrpSpPr>
          <p:cNvPr id="9" name="Group 8"/>
          <p:cNvGrpSpPr/>
          <p:nvPr/>
        </p:nvGrpSpPr>
        <p:grpSpPr>
          <a:xfrm>
            <a:off x="0" y="-22843"/>
            <a:ext cx="12191999" cy="6895839"/>
            <a:chOff x="0" y="-22843"/>
            <a:chExt cx="12191999" cy="6895839"/>
          </a:xfrm>
        </p:grpSpPr>
        <p:grpSp>
          <p:nvGrpSpPr>
            <p:cNvPr id="10" name="Group 9"/>
            <p:cNvGrpSpPr/>
            <p:nvPr/>
          </p:nvGrpSpPr>
          <p:grpSpPr>
            <a:xfrm>
              <a:off x="0" y="5767386"/>
              <a:ext cx="12191999" cy="1105610"/>
              <a:chOff x="0" y="5767386"/>
              <a:chExt cx="12191999" cy="1105610"/>
            </a:xfrm>
          </p:grpSpPr>
          <p:pic>
            <p:nvPicPr>
              <p:cNvPr id="14"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flipV="1">
              <a:off x="0" y="-22843"/>
              <a:ext cx="12191999" cy="1143367"/>
              <a:chOff x="0" y="5767386"/>
              <a:chExt cx="12191999" cy="1105610"/>
            </a:xfrm>
          </p:grpSpPr>
          <p:pic>
            <p:nvPicPr>
              <p:cNvPr id="12"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767386"/>
                <a:ext cx="1161143" cy="110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1016342" y="5767386"/>
                <a:ext cx="1175657" cy="109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9545170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17525" y="-910611"/>
            <a:ext cx="115062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400" dirty="0" smtClean="0">
                <a:solidFill>
                  <a:srgbClr val="FF0000"/>
                </a:solidFill>
                <a:cs typeface="Times New Roman" panose="02020603050405020304" pitchFamily="18" charset="0"/>
              </a:rPr>
              <a:t>TÁC PHẨM, SẢN PHẨM MỸ THUẬT TẠO HÌNH chỉ là những tác phẩm đơn thuần mà nó còn phục vụ cho nhiều lĩnh vực trong cuộc sống như: Triển lãm, đấu giá, minh họa, kinh doanh, tâm linh, trang trí kiến trúc, tượng đài.</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93368" y="1637813"/>
            <a:ext cx="11954513" cy="4963809"/>
            <a:chOff x="377187" y="1180613"/>
            <a:chExt cx="11954513" cy="4963809"/>
          </a:xfrm>
        </p:grpSpPr>
        <p:grpSp>
          <p:nvGrpSpPr>
            <p:cNvPr id="5" name="Group 4"/>
            <p:cNvGrpSpPr/>
            <p:nvPr/>
          </p:nvGrpSpPr>
          <p:grpSpPr>
            <a:xfrm>
              <a:off x="469900" y="1180613"/>
              <a:ext cx="11488473" cy="4487686"/>
              <a:chOff x="2255871" y="1155213"/>
              <a:chExt cx="10337502" cy="4487686"/>
            </a:xfrm>
          </p:grpSpPr>
          <p:grpSp>
            <p:nvGrpSpPr>
              <p:cNvPr id="6" name="Group 5"/>
              <p:cNvGrpSpPr/>
              <p:nvPr/>
            </p:nvGrpSpPr>
            <p:grpSpPr>
              <a:xfrm>
                <a:off x="2255871" y="1155589"/>
                <a:ext cx="10337502" cy="4487310"/>
                <a:chOff x="1411799" y="982546"/>
                <a:chExt cx="10807026" cy="5123758"/>
              </a:xfrm>
            </p:grpSpPr>
            <p:pic>
              <p:nvPicPr>
                <p:cNvPr id="9" name="Picture 8"/>
                <p:cNvPicPr>
                  <a:picLocks noChangeAspect="1"/>
                </p:cNvPicPr>
                <p:nvPr/>
              </p:nvPicPr>
              <p:blipFill>
                <a:blip r:embed="rId2"/>
                <a:stretch>
                  <a:fillRect/>
                </a:stretch>
              </p:blipFill>
              <p:spPr>
                <a:xfrm>
                  <a:off x="1411799" y="1027019"/>
                  <a:ext cx="2248726" cy="2044794"/>
                </a:xfrm>
                <a:prstGeom prst="rect">
                  <a:avLst/>
                </a:prstGeom>
              </p:spPr>
            </p:pic>
            <p:pic>
              <p:nvPicPr>
                <p:cNvPr id="10" name="Picture 9"/>
                <p:cNvPicPr>
                  <a:picLocks noChangeAspect="1"/>
                </p:cNvPicPr>
                <p:nvPr/>
              </p:nvPicPr>
              <p:blipFill>
                <a:blip r:embed="rId3"/>
                <a:stretch>
                  <a:fillRect/>
                </a:stretch>
              </p:blipFill>
              <p:spPr>
                <a:xfrm>
                  <a:off x="1411799" y="3833398"/>
                  <a:ext cx="3059449" cy="2192028"/>
                </a:xfrm>
                <a:prstGeom prst="rect">
                  <a:avLst/>
                </a:prstGeom>
              </p:spPr>
            </p:pic>
            <p:pic>
              <p:nvPicPr>
                <p:cNvPr id="11" name="Picture 10"/>
                <p:cNvPicPr>
                  <a:picLocks noChangeAspect="1"/>
                </p:cNvPicPr>
                <p:nvPr/>
              </p:nvPicPr>
              <p:blipFill>
                <a:blip r:embed="rId4"/>
                <a:stretch>
                  <a:fillRect/>
                </a:stretch>
              </p:blipFill>
              <p:spPr>
                <a:xfrm>
                  <a:off x="7025424" y="3870031"/>
                  <a:ext cx="3057526" cy="2192028"/>
                </a:xfrm>
                <a:prstGeom prst="rect">
                  <a:avLst/>
                </a:prstGeom>
              </p:spPr>
            </p:pic>
            <p:pic>
              <p:nvPicPr>
                <p:cNvPr id="12" name="Picture 11"/>
                <p:cNvPicPr>
                  <a:picLocks noChangeAspect="1"/>
                </p:cNvPicPr>
                <p:nvPr/>
              </p:nvPicPr>
              <p:blipFill>
                <a:blip r:embed="rId5"/>
                <a:stretch>
                  <a:fillRect/>
                </a:stretch>
              </p:blipFill>
              <p:spPr>
                <a:xfrm>
                  <a:off x="9266075" y="982546"/>
                  <a:ext cx="2952750" cy="2095095"/>
                </a:xfrm>
                <a:prstGeom prst="rect">
                  <a:avLst/>
                </a:prstGeom>
              </p:spPr>
            </p:pic>
            <p:pic>
              <p:nvPicPr>
                <p:cNvPr id="13" name="Picture 12"/>
                <p:cNvPicPr>
                  <a:picLocks noChangeAspect="1"/>
                </p:cNvPicPr>
                <p:nvPr/>
              </p:nvPicPr>
              <p:blipFill>
                <a:blip r:embed="rId6"/>
                <a:stretch>
                  <a:fillRect/>
                </a:stretch>
              </p:blipFill>
              <p:spPr>
                <a:xfrm>
                  <a:off x="10584029" y="3803343"/>
                  <a:ext cx="1634796" cy="2040031"/>
                </a:xfrm>
                <a:prstGeom prst="rect">
                  <a:avLst/>
                </a:prstGeom>
              </p:spPr>
            </p:pic>
            <p:pic>
              <p:nvPicPr>
                <p:cNvPr id="14" name="Picture 13"/>
                <p:cNvPicPr>
                  <a:picLocks noChangeAspect="1"/>
                </p:cNvPicPr>
                <p:nvPr/>
              </p:nvPicPr>
              <p:blipFill rotWithShape="1">
                <a:blip r:embed="rId7"/>
                <a:srcRect l="51999" t="-2409" r="14572" b="2409"/>
                <a:stretch/>
              </p:blipFill>
              <p:spPr>
                <a:xfrm>
                  <a:off x="4877917" y="3803343"/>
                  <a:ext cx="1623172" cy="2302961"/>
                </a:xfrm>
                <a:prstGeom prst="rect">
                  <a:avLst/>
                </a:prstGeom>
              </p:spPr>
            </p:pic>
          </p:grpSp>
          <p:pic>
            <p:nvPicPr>
              <p:cNvPr id="7" name="Picture 6"/>
              <p:cNvPicPr>
                <a:picLocks noChangeAspect="1"/>
              </p:cNvPicPr>
              <p:nvPr/>
            </p:nvPicPr>
            <p:blipFill>
              <a:blip r:embed="rId8"/>
              <a:stretch>
                <a:fillRect/>
              </a:stretch>
            </p:blipFill>
            <p:spPr>
              <a:xfrm>
                <a:off x="4651454" y="1155213"/>
                <a:ext cx="2240717" cy="1861551"/>
              </a:xfrm>
              <a:prstGeom prst="rect">
                <a:avLst/>
              </a:prstGeom>
            </p:spPr>
          </p:pic>
          <p:pic>
            <p:nvPicPr>
              <p:cNvPr id="8" name="Picture 7"/>
              <p:cNvPicPr>
                <a:picLocks noChangeAspect="1"/>
              </p:cNvPicPr>
              <p:nvPr/>
            </p:nvPicPr>
            <p:blipFill>
              <a:blip r:embed="rId9"/>
              <a:stretch>
                <a:fillRect/>
              </a:stretch>
            </p:blipFill>
            <p:spPr>
              <a:xfrm>
                <a:off x="7022581" y="1188850"/>
                <a:ext cx="2615919" cy="1862745"/>
              </a:xfrm>
              <a:prstGeom prst="rect">
                <a:avLst/>
              </a:prstGeom>
            </p:spPr>
          </p:pic>
        </p:grpSp>
        <p:sp>
          <p:nvSpPr>
            <p:cNvPr id="15" name="TextBox 14"/>
            <p:cNvSpPr txBox="1"/>
            <p:nvPr/>
          </p:nvSpPr>
          <p:spPr>
            <a:xfrm>
              <a:off x="377187" y="3175277"/>
              <a:ext cx="11339885" cy="369332"/>
            </a:xfrm>
            <a:prstGeom prst="rect">
              <a:avLst/>
            </a:prstGeom>
            <a:noFill/>
          </p:spPr>
          <p:txBody>
            <a:bodyPr wrap="square" rtlCol="0">
              <a:spAutoFit/>
            </a:bodyPr>
            <a:lstStyle/>
            <a:p>
              <a:r>
                <a:rPr lang="vi-VN" dirty="0"/>
                <a:t>T</a:t>
              </a:r>
              <a:r>
                <a:rPr lang="vi-VN" dirty="0" smtClean="0"/>
                <a:t>riển lãm tranh       Minh họa sách truyện báo      Làm phim hoạt hình      Kiếm trụ sư thiết kế những ngôi nhà</a:t>
              </a:r>
              <a:endParaRPr lang="en-US" dirty="0"/>
            </a:p>
          </p:txBody>
        </p:sp>
        <p:sp>
          <p:nvSpPr>
            <p:cNvPr id="16" name="TextBox 15"/>
            <p:cNvSpPr txBox="1"/>
            <p:nvPr/>
          </p:nvSpPr>
          <p:spPr>
            <a:xfrm>
              <a:off x="596900" y="5775090"/>
              <a:ext cx="11734800" cy="369332"/>
            </a:xfrm>
            <a:prstGeom prst="rect">
              <a:avLst/>
            </a:prstGeom>
            <a:noFill/>
          </p:spPr>
          <p:txBody>
            <a:bodyPr wrap="square" rtlCol="0">
              <a:spAutoFit/>
            </a:bodyPr>
            <a:lstStyle/>
            <a:p>
              <a:r>
                <a:rPr lang="vi-VN" dirty="0">
                  <a:latin typeface="+mj-lt"/>
                </a:rPr>
                <a:t>T</a:t>
              </a:r>
              <a:r>
                <a:rPr lang="vi-VN" dirty="0" smtClean="0">
                  <a:latin typeface="+mj-lt"/>
                </a:rPr>
                <a:t>ượng để kinh doanh       Trang trí sân vườn      Tượng đài ở quảng trường        Tượng phục vụ cho tâm linh ( thờ cúng)</a:t>
              </a:r>
              <a:endParaRPr lang="en-US" dirty="0">
                <a:latin typeface="+mj-lt"/>
              </a:endParaRPr>
            </a:p>
          </p:txBody>
        </p:sp>
      </p:grpSp>
    </p:spTree>
    <p:extLst>
      <p:ext uri="{BB962C8B-B14F-4D97-AF65-F5344CB8AC3E}">
        <p14:creationId xmlns:p14="http://schemas.microsoft.com/office/powerpoint/2010/main" val="17105049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4741" y="0"/>
            <a:ext cx="10305145" cy="973592"/>
          </a:xfrm>
        </p:spPr>
        <p:txBody>
          <a:bodyPr>
            <a:noAutofit/>
          </a:bodyPr>
          <a:lstStyle/>
          <a:p>
            <a:r>
              <a:rPr lang="vi-VN" sz="2400" dirty="0" smtClean="0">
                <a:solidFill>
                  <a:schemeClr val="accent2">
                    <a:lumMod val="75000"/>
                  </a:schemeClr>
                </a:solidFill>
                <a:cs typeface="Times New Roman" panose="02020603050405020304" pitchFamily="18" charset="0"/>
              </a:rPr>
              <a:t>THỂ HIỆN</a:t>
            </a:r>
            <a:r>
              <a:rPr lang="vi-VN" sz="2400" dirty="0" smtClean="0">
                <a:solidFill>
                  <a:srgbClr val="0070C0"/>
                </a:solidFill>
                <a:cs typeface="Times New Roman" panose="02020603050405020304" pitchFamily="18" charset="0"/>
              </a:rPr>
              <a:t/>
            </a:r>
            <a:br>
              <a:rPr lang="vi-VN" sz="2400" dirty="0" smtClean="0">
                <a:solidFill>
                  <a:srgbClr val="0070C0"/>
                </a:solidFill>
                <a:cs typeface="Times New Roman" panose="02020603050405020304" pitchFamily="18" charset="0"/>
              </a:rPr>
            </a:br>
            <a:r>
              <a:rPr lang="vi-VN" sz="2400" dirty="0" smtClean="0">
                <a:solidFill>
                  <a:srgbClr val="0070C0"/>
                </a:solidFill>
                <a:cs typeface="Times New Roman" panose="02020603050405020304" pitchFamily="18" charset="0"/>
              </a:rPr>
              <a:t> Một </a:t>
            </a:r>
            <a:r>
              <a:rPr lang="vi-VN" sz="2400" dirty="0">
                <a:solidFill>
                  <a:srgbClr val="0070C0"/>
                </a:solidFill>
                <a:cs typeface="Times New Roman" panose="02020603050405020304" pitchFamily="18" charset="0"/>
              </a:rPr>
              <a:t>số yếu tố đặc trưng của một số ngành nghề liên quan đến kỹ thuật tạo </a:t>
            </a:r>
            <a:r>
              <a:rPr lang="vi-VN" sz="2400" dirty="0" smtClean="0">
                <a:solidFill>
                  <a:srgbClr val="0070C0"/>
                </a:solidFill>
                <a:cs typeface="Times New Roman" panose="02020603050405020304" pitchFamily="18" charset="0"/>
              </a:rPr>
              <a:t>hình</a:t>
            </a:r>
            <a:r>
              <a:rPr lang="vi-VN" sz="2400" dirty="0" smtClean="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64508" y="930501"/>
            <a:ext cx="11437259" cy="1569660"/>
          </a:xfrm>
          <a:prstGeom prst="rect">
            <a:avLst/>
          </a:prstGeom>
        </p:spPr>
        <p:txBody>
          <a:bodyPr wrap="square">
            <a:spAutoFit/>
          </a:bodyPr>
          <a:lstStyle/>
          <a:p>
            <a:r>
              <a:rPr lang="vi-VN" sz="2400" dirty="0" smtClean="0">
                <a:latin typeface="Times New Roman" panose="02020603050405020304" pitchFamily="18" charset="0"/>
                <a:cs typeface="Times New Roman" panose="02020603050405020304" pitchFamily="18" charset="0"/>
              </a:rPr>
              <a:t>	</a:t>
            </a:r>
            <a:r>
              <a:rPr lang="vi-VN" sz="2400" dirty="0" smtClean="0">
                <a:solidFill>
                  <a:schemeClr val="accent2">
                    <a:lumMod val="75000"/>
                  </a:schemeClr>
                </a:solidFill>
                <a:latin typeface="Times New Roman" panose="02020603050405020304" pitchFamily="18" charset="0"/>
                <a:cs typeface="Times New Roman" panose="02020603050405020304" pitchFamily="18" charset="0"/>
              </a:rPr>
              <a:t>N</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gôn</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ngữ</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tạo</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hình</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lĩnh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a:t>
            </a:r>
            <a:r>
              <a:rPr lang="en-US" sz="2400" dirty="0" err="1" smtClean="0">
                <a:latin typeface="Times New Roman" panose="02020603050405020304" pitchFamily="18" charset="0"/>
                <a:cs typeface="Times New Roman" panose="02020603050405020304" pitchFamily="18" charset="0"/>
              </a:rPr>
              <a:t>hấm</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nét</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sắc</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đậm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nhạt</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nguyên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vi-VN" sz="2400" dirty="0" err="1">
                <a:latin typeface="Times New Roman" panose="02020603050405020304" pitchFamily="18" charset="0"/>
                <a:cs typeface="Times New Roman" panose="02020603050405020304" pitchFamily="18" charset="0"/>
              </a:rPr>
              <a:t>C</a:t>
            </a:r>
            <a:r>
              <a:rPr lang="en-US" sz="2400" dirty="0" err="1" smtClean="0">
                <a:latin typeface="Times New Roman" panose="02020603050405020304" pitchFamily="18" charset="0"/>
                <a:cs typeface="Times New Roman" panose="02020603050405020304" pitchFamily="18" charset="0"/>
              </a:rPr>
              <a:t>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phản</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lặp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nhịp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điệu</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chuyển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hòa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sĩ</a:t>
            </a:r>
            <a:endParaRPr lang="en-US" sz="2400"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559621" y="2912956"/>
            <a:ext cx="10985663" cy="3263665"/>
            <a:chOff x="754741" y="3467709"/>
            <a:chExt cx="10595430" cy="2708912"/>
          </a:xfrm>
        </p:grpSpPr>
        <p:pic>
          <p:nvPicPr>
            <p:cNvPr id="6" name="Picture 5"/>
            <p:cNvPicPr>
              <a:picLocks noChangeAspect="1"/>
            </p:cNvPicPr>
            <p:nvPr/>
          </p:nvPicPr>
          <p:blipFill>
            <a:blip r:embed="rId2"/>
            <a:stretch>
              <a:fillRect/>
            </a:stretch>
          </p:blipFill>
          <p:spPr>
            <a:xfrm>
              <a:off x="754741" y="3578905"/>
              <a:ext cx="3057832" cy="2212295"/>
            </a:xfrm>
            <a:prstGeom prst="rect">
              <a:avLst/>
            </a:prstGeom>
          </p:spPr>
        </p:pic>
        <p:pic>
          <p:nvPicPr>
            <p:cNvPr id="7" name="Picture 6"/>
            <p:cNvPicPr>
              <a:picLocks noChangeAspect="1"/>
            </p:cNvPicPr>
            <p:nvPr/>
          </p:nvPicPr>
          <p:blipFill>
            <a:blip r:embed="rId3"/>
            <a:stretch>
              <a:fillRect/>
            </a:stretch>
          </p:blipFill>
          <p:spPr>
            <a:xfrm>
              <a:off x="4321400" y="3467709"/>
              <a:ext cx="7028771" cy="2708912"/>
            </a:xfrm>
            <a:prstGeom prst="rect">
              <a:avLst/>
            </a:prstGeom>
          </p:spPr>
        </p:pic>
      </p:grpSp>
      <p:grpSp>
        <p:nvGrpSpPr>
          <p:cNvPr id="11" name="Group 10"/>
          <p:cNvGrpSpPr/>
          <p:nvPr/>
        </p:nvGrpSpPr>
        <p:grpSpPr>
          <a:xfrm>
            <a:off x="5351939" y="2739380"/>
            <a:ext cx="3338286" cy="3705036"/>
            <a:chOff x="754741" y="3127169"/>
            <a:chExt cx="3338286" cy="3705036"/>
          </a:xfrm>
        </p:grpSpPr>
        <p:pic>
          <p:nvPicPr>
            <p:cNvPr id="9" name="Picture 8"/>
            <p:cNvPicPr>
              <a:picLocks noChangeAspect="1"/>
            </p:cNvPicPr>
            <p:nvPr/>
          </p:nvPicPr>
          <p:blipFill>
            <a:blip r:embed="rId4"/>
            <a:stretch>
              <a:fillRect/>
            </a:stretch>
          </p:blipFill>
          <p:spPr>
            <a:xfrm>
              <a:off x="1009876" y="3127169"/>
              <a:ext cx="2110695" cy="3335704"/>
            </a:xfrm>
            <a:prstGeom prst="rect">
              <a:avLst/>
            </a:prstGeom>
          </p:spPr>
        </p:pic>
        <p:sp>
          <p:nvSpPr>
            <p:cNvPr id="10" name="TextBox 9"/>
            <p:cNvSpPr txBox="1"/>
            <p:nvPr/>
          </p:nvSpPr>
          <p:spPr>
            <a:xfrm>
              <a:off x="754741" y="6462873"/>
              <a:ext cx="3338286" cy="369332"/>
            </a:xfrm>
            <a:prstGeom prst="rect">
              <a:avLst/>
            </a:prstGeom>
            <a:noFill/>
          </p:spPr>
          <p:txBody>
            <a:bodyPr wrap="square" rtlCol="0">
              <a:spAutoFit/>
            </a:bodyPr>
            <a:lstStyle/>
            <a:p>
              <a:r>
                <a:rPr lang="vi-VN" dirty="0" smtClean="0">
                  <a:latin typeface="+mj-lt"/>
                </a:rPr>
                <a:t>BỐ CỤ TƯƠNG  PHẢN</a:t>
              </a:r>
              <a:endParaRPr lang="en-US" dirty="0">
                <a:latin typeface="+mj-lt"/>
              </a:endParaRPr>
            </a:p>
          </p:txBody>
        </p:sp>
      </p:grpSp>
      <p:grpSp>
        <p:nvGrpSpPr>
          <p:cNvPr id="15" name="Group 14"/>
          <p:cNvGrpSpPr/>
          <p:nvPr/>
        </p:nvGrpSpPr>
        <p:grpSpPr>
          <a:xfrm>
            <a:off x="8816597" y="2739380"/>
            <a:ext cx="2728687" cy="3614757"/>
            <a:chOff x="5146445" y="3243243"/>
            <a:chExt cx="2728687" cy="3614757"/>
          </a:xfrm>
        </p:grpSpPr>
        <p:sp>
          <p:nvSpPr>
            <p:cNvPr id="13" name="TextBox 12"/>
            <p:cNvSpPr txBox="1"/>
            <p:nvPr/>
          </p:nvSpPr>
          <p:spPr>
            <a:xfrm>
              <a:off x="5146445" y="6488668"/>
              <a:ext cx="2728687" cy="369332"/>
            </a:xfrm>
            <a:prstGeom prst="rect">
              <a:avLst/>
            </a:prstGeom>
            <a:noFill/>
          </p:spPr>
          <p:txBody>
            <a:bodyPr wrap="square" rtlCol="0">
              <a:spAutoFit/>
            </a:bodyPr>
            <a:lstStyle/>
            <a:p>
              <a:r>
                <a:rPr lang="vi-VN" dirty="0" smtClean="0"/>
                <a:t>BỐ CỤC NHỊP ĐIỆU</a:t>
              </a:r>
              <a:endParaRPr lang="en-US" dirty="0"/>
            </a:p>
          </p:txBody>
        </p:sp>
        <p:pic>
          <p:nvPicPr>
            <p:cNvPr id="14" name="Picture 13"/>
            <p:cNvPicPr>
              <a:picLocks noChangeAspect="1"/>
            </p:cNvPicPr>
            <p:nvPr/>
          </p:nvPicPr>
          <p:blipFill>
            <a:blip r:embed="rId5"/>
            <a:stretch>
              <a:fillRect/>
            </a:stretch>
          </p:blipFill>
          <p:spPr>
            <a:xfrm>
              <a:off x="5248046" y="3243243"/>
              <a:ext cx="2322286" cy="3168953"/>
            </a:xfrm>
            <a:prstGeom prst="rect">
              <a:avLst/>
            </a:prstGeom>
          </p:spPr>
        </p:pic>
      </p:grpSp>
      <p:grpSp>
        <p:nvGrpSpPr>
          <p:cNvPr id="19" name="Group 18"/>
          <p:cNvGrpSpPr/>
          <p:nvPr/>
        </p:nvGrpSpPr>
        <p:grpSpPr>
          <a:xfrm>
            <a:off x="543816" y="2739380"/>
            <a:ext cx="4388541" cy="3650834"/>
            <a:chOff x="818068" y="2833767"/>
            <a:chExt cx="3934981" cy="3650834"/>
          </a:xfrm>
        </p:grpSpPr>
        <p:pic>
          <p:nvPicPr>
            <p:cNvPr id="16" name="Picture 15"/>
            <p:cNvPicPr>
              <a:picLocks noChangeAspect="1"/>
            </p:cNvPicPr>
            <p:nvPr/>
          </p:nvPicPr>
          <p:blipFill>
            <a:blip r:embed="rId6"/>
            <a:stretch>
              <a:fillRect/>
            </a:stretch>
          </p:blipFill>
          <p:spPr>
            <a:xfrm>
              <a:off x="818068" y="2833767"/>
              <a:ext cx="3934981" cy="3238039"/>
            </a:xfrm>
            <a:prstGeom prst="rect">
              <a:avLst/>
            </a:prstGeom>
          </p:spPr>
        </p:pic>
        <p:sp>
          <p:nvSpPr>
            <p:cNvPr id="18" name="TextBox 17"/>
            <p:cNvSpPr txBox="1"/>
            <p:nvPr/>
          </p:nvSpPr>
          <p:spPr>
            <a:xfrm>
              <a:off x="1538099" y="6115269"/>
              <a:ext cx="3105549" cy="369332"/>
            </a:xfrm>
            <a:prstGeom prst="rect">
              <a:avLst/>
            </a:prstGeom>
            <a:noFill/>
          </p:spPr>
          <p:txBody>
            <a:bodyPr wrap="square" rtlCol="0">
              <a:spAutoFit/>
            </a:bodyPr>
            <a:lstStyle/>
            <a:p>
              <a:r>
                <a:rPr lang="vi-VN" dirty="0" smtClean="0">
                  <a:latin typeface="Times New Roman" panose="02020603050405020304" pitchFamily="18" charset="0"/>
                  <a:cs typeface="Times New Roman" panose="02020603050405020304" pitchFamily="18" charset="0"/>
                </a:rPr>
                <a:t>BỐ CỤC CÂN BẰNG</a:t>
              </a:r>
              <a:endParaRPr lang="en-US"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9445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2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549" y="0"/>
            <a:ext cx="11122479" cy="2387600"/>
          </a:xfrm>
        </p:spPr>
        <p:txBody>
          <a:bodyPr>
            <a:normAutofit/>
          </a:bodyPr>
          <a:lstStyle/>
          <a:p>
            <a:r>
              <a:rPr lang="vi-VN" sz="2400" dirty="0" smtClean="0">
                <a:solidFill>
                  <a:schemeClr val="accent2">
                    <a:lumMod val="75000"/>
                  </a:schemeClr>
                </a:solidFill>
                <a:cs typeface="Times New Roman" panose="02020603050405020304" pitchFamily="18" charset="0"/>
              </a:rPr>
              <a:t>Giá </a:t>
            </a:r>
            <a:r>
              <a:rPr lang="vi-VN" sz="2400" dirty="0">
                <a:solidFill>
                  <a:schemeClr val="accent2">
                    <a:lumMod val="75000"/>
                  </a:schemeClr>
                </a:solidFill>
                <a:cs typeface="Times New Roman" panose="02020603050405020304" pitchFamily="18" charset="0"/>
              </a:rPr>
              <a:t>trị kinh </a:t>
            </a:r>
            <a:r>
              <a:rPr lang="vi-VN" sz="2400" dirty="0" smtClean="0">
                <a:solidFill>
                  <a:schemeClr val="accent2">
                    <a:lumMod val="75000"/>
                  </a:schemeClr>
                </a:solidFill>
                <a:cs typeface="Times New Roman" panose="02020603050405020304" pitchFamily="18" charset="0"/>
              </a:rPr>
              <a:t>tế: </a:t>
            </a:r>
            <a:r>
              <a:rPr lang="vi-VN" sz="2400" dirty="0" smtClean="0">
                <a:cs typeface="Times New Roman" panose="02020603050405020304" pitchFamily="18" charset="0"/>
              </a:rPr>
              <a:t>Về </a:t>
            </a:r>
            <a:r>
              <a:rPr lang="vi-VN" sz="2400" dirty="0">
                <a:cs typeface="Times New Roman" panose="02020603050405020304" pitchFamily="18" charset="0"/>
              </a:rPr>
              <a:t>cơ bản trong sáng tạo của mình sản </a:t>
            </a:r>
            <a:r>
              <a:rPr lang="vi-VN" sz="2400" dirty="0" smtClean="0">
                <a:cs typeface="Times New Roman" panose="02020603050405020304" pitchFamily="18" charset="0"/>
              </a:rPr>
              <a:t>phẩm, tác phẩm mỹ </a:t>
            </a:r>
            <a:r>
              <a:rPr lang="vi-VN" sz="2400" dirty="0">
                <a:cs typeface="Times New Roman" panose="02020603050405020304" pitchFamily="18" charset="0"/>
              </a:rPr>
              <a:t>thuật hướng đến đối tượng công chúng nghệ </a:t>
            </a:r>
            <a:r>
              <a:rPr lang="vi-VN" sz="2400" dirty="0" smtClean="0">
                <a:cs typeface="Times New Roman" panose="02020603050405020304" pitchFamily="18" charset="0"/>
              </a:rPr>
              <a:t>thuật, </a:t>
            </a:r>
            <a:r>
              <a:rPr lang="vi-VN" sz="2400" dirty="0">
                <a:cs typeface="Times New Roman" panose="02020603050405020304" pitchFamily="18" charset="0"/>
              </a:rPr>
              <a:t>để thưởng </a:t>
            </a:r>
            <a:r>
              <a:rPr lang="vi-VN" sz="2400" dirty="0" smtClean="0">
                <a:cs typeface="Times New Roman" panose="02020603050405020304" pitchFamily="18" charset="0"/>
              </a:rPr>
              <a:t>thức, </a:t>
            </a:r>
            <a:r>
              <a:rPr lang="vi-VN" sz="2400" dirty="0">
                <a:cs typeface="Times New Roman" panose="02020603050405020304" pitchFamily="18" charset="0"/>
              </a:rPr>
              <a:t>cảm nhận giá trị thẩm </a:t>
            </a:r>
            <a:r>
              <a:rPr lang="vi-VN" sz="2400" dirty="0" smtClean="0">
                <a:cs typeface="Times New Roman" panose="02020603050405020304" pitchFamily="18" charset="0"/>
              </a:rPr>
              <a:t>mỹ. </a:t>
            </a:r>
            <a:r>
              <a:rPr lang="vi-VN" sz="2400" dirty="0">
                <a:cs typeface="Times New Roman" panose="02020603050405020304" pitchFamily="18" charset="0"/>
              </a:rPr>
              <a:t>N</a:t>
            </a:r>
            <a:r>
              <a:rPr lang="vi-VN" sz="2400" dirty="0" smtClean="0">
                <a:cs typeface="Times New Roman" panose="02020603050405020304" pitchFamily="18" charset="0"/>
              </a:rPr>
              <a:t>gày </a:t>
            </a:r>
            <a:r>
              <a:rPr lang="vi-VN" sz="2400" dirty="0">
                <a:cs typeface="Times New Roman" panose="02020603050405020304" pitchFamily="18" charset="0"/>
              </a:rPr>
              <a:t>nay tiếp thị nghệ thuật hàng </a:t>
            </a:r>
            <a:r>
              <a:rPr lang="vi-VN" sz="2400" dirty="0" smtClean="0">
                <a:cs typeface="Times New Roman" panose="02020603050405020304" pitchFamily="18" charset="0"/>
              </a:rPr>
              <a:t>một </a:t>
            </a:r>
            <a:r>
              <a:rPr lang="vi-VN" sz="2400" dirty="0">
                <a:cs typeface="Times New Roman" panose="02020603050405020304" pitchFamily="18" charset="0"/>
              </a:rPr>
              <a:t>yếu tố liên quan đến yêu phát triển thị trường nghệ thuật nói chung giúp nhiều sản phẩm tác phẩm nghệ thuật được đón nhận mua bán với giá trị thương mại </a:t>
            </a:r>
            <a:r>
              <a:rPr lang="vi-VN" sz="2400" dirty="0" smtClean="0">
                <a:cs typeface="Times New Roman" panose="02020603050405020304" pitchFamily="18" charset="0"/>
              </a:rPr>
              <a:t>lớn,</a:t>
            </a:r>
            <a:endParaRPr lang="en-US" sz="24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867683" y="2387600"/>
            <a:ext cx="9457418" cy="4398835"/>
            <a:chOff x="867683" y="2387600"/>
            <a:chExt cx="9457418" cy="4398835"/>
          </a:xfrm>
        </p:grpSpPr>
        <p:pic>
          <p:nvPicPr>
            <p:cNvPr id="4" name="Picture 3"/>
            <p:cNvPicPr>
              <a:picLocks noChangeAspect="1"/>
            </p:cNvPicPr>
            <p:nvPr/>
          </p:nvPicPr>
          <p:blipFill>
            <a:blip r:embed="rId2"/>
            <a:stretch>
              <a:fillRect/>
            </a:stretch>
          </p:blipFill>
          <p:spPr>
            <a:xfrm>
              <a:off x="867683" y="2651125"/>
              <a:ext cx="4476750" cy="3181350"/>
            </a:xfrm>
            <a:prstGeom prst="rect">
              <a:avLst/>
            </a:prstGeom>
          </p:spPr>
        </p:pic>
        <p:pic>
          <p:nvPicPr>
            <p:cNvPr id="5" name="Picture 4"/>
            <p:cNvPicPr>
              <a:picLocks noChangeAspect="1"/>
            </p:cNvPicPr>
            <p:nvPr/>
          </p:nvPicPr>
          <p:blipFill>
            <a:blip r:embed="rId3"/>
            <a:stretch>
              <a:fillRect/>
            </a:stretch>
          </p:blipFill>
          <p:spPr>
            <a:xfrm>
              <a:off x="6915151" y="2387600"/>
              <a:ext cx="3409950" cy="4398835"/>
            </a:xfrm>
            <a:prstGeom prst="rect">
              <a:avLst/>
            </a:prstGeom>
          </p:spPr>
        </p:pic>
      </p:grpSp>
    </p:spTree>
    <p:extLst>
      <p:ext uri="{BB962C8B-B14F-4D97-AF65-F5344CB8AC3E}">
        <p14:creationId xmlns:p14="http://schemas.microsoft.com/office/powerpoint/2010/main" val="14822745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687</Words>
  <Application>Microsoft Office PowerPoint</Application>
  <PresentationFormat>Widescreen</PresentationFormat>
  <Paragraphs>41</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THEO EM HỌA SĨ VẼ TRANH ĐỂ LÀM GÌ?</vt:lpstr>
      <vt:lpstr>PowerPoint Presentation</vt:lpstr>
      <vt:lpstr>QUAN SÁT  Tìm hiểu về thị trường của sản phẩm tác phẩm mỹ thuật tạo :</vt:lpstr>
      <vt:lpstr>Một số bức tranh không chỉ là những tác phẩm đơn thuần về mặt thẩm mỹ mà nó còn có giá trị rất cao trong thị trường đấu giá của các nhà sưu tập ví dụ như sau:</vt:lpstr>
      <vt:lpstr>PowerPoint Presentation</vt:lpstr>
      <vt:lpstr>PowerPoint Presentation</vt:lpstr>
      <vt:lpstr>PowerPoint Presentation</vt:lpstr>
      <vt:lpstr>THỂ HIỆN  Một số yếu tố đặc trưng của một số ngành nghề liên quan đến kỹ thuật tạo hình:</vt:lpstr>
      <vt:lpstr>Giá trị kinh tế: Về cơ bản trong sáng tạo của mình sản phẩm, tác phẩm mỹ thuật hướng đến đối tượng công chúng nghệ thuật, để thưởng thức, cảm nhận giá trị thẩm mỹ. Ngày nay tiếp thị nghệ thuật hàng một yếu tố liên quan đến yêu phát triển thị trường nghệ thuật nói chung giúp nhiều sản phẩm tác phẩm nghệ thuật được đón nhận mua bán với giá trị thương mại lớn,</vt:lpstr>
      <vt:lpstr>Đầu tháng 3, trước thềm các phiên đấu đầu tiên trong năm 2022 của Sotheby's, Christie's, Bonhams, chuyên trang nghệ thuật Artnet thống kê lại danh sách "Những bức tranh đắt nhất thế giới". Trang này dự đoán danh sách có nhiều thay đổi trong năm nay, do sự phát triển của thị trường đấu giá và người mua mới là các doanh nhân tiền điện tử. Salvator Mundi đứng vị trí đầu tiên khi được Thái tử Arab Saudi Mohammed bin Salman mua với giá 450,3 triệu USD (bao gồm thuế phí) trong phiên của Christie's hồi tháng 11/2017, gấp 4,5 lần giá dự đoán. Tác phẩm do Leonardo da Vinci sáng tác khoảng năm 1500, mô tả chúa Jesus mặc áo màu xanh cổ điển, tay phải làm dấu thánh giá, tay trái cầm quả cầu pha lê trong suốt - tượng trưng cho "thiên cầu" của các tầng trời. Alan Wintermute - chuyên gia cao cấp của nhà đấu gia Christie's về hội họa trước thế kỷ 19 - so sánh tác phẩm với việc khám phá ra một hành tinh mới. "Bức họa Salvator Mundi là chén Thánh trong các tác phẩm của những họa sĩ bậc thầy trước thế kỷ 19. Nó giống như một giấc mơ huyền bí, không thể đạt được cho tới lúc này",  </vt:lpstr>
      <vt:lpstr>PowerPoint Presentation</vt:lpstr>
      <vt:lpstr>VẼ PHÁC HÌNH</vt:lpstr>
      <vt:lpstr>PowerPoint Presentation</vt:lpstr>
      <vt:lpstr>BÀI TẬP  Thực hiện một sản phẩm mỹ thuật về một ngành, nghề liên quan đến Mỹ thuật tạo hình mà em thích như vẽ tranh, nặng, xé dán..</vt:lpstr>
      <vt:lpstr>THẢO LUẬN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cp:revision>
  <dcterms:created xsi:type="dcterms:W3CDTF">2023-08-05T08:41:52Z</dcterms:created>
  <dcterms:modified xsi:type="dcterms:W3CDTF">2023-08-05T16:03:01Z</dcterms:modified>
</cp:coreProperties>
</file>