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4" r:id="rId2"/>
    <p:sldId id="293" r:id="rId3"/>
    <p:sldId id="259" r:id="rId4"/>
    <p:sldId id="284" r:id="rId5"/>
    <p:sldId id="285" r:id="rId6"/>
    <p:sldId id="286" r:id="rId7"/>
    <p:sldId id="287" r:id="rId8"/>
    <p:sldId id="288" r:id="rId9"/>
    <p:sldId id="289" r:id="rId10"/>
    <p:sldId id="290" r:id="rId11"/>
    <p:sldId id="291" r:id="rId12"/>
    <p:sldId id="260" r:id="rId13"/>
    <p:sldId id="292" r:id="rId14"/>
    <p:sldId id="262" r:id="rId15"/>
    <p:sldId id="261" r:id="rId16"/>
    <p:sldId id="264" r:id="rId17"/>
    <p:sldId id="265" r:id="rId18"/>
    <p:sldId id="267" r:id="rId19"/>
    <p:sldId id="266" r:id="rId20"/>
    <p:sldId id="268" r:id="rId21"/>
    <p:sldId id="269"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94" d="100"/>
          <a:sy n="94" d="100"/>
        </p:scale>
        <p:origin x="72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7AEED-AB7E-45F3-B19C-601415D681F7}" type="datetimeFigureOut">
              <a:rPr lang="en-US" smtClean="0"/>
              <a:t>7/30/2024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27E85B-3707-4292-9A39-B346D4CCEB76}" type="slidenum">
              <a:rPr lang="en-US" smtClean="0"/>
              <a:t>‹#›</a:t>
            </a:fld>
            <a:endParaRPr lang="en-US"/>
          </a:p>
        </p:txBody>
      </p:sp>
    </p:spTree>
    <p:extLst>
      <p:ext uri="{BB962C8B-B14F-4D97-AF65-F5344CB8AC3E}">
        <p14:creationId xmlns:p14="http://schemas.microsoft.com/office/powerpoint/2010/main" val="241022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7E85B-3707-4292-9A39-B346D4CCEB76}" type="slidenum">
              <a:rPr lang="en-US" smtClean="0"/>
              <a:t>17</a:t>
            </a:fld>
            <a:endParaRPr lang="en-US"/>
          </a:p>
        </p:txBody>
      </p:sp>
    </p:spTree>
    <p:extLst>
      <p:ext uri="{BB962C8B-B14F-4D97-AF65-F5344CB8AC3E}">
        <p14:creationId xmlns:p14="http://schemas.microsoft.com/office/powerpoint/2010/main" val="3000087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3F308A-263E-4236-84CA-7C84A0343314}"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E5BF5-1B25-4DB8-B2FC-4775278855BB}" type="slidenum">
              <a:rPr lang="en-US" smtClean="0"/>
              <a:t>‹#›</a:t>
            </a:fld>
            <a:endParaRPr lang="en-US"/>
          </a:p>
        </p:txBody>
      </p:sp>
    </p:spTree>
    <p:extLst>
      <p:ext uri="{BB962C8B-B14F-4D97-AF65-F5344CB8AC3E}">
        <p14:creationId xmlns:p14="http://schemas.microsoft.com/office/powerpoint/2010/main" val="2139079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F308A-263E-4236-84CA-7C84A0343314}"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E5BF5-1B25-4DB8-B2FC-4775278855BB}" type="slidenum">
              <a:rPr lang="en-US" smtClean="0"/>
              <a:t>‹#›</a:t>
            </a:fld>
            <a:endParaRPr lang="en-US"/>
          </a:p>
        </p:txBody>
      </p:sp>
    </p:spTree>
    <p:extLst>
      <p:ext uri="{BB962C8B-B14F-4D97-AF65-F5344CB8AC3E}">
        <p14:creationId xmlns:p14="http://schemas.microsoft.com/office/powerpoint/2010/main" val="2567344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F308A-263E-4236-84CA-7C84A0343314}"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E5BF5-1B25-4DB8-B2FC-4775278855BB}" type="slidenum">
              <a:rPr lang="en-US" smtClean="0"/>
              <a:t>‹#›</a:t>
            </a:fld>
            <a:endParaRPr lang="en-US"/>
          </a:p>
        </p:txBody>
      </p:sp>
    </p:spTree>
    <p:extLst>
      <p:ext uri="{BB962C8B-B14F-4D97-AF65-F5344CB8AC3E}">
        <p14:creationId xmlns:p14="http://schemas.microsoft.com/office/powerpoint/2010/main" val="194128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F308A-263E-4236-84CA-7C84A0343314}"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E5BF5-1B25-4DB8-B2FC-4775278855BB}" type="slidenum">
              <a:rPr lang="en-US" smtClean="0"/>
              <a:t>‹#›</a:t>
            </a:fld>
            <a:endParaRPr lang="en-US"/>
          </a:p>
        </p:txBody>
      </p:sp>
    </p:spTree>
    <p:extLst>
      <p:ext uri="{BB962C8B-B14F-4D97-AF65-F5344CB8AC3E}">
        <p14:creationId xmlns:p14="http://schemas.microsoft.com/office/powerpoint/2010/main" val="4107411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3F308A-263E-4236-84CA-7C84A0343314}"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E5BF5-1B25-4DB8-B2FC-4775278855BB}" type="slidenum">
              <a:rPr lang="en-US" smtClean="0"/>
              <a:t>‹#›</a:t>
            </a:fld>
            <a:endParaRPr lang="en-US"/>
          </a:p>
        </p:txBody>
      </p:sp>
    </p:spTree>
    <p:extLst>
      <p:ext uri="{BB962C8B-B14F-4D97-AF65-F5344CB8AC3E}">
        <p14:creationId xmlns:p14="http://schemas.microsoft.com/office/powerpoint/2010/main" val="83572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3F308A-263E-4236-84CA-7C84A0343314}"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E5BF5-1B25-4DB8-B2FC-4775278855BB}" type="slidenum">
              <a:rPr lang="en-US" smtClean="0"/>
              <a:t>‹#›</a:t>
            </a:fld>
            <a:endParaRPr lang="en-US"/>
          </a:p>
        </p:txBody>
      </p:sp>
    </p:spTree>
    <p:extLst>
      <p:ext uri="{BB962C8B-B14F-4D97-AF65-F5344CB8AC3E}">
        <p14:creationId xmlns:p14="http://schemas.microsoft.com/office/powerpoint/2010/main" val="26205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3F308A-263E-4236-84CA-7C84A0343314}" type="datetimeFigureOut">
              <a:rPr lang="en-US" smtClean="0"/>
              <a:t>7/30/2024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E5BF5-1B25-4DB8-B2FC-4775278855BB}" type="slidenum">
              <a:rPr lang="en-US" smtClean="0"/>
              <a:t>‹#›</a:t>
            </a:fld>
            <a:endParaRPr lang="en-US"/>
          </a:p>
        </p:txBody>
      </p:sp>
    </p:spTree>
    <p:extLst>
      <p:ext uri="{BB962C8B-B14F-4D97-AF65-F5344CB8AC3E}">
        <p14:creationId xmlns:p14="http://schemas.microsoft.com/office/powerpoint/2010/main" val="141417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3F308A-263E-4236-84CA-7C84A0343314}" type="datetimeFigureOut">
              <a:rPr lang="en-US" smtClean="0"/>
              <a:t>7/30/2024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E5BF5-1B25-4DB8-B2FC-4775278855BB}" type="slidenum">
              <a:rPr lang="en-US" smtClean="0"/>
              <a:t>‹#›</a:t>
            </a:fld>
            <a:endParaRPr lang="en-US"/>
          </a:p>
        </p:txBody>
      </p:sp>
    </p:spTree>
    <p:extLst>
      <p:ext uri="{BB962C8B-B14F-4D97-AF65-F5344CB8AC3E}">
        <p14:creationId xmlns:p14="http://schemas.microsoft.com/office/powerpoint/2010/main" val="278330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F308A-263E-4236-84CA-7C84A0343314}" type="datetimeFigureOut">
              <a:rPr lang="en-US" smtClean="0"/>
              <a:t>7/30/2024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E5BF5-1B25-4DB8-B2FC-4775278855BB}" type="slidenum">
              <a:rPr lang="en-US" smtClean="0"/>
              <a:t>‹#›</a:t>
            </a:fld>
            <a:endParaRPr lang="en-US"/>
          </a:p>
        </p:txBody>
      </p:sp>
    </p:spTree>
    <p:extLst>
      <p:ext uri="{BB962C8B-B14F-4D97-AF65-F5344CB8AC3E}">
        <p14:creationId xmlns:p14="http://schemas.microsoft.com/office/powerpoint/2010/main" val="303743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F308A-263E-4236-84CA-7C84A0343314}"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E5BF5-1B25-4DB8-B2FC-4775278855BB}" type="slidenum">
              <a:rPr lang="en-US" smtClean="0"/>
              <a:t>‹#›</a:t>
            </a:fld>
            <a:endParaRPr lang="en-US"/>
          </a:p>
        </p:txBody>
      </p:sp>
    </p:spTree>
    <p:extLst>
      <p:ext uri="{BB962C8B-B14F-4D97-AF65-F5344CB8AC3E}">
        <p14:creationId xmlns:p14="http://schemas.microsoft.com/office/powerpoint/2010/main" val="338513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F308A-263E-4236-84CA-7C84A0343314}"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E5BF5-1B25-4DB8-B2FC-4775278855BB}" type="slidenum">
              <a:rPr lang="en-US" smtClean="0"/>
              <a:t>‹#›</a:t>
            </a:fld>
            <a:endParaRPr lang="en-US"/>
          </a:p>
        </p:txBody>
      </p:sp>
    </p:spTree>
    <p:extLst>
      <p:ext uri="{BB962C8B-B14F-4D97-AF65-F5344CB8AC3E}">
        <p14:creationId xmlns:p14="http://schemas.microsoft.com/office/powerpoint/2010/main" val="162184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73F308A-263E-4236-84CA-7C84A0343314}" type="datetimeFigureOut">
              <a:rPr lang="en-US" smtClean="0"/>
              <a:t>7/30/2024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55E5BF5-1B25-4DB8-B2FC-4775278855BB}" type="slidenum">
              <a:rPr lang="en-US" smtClean="0"/>
              <a:t>‹#›</a:t>
            </a:fld>
            <a:endParaRPr lang="en-US"/>
          </a:p>
        </p:txBody>
      </p:sp>
    </p:spTree>
    <p:extLst>
      <p:ext uri="{BB962C8B-B14F-4D97-AF65-F5344CB8AC3E}">
        <p14:creationId xmlns:p14="http://schemas.microsoft.com/office/powerpoint/2010/main" val="2416075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blogtailieu.com/tag/gdpt-2018/"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jpeg"/><Relationship Id="rId7" Type="http://schemas.microsoft.com/office/2007/relationships/hdphoto" Target="../media/hdphoto5.wdp"/><Relationship Id="rId12"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1.png"/><Relationship Id="rId11" Type="http://schemas.microsoft.com/office/2007/relationships/hdphoto" Target="../media/hdphoto6.wdp"/><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jpe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5.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8.jpeg"/><Relationship Id="rId7" Type="http://schemas.microsoft.com/office/2007/relationships/hdphoto" Target="../media/hdphoto5.wdp"/><Relationship Id="rId12" Type="http://schemas.openxmlformats.org/officeDocument/2006/relationships/image" Target="../media/image45.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41.png"/><Relationship Id="rId11" Type="http://schemas.microsoft.com/office/2007/relationships/hdphoto" Target="../media/hdphoto7.wdp"/><Relationship Id="rId5" Type="http://schemas.openxmlformats.org/officeDocument/2006/relationships/image" Target="../media/image40.png"/><Relationship Id="rId10" Type="http://schemas.openxmlformats.org/officeDocument/2006/relationships/image" Target="../media/image49.png"/><Relationship Id="rId4" Type="http://schemas.openxmlformats.org/officeDocument/2006/relationships/image" Target="../media/image39.jpe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blogtailieu.com/tag/gdpt-201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4.wdp"/><Relationship Id="rId3" Type="http://schemas.openxmlformats.org/officeDocument/2006/relationships/image" Target="../media/image25.png"/><Relationship Id="rId7" Type="http://schemas.microsoft.com/office/2007/relationships/hdphoto" Target="../media/hdphoto2.wdp"/><Relationship Id="rId12"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jpeg"/><Relationship Id="rId4" Type="http://schemas.openxmlformats.org/officeDocument/2006/relationships/image" Target="../media/image26.jpe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3.png"/><Relationship Id="rId5" Type="http://schemas.openxmlformats.org/officeDocument/2006/relationships/image" Target="../media/image3.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5-Point Star 3"/>
          <p:cNvSpPr/>
          <p:nvPr/>
        </p:nvSpPr>
        <p:spPr>
          <a:xfrm>
            <a:off x="2627784" y="699542"/>
            <a:ext cx="3672408" cy="30243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2780184" y="851942"/>
            <a:ext cx="3672408" cy="3024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932584" y="1004342"/>
            <a:ext cx="3672408" cy="302433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3084984" y="1156742"/>
            <a:ext cx="3672408" cy="3024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3237384" y="1309142"/>
            <a:ext cx="3672408" cy="302433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3389784" y="1461542"/>
            <a:ext cx="3672408" cy="302433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 y="-22142"/>
            <a:ext cx="9250394" cy="51656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679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Times New Roman" pitchFamily="18" charset="0"/>
              <a:cs typeface="Times New Roman" pitchFamily="18" charset="0"/>
            </a:endParaRPr>
          </a:p>
        </p:txBody>
      </p:sp>
      <p:pic>
        <p:nvPicPr>
          <p:cNvPr id="4" name="Picture 16" descr="Có thể là hình ảnh về đàn h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 y="0"/>
            <a:ext cx="9153550" cy="51643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05979"/>
            <a:ext cx="8229600" cy="857250"/>
          </a:xfrm>
        </p:spPr>
        <p:txBody>
          <a:bodyPr/>
          <a:lstStyle/>
          <a:p>
            <a:endParaRPr lang="en-US" dirty="0">
              <a:latin typeface="Times New Roman" pitchFamily="18" charset="0"/>
              <a:cs typeface="Times New Roman" pitchFamily="18" charset="0"/>
            </a:endParaRPr>
          </a:p>
        </p:txBody>
      </p:sp>
      <p:pic>
        <p:nvPicPr>
          <p:cNvPr id="6" name="Image 13">
            <a:hlinkClick r:id="rId3"/>
          </p:cNvPr>
          <p:cNvPicPr/>
          <p:nvPr/>
        </p:nvPicPr>
        <p:blipFill rotWithShape="1">
          <a:blip r:embed="rId4" cstate="print"/>
          <a:srcRect l="-1" r="1968" b="89603"/>
          <a:stretch/>
        </p:blipFill>
        <p:spPr>
          <a:xfrm>
            <a:off x="2555776" y="54123"/>
            <a:ext cx="4680520" cy="933450"/>
          </a:xfrm>
          <a:prstGeom prst="rect">
            <a:avLst/>
          </a:prstGeom>
        </p:spPr>
      </p:pic>
      <p:pic>
        <p:nvPicPr>
          <p:cNvPr id="7" name="Picture 15" descr="HOW TO DRAW CONVERSE SNEAKER SHOES EVERYDAY CLOTHES GUIDE ILLUSTRATION STEP  BY STEP EASY SIMPLE FOR KIDS | Step by step drawing, Shoes drawing,  Converse drawing"/>
          <p:cNvPicPr>
            <a:picLocks noChangeAspect="1" noChangeArrowheads="1"/>
          </p:cNvPicPr>
          <p:nvPr/>
        </p:nvPicPr>
        <p:blipFill rotWithShape="1">
          <a:blip r:embed="rId5">
            <a:extLst>
              <a:ext uri="{28A0092B-C50C-407E-A947-70E740481C1C}">
                <a14:useLocalDpi xmlns:a14="http://schemas.microsoft.com/office/drawing/2010/main" val="0"/>
              </a:ext>
            </a:extLst>
          </a:blip>
          <a:srcRect t="11699" b="4405"/>
          <a:stretch/>
        </p:blipFill>
        <p:spPr bwMode="auto">
          <a:xfrm>
            <a:off x="5652120" y="987573"/>
            <a:ext cx="2847551" cy="33748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13">
            <a:hlinkClick r:id="rId3"/>
          </p:cNvPr>
          <p:cNvPicPr/>
          <p:nvPr/>
        </p:nvPicPr>
        <p:blipFill rotWithShape="1">
          <a:blip r:embed="rId4" cstate="print"/>
          <a:srcRect l="-1" t="9436" r="1968" b="26675"/>
          <a:stretch/>
        </p:blipFill>
        <p:spPr>
          <a:xfrm>
            <a:off x="1006860" y="926472"/>
            <a:ext cx="4392488" cy="3823928"/>
          </a:xfrm>
          <a:prstGeom prst="rect">
            <a:avLst/>
          </a:prstGeom>
        </p:spPr>
      </p:pic>
    </p:spTree>
    <p:extLst>
      <p:ext uri="{BB962C8B-B14F-4D97-AF65-F5344CB8AC3E}">
        <p14:creationId xmlns:p14="http://schemas.microsoft.com/office/powerpoint/2010/main" val="25404421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Times New Roman" pitchFamily="18" charset="0"/>
              <a:cs typeface="Times New Roman" pitchFamily="18" charset="0"/>
            </a:endParaRPr>
          </a:p>
        </p:txBody>
      </p:sp>
      <p:pic>
        <p:nvPicPr>
          <p:cNvPr id="4" name="Picture 16" descr="Có thể là hình ảnh về đàn h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 y="0"/>
            <a:ext cx="9153550" cy="51643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2425" y="-22076"/>
            <a:ext cx="8229600" cy="857250"/>
          </a:xfrm>
        </p:spPr>
        <p:txBody>
          <a:bodyPr/>
          <a:lstStyle/>
          <a:p>
            <a:r>
              <a:rPr lang="vi-VN" smtClean="0">
                <a:latin typeface="Times New Roman" pitchFamily="18" charset="0"/>
                <a:cs typeface="Times New Roman" pitchFamily="18" charset="0"/>
              </a:rPr>
              <a:t>Trang trí túi xách</a:t>
            </a:r>
            <a:endParaRPr lang="en-US" dirty="0">
              <a:latin typeface="Times New Roman" pitchFamily="18" charset="0"/>
              <a:cs typeface="Times New Roman" pitchFamily="18" charset="0"/>
            </a:endParaRPr>
          </a:p>
        </p:txBody>
      </p:sp>
      <p:pic>
        <p:nvPicPr>
          <p:cNvPr id="3074" name="Picture 2" descr="Hướng dẫn cách tạo dáng vẽ túi xách lớp 9 chi tiết, đơn giản"/>
          <p:cNvPicPr>
            <a:picLocks noChangeAspect="1" noChangeArrowheads="1"/>
          </p:cNvPicPr>
          <p:nvPr/>
        </p:nvPicPr>
        <p:blipFill rotWithShape="1">
          <a:blip r:embed="rId3">
            <a:extLst>
              <a:ext uri="{28A0092B-C50C-407E-A947-70E740481C1C}">
                <a14:useLocalDpi xmlns:a14="http://schemas.microsoft.com/office/drawing/2010/main" val="0"/>
              </a:ext>
            </a:extLst>
          </a:blip>
          <a:srcRect l="2000" t="22817" r="2191" b="25406"/>
          <a:stretch/>
        </p:blipFill>
        <p:spPr bwMode="auto">
          <a:xfrm>
            <a:off x="899592" y="1491630"/>
            <a:ext cx="7039483"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4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352" y="-857250"/>
            <a:ext cx="8229600" cy="857250"/>
          </a:xfrm>
        </p:spPr>
        <p:txBody>
          <a:bodyPr/>
          <a:lstStyle/>
          <a:p>
            <a:endParaRPr lang="en-US">
              <a:latin typeface="Times New Roman" pitchFamily="18" charset="0"/>
              <a:cs typeface="Times New Roman" pitchFamily="18" charset="0"/>
            </a:endParaRPr>
          </a:p>
        </p:txBody>
      </p:sp>
      <p:sp>
        <p:nvSpPr>
          <p:cNvPr id="4" name="Rectangle 3"/>
          <p:cNvSpPr/>
          <p:nvPr/>
        </p:nvSpPr>
        <p:spPr>
          <a:xfrm>
            <a:off x="960473" y="842400"/>
            <a:ext cx="7056783" cy="397140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655741" y="1527623"/>
            <a:ext cx="2042160" cy="2225040"/>
          </a:xfrm>
          <a:custGeom>
            <a:avLst/>
            <a:gdLst>
              <a:gd name="connsiteX0" fmla="*/ 1363980 w 2042160"/>
              <a:gd name="connsiteY0" fmla="*/ 2225040 h 2225040"/>
              <a:gd name="connsiteX1" fmla="*/ 1485900 w 2042160"/>
              <a:gd name="connsiteY1" fmla="*/ 2011680 h 2225040"/>
              <a:gd name="connsiteX2" fmla="*/ 1645920 w 2042160"/>
              <a:gd name="connsiteY2" fmla="*/ 1935480 h 2225040"/>
              <a:gd name="connsiteX3" fmla="*/ 1821180 w 2042160"/>
              <a:gd name="connsiteY3" fmla="*/ 1866900 h 2225040"/>
              <a:gd name="connsiteX4" fmla="*/ 1981200 w 2042160"/>
              <a:gd name="connsiteY4" fmla="*/ 1691640 h 2225040"/>
              <a:gd name="connsiteX5" fmla="*/ 2042160 w 2042160"/>
              <a:gd name="connsiteY5" fmla="*/ 1211580 h 2225040"/>
              <a:gd name="connsiteX6" fmla="*/ 2026920 w 2042160"/>
              <a:gd name="connsiteY6" fmla="*/ 960120 h 2225040"/>
              <a:gd name="connsiteX7" fmla="*/ 1950720 w 2042160"/>
              <a:gd name="connsiteY7" fmla="*/ 777240 h 2225040"/>
              <a:gd name="connsiteX8" fmla="*/ 1882140 w 2042160"/>
              <a:gd name="connsiteY8" fmla="*/ 548640 h 2225040"/>
              <a:gd name="connsiteX9" fmla="*/ 1851660 w 2042160"/>
              <a:gd name="connsiteY9" fmla="*/ 388620 h 2225040"/>
              <a:gd name="connsiteX10" fmla="*/ 1813560 w 2042160"/>
              <a:gd name="connsiteY10" fmla="*/ 289560 h 2225040"/>
              <a:gd name="connsiteX11" fmla="*/ 1775460 w 2042160"/>
              <a:gd name="connsiteY11" fmla="*/ 205740 h 2225040"/>
              <a:gd name="connsiteX12" fmla="*/ 1760220 w 2042160"/>
              <a:gd name="connsiteY12" fmla="*/ 190500 h 2225040"/>
              <a:gd name="connsiteX13" fmla="*/ 1760220 w 2042160"/>
              <a:gd name="connsiteY13" fmla="*/ 190500 h 2225040"/>
              <a:gd name="connsiteX14" fmla="*/ 1615440 w 2042160"/>
              <a:gd name="connsiteY14" fmla="*/ 121920 h 2225040"/>
              <a:gd name="connsiteX15" fmla="*/ 1569720 w 2042160"/>
              <a:gd name="connsiteY15" fmla="*/ 160020 h 2225040"/>
              <a:gd name="connsiteX16" fmla="*/ 1356360 w 2042160"/>
              <a:gd name="connsiteY16" fmla="*/ 365760 h 2225040"/>
              <a:gd name="connsiteX17" fmla="*/ 1280160 w 2042160"/>
              <a:gd name="connsiteY17" fmla="*/ 510540 h 2225040"/>
              <a:gd name="connsiteX18" fmla="*/ 1143000 w 2042160"/>
              <a:gd name="connsiteY18" fmla="*/ 563880 h 2225040"/>
              <a:gd name="connsiteX19" fmla="*/ 1066800 w 2042160"/>
              <a:gd name="connsiteY19" fmla="*/ 563880 h 2225040"/>
              <a:gd name="connsiteX20" fmla="*/ 952500 w 2042160"/>
              <a:gd name="connsiteY20" fmla="*/ 571500 h 2225040"/>
              <a:gd name="connsiteX21" fmla="*/ 723900 w 2042160"/>
              <a:gd name="connsiteY21" fmla="*/ 510540 h 2225040"/>
              <a:gd name="connsiteX22" fmla="*/ 320040 w 2042160"/>
              <a:gd name="connsiteY22" fmla="*/ 350520 h 2225040"/>
              <a:gd name="connsiteX23" fmla="*/ 281940 w 2042160"/>
              <a:gd name="connsiteY23" fmla="*/ 236220 h 2225040"/>
              <a:gd name="connsiteX24" fmla="*/ 190500 w 2042160"/>
              <a:gd name="connsiteY24" fmla="*/ 190500 h 2225040"/>
              <a:gd name="connsiteX25" fmla="*/ 152400 w 2042160"/>
              <a:gd name="connsiteY25" fmla="*/ 121920 h 2225040"/>
              <a:gd name="connsiteX26" fmla="*/ 68580 w 2042160"/>
              <a:gd name="connsiteY26" fmla="*/ 76200 h 2225040"/>
              <a:gd name="connsiteX27" fmla="*/ 0 w 2042160"/>
              <a:gd name="connsiteY27" fmla="*/ 0 h 22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42160" h="2225040">
                <a:moveTo>
                  <a:pt x="1363980" y="2225040"/>
                </a:moveTo>
                <a:lnTo>
                  <a:pt x="1485900" y="2011680"/>
                </a:lnTo>
                <a:lnTo>
                  <a:pt x="1645920" y="1935480"/>
                </a:lnTo>
                <a:lnTo>
                  <a:pt x="1821180" y="1866900"/>
                </a:lnTo>
                <a:lnTo>
                  <a:pt x="1981200" y="1691640"/>
                </a:lnTo>
                <a:lnTo>
                  <a:pt x="2042160" y="1211580"/>
                </a:lnTo>
                <a:lnTo>
                  <a:pt x="2026920" y="960120"/>
                </a:lnTo>
                <a:lnTo>
                  <a:pt x="1950720" y="777240"/>
                </a:lnTo>
                <a:lnTo>
                  <a:pt x="1882140" y="548640"/>
                </a:lnTo>
                <a:lnTo>
                  <a:pt x="1851660" y="388620"/>
                </a:lnTo>
                <a:lnTo>
                  <a:pt x="1813560" y="289560"/>
                </a:lnTo>
                <a:cubicBezTo>
                  <a:pt x="1798891" y="250444"/>
                  <a:pt x="1797924" y="233820"/>
                  <a:pt x="1775460" y="205740"/>
                </a:cubicBezTo>
                <a:cubicBezTo>
                  <a:pt x="1770972" y="200130"/>
                  <a:pt x="1765300" y="195580"/>
                  <a:pt x="1760220" y="190500"/>
                </a:cubicBezTo>
                <a:lnTo>
                  <a:pt x="1760220" y="190500"/>
                </a:lnTo>
                <a:lnTo>
                  <a:pt x="1615440" y="121920"/>
                </a:lnTo>
                <a:lnTo>
                  <a:pt x="1569720" y="160020"/>
                </a:lnTo>
                <a:lnTo>
                  <a:pt x="1356360" y="365760"/>
                </a:lnTo>
                <a:lnTo>
                  <a:pt x="1280160" y="510540"/>
                </a:lnTo>
                <a:lnTo>
                  <a:pt x="1143000" y="563880"/>
                </a:lnTo>
                <a:lnTo>
                  <a:pt x="1066800" y="563880"/>
                </a:lnTo>
                <a:lnTo>
                  <a:pt x="952500" y="571500"/>
                </a:lnTo>
                <a:lnTo>
                  <a:pt x="723900" y="510540"/>
                </a:lnTo>
                <a:lnTo>
                  <a:pt x="320040" y="350520"/>
                </a:lnTo>
                <a:lnTo>
                  <a:pt x="281940" y="236220"/>
                </a:lnTo>
                <a:lnTo>
                  <a:pt x="190500" y="190500"/>
                </a:lnTo>
                <a:lnTo>
                  <a:pt x="152400" y="121920"/>
                </a:lnTo>
                <a:lnTo>
                  <a:pt x="68580" y="76200"/>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752521" y="1512383"/>
            <a:ext cx="4229100" cy="2293620"/>
          </a:xfrm>
          <a:custGeom>
            <a:avLst/>
            <a:gdLst>
              <a:gd name="connsiteX0" fmla="*/ 2895600 w 4229100"/>
              <a:gd name="connsiteY0" fmla="*/ 0 h 2293620"/>
              <a:gd name="connsiteX1" fmla="*/ 2766060 w 4229100"/>
              <a:gd name="connsiteY1" fmla="*/ 0 h 2293620"/>
              <a:gd name="connsiteX2" fmla="*/ 2659380 w 4229100"/>
              <a:gd name="connsiteY2" fmla="*/ 121920 h 2293620"/>
              <a:gd name="connsiteX3" fmla="*/ 2491740 w 4229100"/>
              <a:gd name="connsiteY3" fmla="*/ 251460 h 2293620"/>
              <a:gd name="connsiteX4" fmla="*/ 2316480 w 4229100"/>
              <a:gd name="connsiteY4" fmla="*/ 350520 h 2293620"/>
              <a:gd name="connsiteX5" fmla="*/ 2118360 w 4229100"/>
              <a:gd name="connsiteY5" fmla="*/ 441960 h 2293620"/>
              <a:gd name="connsiteX6" fmla="*/ 2065020 w 4229100"/>
              <a:gd name="connsiteY6" fmla="*/ 525780 h 2293620"/>
              <a:gd name="connsiteX7" fmla="*/ 2034540 w 4229100"/>
              <a:gd name="connsiteY7" fmla="*/ 609600 h 2293620"/>
              <a:gd name="connsiteX8" fmla="*/ 1905000 w 4229100"/>
              <a:gd name="connsiteY8" fmla="*/ 624840 h 2293620"/>
              <a:gd name="connsiteX9" fmla="*/ 1531620 w 4229100"/>
              <a:gd name="connsiteY9" fmla="*/ 815340 h 2293620"/>
              <a:gd name="connsiteX10" fmla="*/ 1424940 w 4229100"/>
              <a:gd name="connsiteY10" fmla="*/ 868680 h 2293620"/>
              <a:gd name="connsiteX11" fmla="*/ 1272540 w 4229100"/>
              <a:gd name="connsiteY11" fmla="*/ 883920 h 2293620"/>
              <a:gd name="connsiteX12" fmla="*/ 1112520 w 4229100"/>
              <a:gd name="connsiteY12" fmla="*/ 967740 h 2293620"/>
              <a:gd name="connsiteX13" fmla="*/ 922020 w 4229100"/>
              <a:gd name="connsiteY13" fmla="*/ 1005840 h 2293620"/>
              <a:gd name="connsiteX14" fmla="*/ 853440 w 4229100"/>
              <a:gd name="connsiteY14" fmla="*/ 1051560 h 2293620"/>
              <a:gd name="connsiteX15" fmla="*/ 723900 w 4229100"/>
              <a:gd name="connsiteY15" fmla="*/ 1082040 h 2293620"/>
              <a:gd name="connsiteX16" fmla="*/ 594360 w 4229100"/>
              <a:gd name="connsiteY16" fmla="*/ 1127760 h 2293620"/>
              <a:gd name="connsiteX17" fmla="*/ 510540 w 4229100"/>
              <a:gd name="connsiteY17" fmla="*/ 1173480 h 2293620"/>
              <a:gd name="connsiteX18" fmla="*/ 396240 w 4229100"/>
              <a:gd name="connsiteY18" fmla="*/ 1173480 h 2293620"/>
              <a:gd name="connsiteX19" fmla="*/ 335280 w 4229100"/>
              <a:gd name="connsiteY19" fmla="*/ 1196340 h 2293620"/>
              <a:gd name="connsiteX20" fmla="*/ 312420 w 4229100"/>
              <a:gd name="connsiteY20" fmla="*/ 1203960 h 2293620"/>
              <a:gd name="connsiteX21" fmla="*/ 236220 w 4229100"/>
              <a:gd name="connsiteY21" fmla="*/ 1257300 h 2293620"/>
              <a:gd name="connsiteX22" fmla="*/ 0 w 4229100"/>
              <a:gd name="connsiteY22" fmla="*/ 1577340 h 2293620"/>
              <a:gd name="connsiteX23" fmla="*/ 160020 w 4229100"/>
              <a:gd name="connsiteY23" fmla="*/ 1744980 h 2293620"/>
              <a:gd name="connsiteX24" fmla="*/ 213360 w 4229100"/>
              <a:gd name="connsiteY24" fmla="*/ 1783080 h 2293620"/>
              <a:gd name="connsiteX25" fmla="*/ 373380 w 4229100"/>
              <a:gd name="connsiteY25" fmla="*/ 1844040 h 2293620"/>
              <a:gd name="connsiteX26" fmla="*/ 434340 w 4229100"/>
              <a:gd name="connsiteY26" fmla="*/ 1905000 h 2293620"/>
              <a:gd name="connsiteX27" fmla="*/ 464820 w 4229100"/>
              <a:gd name="connsiteY27" fmla="*/ 1996440 h 2293620"/>
              <a:gd name="connsiteX28" fmla="*/ 480060 w 4229100"/>
              <a:gd name="connsiteY28" fmla="*/ 2080260 h 2293620"/>
              <a:gd name="connsiteX29" fmla="*/ 624840 w 4229100"/>
              <a:gd name="connsiteY29" fmla="*/ 2148840 h 2293620"/>
              <a:gd name="connsiteX30" fmla="*/ 777240 w 4229100"/>
              <a:gd name="connsiteY30" fmla="*/ 2156460 h 2293620"/>
              <a:gd name="connsiteX31" fmla="*/ 868680 w 4229100"/>
              <a:gd name="connsiteY31" fmla="*/ 2065020 h 2293620"/>
              <a:gd name="connsiteX32" fmla="*/ 899160 w 4229100"/>
              <a:gd name="connsiteY32" fmla="*/ 2004060 h 2293620"/>
              <a:gd name="connsiteX33" fmla="*/ 1021080 w 4229100"/>
              <a:gd name="connsiteY33" fmla="*/ 1950720 h 2293620"/>
              <a:gd name="connsiteX34" fmla="*/ 1493520 w 4229100"/>
              <a:gd name="connsiteY34" fmla="*/ 2057400 h 2293620"/>
              <a:gd name="connsiteX35" fmla="*/ 1607820 w 4229100"/>
              <a:gd name="connsiteY35" fmla="*/ 2194560 h 2293620"/>
              <a:gd name="connsiteX36" fmla="*/ 1661160 w 4229100"/>
              <a:gd name="connsiteY36" fmla="*/ 2270760 h 2293620"/>
              <a:gd name="connsiteX37" fmla="*/ 1859280 w 4229100"/>
              <a:gd name="connsiteY37" fmla="*/ 2293620 h 2293620"/>
              <a:gd name="connsiteX38" fmla="*/ 1943100 w 4229100"/>
              <a:gd name="connsiteY38" fmla="*/ 2225040 h 2293620"/>
              <a:gd name="connsiteX39" fmla="*/ 2026920 w 4229100"/>
              <a:gd name="connsiteY39" fmla="*/ 2087880 h 2293620"/>
              <a:gd name="connsiteX40" fmla="*/ 3649980 w 4229100"/>
              <a:gd name="connsiteY40" fmla="*/ 2011680 h 2293620"/>
              <a:gd name="connsiteX41" fmla="*/ 3733800 w 4229100"/>
              <a:gd name="connsiteY41" fmla="*/ 2034540 h 2293620"/>
              <a:gd name="connsiteX42" fmla="*/ 3916680 w 4229100"/>
              <a:gd name="connsiteY42" fmla="*/ 2194560 h 2293620"/>
              <a:gd name="connsiteX43" fmla="*/ 3970020 w 4229100"/>
              <a:gd name="connsiteY43" fmla="*/ 2247900 h 2293620"/>
              <a:gd name="connsiteX44" fmla="*/ 4046220 w 4229100"/>
              <a:gd name="connsiteY44" fmla="*/ 2270760 h 2293620"/>
              <a:gd name="connsiteX45" fmla="*/ 4229100 w 4229100"/>
              <a:gd name="connsiteY45" fmla="*/ 2270760 h 229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229100" h="2293620">
                <a:moveTo>
                  <a:pt x="2895600" y="0"/>
                </a:moveTo>
                <a:lnTo>
                  <a:pt x="2766060" y="0"/>
                </a:lnTo>
                <a:lnTo>
                  <a:pt x="2659380" y="121920"/>
                </a:lnTo>
                <a:lnTo>
                  <a:pt x="2491740" y="251460"/>
                </a:lnTo>
                <a:lnTo>
                  <a:pt x="2316480" y="350520"/>
                </a:lnTo>
                <a:lnTo>
                  <a:pt x="2118360" y="441960"/>
                </a:lnTo>
                <a:lnTo>
                  <a:pt x="2065020" y="525780"/>
                </a:lnTo>
                <a:lnTo>
                  <a:pt x="2034540" y="609600"/>
                </a:lnTo>
                <a:lnTo>
                  <a:pt x="1905000" y="624840"/>
                </a:lnTo>
                <a:lnTo>
                  <a:pt x="1531620" y="815340"/>
                </a:lnTo>
                <a:lnTo>
                  <a:pt x="1424940" y="868680"/>
                </a:lnTo>
                <a:lnTo>
                  <a:pt x="1272540" y="883920"/>
                </a:lnTo>
                <a:lnTo>
                  <a:pt x="1112520" y="967740"/>
                </a:lnTo>
                <a:lnTo>
                  <a:pt x="922020" y="1005840"/>
                </a:lnTo>
                <a:lnTo>
                  <a:pt x="853440" y="1051560"/>
                </a:lnTo>
                <a:lnTo>
                  <a:pt x="723900" y="1082040"/>
                </a:lnTo>
                <a:lnTo>
                  <a:pt x="594360" y="1127760"/>
                </a:lnTo>
                <a:lnTo>
                  <a:pt x="510540" y="1173480"/>
                </a:lnTo>
                <a:lnTo>
                  <a:pt x="396240" y="1173480"/>
                </a:lnTo>
                <a:lnTo>
                  <a:pt x="335280" y="1196340"/>
                </a:lnTo>
                <a:cubicBezTo>
                  <a:pt x="327731" y="1199085"/>
                  <a:pt x="312420" y="1203960"/>
                  <a:pt x="312420" y="1203960"/>
                </a:cubicBezTo>
                <a:lnTo>
                  <a:pt x="236220" y="1257300"/>
                </a:lnTo>
                <a:lnTo>
                  <a:pt x="0" y="1577340"/>
                </a:lnTo>
                <a:lnTo>
                  <a:pt x="160020" y="1744980"/>
                </a:lnTo>
                <a:lnTo>
                  <a:pt x="213360" y="1783080"/>
                </a:lnTo>
                <a:lnTo>
                  <a:pt x="373380" y="1844040"/>
                </a:lnTo>
                <a:lnTo>
                  <a:pt x="434340" y="1905000"/>
                </a:lnTo>
                <a:lnTo>
                  <a:pt x="464820" y="1996440"/>
                </a:lnTo>
                <a:lnTo>
                  <a:pt x="480060" y="2080260"/>
                </a:lnTo>
                <a:lnTo>
                  <a:pt x="624840" y="2148840"/>
                </a:lnTo>
                <a:lnTo>
                  <a:pt x="777240" y="2156460"/>
                </a:lnTo>
                <a:lnTo>
                  <a:pt x="868680" y="2065020"/>
                </a:lnTo>
                <a:lnTo>
                  <a:pt x="899160" y="2004060"/>
                </a:lnTo>
                <a:lnTo>
                  <a:pt x="1021080" y="1950720"/>
                </a:lnTo>
                <a:lnTo>
                  <a:pt x="1493520" y="2057400"/>
                </a:lnTo>
                <a:lnTo>
                  <a:pt x="1607820" y="2194560"/>
                </a:lnTo>
                <a:lnTo>
                  <a:pt x="1661160" y="2270760"/>
                </a:lnTo>
                <a:lnTo>
                  <a:pt x="1859280" y="2293620"/>
                </a:lnTo>
                <a:lnTo>
                  <a:pt x="1943100" y="2225040"/>
                </a:lnTo>
                <a:lnTo>
                  <a:pt x="2026920" y="2087880"/>
                </a:lnTo>
                <a:lnTo>
                  <a:pt x="3649980" y="2011680"/>
                </a:lnTo>
                <a:lnTo>
                  <a:pt x="3733800" y="2034540"/>
                </a:lnTo>
                <a:lnTo>
                  <a:pt x="3916680" y="2194560"/>
                </a:lnTo>
                <a:lnTo>
                  <a:pt x="3970020" y="2247900"/>
                </a:lnTo>
                <a:lnTo>
                  <a:pt x="4046220" y="2270760"/>
                </a:lnTo>
                <a:lnTo>
                  <a:pt x="4229100" y="227076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511981" y="2040703"/>
            <a:ext cx="4127500" cy="1016000"/>
          </a:xfrm>
          <a:custGeom>
            <a:avLst/>
            <a:gdLst>
              <a:gd name="connsiteX0" fmla="*/ 4000500 w 4127500"/>
              <a:gd name="connsiteY0" fmla="*/ 0 h 1016000"/>
              <a:gd name="connsiteX1" fmla="*/ 3803650 w 4127500"/>
              <a:gd name="connsiteY1" fmla="*/ 247650 h 1016000"/>
              <a:gd name="connsiteX2" fmla="*/ 3695700 w 4127500"/>
              <a:gd name="connsiteY2" fmla="*/ 450850 h 1016000"/>
              <a:gd name="connsiteX3" fmla="*/ 3619500 w 4127500"/>
              <a:gd name="connsiteY3" fmla="*/ 476250 h 1016000"/>
              <a:gd name="connsiteX4" fmla="*/ 3524250 w 4127500"/>
              <a:gd name="connsiteY4" fmla="*/ 565150 h 1016000"/>
              <a:gd name="connsiteX5" fmla="*/ 3384550 w 4127500"/>
              <a:gd name="connsiteY5" fmla="*/ 577850 h 1016000"/>
              <a:gd name="connsiteX6" fmla="*/ 3054350 w 4127500"/>
              <a:gd name="connsiteY6" fmla="*/ 469900 h 1016000"/>
              <a:gd name="connsiteX7" fmla="*/ 2705100 w 4127500"/>
              <a:gd name="connsiteY7" fmla="*/ 336550 h 1016000"/>
              <a:gd name="connsiteX8" fmla="*/ 2311400 w 4127500"/>
              <a:gd name="connsiteY8" fmla="*/ 165100 h 1016000"/>
              <a:gd name="connsiteX9" fmla="*/ 2070100 w 4127500"/>
              <a:gd name="connsiteY9" fmla="*/ 120650 h 1016000"/>
              <a:gd name="connsiteX10" fmla="*/ 1917700 w 4127500"/>
              <a:gd name="connsiteY10" fmla="*/ 133350 h 1016000"/>
              <a:gd name="connsiteX11" fmla="*/ 1562100 w 4127500"/>
              <a:gd name="connsiteY11" fmla="*/ 241300 h 1016000"/>
              <a:gd name="connsiteX12" fmla="*/ 1200150 w 4127500"/>
              <a:gd name="connsiteY12" fmla="*/ 419100 h 1016000"/>
              <a:gd name="connsiteX13" fmla="*/ 965200 w 4127500"/>
              <a:gd name="connsiteY13" fmla="*/ 533400 h 1016000"/>
              <a:gd name="connsiteX14" fmla="*/ 793750 w 4127500"/>
              <a:gd name="connsiteY14" fmla="*/ 603250 h 1016000"/>
              <a:gd name="connsiteX15" fmla="*/ 673100 w 4127500"/>
              <a:gd name="connsiteY15" fmla="*/ 654050 h 1016000"/>
              <a:gd name="connsiteX16" fmla="*/ 450850 w 4127500"/>
              <a:gd name="connsiteY16" fmla="*/ 660400 h 1016000"/>
              <a:gd name="connsiteX17" fmla="*/ 241300 w 4127500"/>
              <a:gd name="connsiteY17" fmla="*/ 654050 h 1016000"/>
              <a:gd name="connsiteX18" fmla="*/ 57150 w 4127500"/>
              <a:gd name="connsiteY18" fmla="*/ 666750 h 1016000"/>
              <a:gd name="connsiteX19" fmla="*/ 19050 w 4127500"/>
              <a:gd name="connsiteY19" fmla="*/ 704850 h 1016000"/>
              <a:gd name="connsiteX20" fmla="*/ 0 w 4127500"/>
              <a:gd name="connsiteY20" fmla="*/ 787400 h 1016000"/>
              <a:gd name="connsiteX21" fmla="*/ 254000 w 4127500"/>
              <a:gd name="connsiteY21" fmla="*/ 933450 h 1016000"/>
              <a:gd name="connsiteX22" fmla="*/ 692150 w 4127500"/>
              <a:gd name="connsiteY22" fmla="*/ 996950 h 1016000"/>
              <a:gd name="connsiteX23" fmla="*/ 1003300 w 4127500"/>
              <a:gd name="connsiteY23" fmla="*/ 933450 h 1016000"/>
              <a:gd name="connsiteX24" fmla="*/ 1092200 w 4127500"/>
              <a:gd name="connsiteY24" fmla="*/ 889000 h 1016000"/>
              <a:gd name="connsiteX25" fmla="*/ 1289050 w 4127500"/>
              <a:gd name="connsiteY25" fmla="*/ 825500 h 1016000"/>
              <a:gd name="connsiteX26" fmla="*/ 1492250 w 4127500"/>
              <a:gd name="connsiteY26" fmla="*/ 685800 h 1016000"/>
              <a:gd name="connsiteX27" fmla="*/ 1943100 w 4127500"/>
              <a:gd name="connsiteY27" fmla="*/ 488950 h 1016000"/>
              <a:gd name="connsiteX28" fmla="*/ 2152650 w 4127500"/>
              <a:gd name="connsiteY28" fmla="*/ 488950 h 1016000"/>
              <a:gd name="connsiteX29" fmla="*/ 3359150 w 4127500"/>
              <a:gd name="connsiteY29" fmla="*/ 996950 h 1016000"/>
              <a:gd name="connsiteX30" fmla="*/ 3676650 w 4127500"/>
              <a:gd name="connsiteY30" fmla="*/ 1016000 h 1016000"/>
              <a:gd name="connsiteX31" fmla="*/ 3803650 w 4127500"/>
              <a:gd name="connsiteY31" fmla="*/ 933450 h 1016000"/>
              <a:gd name="connsiteX32" fmla="*/ 3860800 w 4127500"/>
              <a:gd name="connsiteY32" fmla="*/ 857250 h 1016000"/>
              <a:gd name="connsiteX33" fmla="*/ 3930650 w 4127500"/>
              <a:gd name="connsiteY33" fmla="*/ 723900 h 1016000"/>
              <a:gd name="connsiteX34" fmla="*/ 3975100 w 4127500"/>
              <a:gd name="connsiteY34" fmla="*/ 628650 h 1016000"/>
              <a:gd name="connsiteX35" fmla="*/ 4102100 w 4127500"/>
              <a:gd name="connsiteY35" fmla="*/ 520700 h 1016000"/>
              <a:gd name="connsiteX36" fmla="*/ 4127500 w 4127500"/>
              <a:gd name="connsiteY36" fmla="*/ 51435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27500" h="1016000">
                <a:moveTo>
                  <a:pt x="4000500" y="0"/>
                </a:moveTo>
                <a:lnTo>
                  <a:pt x="3803650" y="247650"/>
                </a:lnTo>
                <a:lnTo>
                  <a:pt x="3695700" y="450850"/>
                </a:lnTo>
                <a:lnTo>
                  <a:pt x="3619500" y="476250"/>
                </a:lnTo>
                <a:lnTo>
                  <a:pt x="3524250" y="565150"/>
                </a:lnTo>
                <a:lnTo>
                  <a:pt x="3384550" y="577850"/>
                </a:lnTo>
                <a:lnTo>
                  <a:pt x="3054350" y="469900"/>
                </a:lnTo>
                <a:lnTo>
                  <a:pt x="2705100" y="336550"/>
                </a:lnTo>
                <a:lnTo>
                  <a:pt x="2311400" y="165100"/>
                </a:lnTo>
                <a:lnTo>
                  <a:pt x="2070100" y="120650"/>
                </a:lnTo>
                <a:lnTo>
                  <a:pt x="1917700" y="133350"/>
                </a:lnTo>
                <a:lnTo>
                  <a:pt x="1562100" y="241300"/>
                </a:lnTo>
                <a:lnTo>
                  <a:pt x="1200150" y="419100"/>
                </a:lnTo>
                <a:lnTo>
                  <a:pt x="965200" y="533400"/>
                </a:lnTo>
                <a:lnTo>
                  <a:pt x="793750" y="603250"/>
                </a:lnTo>
                <a:lnTo>
                  <a:pt x="673100" y="654050"/>
                </a:lnTo>
                <a:lnTo>
                  <a:pt x="450850" y="660400"/>
                </a:lnTo>
                <a:lnTo>
                  <a:pt x="241300" y="654050"/>
                </a:lnTo>
                <a:lnTo>
                  <a:pt x="57150" y="666750"/>
                </a:lnTo>
                <a:lnTo>
                  <a:pt x="19050" y="704850"/>
                </a:lnTo>
                <a:lnTo>
                  <a:pt x="0" y="787400"/>
                </a:lnTo>
                <a:lnTo>
                  <a:pt x="254000" y="933450"/>
                </a:lnTo>
                <a:lnTo>
                  <a:pt x="692150" y="996950"/>
                </a:lnTo>
                <a:lnTo>
                  <a:pt x="1003300" y="933450"/>
                </a:lnTo>
                <a:lnTo>
                  <a:pt x="1092200" y="889000"/>
                </a:lnTo>
                <a:lnTo>
                  <a:pt x="1289050" y="825500"/>
                </a:lnTo>
                <a:lnTo>
                  <a:pt x="1492250" y="685800"/>
                </a:lnTo>
                <a:lnTo>
                  <a:pt x="1943100" y="488950"/>
                </a:lnTo>
                <a:lnTo>
                  <a:pt x="2152650" y="488950"/>
                </a:lnTo>
                <a:lnTo>
                  <a:pt x="3359150" y="996950"/>
                </a:lnTo>
                <a:lnTo>
                  <a:pt x="3676650" y="1016000"/>
                </a:lnTo>
                <a:lnTo>
                  <a:pt x="3803650" y="933450"/>
                </a:lnTo>
                <a:lnTo>
                  <a:pt x="3860800" y="857250"/>
                </a:lnTo>
                <a:lnTo>
                  <a:pt x="3930650" y="723900"/>
                </a:lnTo>
                <a:lnTo>
                  <a:pt x="3975100" y="628650"/>
                </a:lnTo>
                <a:lnTo>
                  <a:pt x="4102100" y="520700"/>
                </a:lnTo>
                <a:lnTo>
                  <a:pt x="4127500" y="51435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327831" y="3272603"/>
            <a:ext cx="4146550" cy="209550"/>
          </a:xfrm>
          <a:custGeom>
            <a:avLst/>
            <a:gdLst>
              <a:gd name="connsiteX0" fmla="*/ 4146550 w 4146550"/>
              <a:gd name="connsiteY0" fmla="*/ 88900 h 209550"/>
              <a:gd name="connsiteX1" fmla="*/ 3930650 w 4146550"/>
              <a:gd name="connsiteY1" fmla="*/ 0 h 209550"/>
              <a:gd name="connsiteX2" fmla="*/ 3803650 w 4146550"/>
              <a:gd name="connsiteY2" fmla="*/ 12700 h 209550"/>
              <a:gd name="connsiteX3" fmla="*/ 3727450 w 4146550"/>
              <a:gd name="connsiteY3" fmla="*/ 76200 h 209550"/>
              <a:gd name="connsiteX4" fmla="*/ 3619500 w 4146550"/>
              <a:gd name="connsiteY4" fmla="*/ 88900 h 209550"/>
              <a:gd name="connsiteX5" fmla="*/ 3536950 w 4146550"/>
              <a:gd name="connsiteY5" fmla="*/ 133350 h 209550"/>
              <a:gd name="connsiteX6" fmla="*/ 3454400 w 4146550"/>
              <a:gd name="connsiteY6" fmla="*/ 101600 h 209550"/>
              <a:gd name="connsiteX7" fmla="*/ 3314700 w 4146550"/>
              <a:gd name="connsiteY7" fmla="*/ 31750 h 209550"/>
              <a:gd name="connsiteX8" fmla="*/ 3124200 w 4146550"/>
              <a:gd name="connsiteY8" fmla="*/ 31750 h 209550"/>
              <a:gd name="connsiteX9" fmla="*/ 2914650 w 4146550"/>
              <a:gd name="connsiteY9" fmla="*/ 88900 h 209550"/>
              <a:gd name="connsiteX10" fmla="*/ 2711450 w 4146550"/>
              <a:gd name="connsiteY10" fmla="*/ 114300 h 209550"/>
              <a:gd name="connsiteX11" fmla="*/ 2190750 w 4146550"/>
              <a:gd name="connsiteY11" fmla="*/ 152400 h 209550"/>
              <a:gd name="connsiteX12" fmla="*/ 1530350 w 4146550"/>
              <a:gd name="connsiteY12" fmla="*/ 203200 h 209550"/>
              <a:gd name="connsiteX13" fmla="*/ 996950 w 4146550"/>
              <a:gd name="connsiteY13" fmla="*/ 209550 h 209550"/>
              <a:gd name="connsiteX14" fmla="*/ 0 w 4146550"/>
              <a:gd name="connsiteY14" fmla="*/ 6350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6550" h="209550">
                <a:moveTo>
                  <a:pt x="4146550" y="88900"/>
                </a:moveTo>
                <a:lnTo>
                  <a:pt x="3930650" y="0"/>
                </a:lnTo>
                <a:lnTo>
                  <a:pt x="3803650" y="12700"/>
                </a:lnTo>
                <a:lnTo>
                  <a:pt x="3727450" y="76200"/>
                </a:lnTo>
                <a:lnTo>
                  <a:pt x="3619500" y="88900"/>
                </a:lnTo>
                <a:lnTo>
                  <a:pt x="3536950" y="133350"/>
                </a:lnTo>
                <a:lnTo>
                  <a:pt x="3454400" y="101600"/>
                </a:lnTo>
                <a:lnTo>
                  <a:pt x="3314700" y="31750"/>
                </a:lnTo>
                <a:lnTo>
                  <a:pt x="3124200" y="31750"/>
                </a:lnTo>
                <a:lnTo>
                  <a:pt x="2914650" y="88900"/>
                </a:lnTo>
                <a:lnTo>
                  <a:pt x="2711450" y="114300"/>
                </a:lnTo>
                <a:lnTo>
                  <a:pt x="2190750" y="152400"/>
                </a:lnTo>
                <a:lnTo>
                  <a:pt x="1530350" y="203200"/>
                </a:lnTo>
                <a:lnTo>
                  <a:pt x="996950" y="209550"/>
                </a:lnTo>
                <a:lnTo>
                  <a:pt x="0" y="6350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Group 17"/>
          <p:cNvGrpSpPr/>
          <p:nvPr/>
        </p:nvGrpSpPr>
        <p:grpSpPr>
          <a:xfrm>
            <a:off x="2111931" y="2580453"/>
            <a:ext cx="3441700" cy="704850"/>
            <a:chOff x="2051050" y="2432050"/>
            <a:chExt cx="3441700" cy="704850"/>
          </a:xfrm>
        </p:grpSpPr>
        <p:sp>
          <p:nvSpPr>
            <p:cNvPr id="19" name="Freeform 18"/>
            <p:cNvSpPr/>
            <p:nvPr/>
          </p:nvSpPr>
          <p:spPr>
            <a:xfrm>
              <a:off x="2051050" y="2432050"/>
              <a:ext cx="3441700" cy="704850"/>
            </a:xfrm>
            <a:custGeom>
              <a:avLst/>
              <a:gdLst>
                <a:gd name="connsiteX0" fmla="*/ 0 w 3441700"/>
                <a:gd name="connsiteY0" fmla="*/ 114300 h 704850"/>
                <a:gd name="connsiteX1" fmla="*/ 88900 w 3441700"/>
                <a:gd name="connsiteY1" fmla="*/ 355600 h 704850"/>
                <a:gd name="connsiteX2" fmla="*/ 635000 w 3441700"/>
                <a:gd name="connsiteY2" fmla="*/ 596900 h 704850"/>
                <a:gd name="connsiteX3" fmla="*/ 1289050 w 3441700"/>
                <a:gd name="connsiteY3" fmla="*/ 628650 h 704850"/>
                <a:gd name="connsiteX4" fmla="*/ 1619250 w 3441700"/>
                <a:gd name="connsiteY4" fmla="*/ 533400 h 704850"/>
                <a:gd name="connsiteX5" fmla="*/ 1771650 w 3441700"/>
                <a:gd name="connsiteY5" fmla="*/ 457200 h 704850"/>
                <a:gd name="connsiteX6" fmla="*/ 1771650 w 3441700"/>
                <a:gd name="connsiteY6" fmla="*/ 457200 h 704850"/>
                <a:gd name="connsiteX7" fmla="*/ 1720850 w 3441700"/>
                <a:gd name="connsiteY7" fmla="*/ 355600 h 704850"/>
                <a:gd name="connsiteX8" fmla="*/ 1720850 w 3441700"/>
                <a:gd name="connsiteY8" fmla="*/ 241300 h 704850"/>
                <a:gd name="connsiteX9" fmla="*/ 1752600 w 3441700"/>
                <a:gd name="connsiteY9" fmla="*/ 133350 h 704850"/>
                <a:gd name="connsiteX10" fmla="*/ 1809750 w 3441700"/>
                <a:gd name="connsiteY10" fmla="*/ 63500 h 704850"/>
                <a:gd name="connsiteX11" fmla="*/ 1873250 w 3441700"/>
                <a:gd name="connsiteY11" fmla="*/ 6350 h 704850"/>
                <a:gd name="connsiteX12" fmla="*/ 1885950 w 3441700"/>
                <a:gd name="connsiteY12" fmla="*/ 222250 h 704850"/>
                <a:gd name="connsiteX13" fmla="*/ 1930400 w 3441700"/>
                <a:gd name="connsiteY13" fmla="*/ 254000 h 704850"/>
                <a:gd name="connsiteX14" fmla="*/ 1981200 w 3441700"/>
                <a:gd name="connsiteY14" fmla="*/ 254000 h 704850"/>
                <a:gd name="connsiteX15" fmla="*/ 2038350 w 3441700"/>
                <a:gd name="connsiteY15" fmla="*/ 260350 h 704850"/>
                <a:gd name="connsiteX16" fmla="*/ 2336800 w 3441700"/>
                <a:gd name="connsiteY16" fmla="*/ 196850 h 704850"/>
                <a:gd name="connsiteX17" fmla="*/ 3035300 w 3441700"/>
                <a:gd name="connsiteY17" fmla="*/ 0 h 704850"/>
                <a:gd name="connsiteX18" fmla="*/ 3149600 w 3441700"/>
                <a:gd name="connsiteY18" fmla="*/ 0 h 704850"/>
                <a:gd name="connsiteX19" fmla="*/ 2552700 w 3441700"/>
                <a:gd name="connsiteY19" fmla="*/ 260350 h 704850"/>
                <a:gd name="connsiteX20" fmla="*/ 2692400 w 3441700"/>
                <a:gd name="connsiteY20" fmla="*/ 342900 h 704850"/>
                <a:gd name="connsiteX21" fmla="*/ 3048000 w 3441700"/>
                <a:gd name="connsiteY21" fmla="*/ 444500 h 704850"/>
                <a:gd name="connsiteX22" fmla="*/ 3238500 w 3441700"/>
                <a:gd name="connsiteY22" fmla="*/ 558800 h 704850"/>
                <a:gd name="connsiteX23" fmla="*/ 3441700 w 3441700"/>
                <a:gd name="connsiteY23" fmla="*/ 70485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41700" h="704850">
                  <a:moveTo>
                    <a:pt x="0" y="114300"/>
                  </a:moveTo>
                  <a:lnTo>
                    <a:pt x="88900" y="355600"/>
                  </a:lnTo>
                  <a:lnTo>
                    <a:pt x="635000" y="596900"/>
                  </a:lnTo>
                  <a:lnTo>
                    <a:pt x="1289050" y="628650"/>
                  </a:lnTo>
                  <a:lnTo>
                    <a:pt x="1619250" y="533400"/>
                  </a:lnTo>
                  <a:lnTo>
                    <a:pt x="1771650" y="457200"/>
                  </a:lnTo>
                  <a:lnTo>
                    <a:pt x="1771650" y="457200"/>
                  </a:lnTo>
                  <a:lnTo>
                    <a:pt x="1720850" y="355600"/>
                  </a:lnTo>
                  <a:lnTo>
                    <a:pt x="1720850" y="241300"/>
                  </a:lnTo>
                  <a:lnTo>
                    <a:pt x="1752600" y="133350"/>
                  </a:lnTo>
                  <a:lnTo>
                    <a:pt x="1809750" y="63500"/>
                  </a:lnTo>
                  <a:lnTo>
                    <a:pt x="1873250" y="6350"/>
                  </a:lnTo>
                  <a:lnTo>
                    <a:pt x="1885950" y="222250"/>
                  </a:lnTo>
                  <a:lnTo>
                    <a:pt x="1930400" y="254000"/>
                  </a:lnTo>
                  <a:lnTo>
                    <a:pt x="1981200" y="254000"/>
                  </a:lnTo>
                  <a:lnTo>
                    <a:pt x="2038350" y="260350"/>
                  </a:lnTo>
                  <a:lnTo>
                    <a:pt x="2336800" y="196850"/>
                  </a:lnTo>
                  <a:lnTo>
                    <a:pt x="3035300" y="0"/>
                  </a:lnTo>
                  <a:lnTo>
                    <a:pt x="3149600" y="0"/>
                  </a:lnTo>
                  <a:lnTo>
                    <a:pt x="2552700" y="260350"/>
                  </a:lnTo>
                  <a:lnTo>
                    <a:pt x="2692400" y="342900"/>
                  </a:lnTo>
                  <a:lnTo>
                    <a:pt x="3048000" y="444500"/>
                  </a:lnTo>
                  <a:lnTo>
                    <a:pt x="3238500" y="558800"/>
                  </a:lnTo>
                  <a:lnTo>
                    <a:pt x="3441700" y="70485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803650" y="2679700"/>
              <a:ext cx="838200" cy="260350"/>
            </a:xfrm>
            <a:custGeom>
              <a:avLst/>
              <a:gdLst>
                <a:gd name="connsiteX0" fmla="*/ 0 w 838200"/>
                <a:gd name="connsiteY0" fmla="*/ 165100 h 260350"/>
                <a:gd name="connsiteX1" fmla="*/ 88900 w 838200"/>
                <a:gd name="connsiteY1" fmla="*/ 260350 h 260350"/>
                <a:gd name="connsiteX2" fmla="*/ 203200 w 838200"/>
                <a:gd name="connsiteY2" fmla="*/ 247650 h 260350"/>
                <a:gd name="connsiteX3" fmla="*/ 419100 w 838200"/>
                <a:gd name="connsiteY3" fmla="*/ 203200 h 260350"/>
                <a:gd name="connsiteX4" fmla="*/ 717550 w 838200"/>
                <a:gd name="connsiteY4" fmla="*/ 57150 h 260350"/>
                <a:gd name="connsiteX5" fmla="*/ 838200 w 838200"/>
                <a:gd name="connsiteY5" fmla="*/ 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260350">
                  <a:moveTo>
                    <a:pt x="0" y="165100"/>
                  </a:moveTo>
                  <a:lnTo>
                    <a:pt x="88900" y="260350"/>
                  </a:lnTo>
                  <a:lnTo>
                    <a:pt x="203200" y="247650"/>
                  </a:lnTo>
                  <a:lnTo>
                    <a:pt x="419100" y="203200"/>
                  </a:lnTo>
                  <a:lnTo>
                    <a:pt x="717550" y="57150"/>
                  </a:lnTo>
                  <a:lnTo>
                    <a:pt x="83820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 name="Freeform 20"/>
          <p:cNvSpPr/>
          <p:nvPr/>
        </p:nvSpPr>
        <p:spPr>
          <a:xfrm>
            <a:off x="2865994" y="1539053"/>
            <a:ext cx="1885950" cy="1138238"/>
          </a:xfrm>
          <a:custGeom>
            <a:avLst/>
            <a:gdLst>
              <a:gd name="connsiteX0" fmla="*/ 1824037 w 1885950"/>
              <a:gd name="connsiteY0" fmla="*/ 0 h 1138238"/>
              <a:gd name="connsiteX1" fmla="*/ 1881187 w 1885950"/>
              <a:gd name="connsiteY1" fmla="*/ 142875 h 1138238"/>
              <a:gd name="connsiteX2" fmla="*/ 1885950 w 1885950"/>
              <a:gd name="connsiteY2" fmla="*/ 219075 h 1138238"/>
              <a:gd name="connsiteX3" fmla="*/ 1795462 w 1885950"/>
              <a:gd name="connsiteY3" fmla="*/ 252413 h 1138238"/>
              <a:gd name="connsiteX4" fmla="*/ 1709737 w 1885950"/>
              <a:gd name="connsiteY4" fmla="*/ 257175 h 1138238"/>
              <a:gd name="connsiteX5" fmla="*/ 1800225 w 1885950"/>
              <a:gd name="connsiteY5" fmla="*/ 366713 h 1138238"/>
              <a:gd name="connsiteX6" fmla="*/ 1781175 w 1885950"/>
              <a:gd name="connsiteY6" fmla="*/ 428625 h 1138238"/>
              <a:gd name="connsiteX7" fmla="*/ 1747837 w 1885950"/>
              <a:gd name="connsiteY7" fmla="*/ 400050 h 1138238"/>
              <a:gd name="connsiteX8" fmla="*/ 1552575 w 1885950"/>
              <a:gd name="connsiteY8" fmla="*/ 290513 h 1138238"/>
              <a:gd name="connsiteX9" fmla="*/ 1524000 w 1885950"/>
              <a:gd name="connsiteY9" fmla="*/ 471488 h 1138238"/>
              <a:gd name="connsiteX10" fmla="*/ 1504950 w 1885950"/>
              <a:gd name="connsiteY10" fmla="*/ 538163 h 1138238"/>
              <a:gd name="connsiteX11" fmla="*/ 1433512 w 1885950"/>
              <a:gd name="connsiteY11" fmla="*/ 538163 h 1138238"/>
              <a:gd name="connsiteX12" fmla="*/ 1428750 w 1885950"/>
              <a:gd name="connsiteY12" fmla="*/ 481013 h 1138238"/>
              <a:gd name="connsiteX13" fmla="*/ 1438275 w 1885950"/>
              <a:gd name="connsiteY13" fmla="*/ 328613 h 1138238"/>
              <a:gd name="connsiteX14" fmla="*/ 1357312 w 1885950"/>
              <a:gd name="connsiteY14" fmla="*/ 376238 h 1138238"/>
              <a:gd name="connsiteX15" fmla="*/ 1323975 w 1885950"/>
              <a:gd name="connsiteY15" fmla="*/ 419100 h 1138238"/>
              <a:gd name="connsiteX16" fmla="*/ 1247775 w 1885950"/>
              <a:gd name="connsiteY16" fmla="*/ 614363 h 1138238"/>
              <a:gd name="connsiteX17" fmla="*/ 1195387 w 1885950"/>
              <a:gd name="connsiteY17" fmla="*/ 681038 h 1138238"/>
              <a:gd name="connsiteX18" fmla="*/ 1157287 w 1885950"/>
              <a:gd name="connsiteY18" fmla="*/ 657225 h 1138238"/>
              <a:gd name="connsiteX19" fmla="*/ 1157287 w 1885950"/>
              <a:gd name="connsiteY19" fmla="*/ 585788 h 1138238"/>
              <a:gd name="connsiteX20" fmla="*/ 1176337 w 1885950"/>
              <a:gd name="connsiteY20" fmla="*/ 447675 h 1138238"/>
              <a:gd name="connsiteX21" fmla="*/ 1019175 w 1885950"/>
              <a:gd name="connsiteY21" fmla="*/ 533400 h 1138238"/>
              <a:gd name="connsiteX22" fmla="*/ 995362 w 1885950"/>
              <a:gd name="connsiteY22" fmla="*/ 590550 h 1138238"/>
              <a:gd name="connsiteX23" fmla="*/ 947737 w 1885950"/>
              <a:gd name="connsiteY23" fmla="*/ 795338 h 1138238"/>
              <a:gd name="connsiteX24" fmla="*/ 890587 w 1885950"/>
              <a:gd name="connsiteY24" fmla="*/ 804863 h 1138238"/>
              <a:gd name="connsiteX25" fmla="*/ 871537 w 1885950"/>
              <a:gd name="connsiteY25" fmla="*/ 738188 h 1138238"/>
              <a:gd name="connsiteX26" fmla="*/ 871537 w 1885950"/>
              <a:gd name="connsiteY26" fmla="*/ 695325 h 1138238"/>
              <a:gd name="connsiteX27" fmla="*/ 895350 w 1885950"/>
              <a:gd name="connsiteY27" fmla="*/ 609600 h 1138238"/>
              <a:gd name="connsiteX28" fmla="*/ 852487 w 1885950"/>
              <a:gd name="connsiteY28" fmla="*/ 600075 h 1138238"/>
              <a:gd name="connsiteX29" fmla="*/ 809625 w 1885950"/>
              <a:gd name="connsiteY29" fmla="*/ 628650 h 1138238"/>
              <a:gd name="connsiteX30" fmla="*/ 747712 w 1885950"/>
              <a:gd name="connsiteY30" fmla="*/ 723900 h 1138238"/>
              <a:gd name="connsiteX31" fmla="*/ 666750 w 1885950"/>
              <a:gd name="connsiteY31" fmla="*/ 890588 h 1138238"/>
              <a:gd name="connsiteX32" fmla="*/ 561975 w 1885950"/>
              <a:gd name="connsiteY32" fmla="*/ 952500 h 1138238"/>
              <a:gd name="connsiteX33" fmla="*/ 561975 w 1885950"/>
              <a:gd name="connsiteY33" fmla="*/ 871538 h 1138238"/>
              <a:gd name="connsiteX34" fmla="*/ 609600 w 1885950"/>
              <a:gd name="connsiteY34" fmla="*/ 723900 h 1138238"/>
              <a:gd name="connsiteX35" fmla="*/ 619125 w 1885950"/>
              <a:gd name="connsiteY35" fmla="*/ 704850 h 1138238"/>
              <a:gd name="connsiteX36" fmla="*/ 495300 w 1885950"/>
              <a:gd name="connsiteY36" fmla="*/ 752475 h 1138238"/>
              <a:gd name="connsiteX37" fmla="*/ 476250 w 1885950"/>
              <a:gd name="connsiteY37" fmla="*/ 823913 h 1138238"/>
              <a:gd name="connsiteX38" fmla="*/ 457200 w 1885950"/>
              <a:gd name="connsiteY38" fmla="*/ 876300 h 1138238"/>
              <a:gd name="connsiteX39" fmla="*/ 381000 w 1885950"/>
              <a:gd name="connsiteY39" fmla="*/ 990600 h 1138238"/>
              <a:gd name="connsiteX40" fmla="*/ 319087 w 1885950"/>
              <a:gd name="connsiteY40" fmla="*/ 1081088 h 1138238"/>
              <a:gd name="connsiteX41" fmla="*/ 295275 w 1885950"/>
              <a:gd name="connsiteY41" fmla="*/ 1028700 h 1138238"/>
              <a:gd name="connsiteX42" fmla="*/ 342900 w 1885950"/>
              <a:gd name="connsiteY42" fmla="*/ 866775 h 1138238"/>
              <a:gd name="connsiteX43" fmla="*/ 171450 w 1885950"/>
              <a:gd name="connsiteY43" fmla="*/ 928688 h 1138238"/>
              <a:gd name="connsiteX44" fmla="*/ 171450 w 1885950"/>
              <a:gd name="connsiteY44" fmla="*/ 928688 h 1138238"/>
              <a:gd name="connsiteX45" fmla="*/ 90487 w 1885950"/>
              <a:gd name="connsiteY45" fmla="*/ 1071563 h 1138238"/>
              <a:gd name="connsiteX46" fmla="*/ 71437 w 1885950"/>
              <a:gd name="connsiteY46" fmla="*/ 1138238 h 1138238"/>
              <a:gd name="connsiteX47" fmla="*/ 33337 w 1885950"/>
              <a:gd name="connsiteY47" fmla="*/ 1119188 h 1138238"/>
              <a:gd name="connsiteX48" fmla="*/ 0 w 1885950"/>
              <a:gd name="connsiteY48" fmla="*/ 1066800 h 1138238"/>
              <a:gd name="connsiteX49" fmla="*/ 28575 w 1885950"/>
              <a:gd name="connsiteY49" fmla="*/ 928688 h 113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885950" h="1138238">
                <a:moveTo>
                  <a:pt x="1824037" y="0"/>
                </a:moveTo>
                <a:lnTo>
                  <a:pt x="1881187" y="142875"/>
                </a:lnTo>
                <a:lnTo>
                  <a:pt x="1885950" y="219075"/>
                </a:lnTo>
                <a:lnTo>
                  <a:pt x="1795462" y="252413"/>
                </a:lnTo>
                <a:lnTo>
                  <a:pt x="1709737" y="257175"/>
                </a:lnTo>
                <a:lnTo>
                  <a:pt x="1800225" y="366713"/>
                </a:lnTo>
                <a:lnTo>
                  <a:pt x="1781175" y="428625"/>
                </a:lnTo>
                <a:lnTo>
                  <a:pt x="1747837" y="400050"/>
                </a:lnTo>
                <a:lnTo>
                  <a:pt x="1552575" y="290513"/>
                </a:lnTo>
                <a:lnTo>
                  <a:pt x="1524000" y="471488"/>
                </a:lnTo>
                <a:lnTo>
                  <a:pt x="1504950" y="538163"/>
                </a:lnTo>
                <a:lnTo>
                  <a:pt x="1433512" y="538163"/>
                </a:lnTo>
                <a:lnTo>
                  <a:pt x="1428750" y="481013"/>
                </a:lnTo>
                <a:lnTo>
                  <a:pt x="1438275" y="328613"/>
                </a:lnTo>
                <a:lnTo>
                  <a:pt x="1357312" y="376238"/>
                </a:lnTo>
                <a:lnTo>
                  <a:pt x="1323975" y="419100"/>
                </a:lnTo>
                <a:lnTo>
                  <a:pt x="1247775" y="614363"/>
                </a:lnTo>
                <a:lnTo>
                  <a:pt x="1195387" y="681038"/>
                </a:lnTo>
                <a:lnTo>
                  <a:pt x="1157287" y="657225"/>
                </a:lnTo>
                <a:lnTo>
                  <a:pt x="1157287" y="585788"/>
                </a:lnTo>
                <a:lnTo>
                  <a:pt x="1176337" y="447675"/>
                </a:lnTo>
                <a:lnTo>
                  <a:pt x="1019175" y="533400"/>
                </a:lnTo>
                <a:lnTo>
                  <a:pt x="995362" y="590550"/>
                </a:lnTo>
                <a:lnTo>
                  <a:pt x="947737" y="795338"/>
                </a:lnTo>
                <a:lnTo>
                  <a:pt x="890587" y="804863"/>
                </a:lnTo>
                <a:lnTo>
                  <a:pt x="871537" y="738188"/>
                </a:lnTo>
                <a:lnTo>
                  <a:pt x="871537" y="695325"/>
                </a:lnTo>
                <a:lnTo>
                  <a:pt x="895350" y="609600"/>
                </a:lnTo>
                <a:lnTo>
                  <a:pt x="852487" y="600075"/>
                </a:lnTo>
                <a:lnTo>
                  <a:pt x="809625" y="628650"/>
                </a:lnTo>
                <a:lnTo>
                  <a:pt x="747712" y="723900"/>
                </a:lnTo>
                <a:lnTo>
                  <a:pt x="666750" y="890588"/>
                </a:lnTo>
                <a:lnTo>
                  <a:pt x="561975" y="952500"/>
                </a:lnTo>
                <a:lnTo>
                  <a:pt x="561975" y="871538"/>
                </a:lnTo>
                <a:lnTo>
                  <a:pt x="609600" y="723900"/>
                </a:lnTo>
                <a:lnTo>
                  <a:pt x="619125" y="704850"/>
                </a:lnTo>
                <a:lnTo>
                  <a:pt x="495300" y="752475"/>
                </a:lnTo>
                <a:lnTo>
                  <a:pt x="476250" y="823913"/>
                </a:lnTo>
                <a:lnTo>
                  <a:pt x="457200" y="876300"/>
                </a:lnTo>
                <a:lnTo>
                  <a:pt x="381000" y="990600"/>
                </a:lnTo>
                <a:lnTo>
                  <a:pt x="319087" y="1081088"/>
                </a:lnTo>
                <a:lnTo>
                  <a:pt x="295275" y="1028700"/>
                </a:lnTo>
                <a:lnTo>
                  <a:pt x="342900" y="866775"/>
                </a:lnTo>
                <a:lnTo>
                  <a:pt x="171450" y="928688"/>
                </a:lnTo>
                <a:lnTo>
                  <a:pt x="171450" y="928688"/>
                </a:lnTo>
                <a:lnTo>
                  <a:pt x="90487" y="1071563"/>
                </a:lnTo>
                <a:lnTo>
                  <a:pt x="71437" y="1138238"/>
                </a:lnTo>
                <a:lnTo>
                  <a:pt x="33337" y="1119188"/>
                </a:lnTo>
                <a:lnTo>
                  <a:pt x="0" y="1066800"/>
                </a:lnTo>
                <a:lnTo>
                  <a:pt x="28575" y="92868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775" y="917118"/>
            <a:ext cx="6764177" cy="382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131840" y="308107"/>
            <a:ext cx="4436283" cy="369332"/>
          </a:xfrm>
          <a:prstGeom prst="rect">
            <a:avLst/>
          </a:prstGeom>
          <a:noFill/>
        </p:spPr>
        <p:txBody>
          <a:bodyPr wrap="square" rtlCol="0">
            <a:spAutoFit/>
          </a:bodyPr>
          <a:lstStyle/>
          <a:p>
            <a:r>
              <a:rPr lang="vi-VN" b="1" dirty="0" smtClean="0"/>
              <a:t>CÁCH VẼ GIÀY THỂ THAO</a:t>
            </a:r>
            <a:endParaRPr lang="en-US" b="1" dirty="0"/>
          </a:p>
        </p:txBody>
      </p:sp>
    </p:spTree>
    <p:extLst>
      <p:ext uri="{BB962C8B-B14F-4D97-AF65-F5344CB8AC3E}">
        <p14:creationId xmlns:p14="http://schemas.microsoft.com/office/powerpoint/2010/main" val="4237773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heel(1)">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1"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Times New Roman" pitchFamily="18" charset="0"/>
              <a:cs typeface="Times New Roman" pitchFamily="18" charset="0"/>
            </a:endParaRPr>
          </a:p>
        </p:txBody>
      </p:sp>
      <p:pic>
        <p:nvPicPr>
          <p:cNvPr id="4" name="Picture 16" descr="Có thể là hình ảnh về đàn h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 y="0"/>
            <a:ext cx="9153550" cy="51643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02841" y="-216096"/>
            <a:ext cx="8229600" cy="857250"/>
          </a:xfrm>
        </p:spPr>
        <p:txBody>
          <a:bodyPr/>
          <a:lstStyle/>
          <a:p>
            <a:r>
              <a:rPr lang="vi-VN"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MỘT SỐ SẢN PHẨM</a:t>
            </a:r>
            <a:endParaRPr lang="en-US" sz="2000" b="1" dirty="0">
              <a:latin typeface="Times New Roman" pitchFamily="18" charset="0"/>
              <a:cs typeface="Times New Roman" pitchFamily="18" charset="0"/>
            </a:endParaRPr>
          </a:p>
        </p:txBody>
      </p:sp>
      <p:sp>
        <p:nvSpPr>
          <p:cNvPr id="2" name="AutoShape 6" descr="Tranh tô màu cái mũ đẹp và dễ thương nhất dành cho bé yêu | Dễ thương, Mũ  cổ, Tra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Tranh tô màu cái mũ đẹp và dễ thương nhất dành cho bé yêu | Dễ thương, Mũ  cổ, Tran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193937" y="771550"/>
            <a:ext cx="8375835" cy="3531070"/>
            <a:chOff x="193937" y="771550"/>
            <a:chExt cx="8375835" cy="3531070"/>
          </a:xfrm>
        </p:grpSpPr>
        <p:pic>
          <p:nvPicPr>
            <p:cNvPr id="5122" name="Picture 2" descr="Soạn mĩ thuật lớp 9 Bài 4: Vẽ trang trí- Tạo dáng và trang trí túi xách |  Âm nhạc và mỹ thuật lớp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02610"/>
              <a:ext cx="1146553" cy="16597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ẽ Tay Phác Thảo Trang Trí Giày Cao Gót Minh Họa Hình minh họa Sẵn có - Tải  xuống Hình ảnh Ngay bây giờ - Biểu tượng - Đồ thủ công, Bà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37" y="2859782"/>
              <a:ext cx="1693766" cy="14428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4681" y="902610"/>
              <a:ext cx="1582242" cy="154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524" b="100000" l="10000" r="90000"/>
                      </a14:imgEffect>
                    </a14:imgLayer>
                  </a14:imgProps>
                </a:ext>
                <a:ext uri="{28A0092B-C50C-407E-A947-70E740481C1C}">
                  <a14:useLocalDpi xmlns:a14="http://schemas.microsoft.com/office/drawing/2010/main" val="0"/>
                </a:ext>
              </a:extLst>
            </a:blip>
            <a:srcRect l="15781" r="12093"/>
            <a:stretch/>
          </p:blipFill>
          <p:spPr bwMode="auto">
            <a:xfrm>
              <a:off x="2051720" y="771550"/>
              <a:ext cx="206102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720" y="2760950"/>
              <a:ext cx="2130895" cy="154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008" y="3219822"/>
              <a:ext cx="1543562" cy="108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10000" r="90000"/>
                      </a14:imgEffect>
                    </a14:imgLayer>
                  </a14:imgProps>
                </a:ext>
                <a:ext uri="{28A0092B-C50C-407E-A947-70E740481C1C}">
                  <a14:useLocalDpi xmlns:a14="http://schemas.microsoft.com/office/drawing/2010/main" val="0"/>
                </a:ext>
              </a:extLst>
            </a:blip>
            <a:srcRect l="10000" r="12500"/>
            <a:stretch/>
          </p:blipFill>
          <p:spPr bwMode="auto">
            <a:xfrm>
              <a:off x="6876255" y="957067"/>
              <a:ext cx="1693517" cy="122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8225" y="3026862"/>
              <a:ext cx="1944216" cy="125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404421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79512" y="-15317"/>
            <a:ext cx="9756576" cy="5524078"/>
          </a:xfrm>
          <a:prstGeom prst="rect">
            <a:avLst/>
          </a:prstGeom>
        </p:spPr>
      </p:pic>
      <p:sp>
        <p:nvSpPr>
          <p:cNvPr id="7" name="Content Placeholder 2"/>
          <p:cNvSpPr txBox="1">
            <a:spLocks/>
          </p:cNvSpPr>
          <p:nvPr/>
        </p:nvSpPr>
        <p:spPr>
          <a:xfrm>
            <a:off x="1745432" y="1321122"/>
            <a:ext cx="6624736"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vi-VN" sz="2000" b="1" dirty="0" smtClean="0">
                <a:latin typeface="Times New Roman" pitchFamily="18" charset="0"/>
                <a:cs typeface="Times New Roman" pitchFamily="18" charset="0"/>
              </a:rPr>
              <a:t>EM CÓ BIẾT</a:t>
            </a:r>
          </a:p>
          <a:p>
            <a:r>
              <a:rPr lang="vi-VN" sz="2000" dirty="0" smtClean="0">
                <a:latin typeface="Times New Roman" pitchFamily="18" charset="0"/>
                <a:cs typeface="Times New Roman" pitchFamily="18" charset="0"/>
              </a:rPr>
              <a:t>Phụ kiện thời trang là sản phẩm được thiết kế giúp tạo điểm nhấn trên trang phục, cũng như thuận tiện trong sử dụng. Các sản phẩm này được thiết kế dựa trên cảm hứng từ vẻ đẹp cuộc sống đã cho ra đời nhiều sản phẩm thời trang mới lạ, hấp dẫn. Một phần tôn lên vẻ đẹp, sự sang trọng của người dùng.</a:t>
            </a: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vi-VN"/>
          </a:p>
        </p:txBody>
      </p:sp>
      <p:pic>
        <p:nvPicPr>
          <p:cNvPr id="8" name="e cso biế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050" y="4350309"/>
            <a:ext cx="609600" cy="609600"/>
          </a:xfrm>
          <a:prstGeom prst="rect">
            <a:avLst/>
          </a:prstGeom>
        </p:spPr>
      </p:pic>
    </p:spTree>
    <p:extLst>
      <p:ext uri="{BB962C8B-B14F-4D97-AF65-F5344CB8AC3E}">
        <p14:creationId xmlns:p14="http://schemas.microsoft.com/office/powerpoint/2010/main" val="42377739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2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ó thể là hình vẽ ngẫu hứng về trẻ 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2" y="42832"/>
            <a:ext cx="9136708"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90573" y="386847"/>
            <a:ext cx="8229600" cy="85725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smtClean="0">
                <a:latin typeface="Times New Roman" pitchFamily="18" charset="0"/>
                <a:cs typeface="Times New Roman" pitchFamily="18" charset="0"/>
              </a:rPr>
              <a:t>BÀI TẬP</a:t>
            </a:r>
            <a:r>
              <a:rPr lang="vi-VN" dirty="0" smtClean="0">
                <a:latin typeface="Times New Roman" pitchFamily="18" charset="0"/>
                <a:cs typeface="Times New Roman" pitchFamily="18" charset="0"/>
              </a:rPr>
              <a:t/>
            </a:r>
            <a:br>
              <a:rPr lang="vi-VN" dirty="0" smtClean="0">
                <a:latin typeface="Times New Roman" pitchFamily="18" charset="0"/>
                <a:cs typeface="Times New Roman" pitchFamily="18" charset="0"/>
              </a:rPr>
            </a:br>
            <a:r>
              <a:rPr lang="vi-VN" sz="2000" b="1" dirty="0" smtClean="0">
                <a:latin typeface="Times New Roman" pitchFamily="18" charset="0"/>
                <a:cs typeface="Times New Roman" pitchFamily="18" charset="0"/>
              </a:rPr>
              <a:t>EM HÃY THIẾT KẾ MỘT</a:t>
            </a:r>
          </a:p>
          <a:p>
            <a:r>
              <a:rPr lang="vi-VN" sz="2000" b="1" dirty="0" smtClean="0">
                <a:latin typeface="Times New Roman" pitchFamily="18" charset="0"/>
                <a:cs typeface="Times New Roman" pitchFamily="18" charset="0"/>
              </a:rPr>
              <a:t> PHỤ KIỆN THỜI TRANG THEO Ý THÍCH</a:t>
            </a:r>
            <a:endParaRPr lang="en-US" b="1" u="sng" dirty="0">
              <a:latin typeface="Times New Roman" pitchFamily="18" charset="0"/>
              <a:cs typeface="Times New Roman" pitchFamily="18" charset="0"/>
            </a:endParaRPr>
          </a:p>
        </p:txBody>
      </p:sp>
      <p:grpSp>
        <p:nvGrpSpPr>
          <p:cNvPr id="5" name="Group 4"/>
          <p:cNvGrpSpPr/>
          <p:nvPr/>
        </p:nvGrpSpPr>
        <p:grpSpPr>
          <a:xfrm>
            <a:off x="487261" y="1644254"/>
            <a:ext cx="7186375" cy="3086991"/>
            <a:chOff x="193937" y="771550"/>
            <a:chExt cx="8375835" cy="3531070"/>
          </a:xfrm>
        </p:grpSpPr>
        <p:pic>
          <p:nvPicPr>
            <p:cNvPr id="7" name="Picture 2" descr="Soạn mĩ thuật lớp 9 Bài 4: Vẽ trang trí- Tạo dáng và trang trí túi xách |  Âm nhạc và mỹ thuật lớp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02610"/>
              <a:ext cx="1146553" cy="1659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ẽ Tay Phác Thảo Trang Trí Giày Cao Gót Minh Họa Hình minh họa Sẵn có - Tải  xuống Hình ảnh Ngay bây giờ - Biểu tượng - Đồ thủ công, Bà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37" y="2859782"/>
              <a:ext cx="1693766" cy="14428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4681" y="902610"/>
              <a:ext cx="1582242" cy="154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524" b="100000" l="10000" r="90000"/>
                      </a14:imgEffect>
                    </a14:imgLayer>
                  </a14:imgProps>
                </a:ext>
                <a:ext uri="{28A0092B-C50C-407E-A947-70E740481C1C}">
                  <a14:useLocalDpi xmlns:a14="http://schemas.microsoft.com/office/drawing/2010/main" val="0"/>
                </a:ext>
              </a:extLst>
            </a:blip>
            <a:srcRect l="15781" r="12093"/>
            <a:stretch/>
          </p:blipFill>
          <p:spPr bwMode="auto">
            <a:xfrm>
              <a:off x="2051720" y="771550"/>
              <a:ext cx="206102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720" y="2760950"/>
              <a:ext cx="2130895" cy="154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008" y="3219822"/>
              <a:ext cx="1543562" cy="108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10000" r="90000"/>
                      </a14:imgEffect>
                    </a14:imgLayer>
                  </a14:imgProps>
                </a:ext>
                <a:ext uri="{28A0092B-C50C-407E-A947-70E740481C1C}">
                  <a14:useLocalDpi xmlns:a14="http://schemas.microsoft.com/office/drawing/2010/main" val="0"/>
                </a:ext>
              </a:extLst>
            </a:blip>
            <a:srcRect l="10000" r="12500"/>
            <a:stretch/>
          </p:blipFill>
          <p:spPr bwMode="auto">
            <a:xfrm>
              <a:off x="6876255" y="957067"/>
              <a:ext cx="1693517" cy="122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8225" y="3026862"/>
              <a:ext cx="1944216" cy="125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377739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71550"/>
            <a:ext cx="8229600" cy="857250"/>
          </a:xfrm>
        </p:spPr>
        <p:txBody>
          <a:bodyPr>
            <a:noAutofit/>
          </a:bodyPr>
          <a:lstStyle/>
          <a:p>
            <a:pPr algn="l"/>
            <a:r>
              <a:rPr lang="vi-VN" sz="2000" dirty="0">
                <a:latin typeface="Times New Roman" pitchFamily="18" charset="0"/>
                <a:cs typeface="Times New Roman" pitchFamily="18" charset="0"/>
              </a:rPr>
              <a:t>THẢO </a:t>
            </a:r>
            <a:r>
              <a:rPr lang="vi-VN" sz="2000" dirty="0" smtClean="0">
                <a:latin typeface="Times New Roman" pitchFamily="18" charset="0"/>
                <a:cs typeface="Times New Roman" pitchFamily="18" charset="0"/>
              </a:rPr>
              <a:t>LUẬN</a:t>
            </a:r>
            <a:br>
              <a:rPr lang="vi-VN" sz="2000" dirty="0" smtClean="0">
                <a:latin typeface="Times New Roman" pitchFamily="18" charset="0"/>
                <a:cs typeface="Times New Roman" pitchFamily="18" charset="0"/>
              </a:rPr>
            </a:br>
            <a:r>
              <a:rPr lang="vi-VN" sz="2000" dirty="0" smtClean="0">
                <a:solidFill>
                  <a:srgbClr val="FF0000"/>
                </a:solidFill>
                <a:latin typeface="Times New Roman" pitchFamily="18" charset="0"/>
                <a:cs typeface="Times New Roman" pitchFamily="18" charset="0"/>
              </a:rPr>
              <a:t>Trưng </a:t>
            </a:r>
            <a:r>
              <a:rPr lang="vi-VN" sz="2000" dirty="0">
                <a:solidFill>
                  <a:srgbClr val="FF0000"/>
                </a:solidFill>
                <a:latin typeface="Times New Roman" pitchFamily="18" charset="0"/>
                <a:cs typeface="Times New Roman" pitchFamily="18" charset="0"/>
              </a:rPr>
              <a:t>bày sản phẩm phụ kiện thời trang và trao đổi theo nội dung</a:t>
            </a:r>
            <a:r>
              <a:rPr lang="vi-VN" sz="2000" dirty="0" smtClean="0">
                <a:solidFill>
                  <a:srgbClr val="FF0000"/>
                </a:solidFill>
                <a:latin typeface="Times New Roman" pitchFamily="18" charset="0"/>
                <a:cs typeface="Times New Roman" pitchFamily="18" charset="0"/>
              </a:rPr>
              <a:t>:</a:t>
            </a:r>
            <a:r>
              <a:rPr lang="vi-VN" sz="2000" dirty="0" smtClean="0">
                <a:latin typeface="Times New Roman" pitchFamily="18" charset="0"/>
                <a:cs typeface="Times New Roman" pitchFamily="18" charset="0"/>
              </a:rPr>
              <a:t/>
            </a:r>
            <a:br>
              <a:rPr lang="vi-VN" sz="2000" dirty="0" smtClean="0">
                <a:latin typeface="Times New Roman" pitchFamily="18" charset="0"/>
                <a:cs typeface="Times New Roman" pitchFamily="18" charset="0"/>
              </a:rPr>
            </a:b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Bạn lựa chọn và thiết kế sàn phầm phụ kiện thời trang nào? Mục </a:t>
            </a:r>
            <a:r>
              <a:rPr lang="vi-VN" sz="1800" dirty="0" smtClean="0">
                <a:latin typeface="Times New Roman" pitchFamily="18" charset="0"/>
                <a:cs typeface="Times New Roman" pitchFamily="18" charset="0"/>
              </a:rPr>
              <a:t>đích </a:t>
            </a:r>
            <a:r>
              <a:rPr lang="vi-VN" sz="1800" dirty="0">
                <a:latin typeface="Times New Roman" pitchFamily="18" charset="0"/>
                <a:cs typeface="Times New Roman" pitchFamily="18" charset="0"/>
              </a:rPr>
              <a:t>sử dụng là gi</a:t>
            </a:r>
            <a:r>
              <a:rPr lang="vi-VN" sz="1800" dirty="0" smtClean="0">
                <a:latin typeface="Times New Roman" pitchFamily="18" charset="0"/>
                <a:cs typeface="Times New Roman" pitchFamily="18" charset="0"/>
              </a:rPr>
              <a:t>?</a:t>
            </a:r>
            <a:br>
              <a:rPr lang="vi-VN" sz="1800" dirty="0" smtClean="0">
                <a:latin typeface="Times New Roman" pitchFamily="18" charset="0"/>
                <a:cs typeface="Times New Roman" pitchFamily="18" charset="0"/>
              </a:rPr>
            </a:b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Trong </a:t>
            </a:r>
            <a:r>
              <a:rPr lang="vi-VN" sz="1800" dirty="0" smtClean="0">
                <a:latin typeface="Times New Roman" pitchFamily="18" charset="0"/>
                <a:cs typeface="Times New Roman" pitchFamily="18" charset="0"/>
              </a:rPr>
              <a:t>sản </a:t>
            </a:r>
            <a:r>
              <a:rPr lang="vi-VN" sz="1800" dirty="0">
                <a:latin typeface="Times New Roman" pitchFamily="18" charset="0"/>
                <a:cs typeface="Times New Roman" pitchFamily="18" charset="0"/>
              </a:rPr>
              <a:t>phấm thiểt kế của bạn thế hiện nguyên </a:t>
            </a:r>
            <a:r>
              <a:rPr lang="vi-VN" sz="1800" dirty="0" smtClean="0">
                <a:latin typeface="Times New Roman" pitchFamily="18" charset="0"/>
                <a:cs typeface="Times New Roman" pitchFamily="18" charset="0"/>
              </a:rPr>
              <a:t>lí </a:t>
            </a:r>
            <a:r>
              <a:rPr lang="vi-VN" sz="1800" dirty="0">
                <a:latin typeface="Times New Roman" pitchFamily="18" charset="0"/>
                <a:cs typeface="Times New Roman" pitchFamily="18" charset="0"/>
              </a:rPr>
              <a:t>tạo </a:t>
            </a:r>
            <a:r>
              <a:rPr lang="vi-VN" sz="1800" dirty="0" smtClean="0">
                <a:latin typeface="Times New Roman" pitchFamily="18" charset="0"/>
                <a:cs typeface="Times New Roman" pitchFamily="18" charset="0"/>
              </a:rPr>
              <a:t>hình </a:t>
            </a:r>
            <a:r>
              <a:rPr lang="vi-VN" sz="1800" dirty="0">
                <a:latin typeface="Times New Roman" pitchFamily="18" charset="0"/>
                <a:cs typeface="Times New Roman" pitchFamily="18" charset="0"/>
              </a:rPr>
              <a:t>nào</a:t>
            </a:r>
            <a:r>
              <a:rPr lang="vi-VN" sz="1800" dirty="0" smtClean="0">
                <a:latin typeface="Times New Roman" pitchFamily="18" charset="0"/>
                <a:cs typeface="Times New Roman" pitchFamily="18" charset="0"/>
              </a:rPr>
              <a:t>?</a:t>
            </a:r>
            <a:br>
              <a:rPr lang="vi-VN" sz="1800" dirty="0" smtClean="0">
                <a:latin typeface="Times New Roman" pitchFamily="18" charset="0"/>
                <a:cs typeface="Times New Roman" pitchFamily="18" charset="0"/>
              </a:rPr>
            </a:b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Sản </a:t>
            </a:r>
            <a:r>
              <a:rPr lang="vi-VN" sz="1800" dirty="0" smtClean="0">
                <a:latin typeface="Times New Roman" pitchFamily="18" charset="0"/>
                <a:cs typeface="Times New Roman" pitchFamily="18" charset="0"/>
              </a:rPr>
              <a:t>phẩm </a:t>
            </a:r>
            <a:r>
              <a:rPr lang="vi-VN" sz="1800" dirty="0">
                <a:latin typeface="Times New Roman" pitchFamily="18" charset="0"/>
                <a:cs typeface="Times New Roman" pitchFamily="18" charset="0"/>
              </a:rPr>
              <a:t>được làm từ vật liệu </a:t>
            </a:r>
            <a:r>
              <a:rPr lang="vi-VN" sz="1800" dirty="0" smtClean="0">
                <a:latin typeface="Times New Roman" pitchFamily="18" charset="0"/>
                <a:cs typeface="Times New Roman" pitchFamily="18" charset="0"/>
              </a:rPr>
              <a:t>gì? </a:t>
            </a:r>
            <a:r>
              <a:rPr lang="vi-VN" sz="1800" dirty="0">
                <a:latin typeface="Times New Roman" pitchFamily="18" charset="0"/>
                <a:cs typeface="Times New Roman" pitchFamily="18" charset="0"/>
              </a:rPr>
              <a:t>Vẻ đẹp của sản </a:t>
            </a:r>
            <a:r>
              <a:rPr lang="vi-VN" sz="1800" dirty="0" smtClean="0">
                <a:latin typeface="Times New Roman" pitchFamily="18" charset="0"/>
                <a:cs typeface="Times New Roman" pitchFamily="18" charset="0"/>
              </a:rPr>
              <a:t>phẩm </a:t>
            </a:r>
            <a:r>
              <a:rPr lang="vi-VN" sz="1800" dirty="0">
                <a:latin typeface="Times New Roman" pitchFamily="18" charset="0"/>
                <a:cs typeface="Times New Roman" pitchFamily="18" charset="0"/>
              </a:rPr>
              <a:t>được thể hiện như thế </a:t>
            </a:r>
            <a:r>
              <a:rPr lang="vi-VN" sz="1800" dirty="0" smtClean="0">
                <a:latin typeface="Times New Roman" pitchFamily="18" charset="0"/>
                <a:cs typeface="Times New Roman" pitchFamily="18" charset="0"/>
              </a:rPr>
              <a:t>nào?</a:t>
            </a:r>
            <a:endParaRPr lang="en-US" sz="1800" dirty="0">
              <a:latin typeface="Times New Roman" pitchFamily="18" charset="0"/>
              <a:cs typeface="Times New Roman" pitchFamily="18" charset="0"/>
            </a:endParaRPr>
          </a:p>
        </p:txBody>
      </p:sp>
      <p:sp>
        <p:nvSpPr>
          <p:cNvPr id="3" name="Content Placeholder 2"/>
          <p:cNvSpPr>
            <a:spLocks noGrp="1"/>
          </p:cNvSpPr>
          <p:nvPr>
            <p:ph idx="1"/>
          </p:nvPr>
        </p:nvSpPr>
        <p:spPr>
          <a:xfrm>
            <a:off x="-540568" y="4948014"/>
            <a:ext cx="8229600" cy="3394472"/>
          </a:xfrm>
        </p:spPr>
        <p:txBody>
          <a:bodyPr/>
          <a:lstStyle/>
          <a:p>
            <a:endParaRPr lang="en-US" dirty="0">
              <a:latin typeface="Times New Roman" pitchFamily="18" charset="0"/>
              <a:cs typeface="Times New Roman" pitchFamily="18" charset="0"/>
            </a:endParaRPr>
          </a:p>
        </p:txBody>
      </p:sp>
      <p:pic>
        <p:nvPicPr>
          <p:cNvPr id="4" name="Image 14">
            <a:hlinkClick r:id="rId2"/>
          </p:cNvPr>
          <p:cNvPicPr/>
          <p:nvPr/>
        </p:nvPicPr>
        <p:blipFill rotWithShape="1">
          <a:blip r:embed="rId3" cstate="print"/>
          <a:srcRect l="52438" t="20548" r="4262" b="53365"/>
          <a:stretch/>
        </p:blipFill>
        <p:spPr>
          <a:xfrm>
            <a:off x="5748808" y="2355726"/>
            <a:ext cx="2495228" cy="2304256"/>
          </a:xfrm>
          <a:prstGeom prst="rect">
            <a:avLst/>
          </a:prstGeom>
        </p:spPr>
      </p:pic>
      <p:pic>
        <p:nvPicPr>
          <p:cNvPr id="5" name="Image 14">
            <a:hlinkClick r:id="rId2"/>
          </p:cNvPr>
          <p:cNvPicPr/>
          <p:nvPr/>
        </p:nvPicPr>
        <p:blipFill rotWithShape="1">
          <a:blip r:embed="rId3" cstate="print"/>
          <a:srcRect l="4507" t="20547" r="47562" b="17007"/>
          <a:stretch/>
        </p:blipFill>
        <p:spPr>
          <a:xfrm>
            <a:off x="611560" y="2067694"/>
            <a:ext cx="1684513" cy="2880320"/>
          </a:xfrm>
          <a:prstGeom prst="rect">
            <a:avLst/>
          </a:prstGeom>
        </p:spPr>
      </p:pic>
      <p:pic>
        <p:nvPicPr>
          <p:cNvPr id="6" name="Image 14">
            <a:hlinkClick r:id="rId2"/>
          </p:cNvPr>
          <p:cNvPicPr/>
          <p:nvPr/>
        </p:nvPicPr>
        <p:blipFill rotWithShape="1">
          <a:blip r:embed="rId3" cstate="print"/>
          <a:srcRect l="52438" t="45192" r="-4876" b="11946"/>
          <a:stretch/>
        </p:blipFill>
        <p:spPr>
          <a:xfrm>
            <a:off x="3491880" y="2225985"/>
            <a:ext cx="2232248" cy="2563738"/>
          </a:xfrm>
          <a:prstGeom prst="rect">
            <a:avLst/>
          </a:prstGeom>
        </p:spPr>
      </p:pic>
    </p:spTree>
    <p:extLst>
      <p:ext uri="{BB962C8B-B14F-4D97-AF65-F5344CB8AC3E}">
        <p14:creationId xmlns:p14="http://schemas.microsoft.com/office/powerpoint/2010/main" val="42377739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7" y="0"/>
            <a:ext cx="920417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endParaRPr lang="en-US"/>
          </a:p>
        </p:txBody>
      </p:sp>
      <p:sp>
        <p:nvSpPr>
          <p:cNvPr id="5" name="Title 1"/>
          <p:cNvSpPr txBox="1">
            <a:spLocks/>
          </p:cNvSpPr>
          <p:nvPr/>
        </p:nvSpPr>
        <p:spPr>
          <a:xfrm>
            <a:off x="1691680" y="1923678"/>
            <a:ext cx="532859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smtClean="0">
                <a:latin typeface="Times New Roman" pitchFamily="18" charset="0"/>
                <a:cs typeface="Times New Roman" pitchFamily="18" charset="0"/>
              </a:rPr>
              <a:t>VẬN DỤNG</a:t>
            </a:r>
            <a:br>
              <a:rPr lang="vi-VN" sz="2400" b="1" dirty="0" smtClean="0">
                <a:latin typeface="Times New Roman" pitchFamily="18" charset="0"/>
                <a:cs typeface="Times New Roman" pitchFamily="18" charset="0"/>
              </a:rPr>
            </a:br>
            <a:r>
              <a:rPr lang="vi-VN" sz="2400" b="1" dirty="0" smtClean="0">
                <a:latin typeface="Times New Roman" pitchFamily="18" charset="0"/>
                <a:cs typeface="Times New Roman" pitchFamily="18" charset="0"/>
              </a:rPr>
              <a:t>Viết một đoạn văn khoàng 5 – 10 câu giới thiệu về đẹp, sự cần thiết của phụ kiện thời trang trong cuộc sống.</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237773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9542"/>
            <a:ext cx="8229600" cy="857250"/>
          </a:xfrm>
        </p:spPr>
        <p:txBody>
          <a:bodyPr>
            <a:noAutofit/>
          </a:bodyPr>
          <a:lstStyle/>
          <a:p>
            <a:pPr algn="l"/>
            <a:r>
              <a:rPr lang="vi-VN" sz="1800" dirty="0" smtClean="0"/>
              <a:t>- Trang </a:t>
            </a:r>
            <a:r>
              <a:rPr lang="vi-VN" sz="1800" dirty="0"/>
              <a:t>phục là một phần quan trọng trong việc giao tiếp của con người, nó giúp thể hiện nhận thức của một người về bản thân, về ngữ cảnh, với đối tượng và mục đích giao tiếp của mình. Trang phục còn phản ánh nghề nghiệp, địa vị xã hội, sự tôn trọng hay cá tính, văn hóa và thói quen của một </a:t>
            </a:r>
            <a:r>
              <a:rPr lang="vi-VN" sz="1800" dirty="0" smtClean="0"/>
              <a:t>người.</a:t>
            </a:r>
            <a:br>
              <a:rPr lang="vi-VN" sz="1800" dirty="0" smtClean="0"/>
            </a:br>
            <a:r>
              <a:rPr lang="vi-VN" sz="1800" dirty="0" smtClean="0"/>
              <a:t>- Các phụ kiện thời trang góp phần tôn thêm vẻ đẹp của trang phục, ngoài ra tạo cho con người thêm đẹp, sang trọng.</a:t>
            </a:r>
            <a:endParaRPr lang="en-US" sz="1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8800" y="2272446"/>
            <a:ext cx="1795021" cy="269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6576" y="2344288"/>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5" y="2258704"/>
            <a:ext cx="2520281"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trang phu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6803" y="4268479"/>
            <a:ext cx="609600" cy="609600"/>
          </a:xfrm>
          <a:prstGeom prst="rect">
            <a:avLst/>
          </a:prstGeom>
        </p:spPr>
      </p:pic>
    </p:spTree>
    <p:extLst>
      <p:ext uri="{BB962C8B-B14F-4D97-AF65-F5344CB8AC3E}">
        <p14:creationId xmlns:p14="http://schemas.microsoft.com/office/powerpoint/2010/main" val="423777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3.88889E-6 4.93827E-6 L 0.36632 0.00648 " pathEditMode="relative" rAng="0" ptsTypes="AA">
                                      <p:cBhvr>
                                        <p:cTn id="11" dur="2000" fill="hold"/>
                                        <p:tgtEl>
                                          <p:spTgt spid="1026"/>
                                        </p:tgtEl>
                                        <p:attrNameLst>
                                          <p:attrName>ppt_x</p:attrName>
                                          <p:attrName>ppt_y</p:attrName>
                                        </p:attrNameLst>
                                      </p:cBhvr>
                                      <p:rCtr x="18316" y="309"/>
                                    </p:animMotion>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3.61111E-6 -3.82716E-6 L -0.36302 -0.00061 " pathEditMode="relative" rAng="0" ptsTypes="AA">
                                      <p:cBhvr>
                                        <p:cTn id="15" dur="2000" fill="hold"/>
                                        <p:tgtEl>
                                          <p:spTgt spid="1027"/>
                                        </p:tgtEl>
                                        <p:attrNameLst>
                                          <p:attrName>ppt_x</p:attrName>
                                          <p:attrName>ppt_y</p:attrName>
                                        </p:attrNameLst>
                                      </p:cBhvr>
                                      <p:rCtr x="-18160" y="-31"/>
                                    </p:animMotion>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circle(in)">
                                      <p:cBhvr>
                                        <p:cTn id="20"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23640" fill="hold"/>
                                        <p:tgtEl>
                                          <p:spTgt spid="3"/>
                                        </p:tgtEl>
                                      </p:cBhvr>
                                    </p:cmd>
                                  </p:childTnLst>
                                </p:cTn>
                              </p:par>
                            </p:childTnLst>
                          </p:cTn>
                        </p:par>
                      </p:childTnLst>
                    </p:cTn>
                  </p:par>
                </p:childTnLst>
              </p:cTn>
              <p:nextCondLst>
                <p:cond evt="onClick" delay="0">
                  <p:tgtEl>
                    <p:spTgt spid="3"/>
                  </p:tgtEl>
                </p:cond>
              </p:nextCondLst>
            </p:seq>
            <p:audio>
              <p:cMediaNode vol="80000">
                <p:cTn id="26"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ó thể là hình vẽ ngẫu hứng về đang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8" y="-60712"/>
            <a:ext cx="8964488" cy="520421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6805264" y="-1683618"/>
            <a:ext cx="8229600" cy="857250"/>
          </a:xfrm>
        </p:spPr>
        <p:txBody>
          <a:bodyPr/>
          <a:lstStyle/>
          <a:p>
            <a:endParaRPr lang="en-US" dirty="0"/>
          </a:p>
        </p:txBody>
      </p:sp>
      <p:sp>
        <p:nvSpPr>
          <p:cNvPr id="6" name="Title 1"/>
          <p:cNvSpPr txBox="1">
            <a:spLocks/>
          </p:cNvSpPr>
          <p:nvPr/>
        </p:nvSpPr>
        <p:spPr>
          <a:xfrm>
            <a:off x="213296" y="411510"/>
            <a:ext cx="82296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rgbClr val="FFFF00"/>
                </a:solidFill>
                <a:latin typeface="Times New Roman" pitchFamily="18" charset="0"/>
                <a:cs typeface="Times New Roman" pitchFamily="18" charset="0"/>
              </a:rPr>
              <a:t>DẶN DÒ</a:t>
            </a:r>
            <a:r>
              <a:rPr lang="vi-VN" sz="2800" b="1" dirty="0" smtClean="0">
                <a:latin typeface="Times New Roman" pitchFamily="18" charset="0"/>
                <a:cs typeface="Times New Roman" pitchFamily="18" charset="0"/>
              </a:rPr>
              <a:t/>
            </a:r>
            <a:br>
              <a:rPr lang="vi-VN" sz="2800" b="1" dirty="0" smtClean="0">
                <a:latin typeface="Times New Roman" pitchFamily="18" charset="0"/>
                <a:cs typeface="Times New Roman" pitchFamily="18" charset="0"/>
              </a:rPr>
            </a:br>
            <a:endParaRPr lang="en-US" sz="2800" b="1" dirty="0">
              <a:latin typeface="Times New Roman" pitchFamily="18" charset="0"/>
              <a:cs typeface="Times New Roman" pitchFamily="18" charset="0"/>
            </a:endParaRPr>
          </a:p>
        </p:txBody>
      </p:sp>
      <p:sp>
        <p:nvSpPr>
          <p:cNvPr id="7" name="TextBox 6"/>
          <p:cNvSpPr txBox="1"/>
          <p:nvPr/>
        </p:nvSpPr>
        <p:spPr>
          <a:xfrm>
            <a:off x="1977058" y="1084094"/>
            <a:ext cx="5688632" cy="369332"/>
          </a:xfrm>
          <a:prstGeom prst="rect">
            <a:avLst/>
          </a:prstGeom>
          <a:noFill/>
        </p:spPr>
        <p:txBody>
          <a:bodyPr wrap="square" rtlCol="0">
            <a:spAutoFit/>
          </a:bodyPr>
          <a:lstStyle/>
          <a:p>
            <a:r>
              <a:rPr lang="vi-VN" dirty="0" smtClean="0">
                <a:solidFill>
                  <a:srgbClr val="FFC000"/>
                </a:solidFill>
              </a:rPr>
              <a:t>Giờ sau mang sản phẩm chúng ta học tiết 2</a:t>
            </a:r>
            <a:endParaRPr lang="en-US" dirty="0">
              <a:solidFill>
                <a:srgbClr val="FFC000"/>
              </a:solidFill>
            </a:endParaRPr>
          </a:p>
        </p:txBody>
      </p:sp>
    </p:spTree>
    <p:extLst>
      <p:ext uri="{BB962C8B-B14F-4D97-AF65-F5344CB8AC3E}">
        <p14:creationId xmlns:p14="http://schemas.microsoft.com/office/powerpoint/2010/main" val="42377739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9" name="Picture 15"/>
          <p:cNvPicPr>
            <a:picLocks noChangeAspect="1" noChangeArrowheads="1"/>
          </p:cNvPicPr>
          <p:nvPr/>
        </p:nvPicPr>
        <p:blipFill rotWithShape="1">
          <a:blip r:embed="rId2">
            <a:extLst>
              <a:ext uri="{28A0092B-C50C-407E-A947-70E740481C1C}">
                <a14:useLocalDpi xmlns:a14="http://schemas.microsoft.com/office/drawing/2010/main" val="0"/>
              </a:ext>
            </a:extLst>
          </a:blip>
          <a:srcRect l="14490" t="18333" r="10836" b="44584"/>
          <a:stretch/>
        </p:blipFill>
        <p:spPr bwMode="auto">
          <a:xfrm>
            <a:off x="-1" y="0"/>
            <a:ext cx="9144001" cy="538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02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latin typeface="Times New Roman" pitchFamily="18" charset="0"/>
              <a:cs typeface="Times New Roman" pitchFamily="18" charset="0"/>
            </a:endParaRPr>
          </a:p>
        </p:txBody>
      </p:sp>
      <p:pic>
        <p:nvPicPr>
          <p:cNvPr id="4" name="Picture 10" descr="Có thể là hình ảnh về văn bản cho biết '世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8" y="0"/>
            <a:ext cx="912537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773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37773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Có thể là hình ảnh về đàn hạ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0"/>
            <a:ext cx="8974038" cy="51643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05979"/>
            <a:ext cx="8229600" cy="857250"/>
          </a:xfrm>
        </p:spPr>
        <p:txBody>
          <a:bodyPr/>
          <a:lstStyle/>
          <a:p>
            <a:endParaRPr lang="en-US" dirty="0">
              <a:latin typeface="Times New Roman" pitchFamily="18" charset="0"/>
              <a:cs typeface="Times New Roman" pitchFamily="18" charset="0"/>
            </a:endParaRPr>
          </a:p>
        </p:txBody>
      </p:sp>
      <p:pic>
        <p:nvPicPr>
          <p:cNvPr id="6" name="Picture 2" descr="Có thể là hình vẽ ngẫu hứ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369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23675" y="399232"/>
            <a:ext cx="7285712" cy="523220"/>
          </a:xfrm>
          <a:prstGeom prst="rect">
            <a:avLst/>
          </a:prstGeom>
          <a:noFill/>
        </p:spPr>
        <p:txBody>
          <a:bodyPr wrap="none" lIns="91440" tIns="45720" rIns="91440" bIns="45720">
            <a:spAutoFit/>
          </a:bodyPr>
          <a:lstStyle/>
          <a:p>
            <a:pPr algn="ctr"/>
            <a:r>
              <a:rPr lang="vi-VN" sz="28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Bài 2: THIẾT KỂ PHỤ KIỆN THỜI </a:t>
            </a:r>
            <a:r>
              <a:rPr lang="vi-VN" sz="28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TRANG</a:t>
            </a:r>
            <a:endParaRPr lang="en-US" sz="28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0" name="Rectangle 9"/>
          <p:cNvSpPr/>
          <p:nvPr/>
        </p:nvSpPr>
        <p:spPr>
          <a:xfrm>
            <a:off x="525069" y="1418003"/>
            <a:ext cx="8208912" cy="2592288"/>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51337" y="1514217"/>
            <a:ext cx="8087419" cy="2369880"/>
          </a:xfrm>
          <a:prstGeom prst="rect">
            <a:avLst/>
          </a:prstGeom>
          <a:noFill/>
        </p:spPr>
        <p:txBody>
          <a:bodyPr wrap="square" rtlCol="0">
            <a:spAutoFit/>
          </a:bodyPr>
          <a:lstStyle/>
          <a:p>
            <a:pPr algn="ctr"/>
            <a:r>
              <a:rPr lang="vi-VN" sz="2800" b="1" i="1" dirty="0" smtClean="0">
                <a:solidFill>
                  <a:srgbClr val="FFC000"/>
                </a:solidFill>
                <a:latin typeface="Times New Roman" pitchFamily="18" charset="0"/>
                <a:cs typeface="Times New Roman" pitchFamily="18" charset="0"/>
              </a:rPr>
              <a:t>Yêu cầu cần đạt</a:t>
            </a:r>
          </a:p>
          <a:p>
            <a:pPr marL="342900" indent="-342900">
              <a:buFontTx/>
              <a:buChar char="-"/>
            </a:pPr>
            <a:r>
              <a:rPr lang="vi-VN" sz="2000" dirty="0" smtClean="0">
                <a:solidFill>
                  <a:srgbClr val="FFFF00"/>
                </a:solidFill>
                <a:latin typeface="Times New Roman" pitchFamily="18" charset="0"/>
                <a:cs typeface="Times New Roman" pitchFamily="18" charset="0"/>
              </a:rPr>
              <a:t>Nhận </a:t>
            </a:r>
            <a:r>
              <a:rPr lang="vi-VN" sz="2000" dirty="0">
                <a:solidFill>
                  <a:srgbClr val="FFFF00"/>
                </a:solidFill>
                <a:latin typeface="Times New Roman" pitchFamily="18" charset="0"/>
                <a:cs typeface="Times New Roman" pitchFamily="18" charset="0"/>
              </a:rPr>
              <a:t>biết được vẻ đẹp của </a:t>
            </a:r>
            <a:r>
              <a:rPr lang="vi-VN" sz="2000" dirty="0" smtClean="0">
                <a:solidFill>
                  <a:srgbClr val="FFFF00"/>
                </a:solidFill>
                <a:latin typeface="Times New Roman" pitchFamily="18" charset="0"/>
                <a:cs typeface="Times New Roman" pitchFamily="18" charset="0"/>
              </a:rPr>
              <a:t>hình ảnh</a:t>
            </a:r>
            <a:r>
              <a:rPr lang="vi-VN" sz="2000" dirty="0">
                <a:solidFill>
                  <a:srgbClr val="FFFF00"/>
                </a:solidFill>
                <a:latin typeface="Times New Roman" pitchFamily="18" charset="0"/>
                <a:cs typeface="Times New Roman" pitchFamily="18" charset="0"/>
              </a:rPr>
              <a:t>, hoạ tiết, màu sắc,.. trong thiết kế </a:t>
            </a:r>
            <a:r>
              <a:rPr lang="vi-VN" sz="2000" dirty="0" smtClean="0">
                <a:solidFill>
                  <a:srgbClr val="FFFF00"/>
                </a:solidFill>
                <a:latin typeface="Times New Roman" pitchFamily="18" charset="0"/>
                <a:cs typeface="Times New Roman" pitchFamily="18" charset="0"/>
              </a:rPr>
              <a:t>sản phẩm phụ </a:t>
            </a:r>
            <a:r>
              <a:rPr lang="vi-VN" sz="2000" dirty="0">
                <a:solidFill>
                  <a:srgbClr val="FFFF00"/>
                </a:solidFill>
                <a:latin typeface="Times New Roman" pitchFamily="18" charset="0"/>
                <a:cs typeface="Times New Roman" pitchFamily="18" charset="0"/>
              </a:rPr>
              <a:t>kiện thời trang</a:t>
            </a:r>
            <a:r>
              <a:rPr lang="vi-VN" sz="2000" dirty="0" smtClean="0">
                <a:solidFill>
                  <a:srgbClr val="FFFF00"/>
                </a:solidFill>
                <a:latin typeface="Times New Roman" pitchFamily="18" charset="0"/>
                <a:cs typeface="Times New Roman" pitchFamily="18" charset="0"/>
              </a:rPr>
              <a:t>.</a:t>
            </a:r>
          </a:p>
          <a:p>
            <a:pPr marL="342900" indent="-342900">
              <a:buFontTx/>
              <a:buChar char="-"/>
            </a:pPr>
            <a:r>
              <a:rPr lang="vi-VN" sz="2000" dirty="0" smtClean="0">
                <a:solidFill>
                  <a:srgbClr val="FFFF00"/>
                </a:solidFill>
                <a:latin typeface="Times New Roman" pitchFamily="18" charset="0"/>
                <a:cs typeface="Times New Roman" pitchFamily="18" charset="0"/>
              </a:rPr>
              <a:t>Hiểu </a:t>
            </a:r>
            <a:r>
              <a:rPr lang="vi-VN" sz="2000" dirty="0">
                <a:solidFill>
                  <a:srgbClr val="FFFF00"/>
                </a:solidFill>
                <a:latin typeface="Times New Roman" pitchFamily="18" charset="0"/>
                <a:cs typeface="Times New Roman" pitchFamily="18" charset="0"/>
              </a:rPr>
              <a:t>về </a:t>
            </a:r>
            <a:r>
              <a:rPr lang="vi-VN" sz="2000" dirty="0" smtClean="0">
                <a:solidFill>
                  <a:srgbClr val="FFFF00"/>
                </a:solidFill>
                <a:latin typeface="Times New Roman" pitchFamily="18" charset="0"/>
                <a:cs typeface="Times New Roman" pitchFamily="18" charset="0"/>
              </a:rPr>
              <a:t>tính </a:t>
            </a:r>
            <a:r>
              <a:rPr lang="vi-VN" sz="2000" dirty="0">
                <a:solidFill>
                  <a:srgbClr val="FFFF00"/>
                </a:solidFill>
                <a:latin typeface="Times New Roman" pitchFamily="18" charset="0"/>
                <a:cs typeface="Times New Roman" pitchFamily="18" charset="0"/>
              </a:rPr>
              <a:t>liên kết, đồng bộ giữa phụ kiện và trang phục trong thiết kế thời trang</a:t>
            </a:r>
            <a:r>
              <a:rPr lang="vi-VN" sz="2000" dirty="0" smtClean="0">
                <a:solidFill>
                  <a:srgbClr val="FFFF00"/>
                </a:solidFill>
                <a:latin typeface="Times New Roman" pitchFamily="18" charset="0"/>
                <a:cs typeface="Times New Roman" pitchFamily="18" charset="0"/>
              </a:rPr>
              <a:t>.</a:t>
            </a:r>
          </a:p>
          <a:p>
            <a:pPr marL="342900" indent="-342900">
              <a:buFontTx/>
              <a:buChar char="-"/>
            </a:pPr>
            <a:r>
              <a:rPr lang="vi-VN" sz="2000" dirty="0" smtClean="0">
                <a:solidFill>
                  <a:srgbClr val="FFFF00"/>
                </a:solidFill>
                <a:latin typeface="Times New Roman" pitchFamily="18" charset="0"/>
                <a:cs typeface="Times New Roman" pitchFamily="18" charset="0"/>
              </a:rPr>
              <a:t>Vận </a:t>
            </a:r>
            <a:r>
              <a:rPr lang="vi-VN" sz="2000" dirty="0">
                <a:solidFill>
                  <a:srgbClr val="FFFF00"/>
                </a:solidFill>
                <a:latin typeface="Times New Roman" pitchFamily="18" charset="0"/>
                <a:cs typeface="Times New Roman" pitchFamily="18" charset="0"/>
              </a:rPr>
              <a:t>dụng được </a:t>
            </a:r>
            <a:r>
              <a:rPr lang="vi-VN" sz="2000" dirty="0" smtClean="0">
                <a:solidFill>
                  <a:srgbClr val="FFFF00"/>
                </a:solidFill>
                <a:latin typeface="Times New Roman" pitchFamily="18" charset="0"/>
                <a:cs typeface="Times New Roman" pitchFamily="18" charset="0"/>
              </a:rPr>
              <a:t>vẻ </a:t>
            </a:r>
            <a:r>
              <a:rPr lang="vi-VN" sz="2000" dirty="0">
                <a:solidFill>
                  <a:srgbClr val="FFFF00"/>
                </a:solidFill>
                <a:latin typeface="Times New Roman" pitchFamily="18" charset="0"/>
                <a:cs typeface="Times New Roman" pitchFamily="18" charset="0"/>
              </a:rPr>
              <a:t>đẹp cuộc sống vào thiết </a:t>
            </a:r>
            <a:r>
              <a:rPr lang="vi-VN" sz="2000" dirty="0" smtClean="0">
                <a:solidFill>
                  <a:srgbClr val="FFFF00"/>
                </a:solidFill>
                <a:latin typeface="Times New Roman" pitchFamily="18" charset="0"/>
                <a:cs typeface="Times New Roman" pitchFamily="18" charset="0"/>
              </a:rPr>
              <a:t>kế </a:t>
            </a:r>
            <a:r>
              <a:rPr lang="vi-VN" sz="2000" dirty="0">
                <a:solidFill>
                  <a:srgbClr val="FFFF00"/>
                </a:solidFill>
                <a:latin typeface="Times New Roman" pitchFamily="18" charset="0"/>
                <a:cs typeface="Times New Roman" pitchFamily="18" charset="0"/>
              </a:rPr>
              <a:t>phụ kiện thời trang</a:t>
            </a:r>
            <a:r>
              <a:rPr lang="vi-VN" sz="2000" dirty="0" smtClean="0">
                <a:solidFill>
                  <a:srgbClr val="FFFF00"/>
                </a:solidFill>
                <a:latin typeface="Times New Roman" pitchFamily="18" charset="0"/>
                <a:cs typeface="Times New Roman" pitchFamily="18" charset="0"/>
              </a:rPr>
              <a:t>.</a:t>
            </a:r>
          </a:p>
          <a:p>
            <a:r>
              <a:rPr lang="vi-VN" sz="2000" dirty="0" smtClean="0">
                <a:solidFill>
                  <a:srgbClr val="FFFF00"/>
                </a:solidFill>
                <a:latin typeface="Times New Roman" pitchFamily="18" charset="0"/>
                <a:cs typeface="Times New Roman" pitchFamily="18" charset="0"/>
              </a:rPr>
              <a:t>-   Có ý </a:t>
            </a:r>
            <a:r>
              <a:rPr lang="vi-VN" sz="2000" dirty="0">
                <a:solidFill>
                  <a:srgbClr val="FFFF00"/>
                </a:solidFill>
                <a:latin typeface="Times New Roman" pitchFamily="18" charset="0"/>
                <a:cs typeface="Times New Roman" pitchFamily="18" charset="0"/>
              </a:rPr>
              <a:t>thức </a:t>
            </a:r>
            <a:r>
              <a:rPr lang="vi-VN" sz="2000" dirty="0" smtClean="0">
                <a:solidFill>
                  <a:srgbClr val="FFFF00"/>
                </a:solidFill>
                <a:latin typeface="Times New Roman" pitchFamily="18" charset="0"/>
                <a:cs typeface="Times New Roman" pitchFamily="18" charset="0"/>
              </a:rPr>
              <a:t>tìm </a:t>
            </a:r>
            <a:r>
              <a:rPr lang="vi-VN" sz="2000" dirty="0">
                <a:solidFill>
                  <a:srgbClr val="FFFF00"/>
                </a:solidFill>
                <a:latin typeface="Times New Roman" pitchFamily="18" charset="0"/>
                <a:cs typeface="Times New Roman" pitchFamily="18" charset="0"/>
              </a:rPr>
              <a:t>hiều thiết kế phụ kiện thời trang trong cuộc sống đương đại</a:t>
            </a:r>
            <a:r>
              <a:rPr lang="vi-VN" sz="2000" dirty="0" smtClean="0">
                <a:solidFill>
                  <a:srgbClr val="FFFF00"/>
                </a:solidFill>
                <a:latin typeface="Times New Roman" pitchFamily="18" charset="0"/>
                <a:cs typeface="Times New Roman" pitchFamily="18" charset="0"/>
              </a:rPr>
              <a:t>.</a:t>
            </a:r>
            <a:endParaRPr lang="en-US" sz="2000" dirty="0">
              <a:solidFill>
                <a:srgbClr val="FFFF00"/>
              </a:solidFill>
            </a:endParaRPr>
          </a:p>
        </p:txBody>
      </p:sp>
      <p:pic>
        <p:nvPicPr>
          <p:cNvPr id="12" name="y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9344" y="4461248"/>
            <a:ext cx="609600" cy="609600"/>
          </a:xfrm>
          <a:prstGeom prst="rect">
            <a:avLst/>
          </a:prstGeom>
        </p:spPr>
      </p:pic>
    </p:spTree>
    <p:extLst>
      <p:ext uri="{BB962C8B-B14F-4D97-AF65-F5344CB8AC3E}">
        <p14:creationId xmlns:p14="http://schemas.microsoft.com/office/powerpoint/2010/main" val="423777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9748" fill="hold"/>
                                        <p:tgtEl>
                                          <p:spTgt spid="12"/>
                                        </p:tgtEl>
                                      </p:cBhvr>
                                    </p:cmd>
                                  </p:childTnLst>
                                </p:cTn>
                              </p:par>
                            </p:childTnLst>
                          </p:cTn>
                        </p:par>
                      </p:childTnLst>
                    </p:cTn>
                  </p:par>
                </p:childTnLst>
              </p:cTn>
              <p:nextCondLst>
                <p:cond evt="onClick" delay="0">
                  <p:tgtEl>
                    <p:spTgt spid="12"/>
                  </p:tgtEl>
                </p:cond>
              </p:nextCondLst>
            </p:seq>
            <p:audio>
              <p:cMediaNode vol="80000">
                <p:cTn id="18" fill="hold" display="0">
                  <p:stCondLst>
                    <p:cond delay="indefinite"/>
                  </p:stCondLst>
                  <p:endCondLst>
                    <p:cond evt="onStopAudio" delay="0">
                      <p:tgtEl>
                        <p:sldTgt/>
                      </p:tgtEl>
                    </p:cond>
                  </p:endCondLst>
                </p:cTn>
                <p:tgtEl>
                  <p:spTgt spid="12"/>
                </p:tgtEl>
              </p:cMediaNode>
            </p:audio>
          </p:childTnLst>
        </p:cTn>
      </p:par>
    </p:tnLst>
    <p:bldLst>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Times New Roman" pitchFamily="18" charset="0"/>
              <a:cs typeface="Times New Roman" pitchFamily="18" charset="0"/>
            </a:endParaRPr>
          </a:p>
        </p:txBody>
      </p:sp>
      <p:pic>
        <p:nvPicPr>
          <p:cNvPr id="4" name="Picture 16" descr="Có thể là hình ảnh về đàn h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 y="0"/>
            <a:ext cx="9153550" cy="51643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2425" y="-92546"/>
            <a:ext cx="8229600" cy="857250"/>
          </a:xfrm>
        </p:spPr>
        <p:txBody>
          <a:bodyPr>
            <a:normAutofit/>
          </a:bodyPr>
          <a:lstStyle/>
          <a:p>
            <a:r>
              <a:rPr lang="vi-VN" sz="2800" b="1" dirty="0">
                <a:latin typeface="Times New Roman" pitchFamily="18" charset="0"/>
                <a:cs typeface="Times New Roman" pitchFamily="18" charset="0"/>
              </a:rPr>
              <a:t>QUAN </a:t>
            </a:r>
            <a:r>
              <a:rPr lang="vi-VN" sz="2800" b="1" dirty="0" smtClean="0">
                <a:latin typeface="Times New Roman" pitchFamily="18" charset="0"/>
                <a:cs typeface="Times New Roman" pitchFamily="18" charset="0"/>
              </a:rPr>
              <a:t>SÁT</a:t>
            </a:r>
            <a:endParaRPr lang="en-US" sz="28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93" y="771550"/>
            <a:ext cx="3888432" cy="325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3260"/>
          <a:stretch/>
        </p:blipFill>
        <p:spPr bwMode="auto">
          <a:xfrm>
            <a:off x="4860032" y="771551"/>
            <a:ext cx="3605176" cy="325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442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down)">
                                      <p:cBhvr>
                                        <p:cTn id="10" dur="500"/>
                                        <p:tgtEl>
                                          <p:spTgt spid="205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Times New Roman" pitchFamily="18" charset="0"/>
              <a:cs typeface="Times New Roman" pitchFamily="18" charset="0"/>
            </a:endParaRPr>
          </a:p>
        </p:txBody>
      </p:sp>
      <p:pic>
        <p:nvPicPr>
          <p:cNvPr id="4" name="Picture 16" descr="Có thể là hình ảnh về đàn h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 y="0"/>
            <a:ext cx="9153550" cy="51643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05979"/>
            <a:ext cx="8229600" cy="857250"/>
          </a:xfrm>
        </p:spPr>
        <p:txBody>
          <a:bodyPr/>
          <a:lstStyle/>
          <a:p>
            <a:endParaRPr lang="en-US" dirty="0">
              <a:latin typeface="Times New Roman" pitchFamily="18" charset="0"/>
              <a:cs typeface="Times New Roman" pitchFamily="18" charset="0"/>
            </a:endParaRPr>
          </a:p>
        </p:txBody>
      </p:sp>
      <p:grpSp>
        <p:nvGrpSpPr>
          <p:cNvPr id="7" name="Group 6"/>
          <p:cNvGrpSpPr/>
          <p:nvPr/>
        </p:nvGrpSpPr>
        <p:grpSpPr>
          <a:xfrm>
            <a:off x="113282" y="987575"/>
            <a:ext cx="8907886" cy="2263440"/>
            <a:chOff x="236115" y="1384155"/>
            <a:chExt cx="8204674" cy="2101123"/>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15" y="1461799"/>
              <a:ext cx="1961623" cy="19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900" y="1419622"/>
              <a:ext cx="1868588" cy="203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5" y="1384155"/>
              <a:ext cx="1652662" cy="210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01" y="1419622"/>
              <a:ext cx="1868588" cy="186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Box 1"/>
          <p:cNvSpPr txBox="1"/>
          <p:nvPr/>
        </p:nvSpPr>
        <p:spPr>
          <a:xfrm>
            <a:off x="1174487" y="3714586"/>
            <a:ext cx="6120680" cy="369332"/>
          </a:xfrm>
          <a:prstGeom prst="rect">
            <a:avLst/>
          </a:prstGeom>
          <a:noFill/>
        </p:spPr>
        <p:txBody>
          <a:bodyPr wrap="square" rtlCol="0">
            <a:spAutoFit/>
          </a:bodyPr>
          <a:lstStyle/>
          <a:p>
            <a:r>
              <a:rPr lang="vi-VN" i="1" dirty="0" smtClean="0">
                <a:solidFill>
                  <a:srgbClr val="FF0000"/>
                </a:solidFill>
              </a:rPr>
              <a:t>Thời trang là gì?</a:t>
            </a:r>
            <a:endParaRPr lang="en-US" i="1" dirty="0">
              <a:solidFill>
                <a:srgbClr val="FF0000"/>
              </a:solidFill>
            </a:endParaRPr>
          </a:p>
        </p:txBody>
      </p:sp>
      <p:sp>
        <p:nvSpPr>
          <p:cNvPr id="6" name="TextBox 5"/>
          <p:cNvSpPr txBox="1"/>
          <p:nvPr/>
        </p:nvSpPr>
        <p:spPr>
          <a:xfrm>
            <a:off x="1174487" y="4083918"/>
            <a:ext cx="7531537" cy="369332"/>
          </a:xfrm>
          <a:prstGeom prst="rect">
            <a:avLst/>
          </a:prstGeom>
          <a:noFill/>
        </p:spPr>
        <p:txBody>
          <a:bodyPr wrap="square" rtlCol="0">
            <a:spAutoFit/>
          </a:bodyPr>
          <a:lstStyle/>
          <a:p>
            <a:r>
              <a:rPr lang="vi-VN" dirty="0" smtClean="0"/>
              <a:t>Thời trang là trang phục như quần áo và các vật dụng đi kèm như....</a:t>
            </a:r>
            <a:endParaRPr lang="en-US" dirty="0"/>
          </a:p>
        </p:txBody>
      </p:sp>
    </p:spTree>
    <p:extLst>
      <p:ext uri="{BB962C8B-B14F-4D97-AF65-F5344CB8AC3E}">
        <p14:creationId xmlns:p14="http://schemas.microsoft.com/office/powerpoint/2010/main" val="2540442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Túi xách tay da vân quai đứng nắp gập - SAT 0301 - Màu cam nhạt | VASCARA"/>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1278" t="34778" r="22806" b="18934"/>
          <a:stretch/>
        </p:blipFill>
        <p:spPr bwMode="auto">
          <a:xfrm>
            <a:off x="-7669360" y="2081073"/>
            <a:ext cx="2011606" cy="227300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2" descr="Combo 10 đôi] tất chân nữ vớ chân nữ các loại | Shopee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427347" y="555525"/>
            <a:ext cx="7988632" cy="3476855"/>
            <a:chOff x="427347" y="1039112"/>
            <a:chExt cx="7988632" cy="3476855"/>
          </a:xfrm>
        </p:grpSpPr>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47" y="1039112"/>
              <a:ext cx="1642021" cy="161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Túi xách nữ thời trang cao cấp xách tay , đeo chéo Bailinniao v5 size 18 |  Lazada.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747" y="1039112"/>
              <a:ext cx="1639205" cy="163920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7705" y="1039112"/>
              <a:ext cx="1650479" cy="157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9795" y="1039112"/>
              <a:ext cx="1656184" cy="1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75" y="3175334"/>
              <a:ext cx="1891941" cy="134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9792" y="3188085"/>
              <a:ext cx="1634561" cy="132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8024" y="3175335"/>
              <a:ext cx="1440160" cy="134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8264" y="3210442"/>
              <a:ext cx="1467715" cy="130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p:cNvSpPr txBox="1"/>
          <p:nvPr/>
        </p:nvSpPr>
        <p:spPr>
          <a:xfrm>
            <a:off x="2303748" y="4169409"/>
            <a:ext cx="4968552" cy="369332"/>
          </a:xfrm>
          <a:prstGeom prst="rect">
            <a:avLst/>
          </a:prstGeom>
          <a:noFill/>
        </p:spPr>
        <p:txBody>
          <a:bodyPr wrap="square" rtlCol="0">
            <a:spAutoFit/>
          </a:bodyPr>
          <a:lstStyle/>
          <a:p>
            <a:r>
              <a:rPr lang="vi-VN" dirty="0" smtClean="0"/>
              <a:t>Kính, túi xách, mũ, tất, đồng hồ, cà vạt, giầy</a:t>
            </a:r>
            <a:endParaRPr lang="en-US" dirty="0"/>
          </a:p>
        </p:txBody>
      </p:sp>
      <p:sp>
        <p:nvSpPr>
          <p:cNvPr id="9" name="TextBox 8"/>
          <p:cNvSpPr txBox="1"/>
          <p:nvPr/>
        </p:nvSpPr>
        <p:spPr>
          <a:xfrm>
            <a:off x="611559" y="4538741"/>
            <a:ext cx="7070561" cy="369332"/>
          </a:xfrm>
          <a:prstGeom prst="rect">
            <a:avLst/>
          </a:prstGeom>
          <a:noFill/>
        </p:spPr>
        <p:txBody>
          <a:bodyPr wrap="square" rtlCol="0">
            <a:spAutoFit/>
          </a:bodyPr>
          <a:lstStyle/>
          <a:p>
            <a:r>
              <a:rPr lang="vi-VN" i="1" dirty="0" smtClean="0">
                <a:solidFill>
                  <a:srgbClr val="FF0000"/>
                </a:solidFill>
              </a:rPr>
              <a:t>Các phụ kiện này có tác dụng như thế nào?</a:t>
            </a:r>
            <a:endParaRPr lang="en-US" i="1" dirty="0">
              <a:solidFill>
                <a:srgbClr val="FF0000"/>
              </a:solidFill>
            </a:endParaRPr>
          </a:p>
        </p:txBody>
      </p:sp>
    </p:spTree>
    <p:extLst>
      <p:ext uri="{BB962C8B-B14F-4D97-AF65-F5344CB8AC3E}">
        <p14:creationId xmlns:p14="http://schemas.microsoft.com/office/powerpoint/2010/main" val="25404421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Times New Roman" pitchFamily="18" charset="0"/>
              <a:cs typeface="Times New Roman" pitchFamily="18" charset="0"/>
            </a:endParaRPr>
          </a:p>
        </p:txBody>
      </p:sp>
      <p:pic>
        <p:nvPicPr>
          <p:cNvPr id="4" name="Picture 16" descr="Có thể là hình ảnh về đàn h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 y="0"/>
            <a:ext cx="9153550" cy="51643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05979"/>
            <a:ext cx="8229600" cy="857250"/>
          </a:xfrm>
        </p:spPr>
        <p:txBody>
          <a:bodyPr/>
          <a:lstStyle/>
          <a:p>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157" y="182780"/>
            <a:ext cx="2264411"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66" y="474608"/>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69954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091" y="1991231"/>
            <a:ext cx="2419435" cy="303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1135" y="3507854"/>
            <a:ext cx="5040560" cy="369332"/>
          </a:xfrm>
          <a:prstGeom prst="rect">
            <a:avLst/>
          </a:prstGeom>
          <a:noFill/>
        </p:spPr>
        <p:txBody>
          <a:bodyPr wrap="square" rtlCol="0">
            <a:spAutoFit/>
          </a:bodyPr>
          <a:lstStyle/>
          <a:p>
            <a:r>
              <a:rPr lang="vi-VN" dirty="0" smtClean="0"/>
              <a:t>Tôn lên vẻ đẹp của của người sử dụng.... </a:t>
            </a:r>
            <a:endParaRPr lang="en-US" dirty="0"/>
          </a:p>
        </p:txBody>
      </p:sp>
    </p:spTree>
    <p:extLst>
      <p:ext uri="{BB962C8B-B14F-4D97-AF65-F5344CB8AC3E}">
        <p14:creationId xmlns:p14="http://schemas.microsoft.com/office/powerpoint/2010/main" val="25404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heel(1)">
                                      <p:cBhvr>
                                        <p:cTn id="7" dur="2000"/>
                                        <p:tgtEl>
                                          <p:spTgt spid="4100"/>
                                        </p:tgtEl>
                                      </p:cBhvr>
                                    </p:animEffect>
                                  </p:childTnLst>
                                </p:cTn>
                              </p:par>
                              <p:par>
                                <p:cTn id="8" presetID="21" presetClass="entr" presetSubtype="1"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wheel(1)">
                                      <p:cBhvr>
                                        <p:cTn id="10" dur="2000"/>
                                        <p:tgtEl>
                                          <p:spTgt spid="4099"/>
                                        </p:tgtEl>
                                      </p:cBhvr>
                                    </p:animEffect>
                                  </p:childTnLst>
                                </p:cTn>
                              </p:par>
                              <p:par>
                                <p:cTn id="11" presetID="21" presetClass="entr" presetSubtype="1" fill="hold" nodeType="with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wheel(1)">
                                      <p:cBhvr>
                                        <p:cTn id="13" dur="2000"/>
                                        <p:tgtEl>
                                          <p:spTgt spid="410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heel(1)">
                                      <p:cBhvr>
                                        <p:cTn id="23"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Có thể là hình ảnh về đàn h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2634" y="5452070"/>
            <a:ext cx="9153550" cy="51643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80591" y="-199070"/>
            <a:ext cx="8229600" cy="857250"/>
          </a:xfrm>
        </p:spPr>
        <p:txBody>
          <a:bodyPr>
            <a:normAutofit/>
          </a:bodyPr>
          <a:lstStyle/>
          <a:p>
            <a:r>
              <a:rPr lang="vi-VN" sz="2400" dirty="0" smtClean="0">
                <a:latin typeface="Times New Roman" pitchFamily="18" charset="0"/>
                <a:cs typeface="Times New Roman" pitchFamily="18" charset="0"/>
              </a:rPr>
              <a:t>Một số sản phẩm phụ kiện thời trang</a:t>
            </a:r>
            <a:endParaRPr lang="en-US" sz="24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318" y="633772"/>
            <a:ext cx="1584175"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100 Trang trí màu ý tưởng | trang trí, mỹ thuật, màu sắ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7" y="633772"/>
            <a:ext cx="1293448" cy="15841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O ART - Vẽ Trang Trí Màu một chiếc Cà Vạt. Xem chương trình Học Vẽ Trang  Trí Màu tại: http://doart.com.vn/chuong-trinh/luyen-thi-ve-khoi-h-h1.html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7" y="633772"/>
            <a:ext cx="1175863"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descr="Vẽ tạo dáng và trang trí túi xách mỹ thuật 9 ( Tô màu )/ Design and  decorate a fun bag - YouTube"/>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806" b="100000" l="10000" r="90000"/>
                    </a14:imgEffect>
                  </a14:imgLayer>
                </a14:imgProps>
              </a:ext>
              <a:ext uri="{28A0092B-C50C-407E-A947-70E740481C1C}">
                <a14:useLocalDpi xmlns:a14="http://schemas.microsoft.com/office/drawing/2010/main" val="0"/>
              </a:ext>
            </a:extLst>
          </a:blip>
          <a:srcRect l="25593" r="28151"/>
          <a:stretch/>
        </p:blipFill>
        <p:spPr bwMode="auto">
          <a:xfrm>
            <a:off x="6876256" y="606785"/>
            <a:ext cx="1451856" cy="1611163"/>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Hướng dẫn tạo dáng và trang trí Túi Xách - Trang trí cái Túi Xách (bằng sáp  màu) - YouTube"/>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89896" l="8309" r="74927"/>
                    </a14:imgEffect>
                  </a14:imgLayer>
                </a14:imgProps>
              </a:ext>
              <a:ext uri="{28A0092B-C50C-407E-A947-70E740481C1C}">
                <a14:useLocalDpi xmlns:a14="http://schemas.microsoft.com/office/drawing/2010/main" val="0"/>
              </a:ext>
            </a:extLst>
          </a:blip>
          <a:srcRect l="15622" r="16593"/>
          <a:stretch/>
        </p:blipFill>
        <p:spPr bwMode="auto">
          <a:xfrm>
            <a:off x="653796" y="2426689"/>
            <a:ext cx="1788697" cy="1484811"/>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Dép Flip-Flops Xăng Đan Bờ - Miễn Phí vector hình ảnh trên Pixabay - Pixab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8104" y="2480507"/>
            <a:ext cx="1172925" cy="135251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7" descr="Thiết kế mẫu tranh treo tường hình đôi giày đẹ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9" descr="Thiết kế mẫu tranh treo tường hình đôi giày đẹ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40" name="Picture 20"/>
          <p:cNvPicPr>
            <a:picLocks noGrp="1" noChangeAspect="1" noChangeArrowheads="1"/>
          </p:cNvPicPr>
          <p:nvPr>
            <p:ph idx="1"/>
          </p:nvPr>
        </p:nvPicPr>
        <p:blipFill rotWithShape="1">
          <a:blip r:embed="rId11">
            <a:extLst>
              <a:ext uri="{28A0092B-C50C-407E-A947-70E740481C1C}">
                <a14:useLocalDpi xmlns:a14="http://schemas.microsoft.com/office/drawing/2010/main" val="0"/>
              </a:ext>
            </a:extLst>
          </a:blip>
          <a:srcRect l="9522" t="11442" r="11150" b="15494"/>
          <a:stretch/>
        </p:blipFill>
        <p:spPr bwMode="auto">
          <a:xfrm>
            <a:off x="3106057" y="2480507"/>
            <a:ext cx="1727200" cy="13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76256" y="2209661"/>
            <a:ext cx="1973115" cy="197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63057" y="4071698"/>
            <a:ext cx="7212496" cy="369332"/>
          </a:xfrm>
          <a:prstGeom prst="rect">
            <a:avLst/>
          </a:prstGeom>
          <a:noFill/>
        </p:spPr>
        <p:txBody>
          <a:bodyPr wrap="square" rtlCol="0">
            <a:spAutoFit/>
          </a:bodyPr>
          <a:lstStyle/>
          <a:p>
            <a:r>
              <a:rPr lang="vi-VN" i="1" dirty="0" smtClean="0">
                <a:solidFill>
                  <a:srgbClr val="FF0000"/>
                </a:solidFill>
              </a:rPr>
              <a:t>Em thấy phụ kiện thời trang được trang trí như thế nào?</a:t>
            </a:r>
            <a:endParaRPr lang="en-US" i="1" dirty="0">
              <a:solidFill>
                <a:srgbClr val="FF0000"/>
              </a:solidFill>
            </a:endParaRPr>
          </a:p>
        </p:txBody>
      </p:sp>
      <p:sp>
        <p:nvSpPr>
          <p:cNvPr id="8" name="TextBox 7"/>
          <p:cNvSpPr txBox="1"/>
          <p:nvPr/>
        </p:nvSpPr>
        <p:spPr>
          <a:xfrm>
            <a:off x="858318" y="4650164"/>
            <a:ext cx="7890147" cy="369332"/>
          </a:xfrm>
          <a:prstGeom prst="rect">
            <a:avLst/>
          </a:prstGeom>
          <a:noFill/>
        </p:spPr>
        <p:txBody>
          <a:bodyPr wrap="square" rtlCol="0">
            <a:spAutoFit/>
          </a:bodyPr>
          <a:lstStyle/>
          <a:p>
            <a:r>
              <a:rPr lang="vi-VN" dirty="0" smtClean="0"/>
              <a:t>Được trang trí sinh động đa dạng theo nhiều phong cách khác nhau</a:t>
            </a:r>
            <a:endParaRPr lang="en-US" dirty="0"/>
          </a:p>
        </p:txBody>
      </p:sp>
    </p:spTree>
    <p:extLst>
      <p:ext uri="{BB962C8B-B14F-4D97-AF65-F5344CB8AC3E}">
        <p14:creationId xmlns:p14="http://schemas.microsoft.com/office/powerpoint/2010/main" val="25404421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129"/>
                                        </p:tgtEl>
                                        <p:attrNameLst>
                                          <p:attrName>style.visibility</p:attrName>
                                        </p:attrNameLst>
                                      </p:cBhvr>
                                      <p:to>
                                        <p:strVal val="visible"/>
                                      </p:to>
                                    </p:set>
                                    <p:animEffect transition="in" filter="fade">
                                      <p:cBhvr>
                                        <p:cTn id="19" dur="1000"/>
                                        <p:tgtEl>
                                          <p:spTgt spid="5129"/>
                                        </p:tgtEl>
                                      </p:cBhvr>
                                    </p:animEffect>
                                    <p:anim calcmode="lin" valueType="num">
                                      <p:cBhvr>
                                        <p:cTn id="20" dur="1000" fill="hold"/>
                                        <p:tgtEl>
                                          <p:spTgt spid="5129"/>
                                        </p:tgtEl>
                                        <p:attrNameLst>
                                          <p:attrName>ppt_x</p:attrName>
                                        </p:attrNameLst>
                                      </p:cBhvr>
                                      <p:tavLst>
                                        <p:tav tm="0">
                                          <p:val>
                                            <p:strVal val="#ppt_x"/>
                                          </p:val>
                                        </p:tav>
                                        <p:tav tm="100000">
                                          <p:val>
                                            <p:strVal val="#ppt_x"/>
                                          </p:val>
                                        </p:tav>
                                      </p:tavLst>
                                    </p:anim>
                                    <p:anim calcmode="lin" valueType="num">
                                      <p:cBhvr>
                                        <p:cTn id="21" dur="1000" fill="hold"/>
                                        <p:tgtEl>
                                          <p:spTgt spid="512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33"/>
                                        </p:tgtEl>
                                        <p:attrNameLst>
                                          <p:attrName>style.visibility</p:attrName>
                                        </p:attrNameLst>
                                      </p:cBhvr>
                                      <p:to>
                                        <p:strVal val="visible"/>
                                      </p:to>
                                    </p:set>
                                    <p:animEffect transition="in" filter="fade">
                                      <p:cBhvr>
                                        <p:cTn id="29" dur="1000"/>
                                        <p:tgtEl>
                                          <p:spTgt spid="5133"/>
                                        </p:tgtEl>
                                      </p:cBhvr>
                                    </p:animEffect>
                                    <p:anim calcmode="lin" valueType="num">
                                      <p:cBhvr>
                                        <p:cTn id="30" dur="1000" fill="hold"/>
                                        <p:tgtEl>
                                          <p:spTgt spid="5133"/>
                                        </p:tgtEl>
                                        <p:attrNameLst>
                                          <p:attrName>ppt_x</p:attrName>
                                        </p:attrNameLst>
                                      </p:cBhvr>
                                      <p:tavLst>
                                        <p:tav tm="0">
                                          <p:val>
                                            <p:strVal val="#ppt_x"/>
                                          </p:val>
                                        </p:tav>
                                        <p:tav tm="100000">
                                          <p:val>
                                            <p:strVal val="#ppt_x"/>
                                          </p:val>
                                        </p:tav>
                                      </p:tavLst>
                                    </p:anim>
                                    <p:anim calcmode="lin" valueType="num">
                                      <p:cBhvr>
                                        <p:cTn id="31" dur="1000" fill="hold"/>
                                        <p:tgtEl>
                                          <p:spTgt spid="513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140"/>
                                        </p:tgtEl>
                                        <p:attrNameLst>
                                          <p:attrName>style.visibility</p:attrName>
                                        </p:attrNameLst>
                                      </p:cBhvr>
                                      <p:to>
                                        <p:strVal val="visible"/>
                                      </p:to>
                                    </p:set>
                                    <p:animEffect transition="in" filter="fade">
                                      <p:cBhvr>
                                        <p:cTn id="34" dur="1000"/>
                                        <p:tgtEl>
                                          <p:spTgt spid="5140"/>
                                        </p:tgtEl>
                                      </p:cBhvr>
                                    </p:animEffect>
                                    <p:anim calcmode="lin" valueType="num">
                                      <p:cBhvr>
                                        <p:cTn id="35" dur="1000" fill="hold"/>
                                        <p:tgtEl>
                                          <p:spTgt spid="5140"/>
                                        </p:tgtEl>
                                        <p:attrNameLst>
                                          <p:attrName>ppt_x</p:attrName>
                                        </p:attrNameLst>
                                      </p:cBhvr>
                                      <p:tavLst>
                                        <p:tav tm="0">
                                          <p:val>
                                            <p:strVal val="#ppt_x"/>
                                          </p:val>
                                        </p:tav>
                                        <p:tav tm="100000">
                                          <p:val>
                                            <p:strVal val="#ppt_x"/>
                                          </p:val>
                                        </p:tav>
                                      </p:tavLst>
                                    </p:anim>
                                    <p:anim calcmode="lin" valueType="num">
                                      <p:cBhvr>
                                        <p:cTn id="36" dur="1000" fill="hold"/>
                                        <p:tgtEl>
                                          <p:spTgt spid="514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131"/>
                                        </p:tgtEl>
                                        <p:attrNameLst>
                                          <p:attrName>style.visibility</p:attrName>
                                        </p:attrNameLst>
                                      </p:cBhvr>
                                      <p:to>
                                        <p:strVal val="visible"/>
                                      </p:to>
                                    </p:set>
                                    <p:animEffect transition="in" filter="fade">
                                      <p:cBhvr>
                                        <p:cTn id="39" dur="1000"/>
                                        <p:tgtEl>
                                          <p:spTgt spid="5131"/>
                                        </p:tgtEl>
                                      </p:cBhvr>
                                    </p:animEffect>
                                    <p:anim calcmode="lin" valueType="num">
                                      <p:cBhvr>
                                        <p:cTn id="40" dur="1000" fill="hold"/>
                                        <p:tgtEl>
                                          <p:spTgt spid="5131"/>
                                        </p:tgtEl>
                                        <p:attrNameLst>
                                          <p:attrName>ppt_x</p:attrName>
                                        </p:attrNameLst>
                                      </p:cBhvr>
                                      <p:tavLst>
                                        <p:tav tm="0">
                                          <p:val>
                                            <p:strVal val="#ppt_x"/>
                                          </p:val>
                                        </p:tav>
                                        <p:tav tm="100000">
                                          <p:val>
                                            <p:strVal val="#ppt_x"/>
                                          </p:val>
                                        </p:tav>
                                      </p:tavLst>
                                    </p:anim>
                                    <p:anim calcmode="lin" valueType="num">
                                      <p:cBhvr>
                                        <p:cTn id="41" dur="1000" fill="hold"/>
                                        <p:tgtEl>
                                          <p:spTgt spid="513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124"/>
                                        </p:tgtEl>
                                        <p:attrNameLst>
                                          <p:attrName>style.visibility</p:attrName>
                                        </p:attrNameLst>
                                      </p:cBhvr>
                                      <p:to>
                                        <p:strVal val="visible"/>
                                      </p:to>
                                    </p:set>
                                    <p:animEffect transition="in" filter="fade">
                                      <p:cBhvr>
                                        <p:cTn id="44" dur="1000"/>
                                        <p:tgtEl>
                                          <p:spTgt spid="5124"/>
                                        </p:tgtEl>
                                      </p:cBhvr>
                                    </p:animEffect>
                                    <p:anim calcmode="lin" valueType="num">
                                      <p:cBhvr>
                                        <p:cTn id="45" dur="1000" fill="hold"/>
                                        <p:tgtEl>
                                          <p:spTgt spid="5124"/>
                                        </p:tgtEl>
                                        <p:attrNameLst>
                                          <p:attrName>ppt_x</p:attrName>
                                        </p:attrNameLst>
                                      </p:cBhvr>
                                      <p:tavLst>
                                        <p:tav tm="0">
                                          <p:val>
                                            <p:strVal val="#ppt_x"/>
                                          </p:val>
                                        </p:tav>
                                        <p:tav tm="100000">
                                          <p:val>
                                            <p:strVal val="#ppt_x"/>
                                          </p:val>
                                        </p:tav>
                                      </p:tavLst>
                                    </p:anim>
                                    <p:anim calcmode="lin" valueType="num">
                                      <p:cBhvr>
                                        <p:cTn id="46" dur="1000" fill="hold"/>
                                        <p:tgtEl>
                                          <p:spTgt spid="512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127"/>
                                        </p:tgtEl>
                                        <p:attrNameLst>
                                          <p:attrName>style.visibility</p:attrName>
                                        </p:attrNameLst>
                                      </p:cBhvr>
                                      <p:to>
                                        <p:strVal val="visible"/>
                                      </p:to>
                                    </p:set>
                                    <p:animEffect transition="in" filter="fade">
                                      <p:cBhvr>
                                        <p:cTn id="49" dur="1000"/>
                                        <p:tgtEl>
                                          <p:spTgt spid="5127"/>
                                        </p:tgtEl>
                                      </p:cBhvr>
                                    </p:animEffect>
                                    <p:anim calcmode="lin" valueType="num">
                                      <p:cBhvr>
                                        <p:cTn id="50" dur="1000" fill="hold"/>
                                        <p:tgtEl>
                                          <p:spTgt spid="5127"/>
                                        </p:tgtEl>
                                        <p:attrNameLst>
                                          <p:attrName>ppt_x</p:attrName>
                                        </p:attrNameLst>
                                      </p:cBhvr>
                                      <p:tavLst>
                                        <p:tav tm="0">
                                          <p:val>
                                            <p:strVal val="#ppt_x"/>
                                          </p:val>
                                        </p:tav>
                                        <p:tav tm="100000">
                                          <p:val>
                                            <p:strVal val="#ppt_x"/>
                                          </p:val>
                                        </p:tav>
                                      </p:tavLst>
                                    </p:anim>
                                    <p:anim calcmode="lin" valueType="num">
                                      <p:cBhvr>
                                        <p:cTn id="51" dur="1000" fill="hold"/>
                                        <p:tgtEl>
                                          <p:spTgt spid="51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down)">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t và các phụ">
            <a:hlinkClick r:id="" action="ppaction://media"/>
          </p:cNvPr>
          <p:cNvPicPr>
            <a:picLocks noGrp="1" noChangeAspect="1"/>
          </p:cNvPicPr>
          <p:nvPr>
            <p:ph idx="4294967295"/>
            <a:audioFile r:link="rId2"/>
            <p:extLst>
              <p:ext uri="{DAA4B4D4-6D71-4841-9C94-3DE7FCFB9230}">
                <p14:media xmlns:p14="http://schemas.microsoft.com/office/powerpoint/2010/main" r:embed="rId1"/>
              </p:ext>
            </p:extLst>
          </p:nvPr>
        </p:nvPicPr>
        <p:blipFill>
          <a:blip r:embed="rId4"/>
          <a:stretch>
            <a:fillRect/>
          </a:stretch>
        </p:blipFill>
        <p:spPr>
          <a:xfrm>
            <a:off x="4267200" y="2592388"/>
            <a:ext cx="1202586" cy="1202586"/>
          </a:xfrm>
        </p:spPr>
      </p:pic>
      <p:pic>
        <p:nvPicPr>
          <p:cNvPr id="4" name="Picture 16" descr="Có thể là hình ảnh về đàn hạ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0" y="0"/>
            <a:ext cx="9153550" cy="51643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516124" y="3796258"/>
            <a:ext cx="8088324" cy="857250"/>
          </a:xfrm>
        </p:spPr>
        <p:txBody>
          <a:bodyPr>
            <a:noAutofit/>
          </a:bodyPr>
          <a:lstStyle/>
          <a:p>
            <a:pPr algn="l"/>
            <a:r>
              <a:rPr lang="vi-VN" sz="2000" dirty="0" smtClean="0">
                <a:latin typeface="Times New Roman" pitchFamily="18" charset="0"/>
                <a:cs typeface="Times New Roman" pitchFamily="18" charset="0"/>
              </a:rPr>
              <a:t>Thời trang và các phụ kiện đi kèm tạo cho con người thêm đẹp, sang trọng trong các hoạt động của cuộc sống, các hình ảnh trang trí lấy cảm hứng từ những vẻ đẹp cuộc sống hàng ngày tạo nên những vật dụng thêm đẹp, sinh động...</a:t>
            </a:r>
            <a:endParaRPr lang="en-US" sz="20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9652" y="267494"/>
            <a:ext cx="5688632" cy="325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tt và các phụ">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0" y="4505377"/>
            <a:ext cx="609600" cy="609600"/>
          </a:xfrm>
        </p:spPr>
      </p:pic>
    </p:spTree>
    <p:extLst>
      <p:ext uri="{BB962C8B-B14F-4D97-AF65-F5344CB8AC3E}">
        <p14:creationId xmlns:p14="http://schemas.microsoft.com/office/powerpoint/2010/main" val="25404421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460"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356</Words>
  <Application>Microsoft Office PowerPoint</Application>
  <PresentationFormat>On-screen Show (16:9)</PresentationFormat>
  <Paragraphs>29</Paragraphs>
  <Slides>21</Slides>
  <Notes>1</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PowerPoint Presentation</vt:lpstr>
      <vt:lpstr>PowerPoint Presentation</vt:lpstr>
      <vt:lpstr>PowerPoint Presentation</vt:lpstr>
      <vt:lpstr>QUAN SÁT</vt:lpstr>
      <vt:lpstr>PowerPoint Presentation</vt:lpstr>
      <vt:lpstr>PowerPoint Presentation</vt:lpstr>
      <vt:lpstr>PowerPoint Presentation</vt:lpstr>
      <vt:lpstr>Một số sản phẩm phụ kiện thời trang</vt:lpstr>
      <vt:lpstr>Thời trang và các phụ kiện đi kèm tạo cho con người thêm đẹp, sang trọng trong các hoạt động của cuộc sống, các hình ảnh trang trí lấy cảm hứng từ những vẻ đẹp cuộc sống hàng ngày tạo nên những vật dụng thêm đẹp, sinh động...</vt:lpstr>
      <vt:lpstr>PowerPoint Presentation</vt:lpstr>
      <vt:lpstr>Trang trí túi xách</vt:lpstr>
      <vt:lpstr>PowerPoint Presentation</vt:lpstr>
      <vt:lpstr> MỘT SỐ SẢN PHẨM</vt:lpstr>
      <vt:lpstr>PowerPoint Presentation</vt:lpstr>
      <vt:lpstr>PowerPoint Presentation</vt:lpstr>
      <vt:lpstr>THẢO LUẬN Trưng bày sản phẩm phụ kiện thời trang và trao đổi theo nội dung: - Bạn lựa chọn và thiết kế sàn phầm phụ kiện thời trang nào? Mục đích sử dụng là gi? - Trong sản phấm thiểt kế của bạn thế hiện nguyên lí tạo hình nào? - Sản phẩm được làm từ vật liệu gì? Vẻ đẹp của sản phẩm được thể hiện như thế nào?</vt:lpstr>
      <vt:lpstr>PowerPoint Presentation</vt:lpstr>
      <vt:lpstr>- Trang phục là một phần quan trọng trong việc giao tiếp của con người, nó giúp thể hiện nhận thức của một người về bản thân, về ngữ cảnh, với đối tượng và mục đích giao tiếp của mình. Trang phục còn phản ánh nghề nghiệp, địa vị xã hội, sự tôn trọng hay cá tính, văn hóa và thói quen của một người. - Các phụ kiện thời trang góp phần tôn thêm vẻ đẹp của trang phục, ngoài ra tạo cho con người thêm đẹp, sang trọng.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25</cp:revision>
  <dcterms:created xsi:type="dcterms:W3CDTF">2024-02-23T03:30:48Z</dcterms:created>
  <dcterms:modified xsi:type="dcterms:W3CDTF">2024-07-30T04:09:22Z</dcterms:modified>
</cp:coreProperties>
</file>