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7" r:id="rId3"/>
    <p:sldId id="257" r:id="rId4"/>
    <p:sldId id="258" r:id="rId5"/>
    <p:sldId id="259" r:id="rId6"/>
    <p:sldId id="260" r:id="rId7"/>
    <p:sldId id="261" r:id="rId8"/>
    <p:sldId id="263" r:id="rId9"/>
    <p:sldId id="264" r:id="rId10"/>
    <p:sldId id="268" r:id="rId11"/>
    <p:sldId id="269" r:id="rId12"/>
    <p:sldId id="281" r:id="rId13"/>
    <p:sldId id="270" r:id="rId14"/>
    <p:sldId id="280" r:id="rId15"/>
    <p:sldId id="273" r:id="rId16"/>
    <p:sldId id="274" r:id="rId17"/>
    <p:sldId id="279"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153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A3AB2C-237B-4BCA-8676-AA4F2A07365B}" type="datetimeFigureOut">
              <a:rPr lang="en-US" smtClean="0"/>
              <a:t>7/30/2024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B3C172-5191-4286-8473-04811AE1D564}" type="slidenum">
              <a:rPr lang="en-US" smtClean="0"/>
              <a:t>‹#›</a:t>
            </a:fld>
            <a:endParaRPr lang="en-US"/>
          </a:p>
        </p:txBody>
      </p:sp>
    </p:spTree>
    <p:extLst>
      <p:ext uri="{BB962C8B-B14F-4D97-AF65-F5344CB8AC3E}">
        <p14:creationId xmlns:p14="http://schemas.microsoft.com/office/powerpoint/2010/main" val="408201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3AD781-EDF8-4553-977E-C148DC46C49A}"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220133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AD781-EDF8-4553-977E-C148DC46C49A}"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3714861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AD781-EDF8-4553-977E-C148DC46C49A}"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299431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AD781-EDF8-4553-977E-C148DC46C49A}"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423699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AD781-EDF8-4553-977E-C148DC46C49A}" type="datetimeFigureOut">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191166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3AD781-EDF8-4553-977E-C148DC46C49A}"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367334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3AD781-EDF8-4553-977E-C148DC46C49A}" type="datetimeFigureOut">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321153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AD781-EDF8-4553-977E-C148DC46C49A}" type="datetimeFigureOut">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339329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AD781-EDF8-4553-977E-C148DC46C49A}" type="datetimeFigureOut">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206747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AD781-EDF8-4553-977E-C148DC46C49A}"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304509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AD781-EDF8-4553-977E-C148DC46C49A}" type="datetimeFigureOut">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B4FBA-8A46-4B27-9E60-C68615352219}" type="slidenum">
              <a:rPr lang="en-US" smtClean="0"/>
              <a:t>‹#›</a:t>
            </a:fld>
            <a:endParaRPr lang="en-US"/>
          </a:p>
        </p:txBody>
      </p:sp>
    </p:spTree>
    <p:extLst>
      <p:ext uri="{BB962C8B-B14F-4D97-AF65-F5344CB8AC3E}">
        <p14:creationId xmlns:p14="http://schemas.microsoft.com/office/powerpoint/2010/main" val="213153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B3AD781-EDF8-4553-977E-C148DC46C49A}" type="datetimeFigureOut">
              <a:rPr lang="en-US" smtClean="0"/>
              <a:t>7/30/2024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8B4FBA-8A46-4B27-9E60-C68615352219}" type="slidenum">
              <a:rPr lang="en-US" smtClean="0"/>
              <a:t>‹#›</a:t>
            </a:fld>
            <a:endParaRPr lang="en-US"/>
          </a:p>
        </p:txBody>
      </p:sp>
    </p:spTree>
    <p:extLst>
      <p:ext uri="{BB962C8B-B14F-4D97-AF65-F5344CB8AC3E}">
        <p14:creationId xmlns:p14="http://schemas.microsoft.com/office/powerpoint/2010/main" val="769303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vi.wikipedia.org/w/index.php?title=Ngh%E1%BB%87_thu%E1%BA%ADt_can_thi%E1%BB%87p&amp;action=edit&amp;redlink=1" TargetMode="External"/><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hyperlink" Target="https://vi.wikipedia.org/wiki/Ngh%E1%BB%87_thu%E1%BA%ADt_%C4%91%E1%BA%A5t" TargetMode="External"/><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vi.wikipedia.org/wiki/Ngh%E1%BB%87_thu%E1%BA%ADt_c%C3%B4ng_c%E1%BB%99ng" TargetMode="External"/><Relationship Id="rId11" Type="http://schemas.openxmlformats.org/officeDocument/2006/relationships/image" Target="../media/image6.png"/><Relationship Id="rId5" Type="http://schemas.openxmlformats.org/officeDocument/2006/relationships/hyperlink" Target="https://vi.wikipedia.org/w/index.php?title=Ngh%E1%BB%87_thu%E1%BA%ADt_%C4%91%E1%BA%B7c_tr%C6%B0ng_cho_%C4%91%E1%BB%8Ba_%C4%91i%E1%BB%83m&amp;action=edit&amp;redlink=1" TargetMode="External"/><Relationship Id="rId10" Type="http://schemas.openxmlformats.org/officeDocument/2006/relationships/image" Target="../media/image16.png"/><Relationship Id="rId4" Type="http://schemas.openxmlformats.org/officeDocument/2006/relationships/hyperlink" Target="https://vi.wikipedia.org/wiki/Kh%C3%B4ng_gian_ba_chi%E1%BB%81u" TargetMode="Externa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8800" y="1812131"/>
            <a:ext cx="7772400" cy="1102519"/>
          </a:xfrm>
        </p:spPr>
        <p:txBody>
          <a:bodyPr/>
          <a:lstStyle/>
          <a:p>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71640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648" y="5168624"/>
            <a:ext cx="7772400" cy="1102519"/>
          </a:xfrm>
        </p:spPr>
        <p:txBody>
          <a:bodyPr/>
          <a:lstStyle/>
          <a:p>
            <a:endParaRPr lang="en-US" dirty="0"/>
          </a:p>
        </p:txBody>
      </p:sp>
      <p:sp>
        <p:nvSpPr>
          <p:cNvPr id="5" name="Rounded Rectangle 4"/>
          <p:cNvSpPr/>
          <p:nvPr/>
        </p:nvSpPr>
        <p:spPr>
          <a:xfrm>
            <a:off x="2421124" y="148502"/>
            <a:ext cx="4392488" cy="5510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FF00"/>
                </a:solidFill>
                <a:latin typeface="Times New Roman" pitchFamily="18" charset="0"/>
                <a:cs typeface="Times New Roman" pitchFamily="18" charset="0"/>
              </a:rPr>
              <a:t>Một số trào lưu của nghệ thuật đương đại</a:t>
            </a:r>
            <a:r>
              <a:rPr lang="vi-VN" dirty="0" smtClean="0">
                <a:solidFill>
                  <a:srgbClr val="FFFF00"/>
                </a:solidFill>
                <a:latin typeface="Times New Roman" pitchFamily="18" charset="0"/>
                <a:cs typeface="Times New Roman" pitchFamily="18" charset="0"/>
              </a:rPr>
              <a:t>. </a:t>
            </a:r>
            <a:endParaRPr lang="en-US" dirty="0">
              <a:solidFill>
                <a:srgbClr val="FFFF00"/>
              </a:solidFill>
            </a:endParaRPr>
          </a:p>
        </p:txBody>
      </p:sp>
      <p:grpSp>
        <p:nvGrpSpPr>
          <p:cNvPr id="18" name="Group 17"/>
          <p:cNvGrpSpPr/>
          <p:nvPr/>
        </p:nvGrpSpPr>
        <p:grpSpPr>
          <a:xfrm>
            <a:off x="3347864" y="2255079"/>
            <a:ext cx="4725144" cy="1015573"/>
            <a:chOff x="2132856" y="3075806"/>
            <a:chExt cx="4725144" cy="1015573"/>
          </a:xfrm>
        </p:grpSpPr>
        <p:sp>
          <p:nvSpPr>
            <p:cNvPr id="12" name="Rectangle 11"/>
            <p:cNvSpPr/>
            <p:nvPr/>
          </p:nvSpPr>
          <p:spPr>
            <a:xfrm>
              <a:off x="2132856" y="3075806"/>
              <a:ext cx="3240360" cy="1015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15" name="Group 14"/>
            <p:cNvGrpSpPr/>
            <p:nvPr/>
          </p:nvGrpSpPr>
          <p:grpSpPr>
            <a:xfrm>
              <a:off x="2286000" y="3219822"/>
              <a:ext cx="4572000" cy="871557"/>
              <a:chOff x="2286000" y="3219822"/>
              <a:chExt cx="4572000" cy="871557"/>
            </a:xfrm>
          </p:grpSpPr>
          <p:sp>
            <p:nvSpPr>
              <p:cNvPr id="16" name="Rectangle 15"/>
              <p:cNvSpPr/>
              <p:nvPr/>
            </p:nvSpPr>
            <p:spPr>
              <a:xfrm>
                <a:off x="2286000" y="3219822"/>
                <a:ext cx="4572000" cy="830997"/>
              </a:xfrm>
              <a:prstGeom prst="rect">
                <a:avLst/>
              </a:prstGeom>
            </p:spPr>
            <p:txBody>
              <a:bodyPr>
                <a:spAutoFit/>
              </a:bodyPr>
              <a:lstStyle/>
              <a:p>
                <a:r>
                  <a:rPr lang="en-US" sz="1600" b="1" dirty="0">
                    <a:solidFill>
                      <a:srgbClr val="FFFF00"/>
                    </a:solidFill>
                    <a:latin typeface="Times New Roman" pitchFamily="18" charset="0"/>
                    <a:cs typeface="Times New Roman" pitchFamily="18" charset="0"/>
                  </a:rPr>
                  <a:t>NGHỆ THUẬT TỐI </a:t>
                </a:r>
                <a:r>
                  <a:rPr lang="en-US" sz="1600" b="1" dirty="0" smtClean="0">
                    <a:solidFill>
                      <a:srgbClr val="FFFF00"/>
                    </a:solidFill>
                    <a:latin typeface="Times New Roman" pitchFamily="18" charset="0"/>
                    <a:cs typeface="Times New Roman" pitchFamily="18" charset="0"/>
                  </a:rPr>
                  <a:t>GIẢN</a:t>
                </a:r>
                <a:endParaRPr lang="en-US" sz="1600" dirty="0">
                  <a:solidFill>
                    <a:srgbClr val="FFFF00"/>
                  </a:solidFill>
                  <a:latin typeface="Times New Roman" pitchFamily="18" charset="0"/>
                  <a:cs typeface="Times New Roman" pitchFamily="18" charset="0"/>
                </a:endParaRPr>
              </a:p>
              <a:p>
                <a:r>
                  <a:rPr lang="vi-VN" sz="1600" b="1" dirty="0">
                    <a:solidFill>
                      <a:srgbClr val="FFFF00"/>
                    </a:solidFill>
                    <a:latin typeface="Times New Roman" pitchFamily="18" charset="0"/>
                    <a:cs typeface="Times New Roman" pitchFamily="18" charset="0"/>
                  </a:rPr>
                  <a:t>NGHỆ THUẬT ĐƯỜNG </a:t>
                </a:r>
                <a:r>
                  <a:rPr lang="vi-VN" sz="1600" b="1" dirty="0" smtClean="0">
                    <a:solidFill>
                      <a:srgbClr val="FFFF00"/>
                    </a:solidFill>
                    <a:latin typeface="Times New Roman" pitchFamily="18" charset="0"/>
                    <a:cs typeface="Times New Roman" pitchFamily="18" charset="0"/>
                  </a:rPr>
                  <a:t>PHỐ</a:t>
                </a:r>
              </a:p>
              <a:p>
                <a:endParaRPr lang="en-US" sz="1600" b="1" dirty="0">
                  <a:solidFill>
                    <a:srgbClr val="FFFF00"/>
                  </a:solidFill>
                  <a:latin typeface="Times New Roman" pitchFamily="18" charset="0"/>
                  <a:cs typeface="Times New Roman" pitchFamily="18" charset="0"/>
                </a:endParaRPr>
              </a:p>
            </p:txBody>
          </p:sp>
          <p:sp>
            <p:nvSpPr>
              <p:cNvPr id="17" name="Rectangle 16"/>
              <p:cNvSpPr/>
              <p:nvPr/>
            </p:nvSpPr>
            <p:spPr>
              <a:xfrm>
                <a:off x="2318955" y="3752825"/>
                <a:ext cx="2934072" cy="338554"/>
              </a:xfrm>
              <a:prstGeom prst="rect">
                <a:avLst/>
              </a:prstGeom>
            </p:spPr>
            <p:txBody>
              <a:bodyPr wrap="square">
                <a:spAutoFit/>
              </a:bodyPr>
              <a:lstStyle/>
              <a:p>
                <a:r>
                  <a:rPr lang="en-US" sz="1600" b="1" dirty="0">
                    <a:solidFill>
                      <a:srgbClr val="FFFF00"/>
                    </a:solidFill>
                    <a:latin typeface="Times New Roman" pitchFamily="18" charset="0"/>
                    <a:cs typeface="Times New Roman" pitchFamily="18" charset="0"/>
                  </a:rPr>
                  <a:t>NGHỆ THUẬT KHÁI </a:t>
                </a:r>
                <a:r>
                  <a:rPr lang="en-US" sz="1600" b="1" dirty="0" smtClean="0">
                    <a:solidFill>
                      <a:srgbClr val="FFFF00"/>
                    </a:solidFill>
                    <a:latin typeface="Times New Roman" pitchFamily="18" charset="0"/>
                    <a:cs typeface="Times New Roman" pitchFamily="18" charset="0"/>
                  </a:rPr>
                  <a:t>NIỆM</a:t>
                </a:r>
                <a:r>
                  <a:rPr lang="en-US" sz="1600" b="1" dirty="0">
                    <a:solidFill>
                      <a:srgbClr val="FFFF00"/>
                    </a:solidFill>
                    <a:latin typeface="Times New Roman" pitchFamily="18" charset="0"/>
                    <a:cs typeface="Times New Roman" pitchFamily="18" charset="0"/>
                  </a:rPr>
                  <a:t> </a:t>
                </a:r>
              </a:p>
            </p:txBody>
          </p:sp>
        </p:grpSp>
      </p:grpSp>
      <p:grpSp>
        <p:nvGrpSpPr>
          <p:cNvPr id="25" name="Group 24"/>
          <p:cNvGrpSpPr/>
          <p:nvPr/>
        </p:nvGrpSpPr>
        <p:grpSpPr>
          <a:xfrm>
            <a:off x="251520" y="3418659"/>
            <a:ext cx="8841414" cy="1652148"/>
            <a:chOff x="251520" y="3557158"/>
            <a:chExt cx="8841414" cy="1200330"/>
          </a:xfrm>
        </p:grpSpPr>
        <p:sp>
          <p:nvSpPr>
            <p:cNvPr id="11" name="Rectangle 10"/>
            <p:cNvSpPr/>
            <p:nvPr/>
          </p:nvSpPr>
          <p:spPr>
            <a:xfrm>
              <a:off x="251520" y="3557158"/>
              <a:ext cx="8712968" cy="12003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23982" y="3557158"/>
              <a:ext cx="8568952" cy="1073319"/>
            </a:xfrm>
            <a:prstGeom prst="rect">
              <a:avLst/>
            </a:prstGeom>
            <a:noFill/>
          </p:spPr>
          <p:txBody>
            <a:bodyPr wrap="square" rtlCol="0">
              <a:spAutoFit/>
            </a:bodyPr>
            <a:lstStyle/>
            <a:p>
              <a:r>
                <a:rPr lang="vi-VN" dirty="0" smtClean="0">
                  <a:latin typeface="Times New Roman" pitchFamily="18" charset="0"/>
                  <a:cs typeface="Times New Roman" pitchFamily="18" charset="0"/>
                </a:rPr>
                <a:t>Trào </a:t>
              </a:r>
              <a:r>
                <a:rPr lang="vi-VN" dirty="0">
                  <a:latin typeface="Times New Roman" pitchFamily="18" charset="0"/>
                  <a:cs typeface="Times New Roman" pitchFamily="18" charset="0"/>
                </a:rPr>
                <a:t>lưu nghệ thuật đương đại trên thề giới là xu hướng sáng tạo theo một mục </a:t>
              </a:r>
              <a:r>
                <a:rPr lang="vi-VN" dirty="0" smtClean="0">
                  <a:latin typeface="Times New Roman" pitchFamily="18" charset="0"/>
                  <a:cs typeface="Times New Roman" pitchFamily="18" charset="0"/>
                </a:rPr>
                <a:t>đích và </a:t>
              </a:r>
            </a:p>
            <a:p>
              <a:r>
                <a:rPr lang="vi-VN" dirty="0" smtClean="0">
                  <a:latin typeface="Times New Roman" pitchFamily="18" charset="0"/>
                  <a:cs typeface="Times New Roman" pitchFamily="18" charset="0"/>
                </a:rPr>
                <a:t>triết lí </a:t>
              </a:r>
              <a:r>
                <a:rPr lang="vi-VN" dirty="0">
                  <a:latin typeface="Times New Roman" pitchFamily="18" charset="0"/>
                  <a:cs typeface="Times New Roman" pitchFamily="18" charset="0"/>
                </a:rPr>
                <a:t>cụ thể, được một số nghệ sĩ thực hành trong </a:t>
              </a:r>
              <a:r>
                <a:rPr lang="vi-VN" dirty="0" smtClean="0">
                  <a:latin typeface="Times New Roman" pitchFamily="18" charset="0"/>
                  <a:cs typeface="Times New Roman" pitchFamily="18" charset="0"/>
                </a:rPr>
                <a:t>khoảng </a:t>
              </a:r>
              <a:r>
                <a:rPr lang="vi-VN" dirty="0">
                  <a:latin typeface="Times New Roman" pitchFamily="18" charset="0"/>
                  <a:cs typeface="Times New Roman" pitchFamily="18" charset="0"/>
                </a:rPr>
                <a:t>thập niên 60 của </a:t>
              </a:r>
              <a:r>
                <a:rPr lang="vi-VN" dirty="0" smtClean="0">
                  <a:latin typeface="Times New Roman" pitchFamily="18" charset="0"/>
                  <a:cs typeface="Times New Roman" pitchFamily="18" charset="0"/>
                </a:rPr>
                <a:t>thế </a:t>
              </a:r>
              <a:r>
                <a:rPr lang="vi-VN" dirty="0" smtClean="0">
                  <a:latin typeface="Times New Roman" pitchFamily="18" charset="0"/>
                  <a:cs typeface="Times New Roman" pitchFamily="18" charset="0"/>
                </a:rPr>
                <a:t>kỉ 20 cho </a:t>
              </a:r>
              <a:r>
                <a:rPr lang="vi-VN" dirty="0">
                  <a:latin typeface="Times New Roman" pitchFamily="18" charset="0"/>
                  <a:cs typeface="Times New Roman" pitchFamily="18" charset="0"/>
                </a:rPr>
                <a:t>đến nay</a:t>
              </a:r>
              <a:r>
                <a:rPr lang="vi-VN" dirty="0" smtClean="0">
                  <a:latin typeface="Times New Roman" pitchFamily="18" charset="0"/>
                  <a:cs typeface="Times New Roman" pitchFamily="18" charset="0"/>
                </a:rPr>
                <a:t>. </a:t>
              </a:r>
              <a:r>
                <a:rPr lang="vi-VN" dirty="0">
                  <a:latin typeface="Times New Roman" pitchFamily="18" charset="0"/>
                  <a:cs typeface="Times New Roman" pitchFamily="18" charset="0"/>
                </a:rPr>
                <a:t>Trong các tác phầm của nghệ thuật đương đại, nhiều </a:t>
              </a:r>
              <a:r>
                <a:rPr lang="vi-VN" dirty="0" smtClean="0">
                  <a:latin typeface="Times New Roman" pitchFamily="18" charset="0"/>
                  <a:cs typeface="Times New Roman" pitchFamily="18" charset="0"/>
                </a:rPr>
                <a:t>hình </a:t>
              </a:r>
              <a:r>
                <a:rPr lang="vi-VN" dirty="0">
                  <a:latin typeface="Times New Roman" pitchFamily="18" charset="0"/>
                  <a:cs typeface="Times New Roman" pitchFamily="18" charset="0"/>
                </a:rPr>
                <a:t>thức thực </a:t>
              </a:r>
              <a:r>
                <a:rPr lang="vi-VN" dirty="0" smtClean="0">
                  <a:latin typeface="Times New Roman" pitchFamily="18" charset="0"/>
                  <a:cs typeface="Times New Roman" pitchFamily="18" charset="0"/>
                </a:rPr>
                <a:t>hành mới </a:t>
              </a:r>
              <a:r>
                <a:rPr lang="vi-VN" dirty="0">
                  <a:latin typeface="Times New Roman" pitchFamily="18" charset="0"/>
                  <a:cs typeface="Times New Roman" pitchFamily="18" charset="0"/>
                </a:rPr>
                <a:t>được nghệ sĩ sử dụng để </a:t>
              </a:r>
              <a:r>
                <a:rPr lang="vi-VN" dirty="0" smtClean="0">
                  <a:latin typeface="Times New Roman" pitchFamily="18" charset="0"/>
                  <a:cs typeface="Times New Roman" pitchFamily="18" charset="0"/>
                </a:rPr>
                <a:t>phản </a:t>
              </a:r>
              <a:r>
                <a:rPr lang="vi-VN" dirty="0">
                  <a:latin typeface="Times New Roman" pitchFamily="18" charset="0"/>
                  <a:cs typeface="Times New Roman" pitchFamily="18" charset="0"/>
                </a:rPr>
                <a:t>ánh mối quan tâm về một số vấn đề của cuộc </a:t>
              </a:r>
              <a:r>
                <a:rPr lang="vi-VN" dirty="0" smtClean="0">
                  <a:latin typeface="Times New Roman" pitchFamily="18" charset="0"/>
                  <a:cs typeface="Times New Roman" pitchFamily="18" charset="0"/>
                </a:rPr>
                <a:t>sống đương </a:t>
              </a:r>
              <a:r>
                <a:rPr lang="vi-VN" dirty="0">
                  <a:latin typeface="Times New Roman" pitchFamily="18" charset="0"/>
                  <a:cs typeface="Times New Roman" pitchFamily="18" charset="0"/>
                </a:rPr>
                <a:t>đại. </a:t>
              </a:r>
              <a:endParaRPr lang="en-US" dirty="0"/>
            </a:p>
          </p:txBody>
        </p:sp>
      </p:grpSp>
      <p:grpSp>
        <p:nvGrpSpPr>
          <p:cNvPr id="13" name="Group 12"/>
          <p:cNvGrpSpPr/>
          <p:nvPr/>
        </p:nvGrpSpPr>
        <p:grpSpPr>
          <a:xfrm>
            <a:off x="5032017" y="869797"/>
            <a:ext cx="4269882" cy="569342"/>
            <a:chOff x="4990728" y="978282"/>
            <a:chExt cx="4269882" cy="569342"/>
          </a:xfrm>
        </p:grpSpPr>
        <p:sp>
          <p:nvSpPr>
            <p:cNvPr id="20" name="Snip Diagonal Corner Rectangle 19"/>
            <p:cNvSpPr/>
            <p:nvPr/>
          </p:nvSpPr>
          <p:spPr>
            <a:xfrm>
              <a:off x="4990728" y="978282"/>
              <a:ext cx="3645768" cy="56934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012138" y="1078287"/>
              <a:ext cx="4248472" cy="369332"/>
            </a:xfrm>
            <a:prstGeom prst="rect">
              <a:avLst/>
            </a:prstGeom>
            <a:noFill/>
          </p:spPr>
          <p:txBody>
            <a:bodyPr wrap="square" rtlCol="0">
              <a:spAutoFit/>
            </a:bodyPr>
            <a:lstStyle/>
            <a:p>
              <a:r>
                <a:rPr lang="vi-VN" dirty="0">
                  <a:latin typeface="Times New Roman" pitchFamily="18" charset="0"/>
                  <a:cs typeface="Times New Roman" pitchFamily="18" charset="0"/>
                </a:rPr>
                <a:t>Nghệ thuật trình </a:t>
              </a:r>
              <a:r>
                <a:rPr lang="vi-VN" dirty="0" smtClean="0">
                  <a:latin typeface="Times New Roman" pitchFamily="18" charset="0"/>
                  <a:cs typeface="Times New Roman" pitchFamily="18" charset="0"/>
                </a:rPr>
                <a:t>diễn(performance art)</a:t>
              </a:r>
              <a:endParaRPr lang="en-US" dirty="0"/>
            </a:p>
          </p:txBody>
        </p:sp>
      </p:grpSp>
      <p:grpSp>
        <p:nvGrpSpPr>
          <p:cNvPr id="10" name="Group 9"/>
          <p:cNvGrpSpPr/>
          <p:nvPr/>
        </p:nvGrpSpPr>
        <p:grpSpPr>
          <a:xfrm>
            <a:off x="688308" y="893001"/>
            <a:ext cx="3715182" cy="569342"/>
            <a:chOff x="688308" y="893001"/>
            <a:chExt cx="3715182" cy="569342"/>
          </a:xfrm>
          <a:solidFill>
            <a:schemeClr val="tx2">
              <a:lumMod val="60000"/>
              <a:lumOff val="40000"/>
            </a:schemeClr>
          </a:solidFill>
        </p:grpSpPr>
        <p:sp>
          <p:nvSpPr>
            <p:cNvPr id="7" name="Snip Diagonal Corner Rectangle 6"/>
            <p:cNvSpPr/>
            <p:nvPr/>
          </p:nvSpPr>
          <p:spPr>
            <a:xfrm>
              <a:off x="688308" y="893001"/>
              <a:ext cx="3715182" cy="569342"/>
            </a:xfrm>
            <a:prstGeom prst="snip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0563" y="993006"/>
              <a:ext cx="3390672" cy="369332"/>
            </a:xfrm>
            <a:prstGeom prst="rect">
              <a:avLst/>
            </a:prstGeom>
            <a:grpFill/>
          </p:spPr>
          <p:txBody>
            <a:bodyPr wrap="none">
              <a:spAutoFit/>
            </a:bodyPr>
            <a:lstStyle/>
            <a:p>
              <a:r>
                <a:rPr lang="vi-VN" dirty="0" smtClean="0">
                  <a:solidFill>
                    <a:srgbClr val="FFFF00"/>
                  </a:solidFill>
                  <a:latin typeface="Times New Roman" pitchFamily="18" charset="0"/>
                  <a:cs typeface="Times New Roman" pitchFamily="18" charset="0"/>
                </a:rPr>
                <a:t>Nghệ thuật sắp đặt(installation art)</a:t>
              </a:r>
              <a:endParaRPr lang="en-US" dirty="0">
                <a:solidFill>
                  <a:srgbClr val="FFFF00"/>
                </a:solidFill>
              </a:endParaRPr>
            </a:p>
          </p:txBody>
        </p:sp>
      </p:grpSp>
      <p:sp>
        <p:nvSpPr>
          <p:cNvPr id="14" name="Subtitle 13"/>
          <p:cNvSpPr>
            <a:spLocks noGrp="1"/>
          </p:cNvSpPr>
          <p:nvPr>
            <p:ph type="subTitle" idx="1"/>
          </p:nvPr>
        </p:nvSpPr>
        <p:spPr>
          <a:xfrm>
            <a:off x="-5543182" y="5068223"/>
            <a:ext cx="6400800" cy="1314450"/>
          </a:xfrm>
        </p:spPr>
        <p:txBody>
          <a:bodyPr/>
          <a:lstStyle/>
          <a:p>
            <a:endParaRPr lang="en-US" dirty="0"/>
          </a:p>
        </p:txBody>
      </p:sp>
      <p:grpSp>
        <p:nvGrpSpPr>
          <p:cNvPr id="24" name="Group 23"/>
          <p:cNvGrpSpPr/>
          <p:nvPr/>
        </p:nvGrpSpPr>
        <p:grpSpPr>
          <a:xfrm>
            <a:off x="2123728" y="1555333"/>
            <a:ext cx="5396644" cy="636475"/>
            <a:chOff x="6813612" y="2138646"/>
            <a:chExt cx="5396644" cy="636475"/>
          </a:xfrm>
        </p:grpSpPr>
        <p:sp>
          <p:nvSpPr>
            <p:cNvPr id="19" name="Snip Diagonal Corner Rectangle 18"/>
            <p:cNvSpPr/>
            <p:nvPr/>
          </p:nvSpPr>
          <p:spPr>
            <a:xfrm>
              <a:off x="7876406" y="2205779"/>
              <a:ext cx="3645768" cy="569342"/>
            </a:xfrm>
            <a:prstGeom prst="snip2Diag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p:cNvSpPr txBox="1">
              <a:spLocks/>
            </p:cNvSpPr>
            <p:nvPr/>
          </p:nvSpPr>
          <p:spPr>
            <a:xfrm>
              <a:off x="6813612" y="2138646"/>
              <a:ext cx="5396644" cy="57606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vi-VN" sz="1600" dirty="0" smtClean="0">
                  <a:solidFill>
                    <a:schemeClr val="tx1"/>
                  </a:solidFill>
                  <a:latin typeface="Times New Roman" pitchFamily="18" charset="0"/>
                  <a:cs typeface="Times New Roman" pitchFamily="18" charset="0"/>
                </a:rPr>
                <a:t>Nghệ thuật hình ảnh động(video art</a:t>
              </a:r>
              <a:r>
                <a:rPr lang="vi-VN" dirty="0" smtClean="0">
                  <a:latin typeface="Times New Roman" pitchFamily="18" charset="0"/>
                  <a:cs typeface="Times New Roman" pitchFamily="18" charset="0"/>
                </a:rPr>
                <a:t>)</a:t>
              </a:r>
              <a:endParaRPr lang="en-US" dirty="0" smtClean="0"/>
            </a:p>
            <a:p>
              <a:endParaRPr lang="en-US" dirty="0">
                <a:latin typeface="Times New Roman" pitchFamily="18" charset="0"/>
                <a:cs typeface="Times New Roman" pitchFamily="18" charset="0"/>
              </a:endParaRPr>
            </a:p>
          </p:txBody>
        </p:sp>
      </p:grpSp>
      <p:pic>
        <p:nvPicPr>
          <p:cNvPr id="26"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TRÀO LƯ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338" y="4430318"/>
            <a:ext cx="609600" cy="609600"/>
          </a:xfrm>
          <a:prstGeom prst="rect">
            <a:avLst/>
          </a:prstGeom>
        </p:spPr>
      </p:pic>
    </p:spTree>
    <p:extLst>
      <p:ext uri="{BB962C8B-B14F-4D97-AF65-F5344CB8AC3E}">
        <p14:creationId xmlns:p14="http://schemas.microsoft.com/office/powerpoint/2010/main" val="23752435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0662" fill="hold"/>
                                        <p:tgtEl>
                                          <p:spTgt spid="3"/>
                                        </p:tgtEl>
                                      </p:cBhvr>
                                    </p:cmd>
                                  </p:childTnLst>
                                </p:cTn>
                              </p:par>
                            </p:childTnLst>
                          </p:cTn>
                        </p:par>
                      </p:childTnLst>
                    </p:cTn>
                  </p:par>
                </p:childTnLst>
              </p:cTn>
              <p:nextCondLst>
                <p:cond evt="onClick" delay="0">
                  <p:tgtEl>
                    <p:spTgt spid="3"/>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itchFamily="18" charset="0"/>
              <a:cs typeface="Times New Roman" pitchFamily="18" charset="0"/>
            </a:endParaRPr>
          </a:p>
        </p:txBody>
      </p:sp>
      <p:sp>
        <p:nvSpPr>
          <p:cNvPr id="4" name="Title 3"/>
          <p:cNvSpPr>
            <a:spLocks noGrp="1"/>
          </p:cNvSpPr>
          <p:nvPr>
            <p:ph type="ctrTitle"/>
          </p:nvPr>
        </p:nvSpPr>
        <p:spPr>
          <a:xfrm>
            <a:off x="755576" y="123478"/>
            <a:ext cx="7772400" cy="1102519"/>
          </a:xfrm>
        </p:spPr>
        <p:txBody>
          <a:bodyPr>
            <a:noAutofit/>
          </a:bodyPr>
          <a:lstStyle/>
          <a:p>
            <a:r>
              <a:rPr lang="vi-VN" sz="2400" b="1" dirty="0" smtClean="0">
                <a:solidFill>
                  <a:srgbClr val="002060"/>
                </a:solidFill>
              </a:rPr>
              <a:t>THỂ HIỆN </a:t>
            </a:r>
            <a:r>
              <a:rPr lang="vi-VN" sz="2400" dirty="0" smtClean="0"/>
              <a:t/>
            </a:r>
            <a:br>
              <a:rPr lang="vi-VN" sz="2400" dirty="0" smtClean="0"/>
            </a:br>
            <a:r>
              <a:rPr lang="vi-VN" sz="1600" b="1" dirty="0" smtClean="0"/>
              <a:t>GIỢ Ý THỰC HIỆN PHÁC THẢO VÀ THỰC HÀNH THỂ HIỆN CHỦ ĐỀ PHÁ RỪNG THEO TRÀO LƯU NGHỆ THUẬT TRÌNH DIỄN </a:t>
            </a:r>
            <a:endParaRPr lang="en-US" sz="24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02" t="31349" r="13789" b="35347"/>
          <a:stretch/>
        </p:blipFill>
        <p:spPr bwMode="auto">
          <a:xfrm>
            <a:off x="5220071" y="2955048"/>
            <a:ext cx="1973735" cy="203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35" t="32584" r="50000" b="35347"/>
          <a:stretch/>
        </p:blipFill>
        <p:spPr bwMode="auto">
          <a:xfrm>
            <a:off x="1274928" y="3205429"/>
            <a:ext cx="1944216" cy="176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036" t="11732" r="15905" b="68704"/>
          <a:stretch/>
        </p:blipFill>
        <p:spPr bwMode="auto">
          <a:xfrm>
            <a:off x="4283968" y="1159721"/>
            <a:ext cx="3312368" cy="177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5" t="11781" r="61116" b="66759"/>
          <a:stretch/>
        </p:blipFill>
        <p:spPr bwMode="auto">
          <a:xfrm>
            <a:off x="1130912" y="1114547"/>
            <a:ext cx="2232248" cy="199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23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82" y="0"/>
            <a:ext cx="9128317"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971600" y="1635646"/>
            <a:ext cx="7488832"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3200" b="1" dirty="0" smtClean="0">
                <a:solidFill>
                  <a:srgbClr val="C00000"/>
                </a:solidFill>
              </a:rPr>
              <a:t>Em có biết </a:t>
            </a:r>
            <a:r>
              <a:rPr lang="vi-VN" sz="2400" dirty="0" smtClean="0"/>
              <a:t/>
            </a:r>
            <a:br>
              <a:rPr lang="vi-VN" sz="2400" dirty="0" smtClean="0"/>
            </a:br>
            <a:r>
              <a:rPr lang="vi-VN" sz="2400" dirty="0" smtClean="0"/>
              <a:t>Khi thực hành một dạng thức của trào lưu nghệ thuật đương đại, cần xác định được chủ đề và thông điệp trước khi tìm ý tưởng vật liệu và hình thức thực hiện. Điều này quan trọng bởi chính định hướng chủ đề sẽ giúp lựa chọn được vật liệu tương ứng và qua đó phần nào truyền tải được thông điệp một cách phù hợp.</a:t>
            </a:r>
            <a:endParaRPr lang="vi-VN" sz="2400" dirty="0"/>
          </a:p>
        </p:txBody>
      </p:sp>
      <p:pic>
        <p:nvPicPr>
          <p:cNvPr id="7" name="EMCO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000" y="4443958"/>
            <a:ext cx="609600" cy="609600"/>
          </a:xfrm>
          <a:prstGeom prst="rect">
            <a:avLst/>
          </a:prstGeom>
        </p:spPr>
      </p:pic>
    </p:spTree>
    <p:extLst>
      <p:ext uri="{BB962C8B-B14F-4D97-AF65-F5344CB8AC3E}">
        <p14:creationId xmlns:p14="http://schemas.microsoft.com/office/powerpoint/2010/main" val="43402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345" fill="hold"/>
                                        <p:tgtEl>
                                          <p:spTgt spid="7"/>
                                        </p:tgtEl>
                                      </p:cBhvr>
                                    </p:cmd>
                                  </p:childTnLst>
                                </p:cTn>
                              </p:par>
                            </p:childTnLst>
                          </p:cTn>
                        </p:par>
                      </p:childTnLst>
                    </p:cTn>
                  </p:par>
                </p:childTnLst>
              </p:cTn>
              <p:nextCondLst>
                <p:cond evt="onClick" delay="0">
                  <p:tgtEl>
                    <p:spTgt spid="7"/>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6408" y="421432"/>
            <a:ext cx="2622083" cy="1797699"/>
          </a:xfrm>
          <a:prstGeom prst="rect">
            <a:avLst/>
          </a:prstGeom>
        </p:spPr>
      </p:pic>
      <p:pic>
        <p:nvPicPr>
          <p:cNvPr id="7" name="Picture 6"/>
          <p:cNvPicPr>
            <a:picLocks noChangeAspect="1"/>
          </p:cNvPicPr>
          <p:nvPr/>
        </p:nvPicPr>
        <p:blipFill>
          <a:blip r:embed="rId3"/>
          <a:stretch>
            <a:fillRect/>
          </a:stretch>
        </p:blipFill>
        <p:spPr>
          <a:xfrm>
            <a:off x="3203847" y="411509"/>
            <a:ext cx="2396933" cy="1797700"/>
          </a:xfrm>
          <a:prstGeom prst="rect">
            <a:avLst/>
          </a:prstGeom>
        </p:spPr>
      </p:pic>
      <p:pic>
        <p:nvPicPr>
          <p:cNvPr id="8" name="Picture 7"/>
          <p:cNvPicPr>
            <a:picLocks noChangeAspect="1"/>
          </p:cNvPicPr>
          <p:nvPr/>
        </p:nvPicPr>
        <p:blipFill>
          <a:blip r:embed="rId4"/>
          <a:stretch>
            <a:fillRect/>
          </a:stretch>
        </p:blipFill>
        <p:spPr>
          <a:xfrm>
            <a:off x="5796136" y="380607"/>
            <a:ext cx="2781144" cy="1828602"/>
          </a:xfrm>
          <a:prstGeom prst="rect">
            <a:avLst/>
          </a:prstGeom>
        </p:spPr>
      </p:pic>
      <p:pic>
        <p:nvPicPr>
          <p:cNvPr id="9" name="Picture 8"/>
          <p:cNvPicPr>
            <a:picLocks noChangeAspect="1"/>
          </p:cNvPicPr>
          <p:nvPr/>
        </p:nvPicPr>
        <p:blipFill>
          <a:blip r:embed="rId5"/>
          <a:stretch>
            <a:fillRect/>
          </a:stretch>
        </p:blipFill>
        <p:spPr>
          <a:xfrm flipH="1">
            <a:off x="836129" y="2499742"/>
            <a:ext cx="3416387" cy="2376264"/>
          </a:xfrm>
          <a:prstGeom prst="rect">
            <a:avLst/>
          </a:prstGeom>
        </p:spPr>
      </p:pic>
      <p:pic>
        <p:nvPicPr>
          <p:cNvPr id="26" name="Picture 25"/>
          <p:cNvPicPr>
            <a:picLocks noChangeAspect="1"/>
          </p:cNvPicPr>
          <p:nvPr/>
        </p:nvPicPr>
        <p:blipFill rotWithShape="1">
          <a:blip r:embed="rId6"/>
          <a:srcRect l="2499" t="23327" r="42506" b="47500"/>
          <a:stretch/>
        </p:blipFill>
        <p:spPr>
          <a:xfrm>
            <a:off x="4644008" y="2427734"/>
            <a:ext cx="3168353" cy="2520280"/>
          </a:xfrm>
          <a:prstGeom prst="rect">
            <a:avLst/>
          </a:prstGeom>
        </p:spPr>
      </p:pic>
      <p:sp>
        <p:nvSpPr>
          <p:cNvPr id="3" name="TextBox 2"/>
          <p:cNvSpPr txBox="1"/>
          <p:nvPr/>
        </p:nvSpPr>
        <p:spPr>
          <a:xfrm>
            <a:off x="3498276" y="18289"/>
            <a:ext cx="3672408" cy="369332"/>
          </a:xfrm>
          <a:prstGeom prst="rect">
            <a:avLst/>
          </a:prstGeom>
          <a:noFill/>
        </p:spPr>
        <p:txBody>
          <a:bodyPr wrap="square" rtlCol="0">
            <a:spAutoFit/>
          </a:bodyPr>
          <a:lstStyle/>
          <a:p>
            <a:r>
              <a:rPr lang="vi-VN" smtClean="0">
                <a:latin typeface="+mj-lt"/>
              </a:rPr>
              <a:t>Một số </a:t>
            </a:r>
            <a:r>
              <a:rPr lang="vi-VN" dirty="0" smtClean="0">
                <a:latin typeface="+mj-lt"/>
              </a:rPr>
              <a:t>sản phẩm</a:t>
            </a:r>
            <a:endParaRPr lang="vi-VN" dirty="0">
              <a:latin typeface="+mj-lt"/>
            </a:endParaRPr>
          </a:p>
        </p:txBody>
      </p:sp>
    </p:spTree>
    <p:extLst>
      <p:ext uri="{BB962C8B-B14F-4D97-AF65-F5344CB8AC3E}">
        <p14:creationId xmlns:p14="http://schemas.microsoft.com/office/powerpoint/2010/main" val="378223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123478"/>
            <a:ext cx="2693494" cy="144087"/>
          </a:xfrm>
        </p:spPr>
        <p:txBody>
          <a:bodyPr>
            <a:normAutofit fontScale="90000"/>
          </a:bodyPr>
          <a:lstStyle/>
          <a:p>
            <a:r>
              <a:rPr lang="vi-VN" sz="2400" dirty="0" smtClean="0"/>
              <a:t>Bài tham khảo</a:t>
            </a:r>
            <a:endParaRPr lang="vi-VN" sz="2400" dirty="0"/>
          </a:p>
        </p:txBody>
      </p:sp>
      <p:pic>
        <p:nvPicPr>
          <p:cNvPr id="6" name="Picture 5"/>
          <p:cNvPicPr>
            <a:picLocks noChangeAspect="1"/>
          </p:cNvPicPr>
          <p:nvPr/>
        </p:nvPicPr>
        <p:blipFill>
          <a:blip r:embed="rId2"/>
          <a:stretch>
            <a:fillRect/>
          </a:stretch>
        </p:blipFill>
        <p:spPr>
          <a:xfrm>
            <a:off x="6257382" y="2811638"/>
            <a:ext cx="2421518" cy="2092733"/>
          </a:xfrm>
          <a:prstGeom prst="rect">
            <a:avLst/>
          </a:prstGeom>
        </p:spPr>
      </p:pic>
      <p:pic>
        <p:nvPicPr>
          <p:cNvPr id="11" name="Picture 10"/>
          <p:cNvPicPr>
            <a:picLocks noChangeAspect="1"/>
          </p:cNvPicPr>
          <p:nvPr/>
        </p:nvPicPr>
        <p:blipFill>
          <a:blip r:embed="rId3"/>
          <a:stretch>
            <a:fillRect/>
          </a:stretch>
        </p:blipFill>
        <p:spPr>
          <a:xfrm>
            <a:off x="547022" y="2848951"/>
            <a:ext cx="2593546" cy="2092732"/>
          </a:xfrm>
          <a:prstGeom prst="rect">
            <a:avLst/>
          </a:prstGeom>
        </p:spPr>
      </p:pic>
      <p:pic>
        <p:nvPicPr>
          <p:cNvPr id="12" name="Picture 11"/>
          <p:cNvPicPr>
            <a:picLocks noChangeAspect="1"/>
          </p:cNvPicPr>
          <p:nvPr/>
        </p:nvPicPr>
        <p:blipFill>
          <a:blip r:embed="rId4"/>
          <a:stretch>
            <a:fillRect/>
          </a:stretch>
        </p:blipFill>
        <p:spPr>
          <a:xfrm>
            <a:off x="3563888" y="2840166"/>
            <a:ext cx="2270174" cy="2092733"/>
          </a:xfrm>
          <a:prstGeom prst="rect">
            <a:avLst/>
          </a:prstGeom>
        </p:spPr>
      </p:pic>
      <p:pic>
        <p:nvPicPr>
          <p:cNvPr id="13" name="Picture 2" descr="Không có mô t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283" y="573319"/>
            <a:ext cx="2593546" cy="195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6257383" y="565867"/>
            <a:ext cx="2288562" cy="1947469"/>
          </a:xfrm>
          <a:prstGeom prst="rect">
            <a:avLst/>
          </a:prstGeom>
        </p:spPr>
      </p:pic>
      <p:pic>
        <p:nvPicPr>
          <p:cNvPr id="15" name="Picture 14"/>
          <p:cNvPicPr>
            <a:picLocks noChangeAspect="1"/>
          </p:cNvPicPr>
          <p:nvPr/>
        </p:nvPicPr>
        <p:blipFill>
          <a:blip r:embed="rId7"/>
          <a:stretch>
            <a:fillRect/>
          </a:stretch>
        </p:blipFill>
        <p:spPr>
          <a:xfrm>
            <a:off x="3501347" y="573319"/>
            <a:ext cx="2421518" cy="1958495"/>
          </a:xfrm>
          <a:prstGeom prst="rect">
            <a:avLst/>
          </a:prstGeom>
        </p:spPr>
      </p:pic>
    </p:spTree>
    <p:extLst>
      <p:ext uri="{BB962C8B-B14F-4D97-AF65-F5344CB8AC3E}">
        <p14:creationId xmlns:p14="http://schemas.microsoft.com/office/powerpoint/2010/main" val="16553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7624" y="4299942"/>
            <a:ext cx="6400800" cy="1314450"/>
          </a:xfrm>
        </p:spPr>
        <p:txBody>
          <a:bodyPr/>
          <a:lstStyle/>
          <a:p>
            <a:endParaRPr lang="en-US" dirty="0">
              <a:latin typeface="Times New Roman" pitchFamily="18" charset="0"/>
              <a:cs typeface="Times New Roman" pitchFamily="18" charset="0"/>
            </a:endParaRPr>
          </a:p>
        </p:txBody>
      </p:sp>
      <p:sp>
        <p:nvSpPr>
          <p:cNvPr id="2" name="Title 1"/>
          <p:cNvSpPr>
            <a:spLocks noGrp="1"/>
          </p:cNvSpPr>
          <p:nvPr>
            <p:ph type="ctrTitle"/>
          </p:nvPr>
        </p:nvSpPr>
        <p:spPr/>
        <p:txBody>
          <a:bodyPr/>
          <a:lstStyle/>
          <a:p>
            <a:endParaRPr lang="en-US"/>
          </a:p>
        </p:txBody>
      </p:sp>
      <p:pic>
        <p:nvPicPr>
          <p:cNvPr id="7" name="Picture 10" descr="Không có mô tả ả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576671" y="1707654"/>
            <a:ext cx="7990656"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400" b="1" dirty="0" smtClean="0">
                <a:solidFill>
                  <a:srgbClr val="FF0000"/>
                </a:solidFill>
              </a:rPr>
              <a:t>                                          THẢO LUẬN</a:t>
            </a:r>
            <a:r>
              <a:rPr lang="vi-VN" sz="2400" dirty="0" smtClean="0"/>
              <a:t/>
            </a:r>
            <a:br>
              <a:rPr lang="vi-VN" sz="2400" dirty="0" smtClean="0"/>
            </a:br>
            <a:r>
              <a:rPr lang="vi-VN" sz="2400" dirty="0" smtClean="0"/>
              <a:t>                     </a:t>
            </a:r>
            <a:r>
              <a:rPr lang="vi-VN" sz="2400" i="1" dirty="0" smtClean="0">
                <a:solidFill>
                  <a:srgbClr val="FF0000"/>
                </a:solidFill>
              </a:rPr>
              <a:t>Trưng bày sản phẩm mĩ thuật và thảo luận:</a:t>
            </a:r>
            <a:br>
              <a:rPr lang="vi-VN" sz="2400" i="1" dirty="0" smtClean="0">
                <a:solidFill>
                  <a:srgbClr val="FF0000"/>
                </a:solidFill>
              </a:rPr>
            </a:br>
            <a:r>
              <a:rPr lang="vi-VN" sz="2400" dirty="0" smtClean="0"/>
              <a:t>- Chủ đề và ý tưởng sáng tạo sản phầm mĩ thuật của bạn là gì?</a:t>
            </a:r>
            <a:br>
              <a:rPr lang="vi-VN" sz="2400" dirty="0" smtClean="0"/>
            </a:br>
            <a:r>
              <a:rPr lang="vi-VN" sz="2400" dirty="0" smtClean="0"/>
              <a:t>-Bạn đã thực hiện sản phẩm mĩ thuật theo trào lưu nghệ thuật đương đại nào?</a:t>
            </a:r>
            <a:br>
              <a:rPr lang="vi-VN" sz="2400" dirty="0" smtClean="0"/>
            </a:br>
            <a:r>
              <a:rPr lang="vi-VN" sz="2400" dirty="0" smtClean="0"/>
              <a:t>-Theo bạn, sản phầm mĩ thuật đã thể hiện được đặc điểm sáng tạo của nghệ thuật đương đại chưa? Vì sao?</a:t>
            </a:r>
            <a:endParaRPr lang="en-US" sz="2400" dirty="0"/>
          </a:p>
        </p:txBody>
      </p:sp>
      <p:pic>
        <p:nvPicPr>
          <p:cNvPr id="6" name="Picture 7"/>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2380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ó thể là hình vẽ ngẫu hứ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594"/>
            <a:ext cx="9144000" cy="51920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10444" y="195486"/>
            <a:ext cx="7772400" cy="1102519"/>
          </a:xfrm>
        </p:spPr>
        <p:txBody>
          <a:bodyPr/>
          <a:lstStyle/>
          <a:p>
            <a:endParaRPr lang="en-US" dirty="0"/>
          </a:p>
        </p:txBody>
      </p:sp>
      <p:sp>
        <p:nvSpPr>
          <p:cNvPr id="6" name="Title 3"/>
          <p:cNvSpPr txBox="1">
            <a:spLocks/>
          </p:cNvSpPr>
          <p:nvPr/>
        </p:nvSpPr>
        <p:spPr>
          <a:xfrm>
            <a:off x="251520" y="1707654"/>
            <a:ext cx="8674224"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1800" dirty="0" smtClean="0"/>
              <a:t/>
            </a:r>
            <a:br>
              <a:rPr lang="vi-VN" sz="1800" dirty="0" smtClean="0"/>
            </a:br>
            <a:r>
              <a:rPr lang="vi-VN" sz="3600" b="1" dirty="0" smtClean="0"/>
              <a:t>VẬN DỤNG</a:t>
            </a:r>
            <a:r>
              <a:rPr lang="vi-VN" sz="2800" dirty="0" smtClean="0"/>
              <a:t/>
            </a:r>
            <a:br>
              <a:rPr lang="vi-VN" sz="2800" dirty="0" smtClean="0"/>
            </a:br>
            <a:r>
              <a:rPr lang="vi-VN" sz="2800" dirty="0" smtClean="0"/>
              <a:t>Sưu tầm một số hình ảnh về tác phầm của trào lưu</a:t>
            </a:r>
          </a:p>
          <a:p>
            <a:r>
              <a:rPr lang="vi-VN" sz="2800" dirty="0" smtClean="0"/>
              <a:t> nghệ thuật đương đại trong nước và trên thế giới</a:t>
            </a:r>
            <a:r>
              <a:rPr lang="vi-VN" sz="1800" dirty="0" smtClean="0"/>
              <a:t>. </a:t>
            </a:r>
            <a:endParaRPr lang="en-US" sz="1800" dirty="0"/>
          </a:p>
        </p:txBody>
      </p:sp>
    </p:spTree>
    <p:extLst>
      <p:ext uri="{BB962C8B-B14F-4D97-AF65-F5344CB8AC3E}">
        <p14:creationId xmlns:p14="http://schemas.microsoft.com/office/powerpoint/2010/main" val="378223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8" name="Rectangle 7"/>
          <p:cNvSpPr/>
          <p:nvPr/>
        </p:nvSpPr>
        <p:spPr>
          <a:xfrm>
            <a:off x="2388354" y="1268017"/>
            <a:ext cx="4910238" cy="992579"/>
          </a:xfrm>
          <a:prstGeom prst="rect">
            <a:avLst/>
          </a:prstGeom>
          <a:noFill/>
        </p:spPr>
        <p:txBody>
          <a:bodyPr wrap="none" lIns="68580" tIns="34290" rIns="68580" bIns="34290">
            <a:spAutoFit/>
          </a:bodyPr>
          <a:lstStyle/>
          <a:p>
            <a:pPr algn="ctr"/>
            <a:r>
              <a:rPr lang="vi-VN" sz="3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GIỜ HỌC KẾT THÚC, </a:t>
            </a:r>
          </a:p>
          <a:p>
            <a:pPr algn="ctr"/>
            <a:r>
              <a:rPr lang="vi-VN" sz="3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CHÀO TẠM BIỆT CẢ LỚP!</a:t>
            </a:r>
            <a:endParaRPr lang="en-US" sz="3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983098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1023487" y="627534"/>
            <a:ext cx="7213922" cy="26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18010" y="123478"/>
            <a:ext cx="7404904" cy="315471"/>
          </a:xfrm>
          <a:prstGeom prst="rect">
            <a:avLst/>
          </a:prstGeom>
        </p:spPr>
        <p:txBody>
          <a:bodyPr wrap="square" lIns="68580" tIns="34290" rIns="68580" bIns="34290">
            <a:spAutoFit/>
          </a:bodyPr>
          <a:lstStyle/>
          <a:p>
            <a:r>
              <a:rPr lang="en-US" sz="1600" b="1" i="0" dirty="0" err="1" smtClean="0">
                <a:solidFill>
                  <a:srgbClr val="FF0000"/>
                </a:solidFill>
                <a:effectLst/>
                <a:latin typeface="Times New Roman" pitchFamily="18" charset="0"/>
                <a:cs typeface="Times New Roman" pitchFamily="18" charset="0"/>
              </a:rPr>
              <a:t>Lịch</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Sử</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Thế</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Giới</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Cổ</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Đại</a:t>
            </a:r>
            <a:r>
              <a:rPr lang="en-US" sz="1600" b="1" i="0" dirty="0" smtClean="0">
                <a:solidFill>
                  <a:srgbClr val="FF0000"/>
                </a:solidFill>
                <a:effectLst/>
                <a:latin typeface="Times New Roman" pitchFamily="18" charset="0"/>
                <a:cs typeface="Times New Roman" pitchFamily="18" charset="0"/>
              </a:rPr>
              <a:t> - </a:t>
            </a:r>
            <a:r>
              <a:rPr lang="en-US" sz="1600" b="1" i="0" dirty="0" err="1" smtClean="0">
                <a:solidFill>
                  <a:srgbClr val="FF0000"/>
                </a:solidFill>
                <a:effectLst/>
                <a:latin typeface="Times New Roman" pitchFamily="18" charset="0"/>
                <a:cs typeface="Times New Roman" pitchFamily="18" charset="0"/>
              </a:rPr>
              <a:t>Trung</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Đại</a:t>
            </a:r>
            <a:r>
              <a:rPr lang="en-US" sz="1600" b="1" i="0" dirty="0" smtClean="0">
                <a:solidFill>
                  <a:srgbClr val="FF0000"/>
                </a:solidFill>
                <a:effectLst/>
                <a:latin typeface="Times New Roman" pitchFamily="18" charset="0"/>
                <a:cs typeface="Times New Roman" pitchFamily="18" charset="0"/>
              </a:rPr>
              <a:t> - </a:t>
            </a:r>
            <a:r>
              <a:rPr lang="en-US" sz="1600" b="1" i="0" dirty="0" err="1" smtClean="0">
                <a:solidFill>
                  <a:srgbClr val="FF0000"/>
                </a:solidFill>
                <a:effectLst/>
                <a:latin typeface="Times New Roman" pitchFamily="18" charset="0"/>
                <a:cs typeface="Times New Roman" pitchFamily="18" charset="0"/>
              </a:rPr>
              <a:t>Cận</a:t>
            </a:r>
            <a:r>
              <a:rPr lang="en-US" sz="1600" b="1" i="0" dirty="0" smtClean="0">
                <a:solidFill>
                  <a:srgbClr val="FF0000"/>
                </a:solidFill>
                <a:effectLst/>
                <a:latin typeface="Times New Roman" pitchFamily="18" charset="0"/>
                <a:cs typeface="Times New Roman" pitchFamily="18" charset="0"/>
              </a:rPr>
              <a:t> </a:t>
            </a:r>
            <a:r>
              <a:rPr lang="en-US" sz="1600" b="1" i="0" dirty="0" err="1" smtClean="0">
                <a:solidFill>
                  <a:srgbClr val="FF0000"/>
                </a:solidFill>
                <a:effectLst/>
                <a:latin typeface="Times New Roman" pitchFamily="18" charset="0"/>
                <a:cs typeface="Times New Roman" pitchFamily="18" charset="0"/>
              </a:rPr>
              <a:t>Đại</a:t>
            </a:r>
            <a:r>
              <a:rPr lang="en-US" sz="1600" b="1" i="0" dirty="0" smtClean="0">
                <a:solidFill>
                  <a:srgbClr val="FF0000"/>
                </a:solidFill>
                <a:effectLst/>
                <a:latin typeface="Times New Roman" pitchFamily="18" charset="0"/>
                <a:cs typeface="Times New Roman" pitchFamily="18" charset="0"/>
              </a:rPr>
              <a:t> - </a:t>
            </a:r>
            <a:r>
              <a:rPr lang="en-US" sz="1600" b="1" dirty="0" err="1">
                <a:solidFill>
                  <a:srgbClr val="FF0000"/>
                </a:solidFill>
                <a:latin typeface="Times New Roman" pitchFamily="18" charset="0"/>
                <a:cs typeface="Times New Roman" pitchFamily="18" charset="0"/>
              </a:rPr>
              <a:t>Hiện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Đại</a:t>
            </a:r>
            <a:r>
              <a:rPr lang="vi-VN" sz="1600" b="1" dirty="0">
                <a:solidFill>
                  <a:srgbClr val="FF0000"/>
                </a:solidFill>
                <a:latin typeface="Times New Roman" pitchFamily="18" charset="0"/>
                <a:cs typeface="Times New Roman" pitchFamily="18" charset="0"/>
              </a:rPr>
              <a:t> </a:t>
            </a:r>
            <a:r>
              <a:rPr lang="vi-VN" sz="1600" b="1" dirty="0" smtClean="0">
                <a:solidFill>
                  <a:srgbClr val="FF0000"/>
                </a:solidFill>
                <a:latin typeface="Times New Roman" pitchFamily="18" charset="0"/>
                <a:cs typeface="Times New Roman" pitchFamily="18" charset="0"/>
              </a:rPr>
              <a:t>– Đương Đại</a:t>
            </a:r>
            <a:endParaRPr lang="en-US" sz="1600" dirty="0">
              <a:solidFill>
                <a:srgbClr val="FF0000"/>
              </a:solidFill>
              <a:latin typeface="Times New Roman"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5515722" y="2520182"/>
            <a:ext cx="2996855" cy="1994271"/>
          </a:xfrm>
          <a:prstGeom prst="rect">
            <a:avLst/>
          </a:prstGeom>
        </p:spPr>
      </p:pic>
      <p:sp>
        <p:nvSpPr>
          <p:cNvPr id="15" name="TextBox 14"/>
          <p:cNvSpPr txBox="1"/>
          <p:nvPr/>
        </p:nvSpPr>
        <p:spPr>
          <a:xfrm>
            <a:off x="505315" y="3120878"/>
            <a:ext cx="7229446" cy="284693"/>
          </a:xfrm>
          <a:prstGeom prst="rect">
            <a:avLst/>
          </a:prstGeom>
          <a:noFill/>
        </p:spPr>
        <p:txBody>
          <a:bodyPr wrap="square" lIns="68580" tIns="34290" rIns="68580" bIns="34290" rtlCol="0">
            <a:spAutoFit/>
          </a:bodyPr>
          <a:lstStyle/>
          <a:p>
            <a:r>
              <a:rPr lang="vi-VN" sz="1400" dirty="0" smtClean="0">
                <a:latin typeface="Times New Roman" panose="02020603050405020304" pitchFamily="18" charset="0"/>
                <a:cs typeface="Times New Roman" panose="02020603050405020304" pitchFamily="18" charset="0"/>
              </a:rPr>
              <a:t>-CON NGƯỜI ĐÃ BIẾT XÂY DỰNG CÁC CÔNG TRÌNH LỚN...</a:t>
            </a:r>
            <a:endParaRPr lang="en-US" sz="1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44913" y="2693305"/>
            <a:ext cx="4635661" cy="284693"/>
          </a:xfrm>
          <a:prstGeom prst="rect">
            <a:avLst/>
          </a:prstGeom>
          <a:noFill/>
        </p:spPr>
        <p:txBody>
          <a:bodyPr wrap="square" lIns="68580" tIns="34290" rIns="68580" bIns="34290" rtlCol="0">
            <a:spAutoFit/>
          </a:bodyPr>
          <a:lstStyle/>
          <a:p>
            <a:r>
              <a:rPr lang="vi-VN" sz="1400" dirty="0" smtClean="0">
                <a:latin typeface="Times New Roman" panose="02020603050405020304" pitchFamily="18" charset="0"/>
                <a:cs typeface="Times New Roman" panose="02020603050405020304" pitchFamily="18" charset="0"/>
              </a:rPr>
              <a:t>-CON NGƯỜI SỐNG TRONG HANG ĐÁ...</a:t>
            </a:r>
            <a:endParaRPr lang="en-US" sz="1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84949" y="3563354"/>
            <a:ext cx="3722168" cy="284693"/>
          </a:xfrm>
          <a:prstGeom prst="rect">
            <a:avLst/>
          </a:prstGeom>
          <a:noFill/>
        </p:spPr>
        <p:txBody>
          <a:bodyPr wrap="square" lIns="68580" tIns="34290" rIns="68580" bIns="34290" rtlCol="0">
            <a:spAutoFit/>
          </a:bodyPr>
          <a:lstStyle/>
          <a:p>
            <a:r>
              <a:rPr lang="vi-VN" sz="1400" dirty="0" smtClean="0">
                <a:latin typeface="Times New Roman" pitchFamily="18" charset="0"/>
                <a:cs typeface="Times New Roman" pitchFamily="18" charset="0"/>
              </a:rPr>
              <a:t>PHÁT MINH RA MÁY MÓC...</a:t>
            </a:r>
            <a:endParaRPr lang="en-US" sz="1400" dirty="0">
              <a:latin typeface="Times New Roman" pitchFamily="18" charset="0"/>
              <a:cs typeface="Times New Roman" pitchFamily="18" charset="0"/>
            </a:endParaRPr>
          </a:p>
        </p:txBody>
      </p:sp>
      <p:sp>
        <p:nvSpPr>
          <p:cNvPr id="17" name="TextBox 16"/>
          <p:cNvSpPr txBox="1"/>
          <p:nvPr/>
        </p:nvSpPr>
        <p:spPr>
          <a:xfrm>
            <a:off x="544913" y="3856075"/>
            <a:ext cx="3132572" cy="284693"/>
          </a:xfrm>
          <a:prstGeom prst="rect">
            <a:avLst/>
          </a:prstGeom>
          <a:noFill/>
        </p:spPr>
        <p:txBody>
          <a:bodyPr wrap="square" lIns="68580" tIns="34290" rIns="68580" bIns="34290" rtlCol="0">
            <a:spAutoFit/>
          </a:bodyPr>
          <a:lstStyle/>
          <a:p>
            <a:r>
              <a:rPr lang="vi-VN" sz="1400" dirty="0" smtClean="0">
                <a:latin typeface="Times New Roman" pitchFamily="18" charset="0"/>
                <a:cs typeface="Times New Roman" pitchFamily="18" charset="0"/>
              </a:rPr>
              <a:t>-RÔ BỐT, TỰ ĐỘNG HÓA</a:t>
            </a:r>
            <a:endParaRPr lang="en-US" sz="1400" dirty="0">
              <a:latin typeface="Times New Roman" pitchFamily="18" charset="0"/>
              <a:cs typeface="Times New Roman" pitchFamily="18" charset="0"/>
            </a:endParaRPr>
          </a:p>
        </p:txBody>
      </p:sp>
      <p:sp>
        <p:nvSpPr>
          <p:cNvPr id="18" name="TextBox 17"/>
          <p:cNvSpPr txBox="1"/>
          <p:nvPr/>
        </p:nvSpPr>
        <p:spPr>
          <a:xfrm>
            <a:off x="505315" y="4341278"/>
            <a:ext cx="4448940" cy="500137"/>
          </a:xfrm>
          <a:prstGeom prst="rect">
            <a:avLst/>
          </a:prstGeom>
          <a:noFill/>
        </p:spPr>
        <p:txBody>
          <a:bodyPr wrap="square" lIns="68580" tIns="34290" rIns="68580" bIns="34290" rtlCol="0">
            <a:spAutoFit/>
          </a:bodyPr>
          <a:lstStyle/>
          <a:p>
            <a:r>
              <a:rPr lang="vi-VN" sz="1400" dirty="0" smtClean="0">
                <a:solidFill>
                  <a:srgbClr val="FF0000"/>
                </a:solidFill>
                <a:latin typeface="Times New Roman" pitchFamily="18" charset="0"/>
                <a:cs typeface="Times New Roman" pitchFamily="18" charset="0"/>
              </a:rPr>
              <a:t>-TRÍ TUỆ NHÂN TẠO, CÁC VẬT DỤNG ĐƯỢC KẾT NÓI ITERNET</a:t>
            </a:r>
            <a:endParaRPr lang="en-US" sz="1400" dirty="0">
              <a:solidFill>
                <a:srgbClr val="FF0000"/>
              </a:solidFill>
              <a:latin typeface="Times New Roman" pitchFamily="18" charset="0"/>
              <a:cs typeface="Times New Roman" pitchFamily="18" charset="0"/>
            </a:endParaRPr>
          </a:p>
        </p:txBody>
      </p:sp>
      <p:grpSp>
        <p:nvGrpSpPr>
          <p:cNvPr id="7" name="Group 6"/>
          <p:cNvGrpSpPr/>
          <p:nvPr/>
        </p:nvGrpSpPr>
        <p:grpSpPr>
          <a:xfrm>
            <a:off x="1211316" y="725583"/>
            <a:ext cx="6856145" cy="1653952"/>
            <a:chOff x="407872" y="904007"/>
            <a:chExt cx="6856145" cy="1653952"/>
          </a:xfrm>
        </p:grpSpPr>
        <p:pic>
          <p:nvPicPr>
            <p:cNvPr id="6" name="Picture 5"/>
            <p:cNvPicPr>
              <a:picLocks noChangeAspect="1"/>
            </p:cNvPicPr>
            <p:nvPr/>
          </p:nvPicPr>
          <p:blipFill rotWithShape="1">
            <a:blip r:embed="rId3"/>
            <a:srcRect l="49587"/>
            <a:stretch/>
          </p:blipFill>
          <p:spPr>
            <a:xfrm>
              <a:off x="407872" y="904007"/>
              <a:ext cx="1483748" cy="1129670"/>
            </a:xfrm>
            <a:prstGeom prst="rect">
              <a:avLst/>
            </a:prstGeom>
          </p:spPr>
        </p:pic>
        <p:pic>
          <p:nvPicPr>
            <p:cNvPr id="8" name="Picture 7"/>
            <p:cNvPicPr>
              <a:picLocks noChangeAspect="1"/>
            </p:cNvPicPr>
            <p:nvPr/>
          </p:nvPicPr>
          <p:blipFill>
            <a:blip r:embed="rId4"/>
            <a:stretch>
              <a:fillRect/>
            </a:stretch>
          </p:blipFill>
          <p:spPr>
            <a:xfrm>
              <a:off x="2059299" y="910879"/>
              <a:ext cx="1510942" cy="1135883"/>
            </a:xfrm>
            <a:prstGeom prst="rect">
              <a:avLst/>
            </a:prstGeom>
          </p:spPr>
        </p:pic>
        <p:pic>
          <p:nvPicPr>
            <p:cNvPr id="12" name="Picture 11"/>
            <p:cNvPicPr>
              <a:picLocks noChangeAspect="1"/>
            </p:cNvPicPr>
            <p:nvPr/>
          </p:nvPicPr>
          <p:blipFill>
            <a:blip r:embed="rId5"/>
            <a:stretch>
              <a:fillRect/>
            </a:stretch>
          </p:blipFill>
          <p:spPr>
            <a:xfrm>
              <a:off x="5836523" y="931705"/>
              <a:ext cx="1427494" cy="1143159"/>
            </a:xfrm>
            <a:prstGeom prst="rect">
              <a:avLst/>
            </a:prstGeom>
          </p:spPr>
        </p:pic>
        <p:pic>
          <p:nvPicPr>
            <p:cNvPr id="13" name="Picture 12"/>
            <p:cNvPicPr>
              <a:picLocks noChangeAspect="1"/>
            </p:cNvPicPr>
            <p:nvPr/>
          </p:nvPicPr>
          <p:blipFill>
            <a:blip r:embed="rId6"/>
            <a:stretch>
              <a:fillRect/>
            </a:stretch>
          </p:blipFill>
          <p:spPr>
            <a:xfrm>
              <a:off x="3726931" y="904007"/>
              <a:ext cx="1952900" cy="1170857"/>
            </a:xfrm>
            <a:prstGeom prst="rect">
              <a:avLst/>
            </a:prstGeom>
          </p:spPr>
        </p:pic>
        <p:sp>
          <p:nvSpPr>
            <p:cNvPr id="2" name="Rectangle 1"/>
            <p:cNvSpPr/>
            <p:nvPr/>
          </p:nvSpPr>
          <p:spPr>
            <a:xfrm>
              <a:off x="603464" y="2197886"/>
              <a:ext cx="882293" cy="346249"/>
            </a:xfrm>
            <a:prstGeom prst="rect">
              <a:avLst/>
            </a:prstGeom>
          </p:spPr>
          <p:txBody>
            <a:bodyPr wrap="none" lIns="68580" tIns="34290" rIns="68580" bIns="34290">
              <a:spAutoFit/>
            </a:bodyPr>
            <a:lstStyle/>
            <a:p>
              <a:r>
                <a:rPr lang="en-US" b="1" dirty="0" err="1">
                  <a:solidFill>
                    <a:srgbClr val="FF0000"/>
                  </a:solidFill>
                  <a:latin typeface="Times New Roman" pitchFamily="18" charset="0"/>
                  <a:cs typeface="Times New Roman" pitchFamily="18" charset="0"/>
                </a:rPr>
                <a:t>Cổ</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Đại</a:t>
              </a:r>
              <a:r>
                <a:rPr lang="en-US" b="1" dirty="0">
                  <a:solidFill>
                    <a:srgbClr val="FF0000"/>
                  </a:solidFill>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9" name="Rectangle 8"/>
            <p:cNvSpPr/>
            <p:nvPr/>
          </p:nvSpPr>
          <p:spPr>
            <a:xfrm>
              <a:off x="2137076" y="2195076"/>
              <a:ext cx="1211422" cy="346249"/>
            </a:xfrm>
            <a:prstGeom prst="rect">
              <a:avLst/>
            </a:prstGeom>
          </p:spPr>
          <p:txBody>
            <a:bodyPr wrap="none" lIns="68580" tIns="34290" rIns="68580" bIns="34290">
              <a:spAutoFit/>
            </a:bodyPr>
            <a:lstStyle/>
            <a:p>
              <a:r>
                <a:rPr lang="en-US" b="1" dirty="0" err="1">
                  <a:solidFill>
                    <a:srgbClr val="FF0000"/>
                  </a:solidFill>
                  <a:latin typeface="Times New Roman" pitchFamily="18" charset="0"/>
                  <a:cs typeface="Times New Roman" pitchFamily="18" charset="0"/>
                </a:rPr>
                <a:t>Trung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Đại</a:t>
              </a:r>
              <a:r>
                <a:rPr lang="en-US" b="1" dirty="0">
                  <a:solidFill>
                    <a:srgbClr val="FF0000"/>
                  </a:solidFill>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0" name="Rectangle 9"/>
            <p:cNvSpPr/>
            <p:nvPr/>
          </p:nvSpPr>
          <p:spPr>
            <a:xfrm>
              <a:off x="4137326" y="2211710"/>
              <a:ext cx="1010533" cy="346249"/>
            </a:xfrm>
            <a:prstGeom prst="rect">
              <a:avLst/>
            </a:prstGeom>
          </p:spPr>
          <p:txBody>
            <a:bodyPr wrap="none" lIns="68580" tIns="34290" rIns="68580" bIns="34290">
              <a:spAutoFit/>
            </a:bodyPr>
            <a:lstStyle/>
            <a:p>
              <a:r>
                <a:rPr lang="en-US" b="1" dirty="0" err="1">
                  <a:solidFill>
                    <a:srgbClr val="FF0000"/>
                  </a:solidFill>
                  <a:latin typeface="Times New Roman" pitchFamily="18" charset="0"/>
                  <a:cs typeface="Times New Roman" pitchFamily="18" charset="0"/>
                </a:rPr>
                <a:t>Cận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Đại</a:t>
              </a:r>
              <a:r>
                <a:rPr lang="en-US" b="1" dirty="0">
                  <a:solidFill>
                    <a:srgbClr val="FF0000"/>
                  </a:solidFill>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9" name="Rectangle 18"/>
            <p:cNvSpPr/>
            <p:nvPr/>
          </p:nvSpPr>
          <p:spPr>
            <a:xfrm>
              <a:off x="5956036" y="2195076"/>
              <a:ext cx="1074653" cy="346249"/>
            </a:xfrm>
            <a:prstGeom prst="rect">
              <a:avLst/>
            </a:prstGeom>
          </p:spPr>
          <p:txBody>
            <a:bodyPr wrap="none" lIns="68580" tIns="34290" rIns="68580" bIns="34290">
              <a:spAutoFit/>
            </a:bodyPr>
            <a:lstStyle/>
            <a:p>
              <a:r>
                <a:rPr lang="en-US" b="1" dirty="0" err="1">
                  <a:solidFill>
                    <a:srgbClr val="FF0000"/>
                  </a:solidFill>
                  <a:latin typeface="Times New Roman" pitchFamily="18" charset="0"/>
                  <a:cs typeface="Times New Roman" pitchFamily="18" charset="0"/>
                </a:rPr>
                <a:t>Hiện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Đại</a:t>
              </a:r>
              <a:r>
                <a:rPr lang="vi-VN" b="1" dirty="0">
                  <a:solidFill>
                    <a:srgbClr val="FF0000"/>
                  </a:solidFill>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grpSp>
      <p:sp>
        <p:nvSpPr>
          <p:cNvPr id="21" name="Rectangle 20"/>
          <p:cNvSpPr/>
          <p:nvPr/>
        </p:nvSpPr>
        <p:spPr>
          <a:xfrm>
            <a:off x="6467747" y="4668291"/>
            <a:ext cx="1267014" cy="346249"/>
          </a:xfrm>
          <a:prstGeom prst="rect">
            <a:avLst/>
          </a:prstGeom>
        </p:spPr>
        <p:txBody>
          <a:bodyPr wrap="none" lIns="68580" tIns="34290" rIns="68580" bIns="34290">
            <a:spAutoFit/>
          </a:bodyPr>
          <a:lstStyle/>
          <a:p>
            <a:r>
              <a:rPr lang="vi-VN" b="1" dirty="0">
                <a:solidFill>
                  <a:srgbClr val="FF0000"/>
                </a:solidFill>
                <a:latin typeface="Times New Roman" pitchFamily="18" charset="0"/>
                <a:cs typeface="Times New Roman" pitchFamily="18" charset="0"/>
              </a:rPr>
              <a:t>Đương Đại</a:t>
            </a:r>
            <a:endParaRPr lang="en-US" dirty="0">
              <a:solidFill>
                <a:srgbClr val="FF0000"/>
              </a:solidFill>
              <a:latin typeface="Times New Roman" pitchFamily="18" charset="0"/>
              <a:cs typeface="Times New Roman" pitchFamily="18" charset="0"/>
            </a:endParaRPr>
          </a:p>
        </p:txBody>
      </p:sp>
      <p:sp>
        <p:nvSpPr>
          <p:cNvPr id="22" name="Right Arrow 21"/>
          <p:cNvSpPr/>
          <p:nvPr/>
        </p:nvSpPr>
        <p:spPr>
          <a:xfrm>
            <a:off x="4544028" y="2769646"/>
            <a:ext cx="448937" cy="32400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7"/>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452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4" grpId="0"/>
      <p:bldP spid="16" grpId="0"/>
      <p:bldP spid="17" grpId="0"/>
      <p:bldP spid="18" grpId="0"/>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vi-VN" b="1" dirty="0" smtClean="0">
                <a:latin typeface="Times New Roman" pitchFamily="18" charset="0"/>
                <a:cs typeface="Times New Roman" pitchFamily="18" charset="0"/>
              </a:rPr>
              <a:t>x</a:t>
            </a:r>
            <a:endParaRPr lang="en-US" b="1"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6" y="0"/>
            <a:ext cx="922585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39552" y="483518"/>
            <a:ext cx="1368152" cy="580710"/>
            <a:chOff x="539552" y="483518"/>
            <a:chExt cx="1584176" cy="792088"/>
          </a:xfrm>
        </p:grpSpPr>
        <p:sp>
          <p:nvSpPr>
            <p:cNvPr id="5" name="Rounded Rectangle 4"/>
            <p:cNvSpPr/>
            <p:nvPr/>
          </p:nvSpPr>
          <p:spPr>
            <a:xfrm>
              <a:off x="539552" y="483518"/>
              <a:ext cx="158417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Box 6"/>
            <p:cNvSpPr txBox="1"/>
            <p:nvPr/>
          </p:nvSpPr>
          <p:spPr>
            <a:xfrm>
              <a:off x="661855" y="694894"/>
              <a:ext cx="1440161" cy="503769"/>
            </a:xfrm>
            <a:prstGeom prst="rect">
              <a:avLst/>
            </a:prstGeom>
            <a:noFill/>
          </p:spPr>
          <p:txBody>
            <a:bodyPr wrap="square" rtlCol="0">
              <a:spAutoFit/>
            </a:bodyPr>
            <a:lstStyle/>
            <a:p>
              <a:r>
                <a:rPr lang="vi-VN" b="1" dirty="0" smtClean="0">
                  <a:solidFill>
                    <a:srgbClr val="FFFF00"/>
                  </a:solidFill>
                  <a:latin typeface="+mj-lt"/>
                </a:rPr>
                <a:t>CHỦ ĐỀ 2</a:t>
              </a:r>
              <a:endParaRPr lang="en-US" b="1" dirty="0">
                <a:solidFill>
                  <a:srgbClr val="FFFF00"/>
                </a:solidFill>
                <a:latin typeface="+mj-lt"/>
              </a:endParaRPr>
            </a:p>
          </p:txBody>
        </p:sp>
      </p:grpSp>
      <p:grpSp>
        <p:nvGrpSpPr>
          <p:cNvPr id="16" name="Group 15"/>
          <p:cNvGrpSpPr/>
          <p:nvPr/>
        </p:nvGrpSpPr>
        <p:grpSpPr>
          <a:xfrm>
            <a:off x="539552" y="-1604714"/>
            <a:ext cx="8209008" cy="922458"/>
            <a:chOff x="607966" y="1561718"/>
            <a:chExt cx="8209008" cy="1080970"/>
          </a:xfrm>
        </p:grpSpPr>
        <p:sp>
          <p:nvSpPr>
            <p:cNvPr id="14" name="Snip Diagonal Corner Rectangle 13"/>
            <p:cNvSpPr/>
            <p:nvPr/>
          </p:nvSpPr>
          <p:spPr>
            <a:xfrm>
              <a:off x="607966" y="1561718"/>
              <a:ext cx="8209008" cy="1080970"/>
            </a:xfrm>
            <a:prstGeom prst="snip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extBox 14"/>
            <p:cNvSpPr txBox="1"/>
            <p:nvPr/>
          </p:nvSpPr>
          <p:spPr>
            <a:xfrm>
              <a:off x="644019" y="1561718"/>
              <a:ext cx="8136903" cy="707886"/>
            </a:xfrm>
            <a:prstGeom prst="rect">
              <a:avLst/>
            </a:prstGeom>
            <a:noFill/>
          </p:spPr>
          <p:txBody>
            <a:bodyPr wrap="square" rtlCol="0">
              <a:spAutoFit/>
            </a:bodyPr>
            <a:lstStyle/>
            <a:p>
              <a:pPr algn="ctr"/>
              <a:r>
                <a:rPr lang="vi-VN" sz="2000" b="1" dirty="0" smtClean="0">
                  <a:solidFill>
                    <a:srgbClr val="FFFF00"/>
                  </a:solidFill>
                  <a:latin typeface="+mj-lt"/>
                </a:rPr>
                <a:t>BÀI 3:</a:t>
              </a:r>
            </a:p>
            <a:p>
              <a:pPr algn="ctr"/>
              <a:r>
                <a:rPr lang="vi-VN" sz="2000" b="1" dirty="0" smtClean="0">
                  <a:solidFill>
                    <a:schemeClr val="bg1"/>
                  </a:solidFill>
                  <a:latin typeface="+mj-lt"/>
                </a:rPr>
                <a:t> MỘT SỐ TRÀO LƯU CỦA NGHỆ THUẬT ĐƯƠNG ĐẠI THẾ GIỚI</a:t>
              </a:r>
              <a:endParaRPr lang="en-US" sz="2000" b="1" dirty="0">
                <a:solidFill>
                  <a:schemeClr val="bg1"/>
                </a:solidFill>
                <a:latin typeface="+mj-lt"/>
              </a:endParaRPr>
            </a:p>
          </p:txBody>
        </p:sp>
      </p:gr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1728" y="3660378"/>
            <a:ext cx="5779257" cy="774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76503" y="2516758"/>
            <a:ext cx="8440471" cy="2287240"/>
            <a:chOff x="376503" y="2516758"/>
            <a:chExt cx="8440471" cy="2287240"/>
          </a:xfrm>
        </p:grpSpPr>
        <p:sp>
          <p:nvSpPr>
            <p:cNvPr id="21" name="Rounded Rectangle 20"/>
            <p:cNvSpPr/>
            <p:nvPr/>
          </p:nvSpPr>
          <p:spPr>
            <a:xfrm>
              <a:off x="376503" y="2516758"/>
              <a:ext cx="8440471" cy="228724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0695" y="2571750"/>
              <a:ext cx="7910427" cy="2031325"/>
            </a:xfrm>
            <a:prstGeom prst="rect">
              <a:avLst/>
            </a:prstGeom>
            <a:noFill/>
          </p:spPr>
          <p:txBody>
            <a:bodyPr wrap="square" rtlCol="0">
              <a:spAutoFit/>
            </a:bodyPr>
            <a:lstStyle/>
            <a:p>
              <a:pPr algn="ctr"/>
              <a:r>
                <a:rPr lang="vi-VN" b="1" dirty="0" smtClean="0">
                  <a:solidFill>
                    <a:srgbClr val="FFC000"/>
                  </a:solidFill>
                  <a:latin typeface="Times New Roman" pitchFamily="18" charset="0"/>
                  <a:cs typeface="Times New Roman" pitchFamily="18" charset="0"/>
                </a:rPr>
                <a:t>YÊU CẦU CẦN ĐẠT</a:t>
              </a:r>
            </a:p>
            <a:p>
              <a:r>
                <a:rPr lang="vi-VN" dirty="0" smtClean="0">
                  <a:solidFill>
                    <a:srgbClr val="FFFF00"/>
                  </a:solidFill>
                  <a:latin typeface="Times New Roman" pitchFamily="18" charset="0"/>
                  <a:cs typeface="Times New Roman" pitchFamily="18" charset="0"/>
                </a:rPr>
                <a:t>-Nhận biết được một số trào lưu nghệ thuật đương đại trên thế giới.</a:t>
              </a:r>
            </a:p>
            <a:p>
              <a:r>
                <a:rPr lang="vi-VN" dirty="0">
                  <a:solidFill>
                    <a:srgbClr val="FFFF00"/>
                  </a:solidFill>
                  <a:latin typeface="Times New Roman" pitchFamily="18" charset="0"/>
                  <a:cs typeface="Times New Roman" pitchFamily="18" charset="0"/>
                </a:rPr>
                <a:t>-</a:t>
              </a:r>
              <a:r>
                <a:rPr lang="vi-VN" dirty="0" smtClean="0">
                  <a:solidFill>
                    <a:srgbClr val="FFFF00"/>
                  </a:solidFill>
                  <a:latin typeface="Times New Roman" pitchFamily="18" charset="0"/>
                  <a:cs typeface="Times New Roman" pitchFamily="18" charset="0"/>
                </a:rPr>
                <a:t>Hiểu được đặc điểm sáng tạo của một số trào lưu nghệ thuật đương đại trên thế giới.</a:t>
              </a:r>
            </a:p>
            <a:p>
              <a:r>
                <a:rPr lang="vi-VN" dirty="0">
                  <a:solidFill>
                    <a:srgbClr val="FFFF00"/>
                  </a:solidFill>
                  <a:latin typeface="Times New Roman" pitchFamily="18" charset="0"/>
                  <a:cs typeface="Times New Roman" pitchFamily="18" charset="0"/>
                </a:rPr>
                <a:t>-</a:t>
              </a:r>
              <a:r>
                <a:rPr lang="vi-VN" dirty="0" smtClean="0">
                  <a:solidFill>
                    <a:srgbClr val="FFFF00"/>
                  </a:solidFill>
                  <a:latin typeface="Times New Roman" pitchFamily="18" charset="0"/>
                  <a:cs typeface="Times New Roman" pitchFamily="18" charset="0"/>
                </a:rPr>
                <a:t> Sáng tạo được sản phẩm mỹ thuật theo trào lưu nghệ thuật đương đại yêu thích trên thế giới.</a:t>
              </a:r>
            </a:p>
            <a:p>
              <a:r>
                <a:rPr lang="vi-VN" dirty="0">
                  <a:solidFill>
                    <a:srgbClr val="FFFF00"/>
                  </a:solidFill>
                  <a:latin typeface="Times New Roman" pitchFamily="18" charset="0"/>
                  <a:cs typeface="Times New Roman" pitchFamily="18" charset="0"/>
                </a:rPr>
                <a:t>-</a:t>
              </a:r>
              <a:r>
                <a:rPr lang="vi-VN" dirty="0" smtClean="0">
                  <a:solidFill>
                    <a:srgbClr val="FFFF00"/>
                  </a:solidFill>
                  <a:latin typeface="Times New Roman" pitchFamily="18" charset="0"/>
                  <a:cs typeface="Times New Roman" pitchFamily="18" charset="0"/>
                </a:rPr>
                <a:t>Có ý thức tìm hiểu tinh hoa mỹ thuật thế giới trong cuộc sống và trong học tập</a:t>
              </a:r>
            </a:p>
          </p:txBody>
        </p:sp>
      </p:grpSp>
      <p:grpSp>
        <p:nvGrpSpPr>
          <p:cNvPr id="25" name="Group 24"/>
          <p:cNvGrpSpPr/>
          <p:nvPr/>
        </p:nvGrpSpPr>
        <p:grpSpPr>
          <a:xfrm>
            <a:off x="-7381328" y="-145234"/>
            <a:ext cx="6797228" cy="1838214"/>
            <a:chOff x="2239268" y="123477"/>
            <a:chExt cx="6797228" cy="1838214"/>
          </a:xfrm>
        </p:grpSpPr>
        <p:sp>
          <p:nvSpPr>
            <p:cNvPr id="26" name="Right Arrow 25"/>
            <p:cNvSpPr/>
            <p:nvPr/>
          </p:nvSpPr>
          <p:spPr>
            <a:xfrm>
              <a:off x="2239268" y="123477"/>
              <a:ext cx="6365180" cy="1514489"/>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Right Arrow 26"/>
            <p:cNvSpPr/>
            <p:nvPr/>
          </p:nvSpPr>
          <p:spPr>
            <a:xfrm>
              <a:off x="2301219" y="266661"/>
              <a:ext cx="6365180" cy="1514489"/>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ight Arrow 27"/>
            <p:cNvSpPr/>
            <p:nvPr/>
          </p:nvSpPr>
          <p:spPr>
            <a:xfrm>
              <a:off x="2423251" y="447202"/>
              <a:ext cx="6365180" cy="1514489"/>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TextBox 28"/>
            <p:cNvSpPr txBox="1"/>
            <p:nvPr/>
          </p:nvSpPr>
          <p:spPr>
            <a:xfrm>
              <a:off x="2699792" y="909257"/>
              <a:ext cx="6336704" cy="584775"/>
            </a:xfrm>
            <a:prstGeom prst="rect">
              <a:avLst/>
            </a:prstGeom>
            <a:noFill/>
          </p:spPr>
          <p:txBody>
            <a:bodyPr wrap="square" rtlCol="0">
              <a:spAutoFit/>
            </a:bodyPr>
            <a:lstStyle/>
            <a:p>
              <a:r>
                <a:rPr lang="vi-VN" sz="3200" b="1" dirty="0" smtClean="0">
                  <a:solidFill>
                    <a:srgbClr val="FFFF00"/>
                  </a:solidFill>
                  <a:latin typeface="Times New Roman" pitchFamily="18" charset="0"/>
                  <a:cs typeface="Times New Roman" pitchFamily="18" charset="0"/>
                </a:rPr>
                <a:t>NGHỆ THUẬT ĐƯƠNG ĐẠI</a:t>
              </a:r>
              <a:endParaRPr lang="en-US" sz="3200" b="1" dirty="0">
                <a:solidFill>
                  <a:srgbClr val="FFFF00"/>
                </a:solidFill>
                <a:latin typeface="Times New Roman" pitchFamily="18" charset="0"/>
                <a:cs typeface="Times New Roman" pitchFamily="18" charset="0"/>
              </a:endParaRPr>
            </a:p>
          </p:txBody>
        </p:sp>
      </p:grpSp>
      <p:pic>
        <p:nvPicPr>
          <p:cNvPr id="20"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YCCD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451" y="4525013"/>
            <a:ext cx="609600" cy="609600"/>
          </a:xfrm>
          <a:prstGeom prst="rect">
            <a:avLst/>
          </a:prstGeom>
        </p:spPr>
      </p:pic>
    </p:spTree>
    <p:extLst>
      <p:ext uri="{BB962C8B-B14F-4D97-AF65-F5344CB8AC3E}">
        <p14:creationId xmlns:p14="http://schemas.microsoft.com/office/powerpoint/2010/main" val="4719001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0.31059 0.02778 L 1.03802 0.01358 " pathEditMode="relative" rAng="0" ptsTypes="AA">
                                      <p:cBhvr>
                                        <p:cTn id="13" dur="2000" fill="hold"/>
                                        <p:tgtEl>
                                          <p:spTgt spid="25"/>
                                        </p:tgtEl>
                                        <p:attrNameLst>
                                          <p:attrName>ppt_x</p:attrName>
                                          <p:attrName>ppt_y</p:attrName>
                                        </p:attrNameLst>
                                      </p:cBhvr>
                                      <p:rCtr x="36372" y="-710"/>
                                    </p:animMotion>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2.5E-6 2.22222E-6 L -2.5E-6 0.59629 " pathEditMode="relative" rAng="0" ptsTypes="AA">
                                      <p:cBhvr>
                                        <p:cTn id="17" dur="2000" fill="hold"/>
                                        <p:tgtEl>
                                          <p:spTgt spid="16"/>
                                        </p:tgtEl>
                                        <p:attrNameLst>
                                          <p:attrName>ppt_x</p:attrName>
                                          <p:attrName>ppt_y</p:attrName>
                                        </p:attrNameLst>
                                      </p:cBhvr>
                                      <p:rCtr x="0" y="29815"/>
                                    </p:animMotion>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128"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5143500"/>
          </a:xfrm>
          <a:prstGeom prst="rect">
            <a:avLst/>
          </a:prstGeom>
        </p:spPr>
      </p:pic>
      <p:sp>
        <p:nvSpPr>
          <p:cNvPr id="5" name="Title 1"/>
          <p:cNvSpPr>
            <a:spLocks noGrp="1"/>
          </p:cNvSpPr>
          <p:nvPr>
            <p:ph type="ctrTitle"/>
          </p:nvPr>
        </p:nvSpPr>
        <p:spPr>
          <a:xfrm>
            <a:off x="685800" y="-236562"/>
            <a:ext cx="7772400" cy="1102519"/>
          </a:xfrm>
        </p:spPr>
        <p:txBody>
          <a:bodyPr>
            <a:normAutofit/>
          </a:bodyPr>
          <a:lstStyle/>
          <a:p>
            <a:r>
              <a:rPr lang="vi-VN" sz="2800" b="1" dirty="0" smtClean="0">
                <a:latin typeface="Times New Roman" pitchFamily="18" charset="0"/>
                <a:cs typeface="Times New Roman" pitchFamily="18" charset="0"/>
              </a:rPr>
              <a:t>QUAN SÁT</a:t>
            </a:r>
            <a:endParaRPr lang="en-US" sz="28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808" y="866381"/>
            <a:ext cx="2304256" cy="153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552" y="1634851"/>
            <a:ext cx="5422596" cy="361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8605" y="2236481"/>
            <a:ext cx="2022053" cy="15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560" y="3443287"/>
            <a:ext cx="714375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907704" y="912547"/>
            <a:ext cx="5275803" cy="830997"/>
          </a:xfrm>
          <a:prstGeom prst="rect">
            <a:avLst/>
          </a:prstGeom>
        </p:spPr>
        <p:txBody>
          <a:bodyPr wrap="none">
            <a:spAutoFit/>
          </a:bodyPr>
          <a:lstStyle/>
          <a:p>
            <a:r>
              <a:rPr lang="vi-VN" sz="2400" dirty="0">
                <a:latin typeface="Times New Roman" pitchFamily="18" charset="0"/>
                <a:cs typeface="Times New Roman" pitchFamily="18" charset="0"/>
              </a:rPr>
              <a:t>Một số trào lưu của nghệ thuật đương </a:t>
            </a:r>
            <a:r>
              <a:rPr lang="vi-VN" sz="2400" dirty="0" smtClean="0">
                <a:latin typeface="Times New Roman" pitchFamily="18" charset="0"/>
                <a:cs typeface="Times New Roman" pitchFamily="18" charset="0"/>
              </a:rPr>
              <a:t>đại</a:t>
            </a:r>
          </a:p>
          <a:p>
            <a:r>
              <a:rPr lang="vi-VN" sz="2400" dirty="0" smtClean="0">
                <a:latin typeface="Times New Roman" pitchFamily="18" charset="0"/>
                <a:cs typeface="Times New Roman" pitchFamily="18" charset="0"/>
              </a:rPr>
              <a:t> </a:t>
            </a:r>
            <a:endParaRPr lang="en-US" sz="2400"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71900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560162" y="3147814"/>
            <a:ext cx="8332318" cy="1314450"/>
          </a:xfrm>
        </p:spPr>
        <p:txBody>
          <a:bodyPr>
            <a:noAutofit/>
          </a:bodyPr>
          <a:lstStyle/>
          <a:p>
            <a:pPr algn="l"/>
            <a:r>
              <a:rPr lang="vi-VN" sz="1800" b="1" dirty="0" smtClean="0">
                <a:solidFill>
                  <a:schemeClr val="tx1"/>
                </a:solidFill>
                <a:latin typeface="+mj-lt"/>
              </a:rPr>
              <a:t>Nghệ thuật sắp đặt</a:t>
            </a:r>
            <a:r>
              <a:rPr lang="vi-VN" sz="1800" dirty="0" smtClean="0">
                <a:solidFill>
                  <a:schemeClr val="tx1"/>
                </a:solidFill>
                <a:latin typeface="+mj-lt"/>
              </a:rPr>
              <a:t> là một thể loại nghệ thuật của các tác phẩm </a:t>
            </a:r>
            <a:r>
              <a:rPr lang="vi-VN" sz="1800" dirty="0" smtClean="0">
                <a:solidFill>
                  <a:schemeClr val="tx1"/>
                </a:solidFill>
                <a:latin typeface="+mj-lt"/>
                <a:hlinkClick r:id="rId4" tooltip="Không gian ba chiều"/>
              </a:rPr>
              <a:t>ba chiều</a:t>
            </a:r>
            <a:r>
              <a:rPr lang="vi-VN" sz="1800" dirty="0" smtClean="0">
                <a:solidFill>
                  <a:schemeClr val="tx1"/>
                </a:solidFill>
                <a:latin typeface="+mj-lt"/>
              </a:rPr>
              <a:t> thường </a:t>
            </a:r>
            <a:r>
              <a:rPr lang="vi-VN" sz="1800" dirty="0" smtClean="0">
                <a:solidFill>
                  <a:schemeClr val="tx1"/>
                </a:solidFill>
                <a:latin typeface="+mj-lt"/>
                <a:hlinkClick r:id="rId5" tooltip="Nghệ thuật đặc trưng cho địa điểm (trang không tồn tại)"/>
              </a:rPr>
              <a:t>dành riêng cho địa điểm</a:t>
            </a:r>
            <a:r>
              <a:rPr lang="vi-VN" sz="1800" dirty="0" smtClean="0">
                <a:solidFill>
                  <a:schemeClr val="tx1"/>
                </a:solidFill>
                <a:latin typeface="+mj-lt"/>
              </a:rPr>
              <a:t> và được thiết kế để thay đổi nhận thức về một không gian. Nói chung, thuật ngữ này được áp dụng cho các không gian nội thất, trong khi các can thiệp bên ngoài thường được gọi là </a:t>
            </a:r>
            <a:r>
              <a:rPr lang="vi-VN" sz="1800" dirty="0" smtClean="0">
                <a:solidFill>
                  <a:schemeClr val="tx1"/>
                </a:solidFill>
                <a:latin typeface="+mj-lt"/>
                <a:hlinkClick r:id="rId6" tooltip="Nghệ thuật công cộng"/>
              </a:rPr>
              <a:t>nghệ thuật công cộng</a:t>
            </a:r>
            <a:r>
              <a:rPr lang="vi-VN" sz="1800" dirty="0" smtClean="0">
                <a:solidFill>
                  <a:schemeClr val="tx1"/>
                </a:solidFill>
                <a:latin typeface="+mj-lt"/>
              </a:rPr>
              <a:t>, </a:t>
            </a:r>
            <a:r>
              <a:rPr lang="vi-VN" sz="1800" dirty="0" smtClean="0">
                <a:solidFill>
                  <a:schemeClr val="tx1"/>
                </a:solidFill>
                <a:latin typeface="+mj-lt"/>
                <a:hlinkClick r:id="rId7" tooltip="Nghệ thuật đất"/>
              </a:rPr>
              <a:t>nghệ thuật đất</a:t>
            </a:r>
            <a:r>
              <a:rPr lang="vi-VN" sz="1800" dirty="0" smtClean="0">
                <a:solidFill>
                  <a:schemeClr val="tx1"/>
                </a:solidFill>
                <a:latin typeface="+mj-lt"/>
              </a:rPr>
              <a:t> hoặc </a:t>
            </a:r>
            <a:r>
              <a:rPr lang="vi-VN" sz="1800" dirty="0" smtClean="0">
                <a:solidFill>
                  <a:schemeClr val="tx1"/>
                </a:solidFill>
                <a:latin typeface="+mj-lt"/>
                <a:hlinkClick r:id="rId8" tooltip="Nghệ thuật can thiệp (trang không tồn tại)"/>
              </a:rPr>
              <a:t>nghệ thuật can thiệp</a:t>
            </a:r>
            <a:r>
              <a:rPr lang="vi-VN" sz="1800" dirty="0" smtClean="0">
                <a:solidFill>
                  <a:schemeClr val="tx1"/>
                </a:solidFill>
                <a:latin typeface="+mj-lt"/>
              </a:rPr>
              <a:t>; tuy nhiên, ranh giới giữa các nghệ thuật này chồng chéo lên nhau.</a:t>
            </a:r>
            <a:endParaRPr lang="en-US" sz="1800" dirty="0">
              <a:solidFill>
                <a:schemeClr val="tx1"/>
              </a:solidFill>
              <a:latin typeface="+mj-lt"/>
              <a:cs typeface="Times New Roman" pitchFamily="18" charset="0"/>
            </a:endParaRPr>
          </a:p>
        </p:txBody>
      </p:sp>
      <p:pic>
        <p:nvPicPr>
          <p:cNvPr id="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415" y="339501"/>
            <a:ext cx="3520699" cy="2348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4008" y="339502"/>
            <a:ext cx="3683828" cy="234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NGHỆ THUAT SĂP ĐẶ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4338" y="4399941"/>
            <a:ext cx="609600" cy="609600"/>
          </a:xfrm>
          <a:prstGeom prst="rect">
            <a:avLst/>
          </a:prstGeom>
        </p:spPr>
      </p:pic>
    </p:spTree>
    <p:extLst>
      <p:ext uri="{BB962C8B-B14F-4D97-AF65-F5344CB8AC3E}">
        <p14:creationId xmlns:p14="http://schemas.microsoft.com/office/powerpoint/2010/main" val="4719001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759" fill="hold"/>
                                        <p:tgtEl>
                                          <p:spTgt spid="7"/>
                                        </p:tgtEl>
                                      </p:cBhvr>
                                    </p:cmd>
                                  </p:childTnLst>
                                </p:cTn>
                              </p:par>
                            </p:childTnLst>
                          </p:cTn>
                        </p:par>
                      </p:childTnLst>
                    </p:cTn>
                  </p:par>
                </p:childTnLst>
              </p:cTn>
              <p:nextCondLst>
                <p:cond evt="onClick" delay="0">
                  <p:tgtEl>
                    <p:spTgt spid="7"/>
                  </p:tgtEl>
                </p:cond>
              </p:nextCondLst>
            </p:seq>
            <p:audio>
              <p:cMediaNode vol="80000">
                <p:cTn id="21"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5452070"/>
            <a:ext cx="7772400" cy="1102519"/>
          </a:xfrm>
        </p:spPr>
        <p:txBody>
          <a:bodyPr/>
          <a:lstStyle/>
          <a:p>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1278099" y="3469382"/>
            <a:ext cx="6400800" cy="1314450"/>
          </a:xfrm>
        </p:spPr>
        <p:txBody>
          <a:bodyPr>
            <a:normAutofit/>
          </a:bodyPr>
          <a:lstStyle/>
          <a:p>
            <a:r>
              <a:rPr lang="en-US" sz="1800" b="1" dirty="0">
                <a:solidFill>
                  <a:schemeClr val="tx1"/>
                </a:solidFill>
              </a:rPr>
              <a:t>EARTH ART</a:t>
            </a:r>
            <a:endParaRPr lang="en-US" sz="1800" b="1" dirty="0">
              <a:solidFill>
                <a:schemeClr val="tx1"/>
              </a:solidFill>
              <a:latin typeface="Times New Roman" pitchFamily="18" charset="0"/>
              <a:cs typeface="Times New Roman" pitchFamily="18" charset="0"/>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11539"/>
            <a:ext cx="3960440" cy="28578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627534"/>
            <a:ext cx="4427984" cy="28418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3304" y="3896677"/>
            <a:ext cx="8083152" cy="738664"/>
          </a:xfrm>
          <a:prstGeom prst="rect">
            <a:avLst/>
          </a:prstGeom>
          <a:noFill/>
        </p:spPr>
        <p:txBody>
          <a:bodyPr wrap="square" rtlCol="0">
            <a:spAutoFit/>
          </a:bodyPr>
          <a:lstStyle/>
          <a:p>
            <a:r>
              <a:rPr lang="vi-VN" sz="1400" b="1" dirty="0">
                <a:latin typeface="+mj-lt"/>
              </a:rPr>
              <a:t>Nghệ thuật cảnh quan đất</a:t>
            </a:r>
            <a:r>
              <a:rPr lang="vi-VN" sz="1400" dirty="0">
                <a:latin typeface="+mj-lt"/>
              </a:rPr>
              <a:t>, được biết đến với tên </a:t>
            </a:r>
            <a:r>
              <a:rPr lang="vi-VN" sz="1400" b="1" dirty="0">
                <a:latin typeface="+mj-lt"/>
              </a:rPr>
              <a:t>nghệ thuật Trái Đất</a:t>
            </a:r>
            <a:r>
              <a:rPr lang="vi-VN" sz="1400" dirty="0">
                <a:latin typeface="+mj-lt"/>
              </a:rPr>
              <a:t>, </a:t>
            </a:r>
            <a:r>
              <a:rPr lang="vi-VN" sz="1400" b="1" dirty="0">
                <a:latin typeface="+mj-lt"/>
              </a:rPr>
              <a:t>nghệ thuật đất</a:t>
            </a:r>
            <a:r>
              <a:rPr lang="vi-VN" sz="1400" dirty="0">
                <a:latin typeface="+mj-lt"/>
              </a:rPr>
              <a:t>, </a:t>
            </a:r>
            <a:r>
              <a:rPr lang="vi-VN" sz="1400" b="1" dirty="0">
                <a:latin typeface="+mj-lt"/>
              </a:rPr>
              <a:t>nghệ thuật môi </a:t>
            </a:r>
            <a:r>
              <a:rPr lang="vi-VN" sz="1400" b="1" dirty="0" smtClean="0">
                <a:latin typeface="+mj-lt"/>
              </a:rPr>
              <a:t>trường c</a:t>
            </a:r>
            <a:r>
              <a:rPr lang="vi-VN" sz="1400" dirty="0" smtClean="0">
                <a:latin typeface="+mj-lt"/>
              </a:rPr>
              <a:t>ác </a:t>
            </a:r>
            <a:r>
              <a:rPr lang="vi-VN" sz="1400" dirty="0">
                <a:latin typeface="+mj-lt"/>
              </a:rPr>
              <a:t>vật liệu được sử dụng thường là các vật liệu như đất, đá, thảm thực vật và nước được tìm thấy tại chỗ, và địa điểm của các tác phẩm thường cách xa trung tâm dân cư. </a:t>
            </a:r>
            <a:endParaRPr lang="en-US" sz="1400" dirty="0">
              <a:latin typeface="+mj-lt"/>
            </a:endParaRPr>
          </a:p>
        </p:txBody>
      </p:sp>
      <p:pic>
        <p:nvPicPr>
          <p:cNvPr id="7"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90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latin typeface="Times New Roman" pitchFamily="18" charset="0"/>
              <a:cs typeface="Times New Roman" pitchFamily="18" charset="0"/>
            </a:endParaRPr>
          </a:p>
        </p:txBody>
      </p:sp>
      <p:sp>
        <p:nvSpPr>
          <p:cNvPr id="4" name="Subtitle 3"/>
          <p:cNvSpPr>
            <a:spLocks noGrp="1"/>
          </p:cNvSpPr>
          <p:nvPr>
            <p:ph type="subTitle" idx="1"/>
          </p:nvPr>
        </p:nvSpPr>
        <p:spPr>
          <a:xfrm>
            <a:off x="2915816" y="3003798"/>
            <a:ext cx="3349571" cy="400110"/>
          </a:xfrm>
          <a:prstGeom prst="rect">
            <a:avLst/>
          </a:prstGeom>
        </p:spPr>
        <p:txBody>
          <a:bodyPr wrap="none">
            <a:spAutoFit/>
          </a:bodyPr>
          <a:lstStyle/>
          <a:p>
            <a:r>
              <a:rPr lang="en-US" sz="2000" dirty="0">
                <a:solidFill>
                  <a:schemeClr val="tx1"/>
                </a:solidFill>
                <a:latin typeface="Times New Roman" pitchFamily="18" charset="0"/>
                <a:cs typeface="Times New Roman" pitchFamily="18" charset="0"/>
              </a:rPr>
              <a:t>NGHỆ THUẬT TRÌNH </a:t>
            </a:r>
            <a:r>
              <a:rPr lang="en-US" sz="2000" dirty="0" smtClean="0">
                <a:solidFill>
                  <a:schemeClr val="tx1"/>
                </a:solidFill>
                <a:latin typeface="Times New Roman" pitchFamily="18" charset="0"/>
                <a:cs typeface="Times New Roman" pitchFamily="18" charset="0"/>
              </a:rPr>
              <a:t>DIỄN</a:t>
            </a:r>
            <a:endParaRPr lang="en-US" sz="2000" dirty="0">
              <a:solidFill>
                <a:schemeClr val="tx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627534"/>
            <a:ext cx="2952328" cy="224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77" y="685425"/>
            <a:ext cx="334837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6456" y="3533522"/>
            <a:ext cx="8496944" cy="923330"/>
          </a:xfrm>
          <a:prstGeom prst="rect">
            <a:avLst/>
          </a:prstGeom>
          <a:noFill/>
        </p:spPr>
        <p:txBody>
          <a:bodyPr wrap="square" rtlCol="0">
            <a:spAutoFit/>
          </a:bodyPr>
          <a:lstStyle/>
          <a:p>
            <a:r>
              <a:rPr lang="vi-VN" dirty="0" smtClean="0">
                <a:latin typeface="+mj-lt"/>
              </a:rPr>
              <a:t>Nghệ </a:t>
            </a:r>
            <a:r>
              <a:rPr lang="vi-VN" dirty="0">
                <a:latin typeface="+mj-lt"/>
              </a:rPr>
              <a:t>thuật trình diễn lấy cảm hứng từ kịch nghệ. Mặc dù được biểu diễn bởi các nghệ sĩ (như đúng tên gọi của nó), nghệ thuật không chỉ phục vụ mục đích giải trí. Thay vào đó, mục tiêu của nó là truyền tải một thông điệp hoặc ý tưởng</a:t>
            </a:r>
            <a:r>
              <a:rPr lang="vi-VN" dirty="0"/>
              <a:t>. </a:t>
            </a:r>
            <a:endParaRPr lang="en-US" dirty="0"/>
          </a:p>
        </p:txBody>
      </p:sp>
      <p:pic>
        <p:nvPicPr>
          <p:cNvPr id="7"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900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heel(1)">
                                      <p:cBhvr>
                                        <p:cTn id="13" dur="2000"/>
                                        <p:tgtEl>
                                          <p:spTgt spid="4">
                                            <p:txEl>
                                              <p:pRg st="0" end="0"/>
                                            </p:txEl>
                                          </p:spTgt>
                                        </p:tgtEl>
                                      </p:cBhvr>
                                    </p:animEffect>
                                  </p:childTnLst>
                                </p:cTn>
                              </p:par>
                              <p:par>
                                <p:cTn id="14" presetID="42"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dirty="0">
              <a:latin typeface="Times New Roman" pitchFamily="18" charset="0"/>
              <a:cs typeface="Times New Roman" pitchFamily="18" charset="0"/>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505825"/>
            <a:ext cx="3679097"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8211" t="7811" r="13309" b="9130"/>
          <a:stretch/>
        </p:blipFill>
        <p:spPr bwMode="auto">
          <a:xfrm>
            <a:off x="539552" y="483518"/>
            <a:ext cx="3600400" cy="2448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71402" y="3453163"/>
            <a:ext cx="3226845" cy="369332"/>
          </a:xfrm>
          <a:prstGeom prst="rect">
            <a:avLst/>
          </a:prstGeom>
        </p:spPr>
        <p:txBody>
          <a:bodyPr wrap="none">
            <a:spAutoFit/>
          </a:bodyPr>
          <a:lstStyle/>
          <a:p>
            <a:r>
              <a:rPr lang="vi-VN" b="1" dirty="0">
                <a:latin typeface="+mj-lt"/>
              </a:rPr>
              <a:t>NGHỆ THUẬT ĐƯỜNG PHỐ</a:t>
            </a:r>
            <a:endParaRPr lang="en-US" b="1" dirty="0">
              <a:latin typeface="+mj-lt"/>
            </a:endParaRPr>
          </a:p>
        </p:txBody>
      </p:sp>
      <p:sp>
        <p:nvSpPr>
          <p:cNvPr id="7" name="Rectangle 6"/>
          <p:cNvSpPr/>
          <p:nvPr/>
        </p:nvSpPr>
        <p:spPr>
          <a:xfrm>
            <a:off x="763592" y="3453163"/>
            <a:ext cx="2364750" cy="369332"/>
          </a:xfrm>
          <a:prstGeom prst="rect">
            <a:avLst/>
          </a:prstGeom>
        </p:spPr>
        <p:txBody>
          <a:bodyPr wrap="none">
            <a:spAutoFit/>
          </a:bodyPr>
          <a:lstStyle/>
          <a:p>
            <a:r>
              <a:rPr lang="en-US" b="1" dirty="0">
                <a:latin typeface="+mj-lt"/>
              </a:rPr>
              <a:t>NGHỆ THUẬT TỐI </a:t>
            </a:r>
            <a:r>
              <a:rPr lang="en-US" b="1" dirty="0" smtClean="0">
                <a:latin typeface="+mj-lt"/>
              </a:rPr>
              <a:t>GIẢN</a:t>
            </a:r>
            <a:endParaRPr lang="en-US" b="1" dirty="0">
              <a:latin typeface="+mj-lt"/>
            </a:endParaRPr>
          </a:p>
        </p:txBody>
      </p:sp>
      <p:pic>
        <p:nvPicPr>
          <p:cNvPr id="8"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9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477819" y="3363838"/>
            <a:ext cx="7901843" cy="1314450"/>
          </a:xfrm>
        </p:spPr>
        <p:txBody>
          <a:bodyPr>
            <a:normAutofit fontScale="62500" lnSpcReduction="20000"/>
          </a:bodyPr>
          <a:lstStyle/>
          <a:p>
            <a:r>
              <a:rPr lang="vi-VN" dirty="0" smtClean="0">
                <a:solidFill>
                  <a:schemeClr val="tx1"/>
                </a:solidFill>
                <a:latin typeface="+mj-lt"/>
              </a:rPr>
              <a:t>Ảnh </a:t>
            </a:r>
            <a:r>
              <a:rPr lang="vi-VN" dirty="0">
                <a:solidFill>
                  <a:schemeClr val="tx1"/>
                </a:solidFill>
                <a:latin typeface="+mj-lt"/>
              </a:rPr>
              <a:t>động Cinemagraph đem đến cho người xem cảm giác sống động như thật. Ảnh động thông thường (hay còn gọi là ảnh GIF) là những bức ảnh được hình thành từ những chuyển động liên tục do nhiều bức ảnh ghép lại bởi các phần mềm đồ họa chuyên dụng hoặc cắt và xử lý từ một video clip</a:t>
            </a:r>
            <a:endParaRPr lang="en-US" dirty="0">
              <a:solidFill>
                <a:schemeClr val="tx1"/>
              </a:solidFill>
              <a:latin typeface="+mj-lt"/>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51" y="555526"/>
            <a:ext cx="3691159" cy="23165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567826"/>
            <a:ext cx="4095695" cy="23042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08482" y="2872082"/>
            <a:ext cx="3845925" cy="369332"/>
          </a:xfrm>
          <a:prstGeom prst="rect">
            <a:avLst/>
          </a:prstGeom>
        </p:spPr>
        <p:txBody>
          <a:bodyPr wrap="none">
            <a:spAutoFit/>
          </a:bodyPr>
          <a:lstStyle/>
          <a:p>
            <a:r>
              <a:rPr lang="vi-VN" b="1" dirty="0">
                <a:latin typeface="Times New Roman" pitchFamily="18" charset="0"/>
                <a:cs typeface="Times New Roman" pitchFamily="18" charset="0"/>
              </a:rPr>
              <a:t>Nghệ thuật hình </a:t>
            </a:r>
            <a:r>
              <a:rPr lang="vi-VN" b="1" dirty="0" smtClean="0">
                <a:latin typeface="Times New Roman" pitchFamily="18" charset="0"/>
                <a:cs typeface="Times New Roman" pitchFamily="18" charset="0"/>
              </a:rPr>
              <a:t>Ảnh </a:t>
            </a:r>
            <a:r>
              <a:rPr lang="vi-VN" b="1" dirty="0">
                <a:latin typeface="Times New Roman" pitchFamily="18" charset="0"/>
                <a:cs typeface="Times New Roman" pitchFamily="18" charset="0"/>
              </a:rPr>
              <a:t>động(video art)</a:t>
            </a:r>
            <a:endParaRPr lang="en-US" b="1" dirty="0"/>
          </a:p>
        </p:txBody>
      </p:sp>
      <p:pic>
        <p:nvPicPr>
          <p:cNvPr id="7"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0" y="4266009"/>
            <a:ext cx="918277" cy="8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900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458</Words>
  <Application>Microsoft Office PowerPoint</Application>
  <PresentationFormat>On-screen Show (16:9)</PresentationFormat>
  <Paragraphs>51</Paragraphs>
  <Slides>17</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x</vt:lpstr>
      <vt:lpstr>QUAN SÁT</vt:lpstr>
      <vt:lpstr>PowerPoint Presentation</vt:lpstr>
      <vt:lpstr>PowerPoint Presentation</vt:lpstr>
      <vt:lpstr>PowerPoint Presentation</vt:lpstr>
      <vt:lpstr>PowerPoint Presentation</vt:lpstr>
      <vt:lpstr>PowerPoint Presentation</vt:lpstr>
      <vt:lpstr>PowerPoint Presentation</vt:lpstr>
      <vt:lpstr>THỂ HIỆN  GIỢ Ý THỰC HIỆN PHÁC THẢO VÀ THỰC HÀNH THỂ HIỆN CHỦ ĐỀ PHÁ RỪNG THEO TRÀO LƯU NGHỆ THUẬT TRÌNH DIỄN </vt:lpstr>
      <vt:lpstr>PowerPoint Presentation</vt:lpstr>
      <vt:lpstr>PowerPoint Presentation</vt:lpstr>
      <vt:lpstr>Bài tham khảo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24</cp:revision>
  <dcterms:created xsi:type="dcterms:W3CDTF">2024-03-11T00:32:07Z</dcterms:created>
  <dcterms:modified xsi:type="dcterms:W3CDTF">2024-07-30T04:49:31Z</dcterms:modified>
</cp:coreProperties>
</file>