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59" r:id="rId5"/>
    <p:sldId id="258" r:id="rId6"/>
    <p:sldId id="261" r:id="rId7"/>
    <p:sldId id="262" r:id="rId8"/>
    <p:sldId id="263" r:id="rId9"/>
    <p:sldId id="265" r:id="rId10"/>
    <p:sldId id="264" r:id="rId11"/>
    <p:sldId id="260" r:id="rId12"/>
    <p:sldId id="267" r:id="rId13"/>
    <p:sldId id="266" r:id="rId14"/>
    <p:sldId id="269" r:id="rId15"/>
    <p:sldId id="268" r:id="rId16"/>
    <p:sldId id="270" r:id="rId17"/>
    <p:sldId id="271"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21" autoAdjust="0"/>
    <p:restoredTop sz="94660"/>
  </p:normalViewPr>
  <p:slideViewPr>
    <p:cSldViewPr>
      <p:cViewPr varScale="1">
        <p:scale>
          <a:sx n="92" d="100"/>
          <a:sy n="92" d="100"/>
        </p:scale>
        <p:origin x="564"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209E4A-E361-4A8C-BD73-040AAAF01EB3}"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C044F-0755-4806-AC26-0DB864F17859}" type="slidenum">
              <a:rPr lang="en-US" smtClean="0"/>
              <a:t>‹#›</a:t>
            </a:fld>
            <a:endParaRPr lang="en-US"/>
          </a:p>
        </p:txBody>
      </p:sp>
    </p:spTree>
    <p:extLst>
      <p:ext uri="{BB962C8B-B14F-4D97-AF65-F5344CB8AC3E}">
        <p14:creationId xmlns:p14="http://schemas.microsoft.com/office/powerpoint/2010/main" val="248968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09E4A-E361-4A8C-BD73-040AAAF01EB3}"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C044F-0755-4806-AC26-0DB864F17859}" type="slidenum">
              <a:rPr lang="en-US" smtClean="0"/>
              <a:t>‹#›</a:t>
            </a:fld>
            <a:endParaRPr lang="en-US"/>
          </a:p>
        </p:txBody>
      </p:sp>
    </p:spTree>
    <p:extLst>
      <p:ext uri="{BB962C8B-B14F-4D97-AF65-F5344CB8AC3E}">
        <p14:creationId xmlns:p14="http://schemas.microsoft.com/office/powerpoint/2010/main" val="15238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09E4A-E361-4A8C-BD73-040AAAF01EB3}"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C044F-0755-4806-AC26-0DB864F17859}" type="slidenum">
              <a:rPr lang="en-US" smtClean="0"/>
              <a:t>‹#›</a:t>
            </a:fld>
            <a:endParaRPr lang="en-US"/>
          </a:p>
        </p:txBody>
      </p:sp>
    </p:spTree>
    <p:extLst>
      <p:ext uri="{BB962C8B-B14F-4D97-AF65-F5344CB8AC3E}">
        <p14:creationId xmlns:p14="http://schemas.microsoft.com/office/powerpoint/2010/main" val="178773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09E4A-E361-4A8C-BD73-040AAAF01EB3}"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C044F-0755-4806-AC26-0DB864F17859}" type="slidenum">
              <a:rPr lang="en-US" smtClean="0"/>
              <a:t>‹#›</a:t>
            </a:fld>
            <a:endParaRPr lang="en-US"/>
          </a:p>
        </p:txBody>
      </p:sp>
    </p:spTree>
    <p:extLst>
      <p:ext uri="{BB962C8B-B14F-4D97-AF65-F5344CB8AC3E}">
        <p14:creationId xmlns:p14="http://schemas.microsoft.com/office/powerpoint/2010/main" val="293101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209E4A-E361-4A8C-BD73-040AAAF01EB3}"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C044F-0755-4806-AC26-0DB864F17859}" type="slidenum">
              <a:rPr lang="en-US" smtClean="0"/>
              <a:t>‹#›</a:t>
            </a:fld>
            <a:endParaRPr lang="en-US"/>
          </a:p>
        </p:txBody>
      </p:sp>
    </p:spTree>
    <p:extLst>
      <p:ext uri="{BB962C8B-B14F-4D97-AF65-F5344CB8AC3E}">
        <p14:creationId xmlns:p14="http://schemas.microsoft.com/office/powerpoint/2010/main" val="208509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209E4A-E361-4A8C-BD73-040AAAF01EB3}"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C044F-0755-4806-AC26-0DB864F17859}" type="slidenum">
              <a:rPr lang="en-US" smtClean="0"/>
              <a:t>‹#›</a:t>
            </a:fld>
            <a:endParaRPr lang="en-US"/>
          </a:p>
        </p:txBody>
      </p:sp>
    </p:spTree>
    <p:extLst>
      <p:ext uri="{BB962C8B-B14F-4D97-AF65-F5344CB8AC3E}">
        <p14:creationId xmlns:p14="http://schemas.microsoft.com/office/powerpoint/2010/main" val="401541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209E4A-E361-4A8C-BD73-040AAAF01EB3}" type="datetimeFigureOut">
              <a:rPr lang="en-US" smtClean="0"/>
              <a:t>7/30/2024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C044F-0755-4806-AC26-0DB864F17859}" type="slidenum">
              <a:rPr lang="en-US" smtClean="0"/>
              <a:t>‹#›</a:t>
            </a:fld>
            <a:endParaRPr lang="en-US"/>
          </a:p>
        </p:txBody>
      </p:sp>
    </p:spTree>
    <p:extLst>
      <p:ext uri="{BB962C8B-B14F-4D97-AF65-F5344CB8AC3E}">
        <p14:creationId xmlns:p14="http://schemas.microsoft.com/office/powerpoint/2010/main" val="344969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09E4A-E361-4A8C-BD73-040AAAF01EB3}" type="datetimeFigureOut">
              <a:rPr lang="en-US" smtClean="0"/>
              <a:t>7/30/2024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C044F-0755-4806-AC26-0DB864F17859}" type="slidenum">
              <a:rPr lang="en-US" smtClean="0"/>
              <a:t>‹#›</a:t>
            </a:fld>
            <a:endParaRPr lang="en-US"/>
          </a:p>
        </p:txBody>
      </p:sp>
    </p:spTree>
    <p:extLst>
      <p:ext uri="{BB962C8B-B14F-4D97-AF65-F5344CB8AC3E}">
        <p14:creationId xmlns:p14="http://schemas.microsoft.com/office/powerpoint/2010/main" val="284251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09E4A-E361-4A8C-BD73-040AAAF01EB3}" type="datetimeFigureOut">
              <a:rPr lang="en-US" smtClean="0"/>
              <a:t>7/30/2024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C044F-0755-4806-AC26-0DB864F17859}" type="slidenum">
              <a:rPr lang="en-US" smtClean="0"/>
              <a:t>‹#›</a:t>
            </a:fld>
            <a:endParaRPr lang="en-US"/>
          </a:p>
        </p:txBody>
      </p:sp>
    </p:spTree>
    <p:extLst>
      <p:ext uri="{BB962C8B-B14F-4D97-AF65-F5344CB8AC3E}">
        <p14:creationId xmlns:p14="http://schemas.microsoft.com/office/powerpoint/2010/main" val="19484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09E4A-E361-4A8C-BD73-040AAAF01EB3}"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C044F-0755-4806-AC26-0DB864F17859}" type="slidenum">
              <a:rPr lang="en-US" smtClean="0"/>
              <a:t>‹#›</a:t>
            </a:fld>
            <a:endParaRPr lang="en-US"/>
          </a:p>
        </p:txBody>
      </p:sp>
    </p:spTree>
    <p:extLst>
      <p:ext uri="{BB962C8B-B14F-4D97-AF65-F5344CB8AC3E}">
        <p14:creationId xmlns:p14="http://schemas.microsoft.com/office/powerpoint/2010/main" val="253955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09E4A-E361-4A8C-BD73-040AAAF01EB3}"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C044F-0755-4806-AC26-0DB864F17859}" type="slidenum">
              <a:rPr lang="en-US" smtClean="0"/>
              <a:t>‹#›</a:t>
            </a:fld>
            <a:endParaRPr lang="en-US"/>
          </a:p>
        </p:txBody>
      </p:sp>
    </p:spTree>
    <p:extLst>
      <p:ext uri="{BB962C8B-B14F-4D97-AF65-F5344CB8AC3E}">
        <p14:creationId xmlns:p14="http://schemas.microsoft.com/office/powerpoint/2010/main" val="2912085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7209E4A-E361-4A8C-BD73-040AAAF01EB3}" type="datetimeFigureOut">
              <a:rPr lang="en-US" smtClean="0"/>
              <a:t>7/30/2024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AC044F-0755-4806-AC26-0DB864F17859}" type="slidenum">
              <a:rPr lang="en-US" smtClean="0"/>
              <a:t>‹#›</a:t>
            </a:fld>
            <a:endParaRPr lang="en-US"/>
          </a:p>
        </p:txBody>
      </p:sp>
    </p:spTree>
    <p:extLst>
      <p:ext uri="{BB962C8B-B14F-4D97-AF65-F5344CB8AC3E}">
        <p14:creationId xmlns:p14="http://schemas.microsoft.com/office/powerpoint/2010/main" val="2241208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jpeg"/><Relationship Id="rId7" Type="http://schemas.openxmlformats.org/officeDocument/2006/relationships/image" Target="../media/image29.jpe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41.pn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jpeg"/><Relationship Id="rId7"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16.jpeg"/><Relationship Id="rId10" Type="http://schemas.openxmlformats.org/officeDocument/2006/relationships/image" Target="../media/image13.png"/><Relationship Id="rId4" Type="http://schemas.openxmlformats.org/officeDocument/2006/relationships/image" Target="../media/image15.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16.jpeg"/><Relationship Id="rId10" Type="http://schemas.openxmlformats.org/officeDocument/2006/relationships/image" Target="../media/image13.png"/><Relationship Id="rId4" Type="http://schemas.openxmlformats.org/officeDocument/2006/relationships/image" Target="../media/image15.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blogtailieu.com/tag/gdpt-2018/"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24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endParaRPr lang="en-US"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1679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sz="2400" dirty="0">
              <a:latin typeface="Times New Roman" pitchFamily="18" charset="0"/>
              <a:cs typeface="Times New Roman" pitchFamily="18" charset="0"/>
            </a:endParaRPr>
          </a:p>
        </p:txBody>
      </p:sp>
      <p:pic>
        <p:nvPicPr>
          <p:cNvPr id="7" name="Picture 12" descr="Không có mô tả ả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860"/>
            <a:ext cx="9324528" cy="51893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itle 7"/>
          <p:cNvSpPr>
            <a:spLocks noGrp="1"/>
          </p:cNvSpPr>
          <p:nvPr>
            <p:ph type="ctrTitle"/>
          </p:nvPr>
        </p:nvSpPr>
        <p:spPr/>
        <p:txBody>
          <a:bodyPr/>
          <a:lstStyle/>
          <a:p>
            <a:endParaRPr lang="en-US"/>
          </a:p>
        </p:txBody>
      </p:sp>
      <p:sp>
        <p:nvSpPr>
          <p:cNvPr id="9" name="Title 1"/>
          <p:cNvSpPr txBox="1">
            <a:spLocks/>
          </p:cNvSpPr>
          <p:nvPr/>
        </p:nvSpPr>
        <p:spPr>
          <a:xfrm>
            <a:off x="757808" y="-308570"/>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smtClean="0">
                <a:solidFill>
                  <a:srgbClr val="C00000"/>
                </a:solidFill>
                <a:latin typeface="Times New Roman" pitchFamily="18" charset="0"/>
                <a:cs typeface="Times New Roman" pitchFamily="18" charset="0"/>
              </a:rPr>
              <a:t>CÁCH THỂ HIỆN</a:t>
            </a:r>
            <a:endParaRPr lang="en-US" sz="2400" b="1" dirty="0">
              <a:solidFill>
                <a:srgbClr val="C00000"/>
              </a:solidFill>
              <a:latin typeface="Times New Roman" pitchFamily="18" charset="0"/>
              <a:cs typeface="Times New Roman" pitchFamily="18" charset="0"/>
            </a:endParaRPr>
          </a:p>
        </p:txBody>
      </p:sp>
      <p:pic>
        <p:nvPicPr>
          <p:cNvPr id="10" name="Picture 20" descr="Có thể là hình ảnh về điện thoạ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9512" y="987574"/>
            <a:ext cx="3744416" cy="32453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descr="Có thể là hình ảnh về sơ đồ tầng, bản thiết kế và văn bản cho biết 'HOLD CUT FO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3606" y="1050516"/>
            <a:ext cx="2494618" cy="31824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1470368"/>
            <a:ext cx="2312760" cy="231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678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par>
                                <p:cTn id="20" presetID="21" presetClass="entr" presetSubtype="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878" y="-308570"/>
            <a:ext cx="7772400" cy="1102519"/>
          </a:xfrm>
        </p:spPr>
        <p:txBody>
          <a:bodyPr>
            <a:normAutofit/>
          </a:bodyPr>
          <a:lstStyle/>
          <a:p>
            <a:r>
              <a:rPr lang="vi-VN" sz="1800" dirty="0" smtClean="0">
                <a:latin typeface="Times New Roman" pitchFamily="18" charset="0"/>
                <a:cs typeface="Times New Roman" pitchFamily="18" charset="0"/>
              </a:rPr>
              <a:t>MỘT SỐ SẢN PHẨM</a:t>
            </a:r>
            <a:endParaRPr lang="en-US" sz="18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endParaRPr lang="en-US" sz="2400" dirty="0">
              <a:latin typeface="Times New Roman" pitchFamily="18" charset="0"/>
              <a:cs typeface="Times New Roman" pitchFamily="18" charset="0"/>
            </a:endParaRPr>
          </a:p>
        </p:txBody>
      </p:sp>
      <p:grpSp>
        <p:nvGrpSpPr>
          <p:cNvPr id="4" name="Group 3"/>
          <p:cNvGrpSpPr/>
          <p:nvPr/>
        </p:nvGrpSpPr>
        <p:grpSpPr>
          <a:xfrm>
            <a:off x="478954" y="582022"/>
            <a:ext cx="8220038" cy="4176464"/>
            <a:chOff x="478954" y="483518"/>
            <a:chExt cx="8220038" cy="4176464"/>
          </a:xfrm>
        </p:grpSpPr>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9390" y="2701553"/>
              <a:ext cx="1790841" cy="18904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678540"/>
              <a:ext cx="1459761" cy="1981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3" descr="Có thể là hình ảnh về đồ chơi trẻ em, thước đo và văn bả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54" y="483518"/>
              <a:ext cx="2641476" cy="17609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5" descr="Không có mô tả ả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713" y="2670254"/>
              <a:ext cx="1668365" cy="19442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17" descr="Có thể là hình ảnh về giá treo khăn và đồng th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514028"/>
              <a:ext cx="1981107" cy="18314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0231" y="514028"/>
              <a:ext cx="1492736" cy="17304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Có thể là hình ảnh về văn bản cho biết 'REDIMO 11cm 3cm Tacem 3cm 13cm 9c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04248" y="2694990"/>
              <a:ext cx="1894744" cy="18947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44678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47" t="18741" r="8769" b="5526"/>
          <a:stretch/>
        </p:blipFill>
        <p:spPr bwMode="auto">
          <a:xfrm>
            <a:off x="0" y="0"/>
            <a:ext cx="9036495" cy="523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1475656" y="2067694"/>
            <a:ext cx="4752528"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000" b="1" dirty="0" smtClean="0"/>
              <a:t>Em có biết: </a:t>
            </a:r>
            <a:r>
              <a:rPr lang="vi-VN" sz="2000" dirty="0" smtClean="0"/>
              <a:t/>
            </a:r>
            <a:br>
              <a:rPr lang="vi-VN" sz="2000" dirty="0" smtClean="0"/>
            </a:br>
            <a:r>
              <a:rPr lang="vi-VN" sz="2000" dirty="0" smtClean="0"/>
              <a:t>- Các yếu tố cơ bản của līnh vực thiết kế công nghiệp như tính công năng, tính thẩm mĩ, sự kết hợp giữa tính mới lạ và tiện dụng,... cần được tìm hiểu và thể hiện Cụ thể trong sản phầm thiết kế để có thể đáp ứng được nhu cầu sử dụng của thời đại mà vẫn giữ được dấu ấn riêng của thiết kế.</a:t>
            </a:r>
            <a:endParaRPr lang="en-US" sz="2000" dirty="0">
              <a:latin typeface="Times New Roman" pitchFamily="18" charset="0"/>
              <a:cs typeface="Times New Roman" pitchFamily="18" charset="0"/>
            </a:endParaRPr>
          </a:p>
        </p:txBody>
      </p:sp>
      <p:pic>
        <p:nvPicPr>
          <p:cNvPr id="2" name="Em có biết Các yếu 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9512" y="4626446"/>
            <a:ext cx="609600" cy="609600"/>
          </a:xfrm>
          <a:prstGeom prst="rect">
            <a:avLst/>
          </a:prstGeom>
        </p:spPr>
      </p:pic>
    </p:spTree>
    <p:extLst>
      <p:ext uri="{BB962C8B-B14F-4D97-AF65-F5344CB8AC3E}">
        <p14:creationId xmlns:p14="http://schemas.microsoft.com/office/powerpoint/2010/main" val="27446780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75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86"/>
            <a:ext cx="9144000" cy="51579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ctrTitle"/>
          </p:nvPr>
        </p:nvSpPr>
        <p:spPr/>
        <p:txBody>
          <a:bodyPr/>
          <a:lstStyle/>
          <a:p>
            <a:endParaRPr lang="en-US"/>
          </a:p>
        </p:txBody>
      </p:sp>
      <p:sp>
        <p:nvSpPr>
          <p:cNvPr id="10" name="Title 1"/>
          <p:cNvSpPr txBox="1">
            <a:spLocks/>
          </p:cNvSpPr>
          <p:nvPr/>
        </p:nvSpPr>
        <p:spPr>
          <a:xfrm>
            <a:off x="2271494" y="34206"/>
            <a:ext cx="4312979" cy="377615"/>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dirty="0" smtClean="0">
                <a:latin typeface="Times New Roman" pitchFamily="18" charset="0"/>
                <a:cs typeface="Times New Roman" pitchFamily="18" charset="0"/>
              </a:rPr>
              <a:t>Một số sản phẩm</a:t>
            </a:r>
            <a:endParaRPr lang="en-US" sz="2800" dirty="0">
              <a:latin typeface="Times New Roman" pitchFamily="18" charset="0"/>
              <a:cs typeface="Times New Roman" pitchFamily="18" charset="0"/>
            </a:endParaRPr>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037" r="32770"/>
          <a:stretch/>
        </p:blipFill>
        <p:spPr bwMode="auto">
          <a:xfrm>
            <a:off x="822061" y="606734"/>
            <a:ext cx="1651000" cy="18359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8176" y="606734"/>
            <a:ext cx="2634619" cy="18141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8180" y="2643758"/>
            <a:ext cx="1918196" cy="18002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1" y="2643759"/>
            <a:ext cx="3312368" cy="18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descr="Cách làm giá đỡ điện thoại handmad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020" t="12861" r="30238"/>
          <a:stretch/>
        </p:blipFill>
        <p:spPr bwMode="auto">
          <a:xfrm>
            <a:off x="3198325" y="606734"/>
            <a:ext cx="1728192" cy="18141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6780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2000"/>
                                        <p:tgtEl>
                                          <p:spTgt spid="15"/>
                                        </p:tgtEl>
                                      </p:cBhvr>
                                    </p:animEffect>
                                  </p:childTnLst>
                                </p:cTn>
                              </p:par>
                              <p:par>
                                <p:cTn id="11" presetID="21" presetClass="entr" presetSubtype="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par>
                                <p:cTn id="14" presetID="21"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par>
                                <p:cTn id="17" presetID="21"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par>
                                <p:cTn id="20" presetID="21"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44"/>
            <a:ext cx="9144000" cy="51472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ctrTitle"/>
          </p:nvPr>
        </p:nvSpPr>
        <p:spPr/>
        <p:txBody>
          <a:bodyPr/>
          <a:lstStyle/>
          <a:p>
            <a:endParaRPr lang="en-US" dirty="0"/>
          </a:p>
        </p:txBody>
      </p:sp>
      <p:sp>
        <p:nvSpPr>
          <p:cNvPr id="13" name="Title 1"/>
          <p:cNvSpPr txBox="1">
            <a:spLocks/>
          </p:cNvSpPr>
          <p:nvPr/>
        </p:nvSpPr>
        <p:spPr>
          <a:xfrm>
            <a:off x="522472" y="11113"/>
            <a:ext cx="8225992" cy="11025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300" dirty="0" smtClean="0">
                <a:solidFill>
                  <a:srgbClr val="FF0000"/>
                </a:solidFill>
              </a:rPr>
              <a:t>Bài tập</a:t>
            </a:r>
            <a:r>
              <a:rPr lang="vi-VN" sz="2400" dirty="0" smtClean="0"/>
              <a:t/>
            </a:r>
            <a:br>
              <a:rPr lang="vi-VN" sz="2400" dirty="0" smtClean="0"/>
            </a:br>
            <a:r>
              <a:rPr lang="vi-VN" sz="2400" dirty="0" smtClean="0"/>
              <a:t>Thiết kế một sản phầm giá đỡ thiết bị công nghệ từ vật liệu sẵn có.</a:t>
            </a:r>
            <a:endParaRPr lang="en-US" sz="2400" dirty="0">
              <a:latin typeface="Times New Roman" pitchFamily="18" charset="0"/>
              <a:cs typeface="Times New Roman" pitchFamily="18" charset="0"/>
            </a:endParaRPr>
          </a:p>
        </p:txBody>
      </p:sp>
      <p:grpSp>
        <p:nvGrpSpPr>
          <p:cNvPr id="14" name="Group 13"/>
          <p:cNvGrpSpPr/>
          <p:nvPr/>
        </p:nvGrpSpPr>
        <p:grpSpPr>
          <a:xfrm>
            <a:off x="1256134" y="1303298"/>
            <a:ext cx="6551928" cy="3050832"/>
            <a:chOff x="478954" y="483518"/>
            <a:chExt cx="8220038" cy="4176464"/>
          </a:xfrm>
        </p:grpSpPr>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9390" y="2701553"/>
              <a:ext cx="1790841" cy="18904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55" y="2678540"/>
              <a:ext cx="1880400" cy="1981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descr="Có thể là hình ảnh về đồ chơi trẻ em, thước đo và văn bả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954" y="483518"/>
              <a:ext cx="2641476" cy="17609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15" descr="Không có mô tả ả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1713" y="2670254"/>
              <a:ext cx="1668365" cy="19442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17" descr="Có thể là hình ảnh về giá treo khăn và đồng tha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514028"/>
              <a:ext cx="1981107" cy="18314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0231" y="514028"/>
              <a:ext cx="1492736" cy="17304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descr="Có thể là hình ảnh về văn bản cho biết 'REDIMO 11cm 3cm Tacem 3cm 13cm 9c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04248" y="2694990"/>
              <a:ext cx="1894744" cy="18947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44678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4" y="39588"/>
            <a:ext cx="9132416" cy="51327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ctrTitle"/>
          </p:nvPr>
        </p:nvSpPr>
        <p:spPr/>
        <p:txBody>
          <a:bodyPr/>
          <a:lstStyle/>
          <a:p>
            <a:endParaRPr lang="en-US"/>
          </a:p>
        </p:txBody>
      </p:sp>
      <p:sp>
        <p:nvSpPr>
          <p:cNvPr id="5" name="Title 1"/>
          <p:cNvSpPr txBox="1">
            <a:spLocks/>
          </p:cNvSpPr>
          <p:nvPr/>
        </p:nvSpPr>
        <p:spPr>
          <a:xfrm>
            <a:off x="899592" y="1503424"/>
            <a:ext cx="7772400"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000" b="1" dirty="0" smtClean="0">
                <a:solidFill>
                  <a:srgbClr val="002060"/>
                </a:solidFill>
              </a:rPr>
              <a:t>	                             THẢO LUẬN </a:t>
            </a:r>
            <a:r>
              <a:rPr lang="vi-VN" sz="2000" dirty="0" smtClean="0"/>
              <a:t/>
            </a:r>
            <a:br>
              <a:rPr lang="vi-VN" sz="2000" dirty="0" smtClean="0"/>
            </a:br>
            <a:r>
              <a:rPr lang="vi-VN" sz="2000" dirty="0" smtClean="0">
                <a:solidFill>
                  <a:srgbClr val="FF0000"/>
                </a:solidFill>
              </a:rPr>
              <a:t>Trưng bày sản phẩm mĩ thuật và thảo luận theo một số nội dung gợi ý sau:</a:t>
            </a:r>
            <a:br>
              <a:rPr lang="vi-VN" sz="2000" dirty="0" smtClean="0">
                <a:solidFill>
                  <a:srgbClr val="FF0000"/>
                </a:solidFill>
              </a:rPr>
            </a:br>
            <a:r>
              <a:rPr lang="vi-VN" sz="2000" dirty="0" smtClean="0"/>
              <a:t> - Sản phẩm giá đỡ thiết bị công nghệ của bạn được thực hiện từ những vật liệu gì?</a:t>
            </a:r>
            <a:br>
              <a:rPr lang="vi-VN" sz="2000" dirty="0" smtClean="0"/>
            </a:br>
            <a:r>
              <a:rPr lang="vi-VN" sz="2000" dirty="0" smtClean="0"/>
              <a:t> - Kiểu dáng thiết kế, tinh sáng tạo được thể hiện thế nào trong sản phẩm của bạn? </a:t>
            </a:r>
            <a:br>
              <a:rPr lang="vi-VN" sz="2000" dirty="0" smtClean="0"/>
            </a:br>
            <a:r>
              <a:rPr lang="vi-VN" sz="2000" dirty="0" smtClean="0"/>
              <a:t>- Tính thẩm mĩ và công năng sử dụng được thể hiện thế nào trong thiết kế sản phẩm thiết kế của bạn?</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7446780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4" y="10790"/>
            <a:ext cx="9132416" cy="51327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ctrTitle"/>
          </p:nvPr>
        </p:nvSpPr>
        <p:spPr/>
        <p:txBody>
          <a:bodyPr/>
          <a:lstStyle/>
          <a:p>
            <a:endParaRPr lang="en-US"/>
          </a:p>
        </p:txBody>
      </p:sp>
      <p:pic>
        <p:nvPicPr>
          <p:cNvPr id="7" name="Picture 6"/>
          <p:cNvPicPr>
            <a:picLocks noChangeAspect="1"/>
          </p:cNvPicPr>
          <p:nvPr/>
        </p:nvPicPr>
        <p:blipFill>
          <a:blip r:embed="rId3"/>
          <a:stretch>
            <a:fillRect/>
          </a:stretch>
        </p:blipFill>
        <p:spPr>
          <a:xfrm>
            <a:off x="-5184" y="10790"/>
            <a:ext cx="9149184" cy="5132710"/>
          </a:xfrm>
          <a:prstGeom prst="rect">
            <a:avLst/>
          </a:prstGeom>
        </p:spPr>
      </p:pic>
      <p:sp>
        <p:nvSpPr>
          <p:cNvPr id="8" name="Title 1"/>
          <p:cNvSpPr txBox="1">
            <a:spLocks/>
          </p:cNvSpPr>
          <p:nvPr/>
        </p:nvSpPr>
        <p:spPr>
          <a:xfrm>
            <a:off x="1763688" y="843558"/>
            <a:ext cx="6192688"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rgbClr val="C00000"/>
                </a:solidFill>
                <a:latin typeface="Times New Roman" pitchFamily="18" charset="0"/>
                <a:cs typeface="Times New Roman" pitchFamily="18" charset="0"/>
              </a:rPr>
              <a:t>VẬN DỤNG</a:t>
            </a:r>
            <a:r>
              <a:rPr lang="vi-VN" sz="2800" b="1" dirty="0" smtClean="0">
                <a:latin typeface="Times New Roman" pitchFamily="18" charset="0"/>
                <a:cs typeface="Times New Roman" pitchFamily="18" charset="0"/>
              </a:rPr>
              <a:t/>
            </a:r>
            <a:br>
              <a:rPr lang="vi-VN" sz="2800" b="1" dirty="0" smtClean="0">
                <a:latin typeface="Times New Roman" pitchFamily="18" charset="0"/>
                <a:cs typeface="Times New Roman" pitchFamily="18" charset="0"/>
              </a:rPr>
            </a:br>
            <a:r>
              <a:rPr lang="vi-VN" sz="2000" b="1" dirty="0" smtClean="0">
                <a:latin typeface="Times New Roman" pitchFamily="18" charset="0"/>
                <a:cs typeface="Times New Roman" pitchFamily="18" charset="0"/>
              </a:rPr>
              <a:t>EM HÃY THIẾT KẾ MỘT GIÁ ĐIỆN THOẠI KHÁC ĐỂ SỬ DỤNG Ở NHÀ</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744678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24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endParaRPr lang="en-US" sz="2400" dirty="0">
              <a:latin typeface="Times New Roman" pitchFamily="18" charset="0"/>
              <a:cs typeface="Times New Roman" pitchFamily="18" charset="0"/>
            </a:endParaRP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5" y="0"/>
            <a:ext cx="9137825" cy="5143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678002"/>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9" name="Picture 15"/>
          <p:cNvPicPr>
            <a:picLocks noChangeAspect="1" noChangeArrowheads="1"/>
          </p:cNvPicPr>
          <p:nvPr/>
        </p:nvPicPr>
        <p:blipFill rotWithShape="1">
          <a:blip r:embed="rId2">
            <a:extLst>
              <a:ext uri="{28A0092B-C50C-407E-A947-70E740481C1C}">
                <a14:useLocalDpi xmlns:a14="http://schemas.microsoft.com/office/drawing/2010/main" val="0"/>
              </a:ext>
            </a:extLst>
          </a:blip>
          <a:srcRect l="14490" t="18333" r="10836" b="44584"/>
          <a:stretch/>
        </p:blipFill>
        <p:spPr bwMode="auto">
          <a:xfrm>
            <a:off x="-1" y="0"/>
            <a:ext cx="9144001" cy="538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877582"/>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2743200" y="-1532706"/>
            <a:ext cx="6400800" cy="1314450"/>
          </a:xfrm>
        </p:spPr>
        <p:txBody>
          <a:bodyPr>
            <a:normAutofit/>
          </a:bodyPr>
          <a:lstStyle/>
          <a:p>
            <a:endParaRPr lang="en-US" sz="2400" dirty="0">
              <a:latin typeface="Times New Roman" pitchFamily="18" charset="0"/>
              <a:cs typeface="Times New Roman" pitchFamily="18" charset="0"/>
            </a:endParaRPr>
          </a:p>
        </p:txBody>
      </p:sp>
      <p:pic>
        <p:nvPicPr>
          <p:cNvPr id="12" name="Picture 11" descr="Không có mô tả ả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459" y="0"/>
            <a:ext cx="9324528" cy="51893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stretch>
            <a:fillRect/>
          </a:stretch>
        </p:blipFill>
        <p:spPr>
          <a:xfrm>
            <a:off x="9361129" y="54214"/>
            <a:ext cx="9612471" cy="5469864"/>
          </a:xfrm>
          <a:prstGeom prst="rect">
            <a:avLst/>
          </a:prstGeom>
        </p:spPr>
      </p:pic>
      <p:sp>
        <p:nvSpPr>
          <p:cNvPr id="14" name="Title 7"/>
          <p:cNvSpPr txBox="1">
            <a:spLocks/>
          </p:cNvSpPr>
          <p:nvPr/>
        </p:nvSpPr>
        <p:spPr>
          <a:xfrm>
            <a:off x="750529" y="2003327"/>
            <a:ext cx="7781911"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1800" b="1" dirty="0" smtClean="0">
                <a:solidFill>
                  <a:srgbClr val="C00000"/>
                </a:solidFill>
              </a:rPr>
              <a:t>YÊU CẦU CẦN ĐẠT</a:t>
            </a:r>
            <a:r>
              <a:rPr lang="vi-VN" sz="3200" b="1" dirty="0" smtClean="0"/>
              <a:t/>
            </a:r>
            <a:br>
              <a:rPr lang="vi-VN" sz="3200" b="1" dirty="0" smtClean="0"/>
            </a:br>
            <a:r>
              <a:rPr lang="vi-VN" sz="1800" b="1" dirty="0" smtClean="0"/>
              <a:t>-Biết được một số kiểu dáng giá đỡ thiết bị công nghệ ( Điện thoại, máy tính...)</a:t>
            </a:r>
            <a:br>
              <a:rPr lang="vi-VN" sz="1800" b="1" dirty="0" smtClean="0"/>
            </a:br>
            <a:r>
              <a:rPr lang="vi-VN" sz="1800" b="1" dirty="0" smtClean="0"/>
              <a:t>- Hình thành ý tưởng trong thiết kế sản phẩm giá đỡ thiết bị công nghệ</a:t>
            </a:r>
            <a:br>
              <a:rPr lang="vi-VN" sz="1800" b="1" dirty="0" smtClean="0"/>
            </a:br>
            <a:r>
              <a:rPr lang="vi-VN" sz="1800" b="1" dirty="0" smtClean="0"/>
              <a:t>- Vận dụng được kiến thức, tạo dáng </a:t>
            </a:r>
            <a:r>
              <a:rPr lang="vi-VN" sz="1800" b="1" dirty="0" smtClean="0"/>
              <a:t>sản </a:t>
            </a:r>
            <a:r>
              <a:rPr lang="vi-VN" sz="1800" b="1" dirty="0" smtClean="0"/>
              <a:t>phẩm trong thực hành, sáng tạo giá đỡ giá đỡ thiết bị công nghệ.</a:t>
            </a:r>
            <a:br>
              <a:rPr lang="vi-VN" sz="1800" b="1" dirty="0" smtClean="0"/>
            </a:br>
            <a:r>
              <a:rPr lang="vi-VN" sz="1800" b="1" dirty="0" smtClean="0"/>
              <a:t>- Yêu thích và có ý thức tìm hiểu về lĩnh vực thiết kế để vận dụng vào cuộc sống.</a:t>
            </a:r>
            <a:endParaRPr lang="en-US" sz="3200" b="1" dirty="0"/>
          </a:p>
        </p:txBody>
      </p:sp>
      <p:grpSp>
        <p:nvGrpSpPr>
          <p:cNvPr id="15" name="Group 14"/>
          <p:cNvGrpSpPr/>
          <p:nvPr/>
        </p:nvGrpSpPr>
        <p:grpSpPr>
          <a:xfrm>
            <a:off x="750529" y="51919"/>
            <a:ext cx="7853919" cy="1123120"/>
            <a:chOff x="1290081" y="10717"/>
            <a:chExt cx="7853919" cy="1123120"/>
          </a:xfrm>
        </p:grpSpPr>
        <p:sp>
          <p:nvSpPr>
            <p:cNvPr id="16" name="Rounded Rectangle 15"/>
            <p:cNvSpPr/>
            <p:nvPr/>
          </p:nvSpPr>
          <p:spPr>
            <a:xfrm>
              <a:off x="1290081" y="196652"/>
              <a:ext cx="7776864" cy="71891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371600" y="31318"/>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smtClean="0">
                  <a:solidFill>
                    <a:srgbClr val="FFFF00"/>
                  </a:solidFill>
                  <a:latin typeface="Times New Roman" pitchFamily="18" charset="0"/>
                  <a:cs typeface="Times New Roman" pitchFamily="18" charset="0"/>
                </a:rPr>
                <a:t>BÀI 4: THIẾT KẾ GIÁ ĐỠ THIẾT BỊ CÔNG NGHỆ</a:t>
              </a:r>
              <a:endParaRPr lang="en-US" sz="2400" b="1" dirty="0">
                <a:solidFill>
                  <a:srgbClr val="FFFF00"/>
                </a:solidFill>
                <a:latin typeface="Times New Roman" pitchFamily="18" charset="0"/>
                <a:cs typeface="Times New Roman" pitchFamily="18" charset="0"/>
              </a:endParaRPr>
            </a:p>
          </p:txBody>
        </p:sp>
        <p:sp>
          <p:nvSpPr>
            <p:cNvPr id="18" name="Title 1"/>
            <p:cNvSpPr txBox="1">
              <a:spLocks/>
            </p:cNvSpPr>
            <p:nvPr/>
          </p:nvSpPr>
          <p:spPr>
            <a:xfrm>
              <a:off x="1371600" y="10717"/>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smtClean="0">
                  <a:solidFill>
                    <a:srgbClr val="FFC000"/>
                  </a:solidFill>
                  <a:latin typeface="Times New Roman" pitchFamily="18" charset="0"/>
                  <a:cs typeface="Times New Roman" pitchFamily="18" charset="0"/>
                </a:rPr>
                <a:t>BÀI 4: THIẾT KẾ GIÁ ĐỠ THIẾT BỊ CÔNG NGHỆ</a:t>
              </a:r>
              <a:endParaRPr lang="en-US" sz="2400" b="1" dirty="0">
                <a:solidFill>
                  <a:srgbClr val="FFC000"/>
                </a:solidFill>
                <a:latin typeface="Times New Roman" pitchFamily="18" charset="0"/>
                <a:cs typeface="Times New Roman" pitchFamily="18" charset="0"/>
              </a:endParaRPr>
            </a:p>
          </p:txBody>
        </p:sp>
      </p:grpSp>
      <p:pic>
        <p:nvPicPr>
          <p:cNvPr id="3" name="YÊU CẦU CẦN ĐẠT Biế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58" y="4371950"/>
            <a:ext cx="609600" cy="609600"/>
          </a:xfrm>
          <a:prstGeom prst="rect">
            <a:avLst/>
          </a:prstGeom>
        </p:spPr>
      </p:pic>
    </p:spTree>
    <p:extLst>
      <p:ext uri="{BB962C8B-B14F-4D97-AF65-F5344CB8AC3E}">
        <p14:creationId xmlns:p14="http://schemas.microsoft.com/office/powerpoint/2010/main" val="2744678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0.14114 -0.00216 L -1.03351 -0.02839 " pathEditMode="relative" rAng="0" ptsTypes="AA">
                                      <p:cBhvr>
                                        <p:cTn id="11" dur="2000" fill="hold"/>
                                        <p:tgtEl>
                                          <p:spTgt spid="13"/>
                                        </p:tgtEl>
                                        <p:attrNameLst>
                                          <p:attrName>ppt_x</p:attrName>
                                          <p:attrName>ppt_y</p:attrName>
                                        </p:attrNameLst>
                                      </p:cBhvr>
                                      <p:rCtr x="-58733" y="-1327"/>
                                    </p:animMotion>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90"/>
                                          </p:val>
                                        </p:tav>
                                        <p:tav tm="100000">
                                          <p:val>
                                            <p:fltVal val="0"/>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9507" fill="hold"/>
                                        <p:tgtEl>
                                          <p:spTgt spid="3"/>
                                        </p:tgtEl>
                                      </p:cBhvr>
                                    </p:cmd>
                                  </p:childTnLst>
                                </p:cTn>
                              </p:par>
                            </p:childTnLst>
                          </p:cTn>
                        </p:par>
                      </p:childTnLst>
                    </p:cTn>
                  </p:par>
                </p:childTnLst>
              </p:cTn>
              <p:nextCondLst>
                <p:cond evt="onClick" delay="0">
                  <p:tgtEl>
                    <p:spTgt spid="3"/>
                  </p:tgtEl>
                </p:cond>
              </p:nextCondLst>
            </p:seq>
            <p:audio>
              <p:cMediaNode vol="80000">
                <p:cTn id="25" fill="hold" display="0">
                  <p:stCondLst>
                    <p:cond delay="indefinite"/>
                  </p:stCondLst>
                  <p:endCondLst>
                    <p:cond evt="onStopAudio" delay="0">
                      <p:tgtEl>
                        <p:sldTgt/>
                      </p:tgtEl>
                    </p:cond>
                  </p:endCondLst>
                </p:cTn>
                <p:tgtEl>
                  <p:spTgt spid="3"/>
                </p:tgtEl>
              </p:cMediaNode>
            </p:audio>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Không có mô tả ả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96" y="-45859"/>
            <a:ext cx="9324528" cy="51893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4" name="Title 23"/>
          <p:cNvSpPr>
            <a:spLocks noGrp="1"/>
          </p:cNvSpPr>
          <p:nvPr>
            <p:ph type="ctrTitle"/>
          </p:nvPr>
        </p:nvSpPr>
        <p:spPr/>
        <p:txBody>
          <a:bodyPr/>
          <a:lstStyle/>
          <a:p>
            <a:endParaRPr lang="en-US"/>
          </a:p>
        </p:txBody>
      </p:sp>
      <p:sp>
        <p:nvSpPr>
          <p:cNvPr id="25" name="Title 1"/>
          <p:cNvSpPr txBox="1">
            <a:spLocks/>
          </p:cNvSpPr>
          <p:nvPr/>
        </p:nvSpPr>
        <p:spPr>
          <a:xfrm>
            <a:off x="683568" y="0"/>
            <a:ext cx="7772400" cy="1102519"/>
          </a:xfrm>
          <a:prstGeom prst="rect">
            <a:avLst/>
          </a:prstGeom>
          <a:ln>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smtClean="0">
                <a:solidFill>
                  <a:srgbClr val="002060"/>
                </a:solidFill>
                <a:latin typeface="Times New Roman" pitchFamily="18" charset="0"/>
                <a:cs typeface="Times New Roman" pitchFamily="18" charset="0"/>
              </a:rPr>
              <a:t>Quan sát </a:t>
            </a:r>
            <a:r>
              <a:rPr lang="vi-VN" sz="2400" dirty="0" smtClean="0">
                <a:latin typeface="Times New Roman" pitchFamily="18" charset="0"/>
                <a:cs typeface="Times New Roman" pitchFamily="18" charset="0"/>
              </a:rPr>
              <a:t/>
            </a:r>
            <a:br>
              <a:rPr lang="vi-VN" sz="2400" dirty="0" smtClean="0">
                <a:latin typeface="Times New Roman" pitchFamily="18" charset="0"/>
                <a:cs typeface="Times New Roman" pitchFamily="18" charset="0"/>
              </a:rPr>
            </a:br>
            <a:r>
              <a:rPr lang="vi-VN" sz="2400" dirty="0" smtClean="0">
                <a:solidFill>
                  <a:srgbClr val="C00000"/>
                </a:solidFill>
                <a:latin typeface="Times New Roman" pitchFamily="18" charset="0"/>
                <a:cs typeface="Times New Roman" pitchFamily="18" charset="0"/>
              </a:rPr>
              <a:t>Tìm hiểu về giá đỡ thiết bị công nghệ</a:t>
            </a:r>
            <a:endParaRPr lang="en-US" sz="2400" dirty="0">
              <a:solidFill>
                <a:srgbClr val="C00000"/>
              </a:solidFill>
              <a:latin typeface="Times New Roman" pitchFamily="18" charset="0"/>
              <a:cs typeface="Times New Roman" pitchFamily="18" charset="0"/>
            </a:endParaRPr>
          </a:p>
        </p:txBody>
      </p:sp>
      <p:grpSp>
        <p:nvGrpSpPr>
          <p:cNvPr id="27" name="Group 26"/>
          <p:cNvGrpSpPr/>
          <p:nvPr/>
        </p:nvGrpSpPr>
        <p:grpSpPr>
          <a:xfrm>
            <a:off x="644091" y="1005315"/>
            <a:ext cx="8012496" cy="3743473"/>
            <a:chOff x="683566" y="552499"/>
            <a:chExt cx="8012496" cy="3743473"/>
          </a:xfrm>
        </p:grpSpPr>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0662" y="2712069"/>
              <a:ext cx="1501013" cy="15839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9" descr="Có thể là hình ảnh về điện thoại và thiết bị phát âm thanh kỹ thuật số"/>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6" y="2673089"/>
              <a:ext cx="1832067" cy="15789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 name="Picture 11" descr="Có thể là hình ảnh về thiết bị chiếu sá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8000" y="552499"/>
              <a:ext cx="1650294" cy="18320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1" name="Picture 24" descr="Giá đỡ điện thoại để bàn S201 | Shopee Việt N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7999" y="2673089"/>
              <a:ext cx="1666791" cy="16228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2" name="Picture 26" descr="Giá đỡ điện thoại gấp gọ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6238" y="2712070"/>
              <a:ext cx="1719824" cy="15839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3"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7" y="552499"/>
              <a:ext cx="1832067" cy="18320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18194" y="552499"/>
              <a:ext cx="1832067" cy="18320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9"/>
            <p:cNvPicPr>
              <a:picLocks noChangeAspect="1" noChangeArrowheads="1"/>
            </p:cNvPicPr>
            <p:nvPr/>
          </p:nvPicPr>
          <p:blipFill rotWithShape="1">
            <a:blip r:embed="rId10">
              <a:extLst>
                <a:ext uri="{28A0092B-C50C-407E-A947-70E740481C1C}">
                  <a14:useLocalDpi xmlns:a14="http://schemas.microsoft.com/office/drawing/2010/main" val="0"/>
                </a:ext>
              </a:extLst>
            </a:blip>
            <a:srcRect t="27414"/>
            <a:stretch/>
          </p:blipFill>
          <p:spPr bwMode="auto">
            <a:xfrm>
              <a:off x="6976238" y="604999"/>
              <a:ext cx="1719824" cy="17795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446780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hông có mô tả ả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56" y="0"/>
            <a:ext cx="9324528" cy="51893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Subtitle 2"/>
          <p:cNvSpPr>
            <a:spLocks noGrp="1"/>
          </p:cNvSpPr>
          <p:nvPr>
            <p:ph type="subTitle" idx="1"/>
          </p:nvPr>
        </p:nvSpPr>
        <p:spPr>
          <a:xfrm>
            <a:off x="6080360" y="3365841"/>
            <a:ext cx="2958453" cy="489326"/>
          </a:xfrm>
        </p:spPr>
        <p:txBody>
          <a:bodyPr>
            <a:normAutofit/>
          </a:bodyPr>
          <a:lstStyle/>
          <a:p>
            <a:endParaRPr lang="en-US" sz="2400" dirty="0">
              <a:latin typeface="Times New Roman" pitchFamily="18" charset="0"/>
              <a:cs typeface="Times New Roman" pitchFamily="18" charset="0"/>
            </a:endParaRPr>
          </a:p>
        </p:txBody>
      </p:sp>
      <p:grpSp>
        <p:nvGrpSpPr>
          <p:cNvPr id="15" name="Group 14"/>
          <p:cNvGrpSpPr/>
          <p:nvPr/>
        </p:nvGrpSpPr>
        <p:grpSpPr>
          <a:xfrm>
            <a:off x="1000965" y="448670"/>
            <a:ext cx="6984778" cy="2910077"/>
            <a:chOff x="683566" y="552499"/>
            <a:chExt cx="8012496" cy="3743473"/>
          </a:xfrm>
        </p:grpSpPr>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0662" y="2712069"/>
              <a:ext cx="1501013" cy="15839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descr="Có thể là hình ảnh về điện thoại và thiết bị phát âm thanh kỹ thuật số"/>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6" y="2673089"/>
              <a:ext cx="1832067" cy="15789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11" descr="Có thể là hình ảnh về thiết bị chiếu sá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8000" y="552499"/>
              <a:ext cx="1650294" cy="18320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24" descr="Giá đỡ điện thoại để bàn S201 | Shopee Việt N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7999" y="2673089"/>
              <a:ext cx="1666791" cy="16228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 name="Picture 26" descr="Giá đỡ điện thoại gấp gọ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6238" y="2712070"/>
              <a:ext cx="1719824" cy="15839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1"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7" y="552499"/>
              <a:ext cx="1832067" cy="18320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18194" y="552499"/>
              <a:ext cx="1832067" cy="18320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9"/>
            <p:cNvPicPr>
              <a:picLocks noChangeAspect="1" noChangeArrowheads="1"/>
            </p:cNvPicPr>
            <p:nvPr/>
          </p:nvPicPr>
          <p:blipFill rotWithShape="1">
            <a:blip r:embed="rId10">
              <a:extLst>
                <a:ext uri="{28A0092B-C50C-407E-A947-70E740481C1C}">
                  <a14:useLocalDpi xmlns:a14="http://schemas.microsoft.com/office/drawing/2010/main" val="0"/>
                </a:ext>
              </a:extLst>
            </a:blip>
            <a:srcRect t="27414"/>
            <a:stretch/>
          </p:blipFill>
          <p:spPr bwMode="auto">
            <a:xfrm>
              <a:off x="6976238" y="604999"/>
              <a:ext cx="1719824" cy="17795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755576" y="3756179"/>
            <a:ext cx="7776864" cy="1292662"/>
          </a:xfrm>
          <a:prstGeom prst="rect">
            <a:avLst/>
          </a:prstGeom>
          <a:noFill/>
        </p:spPr>
        <p:txBody>
          <a:bodyPr wrap="square" rtlCol="0">
            <a:spAutoFit/>
          </a:bodyPr>
          <a:lstStyle/>
          <a:p>
            <a:r>
              <a:rPr lang="vi-VN" sz="2000" dirty="0" smtClean="0">
                <a:latin typeface="+mj-lt"/>
              </a:rPr>
              <a:t>- Chất liệu làm giá thiết bị công nghệ?</a:t>
            </a:r>
          </a:p>
          <a:p>
            <a:r>
              <a:rPr lang="vi-VN" sz="2000" dirty="0" smtClean="0">
                <a:latin typeface="+mj-lt"/>
              </a:rPr>
              <a:t>- Hình dáng </a:t>
            </a:r>
            <a:r>
              <a:rPr lang="vi-VN" sz="2000" dirty="0">
                <a:latin typeface="+mj-lt"/>
              </a:rPr>
              <a:t>công nghệ</a:t>
            </a:r>
            <a:r>
              <a:rPr lang="vi-VN" sz="2000" dirty="0" smtClean="0">
                <a:latin typeface="+mj-lt"/>
              </a:rPr>
              <a:t>?</a:t>
            </a:r>
          </a:p>
          <a:p>
            <a:r>
              <a:rPr lang="vi-VN" sz="2000" dirty="0" smtClean="0">
                <a:latin typeface="+mj-lt"/>
              </a:rPr>
              <a:t>- Tác dụng </a:t>
            </a:r>
            <a:r>
              <a:rPr lang="vi-VN" sz="2000" dirty="0">
                <a:latin typeface="+mj-lt"/>
              </a:rPr>
              <a:t>công nghệ</a:t>
            </a:r>
            <a:r>
              <a:rPr lang="vi-VN" dirty="0">
                <a:latin typeface="+mj-lt"/>
              </a:rPr>
              <a:t>?</a:t>
            </a:r>
          </a:p>
          <a:p>
            <a:endParaRPr lang="en-US" dirty="0"/>
          </a:p>
        </p:txBody>
      </p:sp>
    </p:spTree>
    <p:extLst>
      <p:ext uri="{BB962C8B-B14F-4D97-AF65-F5344CB8AC3E}">
        <p14:creationId xmlns:p14="http://schemas.microsoft.com/office/powerpoint/2010/main" val="274467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ircle(in)">
                                      <p:cBhvr>
                                        <p:cTn id="1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36912" y="2127463"/>
            <a:ext cx="6400800" cy="1314450"/>
          </a:xfrm>
        </p:spPr>
        <p:txBody>
          <a:bodyPr>
            <a:normAutofit/>
          </a:bodyPr>
          <a:lstStyle/>
          <a:p>
            <a:r>
              <a:rPr lang="vi-VN" sz="2400" dirty="0" smtClean="0">
                <a:latin typeface="Times New Roman" pitchFamily="18" charset="0"/>
                <a:cs typeface="Times New Roman" pitchFamily="18" charset="0"/>
              </a:rPr>
              <a:t>_</a:t>
            </a:r>
            <a:endParaRPr lang="en-US" sz="2400" dirty="0">
              <a:latin typeface="Times New Roman" pitchFamily="18" charset="0"/>
              <a:cs typeface="Times New Roman" pitchFamily="18" charset="0"/>
            </a:endParaRPr>
          </a:p>
        </p:txBody>
      </p:sp>
      <p:pic>
        <p:nvPicPr>
          <p:cNvPr id="13" name="Picture 12" descr="Không có mô tả ả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0" y="-18053"/>
            <a:ext cx="9324528" cy="51893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Title 13"/>
          <p:cNvSpPr>
            <a:spLocks noGrp="1"/>
          </p:cNvSpPr>
          <p:nvPr>
            <p:ph type="ctrTitle"/>
          </p:nvPr>
        </p:nvSpPr>
        <p:spPr/>
        <p:txBody>
          <a:bodyPr/>
          <a:lstStyle/>
          <a:p>
            <a:endParaRPr lang="en-US"/>
          </a:p>
        </p:txBody>
      </p:sp>
      <p:sp>
        <p:nvSpPr>
          <p:cNvPr id="15" name="Title 1"/>
          <p:cNvSpPr txBox="1">
            <a:spLocks/>
          </p:cNvSpPr>
          <p:nvPr/>
        </p:nvSpPr>
        <p:spPr>
          <a:xfrm>
            <a:off x="806241" y="3651870"/>
            <a:ext cx="7772400" cy="110251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dirty="0" smtClean="0"/>
              <a:t>Thiết bị công nghệ được làm bằng nhiều chất liệu khác nhau như: Gỗ, giấy, kim loại...có hình dáng đa dạng, nó có tác dụng để </a:t>
            </a:r>
            <a:r>
              <a:rPr lang="vi-VN" sz="2700" dirty="0" smtClean="0"/>
              <a:t>thiết bị công nghệ dùng cho giải trí ở khoảng thời gian dài.</a:t>
            </a:r>
            <a:endParaRPr lang="en-US" sz="3100" dirty="0">
              <a:latin typeface="Times New Roman" pitchFamily="18" charset="0"/>
              <a:cs typeface="Times New Roman" pitchFamily="18" charset="0"/>
            </a:endParaRPr>
          </a:p>
        </p:txBody>
      </p:sp>
      <p:grpSp>
        <p:nvGrpSpPr>
          <p:cNvPr id="16" name="Group 15"/>
          <p:cNvGrpSpPr/>
          <p:nvPr/>
        </p:nvGrpSpPr>
        <p:grpSpPr>
          <a:xfrm>
            <a:off x="1000965" y="448670"/>
            <a:ext cx="6984778" cy="2910077"/>
            <a:chOff x="683566" y="552499"/>
            <a:chExt cx="8012496" cy="3743473"/>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0662" y="2712069"/>
              <a:ext cx="1501013" cy="15839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9" descr="Có thể là hình ảnh về điện thoại và thiết bị phát âm thanh kỹ thuật số"/>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6" y="2673089"/>
              <a:ext cx="1832067" cy="15789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11" descr="Có thể là hình ảnh về thiết bị chiếu sá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8000" y="552499"/>
              <a:ext cx="1650294" cy="18320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 name="Picture 24" descr="Giá đỡ điện thoại để bàn S201 | Shopee Việt N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7999" y="2673089"/>
              <a:ext cx="1666791" cy="16228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1" name="Picture 26" descr="Giá đỡ điện thoại gấp gọ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6238" y="2712070"/>
              <a:ext cx="1719824" cy="15839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2"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7" y="552499"/>
              <a:ext cx="1832067" cy="18320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18194" y="552499"/>
              <a:ext cx="1832067" cy="18320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9"/>
            <p:cNvPicPr>
              <a:picLocks noChangeAspect="1" noChangeArrowheads="1"/>
            </p:cNvPicPr>
            <p:nvPr/>
          </p:nvPicPr>
          <p:blipFill rotWithShape="1">
            <a:blip r:embed="rId10">
              <a:extLst>
                <a:ext uri="{28A0092B-C50C-407E-A947-70E740481C1C}">
                  <a14:useLocalDpi xmlns:a14="http://schemas.microsoft.com/office/drawing/2010/main" val="0"/>
                </a:ext>
              </a:extLst>
            </a:blip>
            <a:srcRect t="27414"/>
            <a:stretch/>
          </p:blipFill>
          <p:spPr bwMode="auto">
            <a:xfrm>
              <a:off x="6976238" y="604999"/>
              <a:ext cx="1719824" cy="17795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4467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24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endParaRPr lang="en-US" sz="2400" dirty="0">
              <a:latin typeface="Times New Roman" pitchFamily="18" charset="0"/>
              <a:cs typeface="Times New Roman" pitchFamily="18" charset="0"/>
            </a:endParaRPr>
          </a:p>
        </p:txBody>
      </p:sp>
      <p:pic>
        <p:nvPicPr>
          <p:cNvPr id="5" name="Image 20">
            <a:hlinkClick r:id="rId2"/>
          </p:cNvPr>
          <p:cNvPicPr/>
          <p:nvPr/>
        </p:nvPicPr>
        <p:blipFill rotWithShape="1">
          <a:blip r:embed="rId3" cstate="print"/>
          <a:srcRect b="50000"/>
          <a:stretch/>
        </p:blipFill>
        <p:spPr>
          <a:xfrm>
            <a:off x="685800" y="19422"/>
            <a:ext cx="7558608" cy="5000600"/>
          </a:xfrm>
          <a:prstGeom prst="rect">
            <a:avLst/>
          </a:prstGeom>
        </p:spPr>
      </p:pic>
    </p:spTree>
    <p:extLst>
      <p:ext uri="{BB962C8B-B14F-4D97-AF65-F5344CB8AC3E}">
        <p14:creationId xmlns:p14="http://schemas.microsoft.com/office/powerpoint/2010/main" val="27446780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24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endParaRPr lang="en-US" sz="2400" dirty="0">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4" t="50000" r="-8769" b="6517"/>
          <a:stretch/>
        </p:blipFill>
        <p:spPr bwMode="auto">
          <a:xfrm>
            <a:off x="670264" y="218256"/>
            <a:ext cx="7704856" cy="487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6780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hông có mô tả ả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14" y="0"/>
            <a:ext cx="9324528" cy="51893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Subtitle 7"/>
          <p:cNvSpPr>
            <a:spLocks noGrp="1"/>
          </p:cNvSpPr>
          <p:nvPr>
            <p:ph type="subTitle" idx="1"/>
          </p:nvPr>
        </p:nvSpPr>
        <p:spPr/>
        <p:txBody>
          <a:bodyPr/>
          <a:lstStyle/>
          <a:p>
            <a:endParaRPr lang="en-US"/>
          </a:p>
        </p:txBody>
      </p:sp>
      <p:sp>
        <p:nvSpPr>
          <p:cNvPr id="15" name="Title 1"/>
          <p:cNvSpPr>
            <a:spLocks noGrp="1"/>
          </p:cNvSpPr>
          <p:nvPr>
            <p:ph type="ctrTitle"/>
          </p:nvPr>
        </p:nvSpPr>
        <p:spPr>
          <a:xfrm>
            <a:off x="685800" y="1597819"/>
            <a:ext cx="7772400" cy="1102519"/>
          </a:xfrm>
        </p:spPr>
        <p:txBody>
          <a:bodyPr>
            <a:normAutofit/>
          </a:bodyPr>
          <a:lstStyle/>
          <a:p>
            <a:endParaRPr lang="en-US" sz="2400" dirty="0">
              <a:latin typeface="Times New Roman" pitchFamily="18" charset="0"/>
              <a:cs typeface="Times New Roman" pitchFamily="18" charset="0"/>
            </a:endParaRPr>
          </a:p>
        </p:txBody>
      </p:sp>
      <p:sp>
        <p:nvSpPr>
          <p:cNvPr id="16" name="Subtitle 2"/>
          <p:cNvSpPr txBox="1">
            <a:spLocks/>
          </p:cNvSpPr>
          <p:nvPr/>
        </p:nvSpPr>
        <p:spPr>
          <a:xfrm>
            <a:off x="1043743" y="4155926"/>
            <a:ext cx="4780632"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vi-VN" sz="1800" dirty="0" smtClean="0">
                <a:solidFill>
                  <a:schemeClr val="tx1"/>
                </a:solidFill>
                <a:latin typeface="Times New Roman" pitchFamily="18" charset="0"/>
                <a:cs typeface="Times New Roman" pitchFamily="18" charset="0"/>
              </a:rPr>
              <a:t>Bước 1: Cắt các chi tiết</a:t>
            </a:r>
          </a:p>
          <a:p>
            <a:endParaRPr lang="en-US" sz="2400" dirty="0" smtClean="0">
              <a:solidFill>
                <a:schemeClr val="tx1"/>
              </a:solidFill>
              <a:latin typeface="Times New Roman" pitchFamily="18" charset="0"/>
              <a:cs typeface="Times New Roman" pitchFamily="18" charset="0"/>
            </a:endParaRPr>
          </a:p>
          <a:p>
            <a:endParaRPr lang="en-US" sz="2400" dirty="0">
              <a:solidFill>
                <a:schemeClr val="tx1"/>
              </a:solidFill>
              <a:latin typeface="Times New Roman" pitchFamily="18" charset="0"/>
              <a:cs typeface="Times New Roman" pitchFamily="18"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762032"/>
            <a:ext cx="6671037" cy="339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txBox="1">
            <a:spLocks/>
          </p:cNvSpPr>
          <p:nvPr/>
        </p:nvSpPr>
        <p:spPr>
          <a:xfrm>
            <a:off x="783580" y="-178691"/>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000" b="1" dirty="0" smtClean="0">
                <a:solidFill>
                  <a:srgbClr val="C00000"/>
                </a:solidFill>
                <a:latin typeface="Times New Roman" pitchFamily="18" charset="0"/>
                <a:cs typeface="Times New Roman" pitchFamily="18" charset="0"/>
              </a:rPr>
              <a:t>CÁCH THỂ HIỆN</a:t>
            </a:r>
          </a:p>
          <a:p>
            <a:r>
              <a:rPr lang="vi-VN" sz="2000" dirty="0" smtClean="0"/>
              <a:t>Gợi </a:t>
            </a:r>
            <a:r>
              <a:rPr lang="vi-VN" sz="2000" dirty="0"/>
              <a:t>ý cách thiết kế một sản phẩm giá đề </a:t>
            </a:r>
            <a:r>
              <a:rPr lang="vi-VN" sz="2000" dirty="0" smtClean="0"/>
              <a:t>điện thoại</a:t>
            </a:r>
            <a:endParaRPr lang="en-US" sz="2000" dirty="0">
              <a:latin typeface="Times New Roman" pitchFamily="18" charset="0"/>
              <a:cs typeface="Times New Roman" pitchFamily="18" charset="0"/>
            </a:endParaRPr>
          </a:p>
        </p:txBody>
      </p:sp>
      <p:sp>
        <p:nvSpPr>
          <p:cNvPr id="19" name="TextBox 18"/>
          <p:cNvSpPr txBox="1"/>
          <p:nvPr/>
        </p:nvSpPr>
        <p:spPr>
          <a:xfrm>
            <a:off x="5450475" y="4602821"/>
            <a:ext cx="2975868" cy="923330"/>
          </a:xfrm>
          <a:prstGeom prst="rect">
            <a:avLst/>
          </a:prstGeom>
          <a:noFill/>
        </p:spPr>
        <p:txBody>
          <a:bodyPr wrap="square" rtlCol="0">
            <a:spAutoFit/>
          </a:bodyPr>
          <a:lstStyle/>
          <a:p>
            <a:r>
              <a:rPr lang="vi-VN" dirty="0" smtClean="0">
                <a:latin typeface="Times New Roman" pitchFamily="18" charset="0"/>
                <a:cs typeface="Times New Roman" pitchFamily="18" charset="0"/>
              </a:rPr>
              <a:t>Bước </a:t>
            </a:r>
            <a:r>
              <a:rPr lang="vi-VN" dirty="0">
                <a:latin typeface="Times New Roman" pitchFamily="18" charset="0"/>
                <a:cs typeface="Times New Roman" pitchFamily="18" charset="0"/>
              </a:rPr>
              <a:t>4: Trưng bày sản phẩm</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p>
        </p:txBody>
      </p:sp>
      <p:sp>
        <p:nvSpPr>
          <p:cNvPr id="20" name="TextBox 19"/>
          <p:cNvSpPr txBox="1"/>
          <p:nvPr/>
        </p:nvSpPr>
        <p:spPr>
          <a:xfrm>
            <a:off x="5436096" y="4115276"/>
            <a:ext cx="3347864" cy="369332"/>
          </a:xfrm>
          <a:prstGeom prst="rect">
            <a:avLst/>
          </a:prstGeom>
          <a:noFill/>
        </p:spPr>
        <p:txBody>
          <a:bodyPr wrap="square" rtlCol="0">
            <a:spAutoFit/>
          </a:bodyPr>
          <a:lstStyle/>
          <a:p>
            <a:r>
              <a:rPr lang="vi-VN" dirty="0">
                <a:latin typeface="Times New Roman" pitchFamily="18" charset="0"/>
                <a:cs typeface="Times New Roman" pitchFamily="18" charset="0"/>
              </a:rPr>
              <a:t>Bước 2: Dùng keo dán các chi tiết</a:t>
            </a:r>
          </a:p>
        </p:txBody>
      </p:sp>
      <p:sp>
        <p:nvSpPr>
          <p:cNvPr id="21" name="TextBox 20"/>
          <p:cNvSpPr txBox="1"/>
          <p:nvPr/>
        </p:nvSpPr>
        <p:spPr>
          <a:xfrm>
            <a:off x="1043608" y="4648156"/>
            <a:ext cx="2880320" cy="646331"/>
          </a:xfrm>
          <a:prstGeom prst="rect">
            <a:avLst/>
          </a:prstGeom>
          <a:noFill/>
        </p:spPr>
        <p:txBody>
          <a:bodyPr wrap="square" rtlCol="0">
            <a:spAutoFit/>
          </a:bodyPr>
          <a:lstStyle/>
          <a:p>
            <a:r>
              <a:rPr lang="vi-VN" dirty="0">
                <a:latin typeface="Times New Roman" pitchFamily="18" charset="0"/>
                <a:cs typeface="Times New Roman" pitchFamily="18" charset="0"/>
              </a:rPr>
              <a:t>Bước 3: Hoàn thành</a:t>
            </a:r>
          </a:p>
          <a:p>
            <a:endParaRPr lang="en-US" dirty="0"/>
          </a:p>
        </p:txBody>
      </p:sp>
    </p:spTree>
    <p:extLst>
      <p:ext uri="{BB962C8B-B14F-4D97-AF65-F5344CB8AC3E}">
        <p14:creationId xmlns:p14="http://schemas.microsoft.com/office/powerpoint/2010/main" val="27446780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159</Words>
  <Application>Microsoft Office PowerPoint</Application>
  <PresentationFormat>On-screen Show (16:9)</PresentationFormat>
  <Paragraphs>22</Paragraphs>
  <Slides>17</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SẢN PHẨM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15</cp:revision>
  <dcterms:created xsi:type="dcterms:W3CDTF">2024-03-12T00:42:28Z</dcterms:created>
  <dcterms:modified xsi:type="dcterms:W3CDTF">2024-07-30T05:32:52Z</dcterms:modified>
</cp:coreProperties>
</file>