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7" r:id="rId3"/>
    <p:sldId id="274" r:id="rId4"/>
    <p:sldId id="278" r:id="rId5"/>
    <p:sldId id="279" r:id="rId6"/>
    <p:sldId id="256" r:id="rId7"/>
    <p:sldId id="257" r:id="rId8"/>
    <p:sldId id="272" r:id="rId9"/>
    <p:sldId id="258" r:id="rId10"/>
    <p:sldId id="259" r:id="rId11"/>
    <p:sldId id="260" r:id="rId12"/>
    <p:sldId id="261" r:id="rId13"/>
    <p:sldId id="273" r:id="rId14"/>
    <p:sldId id="262" r:id="rId15"/>
    <p:sldId id="264" r:id="rId16"/>
    <p:sldId id="263" r:id="rId17"/>
    <p:sldId id="265" r:id="rId18"/>
    <p:sldId id="266" r:id="rId19"/>
    <p:sldId id="267" r:id="rId20"/>
    <p:sldId id="268"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660"/>
  </p:normalViewPr>
  <p:slideViewPr>
    <p:cSldViewPr snapToGrid="0">
      <p:cViewPr varScale="1">
        <p:scale>
          <a:sx n="71" d="100"/>
          <a:sy n="71" d="100"/>
        </p:scale>
        <p:origin x="2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2674BDE-0BF8-4580-BA7E-7EDA1AD48F93}" type="datetimeFigureOut">
              <a:rPr lang="vi-VN" smtClean="0"/>
              <a:t>02/02/2025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46155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674BDE-0BF8-4580-BA7E-7EDA1AD48F93}" type="datetimeFigureOut">
              <a:rPr lang="vi-VN" smtClean="0"/>
              <a:t>02/02/2025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19886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674BDE-0BF8-4580-BA7E-7EDA1AD48F93}" type="datetimeFigureOut">
              <a:rPr lang="vi-VN" smtClean="0"/>
              <a:t>02/02/2025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29728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674BDE-0BF8-4580-BA7E-7EDA1AD48F93}" type="datetimeFigureOut">
              <a:rPr lang="vi-VN" smtClean="0"/>
              <a:t>02/02/2025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143960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674BDE-0BF8-4580-BA7E-7EDA1AD48F93}" type="datetimeFigureOut">
              <a:rPr lang="vi-VN" smtClean="0"/>
              <a:t>02/02/2025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385134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2674BDE-0BF8-4580-BA7E-7EDA1AD48F93}" type="datetimeFigureOut">
              <a:rPr lang="vi-VN" smtClean="0"/>
              <a:t>02/02/2025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247161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2674BDE-0BF8-4580-BA7E-7EDA1AD48F93}" type="datetimeFigureOut">
              <a:rPr lang="vi-VN" smtClean="0"/>
              <a:t>02/02/2025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321297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2674BDE-0BF8-4580-BA7E-7EDA1AD48F93}" type="datetimeFigureOut">
              <a:rPr lang="vi-VN" smtClean="0"/>
              <a:t>02/02/2025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341845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74BDE-0BF8-4580-BA7E-7EDA1AD48F93}" type="datetimeFigureOut">
              <a:rPr lang="vi-VN" smtClean="0"/>
              <a:t>02/02/2025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388092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674BDE-0BF8-4580-BA7E-7EDA1AD48F93}" type="datetimeFigureOut">
              <a:rPr lang="vi-VN" smtClean="0"/>
              <a:t>02/02/2025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89493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674BDE-0BF8-4580-BA7E-7EDA1AD48F93}" type="datetimeFigureOut">
              <a:rPr lang="vi-VN" smtClean="0"/>
              <a:t>02/02/2025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781B6FC-390A-4C97-B262-9E9C253F7895}" type="slidenum">
              <a:rPr lang="vi-VN" smtClean="0"/>
              <a:t>‹#›</a:t>
            </a:fld>
            <a:endParaRPr lang="vi-VN"/>
          </a:p>
        </p:txBody>
      </p:sp>
    </p:spTree>
    <p:extLst>
      <p:ext uri="{BB962C8B-B14F-4D97-AF65-F5344CB8AC3E}">
        <p14:creationId xmlns:p14="http://schemas.microsoft.com/office/powerpoint/2010/main" val="2589912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74BDE-0BF8-4580-BA7E-7EDA1AD48F93}" type="datetimeFigureOut">
              <a:rPr lang="vi-VN" smtClean="0"/>
              <a:t>02/02/2025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1B6FC-390A-4C97-B262-9E9C253F7895}" type="slidenum">
              <a:rPr lang="vi-VN" smtClean="0"/>
              <a:t>‹#›</a:t>
            </a:fld>
            <a:endParaRPr lang="vi-VN"/>
          </a:p>
        </p:txBody>
      </p:sp>
    </p:spTree>
    <p:extLst>
      <p:ext uri="{BB962C8B-B14F-4D97-AF65-F5344CB8AC3E}">
        <p14:creationId xmlns:p14="http://schemas.microsoft.com/office/powerpoint/2010/main" val="1277367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google.com/url?sa=i&amp;url=https://www.baohoabinh.com.vn/16/111671/Tuong-dai-Bac-Ho-diem-nhan-kien-truc-tren-cong-trinh-thuy-dien-Hoa-Binh.htm&amp;psig=AOvVaw122Xbdi7Ngw8ZjC3w_Ad_u&amp;ust=1719929166801000&amp;source=images&amp;cd=vfe&amp;opi=89978449&amp;ved=0CBIQjhxqFwoTCPjiicyBhocDFQAAAAAdAAAAABAE"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sp>
        <p:nvSpPr>
          <p:cNvPr id="4" name="Rectangle 3"/>
          <p:cNvSpPr/>
          <p:nvPr/>
        </p:nvSpPr>
        <p:spPr>
          <a:xfrm>
            <a:off x="0" y="0"/>
            <a:ext cx="12192000"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p:cNvSpPr/>
          <p:nvPr/>
        </p:nvSpPr>
        <p:spPr>
          <a:xfrm>
            <a:off x="-3812575" y="2023607"/>
            <a:ext cx="7228114" cy="6662058"/>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p:cNvSpPr/>
          <p:nvPr/>
        </p:nvSpPr>
        <p:spPr>
          <a:xfrm>
            <a:off x="-4250724" y="2381250"/>
            <a:ext cx="7228114" cy="6662058"/>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4698399" y="2784110"/>
            <a:ext cx="7228114" cy="6662058"/>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p:cNvSpPr/>
          <p:nvPr/>
        </p:nvSpPr>
        <p:spPr>
          <a:xfrm>
            <a:off x="10553698" y="-2127762"/>
            <a:ext cx="7228114" cy="66620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p:cNvSpPr/>
          <p:nvPr/>
        </p:nvSpPr>
        <p:spPr>
          <a:xfrm>
            <a:off x="10953749" y="-2262699"/>
            <a:ext cx="7228114" cy="6662058"/>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p:cNvSpPr/>
          <p:nvPr/>
        </p:nvSpPr>
        <p:spPr>
          <a:xfrm>
            <a:off x="11353800" y="-2186441"/>
            <a:ext cx="7228114" cy="666205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302957" y="1248439"/>
            <a:ext cx="11586085" cy="2215991"/>
          </a:xfrm>
          <a:prstGeom prst="rect">
            <a:avLst/>
          </a:prstGeom>
          <a:noFill/>
          <a:scene3d>
            <a:camera prst="obliqueTopRight"/>
            <a:lightRig rig="threePt" dir="t"/>
          </a:scene3d>
        </p:spPr>
        <p:txBody>
          <a:bodyPr wrap="square" rtlCol="0">
            <a:spAutoFit/>
          </a:bodyPr>
          <a:lstStyle/>
          <a:p>
            <a:pPr algn="ctr"/>
            <a:r>
              <a:rPr lang="vi-VN" sz="13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MỸ THUẬT 9</a:t>
            </a:r>
          </a:p>
        </p:txBody>
      </p:sp>
    </p:spTree>
    <p:extLst>
      <p:ext uri="{BB962C8B-B14F-4D97-AF65-F5344CB8AC3E}">
        <p14:creationId xmlns:p14="http://schemas.microsoft.com/office/powerpoint/2010/main" val="6362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a:xfrm>
            <a:off x="600914" y="4205832"/>
            <a:ext cx="10668000" cy="1655762"/>
          </a:xfrm>
        </p:spPr>
        <p:txBody>
          <a:bodyPr>
            <a:noAutofit/>
          </a:bodyPr>
          <a:lstStyle/>
          <a:p>
            <a:pPr algn="l"/>
            <a:r>
              <a:rPr lang="vi-VN" sz="2000" dirty="0">
                <a:latin typeface="+mj-lt"/>
              </a:rPr>
              <a:t>	Tác phầm điêu khắc được thể hiện qua các ngôn ngữ tạo hình như: đường nét, không gian và khối. Nguyên mẫu trong các tác phẩm điêu khắc là sự vật, hiện tượng ở cuộc sống, được nhà điêu khắc sao chép hoặc mô phỏng để xây dựng hình tượng nghệ thuật cho tác phầm. </a:t>
            </a:r>
          </a:p>
          <a:p>
            <a:pPr algn="l"/>
            <a:r>
              <a:rPr lang="vi-VN" sz="2000" dirty="0">
                <a:latin typeface="+mj-lt"/>
              </a:rPr>
              <a:t>	Các tác phẩm điêu khắc đa dạng trong hình thức diễn đạt, từ quy mô tác phầm nhỏ độc lập cho đến những tượng đài lớn, kết hợp cả tượng tròn và phù điêu. Vật liệu sử dụng trong điêu khắc đa dạng như: đá, kim loại, gốm sứ, gỗ,..</a:t>
            </a:r>
          </a:p>
        </p:txBody>
      </p:sp>
      <p:pic>
        <p:nvPicPr>
          <p:cNvPr id="4" name="Picture 3"/>
          <p:cNvPicPr>
            <a:picLocks noChangeAspect="1"/>
          </p:cNvPicPr>
          <p:nvPr/>
        </p:nvPicPr>
        <p:blipFill rotWithShape="1">
          <a:blip r:embed="rId2"/>
          <a:srcRect l="8971" t="3028" r="6342" b="7712"/>
          <a:stretch/>
        </p:blipFill>
        <p:spPr>
          <a:xfrm>
            <a:off x="735623" y="683231"/>
            <a:ext cx="1945504" cy="2864158"/>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838254" y="683230"/>
            <a:ext cx="2257746" cy="2789307"/>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884377" y="683230"/>
            <a:ext cx="1980064" cy="2879120"/>
          </a:xfrm>
          <a:prstGeom prst="rect">
            <a:avLst/>
          </a:prstGeom>
          <a:ln>
            <a:solidFill>
              <a:schemeClr val="tx1"/>
            </a:solidFill>
          </a:ln>
        </p:spPr>
      </p:pic>
      <p:pic>
        <p:nvPicPr>
          <p:cNvPr id="7" name="Picture 6"/>
          <p:cNvPicPr>
            <a:picLocks noChangeAspect="1"/>
          </p:cNvPicPr>
          <p:nvPr/>
        </p:nvPicPr>
        <p:blipFill rotWithShape="1">
          <a:blip r:embed="rId5"/>
          <a:srcRect l="30343" r="27143"/>
          <a:stretch/>
        </p:blipFill>
        <p:spPr>
          <a:xfrm>
            <a:off x="9329586" y="683230"/>
            <a:ext cx="1939328" cy="2789307"/>
          </a:xfrm>
          <a:prstGeom prst="rect">
            <a:avLst/>
          </a:prstGeom>
          <a:ln>
            <a:solidFill>
              <a:schemeClr val="tx1"/>
            </a:solidFill>
          </a:ln>
        </p:spPr>
      </p:pic>
    </p:spTree>
    <p:extLst>
      <p:ext uri="{BB962C8B-B14F-4D97-AF65-F5344CB8AC3E}">
        <p14:creationId xmlns:p14="http://schemas.microsoft.com/office/powerpoint/2010/main" val="4247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lt">
                                    <p:tmPct val="10000"/>
                                  </p:iterate>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iterate type="lt">
                                    <p:tmPct val="10000"/>
                                  </p:iterate>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dirty="0"/>
          </a:p>
        </p:txBody>
      </p:sp>
      <p:pic>
        <p:nvPicPr>
          <p:cNvPr id="5" name="Picture 4"/>
          <p:cNvPicPr>
            <a:picLocks noChangeAspect="1"/>
          </p:cNvPicPr>
          <p:nvPr/>
        </p:nvPicPr>
        <p:blipFill rotWithShape="1">
          <a:blip r:embed="rId2"/>
          <a:srcRect l="-1" t="9750" r="-1270" b="26510"/>
          <a:stretch/>
        </p:blipFill>
        <p:spPr>
          <a:xfrm>
            <a:off x="2398589" y="1162243"/>
            <a:ext cx="6890554" cy="5449420"/>
          </a:xfrm>
          <a:prstGeom prst="rect">
            <a:avLst/>
          </a:prstGeom>
        </p:spPr>
      </p:pic>
      <p:sp>
        <p:nvSpPr>
          <p:cNvPr id="11" name="TextBox 10"/>
          <p:cNvSpPr txBox="1"/>
          <p:nvPr/>
        </p:nvSpPr>
        <p:spPr>
          <a:xfrm>
            <a:off x="943429" y="208136"/>
            <a:ext cx="11248571" cy="954107"/>
          </a:xfrm>
          <a:prstGeom prst="rect">
            <a:avLst/>
          </a:prstGeom>
          <a:noFill/>
        </p:spPr>
        <p:txBody>
          <a:bodyPr wrap="square" rtlCol="0">
            <a:spAutoFit/>
          </a:bodyPr>
          <a:lstStyle/>
          <a:p>
            <a:r>
              <a:rPr lang="vi-VN" sz="2800" b="1">
                <a:solidFill>
                  <a:srgbClr val="C00000"/>
                </a:solidFill>
                <a:latin typeface="+mj-lt"/>
              </a:rPr>
              <a:t>THỂ </a:t>
            </a:r>
            <a:r>
              <a:rPr lang="vi-VN" sz="2800" b="1" dirty="0">
                <a:solidFill>
                  <a:srgbClr val="C00000"/>
                </a:solidFill>
                <a:latin typeface="+mj-lt"/>
              </a:rPr>
              <a:t>HIỆN </a:t>
            </a:r>
          </a:p>
          <a:p>
            <a:r>
              <a:rPr lang="vi-VN" sz="2800" dirty="0">
                <a:latin typeface="+mj-lt"/>
              </a:rPr>
              <a:t>Gợi ý thề hiện vẻ đẹp của phù điêu tĩnh vật bằng chất liệu đất nặn.</a:t>
            </a:r>
          </a:p>
        </p:txBody>
      </p:sp>
    </p:spTree>
    <p:extLst>
      <p:ext uri="{BB962C8B-B14F-4D97-AF65-F5344CB8AC3E}">
        <p14:creationId xmlns:p14="http://schemas.microsoft.com/office/powerpoint/2010/main" val="2309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nặ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6477" y="927004"/>
            <a:ext cx="3886734" cy="5364236"/>
          </a:xfrm>
          <a:prstGeom prst="rect">
            <a:avLst/>
          </a:prstGeom>
        </p:spPr>
      </p:pic>
      <p:sp>
        <p:nvSpPr>
          <p:cNvPr id="7" name="TextBox 6"/>
          <p:cNvSpPr txBox="1"/>
          <p:nvPr/>
        </p:nvSpPr>
        <p:spPr>
          <a:xfrm>
            <a:off x="827315" y="-27103"/>
            <a:ext cx="11248571" cy="954107"/>
          </a:xfrm>
          <a:prstGeom prst="rect">
            <a:avLst/>
          </a:prstGeom>
          <a:noFill/>
        </p:spPr>
        <p:txBody>
          <a:bodyPr wrap="square" rtlCol="0">
            <a:spAutoFit/>
          </a:bodyPr>
          <a:lstStyle/>
          <a:p>
            <a:r>
              <a:rPr lang="vi-VN" sz="2800" b="1">
                <a:solidFill>
                  <a:srgbClr val="C00000"/>
                </a:solidFill>
                <a:latin typeface="+mj-lt"/>
              </a:rPr>
              <a:t>THỂ </a:t>
            </a:r>
            <a:r>
              <a:rPr lang="vi-VN" sz="2800" b="1" dirty="0">
                <a:solidFill>
                  <a:srgbClr val="C00000"/>
                </a:solidFill>
                <a:latin typeface="+mj-lt"/>
              </a:rPr>
              <a:t>HIỆN </a:t>
            </a:r>
          </a:p>
          <a:p>
            <a:r>
              <a:rPr lang="vi-VN" sz="2800" dirty="0">
                <a:latin typeface="+mj-lt"/>
              </a:rPr>
              <a:t>Gợi ý thề hiện vẻ đẹp của phù điêu tĩnh vật bằng chất liệu đất nặn.</a:t>
            </a:r>
          </a:p>
        </p:txBody>
      </p:sp>
    </p:spTree>
    <p:extLst>
      <p:ext uri="{BB962C8B-B14F-4D97-AF65-F5344CB8AC3E}">
        <p14:creationId xmlns:p14="http://schemas.microsoft.com/office/powerpoint/2010/main" val="9930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dirty="0"/>
          </a:p>
        </p:txBody>
      </p:sp>
      <p:pic>
        <p:nvPicPr>
          <p:cNvPr id="4" name="Picture 3"/>
          <p:cNvPicPr>
            <a:picLocks noChangeAspect="1"/>
          </p:cNvPicPr>
          <p:nvPr/>
        </p:nvPicPr>
        <p:blipFill rotWithShape="1">
          <a:blip r:embed="rId2"/>
          <a:srcRect b="46350"/>
          <a:stretch/>
        </p:blipFill>
        <p:spPr>
          <a:xfrm>
            <a:off x="8344892" y="3162671"/>
            <a:ext cx="3657600" cy="3487367"/>
          </a:xfrm>
          <a:prstGeom prst="rect">
            <a:avLst/>
          </a:prstGeom>
        </p:spPr>
      </p:pic>
      <p:pic>
        <p:nvPicPr>
          <p:cNvPr id="6" name="Picture 5"/>
          <p:cNvPicPr>
            <a:picLocks noChangeAspect="1"/>
          </p:cNvPicPr>
          <p:nvPr/>
        </p:nvPicPr>
        <p:blipFill rotWithShape="1">
          <a:blip r:embed="rId2"/>
          <a:srcRect t="55101" r="2001"/>
          <a:stretch/>
        </p:blipFill>
        <p:spPr>
          <a:xfrm>
            <a:off x="742454" y="1255713"/>
            <a:ext cx="7506692" cy="5469731"/>
          </a:xfrm>
          <a:prstGeom prst="rect">
            <a:avLst/>
          </a:prstGeom>
        </p:spPr>
      </p:pic>
      <p:sp>
        <p:nvSpPr>
          <p:cNvPr id="9" name="TextBox 8"/>
          <p:cNvSpPr txBox="1"/>
          <p:nvPr/>
        </p:nvSpPr>
        <p:spPr>
          <a:xfrm>
            <a:off x="943429" y="208136"/>
            <a:ext cx="11248571" cy="954107"/>
          </a:xfrm>
          <a:prstGeom prst="rect">
            <a:avLst/>
          </a:prstGeom>
          <a:noFill/>
        </p:spPr>
        <p:txBody>
          <a:bodyPr wrap="square" rtlCol="0">
            <a:spAutoFit/>
          </a:bodyPr>
          <a:lstStyle/>
          <a:p>
            <a:r>
              <a:rPr lang="vi-VN" sz="2800" b="1">
                <a:solidFill>
                  <a:srgbClr val="C00000"/>
                </a:solidFill>
                <a:latin typeface="+mj-lt"/>
              </a:rPr>
              <a:t>THỂ </a:t>
            </a:r>
            <a:r>
              <a:rPr lang="vi-VN" sz="2800" b="1" dirty="0">
                <a:solidFill>
                  <a:srgbClr val="C00000"/>
                </a:solidFill>
                <a:latin typeface="+mj-lt"/>
              </a:rPr>
              <a:t>HIỆN </a:t>
            </a:r>
          </a:p>
          <a:p>
            <a:r>
              <a:rPr lang="vi-VN" sz="2800" dirty="0">
                <a:latin typeface="+mj-lt"/>
              </a:rPr>
              <a:t>Gợi ý thề hiện vẻ đẹp của phù điêu tĩnh vật bằng chất liệu đất nặn.</a:t>
            </a:r>
          </a:p>
        </p:txBody>
      </p:sp>
    </p:spTree>
    <p:extLst>
      <p:ext uri="{BB962C8B-B14F-4D97-AF65-F5344CB8AC3E}">
        <p14:creationId xmlns:p14="http://schemas.microsoft.com/office/powerpoint/2010/main" val="210157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2052" y="-906259"/>
            <a:ext cx="9065342" cy="1673021"/>
          </a:xfrm>
        </p:spPr>
        <p:txBody>
          <a:bodyPr/>
          <a:lstStyle/>
          <a:p>
            <a:r>
              <a:rPr lang="vi-VN" b="1" dirty="0"/>
              <a:t>	</a:t>
            </a:r>
            <a:r>
              <a:rPr lang="vi-VN" sz="2400" b="1" dirty="0"/>
              <a:t>MỘT SỐ SẢN PHẨM THAM KHẢO</a:t>
            </a:r>
          </a:p>
        </p:txBody>
      </p:sp>
      <p:pic>
        <p:nvPicPr>
          <p:cNvPr id="9" name="Picture 8"/>
          <p:cNvPicPr>
            <a:picLocks noChangeAspect="1"/>
          </p:cNvPicPr>
          <p:nvPr/>
        </p:nvPicPr>
        <p:blipFill>
          <a:blip r:embed="rId2"/>
          <a:stretch>
            <a:fillRect/>
          </a:stretch>
        </p:blipFill>
        <p:spPr>
          <a:xfrm>
            <a:off x="12948555" y="7221430"/>
            <a:ext cx="3156295" cy="4202675"/>
          </a:xfrm>
          <a:prstGeom prst="rect">
            <a:avLst/>
          </a:prstGeom>
        </p:spPr>
      </p:pic>
      <p:grpSp>
        <p:nvGrpSpPr>
          <p:cNvPr id="15" name="Group 14"/>
          <p:cNvGrpSpPr/>
          <p:nvPr/>
        </p:nvGrpSpPr>
        <p:grpSpPr>
          <a:xfrm>
            <a:off x="391886" y="3723978"/>
            <a:ext cx="11558643" cy="2875108"/>
            <a:chOff x="391886" y="3723978"/>
            <a:chExt cx="11558643" cy="2875108"/>
          </a:xfrm>
        </p:grpSpPr>
        <p:pic>
          <p:nvPicPr>
            <p:cNvPr id="6" name="Picture 5"/>
            <p:cNvPicPr>
              <a:picLocks noChangeAspect="1"/>
            </p:cNvPicPr>
            <p:nvPr/>
          </p:nvPicPr>
          <p:blipFill>
            <a:blip r:embed="rId3"/>
            <a:stretch>
              <a:fillRect/>
            </a:stretch>
          </p:blipFill>
          <p:spPr>
            <a:xfrm>
              <a:off x="6484114" y="3770477"/>
              <a:ext cx="2408705" cy="2785065"/>
            </a:xfrm>
            <a:prstGeom prst="rect">
              <a:avLst/>
            </a:prstGeom>
          </p:spPr>
        </p:pic>
        <p:pic>
          <p:nvPicPr>
            <p:cNvPr id="10" name="Picture 9"/>
            <p:cNvPicPr>
              <a:picLocks noChangeAspect="1"/>
            </p:cNvPicPr>
            <p:nvPr/>
          </p:nvPicPr>
          <p:blipFill>
            <a:blip r:embed="rId4"/>
            <a:stretch>
              <a:fillRect/>
            </a:stretch>
          </p:blipFill>
          <p:spPr>
            <a:xfrm>
              <a:off x="9410187" y="3723978"/>
              <a:ext cx="2540342" cy="2875108"/>
            </a:xfrm>
            <a:prstGeom prst="rect">
              <a:avLst/>
            </a:prstGeom>
          </p:spPr>
        </p:pic>
        <p:pic>
          <p:nvPicPr>
            <p:cNvPr id="11" name="Picture 10"/>
            <p:cNvPicPr>
              <a:picLocks noChangeAspect="1"/>
            </p:cNvPicPr>
            <p:nvPr/>
          </p:nvPicPr>
          <p:blipFill>
            <a:blip r:embed="rId5"/>
            <a:stretch>
              <a:fillRect/>
            </a:stretch>
          </p:blipFill>
          <p:spPr>
            <a:xfrm>
              <a:off x="391886" y="3767522"/>
              <a:ext cx="2275480" cy="2719610"/>
            </a:xfrm>
            <a:prstGeom prst="rect">
              <a:avLst/>
            </a:prstGeom>
          </p:spPr>
        </p:pic>
        <p:pic>
          <p:nvPicPr>
            <p:cNvPr id="13" name="Picture 12"/>
            <p:cNvPicPr>
              <a:picLocks noChangeAspect="1"/>
            </p:cNvPicPr>
            <p:nvPr/>
          </p:nvPicPr>
          <p:blipFill>
            <a:blip r:embed="rId6"/>
            <a:stretch>
              <a:fillRect/>
            </a:stretch>
          </p:blipFill>
          <p:spPr>
            <a:xfrm>
              <a:off x="3184734" y="3767522"/>
              <a:ext cx="2782012" cy="2788020"/>
            </a:xfrm>
            <a:prstGeom prst="rect">
              <a:avLst/>
            </a:prstGeom>
          </p:spPr>
        </p:pic>
      </p:grpSp>
      <p:grpSp>
        <p:nvGrpSpPr>
          <p:cNvPr id="16" name="Group 15"/>
          <p:cNvGrpSpPr/>
          <p:nvPr/>
        </p:nvGrpSpPr>
        <p:grpSpPr>
          <a:xfrm>
            <a:off x="78991" y="902464"/>
            <a:ext cx="11865359" cy="2378177"/>
            <a:chOff x="78991" y="902464"/>
            <a:chExt cx="11865359" cy="2378177"/>
          </a:xfrm>
        </p:grpSpPr>
        <p:pic>
          <p:nvPicPr>
            <p:cNvPr id="4" name="Picture 3"/>
            <p:cNvPicPr>
              <a:picLocks noChangeAspect="1"/>
            </p:cNvPicPr>
            <p:nvPr/>
          </p:nvPicPr>
          <p:blipFill>
            <a:blip r:embed="rId7"/>
            <a:stretch>
              <a:fillRect/>
            </a:stretch>
          </p:blipFill>
          <p:spPr>
            <a:xfrm>
              <a:off x="9317294" y="902464"/>
              <a:ext cx="2627056" cy="2335799"/>
            </a:xfrm>
            <a:prstGeom prst="roundRect">
              <a:avLst/>
            </a:prstGeom>
          </p:spPr>
        </p:pic>
        <p:pic>
          <p:nvPicPr>
            <p:cNvPr id="7" name="Picture 6"/>
            <p:cNvPicPr>
              <a:picLocks noChangeAspect="1"/>
            </p:cNvPicPr>
            <p:nvPr/>
          </p:nvPicPr>
          <p:blipFill>
            <a:blip r:embed="rId8"/>
            <a:stretch>
              <a:fillRect/>
            </a:stretch>
          </p:blipFill>
          <p:spPr>
            <a:xfrm>
              <a:off x="78991" y="902464"/>
              <a:ext cx="2643273" cy="2378177"/>
            </a:xfrm>
            <a:prstGeom prst="rect">
              <a:avLst/>
            </a:prstGeom>
          </p:spPr>
        </p:pic>
        <p:pic>
          <p:nvPicPr>
            <p:cNvPr id="8" name="Picture 7"/>
            <p:cNvPicPr>
              <a:picLocks noChangeAspect="1"/>
            </p:cNvPicPr>
            <p:nvPr/>
          </p:nvPicPr>
          <p:blipFill>
            <a:blip r:embed="rId9"/>
            <a:stretch>
              <a:fillRect/>
            </a:stretch>
          </p:blipFill>
          <p:spPr>
            <a:xfrm>
              <a:off x="3024887" y="903085"/>
              <a:ext cx="2518663" cy="2367543"/>
            </a:xfrm>
            <a:prstGeom prst="rect">
              <a:avLst/>
            </a:prstGeom>
          </p:spPr>
        </p:pic>
        <p:pic>
          <p:nvPicPr>
            <p:cNvPr id="14" name="Picture 13"/>
            <p:cNvPicPr>
              <a:picLocks noChangeAspect="1"/>
            </p:cNvPicPr>
            <p:nvPr/>
          </p:nvPicPr>
          <p:blipFill>
            <a:blip r:embed="rId10"/>
            <a:stretch>
              <a:fillRect/>
            </a:stretch>
          </p:blipFill>
          <p:spPr>
            <a:xfrm>
              <a:off x="5968025" y="990058"/>
              <a:ext cx="2924794" cy="2193595"/>
            </a:xfrm>
            <a:prstGeom prst="roundRect">
              <a:avLst/>
            </a:prstGeom>
          </p:spPr>
        </p:pic>
      </p:grpSp>
    </p:spTree>
    <p:extLst>
      <p:ext uri="{BB962C8B-B14F-4D97-AF65-F5344CB8AC3E}">
        <p14:creationId xmlns:p14="http://schemas.microsoft.com/office/powerpoint/2010/main" val="24206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4178300"/>
            <a:ext cx="11772900" cy="2387600"/>
          </a:xfrm>
        </p:spPr>
        <p:txBody>
          <a:bodyPr>
            <a:noAutofit/>
          </a:bodyPr>
          <a:lstStyle/>
          <a:p>
            <a:pPr algn="l"/>
            <a:r>
              <a:rPr lang="vi-VN" sz="3200" b="1" dirty="0">
                <a:solidFill>
                  <a:srgbClr val="FF0000"/>
                </a:solidFill>
              </a:rPr>
              <a:t>Em có biết </a:t>
            </a:r>
            <a:r>
              <a:rPr lang="vi-VN" sz="2400" dirty="0"/>
              <a:t/>
            </a:r>
            <a:br>
              <a:rPr lang="vi-VN" sz="2400" dirty="0"/>
            </a:br>
            <a:r>
              <a:rPr lang="vi-VN" sz="2400" dirty="0"/>
              <a:t>Vẻ đep của tác phầm điêu khắc được thể hiện thông qua kết cấu, hình dang khác nhau của khối trong không gian ba chiều (chiều cao, chiều rộng và chiều sâu) với những chất liệu tạo hình như đất sét, sáp, thạch cao, đá, kim loại.,.. Hầu hết các nghệ sĩ sẽ sử dụng một vài hoặc tất cả các yếu tố để tạo hình nên tác phẩm điêu khắc như nét, không gian, hình dạng, nhịp điệu, sự lặp lại, tính liên tục, điểm nhấn, sự cân bằng. kết cấu, tỉ lệ,..</a:t>
            </a:r>
          </a:p>
        </p:txBody>
      </p:sp>
      <p:pic>
        <p:nvPicPr>
          <p:cNvPr id="4" name="Picture 3"/>
          <p:cNvPicPr>
            <a:picLocks noChangeAspect="1"/>
          </p:cNvPicPr>
          <p:nvPr/>
        </p:nvPicPr>
        <p:blipFill rotWithShape="1">
          <a:blip r:embed="rId2"/>
          <a:srcRect r="52673"/>
          <a:stretch/>
        </p:blipFill>
        <p:spPr>
          <a:xfrm>
            <a:off x="974032" y="325558"/>
            <a:ext cx="2376286" cy="3854541"/>
          </a:xfrm>
          <a:prstGeom prst="rect">
            <a:avLst/>
          </a:prstGeom>
        </p:spPr>
      </p:pic>
      <p:pic>
        <p:nvPicPr>
          <p:cNvPr id="5" name="Picture 4"/>
          <p:cNvPicPr>
            <a:picLocks noChangeAspect="1"/>
          </p:cNvPicPr>
          <p:nvPr/>
        </p:nvPicPr>
        <p:blipFill rotWithShape="1">
          <a:blip r:embed="rId3"/>
          <a:srcRect l="48955" t="48149" r="-3486" b="6931"/>
          <a:stretch/>
        </p:blipFill>
        <p:spPr>
          <a:xfrm>
            <a:off x="4371974" y="247009"/>
            <a:ext cx="3409951" cy="4179863"/>
          </a:xfrm>
          <a:prstGeom prst="rect">
            <a:avLst/>
          </a:prstGeom>
        </p:spPr>
      </p:pic>
      <p:pic>
        <p:nvPicPr>
          <p:cNvPr id="6" name="Picture 5"/>
          <p:cNvPicPr>
            <a:picLocks noChangeAspect="1"/>
          </p:cNvPicPr>
          <p:nvPr/>
        </p:nvPicPr>
        <p:blipFill rotWithShape="1">
          <a:blip r:embed="rId4"/>
          <a:srcRect r="36558"/>
          <a:stretch/>
        </p:blipFill>
        <p:spPr>
          <a:xfrm>
            <a:off x="8957195" y="247009"/>
            <a:ext cx="2625205" cy="4591368"/>
          </a:xfrm>
          <a:prstGeom prst="rect">
            <a:avLst/>
          </a:prstGeom>
        </p:spPr>
      </p:pic>
    </p:spTree>
    <p:extLst>
      <p:ext uri="{BB962C8B-B14F-4D97-AF65-F5344CB8AC3E}">
        <p14:creationId xmlns:p14="http://schemas.microsoft.com/office/powerpoint/2010/main" val="33663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1525587"/>
            <a:ext cx="9144000" cy="2387600"/>
          </a:xfrm>
        </p:spPr>
        <p:txBody>
          <a:bodyPr>
            <a:normAutofit/>
          </a:bodyPr>
          <a:lstStyle/>
          <a:p>
            <a:r>
              <a:rPr lang="vi-VN" sz="3600" b="1" dirty="0"/>
              <a:t>BÀI TẬP</a:t>
            </a:r>
          </a:p>
        </p:txBody>
      </p:sp>
      <p:sp>
        <p:nvSpPr>
          <p:cNvPr id="3" name="Subtitle 2"/>
          <p:cNvSpPr>
            <a:spLocks noGrp="1"/>
          </p:cNvSpPr>
          <p:nvPr>
            <p:ph type="subTitle" idx="1"/>
          </p:nvPr>
        </p:nvSpPr>
        <p:spPr>
          <a:xfrm>
            <a:off x="1047750" y="862013"/>
            <a:ext cx="10629900" cy="1655762"/>
          </a:xfrm>
        </p:spPr>
        <p:txBody>
          <a:bodyPr/>
          <a:lstStyle/>
          <a:p>
            <a:pPr algn="l"/>
            <a:r>
              <a:rPr lang="vi-VN" dirty="0">
                <a:latin typeface="+mj-lt"/>
              </a:rPr>
              <a:t>Em hãy thực hiện một sản phẩm điêu khắc có cấu trúc tỷ lệ chất với nguyên mẫu theo hình thức yêu thích</a:t>
            </a:r>
          </a:p>
        </p:txBody>
      </p:sp>
      <p:grpSp>
        <p:nvGrpSpPr>
          <p:cNvPr id="4" name="Group 3"/>
          <p:cNvGrpSpPr/>
          <p:nvPr/>
        </p:nvGrpSpPr>
        <p:grpSpPr>
          <a:xfrm>
            <a:off x="745741" y="2693164"/>
            <a:ext cx="10931909" cy="2378177"/>
            <a:chOff x="78991" y="902464"/>
            <a:chExt cx="11865359" cy="2378177"/>
          </a:xfrm>
        </p:grpSpPr>
        <p:pic>
          <p:nvPicPr>
            <p:cNvPr id="5" name="Picture 4"/>
            <p:cNvPicPr>
              <a:picLocks noChangeAspect="1"/>
            </p:cNvPicPr>
            <p:nvPr/>
          </p:nvPicPr>
          <p:blipFill>
            <a:blip r:embed="rId2"/>
            <a:stretch>
              <a:fillRect/>
            </a:stretch>
          </p:blipFill>
          <p:spPr>
            <a:xfrm>
              <a:off x="9317294" y="902464"/>
              <a:ext cx="2627056" cy="2335799"/>
            </a:xfrm>
            <a:prstGeom prst="roundRect">
              <a:avLst/>
            </a:prstGeom>
          </p:spPr>
        </p:pic>
        <p:pic>
          <p:nvPicPr>
            <p:cNvPr id="6" name="Picture 5"/>
            <p:cNvPicPr>
              <a:picLocks noChangeAspect="1"/>
            </p:cNvPicPr>
            <p:nvPr/>
          </p:nvPicPr>
          <p:blipFill>
            <a:blip r:embed="rId3"/>
            <a:stretch>
              <a:fillRect/>
            </a:stretch>
          </p:blipFill>
          <p:spPr>
            <a:xfrm>
              <a:off x="78991" y="902464"/>
              <a:ext cx="2643273" cy="2378177"/>
            </a:xfrm>
            <a:prstGeom prst="rect">
              <a:avLst/>
            </a:prstGeom>
          </p:spPr>
        </p:pic>
        <p:pic>
          <p:nvPicPr>
            <p:cNvPr id="7" name="Picture 6"/>
            <p:cNvPicPr>
              <a:picLocks noChangeAspect="1"/>
            </p:cNvPicPr>
            <p:nvPr/>
          </p:nvPicPr>
          <p:blipFill>
            <a:blip r:embed="rId4"/>
            <a:stretch>
              <a:fillRect/>
            </a:stretch>
          </p:blipFill>
          <p:spPr>
            <a:xfrm>
              <a:off x="3024887" y="903085"/>
              <a:ext cx="2518663" cy="2367543"/>
            </a:xfrm>
            <a:prstGeom prst="rect">
              <a:avLst/>
            </a:prstGeom>
          </p:spPr>
        </p:pic>
        <p:pic>
          <p:nvPicPr>
            <p:cNvPr id="8" name="Picture 7"/>
            <p:cNvPicPr>
              <a:picLocks noChangeAspect="1"/>
            </p:cNvPicPr>
            <p:nvPr/>
          </p:nvPicPr>
          <p:blipFill>
            <a:blip r:embed="rId5"/>
            <a:stretch>
              <a:fillRect/>
            </a:stretch>
          </p:blipFill>
          <p:spPr>
            <a:xfrm>
              <a:off x="5968025" y="990058"/>
              <a:ext cx="2924794" cy="2193595"/>
            </a:xfrm>
            <a:prstGeom prst="roundRect">
              <a:avLst/>
            </a:prstGeom>
          </p:spPr>
        </p:pic>
      </p:grpSp>
    </p:spTree>
    <p:extLst>
      <p:ext uri="{BB962C8B-B14F-4D97-AF65-F5344CB8AC3E}">
        <p14:creationId xmlns:p14="http://schemas.microsoft.com/office/powerpoint/2010/main" val="11968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176212"/>
            <a:ext cx="11658600" cy="2387600"/>
          </a:xfrm>
        </p:spPr>
        <p:txBody>
          <a:bodyPr>
            <a:noAutofit/>
          </a:bodyPr>
          <a:lstStyle/>
          <a:p>
            <a:pPr algn="l"/>
            <a:r>
              <a:rPr lang="vi-VN" sz="2800" b="1" dirty="0">
                <a:solidFill>
                  <a:srgbClr val="002060"/>
                </a:solidFill>
              </a:rPr>
              <a:t>THẢO LUẬN </a:t>
            </a:r>
            <a:r>
              <a:rPr lang="vi-VN" sz="2800" dirty="0"/>
              <a:t/>
            </a:r>
            <a:br>
              <a:rPr lang="vi-VN" sz="2800" dirty="0"/>
            </a:br>
            <a:r>
              <a:rPr lang="vi-VN" sz="2400" b="1" i="1" dirty="0">
                <a:solidFill>
                  <a:srgbClr val="FF0000"/>
                </a:solidFill>
              </a:rPr>
              <a:t>Trưng bày sản phẩm mĩ thuật và thảo luận: </a:t>
            </a:r>
            <a:br>
              <a:rPr lang="vi-VN" sz="2400" b="1" i="1" dirty="0">
                <a:solidFill>
                  <a:srgbClr val="FF0000"/>
                </a:solidFill>
              </a:rPr>
            </a:br>
            <a:r>
              <a:rPr lang="vi-VN" sz="2400" dirty="0"/>
              <a:t>- Vẻ đep nguyên mẫu được bạn thể hiện như thế nào? </a:t>
            </a:r>
            <a:br>
              <a:rPr lang="vi-VN" sz="2400" dirty="0"/>
            </a:br>
            <a:r>
              <a:rPr lang="vi-VN" sz="2400" dirty="0"/>
              <a:t>- Bạn đã sử dụng những chất liệu tạo hình nào để thể hiện sản phẩm mĩ thuật? </a:t>
            </a:r>
            <a:br>
              <a:rPr lang="vi-VN" sz="2400" dirty="0"/>
            </a:br>
            <a:r>
              <a:rPr lang="vi-VN" sz="2400" dirty="0"/>
              <a:t>- Yếu tố thầm mĩ thể hiện thế nào trên sản phầm của bạn? Sản phẩm mĩ thuật của học sinh</a:t>
            </a:r>
          </a:p>
        </p:txBody>
      </p:sp>
      <p:pic>
        <p:nvPicPr>
          <p:cNvPr id="4" name="Picture 3"/>
          <p:cNvPicPr>
            <a:picLocks noChangeAspect="1"/>
          </p:cNvPicPr>
          <p:nvPr/>
        </p:nvPicPr>
        <p:blipFill>
          <a:blip r:embed="rId2"/>
          <a:stretch>
            <a:fillRect/>
          </a:stretch>
        </p:blipFill>
        <p:spPr>
          <a:xfrm>
            <a:off x="1260104" y="2290606"/>
            <a:ext cx="2158282" cy="2172426"/>
          </a:xfrm>
          <a:prstGeom prst="roundRect">
            <a:avLst/>
          </a:prstGeom>
        </p:spPr>
      </p:pic>
      <p:pic>
        <p:nvPicPr>
          <p:cNvPr id="5" name="Picture 4"/>
          <p:cNvPicPr>
            <a:picLocks noChangeAspect="1"/>
          </p:cNvPicPr>
          <p:nvPr/>
        </p:nvPicPr>
        <p:blipFill>
          <a:blip r:embed="rId3"/>
          <a:stretch>
            <a:fillRect/>
          </a:stretch>
        </p:blipFill>
        <p:spPr>
          <a:xfrm>
            <a:off x="5184623" y="2344262"/>
            <a:ext cx="1848321" cy="2065115"/>
          </a:xfrm>
          <a:prstGeom prst="roundRect">
            <a:avLst/>
          </a:prstGeom>
        </p:spPr>
      </p:pic>
      <p:pic>
        <p:nvPicPr>
          <p:cNvPr id="6" name="Picture 5"/>
          <p:cNvPicPr>
            <a:picLocks noChangeAspect="1"/>
          </p:cNvPicPr>
          <p:nvPr/>
        </p:nvPicPr>
        <p:blipFill>
          <a:blip r:embed="rId4"/>
          <a:stretch>
            <a:fillRect/>
          </a:stretch>
        </p:blipFill>
        <p:spPr>
          <a:xfrm>
            <a:off x="8629651" y="2390871"/>
            <a:ext cx="2019980" cy="2018506"/>
          </a:xfrm>
          <a:prstGeom prst="roundRect">
            <a:avLst/>
          </a:prstGeom>
        </p:spPr>
      </p:pic>
      <p:pic>
        <p:nvPicPr>
          <p:cNvPr id="7" name="Picture 6"/>
          <p:cNvPicPr>
            <a:picLocks noChangeAspect="1"/>
          </p:cNvPicPr>
          <p:nvPr/>
        </p:nvPicPr>
        <p:blipFill>
          <a:blip r:embed="rId5"/>
          <a:stretch>
            <a:fillRect/>
          </a:stretch>
        </p:blipFill>
        <p:spPr>
          <a:xfrm>
            <a:off x="8799181" y="4684268"/>
            <a:ext cx="1850449" cy="2020968"/>
          </a:xfrm>
          <a:prstGeom prst="roundRect">
            <a:avLst/>
          </a:prstGeom>
        </p:spPr>
      </p:pic>
      <p:pic>
        <p:nvPicPr>
          <p:cNvPr id="8" name="Picture 7"/>
          <p:cNvPicPr>
            <a:picLocks noChangeAspect="1"/>
          </p:cNvPicPr>
          <p:nvPr/>
        </p:nvPicPr>
        <p:blipFill>
          <a:blip r:embed="rId6"/>
          <a:stretch>
            <a:fillRect/>
          </a:stretch>
        </p:blipFill>
        <p:spPr>
          <a:xfrm>
            <a:off x="1290631" y="4684268"/>
            <a:ext cx="2127755" cy="1929100"/>
          </a:xfrm>
          <a:prstGeom prst="roundRect">
            <a:avLst/>
          </a:prstGeom>
        </p:spPr>
      </p:pic>
      <p:pic>
        <p:nvPicPr>
          <p:cNvPr id="9" name="Picture 8"/>
          <p:cNvPicPr>
            <a:picLocks noChangeAspect="1"/>
          </p:cNvPicPr>
          <p:nvPr/>
        </p:nvPicPr>
        <p:blipFill>
          <a:blip r:embed="rId7"/>
          <a:stretch>
            <a:fillRect/>
          </a:stretch>
        </p:blipFill>
        <p:spPr>
          <a:xfrm>
            <a:off x="5098328" y="4684268"/>
            <a:ext cx="1934617" cy="1934617"/>
          </a:xfrm>
          <a:prstGeom prst="roundRect">
            <a:avLst/>
          </a:prstGeom>
        </p:spPr>
      </p:pic>
    </p:spTree>
    <p:extLst>
      <p:ext uri="{BB962C8B-B14F-4D97-AF65-F5344CB8AC3E}">
        <p14:creationId xmlns:p14="http://schemas.microsoft.com/office/powerpoint/2010/main" val="16741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000" y="5011738"/>
            <a:ext cx="11468100" cy="1655762"/>
          </a:xfrm>
        </p:spPr>
        <p:txBody>
          <a:bodyPr>
            <a:normAutofit lnSpcReduction="10000"/>
          </a:bodyPr>
          <a:lstStyle/>
          <a:p>
            <a:pPr algn="l"/>
            <a:r>
              <a:rPr lang="vi-VN" dirty="0">
                <a:latin typeface="+mj-lt"/>
              </a:rPr>
              <a:t>Vẻ đep của tác phầm điêu khắc được thể hiện thông qua kết cấu, hình dang khác nhau của khối trong không gian ba chiều (chiều cao, chiều rộng và chiều sâu) với những chất liệu tạo hình như đất sét, sáp, thạch cao, đá, kim loại.,.. Hầu hết các nghệ sĩ sẽ sử dụng một vài hoặc tất cả các yếu tố để tạo hình nên tác phẩm điêu khắc như nét, không gian, hình dạng, nhịp điệu, sự lặp lại, tính liên tục, điểm nhấn, sự cân bằng. kết cấu, tỉ lệ,..</a:t>
            </a:r>
          </a:p>
        </p:txBody>
      </p:sp>
      <p:grpSp>
        <p:nvGrpSpPr>
          <p:cNvPr id="8" name="Group 7"/>
          <p:cNvGrpSpPr/>
          <p:nvPr/>
        </p:nvGrpSpPr>
        <p:grpSpPr>
          <a:xfrm>
            <a:off x="1045338" y="0"/>
            <a:ext cx="10393424" cy="2671474"/>
            <a:chOff x="1116623" y="0"/>
            <a:chExt cx="10393424" cy="2671474"/>
          </a:xfrm>
        </p:grpSpPr>
        <p:pic>
          <p:nvPicPr>
            <p:cNvPr id="4" name="Picture 3"/>
            <p:cNvPicPr>
              <a:picLocks noChangeAspect="1"/>
            </p:cNvPicPr>
            <p:nvPr/>
          </p:nvPicPr>
          <p:blipFill rotWithShape="1">
            <a:blip r:embed="rId2"/>
            <a:srcRect l="8971" t="3028" r="6342" b="7712"/>
            <a:stretch/>
          </p:blipFill>
          <p:spPr>
            <a:xfrm>
              <a:off x="1116623" y="162508"/>
              <a:ext cx="1805191" cy="2506804"/>
            </a:xfrm>
            <a:prstGeom prst="rect">
              <a:avLst/>
            </a:prstGeom>
          </p:spPr>
        </p:pic>
        <p:pic>
          <p:nvPicPr>
            <p:cNvPr id="5" name="Picture 4"/>
            <p:cNvPicPr>
              <a:picLocks noChangeAspect="1"/>
            </p:cNvPicPr>
            <p:nvPr/>
          </p:nvPicPr>
          <p:blipFill>
            <a:blip r:embed="rId3"/>
            <a:stretch>
              <a:fillRect/>
            </a:stretch>
          </p:blipFill>
          <p:spPr>
            <a:xfrm>
              <a:off x="4219254" y="162507"/>
              <a:ext cx="2094914" cy="2437351"/>
            </a:xfrm>
            <a:prstGeom prst="rect">
              <a:avLst/>
            </a:prstGeom>
          </p:spPr>
        </p:pic>
        <p:pic>
          <p:nvPicPr>
            <p:cNvPr id="6" name="Picture 5"/>
            <p:cNvPicPr>
              <a:picLocks noChangeAspect="1"/>
            </p:cNvPicPr>
            <p:nvPr/>
          </p:nvPicPr>
          <p:blipFill>
            <a:blip r:embed="rId4"/>
            <a:stretch>
              <a:fillRect/>
            </a:stretch>
          </p:blipFill>
          <p:spPr>
            <a:xfrm>
              <a:off x="7265377" y="0"/>
              <a:ext cx="1837259" cy="2671474"/>
            </a:xfrm>
            <a:prstGeom prst="rect">
              <a:avLst/>
            </a:prstGeom>
          </p:spPr>
        </p:pic>
        <p:pic>
          <p:nvPicPr>
            <p:cNvPr id="7" name="Picture 6"/>
            <p:cNvPicPr>
              <a:picLocks noChangeAspect="1"/>
            </p:cNvPicPr>
            <p:nvPr/>
          </p:nvPicPr>
          <p:blipFill rotWithShape="1">
            <a:blip r:embed="rId5"/>
            <a:srcRect l="30343" r="27143"/>
            <a:stretch/>
          </p:blipFill>
          <p:spPr>
            <a:xfrm>
              <a:off x="9710586" y="212999"/>
              <a:ext cx="1799461" cy="2390501"/>
            </a:xfrm>
            <a:prstGeom prst="rect">
              <a:avLst/>
            </a:prstGeom>
          </p:spPr>
        </p:pic>
      </p:grpSp>
      <p:grpSp>
        <p:nvGrpSpPr>
          <p:cNvPr id="9" name="Group 8"/>
          <p:cNvGrpSpPr/>
          <p:nvPr/>
        </p:nvGrpSpPr>
        <p:grpSpPr>
          <a:xfrm>
            <a:off x="609600" y="3170494"/>
            <a:ext cx="10702402" cy="1798382"/>
            <a:chOff x="78991" y="902464"/>
            <a:chExt cx="11865359" cy="2378177"/>
          </a:xfrm>
        </p:grpSpPr>
        <p:pic>
          <p:nvPicPr>
            <p:cNvPr id="10" name="Picture 9"/>
            <p:cNvPicPr>
              <a:picLocks noChangeAspect="1"/>
            </p:cNvPicPr>
            <p:nvPr/>
          </p:nvPicPr>
          <p:blipFill>
            <a:blip r:embed="rId6"/>
            <a:stretch>
              <a:fillRect/>
            </a:stretch>
          </p:blipFill>
          <p:spPr>
            <a:xfrm>
              <a:off x="9317294" y="902464"/>
              <a:ext cx="2627056" cy="2335799"/>
            </a:xfrm>
            <a:prstGeom prst="roundRect">
              <a:avLst/>
            </a:prstGeom>
          </p:spPr>
        </p:pic>
        <p:pic>
          <p:nvPicPr>
            <p:cNvPr id="11" name="Picture 10"/>
            <p:cNvPicPr>
              <a:picLocks noChangeAspect="1"/>
            </p:cNvPicPr>
            <p:nvPr/>
          </p:nvPicPr>
          <p:blipFill>
            <a:blip r:embed="rId7"/>
            <a:stretch>
              <a:fillRect/>
            </a:stretch>
          </p:blipFill>
          <p:spPr>
            <a:xfrm>
              <a:off x="78991" y="902464"/>
              <a:ext cx="2643273" cy="2378177"/>
            </a:xfrm>
            <a:prstGeom prst="rect">
              <a:avLst/>
            </a:prstGeom>
          </p:spPr>
        </p:pic>
        <p:pic>
          <p:nvPicPr>
            <p:cNvPr id="12" name="Picture 11"/>
            <p:cNvPicPr>
              <a:picLocks noChangeAspect="1"/>
            </p:cNvPicPr>
            <p:nvPr/>
          </p:nvPicPr>
          <p:blipFill>
            <a:blip r:embed="rId8"/>
            <a:stretch>
              <a:fillRect/>
            </a:stretch>
          </p:blipFill>
          <p:spPr>
            <a:xfrm>
              <a:off x="3024887" y="903085"/>
              <a:ext cx="2518663" cy="2367543"/>
            </a:xfrm>
            <a:prstGeom prst="rect">
              <a:avLst/>
            </a:prstGeom>
          </p:spPr>
        </p:pic>
        <p:pic>
          <p:nvPicPr>
            <p:cNvPr id="13" name="Picture 12"/>
            <p:cNvPicPr>
              <a:picLocks noChangeAspect="1"/>
            </p:cNvPicPr>
            <p:nvPr/>
          </p:nvPicPr>
          <p:blipFill>
            <a:blip r:embed="rId9"/>
            <a:stretch>
              <a:fillRect/>
            </a:stretch>
          </p:blipFill>
          <p:spPr>
            <a:xfrm>
              <a:off x="5968025" y="990058"/>
              <a:ext cx="2924794" cy="2193595"/>
            </a:xfrm>
            <a:prstGeom prst="roundRect">
              <a:avLst/>
            </a:prstGeom>
          </p:spPr>
        </p:pic>
      </p:grpSp>
    </p:spTree>
    <p:extLst>
      <p:ext uri="{BB962C8B-B14F-4D97-AF65-F5344CB8AC3E}">
        <p14:creationId xmlns:p14="http://schemas.microsoft.com/office/powerpoint/2010/main" val="19822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9943" y="904082"/>
            <a:ext cx="11625943" cy="1655762"/>
          </a:xfrm>
        </p:spPr>
        <p:txBody>
          <a:bodyPr/>
          <a:lstStyle/>
          <a:p>
            <a:r>
              <a:rPr lang="vi-VN" dirty="0">
                <a:solidFill>
                  <a:srgbClr val="C00000"/>
                </a:solidFill>
              </a:rPr>
              <a:t>VẬN DỤNG </a:t>
            </a:r>
          </a:p>
          <a:p>
            <a:r>
              <a:rPr lang="vi-VN" sz="2800" dirty="0">
                <a:latin typeface="+mj-lt"/>
              </a:rPr>
              <a:t>Sưu tầm và giới thiệu về đẹp nguyên mẫu trong tác phầm điêu khắc yêu thích.</a:t>
            </a:r>
          </a:p>
        </p:txBody>
      </p:sp>
    </p:spTree>
    <p:extLst>
      <p:ext uri="{BB962C8B-B14F-4D97-AF65-F5344CB8AC3E}">
        <p14:creationId xmlns:p14="http://schemas.microsoft.com/office/powerpoint/2010/main" val="120699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a:stretch/>
        </p:blipFill>
        <p:spPr>
          <a:xfrm>
            <a:off x="0" y="0"/>
            <a:ext cx="12192000" cy="6858000"/>
          </a:xfrm>
          <a:prstGeom prst="rect">
            <a:avLst/>
          </a:prstGeom>
        </p:spPr>
      </p:pic>
      <p:sp>
        <p:nvSpPr>
          <p:cNvPr id="29" name="TextBox 28"/>
          <p:cNvSpPr txBox="1"/>
          <p:nvPr/>
        </p:nvSpPr>
        <p:spPr>
          <a:xfrm>
            <a:off x="498928" y="1727200"/>
            <a:ext cx="11521622" cy="2215991"/>
          </a:xfrm>
          <a:prstGeom prst="rect">
            <a:avLst/>
          </a:prstGeom>
          <a:noFill/>
        </p:spPr>
        <p:txBody>
          <a:bodyPr wrap="square" rtlCol="0">
            <a:spAutoFit/>
          </a:bodyPr>
          <a:lstStyle/>
          <a:p>
            <a:r>
              <a:rPr lang="vi-VN" sz="13800" b="1" dirty="0">
                <a:ln w="6600">
                  <a:solidFill>
                    <a:schemeClr val="accent2"/>
                  </a:solidFill>
                  <a:prstDash val="solid"/>
                </a:ln>
                <a:solidFill>
                  <a:srgbClr val="FFFFFF"/>
                </a:solidFill>
                <a:effectLst>
                  <a:outerShdw dist="38100" dir="2700000" algn="tl" rotWithShape="0">
                    <a:schemeClr val="accent2"/>
                  </a:outerShdw>
                </a:effectLst>
              </a:rPr>
              <a:t>MỸ THUẬT 9</a:t>
            </a: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b="25024"/>
          <a:stretch/>
        </p:blipFill>
        <p:spPr>
          <a:xfrm>
            <a:off x="1029024" y="2835195"/>
            <a:ext cx="5390826" cy="4041855"/>
          </a:xfrm>
          <a:prstGeom prst="rect">
            <a:avLst/>
          </a:prstGeom>
        </p:spPr>
      </p:pic>
    </p:spTree>
    <p:extLst>
      <p:ext uri="{BB962C8B-B14F-4D97-AF65-F5344CB8AC3E}">
        <p14:creationId xmlns:p14="http://schemas.microsoft.com/office/powerpoint/2010/main" val="340902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5313 -0.21342 L -0.05313 -0.21319 C -0.03099 -0.24166 -0.05039 -0.21852 -0.0332 -0.23634 C -0.03086 -0.23866 -0.02852 -0.2412 -0.0263 -0.24398 C -0.02422 -0.24699 -0.02227 -0.25092 -0.01966 -0.25347 C -0.01771 -0.25532 -0.01511 -0.25602 -0.01302 -0.25717 C -0.01029 -0.26111 -0.00729 -0.26458 -0.00469 -0.26875 C -0.00248 -0.27222 -0.00078 -0.27708 0.00195 -0.28009 C 0.01055 -0.28981 0.01953 -0.29884 0.02877 -0.30671 C 0.03112 -0.30879 0.0332 -0.31111 0.03568 -0.3125 C 0.03906 -0.31435 0.04271 -0.31504 0.04635 -0.3162 C 0.05195 -0.31412 0.05729 -0.31227 0.06276 -0.30879 C 0.06575 -0.30648 0.06888 -0.3037 0.072 -0.30116 C 0.08971 -0.26782 0.06302 -0.31574 0.08138 -0.28958 C 0.08672 -0.28194 0.09114 -0.27291 0.09622 -0.26481 C 0.10677 -0.24861 0.11614 -0.23032 0.12851 -0.21713 C 0.13034 -0.21528 0.13229 -0.21366 0.13398 -0.21157 C 0.13542 -0.20972 0.13633 -0.20717 0.13802 -0.20579 C 0.14062 -0.2037 0.14805 -0.20139 0.15143 -0.2 C 0.15664 -0.20254 0.15573 -0.20139 0.16094 -0.20764 C 0.16289 -0.20995 0.16419 -0.21319 0.16641 -0.21528 C 0.16927 -0.21829 0.17279 -0.22014 0.17565 -0.22291 C 0.18672 -0.23333 0.17812 -0.22847 0.18646 -0.23241 C 0.19466 -0.24143 0.20521 -0.24699 0.21081 -0.25903 C 0.21497 -0.26805 0.21458 -0.26643 0.21888 -0.28009 C 0.22226 -0.29051 0.21732 -0.28264 0.22435 -0.29722 C 0.22526 -0.29954 0.22695 -0.30116 0.22825 -0.30301 C 0.23008 -0.30231 0.23255 -0.30301 0.23372 -0.30116 C 0.23516 -0.29861 0.2345 -0.29467 0.23502 -0.29143 C 0.23542 -0.28889 0.2362 -0.28657 0.23633 -0.28403 C 0.23789 -0.27245 0.23893 -0.26088 0.24036 -0.24954 C 0.24088 -0.24653 0.24101 -0.24305 0.2418 -0.24004 C 0.24388 -0.23102 0.24609 -0.22222 0.24857 -0.21342 C 0.25325 -0.19537 0.25078 -0.20301 0.25534 -0.19051 C 0.26094 -0.19583 0.26029 -0.19467 0.26601 -0.20393 C 0.26797 -0.20694 0.2694 -0.21041 0.27148 -0.21342 C 0.27305 -0.21574 0.275 -0.21713 0.27695 -0.21921 C 0.30924 -0.25764 0.29401 -0.24398 0.31172 -0.25903 C 0.3138 -0.26273 0.31719 -0.26991 0.32005 -0.27245 C 0.32122 -0.27361 0.32266 -0.27384 0.32409 -0.2743 C 0.32578 -0.27384 0.32825 -0.27454 0.3293 -0.27245 C 0.33346 -0.26435 0.33867 -0.24583 0.33867 -0.2456 C 0.33932 -0.24329 0.33932 -0.24051 0.34023 -0.23819 C 0.3444 -0.22592 0.34961 -0.21435 0.35364 -0.20185 C 0.35599 -0.19491 0.35716 -0.18704 0.36055 -0.18102 L 0.36849 -0.16574 C 0.37005 -0.16643 0.37226 -0.16643 0.37383 -0.16759 C 0.37539 -0.16898 0.37643 -0.17153 0.37773 -0.17338 C 0.39466 -0.19375 0.37005 -0.16088 0.3888 -0.18866 C 0.39427 -0.19699 0.40052 -0.20486 0.40638 -0.21342 C 0.4168 -0.22916 0.40898 -0.22014 0.41836 -0.23241 C 0.42187 -0.23704 0.42565 -0.2412 0.42904 -0.24583 C 0.43372 -0.25185 0.44258 -0.26481 0.44258 -0.26458 C 0.44479 -0.27129 0.447 -0.27754 0.44935 -0.28403 C 0.45013 -0.28588 0.45065 -0.28796 0.45182 -0.28958 C 0.45312 -0.2912 0.45482 -0.29213 0.45612 -0.29352 C 0.45911 -0.29143 0.46354 -0.29166 0.46549 -0.28773 C 0.46836 -0.28241 0.46784 -0.27477 0.4694 -0.26875 C 0.47057 -0.26458 0.47252 -0.26111 0.47357 -0.25717 C 0.47695 -0.24537 0.47956 -0.23287 0.48307 -0.22106 C 0.48568 -0.21088 0.4875 -0.20926 0.49114 -0.2 C 0.49752 -0.18356 0.50312 -0.16666 0.50989 -0.15046 C 0.5112 -0.14722 0.5125 -0.14398 0.51406 -0.14097 C 0.53646 -0.0956 0.50872 -0.15393 0.52213 -0.12569 C 0.52383 -0.12963 0.52591 -0.1331 0.52747 -0.13704 C 0.52812 -0.13889 0.52799 -0.1412 0.52877 -0.14282 C 0.53307 -0.15092 0.53906 -0.15694 0.54245 -0.16574 C 0.55781 -0.20972 0.54245 -0.16852 0.56927 -0.22662 C 0.57956 -0.24907 0.57187 -0.23819 0.58268 -0.25717 C 0.58789 -0.26643 0.59349 -0.27523 0.59883 -0.28403 C 0.60065 -0.28657 0.6026 -0.28889 0.6043 -0.29143 C 0.61029 -0.30139 0.60547 -0.29791 0.6125 -0.30116 C 0.61601 -0.27893 0.61562 -0.26898 0.62187 -0.25347 C 0.62266 -0.25139 0.6237 -0.24977 0.62461 -0.24768 C 0.64062 -0.20903 0.63099 -0.21921 0.64349 -0.20764 C 0.65065 -0.22315 0.64127 -0.20555 0.65013 -0.21528 C 0.65495 -0.2206 0.65911 -0.22662 0.66354 -0.23241 C 0.6651 -0.23426 0.66627 -0.23657 0.66771 -0.23819 C 0.67018 -0.24097 0.67292 -0.24352 0.67565 -0.24583 C 0.72318 -0.28541 0.70039 -0.26412 0.71745 -0.28009 C 0.71914 -0.27754 0.72344 -0.27245 0.72409 -0.26875 C 0.72552 -0.2625 0.72578 -0.25579 0.72695 -0.24954 C 0.72851 -0.2419 0.73021 -0.23426 0.73242 -0.22662 C 0.73294 -0.22454 0.73424 -0.22315 0.73502 -0.22106 C 0.73789 -0.21227 0.74036 -0.20324 0.7431 -0.19444 C 0.74349 -0.1912 0.74258 -0.1831 0.7444 -0.18472 C 0.75065 -0.19004 0.75469 -0.19954 0.75924 -0.20764 C 0.76029 -0.20926 0.75963 -0.2118 0.76068 -0.21342 C 0.76367 -0.21898 0.76797 -0.22361 0.77148 -0.2287 L 0.77148 -0.22847 " pathEditMode="relative" rAng="0" ptsTypes="AAAAAAAAAAAAAAAAAAAAAAAAAAAAAAAAAAAAAAAAAAAAAAAAAAAAAAAAAAAAAAAAAAAAAAAAAAAAAAAAAAAAAAAAAA">
                                      <p:cBhvr>
                                        <p:cTn id="6" dur="4250" fill="hold"/>
                                        <p:tgtEl>
                                          <p:spTgt spid="30"/>
                                        </p:tgtEl>
                                        <p:attrNameLst>
                                          <p:attrName>ppt_x</p:attrName>
                                          <p:attrName>ppt_y</p:attrName>
                                        </p:attrNameLst>
                                      </p:cBhvr>
                                      <p:rCtr x="41224" y="-625"/>
                                    </p:animMotion>
                                  </p:childTnLst>
                                </p:cTn>
                              </p:par>
                            </p:childTnLst>
                          </p:cTn>
                        </p:par>
                        <p:par>
                          <p:cTn id="7" fill="hold">
                            <p:stCondLst>
                              <p:cond delay="4250"/>
                            </p:stCondLst>
                            <p:childTnLst>
                              <p:par>
                                <p:cTn id="8" presetID="10" presetClass="entr" presetSubtype="0" fill="hold" grpId="0" nodeType="afterEffect">
                                  <p:stCondLst>
                                    <p:cond delay="0"/>
                                  </p:stCondLst>
                                  <p:iterate type="lt">
                                    <p:tmPct val="10000"/>
                                  </p:iterate>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6" name="Picture 5"/>
          <p:cNvPicPr>
            <a:picLocks noChangeAspect="1"/>
          </p:cNvPicPr>
          <p:nvPr/>
        </p:nvPicPr>
        <p:blipFill>
          <a:blip r:embed="rId2"/>
          <a:stretch>
            <a:fillRect/>
          </a:stretch>
        </p:blipFill>
        <p:spPr>
          <a:xfrm>
            <a:off x="0" y="-46037"/>
            <a:ext cx="12192000" cy="7112000"/>
          </a:xfrm>
          <a:prstGeom prst="rect">
            <a:avLst/>
          </a:prstGeom>
        </p:spPr>
      </p:pic>
    </p:spTree>
    <p:extLst>
      <p:ext uri="{BB962C8B-B14F-4D97-AF65-F5344CB8AC3E}">
        <p14:creationId xmlns:p14="http://schemas.microsoft.com/office/powerpoint/2010/main" val="10155417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1" y="-1"/>
            <a:ext cx="12192001" cy="7141029"/>
          </a:xfrm>
          <a:prstGeom prst="rect">
            <a:avLst/>
          </a:prstGeom>
        </p:spPr>
      </p:pic>
    </p:spTree>
    <p:extLst>
      <p:ext uri="{BB962C8B-B14F-4D97-AF65-F5344CB8AC3E}">
        <p14:creationId xmlns:p14="http://schemas.microsoft.com/office/powerpoint/2010/main" val="119108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828800" y="6151564"/>
            <a:ext cx="8534400" cy="1752600"/>
          </a:xfrm>
        </p:spPr>
        <p:txBody>
          <a:bodyPr>
            <a:normAutofit/>
          </a:bodyPr>
          <a:lstStyle/>
          <a:p>
            <a:r>
              <a:rPr lang="en-US" sz="2800" i="1" dirty="0" err="1">
                <a:solidFill>
                  <a:srgbClr val="FF0000"/>
                </a:solidFill>
                <a:latin typeface="Times New Roman" pitchFamily="18" charset="0"/>
                <a:cs typeface="Times New Roman" pitchFamily="18" charset="0"/>
              </a:rPr>
              <a:t>Kể</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tên</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người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nữ</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anh</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hùng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trong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ảnh</a:t>
            </a:r>
            <a:r>
              <a:rPr lang="en-US" sz="2800" i="1" dirty="0">
                <a:solidFill>
                  <a:srgbClr val="FF0000"/>
                </a:solidFill>
                <a:latin typeface="Times New Roman" pitchFamily="18" charset="0"/>
                <a:cs typeface="Times New Roman" pitchFamily="18" charset="0"/>
              </a:rPr>
              <a:t>?</a:t>
            </a:r>
          </a:p>
        </p:txBody>
      </p:sp>
      <p:sp>
        <p:nvSpPr>
          <p:cNvPr id="4" name="Rectangle 3"/>
          <p:cNvSpPr/>
          <p:nvPr/>
        </p:nvSpPr>
        <p:spPr>
          <a:xfrm>
            <a:off x="0" y="6769099"/>
            <a:ext cx="12192000" cy="88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0" y="17319"/>
            <a:ext cx="12192000" cy="88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0" y="6680199"/>
            <a:ext cx="12192000" cy="889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71499"/>
            <a:ext cx="6248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661" y="563033"/>
            <a:ext cx="6716679" cy="50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70513" y="5690196"/>
            <a:ext cx="7286171" cy="461665"/>
          </a:xfrm>
          <a:prstGeom prst="rect">
            <a:avLst/>
          </a:prstGeom>
          <a:noFill/>
        </p:spPr>
        <p:txBody>
          <a:bodyPr wrap="square" rtlCol="0">
            <a:spAutoFit/>
          </a:bodyPr>
          <a:lstStyle/>
          <a:p>
            <a:r>
              <a:rPr lang="vi-VN" sz="2400" b="1" dirty="0">
                <a:latin typeface="+mj-lt"/>
              </a:rPr>
              <a:t>Nguyên mẫu được </a:t>
            </a:r>
            <a:r>
              <a:rPr lang="en-US" sz="2400" b="1" dirty="0" err="1">
                <a:latin typeface="+mj-lt"/>
              </a:rPr>
              <a:t>đưa</a:t>
            </a:r>
            <a:r>
              <a:rPr lang="en-US" sz="2400" b="1" dirty="0">
                <a:latin typeface="+mj-lt"/>
              </a:rPr>
              <a:t> </a:t>
            </a:r>
            <a:r>
              <a:rPr lang="en-US" sz="2400" b="1" dirty="0" err="1">
                <a:latin typeface="+mj-lt"/>
              </a:rPr>
              <a:t>vào</a:t>
            </a:r>
            <a:r>
              <a:rPr lang="en-US" sz="2400" b="1" dirty="0">
                <a:latin typeface="+mj-lt"/>
              </a:rPr>
              <a:t> </a:t>
            </a:r>
            <a:r>
              <a:rPr lang="en-US" sz="2400" b="1" dirty="0" err="1">
                <a:latin typeface="+mj-lt"/>
              </a:rPr>
              <a:t>sáng</a:t>
            </a:r>
            <a:r>
              <a:rPr lang="en-US" sz="2400" b="1" dirty="0">
                <a:latin typeface="+mj-lt"/>
              </a:rPr>
              <a:t> </a:t>
            </a:r>
            <a:r>
              <a:rPr lang="en-US" sz="2400" b="1" dirty="0" err="1">
                <a:latin typeface="+mj-lt"/>
              </a:rPr>
              <a:t>tác</a:t>
            </a:r>
            <a:r>
              <a:rPr lang="en-US" sz="2400" b="1" dirty="0">
                <a:latin typeface="+mj-lt"/>
              </a:rPr>
              <a:t> </a:t>
            </a:r>
            <a:r>
              <a:rPr lang="en-US" sz="2400" b="1" dirty="0" err="1">
                <a:latin typeface="+mj-lt"/>
              </a:rPr>
              <a:t>tranh</a:t>
            </a:r>
            <a:endParaRPr lang="en-US" sz="2400" b="1" dirty="0">
              <a:latin typeface="+mj-lt"/>
            </a:endParaRPr>
          </a:p>
        </p:txBody>
      </p:sp>
      <p:sp>
        <p:nvSpPr>
          <p:cNvPr id="10" name="Rounded Rectangle 9"/>
          <p:cNvSpPr/>
          <p:nvPr/>
        </p:nvSpPr>
        <p:spPr>
          <a:xfrm>
            <a:off x="5863820" y="741218"/>
            <a:ext cx="3321050" cy="3924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2001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051"/>
                                        </p:tgtEl>
                                      </p:cBhvr>
                                    </p:animEffect>
                                    <p:set>
                                      <p:cBhvr>
                                        <p:cTn id="17" dur="1" fill="hold">
                                          <p:stCondLst>
                                            <p:cond delay="1999"/>
                                          </p:stCondLst>
                                        </p:cTn>
                                        <p:tgtEl>
                                          <p:spTgt spid="205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0400" y="6028268"/>
            <a:ext cx="6604000" cy="461665"/>
          </a:xfrm>
          <a:prstGeom prst="rect">
            <a:avLst/>
          </a:prstGeom>
          <a:noFill/>
        </p:spPr>
        <p:txBody>
          <a:bodyPr wrap="square" rtlCol="0">
            <a:spAutoFit/>
          </a:bodyPr>
          <a:lstStyle/>
          <a:p>
            <a:r>
              <a:rPr lang="en-US" sz="2400" dirty="0" err="1"/>
              <a:t>Vào</a:t>
            </a:r>
            <a:r>
              <a:rPr lang="en-US" sz="2400" dirty="0"/>
              <a:t> </a:t>
            </a:r>
            <a:r>
              <a:rPr lang="en-US" sz="2400" dirty="0" err="1"/>
              <a:t>sáng</a:t>
            </a:r>
            <a:r>
              <a:rPr lang="en-US" sz="2400" dirty="0"/>
              <a:t> </a:t>
            </a:r>
            <a:r>
              <a:rPr lang="en-US" sz="2400" dirty="0" err="1"/>
              <a:t>tác</a:t>
            </a:r>
            <a:r>
              <a:rPr lang="en-US" sz="2400" dirty="0"/>
              <a:t> </a:t>
            </a:r>
            <a:r>
              <a:rPr lang="en-US" sz="2400" dirty="0" err="1"/>
              <a:t>nhạc</a:t>
            </a:r>
            <a:r>
              <a:rPr lang="en-US" sz="2400" dirty="0"/>
              <a:t> </a:t>
            </a:r>
            <a:r>
              <a:rPr lang="en-US" sz="2400" dirty="0" err="1"/>
              <a:t>và</a:t>
            </a:r>
            <a:r>
              <a:rPr lang="en-US" sz="2400" dirty="0"/>
              <a:t> </a:t>
            </a:r>
            <a:r>
              <a:rPr lang="en-US" sz="2400" dirty="0" err="1"/>
              <a:t>Phim</a:t>
            </a:r>
            <a:r>
              <a:rPr lang="en-US" sz="2400"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482600"/>
            <a:ext cx="53340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1" y="482600"/>
            <a:ext cx="537766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5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wheel(1)">
                                      <p:cBhvr>
                                        <p:cTn id="2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1177588" y="3429000"/>
            <a:ext cx="11177588" cy="2495550"/>
            <a:chOff x="638175" y="2415699"/>
            <a:chExt cx="11177588" cy="2495550"/>
          </a:xfrm>
        </p:grpSpPr>
        <p:sp>
          <p:nvSpPr>
            <p:cNvPr id="10" name="Rounded Rectangle 9"/>
            <p:cNvSpPr/>
            <p:nvPr/>
          </p:nvSpPr>
          <p:spPr>
            <a:xfrm>
              <a:off x="638175" y="2415699"/>
              <a:ext cx="10915650" cy="24955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Subtitle 2"/>
            <p:cNvSpPr txBox="1">
              <a:spLocks/>
            </p:cNvSpPr>
            <p:nvPr/>
          </p:nvSpPr>
          <p:spPr>
            <a:xfrm>
              <a:off x="1131979" y="2635409"/>
              <a:ext cx="10683784" cy="205612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3000" dirty="0">
                  <a:solidFill>
                    <a:schemeClr val="accent2">
                      <a:lumMod val="60000"/>
                      <a:lumOff val="40000"/>
                    </a:schemeClr>
                  </a:solidFill>
                  <a:latin typeface="+mj-lt"/>
                </a:rPr>
                <a:t>Yêu cầu cần đạt </a:t>
              </a:r>
            </a:p>
            <a:p>
              <a:pPr marL="342900" indent="-342900" algn="l">
                <a:buFontTx/>
                <a:buChar char="-"/>
              </a:pPr>
              <a:r>
                <a:rPr lang="vi-VN" b="1" dirty="0">
                  <a:solidFill>
                    <a:srgbClr val="FFFF00"/>
                  </a:solidFill>
                  <a:latin typeface="+mj-lt"/>
                </a:rPr>
                <a:t>Nhận biết được vẻ đẹp của nguyên mẫu trong tác phẩm điêu khắc. </a:t>
              </a:r>
            </a:p>
            <a:p>
              <a:pPr marL="342900" indent="-342900" algn="l">
                <a:buFontTx/>
                <a:buChar char="-"/>
              </a:pPr>
              <a:r>
                <a:rPr lang="vi-VN" b="1" dirty="0">
                  <a:solidFill>
                    <a:srgbClr val="FFFF00"/>
                  </a:solidFill>
                  <a:latin typeface="+mj-lt"/>
                </a:rPr>
                <a:t>Hiều về cách thể hiện về đẹp của nguyên mẫu trong sản phầm điêu khắc.</a:t>
              </a:r>
            </a:p>
            <a:p>
              <a:pPr algn="l"/>
              <a:r>
                <a:rPr lang="vi-VN" b="1" dirty="0">
                  <a:solidFill>
                    <a:srgbClr val="FFFF00"/>
                  </a:solidFill>
                  <a:latin typeface="+mj-lt"/>
                </a:rPr>
                <a:t> -   Mô phỏng được vẻ đẹp của nguyên mẫu trên bình diện kĩ thuật và phong cách. </a:t>
              </a:r>
            </a:p>
            <a:p>
              <a:pPr marL="342900" indent="-342900" algn="l">
                <a:buFontTx/>
                <a:buChar char="-"/>
              </a:pPr>
              <a:r>
                <a:rPr lang="vi-VN" b="1" dirty="0">
                  <a:solidFill>
                    <a:srgbClr val="FFFF00"/>
                  </a:solidFill>
                  <a:latin typeface="+mj-lt"/>
                </a:rPr>
                <a:t>Có ý thức tìm hiều và thường thức tác phẩm nghệ thuật. </a:t>
              </a:r>
            </a:p>
          </p:txBody>
        </p:sp>
      </p:grpSp>
      <p:sp>
        <p:nvSpPr>
          <p:cNvPr id="15" name="Subtitle 2"/>
          <p:cNvSpPr txBox="1">
            <a:spLocks/>
          </p:cNvSpPr>
          <p:nvPr/>
        </p:nvSpPr>
        <p:spPr>
          <a:xfrm>
            <a:off x="1393916" y="2763520"/>
            <a:ext cx="10683784" cy="20561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vi-VN" b="1" dirty="0">
              <a:latin typeface="+mj-lt"/>
            </a:endParaRPr>
          </a:p>
        </p:txBody>
      </p:sp>
      <p:grpSp>
        <p:nvGrpSpPr>
          <p:cNvPr id="17" name="Group 16"/>
          <p:cNvGrpSpPr/>
          <p:nvPr/>
        </p:nvGrpSpPr>
        <p:grpSpPr>
          <a:xfrm>
            <a:off x="12861131" y="0"/>
            <a:ext cx="10472738" cy="2433400"/>
            <a:chOff x="1081087" y="-1549400"/>
            <a:chExt cx="10472738" cy="2433400"/>
          </a:xfrm>
        </p:grpSpPr>
        <p:sp>
          <p:nvSpPr>
            <p:cNvPr id="14" name="Snip Diagonal Corner Rectangle 13"/>
            <p:cNvSpPr/>
            <p:nvPr/>
          </p:nvSpPr>
          <p:spPr>
            <a:xfrm>
              <a:off x="1241516" y="-525700"/>
              <a:ext cx="10312309" cy="1409700"/>
            </a:xfrm>
            <a:prstGeom prst="snip2Diag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itle 1"/>
            <p:cNvSpPr txBox="1">
              <a:spLocks/>
            </p:cNvSpPr>
            <p:nvPr/>
          </p:nvSpPr>
          <p:spPr>
            <a:xfrm>
              <a:off x="1081087" y="-1549400"/>
              <a:ext cx="10029825"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dirty="0">
                  <a:solidFill>
                    <a:schemeClr val="bg1"/>
                  </a:solidFill>
                </a:rPr>
                <a:t>Bài 10: NGUYÊN MẪU TRONG TÁC PHẨM ĐIÊU KHẮC</a:t>
              </a:r>
            </a:p>
          </p:txBody>
        </p:sp>
      </p:grpSp>
    </p:spTree>
    <p:extLst>
      <p:ext uri="{BB962C8B-B14F-4D97-AF65-F5344CB8AC3E}">
        <p14:creationId xmlns:p14="http://schemas.microsoft.com/office/powerpoint/2010/main" val="29007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4.07407E-6 L -0.98672 0.01112 " pathEditMode="relative" rAng="0" ptsTypes="AA">
                                      <p:cBhvr>
                                        <p:cTn id="6" dur="2000" fill="hold"/>
                                        <p:tgtEl>
                                          <p:spTgt spid="17"/>
                                        </p:tgtEl>
                                        <p:attrNameLst>
                                          <p:attrName>ppt_x</p:attrName>
                                          <p:attrName>ppt_y</p:attrName>
                                        </p:attrNameLst>
                                      </p:cBhvr>
                                      <p:rCtr x="-50482" y="-2407"/>
                                    </p:animMotion>
                                  </p:childTnLst>
                                </p:cTn>
                              </p:par>
                              <p:par>
                                <p:cTn id="7" presetID="63" presetClass="path" presetSubtype="0" accel="50000" decel="50000" fill="hold" nodeType="withEffect">
                                  <p:stCondLst>
                                    <p:cond delay="0"/>
                                  </p:stCondLst>
                                  <p:childTnLst>
                                    <p:animMotion origin="layout" path="M -0.03386 -0.15 L 0.96562 -0.10833 " pathEditMode="relative" rAng="0" ptsTypes="AA">
                                      <p:cBhvr>
                                        <p:cTn id="8" dur="2000" fill="hold"/>
                                        <p:tgtEl>
                                          <p:spTgt spid="12"/>
                                        </p:tgtEl>
                                        <p:attrNameLst>
                                          <p:attrName>ppt_x</p:attrName>
                                          <p:attrName>ppt_y</p:attrName>
                                        </p:attrNameLst>
                                      </p:cBhvr>
                                      <p:rCtr x="4997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518" y="-1071154"/>
            <a:ext cx="9144000" cy="2387600"/>
          </a:xfrm>
        </p:spPr>
        <p:txBody>
          <a:bodyPr>
            <a:normAutofit/>
          </a:bodyPr>
          <a:lstStyle/>
          <a:p>
            <a:pPr algn="l"/>
            <a:r>
              <a:rPr lang="vi-VN" sz="2400" dirty="0">
                <a:solidFill>
                  <a:srgbClr val="C00000"/>
                </a:solidFill>
              </a:rPr>
              <a:t>QUAN SÁT </a:t>
            </a:r>
            <a:r>
              <a:rPr lang="vi-VN" sz="2400" dirty="0"/>
              <a:t/>
            </a:r>
            <a:br>
              <a:rPr lang="vi-VN" sz="2400" dirty="0"/>
            </a:br>
            <a:r>
              <a:rPr lang="vi-VN" sz="2400" dirty="0"/>
              <a:t>Tìm hiều vẻ đẹp nguyên mẫu trong các tác phầm tượng tròn và phù điêu.</a:t>
            </a:r>
            <a:r>
              <a:rPr lang="vi-VN" sz="3600" dirty="0"/>
              <a:t/>
            </a:r>
            <a:br>
              <a:rPr lang="vi-VN" sz="3600" dirty="0"/>
            </a:br>
            <a:r>
              <a:rPr lang="vi-VN" sz="2700" dirty="0"/>
              <a:t> </a:t>
            </a:r>
            <a:endParaRPr lang="vi-VN" dirty="0"/>
          </a:p>
        </p:txBody>
      </p:sp>
      <p:sp>
        <p:nvSpPr>
          <p:cNvPr id="4" name="TextBox 3"/>
          <p:cNvSpPr txBox="1"/>
          <p:nvPr/>
        </p:nvSpPr>
        <p:spPr>
          <a:xfrm>
            <a:off x="1821393" y="5657850"/>
            <a:ext cx="9833578" cy="1846659"/>
          </a:xfrm>
          <a:prstGeom prst="rect">
            <a:avLst/>
          </a:prstGeom>
          <a:noFill/>
        </p:spPr>
        <p:txBody>
          <a:bodyPr wrap="square" rtlCol="0">
            <a:spAutoFit/>
          </a:bodyPr>
          <a:lstStyle/>
          <a:p>
            <a:r>
              <a:rPr lang="vi-VN" sz="2400" b="1" i="1" dirty="0">
                <a:solidFill>
                  <a:srgbClr val="C00000"/>
                </a:solidFill>
                <a:latin typeface="+mj-lt"/>
              </a:rPr>
              <a:t>• Bức tượng. phù điêu thể hiện hình ảnh từ nguyên mẫu nào? </a:t>
            </a:r>
            <a:br>
              <a:rPr lang="vi-VN" sz="2400" b="1" i="1" dirty="0">
                <a:solidFill>
                  <a:srgbClr val="C00000"/>
                </a:solidFill>
                <a:latin typeface="+mj-lt"/>
              </a:rPr>
            </a:br>
            <a:r>
              <a:rPr lang="vi-VN" sz="2400" b="1" i="1" dirty="0">
                <a:solidFill>
                  <a:srgbClr val="C00000"/>
                </a:solidFill>
                <a:latin typeface="+mj-lt"/>
              </a:rPr>
              <a:t>• Chất liệu nào được sử dụng trong bức tượng phù điêu? </a:t>
            </a:r>
            <a:br>
              <a:rPr lang="vi-VN" sz="2400" b="1" i="1" dirty="0">
                <a:solidFill>
                  <a:srgbClr val="C00000"/>
                </a:solidFill>
                <a:latin typeface="+mj-lt"/>
              </a:rPr>
            </a:br>
            <a:r>
              <a:rPr lang="vi-VN" sz="2400" b="1" i="1" dirty="0">
                <a:solidFill>
                  <a:srgbClr val="C00000"/>
                </a:solidFill>
                <a:latin typeface="+mj-lt"/>
              </a:rPr>
              <a:t>• Vẻ đẹp trong bức tượng, phù điêu được thể hiện qua những đặc điểm nào?</a:t>
            </a:r>
            <a:r>
              <a:rPr lang="vi-VN" sz="2400" dirty="0"/>
              <a:t/>
            </a:r>
            <a:br>
              <a:rPr lang="vi-VN" sz="2400" dirty="0"/>
            </a:br>
            <a:r>
              <a:rPr lang="vi-VN" sz="2400" dirty="0"/>
              <a:t> </a:t>
            </a:r>
            <a:br>
              <a:rPr lang="vi-VN" sz="2400" dirty="0"/>
            </a:br>
            <a:endParaRPr lang="vi-VN" dirty="0"/>
          </a:p>
        </p:txBody>
      </p:sp>
      <p:pic>
        <p:nvPicPr>
          <p:cNvPr id="5" name="Picture 4"/>
          <p:cNvPicPr>
            <a:picLocks noChangeAspect="1"/>
          </p:cNvPicPr>
          <p:nvPr/>
        </p:nvPicPr>
        <p:blipFill rotWithShape="1">
          <a:blip r:embed="rId2"/>
          <a:srcRect t="48149" r="-3485" b="6931"/>
          <a:stretch/>
        </p:blipFill>
        <p:spPr>
          <a:xfrm>
            <a:off x="782392" y="1523819"/>
            <a:ext cx="5675558" cy="3665904"/>
          </a:xfrm>
          <a:prstGeom prst="rect">
            <a:avLst/>
          </a:prstGeom>
        </p:spPr>
      </p:pic>
      <p:pic>
        <p:nvPicPr>
          <p:cNvPr id="6" name="Picture 5"/>
          <p:cNvPicPr>
            <a:picLocks noChangeAspect="1"/>
          </p:cNvPicPr>
          <p:nvPr/>
        </p:nvPicPr>
        <p:blipFill rotWithShape="1">
          <a:blip r:embed="rId3"/>
          <a:srcRect b="21913"/>
          <a:stretch/>
        </p:blipFill>
        <p:spPr>
          <a:xfrm>
            <a:off x="6889425" y="991746"/>
            <a:ext cx="3999043" cy="4666104"/>
          </a:xfrm>
          <a:prstGeom prst="rect">
            <a:avLst/>
          </a:prstGeom>
        </p:spPr>
      </p:pic>
    </p:spTree>
    <p:extLst>
      <p:ext uri="{BB962C8B-B14F-4D97-AF65-F5344CB8AC3E}">
        <p14:creationId xmlns:p14="http://schemas.microsoft.com/office/powerpoint/2010/main" val="275866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wd">
                                    <p:tmPct val="10000"/>
                                  </p:iterate>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2923" t="6565" r="53226" b="55216"/>
          <a:stretch/>
        </p:blipFill>
        <p:spPr>
          <a:xfrm>
            <a:off x="1050206" y="651304"/>
            <a:ext cx="1744946" cy="2226310"/>
          </a:xfrm>
          <a:prstGeom prst="rect">
            <a:avLst/>
          </a:prstGeom>
        </p:spPr>
      </p:pic>
      <p:sp>
        <p:nvSpPr>
          <p:cNvPr id="25" name="TextBox 24"/>
          <p:cNvSpPr txBox="1"/>
          <p:nvPr/>
        </p:nvSpPr>
        <p:spPr>
          <a:xfrm>
            <a:off x="812051" y="3290396"/>
            <a:ext cx="3952568" cy="523220"/>
          </a:xfrm>
          <a:prstGeom prst="rect">
            <a:avLst/>
          </a:prstGeom>
          <a:noFill/>
        </p:spPr>
        <p:txBody>
          <a:bodyPr wrap="square" rtlCol="0">
            <a:spAutoFit/>
          </a:bodyPr>
          <a:lstStyle/>
          <a:p>
            <a:r>
              <a:rPr lang="vi-VN" sz="1400" dirty="0">
                <a:latin typeface="+mj-lt"/>
              </a:rPr>
              <a:t>Đá cuội có hình mặt người</a:t>
            </a:r>
          </a:p>
          <a:p>
            <a:r>
              <a:rPr lang="vi-VN" sz="1400" dirty="0">
                <a:latin typeface="+mj-lt"/>
              </a:rPr>
              <a:t> ở na ca Thái Nguyên</a:t>
            </a:r>
          </a:p>
        </p:txBody>
      </p:sp>
      <p:pic>
        <p:nvPicPr>
          <p:cNvPr id="26" name="Picture 25"/>
          <p:cNvPicPr>
            <a:picLocks noChangeAspect="1"/>
          </p:cNvPicPr>
          <p:nvPr/>
        </p:nvPicPr>
        <p:blipFill>
          <a:blip r:embed="rId3"/>
          <a:stretch>
            <a:fillRect/>
          </a:stretch>
        </p:blipFill>
        <p:spPr>
          <a:xfrm>
            <a:off x="8289232" y="651304"/>
            <a:ext cx="2257746" cy="2626800"/>
          </a:xfrm>
          <a:prstGeom prst="rect">
            <a:avLst/>
          </a:prstGeom>
        </p:spPr>
      </p:pic>
      <p:sp>
        <p:nvSpPr>
          <p:cNvPr id="27" name="Rectangle 26"/>
          <p:cNvSpPr/>
          <p:nvPr/>
        </p:nvSpPr>
        <p:spPr>
          <a:xfrm>
            <a:off x="8109094" y="3278104"/>
            <a:ext cx="3021981" cy="307777"/>
          </a:xfrm>
          <a:prstGeom prst="rect">
            <a:avLst/>
          </a:prstGeom>
        </p:spPr>
        <p:txBody>
          <a:bodyPr wrap="none">
            <a:spAutoFit/>
          </a:bodyPr>
          <a:lstStyle/>
          <a:p>
            <a:r>
              <a:rPr lang="vi-VN" sz="1400" dirty="0">
                <a:latin typeface="+mj-lt"/>
              </a:rPr>
              <a:t>Tượng đài chiến thắng của Nguyễn Hải</a:t>
            </a:r>
          </a:p>
        </p:txBody>
      </p:sp>
      <p:pic>
        <p:nvPicPr>
          <p:cNvPr id="28" name="Picture 27"/>
          <p:cNvPicPr>
            <a:picLocks noChangeAspect="1"/>
          </p:cNvPicPr>
          <p:nvPr/>
        </p:nvPicPr>
        <p:blipFill rotWithShape="1">
          <a:blip r:embed="rId4"/>
          <a:srcRect l="30343" r="27143"/>
          <a:stretch/>
        </p:blipFill>
        <p:spPr>
          <a:xfrm>
            <a:off x="8607650" y="3813616"/>
            <a:ext cx="1939328" cy="2576308"/>
          </a:xfrm>
          <a:prstGeom prst="rect">
            <a:avLst/>
          </a:prstGeom>
        </p:spPr>
      </p:pic>
      <p:sp>
        <p:nvSpPr>
          <p:cNvPr id="29" name="Rectangle 28"/>
          <p:cNvSpPr/>
          <p:nvPr/>
        </p:nvSpPr>
        <p:spPr>
          <a:xfrm>
            <a:off x="8831185" y="6432334"/>
            <a:ext cx="1564852" cy="307777"/>
          </a:xfrm>
          <a:prstGeom prst="rect">
            <a:avLst/>
          </a:prstGeom>
        </p:spPr>
        <p:txBody>
          <a:bodyPr wrap="none">
            <a:spAutoFit/>
          </a:bodyPr>
          <a:lstStyle/>
          <a:p>
            <a:r>
              <a:rPr lang="vi-VN" sz="1400" b="0" i="0" u="none" strike="noStrike" dirty="0">
                <a:effectLst/>
                <a:latin typeface="+mj-lt"/>
                <a:hlinkClick r:id="rId5"/>
              </a:rPr>
              <a:t>Tượng đài Bác Hồ </a:t>
            </a:r>
          </a:p>
        </p:txBody>
      </p:sp>
      <p:pic>
        <p:nvPicPr>
          <p:cNvPr id="30" name="Picture 29"/>
          <p:cNvPicPr>
            <a:picLocks noChangeAspect="1"/>
          </p:cNvPicPr>
          <p:nvPr/>
        </p:nvPicPr>
        <p:blipFill rotWithShape="1">
          <a:blip r:embed="rId6"/>
          <a:srcRect l="8971" t="3028" r="6342" b="7712"/>
          <a:stretch/>
        </p:blipFill>
        <p:spPr>
          <a:xfrm>
            <a:off x="4633614" y="491889"/>
            <a:ext cx="1945504" cy="2701651"/>
          </a:xfrm>
          <a:prstGeom prst="rect">
            <a:avLst/>
          </a:prstGeom>
        </p:spPr>
      </p:pic>
      <p:sp>
        <p:nvSpPr>
          <p:cNvPr id="31" name="TextBox 30"/>
          <p:cNvSpPr txBox="1"/>
          <p:nvPr/>
        </p:nvSpPr>
        <p:spPr>
          <a:xfrm>
            <a:off x="4495460" y="3318485"/>
            <a:ext cx="2952206" cy="307777"/>
          </a:xfrm>
          <a:prstGeom prst="rect">
            <a:avLst/>
          </a:prstGeom>
          <a:noFill/>
        </p:spPr>
        <p:txBody>
          <a:bodyPr wrap="square" rtlCol="0">
            <a:spAutoFit/>
          </a:bodyPr>
          <a:lstStyle/>
          <a:p>
            <a:r>
              <a:rPr lang="vi-VN" sz="1400" dirty="0">
                <a:latin typeface="+mj-lt"/>
              </a:rPr>
              <a:t>Ván khắc tranh Đông Hồ</a:t>
            </a:r>
          </a:p>
        </p:txBody>
      </p:sp>
      <p:sp>
        <p:nvSpPr>
          <p:cNvPr id="32" name="Rectangle 31"/>
          <p:cNvSpPr/>
          <p:nvPr/>
        </p:nvSpPr>
        <p:spPr>
          <a:xfrm>
            <a:off x="348659" y="6423294"/>
            <a:ext cx="3148041" cy="307777"/>
          </a:xfrm>
          <a:prstGeom prst="rect">
            <a:avLst/>
          </a:prstGeom>
        </p:spPr>
        <p:txBody>
          <a:bodyPr wrap="none">
            <a:spAutoFit/>
          </a:bodyPr>
          <a:lstStyle/>
          <a:p>
            <a:r>
              <a:rPr lang="vi-VN" sz="1400" dirty="0">
                <a:latin typeface="+mj-lt"/>
              </a:rPr>
              <a:t>Tượng A Di Đà chùa Phật Tích Bắc Ninh</a:t>
            </a:r>
          </a:p>
        </p:txBody>
      </p:sp>
      <p:pic>
        <p:nvPicPr>
          <p:cNvPr id="34" name="Picture 33"/>
          <p:cNvPicPr>
            <a:picLocks noChangeAspect="1"/>
          </p:cNvPicPr>
          <p:nvPr/>
        </p:nvPicPr>
        <p:blipFill>
          <a:blip r:embed="rId7"/>
          <a:stretch>
            <a:fillRect/>
          </a:stretch>
        </p:blipFill>
        <p:spPr>
          <a:xfrm>
            <a:off x="1043389" y="3961470"/>
            <a:ext cx="1744946" cy="2314842"/>
          </a:xfrm>
          <a:prstGeom prst="rect">
            <a:avLst/>
          </a:prstGeom>
        </p:spPr>
      </p:pic>
      <p:pic>
        <p:nvPicPr>
          <p:cNvPr id="35" name="Picture 34"/>
          <p:cNvPicPr>
            <a:picLocks noChangeAspect="1"/>
          </p:cNvPicPr>
          <p:nvPr/>
        </p:nvPicPr>
        <p:blipFill>
          <a:blip r:embed="rId8"/>
          <a:stretch>
            <a:fillRect/>
          </a:stretch>
        </p:blipFill>
        <p:spPr>
          <a:xfrm>
            <a:off x="4914221" y="3804228"/>
            <a:ext cx="1567542" cy="2336840"/>
          </a:xfrm>
          <a:prstGeom prst="rect">
            <a:avLst/>
          </a:prstGeom>
        </p:spPr>
      </p:pic>
      <p:sp>
        <p:nvSpPr>
          <p:cNvPr id="36" name="TextBox 35"/>
          <p:cNvSpPr txBox="1"/>
          <p:nvPr/>
        </p:nvSpPr>
        <p:spPr>
          <a:xfrm>
            <a:off x="4340662" y="6334780"/>
            <a:ext cx="4151085" cy="523220"/>
          </a:xfrm>
          <a:prstGeom prst="rect">
            <a:avLst/>
          </a:prstGeom>
          <a:noFill/>
        </p:spPr>
        <p:txBody>
          <a:bodyPr wrap="square" rtlCol="0">
            <a:spAutoFit/>
          </a:bodyPr>
          <a:lstStyle/>
          <a:p>
            <a:r>
              <a:rPr lang="vi-VN" sz="1400" dirty="0">
                <a:latin typeface="+mj-lt"/>
              </a:rPr>
              <a:t>Diệp Minh Châu, </a:t>
            </a:r>
            <a:r>
              <a:rPr lang="vi-VN" sz="1400" i="1" dirty="0">
                <a:latin typeface="+mj-lt"/>
              </a:rPr>
              <a:t>Võ Thị Sáu trước quân thù,</a:t>
            </a:r>
            <a:r>
              <a:rPr lang="vi-VN" sz="1400" dirty="0">
                <a:latin typeface="+mj-lt"/>
              </a:rPr>
              <a:t> tượng thạch cao, 1958, </a:t>
            </a:r>
          </a:p>
        </p:txBody>
      </p:sp>
    </p:spTree>
    <p:extLst>
      <p:ext uri="{BB962C8B-B14F-4D97-AF65-F5344CB8AC3E}">
        <p14:creationId xmlns:p14="http://schemas.microsoft.com/office/powerpoint/2010/main" val="4038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1" grpId="0"/>
      <p:bldP spid="32"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39439" y="253182"/>
            <a:ext cx="6324600" cy="523220"/>
          </a:xfrm>
          <a:prstGeom prst="rect">
            <a:avLst/>
          </a:prstGeom>
          <a:noFill/>
        </p:spPr>
        <p:txBody>
          <a:bodyPr wrap="square" rtlCol="0">
            <a:spAutoFit/>
          </a:bodyPr>
          <a:lstStyle/>
          <a:p>
            <a:r>
              <a:rPr lang="vi-VN" sz="2800" dirty="0">
                <a:latin typeface="+mj-lt"/>
              </a:rPr>
              <a:t>Một số tác phẩm của các họa sĩ nước ngoài</a:t>
            </a:r>
          </a:p>
        </p:txBody>
      </p:sp>
      <p:sp>
        <p:nvSpPr>
          <p:cNvPr id="12" name="Rectangle 11"/>
          <p:cNvSpPr/>
          <p:nvPr/>
        </p:nvSpPr>
        <p:spPr>
          <a:xfrm>
            <a:off x="4254907" y="6096512"/>
            <a:ext cx="2478564" cy="307777"/>
          </a:xfrm>
          <a:prstGeom prst="rect">
            <a:avLst/>
          </a:prstGeom>
        </p:spPr>
        <p:txBody>
          <a:bodyPr wrap="none">
            <a:spAutoFit/>
          </a:bodyPr>
          <a:lstStyle/>
          <a:p>
            <a:r>
              <a:rPr lang="vi-VN" sz="1400" dirty="0">
                <a:latin typeface="+mj-lt"/>
              </a:rPr>
              <a:t>Tượng David của Michelangelo</a:t>
            </a:r>
          </a:p>
        </p:txBody>
      </p:sp>
      <p:pic>
        <p:nvPicPr>
          <p:cNvPr id="15" name="Picture 14"/>
          <p:cNvPicPr>
            <a:picLocks noChangeAspect="1"/>
          </p:cNvPicPr>
          <p:nvPr/>
        </p:nvPicPr>
        <p:blipFill rotWithShape="1">
          <a:blip r:embed="rId2"/>
          <a:srcRect r="8314" b="32338"/>
          <a:stretch/>
        </p:blipFill>
        <p:spPr>
          <a:xfrm>
            <a:off x="7995914" y="1153499"/>
            <a:ext cx="3511963" cy="4002863"/>
          </a:xfrm>
          <a:prstGeom prst="rect">
            <a:avLst/>
          </a:prstGeom>
        </p:spPr>
      </p:pic>
      <p:sp>
        <p:nvSpPr>
          <p:cNvPr id="14" name="Rectangle 13"/>
          <p:cNvSpPr/>
          <p:nvPr/>
        </p:nvSpPr>
        <p:spPr>
          <a:xfrm>
            <a:off x="7761640" y="6034957"/>
            <a:ext cx="3980513" cy="523220"/>
          </a:xfrm>
          <a:prstGeom prst="rect">
            <a:avLst/>
          </a:prstGeom>
        </p:spPr>
        <p:txBody>
          <a:bodyPr wrap="none">
            <a:spAutoFit/>
          </a:bodyPr>
          <a:lstStyle/>
          <a:p>
            <a:r>
              <a:rPr lang="vi-VN" sz="1400" b="0" i="1" dirty="0">
                <a:effectLst/>
                <a:latin typeface="+mj-lt"/>
              </a:rPr>
              <a:t>Tượng điêu khắc: “Người suy tưởng”- </a:t>
            </a:r>
            <a:r>
              <a:rPr lang="vi-VN" sz="1400" b="1" dirty="0">
                <a:latin typeface="+mj-lt"/>
              </a:rPr>
              <a:t>The Thinker</a:t>
            </a:r>
          </a:p>
          <a:p>
            <a:endParaRPr lang="vi-VN" sz="1400" dirty="0">
              <a:latin typeface="+mj-lt"/>
            </a:endParaRPr>
          </a:p>
        </p:txBody>
      </p:sp>
      <p:pic>
        <p:nvPicPr>
          <p:cNvPr id="16" name="Picture 15"/>
          <p:cNvPicPr>
            <a:picLocks noChangeAspect="1"/>
          </p:cNvPicPr>
          <p:nvPr/>
        </p:nvPicPr>
        <p:blipFill rotWithShape="1">
          <a:blip r:embed="rId3"/>
          <a:srcRect r="52673"/>
          <a:stretch/>
        </p:blipFill>
        <p:spPr>
          <a:xfrm>
            <a:off x="671714" y="954089"/>
            <a:ext cx="2467725" cy="4202273"/>
          </a:xfrm>
          <a:prstGeom prst="rect">
            <a:avLst/>
          </a:prstGeom>
        </p:spPr>
      </p:pic>
      <p:sp>
        <p:nvSpPr>
          <p:cNvPr id="17" name="TextBox 16"/>
          <p:cNvSpPr txBox="1"/>
          <p:nvPr/>
        </p:nvSpPr>
        <p:spPr>
          <a:xfrm>
            <a:off x="987595" y="6142678"/>
            <a:ext cx="3148512" cy="307777"/>
          </a:xfrm>
          <a:prstGeom prst="rect">
            <a:avLst/>
          </a:prstGeom>
          <a:noFill/>
        </p:spPr>
        <p:txBody>
          <a:bodyPr wrap="square" rtlCol="0">
            <a:spAutoFit/>
          </a:bodyPr>
          <a:lstStyle/>
          <a:p>
            <a:r>
              <a:rPr lang="vi-VN" sz="1400" dirty="0">
                <a:latin typeface="+mj-lt"/>
              </a:rPr>
              <a:t>Tượng của Caesar Augustus</a:t>
            </a:r>
          </a:p>
        </p:txBody>
      </p:sp>
      <p:pic>
        <p:nvPicPr>
          <p:cNvPr id="18" name="Picture 17"/>
          <p:cNvPicPr>
            <a:picLocks noChangeAspect="1"/>
          </p:cNvPicPr>
          <p:nvPr/>
        </p:nvPicPr>
        <p:blipFill>
          <a:blip r:embed="rId4"/>
          <a:stretch>
            <a:fillRect/>
          </a:stretch>
        </p:blipFill>
        <p:spPr>
          <a:xfrm>
            <a:off x="4268994" y="954089"/>
            <a:ext cx="2741406" cy="4401681"/>
          </a:xfrm>
          <a:prstGeom prst="rect">
            <a:avLst/>
          </a:prstGeom>
        </p:spPr>
      </p:pic>
    </p:spTree>
    <p:extLst>
      <p:ext uri="{BB962C8B-B14F-4D97-AF65-F5344CB8AC3E}">
        <p14:creationId xmlns:p14="http://schemas.microsoft.com/office/powerpoint/2010/main" val="25479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411</Words>
  <Application>Microsoft Office PowerPoint</Application>
  <PresentationFormat>Widescreen</PresentationFormat>
  <Paragraphs>40</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QUAN SÁT  Tìm hiều vẻ đẹp nguyên mẫu trong các tác phầm tượng tròn và phù điêu.  </vt:lpstr>
      <vt:lpstr>PowerPoint Presentation</vt:lpstr>
      <vt:lpstr>PowerPoint Presentation</vt:lpstr>
      <vt:lpstr>PowerPoint Presentation</vt:lpstr>
      <vt:lpstr>PowerPoint Presentation</vt:lpstr>
      <vt:lpstr>PowerPoint Presentation</vt:lpstr>
      <vt:lpstr>PowerPoint Presentation</vt:lpstr>
      <vt:lpstr> MỘT SỐ SẢN PHẨM THAM KHẢO</vt:lpstr>
      <vt:lpstr>Em có biết  Vẻ đep của tác phầm điêu khắc được thể hiện thông qua kết cấu, hình dang khác nhau của khối trong không gian ba chiều (chiều cao, chiều rộng và chiều sâu) với những chất liệu tạo hình như đất sét, sáp, thạch cao, đá, kim loại.,.. Hầu hết các nghệ sĩ sẽ sử dụng một vài hoặc tất cả các yếu tố để tạo hình nên tác phẩm điêu khắc như nét, không gian, hình dạng, nhịp điệu, sự lặp lại, tính liên tục, điểm nhấn, sự cân bằng. kết cấu, tỉ lệ,..</vt:lpstr>
      <vt:lpstr>BÀI TẬP</vt:lpstr>
      <vt:lpstr>THẢO LUẬN  Trưng bày sản phẩm mĩ thuật và thảo luận:  - Vẻ đep nguyên mẫu được bạn thể hiện như thế nào?  - Bạn đã sử dụng những chất liệu tạo hình nào để thể hiện sản phẩm mĩ thuật?  - Yếu tố thầm mĩ thể hiện thế nào trên sản phầm của bạn? Sản phẩm mĩ thuật của học sinh</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NGUYÊN MẪU TRONG TÁC PHẨM ĐIÊU KHẮC</dc:title>
  <dc:creator>Administrator</dc:creator>
  <cp:lastModifiedBy>Administrator</cp:lastModifiedBy>
  <cp:revision>23</cp:revision>
  <dcterms:created xsi:type="dcterms:W3CDTF">2024-07-01T13:41:16Z</dcterms:created>
  <dcterms:modified xsi:type="dcterms:W3CDTF">2025-02-02T15:09:50Z</dcterms:modified>
</cp:coreProperties>
</file>