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56" r:id="rId3"/>
    <p:sldId id="260" r:id="rId4"/>
    <p:sldId id="259" r:id="rId5"/>
    <p:sldId id="277" r:id="rId6"/>
    <p:sldId id="271" r:id="rId7"/>
    <p:sldId id="273" r:id="rId8"/>
    <p:sldId id="272" r:id="rId9"/>
    <p:sldId id="274" r:id="rId10"/>
    <p:sldId id="276" r:id="rId11"/>
    <p:sldId id="275" r:id="rId12"/>
    <p:sldId id="262" r:id="rId13"/>
    <p:sldId id="264" r:id="rId14"/>
    <p:sldId id="263" r:id="rId15"/>
    <p:sldId id="266" r:id="rId16"/>
    <p:sldId id="261" r:id="rId17"/>
    <p:sldId id="257" r:id="rId18"/>
    <p:sldId id="265" r:id="rId19"/>
    <p:sldId id="278"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F72CB1-7D90-48C4-A495-D461BEFABFF0}">
          <p14:sldIdLst>
            <p14:sldId id="270"/>
            <p14:sldId id="256"/>
            <p14:sldId id="260"/>
            <p14:sldId id="259"/>
            <p14:sldId id="277"/>
            <p14:sldId id="271"/>
          </p14:sldIdLst>
        </p14:section>
        <p14:section name="Untitled Section" id="{8A678688-AFAB-4BD0-9C8A-B7958CE06EAF}">
          <p14:sldIdLst>
            <p14:sldId id="273"/>
            <p14:sldId id="272"/>
            <p14:sldId id="274"/>
            <p14:sldId id="276"/>
            <p14:sldId id="275"/>
            <p14:sldId id="262"/>
            <p14:sldId id="264"/>
            <p14:sldId id="263"/>
            <p14:sldId id="266"/>
            <p14:sldId id="261"/>
            <p14:sldId id="257"/>
            <p14:sldId id="265"/>
            <p14:sldId id="278"/>
          </p14:sldIdLst>
        </p14:section>
        <p14:section name="Untitled Section" id="{C7291A7C-7527-4495-8684-BE17D44FB29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6A335B0-D150-4AB4-B197-3B62AC5EA365}" type="datetimeFigureOut">
              <a:rPr lang="vi-VN" smtClean="0"/>
              <a:t>18/03/2025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183738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A335B0-D150-4AB4-B197-3B62AC5EA365}" type="datetimeFigureOut">
              <a:rPr lang="vi-VN" smtClean="0"/>
              <a:t>18/03/2025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271791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A335B0-D150-4AB4-B197-3B62AC5EA365}" type="datetimeFigureOut">
              <a:rPr lang="vi-VN" smtClean="0"/>
              <a:t>18/03/2025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2899864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A335B0-D150-4AB4-B197-3B62AC5EA365}" type="datetimeFigureOut">
              <a:rPr lang="vi-VN" smtClean="0"/>
              <a:t>18/03/2025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66014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A335B0-D150-4AB4-B197-3B62AC5EA365}" type="datetimeFigureOut">
              <a:rPr lang="vi-VN" smtClean="0"/>
              <a:t>18/03/2025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285304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6A335B0-D150-4AB4-B197-3B62AC5EA365}" type="datetimeFigureOut">
              <a:rPr lang="vi-VN" smtClean="0"/>
              <a:t>18/03/2025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148196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6A335B0-D150-4AB4-B197-3B62AC5EA365}" type="datetimeFigureOut">
              <a:rPr lang="vi-VN" smtClean="0"/>
              <a:t>18/03/2025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497885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6A335B0-D150-4AB4-B197-3B62AC5EA365}" type="datetimeFigureOut">
              <a:rPr lang="vi-VN" smtClean="0"/>
              <a:t>18/03/2025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70419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335B0-D150-4AB4-B197-3B62AC5EA365}" type="datetimeFigureOut">
              <a:rPr lang="vi-VN" smtClean="0"/>
              <a:t>18/03/2025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381922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A335B0-D150-4AB4-B197-3B62AC5EA365}" type="datetimeFigureOut">
              <a:rPr lang="vi-VN" smtClean="0"/>
              <a:t>18/03/2025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1550442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A335B0-D150-4AB4-B197-3B62AC5EA365}" type="datetimeFigureOut">
              <a:rPr lang="vi-VN" smtClean="0"/>
              <a:t>18/03/2025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75A570D-BFB7-41DE-BB72-A4A440A97C69}" type="slidenum">
              <a:rPr lang="vi-VN" smtClean="0"/>
              <a:t>‹#›</a:t>
            </a:fld>
            <a:endParaRPr lang="vi-VN"/>
          </a:p>
        </p:txBody>
      </p:sp>
    </p:spTree>
    <p:extLst>
      <p:ext uri="{BB962C8B-B14F-4D97-AF65-F5344CB8AC3E}">
        <p14:creationId xmlns:p14="http://schemas.microsoft.com/office/powerpoint/2010/main" val="33330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335B0-D150-4AB4-B197-3B62AC5EA365}" type="datetimeFigureOut">
              <a:rPr lang="vi-VN" smtClean="0"/>
              <a:t>18/03/2025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A570D-BFB7-41DE-BB72-A4A440A97C69}" type="slidenum">
              <a:rPr lang="vi-VN" smtClean="0"/>
              <a:t>‹#›</a:t>
            </a:fld>
            <a:endParaRPr lang="vi-VN"/>
          </a:p>
        </p:txBody>
      </p:sp>
    </p:spTree>
    <p:extLst>
      <p:ext uri="{BB962C8B-B14F-4D97-AF65-F5344CB8AC3E}">
        <p14:creationId xmlns:p14="http://schemas.microsoft.com/office/powerpoint/2010/main" val="405401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9.jpe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4.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blogtailieu.com/tag/gdpt-2018/"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vi.wikipedia.org/wiki/S%C6%A1n_m%C3%A0i"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hyperlink" Target="https://blogtailieu.com/tag/gdpt-201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hyperlink" Target="https://blogtailieu.com/tag/gdpt-2018/"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9463"/>
          <a:stretch/>
        </p:blipFill>
        <p:spPr>
          <a:xfrm>
            <a:off x="0" y="0"/>
            <a:ext cx="12192000" cy="7180218"/>
          </a:xfrm>
          <a:prstGeom prst="rect">
            <a:avLst/>
          </a:prstGeom>
          <a:ln w="88900" cap="sq" cmpd="thickThin">
            <a:solidFill>
              <a:srgbClr val="000000"/>
            </a:solidFill>
            <a:prstDash val="solid"/>
            <a:miter lim="800000"/>
          </a:ln>
          <a:effectLst>
            <a:innerShdw blurRad="76200">
              <a:srgbClr val="000000"/>
            </a:innerShdw>
          </a:effectLst>
        </p:spPr>
      </p:pic>
      <p:sp>
        <p:nvSpPr>
          <p:cNvPr id="9" name="Freeform 8"/>
          <p:cNvSpPr/>
          <p:nvPr/>
        </p:nvSpPr>
        <p:spPr>
          <a:xfrm>
            <a:off x="-85725" y="-781050"/>
            <a:ext cx="12363450" cy="3009900"/>
          </a:xfrm>
          <a:custGeom>
            <a:avLst/>
            <a:gdLst>
              <a:gd name="connsiteX0" fmla="*/ 8102806 w 12192000"/>
              <a:gd name="connsiteY0" fmla="*/ 2770709 h 3600450"/>
              <a:gd name="connsiteX1" fmla="*/ 8102806 w 12192000"/>
              <a:gd name="connsiteY1" fmla="*/ 3011178 h 3600450"/>
              <a:gd name="connsiteX2" fmla="*/ 8343275 w 12192000"/>
              <a:gd name="connsiteY2" fmla="*/ 3011178 h 3600450"/>
              <a:gd name="connsiteX3" fmla="*/ 8343275 w 12192000"/>
              <a:gd name="connsiteY3" fmla="*/ 2770709 h 3600450"/>
              <a:gd name="connsiteX4" fmla="*/ 8219190 w 12192000"/>
              <a:gd name="connsiteY4" fmla="*/ 1706141 h 3600450"/>
              <a:gd name="connsiteX5" fmla="*/ 8392054 w 12192000"/>
              <a:gd name="connsiteY5" fmla="*/ 2171675 h 3600450"/>
              <a:gd name="connsiteX6" fmla="*/ 8049749 w 12192000"/>
              <a:gd name="connsiteY6" fmla="*/ 2171675 h 3600450"/>
              <a:gd name="connsiteX7" fmla="*/ 10865726 w 12192000"/>
              <a:gd name="connsiteY7" fmla="*/ 1607728 h 3600450"/>
              <a:gd name="connsiteX8" fmla="*/ 10989384 w 12192000"/>
              <a:gd name="connsiteY8" fmla="*/ 1671911 h 3600450"/>
              <a:gd name="connsiteX9" fmla="*/ 11042869 w 12192000"/>
              <a:gd name="connsiteY9" fmla="*/ 1852476 h 3600450"/>
              <a:gd name="connsiteX10" fmla="*/ 10995374 w 12192000"/>
              <a:gd name="connsiteY10" fmla="*/ 2013360 h 3600450"/>
              <a:gd name="connsiteX11" fmla="*/ 10878563 w 12192000"/>
              <a:gd name="connsiteY11" fmla="*/ 2068128 h 3600450"/>
              <a:gd name="connsiteX12" fmla="*/ 10758756 w 12192000"/>
              <a:gd name="connsiteY12" fmla="*/ 2011220 h 3600450"/>
              <a:gd name="connsiteX13" fmla="*/ 10710834 w 12192000"/>
              <a:gd name="connsiteY13" fmla="*/ 1832794 h 3600450"/>
              <a:gd name="connsiteX14" fmla="*/ 10754905 w 12192000"/>
              <a:gd name="connsiteY14" fmla="*/ 1660358 h 3600450"/>
              <a:gd name="connsiteX15" fmla="*/ 10865726 w 12192000"/>
              <a:gd name="connsiteY15" fmla="*/ 1607728 h 3600450"/>
              <a:gd name="connsiteX16" fmla="*/ 8904098 w 12192000"/>
              <a:gd name="connsiteY16" fmla="*/ 1413470 h 3600450"/>
              <a:gd name="connsiteX17" fmla="*/ 8904098 w 12192000"/>
              <a:gd name="connsiteY17" fmla="*/ 1625699 h 3600450"/>
              <a:gd name="connsiteX18" fmla="*/ 9276354 w 12192000"/>
              <a:gd name="connsiteY18" fmla="*/ 1625699 h 3600450"/>
              <a:gd name="connsiteX19" fmla="*/ 9276354 w 12192000"/>
              <a:gd name="connsiteY19" fmla="*/ 2668017 h 3600450"/>
              <a:gd name="connsiteX20" fmla="*/ 9529659 w 12192000"/>
              <a:gd name="connsiteY20" fmla="*/ 2668017 h 3600450"/>
              <a:gd name="connsiteX21" fmla="*/ 9529659 w 12192000"/>
              <a:gd name="connsiteY21" fmla="*/ 1625699 h 3600450"/>
              <a:gd name="connsiteX22" fmla="*/ 9901060 w 12192000"/>
              <a:gd name="connsiteY22" fmla="*/ 1625699 h 3600450"/>
              <a:gd name="connsiteX23" fmla="*/ 9901060 w 12192000"/>
              <a:gd name="connsiteY23" fmla="*/ 1413470 h 3600450"/>
              <a:gd name="connsiteX24" fmla="*/ 8088258 w 12192000"/>
              <a:gd name="connsiteY24" fmla="*/ 1413470 h 3600450"/>
              <a:gd name="connsiteX25" fmla="*/ 7599619 w 12192000"/>
              <a:gd name="connsiteY25" fmla="*/ 2668017 h 3600450"/>
              <a:gd name="connsiteX26" fmla="*/ 7868328 w 12192000"/>
              <a:gd name="connsiteY26" fmla="*/ 2668017 h 3600450"/>
              <a:gd name="connsiteX27" fmla="*/ 7971875 w 12192000"/>
              <a:gd name="connsiteY27" fmla="*/ 2383049 h 3600450"/>
              <a:gd name="connsiteX28" fmla="*/ 8473351 w 12192000"/>
              <a:gd name="connsiteY28" fmla="*/ 2383049 h 3600450"/>
              <a:gd name="connsiteX29" fmla="*/ 8582888 w 12192000"/>
              <a:gd name="connsiteY29" fmla="*/ 2668017 h 3600450"/>
              <a:gd name="connsiteX30" fmla="*/ 8858444 w 12192000"/>
              <a:gd name="connsiteY30" fmla="*/ 2668017 h 3600450"/>
              <a:gd name="connsiteX31" fmla="*/ 8356112 w 12192000"/>
              <a:gd name="connsiteY31" fmla="*/ 1413470 h 3600450"/>
              <a:gd name="connsiteX32" fmla="*/ 6458591 w 12192000"/>
              <a:gd name="connsiteY32" fmla="*/ 1413470 h 3600450"/>
              <a:gd name="connsiteX33" fmla="*/ 6458591 w 12192000"/>
              <a:gd name="connsiteY33" fmla="*/ 2082676 h 3600450"/>
              <a:gd name="connsiteX34" fmla="*/ 6483408 w 12192000"/>
              <a:gd name="connsiteY34" fmla="*/ 2401020 h 3600450"/>
              <a:gd name="connsiteX35" fmla="*/ 6554436 w 12192000"/>
              <a:gd name="connsiteY35" fmla="*/ 2540081 h 3600450"/>
              <a:gd name="connsiteX36" fmla="*/ 6701199 w 12192000"/>
              <a:gd name="connsiteY36" fmla="*/ 2647907 h 3600450"/>
              <a:gd name="connsiteX37" fmla="*/ 6973760 w 12192000"/>
              <a:gd name="connsiteY37" fmla="*/ 2689411 h 3600450"/>
              <a:gd name="connsiteX38" fmla="*/ 7215084 w 12192000"/>
              <a:gd name="connsiteY38" fmla="*/ 2651330 h 3600450"/>
              <a:gd name="connsiteX39" fmla="*/ 7362703 w 12192000"/>
              <a:gd name="connsiteY39" fmla="*/ 2549066 h 3600450"/>
              <a:gd name="connsiteX40" fmla="*/ 7438438 w 12192000"/>
              <a:gd name="connsiteY40" fmla="*/ 2391606 h 3600450"/>
              <a:gd name="connsiteX41" fmla="*/ 7458976 w 12192000"/>
              <a:gd name="connsiteY41" fmla="*/ 2072407 h 3600450"/>
              <a:gd name="connsiteX42" fmla="*/ 7458976 w 12192000"/>
              <a:gd name="connsiteY42" fmla="*/ 1413470 h 3600450"/>
              <a:gd name="connsiteX43" fmla="*/ 7205671 w 12192000"/>
              <a:gd name="connsiteY43" fmla="*/ 1413470 h 3600450"/>
              <a:gd name="connsiteX44" fmla="*/ 7205671 w 12192000"/>
              <a:gd name="connsiteY44" fmla="*/ 2107493 h 3600450"/>
              <a:gd name="connsiteX45" fmla="*/ 7194546 w 12192000"/>
              <a:gd name="connsiteY45" fmla="*/ 2320578 h 3600450"/>
              <a:gd name="connsiteX46" fmla="*/ 7128652 w 12192000"/>
              <a:gd name="connsiteY46" fmla="*/ 2428832 h 3600450"/>
              <a:gd name="connsiteX47" fmla="*/ 6966058 w 12192000"/>
              <a:gd name="connsiteY47" fmla="*/ 2472904 h 3600450"/>
              <a:gd name="connsiteX48" fmla="*/ 6798756 w 12192000"/>
              <a:gd name="connsiteY48" fmla="*/ 2426265 h 3600450"/>
              <a:gd name="connsiteX49" fmla="*/ 6721310 w 12192000"/>
              <a:gd name="connsiteY49" fmla="*/ 2302607 h 3600450"/>
              <a:gd name="connsiteX50" fmla="*/ 6711896 w 12192000"/>
              <a:gd name="connsiteY50" fmla="*/ 2092945 h 3600450"/>
              <a:gd name="connsiteX51" fmla="*/ 6711896 w 12192000"/>
              <a:gd name="connsiteY51" fmla="*/ 1413470 h 3600450"/>
              <a:gd name="connsiteX52" fmla="*/ 5194334 w 12192000"/>
              <a:gd name="connsiteY52" fmla="*/ 1413470 h 3600450"/>
              <a:gd name="connsiteX53" fmla="*/ 5194334 w 12192000"/>
              <a:gd name="connsiteY53" fmla="*/ 2668017 h 3600450"/>
              <a:gd name="connsiteX54" fmla="*/ 5447639 w 12192000"/>
              <a:gd name="connsiteY54" fmla="*/ 2668017 h 3600450"/>
              <a:gd name="connsiteX55" fmla="*/ 5447639 w 12192000"/>
              <a:gd name="connsiteY55" fmla="*/ 2119474 h 3600450"/>
              <a:gd name="connsiteX56" fmla="*/ 5943981 w 12192000"/>
              <a:gd name="connsiteY56" fmla="*/ 2119474 h 3600450"/>
              <a:gd name="connsiteX57" fmla="*/ 5943981 w 12192000"/>
              <a:gd name="connsiteY57" fmla="*/ 2668017 h 3600450"/>
              <a:gd name="connsiteX58" fmla="*/ 6197286 w 12192000"/>
              <a:gd name="connsiteY58" fmla="*/ 2668017 h 3600450"/>
              <a:gd name="connsiteX59" fmla="*/ 6197286 w 12192000"/>
              <a:gd name="connsiteY59" fmla="*/ 1413470 h 3600450"/>
              <a:gd name="connsiteX60" fmla="*/ 5943981 w 12192000"/>
              <a:gd name="connsiteY60" fmla="*/ 1413470 h 3600450"/>
              <a:gd name="connsiteX61" fmla="*/ 5943981 w 12192000"/>
              <a:gd name="connsiteY61" fmla="*/ 1907245 h 3600450"/>
              <a:gd name="connsiteX62" fmla="*/ 5447639 w 12192000"/>
              <a:gd name="connsiteY62" fmla="*/ 1907245 h 3600450"/>
              <a:gd name="connsiteX63" fmla="*/ 5447639 w 12192000"/>
              <a:gd name="connsiteY63" fmla="*/ 1413470 h 3600450"/>
              <a:gd name="connsiteX64" fmla="*/ 4036823 w 12192000"/>
              <a:gd name="connsiteY64" fmla="*/ 1413470 h 3600450"/>
              <a:gd name="connsiteX65" fmla="*/ 4036823 w 12192000"/>
              <a:gd name="connsiteY65" fmla="*/ 1625699 h 3600450"/>
              <a:gd name="connsiteX66" fmla="*/ 4409079 w 12192000"/>
              <a:gd name="connsiteY66" fmla="*/ 1625699 h 3600450"/>
              <a:gd name="connsiteX67" fmla="*/ 4409079 w 12192000"/>
              <a:gd name="connsiteY67" fmla="*/ 2668017 h 3600450"/>
              <a:gd name="connsiteX68" fmla="*/ 4662385 w 12192000"/>
              <a:gd name="connsiteY68" fmla="*/ 2668017 h 3600450"/>
              <a:gd name="connsiteX69" fmla="*/ 4662385 w 12192000"/>
              <a:gd name="connsiteY69" fmla="*/ 1625699 h 3600450"/>
              <a:gd name="connsiteX70" fmla="*/ 5033785 w 12192000"/>
              <a:gd name="connsiteY70" fmla="*/ 1625699 h 3600450"/>
              <a:gd name="connsiteX71" fmla="*/ 5033785 w 12192000"/>
              <a:gd name="connsiteY71" fmla="*/ 1413470 h 3600450"/>
              <a:gd name="connsiteX72" fmla="*/ 2339252 w 12192000"/>
              <a:gd name="connsiteY72" fmla="*/ 1413470 h 3600450"/>
              <a:gd name="connsiteX73" fmla="*/ 2798796 w 12192000"/>
              <a:gd name="connsiteY73" fmla="*/ 2140012 h 3600450"/>
              <a:gd name="connsiteX74" fmla="*/ 2798796 w 12192000"/>
              <a:gd name="connsiteY74" fmla="*/ 2668017 h 3600450"/>
              <a:gd name="connsiteX75" fmla="*/ 3051246 w 12192000"/>
              <a:gd name="connsiteY75" fmla="*/ 2668017 h 3600450"/>
              <a:gd name="connsiteX76" fmla="*/ 3051246 w 12192000"/>
              <a:gd name="connsiteY76" fmla="*/ 2141724 h 3600450"/>
              <a:gd name="connsiteX77" fmla="*/ 3512502 w 12192000"/>
              <a:gd name="connsiteY77" fmla="*/ 1413470 h 3600450"/>
              <a:gd name="connsiteX78" fmla="*/ 3220687 w 12192000"/>
              <a:gd name="connsiteY78" fmla="*/ 1413470 h 3600450"/>
              <a:gd name="connsiteX79" fmla="*/ 2931439 w 12192000"/>
              <a:gd name="connsiteY79" fmla="*/ 1909812 h 3600450"/>
              <a:gd name="connsiteX80" fmla="*/ 2636202 w 12192000"/>
              <a:gd name="connsiteY80" fmla="*/ 1413470 h 3600450"/>
              <a:gd name="connsiteX81" fmla="*/ 1008580 w 12192000"/>
              <a:gd name="connsiteY81" fmla="*/ 1413470 h 3600450"/>
              <a:gd name="connsiteX82" fmla="*/ 1008580 w 12192000"/>
              <a:gd name="connsiteY82" fmla="*/ 2668017 h 3600450"/>
              <a:gd name="connsiteX83" fmla="*/ 1243914 w 12192000"/>
              <a:gd name="connsiteY83" fmla="*/ 2668017 h 3600450"/>
              <a:gd name="connsiteX84" fmla="*/ 1243914 w 12192000"/>
              <a:gd name="connsiteY84" fmla="*/ 1680468 h 3600450"/>
              <a:gd name="connsiteX85" fmla="*/ 1492085 w 12192000"/>
              <a:gd name="connsiteY85" fmla="*/ 2668017 h 3600450"/>
              <a:gd name="connsiteX86" fmla="*/ 1735977 w 12192000"/>
              <a:gd name="connsiteY86" fmla="*/ 2668017 h 3600450"/>
              <a:gd name="connsiteX87" fmla="*/ 1985004 w 12192000"/>
              <a:gd name="connsiteY87" fmla="*/ 1680468 h 3600450"/>
              <a:gd name="connsiteX88" fmla="*/ 1985004 w 12192000"/>
              <a:gd name="connsiteY88" fmla="*/ 2668017 h 3600450"/>
              <a:gd name="connsiteX89" fmla="*/ 2220338 w 12192000"/>
              <a:gd name="connsiteY89" fmla="*/ 2668017 h 3600450"/>
              <a:gd name="connsiteX90" fmla="*/ 2220338 w 12192000"/>
              <a:gd name="connsiteY90" fmla="*/ 1413470 h 3600450"/>
              <a:gd name="connsiteX91" fmla="*/ 1840380 w 12192000"/>
              <a:gd name="connsiteY91" fmla="*/ 1413470 h 3600450"/>
              <a:gd name="connsiteX92" fmla="*/ 1615315 w 12192000"/>
              <a:gd name="connsiteY92" fmla="*/ 2269232 h 3600450"/>
              <a:gd name="connsiteX93" fmla="*/ 1387682 w 12192000"/>
              <a:gd name="connsiteY93" fmla="*/ 1413470 h 3600450"/>
              <a:gd name="connsiteX94" fmla="*/ 10876851 w 12192000"/>
              <a:gd name="connsiteY94" fmla="*/ 1408336 h 3600450"/>
              <a:gd name="connsiteX95" fmla="*/ 10588032 w 12192000"/>
              <a:gd name="connsiteY95" fmla="*/ 1525147 h 3600450"/>
              <a:gd name="connsiteX96" fmla="*/ 10474643 w 12192000"/>
              <a:gd name="connsiteY96" fmla="*/ 1832794 h 3600450"/>
              <a:gd name="connsiteX97" fmla="*/ 10582041 w 12192000"/>
              <a:gd name="connsiteY97" fmla="*/ 2130171 h 3600450"/>
              <a:gd name="connsiteX98" fmla="*/ 10837486 w 12192000"/>
              <a:gd name="connsiteY98" fmla="*/ 2244415 h 3600450"/>
              <a:gd name="connsiteX99" fmla="*/ 11064263 w 12192000"/>
              <a:gd name="connsiteY99" fmla="*/ 2139156 h 3600450"/>
              <a:gd name="connsiteX100" fmla="*/ 10997514 w 12192000"/>
              <a:gd name="connsiteY100" fmla="*/ 2423269 h 3600450"/>
              <a:gd name="connsiteX101" fmla="*/ 10870861 w 12192000"/>
              <a:gd name="connsiteY101" fmla="*/ 2491730 h 3600450"/>
              <a:gd name="connsiteX102" fmla="*/ 10775871 w 12192000"/>
              <a:gd name="connsiteY102" fmla="*/ 2457500 h 3600450"/>
              <a:gd name="connsiteX103" fmla="*/ 10731372 w 12192000"/>
              <a:gd name="connsiteY103" fmla="*/ 2352241 h 3600450"/>
              <a:gd name="connsiteX104" fmla="*/ 10498605 w 12192000"/>
              <a:gd name="connsiteY104" fmla="*/ 2377914 h 3600450"/>
              <a:gd name="connsiteX105" fmla="*/ 10614988 w 12192000"/>
              <a:gd name="connsiteY105" fmla="*/ 2611965 h 3600450"/>
              <a:gd name="connsiteX106" fmla="*/ 10852890 w 12192000"/>
              <a:gd name="connsiteY106" fmla="*/ 2690267 h 3600450"/>
              <a:gd name="connsiteX107" fmla="*/ 11184926 w 12192000"/>
              <a:gd name="connsiteY107" fmla="*/ 2537941 h 3600450"/>
              <a:gd name="connsiteX108" fmla="*/ 11312434 w 12192000"/>
              <a:gd name="connsiteY108" fmla="*/ 2041600 h 3600450"/>
              <a:gd name="connsiteX109" fmla="*/ 11190060 w 12192000"/>
              <a:gd name="connsiteY109" fmla="*/ 1555955 h 3600450"/>
              <a:gd name="connsiteX110" fmla="*/ 10876851 w 12192000"/>
              <a:gd name="connsiteY110" fmla="*/ 1408336 h 3600450"/>
              <a:gd name="connsiteX111" fmla="*/ 8142171 w 12192000"/>
              <a:gd name="connsiteY111" fmla="*/ 1259433 h 3600450"/>
              <a:gd name="connsiteX112" fmla="*/ 7955615 w 12192000"/>
              <a:gd name="connsiteY112" fmla="*/ 1370682 h 3600450"/>
              <a:gd name="connsiteX113" fmla="*/ 8124200 w 12192000"/>
              <a:gd name="connsiteY113" fmla="*/ 1370682 h 3600450"/>
              <a:gd name="connsiteX114" fmla="*/ 8218334 w 12192000"/>
              <a:gd name="connsiteY114" fmla="*/ 1307356 h 3600450"/>
              <a:gd name="connsiteX115" fmla="*/ 8312468 w 12192000"/>
              <a:gd name="connsiteY115" fmla="*/ 1370682 h 3600450"/>
              <a:gd name="connsiteX116" fmla="*/ 8481053 w 12192000"/>
              <a:gd name="connsiteY116" fmla="*/ 1370682 h 3600450"/>
              <a:gd name="connsiteX117" fmla="*/ 8294497 w 12192000"/>
              <a:gd name="connsiteY117" fmla="*/ 1259433 h 3600450"/>
              <a:gd name="connsiteX118" fmla="*/ 3136822 w 12192000"/>
              <a:gd name="connsiteY118" fmla="*/ 1125935 h 3600450"/>
              <a:gd name="connsiteX119" fmla="*/ 3113289 w 12192000"/>
              <a:gd name="connsiteY119" fmla="*/ 1183271 h 3600450"/>
              <a:gd name="connsiteX120" fmla="*/ 3067505 w 12192000"/>
              <a:gd name="connsiteY120" fmla="*/ 1200386 h 3600450"/>
              <a:gd name="connsiteX121" fmla="*/ 2960963 w 12192000"/>
              <a:gd name="connsiteY121" fmla="*/ 1170006 h 3600450"/>
              <a:gd name="connsiteX122" fmla="*/ 2867257 w 12192000"/>
              <a:gd name="connsiteY122" fmla="*/ 1133208 h 3600450"/>
              <a:gd name="connsiteX123" fmla="*/ 2811633 w 12192000"/>
              <a:gd name="connsiteY123" fmla="*/ 1126790 h 3600450"/>
              <a:gd name="connsiteX124" fmla="*/ 2699528 w 12192000"/>
              <a:gd name="connsiteY124" fmla="*/ 1175141 h 3600450"/>
              <a:gd name="connsiteX125" fmla="*/ 2655884 w 12192000"/>
              <a:gd name="connsiteY125" fmla="*/ 1313346 h 3600450"/>
              <a:gd name="connsiteX126" fmla="*/ 2656740 w 12192000"/>
              <a:gd name="connsiteY126" fmla="*/ 1344154 h 3600450"/>
              <a:gd name="connsiteX127" fmla="*/ 2766277 w 12192000"/>
              <a:gd name="connsiteY127" fmla="*/ 1344154 h 3600450"/>
              <a:gd name="connsiteX128" fmla="*/ 2782537 w 12192000"/>
              <a:gd name="connsiteY128" fmla="*/ 1286390 h 3600450"/>
              <a:gd name="connsiteX129" fmla="*/ 2825325 w 12192000"/>
              <a:gd name="connsiteY129" fmla="*/ 1269702 h 3600450"/>
              <a:gd name="connsiteX130" fmla="*/ 2939997 w 12192000"/>
              <a:gd name="connsiteY130" fmla="*/ 1299654 h 3600450"/>
              <a:gd name="connsiteX131" fmla="*/ 3038409 w 12192000"/>
              <a:gd name="connsiteY131" fmla="*/ 1334740 h 3600450"/>
              <a:gd name="connsiteX132" fmla="*/ 3095745 w 12192000"/>
              <a:gd name="connsiteY132" fmla="*/ 1340731 h 3600450"/>
              <a:gd name="connsiteX133" fmla="*/ 3204855 w 12192000"/>
              <a:gd name="connsiteY133" fmla="*/ 1291097 h 3600450"/>
              <a:gd name="connsiteX134" fmla="*/ 3248071 w 12192000"/>
              <a:gd name="connsiteY134" fmla="*/ 1125935 h 3600450"/>
              <a:gd name="connsiteX135" fmla="*/ 0 w 12192000"/>
              <a:gd name="connsiteY135" fmla="*/ 0 h 3600450"/>
              <a:gd name="connsiteX136" fmla="*/ 12192000 w 12192000"/>
              <a:gd name="connsiteY136" fmla="*/ 0 h 3600450"/>
              <a:gd name="connsiteX137" fmla="*/ 12192000 w 12192000"/>
              <a:gd name="connsiteY137" fmla="*/ 3600450 h 3600450"/>
              <a:gd name="connsiteX138" fmla="*/ 0 w 12192000"/>
              <a:gd name="connsiteY138" fmla="*/ 3600450 h 360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2192000" h="3600450">
                <a:moveTo>
                  <a:pt x="8102806" y="2770709"/>
                </a:moveTo>
                <a:lnTo>
                  <a:pt x="8102806" y="3011178"/>
                </a:lnTo>
                <a:lnTo>
                  <a:pt x="8343275" y="3011178"/>
                </a:lnTo>
                <a:lnTo>
                  <a:pt x="8343275" y="2770709"/>
                </a:lnTo>
                <a:close/>
                <a:moveTo>
                  <a:pt x="8219190" y="1706141"/>
                </a:moveTo>
                <a:lnTo>
                  <a:pt x="8392054" y="2171675"/>
                </a:lnTo>
                <a:lnTo>
                  <a:pt x="8049749" y="2171675"/>
                </a:lnTo>
                <a:close/>
                <a:moveTo>
                  <a:pt x="10865726" y="1607728"/>
                </a:moveTo>
                <a:cubicBezTo>
                  <a:pt x="10912507" y="1607728"/>
                  <a:pt x="10953727" y="1629123"/>
                  <a:pt x="10989384" y="1671911"/>
                </a:cubicBezTo>
                <a:cubicBezTo>
                  <a:pt x="11025040" y="1714699"/>
                  <a:pt x="11042869" y="1774887"/>
                  <a:pt x="11042869" y="1852476"/>
                </a:cubicBezTo>
                <a:cubicBezTo>
                  <a:pt x="11042869" y="1923219"/>
                  <a:pt x="11027037" y="1976847"/>
                  <a:pt x="10995374" y="2013360"/>
                </a:cubicBezTo>
                <a:cubicBezTo>
                  <a:pt x="10963711" y="2049872"/>
                  <a:pt x="10924774" y="2068128"/>
                  <a:pt x="10878563" y="2068128"/>
                </a:cubicBezTo>
                <a:cubicBezTo>
                  <a:pt x="10830640" y="2068128"/>
                  <a:pt x="10790704" y="2049159"/>
                  <a:pt x="10758756" y="2011220"/>
                </a:cubicBezTo>
                <a:cubicBezTo>
                  <a:pt x="10726807" y="1973281"/>
                  <a:pt x="10710834" y="1913806"/>
                  <a:pt x="10710834" y="1832794"/>
                </a:cubicBezTo>
                <a:cubicBezTo>
                  <a:pt x="10710834" y="1752923"/>
                  <a:pt x="10725523" y="1695444"/>
                  <a:pt x="10754905" y="1660358"/>
                </a:cubicBezTo>
                <a:cubicBezTo>
                  <a:pt x="10784286" y="1625272"/>
                  <a:pt x="10821227" y="1607728"/>
                  <a:pt x="10865726" y="1607728"/>
                </a:cubicBezTo>
                <a:close/>
                <a:moveTo>
                  <a:pt x="8904098" y="1413470"/>
                </a:moveTo>
                <a:lnTo>
                  <a:pt x="8904098" y="1625699"/>
                </a:lnTo>
                <a:lnTo>
                  <a:pt x="9276354" y="1625699"/>
                </a:lnTo>
                <a:lnTo>
                  <a:pt x="9276354" y="2668017"/>
                </a:lnTo>
                <a:lnTo>
                  <a:pt x="9529659" y="2668017"/>
                </a:lnTo>
                <a:lnTo>
                  <a:pt x="9529659" y="1625699"/>
                </a:lnTo>
                <a:lnTo>
                  <a:pt x="9901060" y="1625699"/>
                </a:lnTo>
                <a:lnTo>
                  <a:pt x="9901060" y="1413470"/>
                </a:lnTo>
                <a:close/>
                <a:moveTo>
                  <a:pt x="8088258" y="1413470"/>
                </a:moveTo>
                <a:lnTo>
                  <a:pt x="7599619" y="2668017"/>
                </a:lnTo>
                <a:lnTo>
                  <a:pt x="7868328" y="2668017"/>
                </a:lnTo>
                <a:lnTo>
                  <a:pt x="7971875" y="2383049"/>
                </a:lnTo>
                <a:lnTo>
                  <a:pt x="8473351" y="2383049"/>
                </a:lnTo>
                <a:lnTo>
                  <a:pt x="8582888" y="2668017"/>
                </a:lnTo>
                <a:lnTo>
                  <a:pt x="8858444" y="2668017"/>
                </a:lnTo>
                <a:lnTo>
                  <a:pt x="8356112" y="1413470"/>
                </a:lnTo>
                <a:close/>
                <a:moveTo>
                  <a:pt x="6458591" y="1413470"/>
                </a:moveTo>
                <a:lnTo>
                  <a:pt x="6458591" y="2082676"/>
                </a:lnTo>
                <a:cubicBezTo>
                  <a:pt x="6458591" y="2223021"/>
                  <a:pt x="6466863" y="2329136"/>
                  <a:pt x="6483408" y="2401020"/>
                </a:cubicBezTo>
                <a:cubicBezTo>
                  <a:pt x="6494818" y="2449513"/>
                  <a:pt x="6518494" y="2495866"/>
                  <a:pt x="6554436" y="2540081"/>
                </a:cubicBezTo>
                <a:cubicBezTo>
                  <a:pt x="6590378" y="2584295"/>
                  <a:pt x="6639299" y="2620237"/>
                  <a:pt x="6701199" y="2647907"/>
                </a:cubicBezTo>
                <a:cubicBezTo>
                  <a:pt x="6763099" y="2675576"/>
                  <a:pt x="6853953" y="2689411"/>
                  <a:pt x="6973760" y="2689411"/>
                </a:cubicBezTo>
                <a:cubicBezTo>
                  <a:pt x="7073028" y="2689411"/>
                  <a:pt x="7153470" y="2676717"/>
                  <a:pt x="7215084" y="2651330"/>
                </a:cubicBezTo>
                <a:cubicBezTo>
                  <a:pt x="7276699" y="2625942"/>
                  <a:pt x="7325905" y="2591854"/>
                  <a:pt x="7362703" y="2549066"/>
                </a:cubicBezTo>
                <a:cubicBezTo>
                  <a:pt x="7399501" y="2506278"/>
                  <a:pt x="7424746" y="2453791"/>
                  <a:pt x="7438438" y="2391606"/>
                </a:cubicBezTo>
                <a:cubicBezTo>
                  <a:pt x="7452130" y="2329421"/>
                  <a:pt x="7458976" y="2223021"/>
                  <a:pt x="7458976" y="2072407"/>
                </a:cubicBezTo>
                <a:lnTo>
                  <a:pt x="7458976" y="1413470"/>
                </a:lnTo>
                <a:lnTo>
                  <a:pt x="7205671" y="1413470"/>
                </a:lnTo>
                <a:lnTo>
                  <a:pt x="7205671" y="2107493"/>
                </a:lnTo>
                <a:cubicBezTo>
                  <a:pt x="7205671" y="2206762"/>
                  <a:pt x="7201962" y="2277790"/>
                  <a:pt x="7194546" y="2320578"/>
                </a:cubicBezTo>
                <a:cubicBezTo>
                  <a:pt x="7187129" y="2363366"/>
                  <a:pt x="7165165" y="2399451"/>
                  <a:pt x="7128652" y="2428832"/>
                </a:cubicBezTo>
                <a:cubicBezTo>
                  <a:pt x="7092140" y="2458213"/>
                  <a:pt x="7037942" y="2472904"/>
                  <a:pt x="6966058" y="2472904"/>
                </a:cubicBezTo>
                <a:cubicBezTo>
                  <a:pt x="6895314" y="2472904"/>
                  <a:pt x="6839547" y="2457357"/>
                  <a:pt x="6798756" y="2426265"/>
                </a:cubicBezTo>
                <a:cubicBezTo>
                  <a:pt x="6757965" y="2395172"/>
                  <a:pt x="6732149" y="2353953"/>
                  <a:pt x="6721310" y="2302607"/>
                </a:cubicBezTo>
                <a:cubicBezTo>
                  <a:pt x="6715034" y="2270658"/>
                  <a:pt x="6711896" y="2200771"/>
                  <a:pt x="6711896" y="2092945"/>
                </a:cubicBezTo>
                <a:lnTo>
                  <a:pt x="6711896" y="1413470"/>
                </a:lnTo>
                <a:close/>
                <a:moveTo>
                  <a:pt x="5194334" y="1413470"/>
                </a:moveTo>
                <a:lnTo>
                  <a:pt x="5194334" y="2668017"/>
                </a:lnTo>
                <a:lnTo>
                  <a:pt x="5447639" y="2668017"/>
                </a:lnTo>
                <a:lnTo>
                  <a:pt x="5447639" y="2119474"/>
                </a:lnTo>
                <a:lnTo>
                  <a:pt x="5943981" y="2119474"/>
                </a:lnTo>
                <a:lnTo>
                  <a:pt x="5943981" y="2668017"/>
                </a:lnTo>
                <a:lnTo>
                  <a:pt x="6197286" y="2668017"/>
                </a:lnTo>
                <a:lnTo>
                  <a:pt x="6197286" y="1413470"/>
                </a:lnTo>
                <a:lnTo>
                  <a:pt x="5943981" y="1413470"/>
                </a:lnTo>
                <a:lnTo>
                  <a:pt x="5943981" y="1907245"/>
                </a:lnTo>
                <a:lnTo>
                  <a:pt x="5447639" y="1907245"/>
                </a:lnTo>
                <a:lnTo>
                  <a:pt x="5447639" y="1413470"/>
                </a:lnTo>
                <a:close/>
                <a:moveTo>
                  <a:pt x="4036823" y="1413470"/>
                </a:moveTo>
                <a:lnTo>
                  <a:pt x="4036823" y="1625699"/>
                </a:lnTo>
                <a:lnTo>
                  <a:pt x="4409079" y="1625699"/>
                </a:lnTo>
                <a:lnTo>
                  <a:pt x="4409079" y="2668017"/>
                </a:lnTo>
                <a:lnTo>
                  <a:pt x="4662385" y="2668017"/>
                </a:lnTo>
                <a:lnTo>
                  <a:pt x="4662385" y="1625699"/>
                </a:lnTo>
                <a:lnTo>
                  <a:pt x="5033785" y="1625699"/>
                </a:lnTo>
                <a:lnTo>
                  <a:pt x="5033785" y="1413470"/>
                </a:lnTo>
                <a:close/>
                <a:moveTo>
                  <a:pt x="2339252" y="1413470"/>
                </a:moveTo>
                <a:lnTo>
                  <a:pt x="2798796" y="2140012"/>
                </a:lnTo>
                <a:lnTo>
                  <a:pt x="2798796" y="2668017"/>
                </a:lnTo>
                <a:lnTo>
                  <a:pt x="3051246" y="2668017"/>
                </a:lnTo>
                <a:lnTo>
                  <a:pt x="3051246" y="2141724"/>
                </a:lnTo>
                <a:lnTo>
                  <a:pt x="3512502" y="1413470"/>
                </a:lnTo>
                <a:lnTo>
                  <a:pt x="3220687" y="1413470"/>
                </a:lnTo>
                <a:lnTo>
                  <a:pt x="2931439" y="1909812"/>
                </a:lnTo>
                <a:lnTo>
                  <a:pt x="2636202" y="1413470"/>
                </a:lnTo>
                <a:close/>
                <a:moveTo>
                  <a:pt x="1008580" y="1413470"/>
                </a:moveTo>
                <a:lnTo>
                  <a:pt x="1008580" y="2668017"/>
                </a:lnTo>
                <a:lnTo>
                  <a:pt x="1243914" y="2668017"/>
                </a:lnTo>
                <a:lnTo>
                  <a:pt x="1243914" y="1680468"/>
                </a:lnTo>
                <a:lnTo>
                  <a:pt x="1492085" y="2668017"/>
                </a:lnTo>
                <a:lnTo>
                  <a:pt x="1735977" y="2668017"/>
                </a:lnTo>
                <a:lnTo>
                  <a:pt x="1985004" y="1680468"/>
                </a:lnTo>
                <a:lnTo>
                  <a:pt x="1985004" y="2668017"/>
                </a:lnTo>
                <a:lnTo>
                  <a:pt x="2220338" y="2668017"/>
                </a:lnTo>
                <a:lnTo>
                  <a:pt x="2220338" y="1413470"/>
                </a:lnTo>
                <a:lnTo>
                  <a:pt x="1840380" y="1413470"/>
                </a:lnTo>
                <a:lnTo>
                  <a:pt x="1615315" y="2269232"/>
                </a:lnTo>
                <a:lnTo>
                  <a:pt x="1387682" y="1413470"/>
                </a:lnTo>
                <a:close/>
                <a:moveTo>
                  <a:pt x="10876851" y="1408336"/>
                </a:moveTo>
                <a:cubicBezTo>
                  <a:pt x="10759897" y="1408336"/>
                  <a:pt x="10663624" y="1447273"/>
                  <a:pt x="10588032" y="1525147"/>
                </a:cubicBezTo>
                <a:cubicBezTo>
                  <a:pt x="10512439" y="1603022"/>
                  <a:pt x="10474643" y="1705571"/>
                  <a:pt x="10474643" y="1832794"/>
                </a:cubicBezTo>
                <a:cubicBezTo>
                  <a:pt x="10474643" y="1954883"/>
                  <a:pt x="10510442" y="2054008"/>
                  <a:pt x="10582041" y="2130171"/>
                </a:cubicBezTo>
                <a:cubicBezTo>
                  <a:pt x="10653639" y="2206334"/>
                  <a:pt x="10738788" y="2244415"/>
                  <a:pt x="10837486" y="2244415"/>
                </a:cubicBezTo>
                <a:cubicBezTo>
                  <a:pt x="10928197" y="2244415"/>
                  <a:pt x="11003789" y="2209329"/>
                  <a:pt x="11064263" y="2139156"/>
                </a:cubicBezTo>
                <a:cubicBezTo>
                  <a:pt x="11054564" y="2282924"/>
                  <a:pt x="11032314" y="2377629"/>
                  <a:pt x="10997514" y="2423269"/>
                </a:cubicBezTo>
                <a:cubicBezTo>
                  <a:pt x="10962712" y="2468910"/>
                  <a:pt x="10920495" y="2491730"/>
                  <a:pt x="10870861" y="2491730"/>
                </a:cubicBezTo>
                <a:cubicBezTo>
                  <a:pt x="10831496" y="2491730"/>
                  <a:pt x="10799833" y="2480320"/>
                  <a:pt x="10775871" y="2457500"/>
                </a:cubicBezTo>
                <a:cubicBezTo>
                  <a:pt x="10751910" y="2434680"/>
                  <a:pt x="10737076" y="2399593"/>
                  <a:pt x="10731372" y="2352241"/>
                </a:cubicBezTo>
                <a:lnTo>
                  <a:pt x="10498605" y="2377914"/>
                </a:lnTo>
                <a:cubicBezTo>
                  <a:pt x="10515720" y="2481746"/>
                  <a:pt x="10554514" y="2559763"/>
                  <a:pt x="10614988" y="2611965"/>
                </a:cubicBezTo>
                <a:cubicBezTo>
                  <a:pt x="10675461" y="2664166"/>
                  <a:pt x="10754762" y="2690267"/>
                  <a:pt x="10852890" y="2690267"/>
                </a:cubicBezTo>
                <a:cubicBezTo>
                  <a:pt x="10989241" y="2690267"/>
                  <a:pt x="11099919" y="2639492"/>
                  <a:pt x="11184926" y="2537941"/>
                </a:cubicBezTo>
                <a:cubicBezTo>
                  <a:pt x="11269931" y="2436391"/>
                  <a:pt x="11312434" y="2270944"/>
                  <a:pt x="11312434" y="2041600"/>
                </a:cubicBezTo>
                <a:cubicBezTo>
                  <a:pt x="11312434" y="1816249"/>
                  <a:pt x="11271642" y="1654367"/>
                  <a:pt x="11190060" y="1555955"/>
                </a:cubicBezTo>
                <a:cubicBezTo>
                  <a:pt x="11108477" y="1457542"/>
                  <a:pt x="11004074" y="1408336"/>
                  <a:pt x="10876851" y="1408336"/>
                </a:cubicBezTo>
                <a:close/>
                <a:moveTo>
                  <a:pt x="8142171" y="1259433"/>
                </a:moveTo>
                <a:lnTo>
                  <a:pt x="7955615" y="1370682"/>
                </a:lnTo>
                <a:lnTo>
                  <a:pt x="8124200" y="1370682"/>
                </a:lnTo>
                <a:lnTo>
                  <a:pt x="8218334" y="1307356"/>
                </a:lnTo>
                <a:lnTo>
                  <a:pt x="8312468" y="1370682"/>
                </a:lnTo>
                <a:lnTo>
                  <a:pt x="8481053" y="1370682"/>
                </a:lnTo>
                <a:lnTo>
                  <a:pt x="8294497" y="1259433"/>
                </a:lnTo>
                <a:close/>
                <a:moveTo>
                  <a:pt x="3136822" y="1125935"/>
                </a:moveTo>
                <a:cubicBezTo>
                  <a:pt x="3133399" y="1152748"/>
                  <a:pt x="3125555" y="1171860"/>
                  <a:pt x="3113289" y="1183271"/>
                </a:cubicBezTo>
                <a:cubicBezTo>
                  <a:pt x="3101023" y="1194681"/>
                  <a:pt x="3085762" y="1200386"/>
                  <a:pt x="3067505" y="1200386"/>
                </a:cubicBezTo>
                <a:cubicBezTo>
                  <a:pt x="3041833" y="1200386"/>
                  <a:pt x="3006319" y="1190259"/>
                  <a:pt x="2960963" y="1170006"/>
                </a:cubicBezTo>
                <a:cubicBezTo>
                  <a:pt x="2915608" y="1149753"/>
                  <a:pt x="2884372" y="1137487"/>
                  <a:pt x="2867257" y="1133208"/>
                </a:cubicBezTo>
                <a:cubicBezTo>
                  <a:pt x="2850142" y="1128930"/>
                  <a:pt x="2831600" y="1126790"/>
                  <a:pt x="2811633" y="1126790"/>
                </a:cubicBezTo>
                <a:cubicBezTo>
                  <a:pt x="2765992" y="1126790"/>
                  <a:pt x="2728624" y="1142907"/>
                  <a:pt x="2699528" y="1175141"/>
                </a:cubicBezTo>
                <a:cubicBezTo>
                  <a:pt x="2670432" y="1207374"/>
                  <a:pt x="2655884" y="1253443"/>
                  <a:pt x="2655884" y="1313346"/>
                </a:cubicBezTo>
                <a:cubicBezTo>
                  <a:pt x="2655884" y="1320763"/>
                  <a:pt x="2656169" y="1331032"/>
                  <a:pt x="2656740" y="1344154"/>
                </a:cubicBezTo>
                <a:lnTo>
                  <a:pt x="2766277" y="1344154"/>
                </a:lnTo>
                <a:cubicBezTo>
                  <a:pt x="2766848" y="1316769"/>
                  <a:pt x="2772268" y="1297515"/>
                  <a:pt x="2782537" y="1286390"/>
                </a:cubicBezTo>
                <a:cubicBezTo>
                  <a:pt x="2792806" y="1275265"/>
                  <a:pt x="2807069" y="1269702"/>
                  <a:pt x="2825325" y="1269702"/>
                </a:cubicBezTo>
                <a:cubicBezTo>
                  <a:pt x="2849286" y="1269702"/>
                  <a:pt x="2887510" y="1279686"/>
                  <a:pt x="2939997" y="1299654"/>
                </a:cubicBezTo>
                <a:cubicBezTo>
                  <a:pt x="2992484" y="1319622"/>
                  <a:pt x="3025288" y="1331317"/>
                  <a:pt x="3038409" y="1334740"/>
                </a:cubicBezTo>
                <a:cubicBezTo>
                  <a:pt x="3057236" y="1338734"/>
                  <a:pt x="3076348" y="1340731"/>
                  <a:pt x="3095745" y="1340731"/>
                </a:cubicBezTo>
                <a:cubicBezTo>
                  <a:pt x="3140245" y="1340731"/>
                  <a:pt x="3176615" y="1324186"/>
                  <a:pt x="3204855" y="1291097"/>
                </a:cubicBezTo>
                <a:cubicBezTo>
                  <a:pt x="3233095" y="1258007"/>
                  <a:pt x="3247500" y="1202953"/>
                  <a:pt x="3248071" y="1125935"/>
                </a:cubicBezTo>
                <a:close/>
                <a:moveTo>
                  <a:pt x="0" y="0"/>
                </a:moveTo>
                <a:lnTo>
                  <a:pt x="12192000" y="0"/>
                </a:lnTo>
                <a:lnTo>
                  <a:pt x="12192000" y="3600450"/>
                </a:lnTo>
                <a:lnTo>
                  <a:pt x="0" y="3600450"/>
                </a:lnTo>
                <a:close/>
              </a:path>
            </a:pathLst>
          </a:custGeom>
          <a:gradFill>
            <a:gsLst>
              <a:gs pos="58000">
                <a:srgbClr val="002060"/>
              </a:gs>
              <a:gs pos="100000">
                <a:srgbClr val="7030A0">
                  <a:alpha val="0"/>
                </a:srgbClr>
              </a:gs>
              <a:gs pos="100000">
                <a:srgbClr val="002060">
                  <a:lumMod val="95000"/>
                  <a:lumOff val="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8944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98351" y="125919"/>
            <a:ext cx="6481900" cy="584775"/>
          </a:xfrm>
          <a:prstGeom prst="rect">
            <a:avLst/>
          </a:prstGeom>
          <a:noFill/>
        </p:spPr>
        <p:txBody>
          <a:bodyPr wrap="square" rtlCol="0">
            <a:spAutoFit/>
          </a:bodyPr>
          <a:lstStyle/>
          <a:p>
            <a:r>
              <a:rPr lang="vi-VN" sz="3200" dirty="0">
                <a:solidFill>
                  <a:srgbClr val="C00000"/>
                </a:solidFill>
                <a:latin typeface="+mj-lt"/>
              </a:rPr>
              <a:t>Hướng dẫn vẽ </a:t>
            </a:r>
            <a:r>
              <a:rPr lang="vi-VN" sz="3200" dirty="0" smtClean="0">
                <a:solidFill>
                  <a:srgbClr val="C00000"/>
                </a:solidFill>
                <a:latin typeface="+mj-lt"/>
              </a:rPr>
              <a:t>trổ </a:t>
            </a:r>
            <a:r>
              <a:rPr lang="vi-VN" sz="3200" dirty="0">
                <a:solidFill>
                  <a:srgbClr val="C00000"/>
                </a:solidFill>
                <a:latin typeface="+mj-lt"/>
              </a:rPr>
              <a:t>bìa cát tông</a:t>
            </a:r>
          </a:p>
        </p:txBody>
      </p:sp>
      <p:sp>
        <p:nvSpPr>
          <p:cNvPr id="12" name="TextBox 11"/>
          <p:cNvSpPr txBox="1"/>
          <p:nvPr/>
        </p:nvSpPr>
        <p:spPr>
          <a:xfrm>
            <a:off x="539833" y="918305"/>
            <a:ext cx="5904411" cy="1938992"/>
          </a:xfrm>
          <a:prstGeom prst="rect">
            <a:avLst/>
          </a:prstGeom>
          <a:noFill/>
        </p:spPr>
        <p:txBody>
          <a:bodyPr wrap="square" rtlCol="0">
            <a:spAutoFit/>
          </a:bodyPr>
          <a:lstStyle/>
          <a:p>
            <a:r>
              <a:rPr lang="vi-VN" sz="2400" dirty="0">
                <a:latin typeface="+mj-lt"/>
              </a:rPr>
              <a:t>Bước 1 :</a:t>
            </a:r>
            <a:r>
              <a:rPr lang="vi-VN" sz="2400" dirty="0" smtClean="0">
                <a:latin typeface="+mj-lt"/>
              </a:rPr>
              <a:t>Lên ý tưởng, vẽ hình</a:t>
            </a:r>
          </a:p>
          <a:p>
            <a:r>
              <a:rPr lang="vi-VN" sz="2400" dirty="0">
                <a:latin typeface="+mj-lt"/>
              </a:rPr>
              <a:t>Bước </a:t>
            </a:r>
            <a:r>
              <a:rPr lang="vi-VN" sz="2400" dirty="0" smtClean="0">
                <a:latin typeface="+mj-lt"/>
              </a:rPr>
              <a:t>2: Dùng </a:t>
            </a:r>
            <a:r>
              <a:rPr lang="vi-VN" sz="2400" dirty="0">
                <a:latin typeface="+mj-lt"/>
              </a:rPr>
              <a:t>dao cắt giấy hoặc giao chủ chỗ những nét những mảng cần </a:t>
            </a:r>
            <a:r>
              <a:rPr lang="vi-VN" sz="2400" dirty="0" smtClean="0">
                <a:latin typeface="+mj-lt"/>
              </a:rPr>
              <a:t>bốc</a:t>
            </a:r>
          </a:p>
          <a:p>
            <a:r>
              <a:rPr lang="vi-VN" sz="2400" dirty="0">
                <a:latin typeface="+mj-lt"/>
              </a:rPr>
              <a:t>Bước </a:t>
            </a:r>
            <a:r>
              <a:rPr lang="vi-VN" sz="2400" dirty="0" smtClean="0">
                <a:latin typeface="+mj-lt"/>
              </a:rPr>
              <a:t>3: </a:t>
            </a:r>
            <a:r>
              <a:rPr lang="vi-VN" sz="2400" dirty="0">
                <a:latin typeface="+mj-lt"/>
              </a:rPr>
              <a:t>Bóc hình bóc mảng theo ý </a:t>
            </a:r>
            <a:r>
              <a:rPr lang="vi-VN" sz="2400" dirty="0" smtClean="0">
                <a:latin typeface="+mj-lt"/>
              </a:rPr>
              <a:t>tưởng</a:t>
            </a:r>
          </a:p>
          <a:p>
            <a:r>
              <a:rPr lang="vi-VN" sz="2400" dirty="0" smtClean="0">
                <a:latin typeface="+mj-lt"/>
              </a:rPr>
              <a:t>Bước 4 : Hoàn thiện</a:t>
            </a:r>
            <a:endParaRPr lang="vi-VN" sz="2400" dirty="0">
              <a:latin typeface="+mj-lt"/>
            </a:endParaRPr>
          </a:p>
        </p:txBody>
      </p:sp>
      <p:sp>
        <p:nvSpPr>
          <p:cNvPr id="27" name="Rectangle 26"/>
          <p:cNvSpPr/>
          <p:nvPr/>
        </p:nvSpPr>
        <p:spPr>
          <a:xfrm>
            <a:off x="7043505" y="522088"/>
            <a:ext cx="5148495" cy="5970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6" descr="Có thể là tác phẩm nghệ thu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674" y="687345"/>
            <a:ext cx="4914899" cy="5666108"/>
          </a:xfrm>
          <a:prstGeom prst="rect">
            <a:avLst/>
          </a:prstGeom>
          <a:noFill/>
          <a:extLst>
            <a:ext uri="{909E8E84-426E-40DD-AFC4-6F175D3DCCD1}">
              <a14:hiddenFill xmlns:a14="http://schemas.microsoft.com/office/drawing/2010/main">
                <a:solidFill>
                  <a:srgbClr val="FFFFFF"/>
                </a:solidFill>
              </a14:hiddenFill>
            </a:ext>
          </a:extLst>
        </p:spPr>
      </p:pic>
      <p:sp>
        <p:nvSpPr>
          <p:cNvPr id="29" name="Freeform 28"/>
          <p:cNvSpPr/>
          <p:nvPr/>
        </p:nvSpPr>
        <p:spPr>
          <a:xfrm>
            <a:off x="9340849" y="622856"/>
            <a:ext cx="2667000" cy="5702300"/>
          </a:xfrm>
          <a:custGeom>
            <a:avLst/>
            <a:gdLst>
              <a:gd name="connsiteX0" fmla="*/ 101600 w 2667000"/>
              <a:gd name="connsiteY0" fmla="*/ 0 h 5702300"/>
              <a:gd name="connsiteX1" fmla="*/ 2667000 w 2667000"/>
              <a:gd name="connsiteY1" fmla="*/ 0 h 5702300"/>
              <a:gd name="connsiteX2" fmla="*/ 2628900 w 2667000"/>
              <a:gd name="connsiteY2" fmla="*/ 5689600 h 5702300"/>
              <a:gd name="connsiteX3" fmla="*/ 457200 w 2667000"/>
              <a:gd name="connsiteY3" fmla="*/ 5702300 h 5702300"/>
              <a:gd name="connsiteX4" fmla="*/ 749300 w 2667000"/>
              <a:gd name="connsiteY4" fmla="*/ 5283200 h 5702300"/>
              <a:gd name="connsiteX5" fmla="*/ 977900 w 2667000"/>
              <a:gd name="connsiteY5" fmla="*/ 4787900 h 5702300"/>
              <a:gd name="connsiteX6" fmla="*/ 1117600 w 2667000"/>
              <a:gd name="connsiteY6" fmla="*/ 3962400 h 5702300"/>
              <a:gd name="connsiteX7" fmla="*/ 1041400 w 2667000"/>
              <a:gd name="connsiteY7" fmla="*/ 3327400 h 5702300"/>
              <a:gd name="connsiteX8" fmla="*/ 762000 w 2667000"/>
              <a:gd name="connsiteY8" fmla="*/ 2641600 h 5702300"/>
              <a:gd name="connsiteX9" fmla="*/ 393700 w 2667000"/>
              <a:gd name="connsiteY9" fmla="*/ 2044700 h 5702300"/>
              <a:gd name="connsiteX10" fmla="*/ 127000 w 2667000"/>
              <a:gd name="connsiteY10" fmla="*/ 1562100 h 5702300"/>
              <a:gd name="connsiteX11" fmla="*/ 50800 w 2667000"/>
              <a:gd name="connsiteY11" fmla="*/ 1460500 h 5702300"/>
              <a:gd name="connsiteX12" fmla="*/ 12700 w 2667000"/>
              <a:gd name="connsiteY12" fmla="*/ 1320800 h 5702300"/>
              <a:gd name="connsiteX13" fmla="*/ 25400 w 2667000"/>
              <a:gd name="connsiteY13" fmla="*/ 838200 h 5702300"/>
              <a:gd name="connsiteX14" fmla="*/ 0 w 2667000"/>
              <a:gd name="connsiteY14" fmla="*/ 584200 h 5702300"/>
              <a:gd name="connsiteX15" fmla="*/ 50800 w 2667000"/>
              <a:gd name="connsiteY15" fmla="*/ 406400 h 5702300"/>
              <a:gd name="connsiteX16" fmla="*/ 101600 w 2667000"/>
              <a:gd name="connsiteY16" fmla="*/ 88900 h 5702300"/>
              <a:gd name="connsiteX17" fmla="*/ 101600 w 2667000"/>
              <a:gd name="connsiteY17" fmla="*/ 0 h 570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0" h="5702300">
                <a:moveTo>
                  <a:pt x="101600" y="0"/>
                </a:moveTo>
                <a:lnTo>
                  <a:pt x="2667000" y="0"/>
                </a:lnTo>
                <a:lnTo>
                  <a:pt x="2628900" y="5689600"/>
                </a:lnTo>
                <a:lnTo>
                  <a:pt x="457200" y="5702300"/>
                </a:lnTo>
                <a:lnTo>
                  <a:pt x="749300" y="5283200"/>
                </a:lnTo>
                <a:lnTo>
                  <a:pt x="977900" y="4787900"/>
                </a:lnTo>
                <a:lnTo>
                  <a:pt x="1117600" y="3962400"/>
                </a:lnTo>
                <a:lnTo>
                  <a:pt x="1041400" y="3327400"/>
                </a:lnTo>
                <a:lnTo>
                  <a:pt x="762000" y="2641600"/>
                </a:lnTo>
                <a:lnTo>
                  <a:pt x="393700" y="2044700"/>
                </a:lnTo>
                <a:lnTo>
                  <a:pt x="127000" y="1562100"/>
                </a:lnTo>
                <a:lnTo>
                  <a:pt x="50800" y="1460500"/>
                </a:lnTo>
                <a:lnTo>
                  <a:pt x="12700" y="1320800"/>
                </a:lnTo>
                <a:lnTo>
                  <a:pt x="25400" y="838200"/>
                </a:lnTo>
                <a:lnTo>
                  <a:pt x="0" y="584200"/>
                </a:lnTo>
                <a:lnTo>
                  <a:pt x="50800" y="406400"/>
                </a:lnTo>
                <a:lnTo>
                  <a:pt x="101600" y="88900"/>
                </a:lnTo>
                <a:lnTo>
                  <a:pt x="101600" y="0"/>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Freeform 29"/>
          <p:cNvSpPr/>
          <p:nvPr/>
        </p:nvSpPr>
        <p:spPr>
          <a:xfrm>
            <a:off x="7151457" y="581303"/>
            <a:ext cx="3124200" cy="5727700"/>
          </a:xfrm>
          <a:custGeom>
            <a:avLst/>
            <a:gdLst>
              <a:gd name="connsiteX0" fmla="*/ 2387600 w 3124200"/>
              <a:gd name="connsiteY0" fmla="*/ 12700 h 5727700"/>
              <a:gd name="connsiteX1" fmla="*/ 1993900 w 3124200"/>
              <a:gd name="connsiteY1" fmla="*/ 1282700 h 5727700"/>
              <a:gd name="connsiteX2" fmla="*/ 2057400 w 3124200"/>
              <a:gd name="connsiteY2" fmla="*/ 1955800 h 5727700"/>
              <a:gd name="connsiteX3" fmla="*/ 1651000 w 3124200"/>
              <a:gd name="connsiteY3" fmla="*/ 2616200 h 5727700"/>
              <a:gd name="connsiteX4" fmla="*/ 1663700 w 3124200"/>
              <a:gd name="connsiteY4" fmla="*/ 2730500 h 5727700"/>
              <a:gd name="connsiteX5" fmla="*/ 2019300 w 3124200"/>
              <a:gd name="connsiteY5" fmla="*/ 2794000 h 5727700"/>
              <a:gd name="connsiteX6" fmla="*/ 2019300 w 3124200"/>
              <a:gd name="connsiteY6" fmla="*/ 2946400 h 5727700"/>
              <a:gd name="connsiteX7" fmla="*/ 1943100 w 3124200"/>
              <a:gd name="connsiteY7" fmla="*/ 3060700 h 5727700"/>
              <a:gd name="connsiteX8" fmla="*/ 1955800 w 3124200"/>
              <a:gd name="connsiteY8" fmla="*/ 3200400 h 5727700"/>
              <a:gd name="connsiteX9" fmla="*/ 2120900 w 3124200"/>
              <a:gd name="connsiteY9" fmla="*/ 3429000 h 5727700"/>
              <a:gd name="connsiteX10" fmla="*/ 2159000 w 3124200"/>
              <a:gd name="connsiteY10" fmla="*/ 3644900 h 5727700"/>
              <a:gd name="connsiteX11" fmla="*/ 2324100 w 3124200"/>
              <a:gd name="connsiteY11" fmla="*/ 3810000 h 5727700"/>
              <a:gd name="connsiteX12" fmla="*/ 2413000 w 3124200"/>
              <a:gd name="connsiteY12" fmla="*/ 3873500 h 5727700"/>
              <a:gd name="connsiteX13" fmla="*/ 2679700 w 3124200"/>
              <a:gd name="connsiteY13" fmla="*/ 3911600 h 5727700"/>
              <a:gd name="connsiteX14" fmla="*/ 2908300 w 3124200"/>
              <a:gd name="connsiteY14" fmla="*/ 3835400 h 5727700"/>
              <a:gd name="connsiteX15" fmla="*/ 3073400 w 3124200"/>
              <a:gd name="connsiteY15" fmla="*/ 4102100 h 5727700"/>
              <a:gd name="connsiteX16" fmla="*/ 3124200 w 3124200"/>
              <a:gd name="connsiteY16" fmla="*/ 4787900 h 5727700"/>
              <a:gd name="connsiteX17" fmla="*/ 2959100 w 3124200"/>
              <a:gd name="connsiteY17" fmla="*/ 5245100 h 5727700"/>
              <a:gd name="connsiteX18" fmla="*/ 2692400 w 3124200"/>
              <a:gd name="connsiteY18" fmla="*/ 5727700 h 5727700"/>
              <a:gd name="connsiteX19" fmla="*/ 0 w 3124200"/>
              <a:gd name="connsiteY19" fmla="*/ 5676900 h 5727700"/>
              <a:gd name="connsiteX20" fmla="*/ 50800 w 3124200"/>
              <a:gd name="connsiteY20" fmla="*/ 0 h 5727700"/>
              <a:gd name="connsiteX21" fmla="*/ 2387600 w 3124200"/>
              <a:gd name="connsiteY21" fmla="*/ 12700 h 57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24200" h="5727700">
                <a:moveTo>
                  <a:pt x="2387600" y="12700"/>
                </a:moveTo>
                <a:lnTo>
                  <a:pt x="1993900" y="1282700"/>
                </a:lnTo>
                <a:lnTo>
                  <a:pt x="2057400" y="1955800"/>
                </a:lnTo>
                <a:lnTo>
                  <a:pt x="1651000" y="2616200"/>
                </a:lnTo>
                <a:lnTo>
                  <a:pt x="1663700" y="2730500"/>
                </a:lnTo>
                <a:lnTo>
                  <a:pt x="2019300" y="2794000"/>
                </a:lnTo>
                <a:lnTo>
                  <a:pt x="2019300" y="2946400"/>
                </a:lnTo>
                <a:lnTo>
                  <a:pt x="1943100" y="3060700"/>
                </a:lnTo>
                <a:lnTo>
                  <a:pt x="1955800" y="3200400"/>
                </a:lnTo>
                <a:lnTo>
                  <a:pt x="2120900" y="3429000"/>
                </a:lnTo>
                <a:lnTo>
                  <a:pt x="2159000" y="3644900"/>
                </a:lnTo>
                <a:lnTo>
                  <a:pt x="2324100" y="3810000"/>
                </a:lnTo>
                <a:lnTo>
                  <a:pt x="2413000" y="3873500"/>
                </a:lnTo>
                <a:lnTo>
                  <a:pt x="2679700" y="3911600"/>
                </a:lnTo>
                <a:lnTo>
                  <a:pt x="2908300" y="3835400"/>
                </a:lnTo>
                <a:lnTo>
                  <a:pt x="3073400" y="4102100"/>
                </a:lnTo>
                <a:lnTo>
                  <a:pt x="3124200" y="4787900"/>
                </a:lnTo>
                <a:lnTo>
                  <a:pt x="2959100" y="5245100"/>
                </a:lnTo>
                <a:lnTo>
                  <a:pt x="2692400" y="5727700"/>
                </a:lnTo>
                <a:lnTo>
                  <a:pt x="0" y="5676900"/>
                </a:lnTo>
                <a:lnTo>
                  <a:pt x="50800" y="0"/>
                </a:lnTo>
                <a:lnTo>
                  <a:pt x="2387600" y="12700"/>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Freeform 38"/>
          <p:cNvSpPr/>
          <p:nvPr/>
        </p:nvSpPr>
        <p:spPr>
          <a:xfrm>
            <a:off x="8728796" y="590987"/>
            <a:ext cx="1708150" cy="5740400"/>
          </a:xfrm>
          <a:custGeom>
            <a:avLst/>
            <a:gdLst>
              <a:gd name="connsiteX0" fmla="*/ 1066800 w 1727200"/>
              <a:gd name="connsiteY0" fmla="*/ 5740400 h 5740400"/>
              <a:gd name="connsiteX1" fmla="*/ 1676400 w 1727200"/>
              <a:gd name="connsiteY1" fmla="*/ 4699000 h 5740400"/>
              <a:gd name="connsiteX2" fmla="*/ 1714500 w 1727200"/>
              <a:gd name="connsiteY2" fmla="*/ 4076700 h 5740400"/>
              <a:gd name="connsiteX3" fmla="*/ 1727200 w 1727200"/>
              <a:gd name="connsiteY3" fmla="*/ 3619500 h 5740400"/>
              <a:gd name="connsiteX4" fmla="*/ 1638300 w 1727200"/>
              <a:gd name="connsiteY4" fmla="*/ 3200400 h 5740400"/>
              <a:gd name="connsiteX5" fmla="*/ 1460500 w 1727200"/>
              <a:gd name="connsiteY5" fmla="*/ 2755900 h 5740400"/>
              <a:gd name="connsiteX6" fmla="*/ 1219200 w 1727200"/>
              <a:gd name="connsiteY6" fmla="*/ 2400300 h 5740400"/>
              <a:gd name="connsiteX7" fmla="*/ 1041400 w 1727200"/>
              <a:gd name="connsiteY7" fmla="*/ 2057400 h 5740400"/>
              <a:gd name="connsiteX8" fmla="*/ 977900 w 1727200"/>
              <a:gd name="connsiteY8" fmla="*/ 1968500 h 5740400"/>
              <a:gd name="connsiteX9" fmla="*/ 838200 w 1727200"/>
              <a:gd name="connsiteY9" fmla="*/ 1727200 h 5740400"/>
              <a:gd name="connsiteX10" fmla="*/ 698500 w 1727200"/>
              <a:gd name="connsiteY10" fmla="*/ 1447800 h 5740400"/>
              <a:gd name="connsiteX11" fmla="*/ 673100 w 1727200"/>
              <a:gd name="connsiteY11" fmla="*/ 1333500 h 5740400"/>
              <a:gd name="connsiteX12" fmla="*/ 660400 w 1727200"/>
              <a:gd name="connsiteY12" fmla="*/ 1168400 h 5740400"/>
              <a:gd name="connsiteX13" fmla="*/ 635000 w 1727200"/>
              <a:gd name="connsiteY13" fmla="*/ 812800 h 5740400"/>
              <a:gd name="connsiteX14" fmla="*/ 673100 w 1727200"/>
              <a:gd name="connsiteY14" fmla="*/ 482600 h 5740400"/>
              <a:gd name="connsiteX15" fmla="*/ 698500 w 1727200"/>
              <a:gd name="connsiteY15" fmla="*/ 215900 h 5740400"/>
              <a:gd name="connsiteX16" fmla="*/ 749300 w 1727200"/>
              <a:gd name="connsiteY16" fmla="*/ 0 h 5740400"/>
              <a:gd name="connsiteX17" fmla="*/ 304800 w 1727200"/>
              <a:gd name="connsiteY17" fmla="*/ 1308100 h 5740400"/>
              <a:gd name="connsiteX18" fmla="*/ 381000 w 1727200"/>
              <a:gd name="connsiteY18" fmla="*/ 1727200 h 5740400"/>
              <a:gd name="connsiteX19" fmla="*/ 393700 w 1727200"/>
              <a:gd name="connsiteY19" fmla="*/ 1943100 h 5740400"/>
              <a:gd name="connsiteX20" fmla="*/ 406400 w 1727200"/>
              <a:gd name="connsiteY20" fmla="*/ 2006600 h 5740400"/>
              <a:gd name="connsiteX21" fmla="*/ 304800 w 1727200"/>
              <a:gd name="connsiteY21" fmla="*/ 2235200 h 5740400"/>
              <a:gd name="connsiteX22" fmla="*/ 38100 w 1727200"/>
              <a:gd name="connsiteY22" fmla="*/ 2578100 h 5740400"/>
              <a:gd name="connsiteX23" fmla="*/ 0 w 1727200"/>
              <a:gd name="connsiteY23" fmla="*/ 2743200 h 5740400"/>
              <a:gd name="connsiteX24" fmla="*/ 342900 w 1727200"/>
              <a:gd name="connsiteY24" fmla="*/ 2806700 h 5740400"/>
              <a:gd name="connsiteX25" fmla="*/ 355600 w 1727200"/>
              <a:gd name="connsiteY25" fmla="*/ 3048000 h 5740400"/>
              <a:gd name="connsiteX26" fmla="*/ 368300 w 1727200"/>
              <a:gd name="connsiteY26" fmla="*/ 3162300 h 5740400"/>
              <a:gd name="connsiteX27" fmla="*/ 431800 w 1727200"/>
              <a:gd name="connsiteY27" fmla="*/ 3302000 h 5740400"/>
              <a:gd name="connsiteX28" fmla="*/ 495300 w 1727200"/>
              <a:gd name="connsiteY28" fmla="*/ 3517900 h 5740400"/>
              <a:gd name="connsiteX29" fmla="*/ 584200 w 1727200"/>
              <a:gd name="connsiteY29" fmla="*/ 3721100 h 5740400"/>
              <a:gd name="connsiteX30" fmla="*/ 749300 w 1727200"/>
              <a:gd name="connsiteY30" fmla="*/ 3911600 h 5740400"/>
              <a:gd name="connsiteX31" fmla="*/ 952500 w 1727200"/>
              <a:gd name="connsiteY31" fmla="*/ 3924300 h 5740400"/>
              <a:gd name="connsiteX32" fmla="*/ 1079500 w 1727200"/>
              <a:gd name="connsiteY32" fmla="*/ 3949700 h 5740400"/>
              <a:gd name="connsiteX33" fmla="*/ 1231900 w 1727200"/>
              <a:gd name="connsiteY33" fmla="*/ 3873500 h 5740400"/>
              <a:gd name="connsiteX34" fmla="*/ 1231900 w 1727200"/>
              <a:gd name="connsiteY34" fmla="*/ 3873500 h 5740400"/>
              <a:gd name="connsiteX35" fmla="*/ 1473200 w 1727200"/>
              <a:gd name="connsiteY35" fmla="*/ 4140200 h 5740400"/>
              <a:gd name="connsiteX36" fmla="*/ 1435100 w 1727200"/>
              <a:gd name="connsiteY36" fmla="*/ 4749800 h 5740400"/>
              <a:gd name="connsiteX37" fmla="*/ 1282700 w 1727200"/>
              <a:gd name="connsiteY37" fmla="*/ 5257800 h 5740400"/>
              <a:gd name="connsiteX38" fmla="*/ 1143000 w 1727200"/>
              <a:gd name="connsiteY38" fmla="*/ 5613400 h 5740400"/>
              <a:gd name="connsiteX39" fmla="*/ 1066800 w 1727200"/>
              <a:gd name="connsiteY39" fmla="*/ 574040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27200" h="5740400">
                <a:moveTo>
                  <a:pt x="1066800" y="5740400"/>
                </a:moveTo>
                <a:lnTo>
                  <a:pt x="1676400" y="4699000"/>
                </a:lnTo>
                <a:lnTo>
                  <a:pt x="1714500" y="4076700"/>
                </a:lnTo>
                <a:lnTo>
                  <a:pt x="1727200" y="3619500"/>
                </a:lnTo>
                <a:lnTo>
                  <a:pt x="1638300" y="3200400"/>
                </a:lnTo>
                <a:lnTo>
                  <a:pt x="1460500" y="2755900"/>
                </a:lnTo>
                <a:lnTo>
                  <a:pt x="1219200" y="2400300"/>
                </a:lnTo>
                <a:lnTo>
                  <a:pt x="1041400" y="2057400"/>
                </a:lnTo>
                <a:lnTo>
                  <a:pt x="977900" y="1968500"/>
                </a:lnTo>
                <a:lnTo>
                  <a:pt x="838200" y="1727200"/>
                </a:lnTo>
                <a:lnTo>
                  <a:pt x="698500" y="1447800"/>
                </a:lnTo>
                <a:lnTo>
                  <a:pt x="673100" y="1333500"/>
                </a:lnTo>
                <a:lnTo>
                  <a:pt x="660400" y="1168400"/>
                </a:lnTo>
                <a:lnTo>
                  <a:pt x="635000" y="812800"/>
                </a:lnTo>
                <a:lnTo>
                  <a:pt x="673100" y="482600"/>
                </a:lnTo>
                <a:lnTo>
                  <a:pt x="698500" y="215900"/>
                </a:lnTo>
                <a:lnTo>
                  <a:pt x="749300" y="0"/>
                </a:lnTo>
                <a:lnTo>
                  <a:pt x="304800" y="1308100"/>
                </a:lnTo>
                <a:lnTo>
                  <a:pt x="381000" y="1727200"/>
                </a:lnTo>
                <a:lnTo>
                  <a:pt x="393700" y="1943100"/>
                </a:lnTo>
                <a:lnTo>
                  <a:pt x="406400" y="2006600"/>
                </a:lnTo>
                <a:lnTo>
                  <a:pt x="304800" y="2235200"/>
                </a:lnTo>
                <a:lnTo>
                  <a:pt x="38100" y="2578100"/>
                </a:lnTo>
                <a:lnTo>
                  <a:pt x="0" y="2743200"/>
                </a:lnTo>
                <a:lnTo>
                  <a:pt x="342900" y="2806700"/>
                </a:lnTo>
                <a:lnTo>
                  <a:pt x="355600" y="3048000"/>
                </a:lnTo>
                <a:lnTo>
                  <a:pt x="368300" y="3162300"/>
                </a:lnTo>
                <a:lnTo>
                  <a:pt x="431800" y="3302000"/>
                </a:lnTo>
                <a:lnTo>
                  <a:pt x="495300" y="3517900"/>
                </a:lnTo>
                <a:lnTo>
                  <a:pt x="584200" y="3721100"/>
                </a:lnTo>
                <a:lnTo>
                  <a:pt x="749300" y="3911600"/>
                </a:lnTo>
                <a:lnTo>
                  <a:pt x="952500" y="3924300"/>
                </a:lnTo>
                <a:lnTo>
                  <a:pt x="1079500" y="3949700"/>
                </a:lnTo>
                <a:lnTo>
                  <a:pt x="1231900" y="3873500"/>
                </a:lnTo>
                <a:lnTo>
                  <a:pt x="1231900" y="3873500"/>
                </a:lnTo>
                <a:lnTo>
                  <a:pt x="1473200" y="4140200"/>
                </a:lnTo>
                <a:lnTo>
                  <a:pt x="1435100" y="4749800"/>
                </a:lnTo>
                <a:lnTo>
                  <a:pt x="1282700" y="5257800"/>
                </a:lnTo>
                <a:lnTo>
                  <a:pt x="1143000" y="5613400"/>
                </a:lnTo>
                <a:lnTo>
                  <a:pt x="1066800" y="5740400"/>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Freeform 39"/>
          <p:cNvSpPr/>
          <p:nvPr/>
        </p:nvSpPr>
        <p:spPr>
          <a:xfrm>
            <a:off x="9340849" y="597456"/>
            <a:ext cx="2641600" cy="5697299"/>
          </a:xfrm>
          <a:custGeom>
            <a:avLst/>
            <a:gdLst>
              <a:gd name="connsiteX0" fmla="*/ 76200 w 2641600"/>
              <a:gd name="connsiteY0" fmla="*/ 12700 h 5638800"/>
              <a:gd name="connsiteX1" fmla="*/ 0 w 2641600"/>
              <a:gd name="connsiteY1" fmla="*/ 546100 h 5638800"/>
              <a:gd name="connsiteX2" fmla="*/ 50800 w 2641600"/>
              <a:gd name="connsiteY2" fmla="*/ 1409700 h 5638800"/>
              <a:gd name="connsiteX3" fmla="*/ 495300 w 2641600"/>
              <a:gd name="connsiteY3" fmla="*/ 2159000 h 5638800"/>
              <a:gd name="connsiteX4" fmla="*/ 889000 w 2641600"/>
              <a:gd name="connsiteY4" fmla="*/ 2832100 h 5638800"/>
              <a:gd name="connsiteX5" fmla="*/ 1104900 w 2641600"/>
              <a:gd name="connsiteY5" fmla="*/ 3517900 h 5638800"/>
              <a:gd name="connsiteX6" fmla="*/ 1054100 w 2641600"/>
              <a:gd name="connsiteY6" fmla="*/ 4445000 h 5638800"/>
              <a:gd name="connsiteX7" fmla="*/ 952500 w 2641600"/>
              <a:gd name="connsiteY7" fmla="*/ 4762500 h 5638800"/>
              <a:gd name="connsiteX8" fmla="*/ 825500 w 2641600"/>
              <a:gd name="connsiteY8" fmla="*/ 5080000 h 5638800"/>
              <a:gd name="connsiteX9" fmla="*/ 685800 w 2641600"/>
              <a:gd name="connsiteY9" fmla="*/ 5372100 h 5638800"/>
              <a:gd name="connsiteX10" fmla="*/ 520700 w 2641600"/>
              <a:gd name="connsiteY10" fmla="*/ 5613400 h 5638800"/>
              <a:gd name="connsiteX11" fmla="*/ 2552700 w 2641600"/>
              <a:gd name="connsiteY11" fmla="*/ 5638800 h 5638800"/>
              <a:gd name="connsiteX12" fmla="*/ 2641600 w 2641600"/>
              <a:gd name="connsiteY12" fmla="*/ 12700 h 5638800"/>
              <a:gd name="connsiteX13" fmla="*/ 165100 w 2641600"/>
              <a:gd name="connsiteY13" fmla="*/ 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1600" h="5638800">
                <a:moveTo>
                  <a:pt x="76200" y="12700"/>
                </a:moveTo>
                <a:lnTo>
                  <a:pt x="0" y="546100"/>
                </a:lnTo>
                <a:lnTo>
                  <a:pt x="50800" y="1409700"/>
                </a:lnTo>
                <a:lnTo>
                  <a:pt x="495300" y="2159000"/>
                </a:lnTo>
                <a:lnTo>
                  <a:pt x="889000" y="2832100"/>
                </a:lnTo>
                <a:lnTo>
                  <a:pt x="1104900" y="3517900"/>
                </a:lnTo>
                <a:lnTo>
                  <a:pt x="1054100" y="4445000"/>
                </a:lnTo>
                <a:lnTo>
                  <a:pt x="952500" y="4762500"/>
                </a:lnTo>
                <a:lnTo>
                  <a:pt x="825500" y="5080000"/>
                </a:lnTo>
                <a:lnTo>
                  <a:pt x="685800" y="5372100"/>
                </a:lnTo>
                <a:lnTo>
                  <a:pt x="520700" y="5613400"/>
                </a:lnTo>
                <a:lnTo>
                  <a:pt x="2552700" y="5638800"/>
                </a:lnTo>
                <a:lnTo>
                  <a:pt x="2641600" y="12700"/>
                </a:lnTo>
                <a:lnTo>
                  <a:pt x="165100"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Group 40"/>
          <p:cNvGrpSpPr/>
          <p:nvPr/>
        </p:nvGrpSpPr>
        <p:grpSpPr>
          <a:xfrm>
            <a:off x="7159527" y="655955"/>
            <a:ext cx="3040380" cy="5672098"/>
            <a:chOff x="3474720" y="371475"/>
            <a:chExt cx="3040380" cy="5694045"/>
          </a:xfrm>
        </p:grpSpPr>
        <p:sp>
          <p:nvSpPr>
            <p:cNvPr id="42" name="Freeform 41"/>
            <p:cNvSpPr/>
            <p:nvPr/>
          </p:nvSpPr>
          <p:spPr>
            <a:xfrm>
              <a:off x="5036820" y="777240"/>
              <a:ext cx="632460" cy="3345180"/>
            </a:xfrm>
            <a:custGeom>
              <a:avLst/>
              <a:gdLst>
                <a:gd name="connsiteX0" fmla="*/ 632460 w 632460"/>
                <a:gd name="connsiteY0" fmla="*/ 0 h 3345180"/>
                <a:gd name="connsiteX1" fmla="*/ 342900 w 632460"/>
                <a:gd name="connsiteY1" fmla="*/ 960120 h 3345180"/>
                <a:gd name="connsiteX2" fmla="*/ 365760 w 632460"/>
                <a:gd name="connsiteY2" fmla="*/ 1249680 h 3345180"/>
                <a:gd name="connsiteX3" fmla="*/ 441960 w 632460"/>
                <a:gd name="connsiteY3" fmla="*/ 1600200 h 3345180"/>
                <a:gd name="connsiteX4" fmla="*/ 274320 w 632460"/>
                <a:gd name="connsiteY4" fmla="*/ 1866900 h 3345180"/>
                <a:gd name="connsiteX5" fmla="*/ 0 w 632460"/>
                <a:gd name="connsiteY5" fmla="*/ 2270760 h 3345180"/>
                <a:gd name="connsiteX6" fmla="*/ 68580 w 632460"/>
                <a:gd name="connsiteY6" fmla="*/ 2385060 h 3345180"/>
                <a:gd name="connsiteX7" fmla="*/ 327660 w 632460"/>
                <a:gd name="connsiteY7" fmla="*/ 2400300 h 3345180"/>
                <a:gd name="connsiteX8" fmla="*/ 381000 w 632460"/>
                <a:gd name="connsiteY8" fmla="*/ 2476500 h 3345180"/>
                <a:gd name="connsiteX9" fmla="*/ 381000 w 632460"/>
                <a:gd name="connsiteY9" fmla="*/ 2613660 h 3345180"/>
                <a:gd name="connsiteX10" fmla="*/ 297180 w 632460"/>
                <a:gd name="connsiteY10" fmla="*/ 2705100 h 3345180"/>
                <a:gd name="connsiteX11" fmla="*/ 350520 w 632460"/>
                <a:gd name="connsiteY11" fmla="*/ 2766060 h 3345180"/>
                <a:gd name="connsiteX12" fmla="*/ 388620 w 632460"/>
                <a:gd name="connsiteY12" fmla="*/ 2811780 h 3345180"/>
                <a:gd name="connsiteX13" fmla="*/ 403860 w 632460"/>
                <a:gd name="connsiteY13" fmla="*/ 2895600 h 3345180"/>
                <a:gd name="connsiteX14" fmla="*/ 434340 w 632460"/>
                <a:gd name="connsiteY14" fmla="*/ 2994660 h 3345180"/>
                <a:gd name="connsiteX15" fmla="*/ 502920 w 632460"/>
                <a:gd name="connsiteY15" fmla="*/ 3040380 h 3345180"/>
                <a:gd name="connsiteX16" fmla="*/ 502920 w 632460"/>
                <a:gd name="connsiteY16" fmla="*/ 3345180 h 3345180"/>
                <a:gd name="connsiteX17" fmla="*/ 487680 w 632460"/>
                <a:gd name="connsiteY17" fmla="*/ 3322320 h 334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2460" h="3345180">
                  <a:moveTo>
                    <a:pt x="632460" y="0"/>
                  </a:moveTo>
                  <a:lnTo>
                    <a:pt x="342900" y="960120"/>
                  </a:lnTo>
                  <a:lnTo>
                    <a:pt x="365760" y="1249680"/>
                  </a:lnTo>
                  <a:lnTo>
                    <a:pt x="441960" y="1600200"/>
                  </a:lnTo>
                  <a:lnTo>
                    <a:pt x="274320" y="1866900"/>
                  </a:lnTo>
                  <a:lnTo>
                    <a:pt x="0" y="2270760"/>
                  </a:lnTo>
                  <a:lnTo>
                    <a:pt x="68580" y="2385060"/>
                  </a:lnTo>
                  <a:lnTo>
                    <a:pt x="327660" y="2400300"/>
                  </a:lnTo>
                  <a:lnTo>
                    <a:pt x="381000" y="2476500"/>
                  </a:lnTo>
                  <a:lnTo>
                    <a:pt x="381000" y="2613660"/>
                  </a:lnTo>
                  <a:lnTo>
                    <a:pt x="297180" y="2705100"/>
                  </a:lnTo>
                  <a:lnTo>
                    <a:pt x="350520" y="2766060"/>
                  </a:lnTo>
                  <a:lnTo>
                    <a:pt x="388620" y="2811780"/>
                  </a:lnTo>
                  <a:lnTo>
                    <a:pt x="403860" y="2895600"/>
                  </a:lnTo>
                  <a:lnTo>
                    <a:pt x="434340" y="2994660"/>
                  </a:lnTo>
                  <a:lnTo>
                    <a:pt x="502920" y="3040380"/>
                  </a:lnTo>
                  <a:lnTo>
                    <a:pt x="502920" y="3345180"/>
                  </a:lnTo>
                  <a:lnTo>
                    <a:pt x="487680" y="332232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3" name="Group 42"/>
            <p:cNvGrpSpPr/>
            <p:nvPr/>
          </p:nvGrpSpPr>
          <p:grpSpPr>
            <a:xfrm>
              <a:off x="3474720" y="371475"/>
              <a:ext cx="3040380" cy="5694045"/>
              <a:chOff x="3474720" y="371475"/>
              <a:chExt cx="3040380" cy="5694045"/>
            </a:xfrm>
          </p:grpSpPr>
          <p:sp>
            <p:nvSpPr>
              <p:cNvPr id="44" name="Freeform 43"/>
              <p:cNvSpPr/>
              <p:nvPr/>
            </p:nvSpPr>
            <p:spPr>
              <a:xfrm>
                <a:off x="3474720" y="2689860"/>
                <a:ext cx="3040380" cy="3375660"/>
              </a:xfrm>
              <a:custGeom>
                <a:avLst/>
                <a:gdLst>
                  <a:gd name="connsiteX0" fmla="*/ 2065020 w 3040380"/>
                  <a:gd name="connsiteY0" fmla="*/ 1402080 h 3375660"/>
                  <a:gd name="connsiteX1" fmla="*/ 2240280 w 3040380"/>
                  <a:gd name="connsiteY1" fmla="*/ 1524000 h 3375660"/>
                  <a:gd name="connsiteX2" fmla="*/ 2735580 w 3040380"/>
                  <a:gd name="connsiteY2" fmla="*/ 1546860 h 3375660"/>
                  <a:gd name="connsiteX3" fmla="*/ 2804160 w 3040380"/>
                  <a:gd name="connsiteY3" fmla="*/ 1508760 h 3375660"/>
                  <a:gd name="connsiteX4" fmla="*/ 2987040 w 3040380"/>
                  <a:gd name="connsiteY4" fmla="*/ 1783080 h 3375660"/>
                  <a:gd name="connsiteX5" fmla="*/ 3040380 w 3040380"/>
                  <a:gd name="connsiteY5" fmla="*/ 2346960 h 3375660"/>
                  <a:gd name="connsiteX6" fmla="*/ 2941320 w 3040380"/>
                  <a:gd name="connsiteY6" fmla="*/ 2804160 h 3375660"/>
                  <a:gd name="connsiteX7" fmla="*/ 2819400 w 3040380"/>
                  <a:gd name="connsiteY7" fmla="*/ 3154680 h 3375660"/>
                  <a:gd name="connsiteX8" fmla="*/ 2697480 w 3040380"/>
                  <a:gd name="connsiteY8" fmla="*/ 3375660 h 3375660"/>
                  <a:gd name="connsiteX9" fmla="*/ 0 w 3040380"/>
                  <a:gd name="connsiteY9" fmla="*/ 3375660 h 3375660"/>
                  <a:gd name="connsiteX10" fmla="*/ 30480 w 3040380"/>
                  <a:gd name="connsiteY10" fmla="*/ 0 h 337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0380" h="3375660">
                    <a:moveTo>
                      <a:pt x="2065020" y="1402080"/>
                    </a:moveTo>
                    <a:lnTo>
                      <a:pt x="2240280" y="1524000"/>
                    </a:lnTo>
                    <a:lnTo>
                      <a:pt x="2735580" y="1546860"/>
                    </a:lnTo>
                    <a:lnTo>
                      <a:pt x="2804160" y="1508760"/>
                    </a:lnTo>
                    <a:lnTo>
                      <a:pt x="2987040" y="1783080"/>
                    </a:lnTo>
                    <a:lnTo>
                      <a:pt x="3040380" y="2346960"/>
                    </a:lnTo>
                    <a:lnTo>
                      <a:pt x="2941320" y="2804160"/>
                    </a:lnTo>
                    <a:lnTo>
                      <a:pt x="2819400" y="3154680"/>
                    </a:lnTo>
                    <a:lnTo>
                      <a:pt x="2697480" y="3375660"/>
                    </a:lnTo>
                    <a:lnTo>
                      <a:pt x="0" y="3375660"/>
                    </a:lnTo>
                    <a:lnTo>
                      <a:pt x="3048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Freeform 44"/>
              <p:cNvSpPr/>
              <p:nvPr/>
            </p:nvSpPr>
            <p:spPr>
              <a:xfrm>
                <a:off x="3495675" y="371475"/>
                <a:ext cx="2352675" cy="2009775"/>
              </a:xfrm>
              <a:custGeom>
                <a:avLst/>
                <a:gdLst>
                  <a:gd name="connsiteX0" fmla="*/ 2352675 w 2352675"/>
                  <a:gd name="connsiteY0" fmla="*/ 0 h 2009775"/>
                  <a:gd name="connsiteX1" fmla="*/ 0 w 2352675"/>
                  <a:gd name="connsiteY1" fmla="*/ 9525 h 2009775"/>
                  <a:gd name="connsiteX2" fmla="*/ 38100 w 2352675"/>
                  <a:gd name="connsiteY2" fmla="*/ 2009775 h 2009775"/>
                </a:gdLst>
                <a:ahLst/>
                <a:cxnLst>
                  <a:cxn ang="0">
                    <a:pos x="connsiteX0" y="connsiteY0"/>
                  </a:cxn>
                  <a:cxn ang="0">
                    <a:pos x="connsiteX1" y="connsiteY1"/>
                  </a:cxn>
                  <a:cxn ang="0">
                    <a:pos x="connsiteX2" y="connsiteY2"/>
                  </a:cxn>
                </a:cxnLst>
                <a:rect l="l" t="t" r="r" b="b"/>
                <a:pathLst>
                  <a:path w="2352675" h="2009775">
                    <a:moveTo>
                      <a:pt x="2352675" y="0"/>
                    </a:moveTo>
                    <a:lnTo>
                      <a:pt x="0" y="9525"/>
                    </a:lnTo>
                    <a:lnTo>
                      <a:pt x="38100" y="2009775"/>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ackgroundRemoval t="9778" b="89778" l="0" r="100000"/>
                    </a14:imgEffect>
                  </a14:imgLayer>
                </a14:imgProps>
              </a:ext>
            </a:extLst>
          </a:blip>
          <a:stretch>
            <a:fillRect/>
          </a:stretch>
        </p:blipFill>
        <p:spPr>
          <a:xfrm rot="19579970">
            <a:off x="9292077" y="-277094"/>
            <a:ext cx="1403731" cy="1403731"/>
          </a:xfrm>
          <a:prstGeom prst="rect">
            <a:avLst/>
          </a:prstGeom>
        </p:spPr>
      </p:pic>
    </p:spTree>
    <p:extLst>
      <p:ext uri="{BB962C8B-B14F-4D97-AF65-F5344CB8AC3E}">
        <p14:creationId xmlns:p14="http://schemas.microsoft.com/office/powerpoint/2010/main" val="2641931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path" presetSubtype="0" accel="50000" decel="50000" fill="hold" nodeType="clickEffect">
                                  <p:stCondLst>
                                    <p:cond delay="0"/>
                                  </p:stCondLst>
                                  <p:childTnLst>
                                    <p:animMotion origin="layout" path="M -1.45833E-6 0.0368 C 0.00065 0.00995 0.00313 -0.01598 0.00417 -0.01598 C 0.00977 -0.01598 0.0155 0.39722 0.0155 0.81064 C 0.0155 0.60231 0.01836 0.39722 0.0211 0.39722 C 0.02396 0.39722 0.02669 0.60532 0.02669 0.81064 C 0.02669 0.70787 0.02813 0.60231 0.02956 0.60231 C 0.03099 0.60231 0.03255 0.70486 0.03255 0.81064 C 0.03255 0.75763 0.0332 0.70787 0.03399 0.70787 C 0.03464 0.70787 0.03542 0.76088 0.03542 0.81064 C 0.03542 0.78379 0.03568 0.75763 0.03607 0.75763 C 0.03633 0.75763 0.03685 0.78449 0.03685 0.81064 C 0.03685 0.79745 0.03698 0.78379 0.03724 0.78379 C 0.03724 0.78078 0.0375 0.79675 0.0375 0.81064 C 0.0375 0.8037 0.0375 0.79745 0.03776 0.79745 C 0.03776 0.80069 0.03789 0.80439 0.03789 0.81064 C 0.03789 0.8074 0.03789 0.8037 0.03789 0.80069 C 0.03815 0.80069 0.03815 0.8037 0.03815 0.8074 C 0.03828 0.8074 0.03828 0.80439 0.03828 0.80069 C 0.03854 0.80069 0.03854 0.8037 0.03854 0.8074 " pathEditMode="relative" rAng="0" ptsTypes="AAAAAAAAAAAAAAAAAAA">
                                      <p:cBhvr>
                                        <p:cTn id="31" dur="6000" fill="hold"/>
                                        <p:tgtEl>
                                          <p:spTgt spid="49"/>
                                        </p:tgtEl>
                                        <p:attrNameLst>
                                          <p:attrName>ppt_x</p:attrName>
                                          <p:attrName>ppt_y</p:attrName>
                                        </p:attrNameLst>
                                      </p:cBhvr>
                                      <p:rCtr x="1927" y="36042"/>
                                    </p:animMotion>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0" nodeType="clickEffect">
                                  <p:stCondLst>
                                    <p:cond delay="0"/>
                                  </p:stCondLst>
                                  <p:childTnLst>
                                    <p:animEffect transition="out" filter="barn(inVertical)">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0" nodeType="clickEffect">
                                  <p:stCondLst>
                                    <p:cond delay="0"/>
                                  </p:stCondLst>
                                  <p:childTnLst>
                                    <p:animEffect transition="out" filter="circle(out)">
                                      <p:cBhvr>
                                        <p:cTn id="40" dur="2000"/>
                                        <p:tgtEl>
                                          <p:spTgt spid="30"/>
                                        </p:tgtEl>
                                      </p:cBhvr>
                                    </p:animEffect>
                                    <p:set>
                                      <p:cBhvr>
                                        <p:cTn id="41" dur="1" fill="hold">
                                          <p:stCondLst>
                                            <p:cond delay="1999"/>
                                          </p:stCondLst>
                                        </p:cTn>
                                        <p:tgtEl>
                                          <p:spTgt spid="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0" presetClass="exit" presetSubtype="0" fill="hold" grpId="1" nodeType="clickEffect">
                                  <p:stCondLst>
                                    <p:cond delay="0"/>
                                  </p:stCondLst>
                                  <p:childTnLst>
                                    <p:animEffect transition="out" filter="wedge">
                                      <p:cBhvr>
                                        <p:cTn id="50" dur="2000"/>
                                        <p:tgtEl>
                                          <p:spTgt spid="40"/>
                                        </p:tgtEl>
                                      </p:cBhvr>
                                    </p:animEffect>
                                    <p:set>
                                      <p:cBhvr>
                                        <p:cTn id="51" dur="1" fill="hold">
                                          <p:stCondLst>
                                            <p:cond delay="1999"/>
                                          </p:stCondLst>
                                        </p:cTn>
                                        <p:tgtEl>
                                          <p:spTgt spid="40"/>
                                        </p:tgtEl>
                                        <p:attrNameLst>
                                          <p:attrName>style.visibility</p:attrName>
                                        </p:attrNameLst>
                                      </p:cBhvr>
                                      <p:to>
                                        <p:strVal val="hidden"/>
                                      </p:to>
                                    </p:set>
                                  </p:childTnLst>
                                </p:cTn>
                              </p:par>
                              <p:par>
                                <p:cTn id="52" presetID="20" presetClass="exit" presetSubtype="0" fill="hold" nodeType="withEffect">
                                  <p:stCondLst>
                                    <p:cond delay="0"/>
                                  </p:stCondLst>
                                  <p:childTnLst>
                                    <p:animEffect transition="out" filter="wedge">
                                      <p:cBhvr>
                                        <p:cTn id="53" dur="2000"/>
                                        <p:tgtEl>
                                          <p:spTgt spid="41"/>
                                        </p:tgtEl>
                                      </p:cBhvr>
                                    </p:animEffect>
                                    <p:set>
                                      <p:cBhvr>
                                        <p:cTn id="54" dur="1" fill="hold">
                                          <p:stCondLst>
                                            <p:cond delay="1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9" grpId="0" animBg="1"/>
      <p:bldP spid="30" grpId="0" animBg="1"/>
      <p:bldP spid="39" grpId="0" animBg="1"/>
      <p:bldP spid="40" grpId="0" animBg="1"/>
      <p:bldP spid="4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718480"/>
            <a:ext cx="11187880" cy="2588821"/>
            <a:chOff x="635000" y="3718480"/>
            <a:chExt cx="11187880" cy="2588821"/>
          </a:xfrm>
        </p:grpSpPr>
        <p:pic>
          <p:nvPicPr>
            <p:cNvPr id="5" name="Picture 4"/>
            <p:cNvPicPr>
              <a:picLocks noChangeAspect="1"/>
            </p:cNvPicPr>
            <p:nvPr/>
          </p:nvPicPr>
          <p:blipFill>
            <a:blip r:embed="rId2"/>
            <a:stretch>
              <a:fillRect/>
            </a:stretch>
          </p:blipFill>
          <p:spPr>
            <a:xfrm>
              <a:off x="3542994" y="3741562"/>
              <a:ext cx="1791463" cy="2476501"/>
            </a:xfrm>
            <a:prstGeom prst="rect">
              <a:avLst/>
            </a:prstGeom>
          </p:spPr>
        </p:pic>
        <p:pic>
          <p:nvPicPr>
            <p:cNvPr id="1026" name="Picture 2" descr="Có thể là hình ảnh về con c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5862" y="3718481"/>
              <a:ext cx="3212600" cy="2588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thể là tác phẩm nghệ thuật về lưỡi câ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0211" y="3718480"/>
              <a:ext cx="2522669" cy="25226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ó thể là hình ảnh về tê giác, con voi và văn bả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28" t="17335" r="6369" b="5578"/>
            <a:stretch/>
          </p:blipFill>
          <p:spPr bwMode="auto">
            <a:xfrm>
              <a:off x="635000" y="3741563"/>
              <a:ext cx="2552700" cy="2476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524000" y="979714"/>
            <a:ext cx="8651966" cy="2169885"/>
            <a:chOff x="1987834" y="343135"/>
            <a:chExt cx="9094604" cy="2548986"/>
          </a:xfrm>
        </p:grpSpPr>
        <p:pic>
          <p:nvPicPr>
            <p:cNvPr id="4" name="Picture 3"/>
            <p:cNvPicPr>
              <a:picLocks noChangeAspect="1"/>
            </p:cNvPicPr>
            <p:nvPr/>
          </p:nvPicPr>
          <p:blipFill>
            <a:blip r:embed="rId6"/>
            <a:stretch>
              <a:fillRect/>
            </a:stretch>
          </p:blipFill>
          <p:spPr>
            <a:xfrm>
              <a:off x="1987834" y="380543"/>
              <a:ext cx="1962213" cy="2511578"/>
            </a:xfrm>
            <a:prstGeom prst="rect">
              <a:avLst/>
            </a:prstGeom>
          </p:spPr>
        </p:pic>
        <p:pic>
          <p:nvPicPr>
            <p:cNvPr id="1030" name="Picture 6" descr="Có thể là tác phẩm nghệ thuậ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45149" y="343135"/>
              <a:ext cx="1837289" cy="24497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ó thể là hình ảnh về thiên ng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535" t="1921" r="5495" b="12781"/>
            <a:stretch/>
          </p:blipFill>
          <p:spPr bwMode="auto">
            <a:xfrm>
              <a:off x="4600529" y="380543"/>
              <a:ext cx="1816100" cy="24255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ó thể là hình ảnh về sơ đồ tầng và văn bả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5691" y="343135"/>
              <a:ext cx="1970396" cy="24629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4009534" y="185466"/>
            <a:ext cx="3661580" cy="461665"/>
          </a:xfrm>
          <a:prstGeom prst="rect">
            <a:avLst/>
          </a:prstGeom>
        </p:spPr>
        <p:txBody>
          <a:bodyPr wrap="none">
            <a:spAutoFit/>
          </a:bodyPr>
          <a:lstStyle/>
          <a:p>
            <a:r>
              <a:rPr lang="vi-VN" sz="2400" dirty="0">
                <a:solidFill>
                  <a:srgbClr val="000000"/>
                </a:solidFill>
                <a:latin typeface="Times New Roman" panose="02020603050405020304" pitchFamily="18" charset="0"/>
              </a:rPr>
              <a:t>Một số sản phẩm tham khảo</a:t>
            </a:r>
            <a:endParaRPr lang="vi-VN" sz="2400" dirty="0"/>
          </a:p>
        </p:txBody>
      </p:sp>
    </p:spTree>
    <p:extLst>
      <p:ext uri="{BB962C8B-B14F-4D97-AF65-F5344CB8AC3E}">
        <p14:creationId xmlns:p14="http://schemas.microsoft.com/office/powerpoint/2010/main" val="2998149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25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5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22" y="582432"/>
            <a:ext cx="1767563" cy="2693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ông có mô tả."/>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16" t="8646" r="10717" b="12929"/>
          <a:stretch/>
        </p:blipFill>
        <p:spPr bwMode="auto">
          <a:xfrm>
            <a:off x="8324850" y="3836959"/>
            <a:ext cx="2123335" cy="26209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ông có mô t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15" y="3867151"/>
            <a:ext cx="3650827" cy="27381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hông có mô t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298" y="582432"/>
            <a:ext cx="2069183" cy="26934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hông có mô tả."/>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2481" y="3836959"/>
            <a:ext cx="2124895" cy="2738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753928" y="612037"/>
            <a:ext cx="2570922" cy="2730042"/>
          </a:xfrm>
          <a:prstGeom prst="rect">
            <a:avLst/>
          </a:prstGeom>
        </p:spPr>
      </p:pic>
      <p:pic>
        <p:nvPicPr>
          <p:cNvPr id="2060" name="Picture 12" descr="Không có mô tả ản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6704" y="612037"/>
            <a:ext cx="2663825" cy="26638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09534" y="185466"/>
            <a:ext cx="3661580" cy="461665"/>
          </a:xfrm>
          <a:prstGeom prst="rect">
            <a:avLst/>
          </a:prstGeom>
        </p:spPr>
        <p:txBody>
          <a:bodyPr wrap="none">
            <a:spAutoFit/>
          </a:bodyPr>
          <a:lstStyle/>
          <a:p>
            <a:r>
              <a:rPr lang="vi-VN" sz="2400" dirty="0">
                <a:solidFill>
                  <a:srgbClr val="000000"/>
                </a:solidFill>
                <a:latin typeface="Times New Roman" panose="02020603050405020304" pitchFamily="18" charset="0"/>
              </a:rPr>
              <a:t>Một số sản phẩm tham khảo</a:t>
            </a:r>
            <a:endParaRPr lang="vi-VN" sz="2400" dirty="0"/>
          </a:p>
        </p:txBody>
      </p:sp>
    </p:spTree>
    <p:extLst>
      <p:ext uri="{BB962C8B-B14F-4D97-AF65-F5344CB8AC3E}">
        <p14:creationId xmlns:p14="http://schemas.microsoft.com/office/powerpoint/2010/main" val="6707627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ó thể là hình ảnh về đang học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9805082" cy="712669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vi-VN"/>
          </a:p>
        </p:txBody>
      </p:sp>
      <p:sp>
        <p:nvSpPr>
          <p:cNvPr id="6" name="Title 1"/>
          <p:cNvSpPr txBox="1">
            <a:spLocks/>
          </p:cNvSpPr>
          <p:nvPr/>
        </p:nvSpPr>
        <p:spPr>
          <a:xfrm>
            <a:off x="2673691" y="2969419"/>
            <a:ext cx="5365409" cy="1488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smtClean="0">
                <a:solidFill>
                  <a:srgbClr val="FF0000"/>
                </a:solidFill>
              </a:rPr>
              <a:t>Em có biết </a:t>
            </a:r>
            <a:r>
              <a:rPr lang="vi-VN" sz="3600" dirty="0" smtClean="0"/>
              <a:t/>
            </a:r>
            <a:br>
              <a:rPr lang="vi-VN" sz="3600" dirty="0" smtClean="0"/>
            </a:br>
            <a:r>
              <a:rPr lang="vi-VN" sz="3600" dirty="0" smtClean="0"/>
              <a:t>khuynh trong mỹ thuật được dùng để chỉ việc lựa chọn phương tiện kỹ thuật chất liệu tạo hình nhằm thực hiện cái đẹp trong sáng tác</a:t>
            </a:r>
            <a:endParaRPr lang="vi-VN" sz="3600" dirty="0"/>
          </a:p>
        </p:txBody>
      </p:sp>
    </p:spTree>
    <p:extLst>
      <p:ext uri="{BB962C8B-B14F-4D97-AF65-F5344CB8AC3E}">
        <p14:creationId xmlns:p14="http://schemas.microsoft.com/office/powerpoint/2010/main" val="13737460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315" y="355719"/>
            <a:ext cx="12231935" cy="1034129"/>
          </a:xfrm>
          <a:prstGeom prst="rect">
            <a:avLst/>
          </a:prstGeom>
        </p:spPr>
        <p:txBody>
          <a:bodyPr wrap="square">
            <a:spAutoFit/>
          </a:bodyPr>
          <a:lstStyle/>
          <a:p>
            <a:r>
              <a:rPr lang="vi-VN" sz="4000" dirty="0">
                <a:solidFill>
                  <a:srgbClr val="0070C0"/>
                </a:solidFill>
                <a:latin typeface="Times New Roman" panose="02020603050405020304" pitchFamily="18" charset="0"/>
              </a:rPr>
              <a:t>Bài </a:t>
            </a:r>
            <a:r>
              <a:rPr lang="vi-VN" sz="4000" dirty="0" smtClean="0">
                <a:solidFill>
                  <a:srgbClr val="0070C0"/>
                </a:solidFill>
                <a:latin typeface="Times New Roman" panose="02020603050405020304" pitchFamily="18" charset="0"/>
              </a:rPr>
              <a:t>tập</a:t>
            </a:r>
          </a:p>
          <a:p>
            <a:r>
              <a:rPr lang="vi-VN" sz="2800" dirty="0" smtClean="0">
                <a:solidFill>
                  <a:srgbClr val="C00000"/>
                </a:solidFill>
                <a:latin typeface="Times New Roman" panose="02020603050405020304" pitchFamily="18" charset="0"/>
              </a:rPr>
              <a:t> Thực </a:t>
            </a:r>
            <a:r>
              <a:rPr lang="vi-VN" sz="2800" dirty="0">
                <a:solidFill>
                  <a:srgbClr val="C00000"/>
                </a:solidFill>
                <a:latin typeface="Times New Roman" panose="02020603050405020304" pitchFamily="18" charset="0"/>
              </a:rPr>
              <a:t>hiện một sản phẩm mỹ thuật thể hiện một khuynh hướng sáng tác yêu thích</a:t>
            </a:r>
            <a:endParaRPr lang="vi-VN" sz="2800" dirty="0">
              <a:solidFill>
                <a:srgbClr val="C00000"/>
              </a:solidFill>
            </a:endParaRPr>
          </a:p>
        </p:txBody>
      </p:sp>
      <p:grpSp>
        <p:nvGrpSpPr>
          <p:cNvPr id="20" name="Group 19"/>
          <p:cNvGrpSpPr/>
          <p:nvPr/>
        </p:nvGrpSpPr>
        <p:grpSpPr>
          <a:xfrm>
            <a:off x="971446" y="1389848"/>
            <a:ext cx="9625388" cy="5120531"/>
            <a:chOff x="971446" y="1389848"/>
            <a:chExt cx="9625388" cy="5120531"/>
          </a:xfrm>
        </p:grpSpPr>
        <p:pic>
          <p:nvPicPr>
            <p:cNvPr id="11" name="Picture 10"/>
            <p:cNvPicPr>
              <a:picLocks noChangeAspect="1"/>
            </p:cNvPicPr>
            <p:nvPr/>
          </p:nvPicPr>
          <p:blipFill>
            <a:blip r:embed="rId2"/>
            <a:stretch>
              <a:fillRect/>
            </a:stretch>
          </p:blipFill>
          <p:spPr>
            <a:xfrm>
              <a:off x="3205771" y="1389848"/>
              <a:ext cx="1866711" cy="2138041"/>
            </a:xfrm>
            <a:prstGeom prst="rect">
              <a:avLst/>
            </a:prstGeom>
          </p:spPr>
        </p:pic>
        <p:pic>
          <p:nvPicPr>
            <p:cNvPr id="12" name="Picture 6" descr="Có thể là tác phẩm nghệ thuậ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348" y="1389848"/>
              <a:ext cx="1747867" cy="20853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hông có mô t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446" y="1389848"/>
              <a:ext cx="1445271" cy="22023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hông có mô t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447" y="4012369"/>
              <a:ext cx="3330680" cy="24980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Không có mô tả."/>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8571" y="4012369"/>
              <a:ext cx="1938559" cy="24980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stretch>
              <a:fillRect/>
            </a:stretch>
          </p:blipFill>
          <p:spPr>
            <a:xfrm>
              <a:off x="8251361" y="4000668"/>
              <a:ext cx="2345473" cy="2490640"/>
            </a:xfrm>
            <a:prstGeom prst="rect">
              <a:avLst/>
            </a:prstGeom>
          </p:spPr>
        </p:pic>
        <p:pic>
          <p:nvPicPr>
            <p:cNvPr id="19" name="Picture 12" descr="Không có mô tả ản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8359" y="1414055"/>
              <a:ext cx="2178112" cy="2178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3350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108075"/>
            <a:ext cx="11791950" cy="1325563"/>
          </a:xfrm>
        </p:spPr>
        <p:txBody>
          <a:bodyPr>
            <a:noAutofit/>
          </a:bodyPr>
          <a:lstStyle/>
          <a:p>
            <a:r>
              <a:rPr lang="vi-VN" sz="3600" b="1" dirty="0">
                <a:solidFill>
                  <a:srgbClr val="FF0000"/>
                </a:solidFill>
              </a:rPr>
              <a:t>THẢO LUẬN </a:t>
            </a:r>
            <a:r>
              <a:rPr lang="vi-VN" sz="3600" i="1" dirty="0" smtClean="0"/>
              <a:t/>
            </a:r>
            <a:br>
              <a:rPr lang="vi-VN" sz="3600" i="1" dirty="0" smtClean="0"/>
            </a:br>
            <a:r>
              <a:rPr lang="vi-VN" sz="2800" b="1" i="1" dirty="0" smtClean="0">
                <a:solidFill>
                  <a:schemeClr val="accent5">
                    <a:lumMod val="50000"/>
                  </a:schemeClr>
                </a:solidFill>
              </a:rPr>
              <a:t>Trưng </a:t>
            </a:r>
            <a:r>
              <a:rPr lang="vi-VN" sz="2800" b="1" i="1" dirty="0">
                <a:solidFill>
                  <a:schemeClr val="accent5">
                    <a:lumMod val="50000"/>
                  </a:schemeClr>
                </a:solidFill>
              </a:rPr>
              <a:t>bày sản phẩm mĩ thuật và Sản phẩm </a:t>
            </a:r>
            <a:r>
              <a:rPr lang="vi-VN" sz="2800" b="1" i="1" dirty="0" smtClean="0">
                <a:solidFill>
                  <a:schemeClr val="accent5">
                    <a:lumMod val="50000"/>
                  </a:schemeClr>
                </a:solidFill>
              </a:rPr>
              <a:t>mīt huật </a:t>
            </a:r>
            <a:r>
              <a:rPr lang="vi-VN" sz="2800" b="1" i="1" dirty="0">
                <a:solidFill>
                  <a:schemeClr val="accent5">
                    <a:lumMod val="50000"/>
                  </a:schemeClr>
                </a:solidFill>
              </a:rPr>
              <a:t>của học sinh thảo luận: </a:t>
            </a:r>
            <a:r>
              <a:rPr lang="vi-VN" sz="2800" b="1" i="1" dirty="0" smtClean="0">
                <a:solidFill>
                  <a:schemeClr val="accent5">
                    <a:lumMod val="50000"/>
                  </a:schemeClr>
                </a:solidFill>
              </a:rPr>
              <a:t/>
            </a:r>
            <a:br>
              <a:rPr lang="vi-VN" sz="2800" b="1" i="1" dirty="0" smtClean="0">
                <a:solidFill>
                  <a:schemeClr val="accent5">
                    <a:lumMod val="50000"/>
                  </a:schemeClr>
                </a:solidFill>
              </a:rPr>
            </a:br>
            <a:r>
              <a:rPr lang="vi-VN" sz="2800" dirty="0" smtClean="0"/>
              <a:t>- Sản phẩm </a:t>
            </a:r>
            <a:r>
              <a:rPr lang="vi-VN" sz="2800" dirty="0"/>
              <a:t>mĩ thuật của bạn </a:t>
            </a:r>
            <a:r>
              <a:rPr lang="vi-VN" sz="2800" dirty="0" smtClean="0"/>
              <a:t>thể </a:t>
            </a:r>
            <a:r>
              <a:rPr lang="vi-VN" sz="2800" dirty="0"/>
              <a:t>hiện khuynh hướng nghệ thuật nào</a:t>
            </a:r>
            <a:r>
              <a:rPr lang="vi-VN" sz="2800" dirty="0" smtClean="0"/>
              <a:t>? Có ý tưởng ra sao?</a:t>
            </a:r>
            <a:br>
              <a:rPr lang="vi-VN" sz="2800" dirty="0" smtClean="0"/>
            </a:br>
            <a:r>
              <a:rPr lang="vi-VN" sz="2800" dirty="0" smtClean="0"/>
              <a:t> </a:t>
            </a:r>
            <a:r>
              <a:rPr lang="vi-VN" sz="2800" dirty="0"/>
              <a:t>- Em thấy vẻ đẹp trong sản phầm mĩ thuật của bạn được thể hiện ở những yếu tố tạo </a:t>
            </a:r>
            <a:r>
              <a:rPr lang="vi-VN" sz="2800" dirty="0" smtClean="0"/>
              <a:t>hình </a:t>
            </a:r>
            <a:r>
              <a:rPr lang="vi-VN" sz="2800" dirty="0"/>
              <a:t>nào? </a:t>
            </a:r>
            <a:r>
              <a:rPr lang="vi-VN" sz="3600" dirty="0" smtClean="0"/>
              <a:t/>
            </a:r>
            <a:br>
              <a:rPr lang="vi-VN" sz="3600" dirty="0" smtClean="0"/>
            </a:br>
            <a:endParaRPr lang="vi-VN" sz="3600" dirty="0"/>
          </a:p>
        </p:txBody>
      </p:sp>
      <p:pic>
        <p:nvPicPr>
          <p:cNvPr id="4" name="Picture 3"/>
          <p:cNvPicPr>
            <a:picLocks noChangeAspect="1"/>
          </p:cNvPicPr>
          <p:nvPr/>
        </p:nvPicPr>
        <p:blipFill rotWithShape="1">
          <a:blip r:embed="rId2"/>
          <a:srcRect l="6330" t="47766" r="10461" b="15629"/>
          <a:stretch/>
        </p:blipFill>
        <p:spPr>
          <a:xfrm>
            <a:off x="5638800" y="2744785"/>
            <a:ext cx="5372100" cy="3467329"/>
          </a:xfrm>
          <a:prstGeom prst="rect">
            <a:avLst/>
          </a:prstGeom>
        </p:spPr>
      </p:pic>
      <p:pic>
        <p:nvPicPr>
          <p:cNvPr id="5" name="Picture 4"/>
          <p:cNvPicPr>
            <a:picLocks noChangeAspect="1"/>
          </p:cNvPicPr>
          <p:nvPr/>
        </p:nvPicPr>
        <p:blipFill rotWithShape="1">
          <a:blip r:embed="rId2"/>
          <a:srcRect l="46460" t="14622" r="9576" b="53681"/>
          <a:stretch/>
        </p:blipFill>
        <p:spPr>
          <a:xfrm>
            <a:off x="1428750" y="2973385"/>
            <a:ext cx="2990850" cy="3111287"/>
          </a:xfrm>
          <a:prstGeom prst="rect">
            <a:avLst/>
          </a:prstGeom>
        </p:spPr>
      </p:pic>
    </p:spTree>
    <p:extLst>
      <p:ext uri="{BB962C8B-B14F-4D97-AF65-F5344CB8AC3E}">
        <p14:creationId xmlns:p14="http://schemas.microsoft.com/office/powerpoint/2010/main" val="22853761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0" y="0"/>
            <a:ext cx="12192000" cy="6962503"/>
          </a:xfrm>
          <a:prstGeom prst="rect">
            <a:avLst/>
          </a:prstGeom>
        </p:spPr>
      </p:pic>
      <p:sp>
        <p:nvSpPr>
          <p:cNvPr id="7" name="Rectangle 6"/>
          <p:cNvSpPr/>
          <p:nvPr/>
        </p:nvSpPr>
        <p:spPr>
          <a:xfrm>
            <a:off x="1079500" y="216296"/>
            <a:ext cx="10693400" cy="1694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itle 1"/>
          <p:cNvSpPr txBox="1">
            <a:spLocks/>
          </p:cNvSpPr>
          <p:nvPr/>
        </p:nvSpPr>
        <p:spPr>
          <a:xfrm>
            <a:off x="2103120" y="400842"/>
            <a:ext cx="94284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b="1" dirty="0" smtClean="0"/>
              <a:t>VẬN DỤNG </a:t>
            </a:r>
            <a:r>
              <a:rPr lang="vi-VN" sz="2800" dirty="0" smtClean="0"/>
              <a:t/>
            </a:r>
            <a:br>
              <a:rPr lang="vi-VN" sz="2800" dirty="0" smtClean="0"/>
            </a:br>
            <a:r>
              <a:rPr lang="vi-VN" sz="2800" dirty="0" smtClean="0"/>
              <a:t>Giới thiệu về một số khuynh hướng sáng tác mình yêu thích. </a:t>
            </a:r>
            <a:br>
              <a:rPr lang="vi-VN" sz="2800" dirty="0" smtClean="0"/>
            </a:br>
            <a:r>
              <a:rPr lang="vi-VN" sz="2800" dirty="0" smtClean="0"/>
              <a:t>Gợi ý. Tác giả/ tác phầm, đặc điểm tạo hình, cảm nhận của bản thân. </a:t>
            </a:r>
            <a:endParaRPr lang="vi-VN" sz="2800" dirty="0"/>
          </a:p>
        </p:txBody>
      </p:sp>
      <p:pic>
        <p:nvPicPr>
          <p:cNvPr id="11" name="Picture 10"/>
          <p:cNvPicPr>
            <a:picLocks noChangeAspect="1"/>
          </p:cNvPicPr>
          <p:nvPr/>
        </p:nvPicPr>
        <p:blipFill>
          <a:blip r:embed="rId3"/>
          <a:stretch>
            <a:fillRect/>
          </a:stretch>
        </p:blipFill>
        <p:spPr>
          <a:xfrm>
            <a:off x="3039100" y="2263029"/>
            <a:ext cx="2446563" cy="3221434"/>
          </a:xfrm>
          <a:prstGeom prst="rect">
            <a:avLst/>
          </a:prstGeom>
        </p:spPr>
      </p:pic>
      <p:pic>
        <p:nvPicPr>
          <p:cNvPr id="12" name="Picture 11"/>
          <p:cNvPicPr>
            <a:picLocks noChangeAspect="1"/>
          </p:cNvPicPr>
          <p:nvPr/>
        </p:nvPicPr>
        <p:blipFill>
          <a:blip r:embed="rId4"/>
          <a:stretch>
            <a:fillRect/>
          </a:stretch>
        </p:blipFill>
        <p:spPr>
          <a:xfrm>
            <a:off x="5830274" y="2281529"/>
            <a:ext cx="2208397" cy="3202934"/>
          </a:xfrm>
          <a:prstGeom prst="rect">
            <a:avLst/>
          </a:prstGeom>
        </p:spPr>
      </p:pic>
      <p:pic>
        <p:nvPicPr>
          <p:cNvPr id="13" name="Picture 12"/>
          <p:cNvPicPr>
            <a:picLocks noChangeAspect="1"/>
          </p:cNvPicPr>
          <p:nvPr/>
        </p:nvPicPr>
        <p:blipFill>
          <a:blip r:embed="rId5"/>
          <a:stretch>
            <a:fillRect/>
          </a:stretch>
        </p:blipFill>
        <p:spPr>
          <a:xfrm>
            <a:off x="8524615" y="2097941"/>
            <a:ext cx="3248285" cy="4519352"/>
          </a:xfrm>
          <a:prstGeom prst="rect">
            <a:avLst/>
          </a:prstGeom>
        </p:spPr>
      </p:pic>
      <p:pic>
        <p:nvPicPr>
          <p:cNvPr id="14" name="Picture 13"/>
          <p:cNvPicPr>
            <a:picLocks noChangeAspect="1"/>
          </p:cNvPicPr>
          <p:nvPr/>
        </p:nvPicPr>
        <p:blipFill>
          <a:blip r:embed="rId6"/>
          <a:stretch>
            <a:fillRect/>
          </a:stretch>
        </p:blipFill>
        <p:spPr>
          <a:xfrm>
            <a:off x="129451" y="2263029"/>
            <a:ext cx="2728026" cy="3221434"/>
          </a:xfrm>
          <a:prstGeom prst="rect">
            <a:avLst/>
          </a:prstGeom>
        </p:spPr>
      </p:pic>
    </p:spTree>
    <p:extLst>
      <p:ext uri="{BB962C8B-B14F-4D97-AF65-F5344CB8AC3E}">
        <p14:creationId xmlns:p14="http://schemas.microsoft.com/office/powerpoint/2010/main" val="109260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07" y="365125"/>
            <a:ext cx="11251493" cy="1325563"/>
          </a:xfrm>
        </p:spPr>
        <p:txBody>
          <a:bodyPr>
            <a:normAutofit fontScale="90000"/>
          </a:bodyPr>
          <a:lstStyle/>
          <a:p>
            <a:pPr lvl="1"/>
            <a:r>
              <a:rPr lang="vi-VN" dirty="0" smtClean="0"/>
              <a:t/>
            </a:r>
            <a:br>
              <a:rPr lang="vi-VN" dirty="0" smtClean="0"/>
            </a:br>
            <a:r>
              <a:rPr lang="vi-VN" dirty="0"/>
              <a:t/>
            </a:r>
            <a:br>
              <a:rPr lang="vi-VN" dirty="0"/>
            </a:br>
            <a:r>
              <a:rPr lang="vi-VN" dirty="0"/>
              <a:t>Như vậy chúng ta thấy khuynh hướng sáng tác mỹ thuật đương </a:t>
            </a:r>
            <a:r>
              <a:rPr lang="vi-VN" dirty="0" smtClean="0"/>
              <a:t>đại: Rất đa dạng, bao gồm cả sự kết hợp của nhiều phong cách và kỹ thuật khác nhau.</a:t>
            </a:r>
            <a:br>
              <a:rPr lang="vi-VN" dirty="0" smtClean="0"/>
            </a:br>
            <a:r>
              <a:rPr lang="vi-VN" dirty="0" smtClean="0"/>
              <a:t>Các nghệ sĩ và nhà sáng tạo thường chịu ảnh hưởng từ nhiều khung hướng khác nhau, và việc khám phá và kết hợp những xu hướng này </a:t>
            </a:r>
            <a:r>
              <a:rPr lang="vi-VN" dirty="0" smtClean="0">
                <a:latin typeface="+mj-lt"/>
              </a:rPr>
              <a:t>thường</a:t>
            </a:r>
            <a:r>
              <a:rPr lang="vi-VN" dirty="0" smtClean="0"/>
              <a:t> tạo ra những tác phẩm độc đáo và mới mẻ.</a:t>
            </a:r>
            <a:br>
              <a:rPr lang="vi-VN" dirty="0" smtClean="0"/>
            </a:br>
            <a:r>
              <a:rPr lang="vi-VN" dirty="0" smtClean="0"/>
              <a:t/>
            </a:r>
            <a:br>
              <a:rPr lang="vi-VN" dirty="0" smtClean="0"/>
            </a:br>
            <a:endParaRPr lang="vi-VN" dirty="0"/>
          </a:p>
        </p:txBody>
      </p:sp>
      <p:pic>
        <p:nvPicPr>
          <p:cNvPr id="9" name="Picture 8"/>
          <p:cNvPicPr>
            <a:picLocks noChangeAspect="1"/>
          </p:cNvPicPr>
          <p:nvPr/>
        </p:nvPicPr>
        <p:blipFill>
          <a:blip r:embed="rId2"/>
          <a:stretch>
            <a:fillRect/>
          </a:stretch>
        </p:blipFill>
        <p:spPr>
          <a:xfrm>
            <a:off x="8524615" y="2097941"/>
            <a:ext cx="3248285" cy="4519352"/>
          </a:xfrm>
          <a:prstGeom prst="rect">
            <a:avLst/>
          </a:prstGeom>
        </p:spPr>
      </p:pic>
      <p:pic>
        <p:nvPicPr>
          <p:cNvPr id="10" name="Picture 2" descr="Không có mô t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722" y="2097941"/>
            <a:ext cx="2794678" cy="425855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57">
            <a:hlinkClick r:id="rId4"/>
          </p:cNvPr>
          <p:cNvPicPr/>
          <p:nvPr/>
        </p:nvPicPr>
        <p:blipFill rotWithShape="1">
          <a:blip r:embed="rId5" cstate="print"/>
          <a:srcRect l="8385" t="36629" r="34618" b="24748"/>
          <a:stretch/>
        </p:blipFill>
        <p:spPr>
          <a:xfrm>
            <a:off x="102307" y="2097941"/>
            <a:ext cx="5129415" cy="3426528"/>
          </a:xfrm>
          <a:prstGeom prst="rect">
            <a:avLst/>
          </a:prstGeom>
        </p:spPr>
      </p:pic>
    </p:spTree>
    <p:extLst>
      <p:ext uri="{BB962C8B-B14F-4D97-AF65-F5344CB8AC3E}">
        <p14:creationId xmlns:p14="http://schemas.microsoft.com/office/powerpoint/2010/main" val="293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ó thể là hình minh họa về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endParaRPr lang="vi-VN"/>
          </a:p>
        </p:txBody>
      </p:sp>
      <p:sp>
        <p:nvSpPr>
          <p:cNvPr id="9" name="Title 5"/>
          <p:cNvSpPr txBox="1">
            <a:spLocks/>
          </p:cNvSpPr>
          <p:nvPr/>
        </p:nvSpPr>
        <p:spPr>
          <a:xfrm>
            <a:off x="1676400" y="228599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smtClean="0">
                <a:solidFill>
                  <a:srgbClr val="FF0000"/>
                </a:solidFill>
              </a:rPr>
              <a:t>Dặn dò </a:t>
            </a:r>
            <a:r>
              <a:rPr lang="vi-VN" sz="3600" dirty="0" smtClean="0"/>
              <a:t/>
            </a:r>
            <a:br>
              <a:rPr lang="vi-VN" sz="3600" dirty="0" smtClean="0"/>
            </a:br>
            <a:r>
              <a:rPr lang="vi-VN" sz="3600" dirty="0" smtClean="0"/>
              <a:t>Dọn dẹp vệ sinh sạch sẽ Sau khi thực hành</a:t>
            </a:r>
            <a:br>
              <a:rPr lang="vi-VN" sz="3600" dirty="0" smtClean="0"/>
            </a:br>
            <a:r>
              <a:rPr lang="vi-VN" sz="3600" dirty="0" smtClean="0"/>
              <a:t>Về nhà hoàn thành sản phẩm nếu chưa xong</a:t>
            </a:r>
            <a:endParaRPr lang="vi-VN" sz="3600" dirty="0"/>
          </a:p>
        </p:txBody>
      </p:sp>
    </p:spTree>
    <p:extLst>
      <p:ext uri="{BB962C8B-B14F-4D97-AF65-F5344CB8AC3E}">
        <p14:creationId xmlns:p14="http://schemas.microsoft.com/office/powerpoint/2010/main" val="3559968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7" name="Picture 4" descr="Có thể là hình vẽ ngẫu hứng về trái 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12"/>
            <a:ext cx="12192000" cy="690561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2192000" y="1027906"/>
            <a:ext cx="6386284" cy="4267200"/>
            <a:chOff x="5367451" y="-143978"/>
            <a:chExt cx="4926261" cy="4589349"/>
          </a:xfrm>
        </p:grpSpPr>
        <p:pic>
          <p:nvPicPr>
            <p:cNvPr id="9" name="Picture 4" descr="Có thể là hình vẽ ngẫu hứng về điện thoạ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67" b="99667" l="0" r="100000"/>
                      </a14:imgEffect>
                    </a14:imgLayer>
                  </a14:imgProps>
                </a:ext>
                <a:ext uri="{28A0092B-C50C-407E-A947-70E740481C1C}">
                  <a14:useLocalDpi xmlns:a14="http://schemas.microsoft.com/office/drawing/2010/main" val="0"/>
                </a:ext>
              </a:extLst>
            </a:blip>
            <a:srcRect/>
            <a:stretch>
              <a:fillRect/>
            </a:stretch>
          </p:blipFill>
          <p:spPr bwMode="auto">
            <a:xfrm>
              <a:off x="5367451" y="-143978"/>
              <a:ext cx="4589349" cy="45893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19997" y="1829701"/>
              <a:ext cx="3773715" cy="641990"/>
            </a:xfrm>
            <a:prstGeom prst="rect">
              <a:avLst/>
            </a:prstGeom>
            <a:noFill/>
          </p:spPr>
          <p:txBody>
            <a:bodyPr wrap="square" rtlCol="0">
              <a:spAutoFit/>
            </a:bodyPr>
            <a:lstStyle/>
            <a:p>
              <a:r>
                <a:rPr lang="vi-VN" sz="2800" b="1" dirty="0">
                  <a:latin typeface="+mj-lt"/>
                </a:rPr>
                <a:t>Giờ học kết </a:t>
              </a:r>
              <a:r>
                <a:rPr lang="vi-VN" sz="2800" b="1" dirty="0" smtClean="0">
                  <a:latin typeface="+mj-lt"/>
                </a:rPr>
                <a:t>thúc</a:t>
              </a:r>
            </a:p>
            <a:p>
              <a:r>
                <a:rPr lang="vi-VN" sz="2800" b="1" dirty="0" smtClean="0">
                  <a:latin typeface="+mj-lt"/>
                </a:rPr>
                <a:t> </a:t>
              </a:r>
              <a:r>
                <a:rPr lang="vi-VN" sz="2800" b="1" dirty="0">
                  <a:latin typeface="+mj-lt"/>
                </a:rPr>
                <a:t>tạm biệt các em</a:t>
              </a:r>
            </a:p>
          </p:txBody>
        </p:sp>
      </p:grpSp>
      <p:sp>
        <p:nvSpPr>
          <p:cNvPr id="4" name="TextBox 3"/>
          <p:cNvSpPr txBox="1"/>
          <p:nvPr/>
        </p:nvSpPr>
        <p:spPr>
          <a:xfrm>
            <a:off x="3848100" y="1027906"/>
            <a:ext cx="3105150" cy="1143794"/>
          </a:xfrm>
          <a:prstGeom prst="rect">
            <a:avLst/>
          </a:prstGeom>
          <a:noFill/>
        </p:spPr>
        <p:txBody>
          <a:bodyPr wrap="square" rtlCol="0">
            <a:spAutoFit/>
          </a:bodyPr>
          <a:lstStyle/>
          <a:p>
            <a:endParaRPr lang="vi-VN"/>
          </a:p>
        </p:txBody>
      </p:sp>
    </p:spTree>
    <p:extLst>
      <p:ext uri="{BB962C8B-B14F-4D97-AF65-F5344CB8AC3E}">
        <p14:creationId xmlns:p14="http://schemas.microsoft.com/office/powerpoint/2010/main" val="32800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04167E-6 3.7037E-7 L -0.76185 -0.11644 " pathEditMode="relative" rAng="0" ptsTypes="AA">
                                      <p:cBhvr>
                                        <p:cTn id="6" dur="2000" fill="hold"/>
                                        <p:tgtEl>
                                          <p:spTgt spid="8"/>
                                        </p:tgtEl>
                                        <p:attrNameLst>
                                          <p:attrName>ppt_x</p:attrName>
                                          <p:attrName>ppt_y</p:attrName>
                                        </p:attrNameLst>
                                      </p:cBhvr>
                                      <p:rCtr x="-38099" y="-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14583" y="3318184"/>
            <a:ext cx="11591862" cy="3338380"/>
          </a:xfrm>
          <a:prstGeom prst="roundRect">
            <a:avLst/>
          </a:prstGeom>
          <a:gradFill>
            <a:gsLst>
              <a:gs pos="0">
                <a:schemeClr val="accent1">
                  <a:lumMod val="5000"/>
                  <a:lumOff val="95000"/>
                </a:schemeClr>
              </a:gs>
              <a:gs pos="43000">
                <a:schemeClr val="accent1">
                  <a:lumMod val="45000"/>
                  <a:lumOff val="55000"/>
                </a:schemeClr>
              </a:gs>
              <a:gs pos="65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p:cNvGrpSpPr/>
          <p:nvPr/>
        </p:nvGrpSpPr>
        <p:grpSpPr>
          <a:xfrm>
            <a:off x="-386426" y="-519318"/>
            <a:ext cx="9161977" cy="4270998"/>
            <a:chOff x="6972208" y="97802"/>
            <a:chExt cx="7719712" cy="3683529"/>
          </a:xfrm>
          <a:blipFill dpi="0" rotWithShape="1">
            <a:blip r:embed="rId4">
              <a:alphaModFix amt="24000"/>
            </a:blip>
            <a:srcRect/>
            <a:tile tx="0" ty="0" sx="100000" sy="100000" flip="none" algn="tl"/>
          </a:blipFill>
        </p:grpSpPr>
        <p:sp>
          <p:nvSpPr>
            <p:cNvPr id="4" name="Rounded Rectangle 3"/>
            <p:cNvSpPr/>
            <p:nvPr/>
          </p:nvSpPr>
          <p:spPr>
            <a:xfrm rot="3002922">
              <a:off x="11136549" y="-1831920"/>
              <a:ext cx="882373" cy="4741817"/>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p:cNvSpPr/>
            <p:nvPr/>
          </p:nvSpPr>
          <p:spPr>
            <a:xfrm rot="3002922">
              <a:off x="9391943" y="-1816410"/>
              <a:ext cx="882373" cy="4741817"/>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p:cNvSpPr/>
            <p:nvPr/>
          </p:nvSpPr>
          <p:spPr>
            <a:xfrm rot="3002922">
              <a:off x="7367735" y="38780"/>
              <a:ext cx="882373" cy="1673428"/>
            </a:xfrm>
            <a:prstGeom prst="roundRect">
              <a:avLst>
                <a:gd name="adj" fmla="val 4427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ounded Rectangle 6"/>
            <p:cNvSpPr/>
            <p:nvPr/>
          </p:nvSpPr>
          <p:spPr>
            <a:xfrm rot="3002922">
              <a:off x="11879825" y="-1098948"/>
              <a:ext cx="882373" cy="4741817"/>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p:cNvSpPr/>
            <p:nvPr/>
          </p:nvSpPr>
          <p:spPr>
            <a:xfrm rot="3002922">
              <a:off x="8864603" y="1919360"/>
              <a:ext cx="882373" cy="949174"/>
            </a:xfrm>
            <a:prstGeom prst="roundRect">
              <a:avLst>
                <a:gd name="adj" fmla="val 4427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p:cNvSpPr/>
            <p:nvPr/>
          </p:nvSpPr>
          <p:spPr>
            <a:xfrm rot="3002922">
              <a:off x="11136548" y="2865558"/>
              <a:ext cx="882373" cy="949174"/>
            </a:xfrm>
            <a:prstGeom prst="roundRect">
              <a:avLst>
                <a:gd name="adj" fmla="val 4427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p:cNvGrpSpPr/>
          <p:nvPr/>
        </p:nvGrpSpPr>
        <p:grpSpPr>
          <a:xfrm>
            <a:off x="779318" y="1965345"/>
            <a:ext cx="10782300" cy="1699128"/>
            <a:chOff x="-3008015" y="4780062"/>
            <a:chExt cx="10782300" cy="1699128"/>
          </a:xfrm>
        </p:grpSpPr>
        <p:sp>
          <p:nvSpPr>
            <p:cNvPr id="21" name="Rounded Rectangle 20"/>
            <p:cNvSpPr/>
            <p:nvPr/>
          </p:nvSpPr>
          <p:spPr>
            <a:xfrm>
              <a:off x="-3008015" y="4780062"/>
              <a:ext cx="10782300" cy="149243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Subtitle 2"/>
            <p:cNvSpPr txBox="1">
              <a:spLocks/>
            </p:cNvSpPr>
            <p:nvPr/>
          </p:nvSpPr>
          <p:spPr>
            <a:xfrm>
              <a:off x="-2784456" y="4823428"/>
              <a:ext cx="1055874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4400" b="1" dirty="0" smtClean="0">
                  <a:ln w="22225">
                    <a:solidFill>
                      <a:schemeClr val="accent2"/>
                    </a:solidFill>
                    <a:prstDash val="solid"/>
                  </a:ln>
                  <a:solidFill>
                    <a:schemeClr val="accent2">
                      <a:lumMod val="40000"/>
                      <a:lumOff val="60000"/>
                    </a:schemeClr>
                  </a:solidFill>
                  <a:latin typeface="+mj-lt"/>
                </a:rPr>
                <a:t>Bài 13 khuynh hướng sáng tác mỹ thuật</a:t>
              </a:r>
              <a:endParaRPr lang="vi-VN" sz="4400" b="1" dirty="0">
                <a:ln w="22225">
                  <a:solidFill>
                    <a:schemeClr val="accent2"/>
                  </a:solidFill>
                  <a:prstDash val="solid"/>
                </a:ln>
                <a:solidFill>
                  <a:schemeClr val="accent2">
                    <a:lumMod val="40000"/>
                    <a:lumOff val="60000"/>
                  </a:schemeClr>
                </a:solidFill>
                <a:latin typeface="+mj-lt"/>
              </a:endParaRPr>
            </a:p>
          </p:txBody>
        </p:sp>
      </p:grpSp>
      <p:grpSp>
        <p:nvGrpSpPr>
          <p:cNvPr id="27" name="Group 26"/>
          <p:cNvGrpSpPr/>
          <p:nvPr/>
        </p:nvGrpSpPr>
        <p:grpSpPr>
          <a:xfrm>
            <a:off x="1233264" y="-130094"/>
            <a:ext cx="10162120" cy="1904928"/>
            <a:chOff x="887332" y="2039080"/>
            <a:chExt cx="10162120" cy="1904928"/>
          </a:xfrm>
          <a:solidFill>
            <a:schemeClr val="accent1">
              <a:lumMod val="50000"/>
            </a:schemeClr>
          </a:solidFill>
        </p:grpSpPr>
        <p:sp>
          <p:nvSpPr>
            <p:cNvPr id="25" name="Round Same Side Corner Rectangle 24"/>
            <p:cNvSpPr/>
            <p:nvPr/>
          </p:nvSpPr>
          <p:spPr>
            <a:xfrm>
              <a:off x="887332" y="2039080"/>
              <a:ext cx="10037618" cy="1904928"/>
            </a:xfrm>
            <a:prstGeom prst="round2Same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p:cNvSpPr/>
            <p:nvPr/>
          </p:nvSpPr>
          <p:spPr>
            <a:xfrm>
              <a:off x="1227211" y="2999915"/>
              <a:ext cx="9822241" cy="923330"/>
            </a:xfrm>
            <a:prstGeom prst="rect">
              <a:avLst/>
            </a:prstGeom>
            <a:grpFill/>
          </p:spPr>
          <p:txBody>
            <a:bodyPr wrap="none" lIns="91440" tIns="45720" rIns="91440" bIns="45720">
              <a:spAutoFit/>
            </a:bodyPr>
            <a:lstStyle/>
            <a:p>
              <a:r>
                <a:rPr lang="vi-VN" sz="5400" b="1" dirty="0" smtClean="0">
                  <a:solidFill>
                    <a:srgbClr val="FFFF00"/>
                  </a:solidFill>
                </a:rPr>
                <a:t>Mỹ </a:t>
              </a:r>
              <a:r>
                <a:rPr lang="vi-VN" sz="5400" b="1" dirty="0">
                  <a:solidFill>
                    <a:srgbClr val="FFFF00"/>
                  </a:solidFill>
                </a:rPr>
                <a:t>thuật đương </a:t>
              </a:r>
              <a:r>
                <a:rPr lang="vi-VN" sz="5400" b="1" dirty="0" smtClean="0">
                  <a:solidFill>
                    <a:srgbClr val="FFFF00"/>
                  </a:solidFill>
                </a:rPr>
                <a:t>đại </a:t>
              </a:r>
              <a:r>
                <a:rPr lang="vi-VN" sz="5400" b="1" dirty="0">
                  <a:solidFill>
                    <a:srgbClr val="FFFF00"/>
                  </a:solidFill>
                </a:rPr>
                <a:t>Việt Nam</a:t>
              </a:r>
            </a:p>
          </p:txBody>
        </p:sp>
      </p:grpSp>
      <p:sp>
        <p:nvSpPr>
          <p:cNvPr id="28" name="Title 1"/>
          <p:cNvSpPr txBox="1">
            <a:spLocks/>
          </p:cNvSpPr>
          <p:nvPr/>
        </p:nvSpPr>
        <p:spPr>
          <a:xfrm>
            <a:off x="1047647" y="-40877"/>
            <a:ext cx="10245213" cy="190492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b="1" dirty="0" smtClean="0">
                <a:solidFill>
                  <a:schemeClr val="bg1"/>
                </a:solidFill>
              </a:rPr>
              <a:t>Chủ đề 7 </a:t>
            </a:r>
            <a:r>
              <a:rPr lang="vi-VN" dirty="0" smtClean="0"/>
              <a:t/>
            </a:r>
            <a:br>
              <a:rPr lang="vi-VN" dirty="0" smtClean="0"/>
            </a:br>
            <a:endParaRPr lang="vi-VN" sz="6700" b="1" dirty="0"/>
          </a:p>
        </p:txBody>
      </p:sp>
      <p:sp>
        <p:nvSpPr>
          <p:cNvPr id="29" name="TextBox 28"/>
          <p:cNvSpPr txBox="1"/>
          <p:nvPr/>
        </p:nvSpPr>
        <p:spPr>
          <a:xfrm>
            <a:off x="354419" y="3647327"/>
            <a:ext cx="11552026" cy="2308324"/>
          </a:xfrm>
          <a:prstGeom prst="rect">
            <a:avLst/>
          </a:prstGeom>
          <a:noFill/>
        </p:spPr>
        <p:txBody>
          <a:bodyPr wrap="square" rtlCol="0">
            <a:spAutoFit/>
          </a:bodyPr>
          <a:lstStyle/>
          <a:p>
            <a:r>
              <a:rPr lang="vi-VN" sz="2400" b="1" dirty="0" smtClean="0">
                <a:solidFill>
                  <a:srgbClr val="FF0000"/>
                </a:solidFill>
                <a:latin typeface="+mj-lt"/>
              </a:rPr>
              <a:t>Yêu cầu cần đạt:</a:t>
            </a:r>
          </a:p>
          <a:p>
            <a:pPr marL="285750" indent="-285750">
              <a:buFontTx/>
              <a:buChar char="-"/>
            </a:pPr>
            <a:r>
              <a:rPr lang="vi-VN" sz="2400" b="1" dirty="0" smtClean="0">
                <a:latin typeface="+mj-lt"/>
              </a:rPr>
              <a:t>Biết </a:t>
            </a:r>
            <a:r>
              <a:rPr lang="vi-VN" sz="2400" b="1" dirty="0">
                <a:latin typeface="+mj-lt"/>
              </a:rPr>
              <a:t>đến một số khuynh hướng sáng tác trong </a:t>
            </a:r>
            <a:r>
              <a:rPr lang="vi-VN" sz="2400" b="1" dirty="0" smtClean="0">
                <a:latin typeface="+mj-lt"/>
              </a:rPr>
              <a:t>thời </a:t>
            </a:r>
            <a:r>
              <a:rPr lang="vi-VN" sz="2400" b="1" dirty="0">
                <a:latin typeface="+mj-lt"/>
              </a:rPr>
              <a:t>kì đương </a:t>
            </a:r>
            <a:r>
              <a:rPr lang="vi-VN" sz="2400" b="1" dirty="0" smtClean="0">
                <a:latin typeface="+mj-lt"/>
              </a:rPr>
              <a:t>đại </a:t>
            </a:r>
            <a:r>
              <a:rPr lang="vi-VN" sz="2400" b="1" dirty="0">
                <a:latin typeface="+mj-lt"/>
              </a:rPr>
              <a:t>ở Việt Nam</a:t>
            </a:r>
            <a:r>
              <a:rPr lang="vi-VN" sz="2400" b="1" dirty="0" smtClean="0">
                <a:latin typeface="+mj-lt"/>
              </a:rPr>
              <a:t>.</a:t>
            </a:r>
          </a:p>
          <a:p>
            <a:r>
              <a:rPr lang="vi-VN" sz="2400" b="1" dirty="0" smtClean="0">
                <a:latin typeface="+mj-lt"/>
              </a:rPr>
              <a:t> </a:t>
            </a:r>
            <a:r>
              <a:rPr lang="vi-VN" sz="2400" b="1" dirty="0">
                <a:latin typeface="+mj-lt"/>
              </a:rPr>
              <a:t>- Hiểu về sự đa dạng trong khuynh hướng sáng tác của </a:t>
            </a:r>
            <a:r>
              <a:rPr lang="vi-VN" sz="2400" b="1" dirty="0" smtClean="0">
                <a:latin typeface="+mj-lt"/>
              </a:rPr>
              <a:t>thuật </a:t>
            </a:r>
            <a:r>
              <a:rPr lang="vi-VN" sz="2400" b="1" dirty="0">
                <a:latin typeface="+mj-lt"/>
              </a:rPr>
              <a:t>đưong </a:t>
            </a:r>
            <a:r>
              <a:rPr lang="vi-VN" sz="2400" b="1" dirty="0" smtClean="0">
                <a:latin typeface="+mj-lt"/>
              </a:rPr>
              <a:t>đại </a:t>
            </a:r>
            <a:r>
              <a:rPr lang="vi-VN" sz="2400" b="1" dirty="0">
                <a:latin typeface="+mj-lt"/>
              </a:rPr>
              <a:t>Việt </a:t>
            </a:r>
            <a:r>
              <a:rPr lang="vi-VN" sz="2400" b="1" dirty="0" smtClean="0">
                <a:latin typeface="+mj-lt"/>
              </a:rPr>
              <a:t>Nam.</a:t>
            </a:r>
          </a:p>
          <a:p>
            <a:r>
              <a:rPr lang="vi-VN" sz="2400" b="1" dirty="0" smtClean="0">
                <a:latin typeface="+mj-lt"/>
              </a:rPr>
              <a:t> </a:t>
            </a:r>
            <a:r>
              <a:rPr lang="vi-VN" sz="2400" b="1" dirty="0">
                <a:latin typeface="+mj-lt"/>
              </a:rPr>
              <a:t>- Thực hành, sáng tạo được sản </a:t>
            </a:r>
            <a:r>
              <a:rPr lang="vi-VN" sz="2400" b="1" dirty="0" smtClean="0">
                <a:latin typeface="+mj-lt"/>
              </a:rPr>
              <a:t>phẩm </a:t>
            </a:r>
            <a:r>
              <a:rPr lang="vi-VN" sz="2400" b="1" dirty="0">
                <a:latin typeface="+mj-lt"/>
              </a:rPr>
              <a:t>mĩ thuật theo khuynh hướng sáng tác yêu thích. </a:t>
            </a:r>
            <a:endParaRPr lang="vi-VN" sz="2400" b="1" dirty="0" smtClean="0">
              <a:latin typeface="+mj-lt"/>
            </a:endParaRPr>
          </a:p>
          <a:p>
            <a:r>
              <a:rPr lang="vi-VN" sz="2400" b="1" dirty="0" smtClean="0">
                <a:latin typeface="+mj-lt"/>
              </a:rPr>
              <a:t> - Nâng </a:t>
            </a:r>
            <a:r>
              <a:rPr lang="vi-VN" sz="2400" b="1" dirty="0">
                <a:latin typeface="+mj-lt"/>
              </a:rPr>
              <a:t>cao thị hiếu </a:t>
            </a:r>
            <a:r>
              <a:rPr lang="vi-VN" sz="2400" b="1" dirty="0" smtClean="0">
                <a:latin typeface="+mj-lt"/>
              </a:rPr>
              <a:t>thẩm </a:t>
            </a:r>
            <a:r>
              <a:rPr lang="vi-VN" sz="2400" b="1" dirty="0">
                <a:latin typeface="+mj-lt"/>
              </a:rPr>
              <a:t>mĩ </a:t>
            </a:r>
            <a:r>
              <a:rPr lang="vi-VN" sz="2400" b="1" dirty="0" smtClean="0">
                <a:latin typeface="+mj-lt"/>
              </a:rPr>
              <a:t>và </a:t>
            </a:r>
            <a:r>
              <a:rPr lang="vi-VN" sz="2400" b="1" dirty="0">
                <a:latin typeface="+mj-lt"/>
              </a:rPr>
              <a:t>có ý thức tìm hiểu về một khuynh hướng sáng tác mĩ thuật</a:t>
            </a:r>
            <a:r>
              <a:rPr lang="vi-VN" b="1" dirty="0">
                <a:latin typeface="+mj-lt"/>
              </a:rPr>
              <a:t>.</a:t>
            </a:r>
          </a:p>
        </p:txBody>
      </p:sp>
      <p:grpSp>
        <p:nvGrpSpPr>
          <p:cNvPr id="30" name="Group 29"/>
          <p:cNvGrpSpPr/>
          <p:nvPr/>
        </p:nvGrpSpPr>
        <p:grpSpPr>
          <a:xfrm>
            <a:off x="7108263" y="-246596"/>
            <a:ext cx="7227415" cy="3660418"/>
            <a:chOff x="6972208" y="97802"/>
            <a:chExt cx="7719712" cy="3683529"/>
          </a:xfrm>
          <a:blipFill dpi="0" rotWithShape="1">
            <a:blip r:embed="rId4">
              <a:alphaModFix amt="24000"/>
            </a:blip>
            <a:srcRect/>
            <a:tile tx="0" ty="0" sx="100000" sy="100000" flip="none" algn="tl"/>
          </a:blipFill>
        </p:grpSpPr>
        <p:sp>
          <p:nvSpPr>
            <p:cNvPr id="31" name="Rounded Rectangle 30"/>
            <p:cNvSpPr/>
            <p:nvPr/>
          </p:nvSpPr>
          <p:spPr>
            <a:xfrm rot="3002922">
              <a:off x="11136549" y="-1831920"/>
              <a:ext cx="882373" cy="4741817"/>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ounded Rectangle 31"/>
            <p:cNvSpPr/>
            <p:nvPr/>
          </p:nvSpPr>
          <p:spPr>
            <a:xfrm rot="3002922">
              <a:off x="9391943" y="-1816410"/>
              <a:ext cx="882373" cy="4741817"/>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ounded Rectangle 32"/>
            <p:cNvSpPr/>
            <p:nvPr/>
          </p:nvSpPr>
          <p:spPr>
            <a:xfrm rot="3002922">
              <a:off x="7367735" y="38780"/>
              <a:ext cx="882373" cy="1673428"/>
            </a:xfrm>
            <a:prstGeom prst="roundRect">
              <a:avLst>
                <a:gd name="adj" fmla="val 4427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ounded Rectangle 33"/>
            <p:cNvSpPr/>
            <p:nvPr/>
          </p:nvSpPr>
          <p:spPr>
            <a:xfrm rot="3002922">
              <a:off x="11879825" y="-1098948"/>
              <a:ext cx="882373" cy="4741817"/>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ounded Rectangle 34"/>
            <p:cNvSpPr/>
            <p:nvPr/>
          </p:nvSpPr>
          <p:spPr>
            <a:xfrm rot="3002922">
              <a:off x="8864603" y="1919360"/>
              <a:ext cx="882373" cy="949174"/>
            </a:xfrm>
            <a:prstGeom prst="roundRect">
              <a:avLst>
                <a:gd name="adj" fmla="val 4427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ounded Rectangle 35"/>
            <p:cNvSpPr/>
            <p:nvPr/>
          </p:nvSpPr>
          <p:spPr>
            <a:xfrm rot="3002922">
              <a:off x="11136548" y="2865558"/>
              <a:ext cx="882373" cy="949174"/>
            </a:xfrm>
            <a:prstGeom prst="roundRect">
              <a:avLst>
                <a:gd name="adj" fmla="val 4427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Yêu cầu cần đạt Bi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419" y="6046964"/>
            <a:ext cx="609600" cy="609600"/>
          </a:xfrm>
          <a:prstGeom prst="rect">
            <a:avLst/>
          </a:prstGeom>
        </p:spPr>
      </p:pic>
    </p:spTree>
    <p:extLst>
      <p:ext uri="{BB962C8B-B14F-4D97-AF65-F5344CB8AC3E}">
        <p14:creationId xmlns:p14="http://schemas.microsoft.com/office/powerpoint/2010/main" val="186121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circle(in)">
                                      <p:cBhvr>
                                        <p:cTn id="14" dur="20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in)">
                                      <p:cBhvr>
                                        <p:cTn id="3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9475"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6" grpId="0" animBg="1"/>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ó thể là hình vẽ ngẫu hứng về trẻ 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2071864" y="1133344"/>
            <a:ext cx="661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400" dirty="0" smtClean="0">
                <a:solidFill>
                  <a:srgbClr val="FFFF00"/>
                </a:solidFill>
                <a:latin typeface="+mj-lt"/>
              </a:rPr>
              <a:t>Khuynh hướng sáng tác mỹ thuật là một khái niệm đề cập đến các phương pháp, phong cách, và xu hướng nghệ thuật mà các nghệ sĩ sử dụng và phát triển trong quá trình tạo ra tác phẩm của họ. Điều này có thể bao gồm:</a:t>
            </a:r>
          </a:p>
          <a:p>
            <a:r>
              <a:rPr lang="vi-VN" sz="2400" dirty="0" smtClean="0">
                <a:solidFill>
                  <a:srgbClr val="FFFF00"/>
                </a:solidFill>
                <a:latin typeface="+mj-lt"/>
              </a:rPr>
              <a:t>Phong cách nghệ thuật, chủ đề và nội dung, Kỹ thuật và chất liệu, tư tưởng và triết lí, Ảnh hưởng văn hóa và lịch sử...</a:t>
            </a:r>
            <a:endParaRPr lang="vi-VN" sz="2400" dirty="0">
              <a:solidFill>
                <a:srgbClr val="FFFF00"/>
              </a:solidFill>
              <a:latin typeface="+mj-lt"/>
            </a:endParaRPr>
          </a:p>
        </p:txBody>
      </p:sp>
      <p:sp>
        <p:nvSpPr>
          <p:cNvPr id="16" name="Title 1"/>
          <p:cNvSpPr txBox="1">
            <a:spLocks/>
          </p:cNvSpPr>
          <p:nvPr/>
        </p:nvSpPr>
        <p:spPr>
          <a:xfrm>
            <a:off x="1286228" y="1784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400" b="1" i="1" dirty="0" smtClean="0">
                <a:solidFill>
                  <a:schemeClr val="accent2">
                    <a:lumMod val="20000"/>
                    <a:lumOff val="80000"/>
                  </a:schemeClr>
                </a:solidFill>
              </a:rPr>
              <a:t>khuynh hướng sáng tác mĩ thuật là gì?</a:t>
            </a:r>
            <a:endParaRPr lang="vi-VN" sz="2400" b="1" i="1" dirty="0">
              <a:solidFill>
                <a:schemeClr val="accent2">
                  <a:lumMod val="20000"/>
                  <a:lumOff val="80000"/>
                </a:schemeClr>
              </a:solidFill>
            </a:endParaRPr>
          </a:p>
        </p:txBody>
      </p:sp>
      <p:pic>
        <p:nvPicPr>
          <p:cNvPr id="2" name="Khuynh hướng sáng t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240" y="5745939"/>
            <a:ext cx="609600" cy="609600"/>
          </a:xfrm>
          <a:prstGeom prst="rect">
            <a:avLst/>
          </a:prstGeom>
        </p:spPr>
      </p:pic>
    </p:spTree>
    <p:extLst>
      <p:ext uri="{BB962C8B-B14F-4D97-AF65-F5344CB8AC3E}">
        <p14:creationId xmlns:p14="http://schemas.microsoft.com/office/powerpoint/2010/main" val="404309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par>
                                <p:cTn id="13" presetID="22" presetClass="entr" presetSubtype="4" fill="hold" grpId="0" nodeType="withEffect">
                                  <p:stCondLst>
                                    <p:cond delay="0"/>
                                  </p:stCondLst>
                                  <p:iterate type="lt">
                                    <p:tmPct val="0"/>
                                  </p:iterate>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wipe(down)">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nodeType="clickEffect">
                                  <p:stCondLst>
                                    <p:cond delay="0"/>
                                  </p:stCondLst>
                                  <p:iterate type="lt">
                                    <p:tmPct val="4000"/>
                                  </p:iterate>
                                  <p:childTnLst>
                                    <p:set>
                                      <p:cBhvr override="childStyle">
                                        <p:cTn id="19" dur="500" fill="hold"/>
                                        <p:tgtEl>
                                          <p:spTgt spid="14">
                                            <p:txEl>
                                              <p:pRg st="0" end="0"/>
                                            </p:txEl>
                                          </p:spTgt>
                                        </p:tgtEl>
                                        <p:attrNameLst>
                                          <p:attrName>style.textDecorationUnderline</p:attrName>
                                        </p:attrNameLst>
                                      </p:cBhvr>
                                      <p:to>
                                        <p:strVal val="true"/>
                                      </p:to>
                                    </p:set>
                                  </p:childTnLst>
                                </p:cTn>
                              </p:par>
                              <p:par>
                                <p:cTn id="20" presetID="18" presetClass="emph" presetSubtype="0" fill="hold" nodeType="withEffect">
                                  <p:stCondLst>
                                    <p:cond delay="0"/>
                                  </p:stCondLst>
                                  <p:iterate type="lt">
                                    <p:tmPct val="4000"/>
                                  </p:iterate>
                                  <p:childTnLst>
                                    <p:set>
                                      <p:cBhvr override="childStyle">
                                        <p:cTn id="21" dur="500" fill="hold"/>
                                        <p:tgtEl>
                                          <p:spTgt spid="14">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0025"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4" grpId="0" build="allAtOnce"/>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60" y="2982191"/>
            <a:ext cx="10915650" cy="1325563"/>
          </a:xfrm>
        </p:spPr>
        <p:txBody>
          <a:bodyPr>
            <a:noAutofit/>
          </a:bodyPr>
          <a:lstStyle/>
          <a:p>
            <a:r>
              <a:rPr lang="vi-VN" sz="2400" dirty="0" smtClean="0"/>
              <a:t>HI LẠP, LA MÃ, PHỤC HƯNG</a:t>
            </a:r>
            <a:br>
              <a:rPr lang="vi-VN" sz="2400" dirty="0" smtClean="0"/>
            </a:br>
            <a:r>
              <a:rPr lang="vi-VN" sz="2400" dirty="0" smtClean="0"/>
              <a:t>Tập </a:t>
            </a:r>
            <a:r>
              <a:rPr lang="vi-VN" sz="2400" dirty="0"/>
              <a:t>trung vào sự cân </a:t>
            </a:r>
            <a:r>
              <a:rPr lang="vi-VN" sz="2400" dirty="0" smtClean="0"/>
              <a:t>đối, hài </a:t>
            </a:r>
            <a:r>
              <a:rPr lang="vi-VN" sz="2400" dirty="0"/>
              <a:t>hòa, và lý tưởng hóa hình thể con </a:t>
            </a:r>
            <a:r>
              <a:rPr lang="vi-VN" sz="2400" dirty="0" smtClean="0"/>
              <a:t>người. </a:t>
            </a:r>
            <a:endParaRPr lang="vi-VN" sz="2400" dirty="0"/>
          </a:p>
        </p:txBody>
      </p:sp>
      <p:pic>
        <p:nvPicPr>
          <p:cNvPr id="4" name="Picture 3"/>
          <p:cNvPicPr>
            <a:picLocks noChangeAspect="1"/>
          </p:cNvPicPr>
          <p:nvPr/>
        </p:nvPicPr>
        <p:blipFill>
          <a:blip r:embed="rId2"/>
          <a:stretch>
            <a:fillRect/>
          </a:stretch>
        </p:blipFill>
        <p:spPr>
          <a:xfrm>
            <a:off x="1263650" y="162195"/>
            <a:ext cx="1714500" cy="2757184"/>
          </a:xfrm>
          <a:prstGeom prst="rect">
            <a:avLst/>
          </a:prstGeom>
        </p:spPr>
      </p:pic>
      <p:pic>
        <p:nvPicPr>
          <p:cNvPr id="5" name="Picture 4"/>
          <p:cNvPicPr>
            <a:picLocks noChangeAspect="1"/>
          </p:cNvPicPr>
          <p:nvPr/>
        </p:nvPicPr>
        <p:blipFill>
          <a:blip r:embed="rId3"/>
          <a:stretch>
            <a:fillRect/>
          </a:stretch>
        </p:blipFill>
        <p:spPr>
          <a:xfrm>
            <a:off x="3940462" y="423852"/>
            <a:ext cx="3119438" cy="2233870"/>
          </a:xfrm>
          <a:prstGeom prst="rect">
            <a:avLst/>
          </a:prstGeom>
        </p:spPr>
      </p:pic>
      <p:sp>
        <p:nvSpPr>
          <p:cNvPr id="6" name="TextBox 5"/>
          <p:cNvSpPr txBox="1"/>
          <p:nvPr/>
        </p:nvSpPr>
        <p:spPr>
          <a:xfrm>
            <a:off x="763360" y="4108910"/>
            <a:ext cx="11141529" cy="1200329"/>
          </a:xfrm>
          <a:prstGeom prst="rect">
            <a:avLst/>
          </a:prstGeom>
          <a:noFill/>
        </p:spPr>
        <p:txBody>
          <a:bodyPr wrap="square" rtlCol="0">
            <a:spAutoFit/>
          </a:bodyPr>
          <a:lstStyle/>
          <a:p>
            <a:r>
              <a:rPr lang="vi-VN" sz="2400" dirty="0" smtClean="0">
                <a:latin typeface="+mj-lt"/>
              </a:rPr>
              <a:t>HIỆN ĐẠI - ẤN </a:t>
            </a:r>
            <a:r>
              <a:rPr lang="vi-VN" sz="2400" dirty="0">
                <a:latin typeface="+mj-lt"/>
              </a:rPr>
              <a:t>TƯỢNG,</a:t>
            </a:r>
            <a:endParaRPr lang="vi-VN" sz="2400" dirty="0" smtClean="0">
              <a:latin typeface="+mj-lt"/>
            </a:endParaRPr>
          </a:p>
          <a:p>
            <a:r>
              <a:rPr lang="vi-VN" sz="2400" dirty="0" smtClean="0">
                <a:latin typeface="+mj-lt"/>
              </a:rPr>
              <a:t>Tập </a:t>
            </a:r>
            <a:r>
              <a:rPr lang="vi-VN" sz="2400" dirty="0">
                <a:latin typeface="+mj-lt"/>
              </a:rPr>
              <a:t>trung vào sự thoáng qua và ánh sáng trong tự nhiên, </a:t>
            </a:r>
            <a:r>
              <a:rPr lang="vi-VN" sz="2400" dirty="0" smtClean="0">
                <a:latin typeface="+mj-lt"/>
              </a:rPr>
              <a:t>với </a:t>
            </a:r>
            <a:r>
              <a:rPr lang="vi-VN" sz="2400" dirty="0">
                <a:latin typeface="+mj-lt"/>
              </a:rPr>
              <a:t>những nét cọ nhanh và màu sắc </a:t>
            </a:r>
            <a:r>
              <a:rPr lang="vi-VN" sz="2400" dirty="0" smtClean="0">
                <a:latin typeface="+mj-lt"/>
              </a:rPr>
              <a:t>tươi </a:t>
            </a:r>
            <a:r>
              <a:rPr lang="vi-VN" sz="2400" dirty="0">
                <a:latin typeface="+mj-lt"/>
              </a:rPr>
              <a:t>sáng.</a:t>
            </a:r>
          </a:p>
        </p:txBody>
      </p:sp>
      <p:sp>
        <p:nvSpPr>
          <p:cNvPr id="7" name="TextBox 6"/>
          <p:cNvSpPr txBox="1"/>
          <p:nvPr/>
        </p:nvSpPr>
        <p:spPr>
          <a:xfrm>
            <a:off x="390525" y="5309239"/>
            <a:ext cx="11801475" cy="1477328"/>
          </a:xfrm>
          <a:prstGeom prst="rect">
            <a:avLst/>
          </a:prstGeom>
          <a:noFill/>
        </p:spPr>
        <p:txBody>
          <a:bodyPr wrap="square" rtlCol="0">
            <a:spAutoFit/>
          </a:bodyPr>
          <a:lstStyle/>
          <a:p>
            <a:pPr lvl="1"/>
            <a:r>
              <a:rPr lang="vi-VN" b="1" dirty="0" smtClean="0">
                <a:solidFill>
                  <a:srgbClr val="FF0000"/>
                </a:solidFill>
                <a:latin typeface="+mj-lt"/>
              </a:rPr>
              <a:t>ĐƯƠNG ĐẠI</a:t>
            </a:r>
          </a:p>
          <a:p>
            <a:pPr lvl="1"/>
            <a:r>
              <a:rPr lang="vi-VN" dirty="0" smtClean="0">
                <a:solidFill>
                  <a:srgbClr val="FF0000"/>
                </a:solidFill>
                <a:latin typeface="+mj-lt"/>
              </a:rPr>
              <a:t>Rất </a:t>
            </a:r>
            <a:r>
              <a:rPr lang="vi-VN" dirty="0">
                <a:solidFill>
                  <a:srgbClr val="FF0000"/>
                </a:solidFill>
                <a:latin typeface="+mj-lt"/>
              </a:rPr>
              <a:t>đa dạng, bao gồm cả sự kết hợp của nhiều phong cách và kỹ thuật khác nhau.</a:t>
            </a:r>
          </a:p>
          <a:p>
            <a:r>
              <a:rPr lang="vi-VN" dirty="0">
                <a:solidFill>
                  <a:srgbClr val="FF0000"/>
                </a:solidFill>
                <a:latin typeface="+mj-lt"/>
              </a:rPr>
              <a:t>Các nghệ sĩ và nhà sáng tạo thường chịu ảnh hưởng từ nhiều khung hướng khác nhau, và việc khám phá và kết hợp những xu hướng này thường tạo ra những tác phẩm độc đáo và </a:t>
            </a:r>
            <a:r>
              <a:rPr lang="vi-VN" dirty="0" smtClean="0">
                <a:solidFill>
                  <a:srgbClr val="FF0000"/>
                </a:solidFill>
                <a:latin typeface="+mj-lt"/>
              </a:rPr>
              <a:t>mới </a:t>
            </a:r>
            <a:r>
              <a:rPr lang="vi-VN" dirty="0">
                <a:solidFill>
                  <a:srgbClr val="FF0000"/>
                </a:solidFill>
                <a:latin typeface="+mj-lt"/>
              </a:rPr>
              <a:t>mẻ.</a:t>
            </a:r>
          </a:p>
          <a:p>
            <a:endParaRPr lang="vi-VN" dirty="0"/>
          </a:p>
        </p:txBody>
      </p:sp>
      <p:pic>
        <p:nvPicPr>
          <p:cNvPr id="8" name="Picture 7"/>
          <p:cNvPicPr>
            <a:picLocks noChangeAspect="1"/>
          </p:cNvPicPr>
          <p:nvPr/>
        </p:nvPicPr>
        <p:blipFill rotWithShape="1">
          <a:blip r:embed="rId4"/>
          <a:srcRect l="8009" t="56514" r="32004" b="8879"/>
          <a:stretch/>
        </p:blipFill>
        <p:spPr>
          <a:xfrm>
            <a:off x="8022212" y="311480"/>
            <a:ext cx="3380894" cy="2346242"/>
          </a:xfrm>
          <a:prstGeom prst="rect">
            <a:avLst/>
          </a:prstGeom>
        </p:spPr>
      </p:pic>
    </p:spTree>
    <p:extLst>
      <p:ext uri="{BB962C8B-B14F-4D97-AF65-F5344CB8AC3E}">
        <p14:creationId xmlns:p14="http://schemas.microsoft.com/office/powerpoint/2010/main" val="3075865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57" y="275771"/>
            <a:ext cx="10515600" cy="2200865"/>
          </a:xfrm>
        </p:spPr>
        <p:txBody>
          <a:bodyPr>
            <a:noAutofit/>
          </a:bodyPr>
          <a:lstStyle/>
          <a:p>
            <a:r>
              <a:rPr lang="vi-VN" sz="2400" b="1" dirty="0" smtClean="0">
                <a:solidFill>
                  <a:srgbClr val="C00000"/>
                </a:solidFill>
              </a:rPr>
              <a:t>QUAN SÁT</a:t>
            </a:r>
            <a:r>
              <a:rPr lang="vi-VN" sz="2000" dirty="0" smtClean="0"/>
              <a:t/>
            </a:r>
            <a:br>
              <a:rPr lang="vi-VN" sz="2000" dirty="0" smtClean="0"/>
            </a:br>
            <a:r>
              <a:rPr lang="vi-VN" sz="2000" dirty="0" smtClean="0">
                <a:solidFill>
                  <a:srgbClr val="00B050"/>
                </a:solidFill>
              </a:rPr>
              <a:t> Một </a:t>
            </a:r>
            <a:r>
              <a:rPr lang="vi-VN" sz="2000" dirty="0">
                <a:solidFill>
                  <a:srgbClr val="00B050"/>
                </a:solidFill>
              </a:rPr>
              <a:t>số khuynh hướng sáng tác mĩ thuật </a:t>
            </a:r>
            <a:r>
              <a:rPr lang="vi-VN" sz="2000" dirty="0" smtClean="0">
                <a:solidFill>
                  <a:srgbClr val="00B050"/>
                </a:solidFill>
              </a:rPr>
              <a:t>đương đại. </a:t>
            </a:r>
            <a:r>
              <a:rPr lang="vi-VN" sz="2000" dirty="0" smtClean="0"/>
              <a:t/>
            </a:r>
            <a:br>
              <a:rPr lang="vi-VN" sz="2000" dirty="0" smtClean="0"/>
            </a:br>
            <a:r>
              <a:rPr lang="vi-VN" sz="2000" dirty="0" smtClean="0"/>
              <a:t/>
            </a:r>
            <a:br>
              <a:rPr lang="vi-VN" sz="2000" dirty="0" smtClean="0"/>
            </a:br>
            <a:r>
              <a:rPr lang="vi-VN" sz="2000" dirty="0" smtClean="0">
                <a:solidFill>
                  <a:srgbClr val="002060"/>
                </a:solidFill>
              </a:rPr>
              <a:t>Khuynh </a:t>
            </a:r>
            <a:r>
              <a:rPr lang="vi-VN" sz="2000" dirty="0">
                <a:solidFill>
                  <a:srgbClr val="002060"/>
                </a:solidFill>
              </a:rPr>
              <a:t>hướng kết hợp giüa truyền thống và hiện </a:t>
            </a:r>
            <a:r>
              <a:rPr lang="vi-VN" sz="2000" dirty="0" smtClean="0">
                <a:solidFill>
                  <a:srgbClr val="002060"/>
                </a:solidFill>
              </a:rPr>
              <a:t>đại</a:t>
            </a:r>
            <a:br>
              <a:rPr lang="vi-VN" sz="2000" dirty="0" smtClean="0">
                <a:solidFill>
                  <a:srgbClr val="002060"/>
                </a:solidFill>
              </a:rPr>
            </a:br>
            <a:r>
              <a:rPr lang="vi-VN" sz="2000" dirty="0" smtClean="0"/>
              <a:t/>
            </a:r>
            <a:br>
              <a:rPr lang="vi-VN" sz="2000" dirty="0" smtClean="0"/>
            </a:br>
            <a:r>
              <a:rPr lang="vi-VN" sz="2000" dirty="0" smtClean="0"/>
              <a:t> </a:t>
            </a:r>
            <a:r>
              <a:rPr lang="vi-VN" sz="2000" dirty="0"/>
              <a:t>Hoạ </a:t>
            </a:r>
            <a:r>
              <a:rPr lang="vi-VN" sz="2000" dirty="0" smtClean="0"/>
              <a:t>sĩ Nguyễn </a:t>
            </a:r>
            <a:r>
              <a:rPr lang="vi-VN" sz="2000" dirty="0"/>
              <a:t>Tư Nghiêm luôn thay </a:t>
            </a:r>
            <a:r>
              <a:rPr lang="vi-VN" sz="2000" dirty="0" smtClean="0"/>
              <a:t>đổi </a:t>
            </a:r>
            <a:r>
              <a:rPr lang="vi-VN" sz="2000" dirty="0"/>
              <a:t>cách </a:t>
            </a:r>
            <a:r>
              <a:rPr lang="vi-VN" sz="2000" dirty="0" smtClean="0"/>
              <a:t>vẽ, </a:t>
            </a:r>
            <a:r>
              <a:rPr lang="vi-VN" sz="2000" dirty="0"/>
              <a:t>tạo sự </a:t>
            </a:r>
            <a:r>
              <a:rPr lang="vi-VN" sz="2000" dirty="0" smtClean="0"/>
              <a:t>mới </a:t>
            </a:r>
            <a:r>
              <a:rPr lang="vi-VN" sz="2000" dirty="0"/>
              <a:t>lạ trong các sáng tác của </a:t>
            </a:r>
            <a:r>
              <a:rPr lang="vi-VN" sz="2000" dirty="0" smtClean="0"/>
              <a:t>mình</a:t>
            </a:r>
            <a:r>
              <a:rPr lang="vi-VN" sz="2000" dirty="0"/>
              <a:t>. Trong tác phẩm mĩ thuật 12 con giáp, ông đã có sự kết hợp giữa </a:t>
            </a:r>
            <a:r>
              <a:rPr lang="vi-VN" sz="2000" dirty="0" smtClean="0"/>
              <a:t>truyền </a:t>
            </a:r>
            <a:r>
              <a:rPr lang="vi-VN" sz="2000" dirty="0"/>
              <a:t>thổng dân tộc trong </a:t>
            </a:r>
            <a:r>
              <a:rPr lang="vi-VN" sz="2000" dirty="0" smtClean="0"/>
              <a:t>khai </a:t>
            </a:r>
            <a:r>
              <a:rPr lang="vi-VN" sz="2000" dirty="0"/>
              <a:t>thác đề </a:t>
            </a:r>
            <a:r>
              <a:rPr lang="vi-VN" sz="2000" dirty="0" smtClean="0"/>
              <a:t>tài </a:t>
            </a:r>
            <a:r>
              <a:rPr lang="vi-VN" sz="2000" dirty="0"/>
              <a:t>và </a:t>
            </a:r>
            <a:r>
              <a:rPr lang="vi-VN" sz="2000" dirty="0" smtClean="0"/>
              <a:t>lối </a:t>
            </a:r>
            <a:r>
              <a:rPr lang="vi-VN" sz="2000" dirty="0"/>
              <a:t>tạo </a:t>
            </a:r>
            <a:r>
              <a:rPr lang="vi-VN" sz="2000" dirty="0" smtClean="0"/>
              <a:t>hình </a:t>
            </a:r>
            <a:r>
              <a:rPr lang="vi-VN" sz="2000" dirty="0"/>
              <a:t>hiện </a:t>
            </a:r>
            <a:r>
              <a:rPr lang="vi-VN" sz="2000" dirty="0" smtClean="0"/>
              <a:t>đại </a:t>
            </a:r>
            <a:r>
              <a:rPr lang="vi-VN" sz="2000" dirty="0"/>
              <a:t>theo sự cảm thụ, </a:t>
            </a:r>
            <a:r>
              <a:rPr lang="vi-VN" sz="2000" dirty="0" smtClean="0"/>
              <a:t>thẩm </a:t>
            </a:r>
            <a:r>
              <a:rPr lang="vi-VN" sz="2000" dirty="0"/>
              <a:t>mĩ của </a:t>
            </a:r>
            <a:r>
              <a:rPr lang="vi-VN" sz="2000" dirty="0" smtClean="0"/>
              <a:t>thời đại. </a:t>
            </a:r>
            <a:r>
              <a:rPr lang="vi-VN" sz="2000" dirty="0"/>
              <a:t/>
            </a:r>
            <a:br>
              <a:rPr lang="vi-VN" sz="2000" dirty="0"/>
            </a:br>
            <a:endParaRPr lang="vi-VN" sz="2000" dirty="0"/>
          </a:p>
        </p:txBody>
      </p:sp>
      <p:sp>
        <p:nvSpPr>
          <p:cNvPr id="4" name="TextBox 3"/>
          <p:cNvSpPr txBox="1"/>
          <p:nvPr/>
        </p:nvSpPr>
        <p:spPr>
          <a:xfrm>
            <a:off x="658586" y="5812972"/>
            <a:ext cx="4842328" cy="923330"/>
          </a:xfrm>
          <a:prstGeom prst="rect">
            <a:avLst/>
          </a:prstGeom>
          <a:noFill/>
        </p:spPr>
        <p:txBody>
          <a:bodyPr wrap="square" rtlCol="0">
            <a:spAutoFit/>
          </a:bodyPr>
          <a:lstStyle/>
          <a:p>
            <a:r>
              <a:rPr lang="vi-VN" dirty="0">
                <a:latin typeface="+mj-lt"/>
              </a:rPr>
              <a:t>Nguyễn Tu Nghiêm, 12 con giáp, 2003, tranh </a:t>
            </a:r>
            <a:r>
              <a:rPr lang="vi-VN" dirty="0" smtClean="0">
                <a:latin typeface="+mj-lt"/>
              </a:rPr>
              <a:t>sơn mài")</a:t>
            </a:r>
            <a:r>
              <a:rPr lang="vi-VN" dirty="0"/>
              <a:t/>
            </a:r>
            <a:br>
              <a:rPr lang="vi-VN" dirty="0"/>
            </a:br>
            <a:endParaRPr lang="vi-VN" dirty="0"/>
          </a:p>
        </p:txBody>
      </p:sp>
      <p:pic>
        <p:nvPicPr>
          <p:cNvPr id="5" name="Picture 4"/>
          <p:cNvPicPr>
            <a:picLocks noChangeAspect="1"/>
          </p:cNvPicPr>
          <p:nvPr/>
        </p:nvPicPr>
        <p:blipFill rotWithShape="1">
          <a:blip r:embed="rId4"/>
          <a:srcRect l="8009" t="56514" r="32004" b="8879"/>
          <a:stretch/>
        </p:blipFill>
        <p:spPr>
          <a:xfrm>
            <a:off x="527957" y="2476636"/>
            <a:ext cx="4807602" cy="3336336"/>
          </a:xfrm>
          <a:prstGeom prst="rect">
            <a:avLst/>
          </a:prstGeom>
        </p:spPr>
      </p:pic>
      <p:pic>
        <p:nvPicPr>
          <p:cNvPr id="6" name="Picture 5"/>
          <p:cNvPicPr>
            <a:picLocks noChangeAspect="1"/>
          </p:cNvPicPr>
          <p:nvPr/>
        </p:nvPicPr>
        <p:blipFill>
          <a:blip r:embed="rId5"/>
          <a:stretch>
            <a:fillRect/>
          </a:stretch>
        </p:blipFill>
        <p:spPr>
          <a:xfrm>
            <a:off x="6756853" y="2653867"/>
            <a:ext cx="4172403" cy="3159105"/>
          </a:xfrm>
          <a:prstGeom prst="rect">
            <a:avLst/>
          </a:prstGeom>
        </p:spPr>
      </p:pic>
      <p:sp>
        <p:nvSpPr>
          <p:cNvPr id="7" name="TextBox 6"/>
          <p:cNvSpPr txBox="1"/>
          <p:nvPr/>
        </p:nvSpPr>
        <p:spPr>
          <a:xfrm>
            <a:off x="6756853" y="5905305"/>
            <a:ext cx="4920342" cy="369332"/>
          </a:xfrm>
          <a:prstGeom prst="rect">
            <a:avLst/>
          </a:prstGeom>
          <a:noFill/>
        </p:spPr>
        <p:txBody>
          <a:bodyPr wrap="square" rtlCol="0">
            <a:spAutoFit/>
          </a:bodyPr>
          <a:lstStyle/>
          <a:p>
            <a:r>
              <a:rPr lang="vi-VN" dirty="0">
                <a:latin typeface="+mj-lt"/>
              </a:rPr>
              <a:t>Gióng, </a:t>
            </a:r>
            <a:r>
              <a:rPr lang="vi-VN" dirty="0">
                <a:latin typeface="+mj-lt"/>
                <a:hlinkClick r:id="rId6" tooltip="Sơn mài"/>
              </a:rPr>
              <a:t>sơn </a:t>
            </a:r>
            <a:r>
              <a:rPr lang="vi-VN" dirty="0" smtClean="0">
                <a:latin typeface="+mj-lt"/>
                <a:hlinkClick r:id="rId6" tooltip="Sơn mài"/>
              </a:rPr>
              <a:t>mài</a:t>
            </a:r>
            <a:r>
              <a:rPr lang="vi-VN" dirty="0" smtClean="0">
                <a:latin typeface="+mj-lt"/>
              </a:rPr>
              <a:t>, </a:t>
            </a:r>
            <a:r>
              <a:rPr lang="vi-VN" dirty="0">
                <a:latin typeface="+mj-lt"/>
              </a:rPr>
              <a:t>90x120,3 cm, 1990</a:t>
            </a:r>
          </a:p>
        </p:txBody>
      </p:sp>
      <p:pic>
        <p:nvPicPr>
          <p:cNvPr id="3" name="Hoạ sĩ Nguyễn Tư Ng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3786" y="6126702"/>
            <a:ext cx="609600" cy="609600"/>
          </a:xfrm>
          <a:prstGeom prst="rect">
            <a:avLst/>
          </a:prstGeom>
        </p:spPr>
      </p:pic>
    </p:spTree>
    <p:extLst>
      <p:ext uri="{BB962C8B-B14F-4D97-AF65-F5344CB8AC3E}">
        <p14:creationId xmlns:p14="http://schemas.microsoft.com/office/powerpoint/2010/main" val="767241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850"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115" y="-302531"/>
            <a:ext cx="10515600" cy="1325563"/>
          </a:xfrm>
        </p:spPr>
        <p:txBody>
          <a:bodyPr>
            <a:normAutofit/>
          </a:bodyPr>
          <a:lstStyle/>
          <a:p>
            <a:r>
              <a:rPr lang="vi-VN" sz="2400" dirty="0" smtClean="0">
                <a:solidFill>
                  <a:srgbClr val="C00000"/>
                </a:solidFill>
              </a:rPr>
              <a:t>Khuynh </a:t>
            </a:r>
            <a:r>
              <a:rPr lang="vi-VN" sz="2400" dirty="0">
                <a:solidFill>
                  <a:srgbClr val="C00000"/>
                </a:solidFill>
              </a:rPr>
              <a:t>hướng </a:t>
            </a:r>
            <a:r>
              <a:rPr lang="vi-VN" sz="2400" dirty="0" smtClean="0">
                <a:solidFill>
                  <a:srgbClr val="C00000"/>
                </a:solidFill>
              </a:rPr>
              <a:t>tìm tòi, </a:t>
            </a:r>
            <a:r>
              <a:rPr lang="vi-VN" sz="2400" dirty="0">
                <a:solidFill>
                  <a:srgbClr val="C00000"/>
                </a:solidFill>
              </a:rPr>
              <a:t>thể nghiệm </a:t>
            </a:r>
            <a:r>
              <a:rPr lang="vi-VN" sz="2400" dirty="0" smtClean="0">
                <a:solidFill>
                  <a:srgbClr val="C00000"/>
                </a:solidFill>
              </a:rPr>
              <a:t>hình </a:t>
            </a:r>
            <a:r>
              <a:rPr lang="vi-VN" sz="2400" dirty="0">
                <a:solidFill>
                  <a:srgbClr val="C00000"/>
                </a:solidFill>
              </a:rPr>
              <a:t>thức diễn đạt </a:t>
            </a:r>
            <a:r>
              <a:rPr lang="vi-VN" sz="2400" dirty="0" smtClean="0">
                <a:solidFill>
                  <a:srgbClr val="C00000"/>
                </a:solidFill>
              </a:rPr>
              <a:t>mới</a:t>
            </a:r>
            <a:endParaRPr lang="vi-VN" sz="2400" dirty="0">
              <a:solidFill>
                <a:srgbClr val="C00000"/>
              </a:solidFill>
            </a:endParaRPr>
          </a:p>
        </p:txBody>
      </p:sp>
      <p:sp>
        <p:nvSpPr>
          <p:cNvPr id="4" name="TextBox 3"/>
          <p:cNvSpPr txBox="1"/>
          <p:nvPr/>
        </p:nvSpPr>
        <p:spPr>
          <a:xfrm>
            <a:off x="332015" y="4919008"/>
            <a:ext cx="11266714" cy="1938992"/>
          </a:xfrm>
          <a:prstGeom prst="rect">
            <a:avLst/>
          </a:prstGeom>
          <a:noFill/>
        </p:spPr>
        <p:txBody>
          <a:bodyPr wrap="square" rtlCol="0">
            <a:spAutoFit/>
          </a:bodyPr>
          <a:lstStyle/>
          <a:p>
            <a:r>
              <a:rPr lang="vi-VN" sz="2400" dirty="0" smtClean="0">
                <a:latin typeface="+mj-lt"/>
              </a:rPr>
              <a:t>Với </a:t>
            </a:r>
            <a:r>
              <a:rPr lang="vi-VN" sz="2400" dirty="0">
                <a:latin typeface="+mj-lt"/>
              </a:rPr>
              <a:t>thông </a:t>
            </a:r>
            <a:r>
              <a:rPr lang="vi-VN" sz="2400" dirty="0" smtClean="0">
                <a:latin typeface="+mj-lt"/>
              </a:rPr>
              <a:t>điệp "Hãy gìn </a:t>
            </a:r>
            <a:r>
              <a:rPr lang="vi-VN" sz="2400" dirty="0">
                <a:latin typeface="+mj-lt"/>
              </a:rPr>
              <a:t>giữ </a:t>
            </a:r>
            <a:r>
              <a:rPr lang="vi-VN" sz="2400" dirty="0" smtClean="0">
                <a:latin typeface="+mj-lt"/>
              </a:rPr>
              <a:t>bảo </a:t>
            </a:r>
            <a:r>
              <a:rPr lang="vi-VN" sz="2400" dirty="0">
                <a:latin typeface="+mj-lt"/>
              </a:rPr>
              <a:t>tồn và trân trọng những </a:t>
            </a:r>
            <a:r>
              <a:rPr lang="vi-VN" sz="2400" dirty="0" smtClean="0">
                <a:latin typeface="+mj-lt"/>
              </a:rPr>
              <a:t>di </a:t>
            </a:r>
            <a:r>
              <a:rPr lang="vi-VN" sz="2400" dirty="0">
                <a:latin typeface="+mj-lt"/>
              </a:rPr>
              <a:t>sản văn hoá", nghệ sĩ </a:t>
            </a:r>
            <a:r>
              <a:rPr lang="vi-VN" sz="2400" dirty="0" smtClean="0">
                <a:latin typeface="+mj-lt"/>
              </a:rPr>
              <a:t>Vương </a:t>
            </a:r>
            <a:r>
              <a:rPr lang="vi-VN" sz="2400" dirty="0">
                <a:latin typeface="+mj-lt"/>
              </a:rPr>
              <a:t>Văn Thạo đã làm những mô hình cổng làng trong </a:t>
            </a:r>
            <a:r>
              <a:rPr lang="vi-VN" sz="2400" dirty="0" smtClean="0">
                <a:latin typeface="+mj-lt"/>
              </a:rPr>
              <a:t>phố, </a:t>
            </a:r>
            <a:r>
              <a:rPr lang="vi-VN" sz="2400" dirty="0">
                <a:latin typeface="+mj-lt"/>
              </a:rPr>
              <a:t>sau đó đổ </a:t>
            </a:r>
            <a:r>
              <a:rPr lang="vi-VN" sz="2400" dirty="0" smtClean="0">
                <a:latin typeface="+mj-lt"/>
              </a:rPr>
              <a:t>com-po-sit </a:t>
            </a:r>
            <a:r>
              <a:rPr lang="vi-VN" sz="2400" dirty="0">
                <a:latin typeface="+mj-lt"/>
              </a:rPr>
              <a:t>trong suốt lên những mô hình đó. </a:t>
            </a:r>
            <a:r>
              <a:rPr lang="vi-VN" sz="2400" dirty="0" smtClean="0">
                <a:latin typeface="+mj-lt"/>
              </a:rPr>
              <a:t>Điều </a:t>
            </a:r>
            <a:r>
              <a:rPr lang="vi-VN" sz="2400" dirty="0">
                <a:latin typeface="+mj-lt"/>
              </a:rPr>
              <a:t>này giúp cho </a:t>
            </a:r>
            <a:r>
              <a:rPr lang="vi-VN" sz="2400" dirty="0" smtClean="0">
                <a:latin typeface="+mj-lt"/>
              </a:rPr>
              <a:t>người </a:t>
            </a:r>
            <a:r>
              <a:rPr lang="vi-VN" sz="2400" dirty="0">
                <a:latin typeface="+mj-lt"/>
              </a:rPr>
              <a:t>xem không chỉ chiêm </a:t>
            </a:r>
            <a:r>
              <a:rPr lang="vi-VN" sz="2400" dirty="0" smtClean="0">
                <a:latin typeface="+mj-lt"/>
              </a:rPr>
              <a:t>ngưỡng </a:t>
            </a:r>
            <a:r>
              <a:rPr lang="vi-VN" sz="2400" dirty="0">
                <a:latin typeface="+mj-lt"/>
              </a:rPr>
              <a:t>những tác </a:t>
            </a:r>
            <a:r>
              <a:rPr lang="vi-VN" sz="2400" dirty="0" smtClean="0">
                <a:latin typeface="+mj-lt"/>
              </a:rPr>
              <a:t>phẩm </a:t>
            </a:r>
            <a:r>
              <a:rPr lang="vi-VN" sz="2400" dirty="0">
                <a:latin typeface="+mj-lt"/>
              </a:rPr>
              <a:t>hoá thạch, mà còn "đánh thức" trong lòng </a:t>
            </a:r>
            <a:r>
              <a:rPr lang="vi-VN" sz="2400" dirty="0" smtClean="0">
                <a:latin typeface="+mj-lt"/>
              </a:rPr>
              <a:t>mọi người tình </a:t>
            </a:r>
            <a:r>
              <a:rPr lang="vi-VN" sz="2400" dirty="0">
                <a:latin typeface="+mj-lt"/>
              </a:rPr>
              <a:t>yêu và sự tiếc </a:t>
            </a:r>
            <a:r>
              <a:rPr lang="vi-VN" sz="2400" dirty="0" smtClean="0">
                <a:latin typeface="+mj-lt"/>
              </a:rPr>
              <a:t>nuối khi </a:t>
            </a:r>
            <a:r>
              <a:rPr lang="vi-VN" sz="2400" dirty="0">
                <a:latin typeface="+mj-lt"/>
              </a:rPr>
              <a:t>những </a:t>
            </a:r>
            <a:r>
              <a:rPr lang="vi-VN" sz="2400" dirty="0" smtClean="0">
                <a:latin typeface="+mj-lt"/>
              </a:rPr>
              <a:t>di sản </a:t>
            </a:r>
            <a:r>
              <a:rPr lang="vi-VN" sz="2400" dirty="0">
                <a:latin typeface="+mj-lt"/>
              </a:rPr>
              <a:t>ngày càng bị </a:t>
            </a:r>
            <a:r>
              <a:rPr lang="vi-VN" sz="2400" dirty="0" smtClean="0">
                <a:latin typeface="+mj-lt"/>
              </a:rPr>
              <a:t>mai </a:t>
            </a:r>
            <a:r>
              <a:rPr lang="vi-VN" sz="2400" dirty="0">
                <a:latin typeface="+mj-lt"/>
              </a:rPr>
              <a:t>một</a:t>
            </a:r>
          </a:p>
        </p:txBody>
      </p:sp>
      <p:pic>
        <p:nvPicPr>
          <p:cNvPr id="5" name="Image 57">
            <a:hlinkClick r:id="rId4"/>
          </p:cNvPr>
          <p:cNvPicPr/>
          <p:nvPr/>
        </p:nvPicPr>
        <p:blipFill rotWithShape="1">
          <a:blip r:embed="rId5" cstate="print"/>
          <a:srcRect l="8769" t="3381" r="44921" b="66824"/>
          <a:stretch/>
        </p:blipFill>
        <p:spPr>
          <a:xfrm>
            <a:off x="2547257" y="642758"/>
            <a:ext cx="6596743" cy="4276250"/>
          </a:xfrm>
          <a:prstGeom prst="rect">
            <a:avLst/>
          </a:prstGeom>
        </p:spPr>
      </p:pic>
      <p:pic>
        <p:nvPicPr>
          <p:cNvPr id="3" name="Với thông điệp Hãy 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094" y="158932"/>
            <a:ext cx="609600" cy="609600"/>
          </a:xfrm>
          <a:prstGeom prst="rect">
            <a:avLst/>
          </a:prstGeom>
        </p:spPr>
      </p:pic>
    </p:spTree>
    <p:extLst>
      <p:ext uri="{BB962C8B-B14F-4D97-AF65-F5344CB8AC3E}">
        <p14:creationId xmlns:p14="http://schemas.microsoft.com/office/powerpoint/2010/main" val="22639169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566"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Bình Chương Phố">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28600" y="276032"/>
            <a:ext cx="609600" cy="609600"/>
          </a:xfrm>
        </p:spPr>
      </p:pic>
      <p:pic>
        <p:nvPicPr>
          <p:cNvPr id="4" name="Image 57">
            <a:hlinkClick r:id="rId5"/>
          </p:cNvPr>
          <p:cNvPicPr/>
          <p:nvPr/>
        </p:nvPicPr>
        <p:blipFill rotWithShape="1">
          <a:blip r:embed="rId6" cstate="print"/>
          <a:srcRect l="8385" t="36629" r="34618" b="24748"/>
          <a:stretch/>
        </p:blipFill>
        <p:spPr>
          <a:xfrm>
            <a:off x="3531291" y="574766"/>
            <a:ext cx="5129415" cy="3426528"/>
          </a:xfrm>
          <a:prstGeom prst="rect">
            <a:avLst/>
          </a:prstGeom>
        </p:spPr>
      </p:pic>
      <p:sp>
        <p:nvSpPr>
          <p:cNvPr id="5" name="Content Placeholder 2"/>
          <p:cNvSpPr>
            <a:spLocks noGrp="1"/>
          </p:cNvSpPr>
          <p:nvPr>
            <p:ph type="title"/>
          </p:nvPr>
        </p:nvSpPr>
        <p:spPr>
          <a:xfrm>
            <a:off x="838200" y="4387712"/>
            <a:ext cx="10987549" cy="1325563"/>
          </a:xfrm>
        </p:spPr>
        <p:txBody>
          <a:bodyPr>
            <a:normAutofit fontScale="90000"/>
          </a:bodyPr>
          <a:lstStyle/>
          <a:p>
            <a:r>
              <a:rPr lang="vi-VN" sz="2700" dirty="0" smtClean="0"/>
              <a:t> Phạm Bình Chương, Phố Hàng Trống, 2013, tranh sơn dầu Trong tác phẩm của mình, hoạ sĩ muốn lưu giữ những khoảnh khắc giao thời quý giá của quá khứ và hiện tại. Đó là những viềt tích còn nương lại của một ngôi nhà cổ vừa bị phá dỡ, điều khó tránh khỏi trong giai đoạn phát triển đô thị. Hoạ sĩ mong muốn công chúng có thể hiểu được ý nghĩa của tác phẩm ngay lập tức, bằng cách tạo một hiện thực sống động giống như bức ảnh có độ phân giải cao về màu sắc, độ chính xác và chi tiết</a:t>
            </a:r>
            <a:endParaRPr lang="vi-VN" dirty="0"/>
          </a:p>
        </p:txBody>
      </p:sp>
      <p:sp>
        <p:nvSpPr>
          <p:cNvPr id="6" name="TextBox 5"/>
          <p:cNvSpPr txBox="1"/>
          <p:nvPr/>
        </p:nvSpPr>
        <p:spPr>
          <a:xfrm>
            <a:off x="648788" y="6099694"/>
            <a:ext cx="10894423" cy="646331"/>
          </a:xfrm>
          <a:prstGeom prst="rect">
            <a:avLst/>
          </a:prstGeom>
          <a:noFill/>
        </p:spPr>
        <p:txBody>
          <a:bodyPr wrap="square" rtlCol="0">
            <a:spAutoFit/>
          </a:bodyPr>
          <a:lstStyle/>
          <a:p>
            <a:r>
              <a:rPr lang="vi-VN" dirty="0">
                <a:solidFill>
                  <a:srgbClr val="C00000"/>
                </a:solidFill>
                <a:latin typeface="+mj-lt"/>
              </a:rPr>
              <a:t>,... Trong thời kì đương đại, mĩ thuật Việt Nam tiếp thu nhiều khuynh hướng sáng tác đáp </a:t>
            </a:r>
            <a:r>
              <a:rPr lang="vi-VN" dirty="0" smtClean="0">
                <a:solidFill>
                  <a:srgbClr val="C00000"/>
                </a:solidFill>
                <a:latin typeface="+mj-lt"/>
              </a:rPr>
              <a:t>ứng </a:t>
            </a:r>
            <a:r>
              <a:rPr lang="vi-VN" dirty="0">
                <a:solidFill>
                  <a:srgbClr val="C00000"/>
                </a:solidFill>
                <a:latin typeface="+mj-lt"/>
              </a:rPr>
              <a:t>nhu cầu </a:t>
            </a:r>
            <a:r>
              <a:rPr lang="vi-VN" dirty="0" smtClean="0">
                <a:solidFill>
                  <a:srgbClr val="C00000"/>
                </a:solidFill>
                <a:latin typeface="+mj-lt"/>
              </a:rPr>
              <a:t>thẩm </a:t>
            </a:r>
            <a:r>
              <a:rPr lang="vi-VN" dirty="0">
                <a:solidFill>
                  <a:srgbClr val="C00000"/>
                </a:solidFill>
                <a:latin typeface="+mj-lt"/>
              </a:rPr>
              <a:t>mĩ và hội nhập với thế giới cũng như tạo nên những phong cách riêng của nghệ sĩ Việt Nam.</a:t>
            </a:r>
          </a:p>
        </p:txBody>
      </p:sp>
      <p:sp>
        <p:nvSpPr>
          <p:cNvPr id="7" name="TextBox 6"/>
          <p:cNvSpPr txBox="1"/>
          <p:nvPr/>
        </p:nvSpPr>
        <p:spPr>
          <a:xfrm>
            <a:off x="2476501" y="45200"/>
            <a:ext cx="8548914" cy="461665"/>
          </a:xfrm>
          <a:prstGeom prst="rect">
            <a:avLst/>
          </a:prstGeom>
          <a:noFill/>
        </p:spPr>
        <p:txBody>
          <a:bodyPr wrap="square" rtlCol="0">
            <a:spAutoFit/>
          </a:bodyPr>
          <a:lstStyle/>
          <a:p>
            <a:r>
              <a:rPr lang="vi-VN" sz="2400" dirty="0">
                <a:solidFill>
                  <a:srgbClr val="C00000"/>
                </a:solidFill>
                <a:latin typeface="+mj-lt"/>
              </a:rPr>
              <a:t>Khuynh hướng quan tâm đến những điều </a:t>
            </a:r>
            <a:r>
              <a:rPr lang="vi-VN" sz="2400" dirty="0" smtClean="0">
                <a:solidFill>
                  <a:srgbClr val="C00000"/>
                </a:solidFill>
                <a:latin typeface="+mj-lt"/>
              </a:rPr>
              <a:t>bình </a:t>
            </a:r>
            <a:r>
              <a:rPr lang="vi-VN" sz="2400" dirty="0">
                <a:solidFill>
                  <a:srgbClr val="C00000"/>
                </a:solidFill>
                <a:latin typeface="+mj-lt"/>
              </a:rPr>
              <a:t>dị của cuộc sống</a:t>
            </a:r>
          </a:p>
        </p:txBody>
      </p:sp>
    </p:spTree>
    <p:extLst>
      <p:ext uri="{BB962C8B-B14F-4D97-AF65-F5344CB8AC3E}">
        <p14:creationId xmlns:p14="http://schemas.microsoft.com/office/powerpoint/2010/main" val="22788067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8236"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1353800" cy="1325563"/>
          </a:xfrm>
        </p:spPr>
        <p:txBody>
          <a:bodyPr>
            <a:noAutofit/>
          </a:bodyPr>
          <a:lstStyle/>
          <a:p>
            <a:r>
              <a:rPr lang="vi-VN" dirty="0">
                <a:solidFill>
                  <a:schemeClr val="tx2">
                    <a:lumMod val="50000"/>
                  </a:schemeClr>
                </a:solidFill>
              </a:rPr>
              <a:t>Thể </a:t>
            </a:r>
            <a:r>
              <a:rPr lang="vi-VN" dirty="0" smtClean="0">
                <a:solidFill>
                  <a:schemeClr val="tx2">
                    <a:lumMod val="50000"/>
                  </a:schemeClr>
                </a:solidFill>
              </a:rPr>
              <a:t>hiện</a:t>
            </a:r>
            <a:r>
              <a:rPr lang="vi-VN" dirty="0" smtClean="0">
                <a:solidFill>
                  <a:srgbClr val="C00000"/>
                </a:solidFill>
              </a:rPr>
              <a:t/>
            </a:r>
            <a:br>
              <a:rPr lang="vi-VN" dirty="0" smtClean="0">
                <a:solidFill>
                  <a:srgbClr val="C00000"/>
                </a:solidFill>
              </a:rPr>
            </a:br>
            <a:r>
              <a:rPr lang="vi-VN" sz="2400" dirty="0" smtClean="0">
                <a:solidFill>
                  <a:srgbClr val="C00000"/>
                </a:solidFill>
              </a:rPr>
              <a:t>Gợi ý </a:t>
            </a:r>
            <a:r>
              <a:rPr lang="vi-VN" sz="2400" dirty="0">
                <a:solidFill>
                  <a:srgbClr val="C00000"/>
                </a:solidFill>
              </a:rPr>
              <a:t>thực hiện sản phẩm mỹ thuật theo hình thức thể hiện mới trong thực hành sáng tạo</a:t>
            </a:r>
            <a:endParaRPr lang="vi-VN" sz="1100" dirty="0">
              <a:solidFill>
                <a:srgbClr val="C00000"/>
              </a:solidFill>
            </a:endParaRPr>
          </a:p>
        </p:txBody>
      </p:sp>
      <p:pic>
        <p:nvPicPr>
          <p:cNvPr id="5" name="Content Placeholder 5"/>
          <p:cNvPicPr>
            <a:picLocks noGrp="1" noChangeAspect="1"/>
          </p:cNvPicPr>
          <p:nvPr>
            <p:ph idx="1"/>
          </p:nvPr>
        </p:nvPicPr>
        <p:blipFill rotWithShape="1">
          <a:blip r:embed="rId2"/>
          <a:srcRect t="13736" b="9901"/>
          <a:stretch/>
        </p:blipFill>
        <p:spPr>
          <a:xfrm>
            <a:off x="3187700" y="1410789"/>
            <a:ext cx="5857785" cy="5447211"/>
          </a:xfrm>
          <a:prstGeom prst="rect">
            <a:avLst/>
          </a:prstGeom>
        </p:spPr>
      </p:pic>
    </p:spTree>
    <p:extLst>
      <p:ext uri="{BB962C8B-B14F-4D97-AF65-F5344CB8AC3E}">
        <p14:creationId xmlns:p14="http://schemas.microsoft.com/office/powerpoint/2010/main" val="335928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935" y="5662840"/>
            <a:ext cx="10515600" cy="1325563"/>
          </a:xfrm>
        </p:spPr>
        <p:txBody>
          <a:bodyPr>
            <a:normAutofit/>
          </a:bodyPr>
          <a:lstStyle/>
          <a:p>
            <a:r>
              <a:rPr lang="vi-VN" sz="2400" dirty="0"/>
              <a:t>Làm con nhím bằng đất nặn và vỏ hạt hướng dương</a:t>
            </a:r>
          </a:p>
        </p:txBody>
      </p:sp>
      <p:sp>
        <p:nvSpPr>
          <p:cNvPr id="4" name="Title 1"/>
          <p:cNvSpPr txBox="1">
            <a:spLocks/>
          </p:cNvSpPr>
          <p:nvPr/>
        </p:nvSpPr>
        <p:spPr>
          <a:xfrm>
            <a:off x="838200" y="182245"/>
            <a:ext cx="113538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mtClean="0">
                <a:solidFill>
                  <a:schemeClr val="tx2">
                    <a:lumMod val="50000"/>
                  </a:schemeClr>
                </a:solidFill>
              </a:rPr>
              <a:t>Thể hiện</a:t>
            </a:r>
            <a:r>
              <a:rPr lang="vi-VN" smtClean="0">
                <a:solidFill>
                  <a:srgbClr val="C00000"/>
                </a:solidFill>
              </a:rPr>
              <a:t/>
            </a:r>
            <a:br>
              <a:rPr lang="vi-VN" smtClean="0">
                <a:solidFill>
                  <a:srgbClr val="C00000"/>
                </a:solidFill>
              </a:rPr>
            </a:br>
            <a:r>
              <a:rPr lang="vi-VN" sz="2400" smtClean="0">
                <a:solidFill>
                  <a:srgbClr val="C00000"/>
                </a:solidFill>
              </a:rPr>
              <a:t>Gợi ý thực hiện sản phẩm mỹ thuật theo hình thức thể hiện mới trong thực hành sáng tạo</a:t>
            </a:r>
            <a:endParaRPr lang="vi-VN" sz="1100" dirty="0">
              <a:solidFill>
                <a:srgbClr val="C00000"/>
              </a:solidFill>
            </a:endParaRPr>
          </a:p>
        </p:txBody>
      </p:sp>
      <p:pic>
        <p:nvPicPr>
          <p:cNvPr id="5" name="Picture 4"/>
          <p:cNvPicPr>
            <a:picLocks noChangeAspect="1"/>
          </p:cNvPicPr>
          <p:nvPr/>
        </p:nvPicPr>
        <p:blipFill rotWithShape="1">
          <a:blip r:embed="rId2"/>
          <a:srcRect t="55355" r="-1852"/>
          <a:stretch/>
        </p:blipFill>
        <p:spPr>
          <a:xfrm>
            <a:off x="2948214" y="1507808"/>
            <a:ext cx="5934528" cy="4256710"/>
          </a:xfrm>
          <a:prstGeom prst="rect">
            <a:avLst/>
          </a:prstGeom>
        </p:spPr>
      </p:pic>
      <p:pic>
        <p:nvPicPr>
          <p:cNvPr id="6" name="Picture 5"/>
          <p:cNvPicPr>
            <a:picLocks noChangeAspect="1"/>
          </p:cNvPicPr>
          <p:nvPr/>
        </p:nvPicPr>
        <p:blipFill>
          <a:blip r:embed="rId2"/>
          <a:stretch>
            <a:fillRect/>
          </a:stretch>
        </p:blipFill>
        <p:spPr>
          <a:xfrm>
            <a:off x="22440900" y="-5715000"/>
            <a:ext cx="10287000" cy="18288000"/>
          </a:xfrm>
          <a:prstGeom prst="rect">
            <a:avLst/>
          </a:prstGeom>
        </p:spPr>
      </p:pic>
    </p:spTree>
    <p:extLst>
      <p:ext uri="{BB962C8B-B14F-4D97-AF65-F5344CB8AC3E}">
        <p14:creationId xmlns:p14="http://schemas.microsoft.com/office/powerpoint/2010/main" val="3828598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692</Words>
  <Application>Microsoft Office PowerPoint</Application>
  <PresentationFormat>Widescreen</PresentationFormat>
  <Paragraphs>44</Paragraphs>
  <Slides>19</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HI LẠP, LA MÃ, PHỤC HƯNG Tập trung vào sự cân đối, hài hòa, và lý tưởng hóa hình thể con người. </vt:lpstr>
      <vt:lpstr>QUAN SÁT  Một số khuynh hướng sáng tác mĩ thuật đương đại.   Khuynh hướng kết hợp giüa truyền thống và hiện đại   Hoạ sĩ Nguyễn Tư Nghiêm luôn thay đổi cách vẽ, tạo sự mới lạ trong các sáng tác của mình. Trong tác phẩm mĩ thuật 12 con giáp, ông đã có sự kết hợp giữa truyền thổng dân tộc trong khai thác đề tài và lối tạo hình hiện đại theo sự cảm thụ, thẩm mĩ của thời đại.  </vt:lpstr>
      <vt:lpstr>Khuynh hướng tìm tòi, thể nghiệm hình thức diễn đạt mới</vt:lpstr>
      <vt:lpstr> Phạm Bình Chương, Phố Hàng Trống, 2013, tranh sơn dầu Trong tác phẩm của mình, hoạ sĩ muốn lưu giữ những khoảnh khắc giao thời quý giá của quá khứ và hiện tại. Đó là những viềt tích còn nương lại của một ngôi nhà cổ vừa bị phá dỡ, điều khó tránh khỏi trong giai đoạn phát triển đô thị. Hoạ sĩ mong muốn công chúng có thể hiểu được ý nghĩa của tác phẩm ngay lập tức, bằng cách tạo một hiện thực sống động giống như bức ảnh có độ phân giải cao về màu sắc, độ chính xác và chi tiết</vt:lpstr>
      <vt:lpstr>Thể hiện Gợi ý thực hiện sản phẩm mỹ thuật theo hình thức thể hiện mới trong thực hành sáng tạo</vt:lpstr>
      <vt:lpstr>Làm con nhím bằng đất nặn và vỏ hạt hướng dương</vt:lpstr>
      <vt:lpstr>PowerPoint Presentation</vt:lpstr>
      <vt:lpstr>PowerPoint Presentation</vt:lpstr>
      <vt:lpstr>PowerPoint Presentation</vt:lpstr>
      <vt:lpstr>PowerPoint Presentation</vt:lpstr>
      <vt:lpstr>Bài tập  Thực hiện một sản phẩm mỹ thuật thể hiện một khuynh hướng sáng tác yêu thích</vt:lpstr>
      <vt:lpstr>THẢO LUẬN  Trưng bày sản phẩm mĩ thuật và Sản phẩm mīt huật của học sinh thảo luận:  - Sản phẩm mĩ thuật của bạn thể hiện khuynh hướng nghệ thuật nào? Có ý tưởng ra sao?  - Em thấy vẻ đẹp trong sản phầm mĩ thuật của bạn được thể hiện ở những yếu tố tạo hình nào?  </vt:lpstr>
      <vt:lpstr>PowerPoint Presentation</vt:lpstr>
      <vt:lpstr>  Như vậy chúng ta thấy khuynh hướng sáng tác mỹ thuật đương đại: Rất đa dạng, bao gồm cả sự kết hợp của nhiều phong cách và kỹ thuật khác nhau. Các nghệ sĩ và nhà sáng tạo thường chịu ảnh hưởng từ nhiều khung hướng khác nhau, và việc khám phá và kết hợp những xu hướng này thường tạo ra những tác phẩm độc đáo và mới mẻ.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24</cp:revision>
  <dcterms:created xsi:type="dcterms:W3CDTF">2024-07-21T13:21:57Z</dcterms:created>
  <dcterms:modified xsi:type="dcterms:W3CDTF">2025-03-18T02:27:27Z</dcterms:modified>
</cp:coreProperties>
</file>