
<file path=[Content_Types].xml><?xml version="1.0" encoding="utf-8"?>
<Types xmlns="http://schemas.openxmlformats.org/package/2006/content-types">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73" r:id="rId4"/>
    <p:sldId id="257" r:id="rId5"/>
    <p:sldId id="258" r:id="rId6"/>
    <p:sldId id="260" r:id="rId7"/>
    <p:sldId id="261" r:id="rId8"/>
    <p:sldId id="262" r:id="rId9"/>
    <p:sldId id="264" r:id="rId10"/>
    <p:sldId id="265" r:id="rId11"/>
    <p:sldId id="267" r:id="rId12"/>
    <p:sldId id="266" r:id="rId13"/>
    <p:sldId id="263" r:id="rId14"/>
    <p:sldId id="268" r:id="rId15"/>
    <p:sldId id="269" r:id="rId16"/>
    <p:sldId id="275" r:id="rId17"/>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06EAD78-9361-4BFA-B5E2-945463655E4C}">
          <p14:sldIdLst/>
        </p14:section>
        <p14:section name="Untitled Section" id="{CE73AB86-85F2-4AE6-B6C1-EC38A6C65674}">
          <p14:sldIdLst>
            <p14:sldId id="256"/>
            <p14:sldId id="259"/>
            <p14:sldId id="273"/>
            <p14:sldId id="257"/>
            <p14:sldId id="258"/>
            <p14:sldId id="260"/>
            <p14:sldId id="261"/>
            <p14:sldId id="262"/>
            <p14:sldId id="264"/>
            <p14:sldId id="265"/>
            <p14:sldId id="267"/>
            <p14:sldId id="266"/>
            <p14:sldId id="263"/>
            <p14:sldId id="268"/>
            <p14:sldId id="269"/>
            <p14:sldId id="27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493" autoAdjust="0"/>
    <p:restoredTop sz="94660"/>
  </p:normalViewPr>
  <p:slideViewPr>
    <p:cSldViewPr snapToGrid="0">
      <p:cViewPr varScale="1">
        <p:scale>
          <a:sx n="68" d="100"/>
          <a:sy n="68" d="100"/>
        </p:scale>
        <p:origin x="67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8F020150-E896-4AFA-8D24-7B209539A13F}" type="datetimeFigureOut">
              <a:rPr lang="vi-VN" smtClean="0"/>
              <a:t>05/12/2024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10D80E8-E119-4FD8-A7C2-8C8FACC207D9}" type="slidenum">
              <a:rPr lang="vi-VN" smtClean="0"/>
              <a:t>‹#›</a:t>
            </a:fld>
            <a:endParaRPr lang="vi-VN"/>
          </a:p>
        </p:txBody>
      </p:sp>
    </p:spTree>
    <p:extLst>
      <p:ext uri="{BB962C8B-B14F-4D97-AF65-F5344CB8AC3E}">
        <p14:creationId xmlns:p14="http://schemas.microsoft.com/office/powerpoint/2010/main" val="2157807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F020150-E896-4AFA-8D24-7B209539A13F}" type="datetimeFigureOut">
              <a:rPr lang="vi-VN" smtClean="0"/>
              <a:t>05/12/2024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10D80E8-E119-4FD8-A7C2-8C8FACC207D9}" type="slidenum">
              <a:rPr lang="vi-VN" smtClean="0"/>
              <a:t>‹#›</a:t>
            </a:fld>
            <a:endParaRPr lang="vi-VN"/>
          </a:p>
        </p:txBody>
      </p:sp>
    </p:spTree>
    <p:extLst>
      <p:ext uri="{BB962C8B-B14F-4D97-AF65-F5344CB8AC3E}">
        <p14:creationId xmlns:p14="http://schemas.microsoft.com/office/powerpoint/2010/main" val="1468583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F020150-E896-4AFA-8D24-7B209539A13F}" type="datetimeFigureOut">
              <a:rPr lang="vi-VN" smtClean="0"/>
              <a:t>05/12/2024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10D80E8-E119-4FD8-A7C2-8C8FACC207D9}" type="slidenum">
              <a:rPr lang="vi-VN" smtClean="0"/>
              <a:t>‹#›</a:t>
            </a:fld>
            <a:endParaRPr lang="vi-VN"/>
          </a:p>
        </p:txBody>
      </p:sp>
    </p:spTree>
    <p:extLst>
      <p:ext uri="{BB962C8B-B14F-4D97-AF65-F5344CB8AC3E}">
        <p14:creationId xmlns:p14="http://schemas.microsoft.com/office/powerpoint/2010/main" val="2156648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F020150-E896-4AFA-8D24-7B209539A13F}" type="datetimeFigureOut">
              <a:rPr lang="vi-VN" smtClean="0"/>
              <a:t>05/12/2024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10D80E8-E119-4FD8-A7C2-8C8FACC207D9}" type="slidenum">
              <a:rPr lang="vi-VN" smtClean="0"/>
              <a:t>‹#›</a:t>
            </a:fld>
            <a:endParaRPr lang="vi-VN"/>
          </a:p>
        </p:txBody>
      </p:sp>
    </p:spTree>
    <p:extLst>
      <p:ext uri="{BB962C8B-B14F-4D97-AF65-F5344CB8AC3E}">
        <p14:creationId xmlns:p14="http://schemas.microsoft.com/office/powerpoint/2010/main" val="2323291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F020150-E896-4AFA-8D24-7B209539A13F}" type="datetimeFigureOut">
              <a:rPr lang="vi-VN" smtClean="0"/>
              <a:t>05/12/2024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10D80E8-E119-4FD8-A7C2-8C8FACC207D9}" type="slidenum">
              <a:rPr lang="vi-VN" smtClean="0"/>
              <a:t>‹#›</a:t>
            </a:fld>
            <a:endParaRPr lang="vi-VN"/>
          </a:p>
        </p:txBody>
      </p:sp>
    </p:spTree>
    <p:extLst>
      <p:ext uri="{BB962C8B-B14F-4D97-AF65-F5344CB8AC3E}">
        <p14:creationId xmlns:p14="http://schemas.microsoft.com/office/powerpoint/2010/main" val="179962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8F020150-E896-4AFA-8D24-7B209539A13F}" type="datetimeFigureOut">
              <a:rPr lang="vi-VN" smtClean="0"/>
              <a:t>05/12/2024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10D80E8-E119-4FD8-A7C2-8C8FACC207D9}" type="slidenum">
              <a:rPr lang="vi-VN" smtClean="0"/>
              <a:t>‹#›</a:t>
            </a:fld>
            <a:endParaRPr lang="vi-VN"/>
          </a:p>
        </p:txBody>
      </p:sp>
    </p:spTree>
    <p:extLst>
      <p:ext uri="{BB962C8B-B14F-4D97-AF65-F5344CB8AC3E}">
        <p14:creationId xmlns:p14="http://schemas.microsoft.com/office/powerpoint/2010/main" val="3143253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8F020150-E896-4AFA-8D24-7B209539A13F}" type="datetimeFigureOut">
              <a:rPr lang="vi-VN" smtClean="0"/>
              <a:t>05/12/2024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10D80E8-E119-4FD8-A7C2-8C8FACC207D9}" type="slidenum">
              <a:rPr lang="vi-VN" smtClean="0"/>
              <a:t>‹#›</a:t>
            </a:fld>
            <a:endParaRPr lang="vi-VN"/>
          </a:p>
        </p:txBody>
      </p:sp>
    </p:spTree>
    <p:extLst>
      <p:ext uri="{BB962C8B-B14F-4D97-AF65-F5344CB8AC3E}">
        <p14:creationId xmlns:p14="http://schemas.microsoft.com/office/powerpoint/2010/main" val="1185744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8F020150-E896-4AFA-8D24-7B209539A13F}" type="datetimeFigureOut">
              <a:rPr lang="vi-VN" smtClean="0"/>
              <a:t>05/12/2024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10D80E8-E119-4FD8-A7C2-8C8FACC207D9}" type="slidenum">
              <a:rPr lang="vi-VN" smtClean="0"/>
              <a:t>‹#›</a:t>
            </a:fld>
            <a:endParaRPr lang="vi-VN"/>
          </a:p>
        </p:txBody>
      </p:sp>
    </p:spTree>
    <p:extLst>
      <p:ext uri="{BB962C8B-B14F-4D97-AF65-F5344CB8AC3E}">
        <p14:creationId xmlns:p14="http://schemas.microsoft.com/office/powerpoint/2010/main" val="3609495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020150-E896-4AFA-8D24-7B209539A13F}" type="datetimeFigureOut">
              <a:rPr lang="vi-VN" smtClean="0"/>
              <a:t>05/12/2024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10D80E8-E119-4FD8-A7C2-8C8FACC207D9}" type="slidenum">
              <a:rPr lang="vi-VN" smtClean="0"/>
              <a:t>‹#›</a:t>
            </a:fld>
            <a:endParaRPr lang="vi-VN"/>
          </a:p>
        </p:txBody>
      </p:sp>
    </p:spTree>
    <p:extLst>
      <p:ext uri="{BB962C8B-B14F-4D97-AF65-F5344CB8AC3E}">
        <p14:creationId xmlns:p14="http://schemas.microsoft.com/office/powerpoint/2010/main" val="3035493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F020150-E896-4AFA-8D24-7B209539A13F}" type="datetimeFigureOut">
              <a:rPr lang="vi-VN" smtClean="0"/>
              <a:t>05/12/2024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10D80E8-E119-4FD8-A7C2-8C8FACC207D9}" type="slidenum">
              <a:rPr lang="vi-VN" smtClean="0"/>
              <a:t>‹#›</a:t>
            </a:fld>
            <a:endParaRPr lang="vi-VN"/>
          </a:p>
        </p:txBody>
      </p:sp>
    </p:spTree>
    <p:extLst>
      <p:ext uri="{BB962C8B-B14F-4D97-AF65-F5344CB8AC3E}">
        <p14:creationId xmlns:p14="http://schemas.microsoft.com/office/powerpoint/2010/main" val="1847570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F020150-E896-4AFA-8D24-7B209539A13F}" type="datetimeFigureOut">
              <a:rPr lang="vi-VN" smtClean="0"/>
              <a:t>05/12/2024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10D80E8-E119-4FD8-A7C2-8C8FACC207D9}" type="slidenum">
              <a:rPr lang="vi-VN" smtClean="0"/>
              <a:t>‹#›</a:t>
            </a:fld>
            <a:endParaRPr lang="vi-VN"/>
          </a:p>
        </p:txBody>
      </p:sp>
    </p:spTree>
    <p:extLst>
      <p:ext uri="{BB962C8B-B14F-4D97-AF65-F5344CB8AC3E}">
        <p14:creationId xmlns:p14="http://schemas.microsoft.com/office/powerpoint/2010/main" val="1960930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020150-E896-4AFA-8D24-7B209539A13F}" type="datetimeFigureOut">
              <a:rPr lang="vi-VN" smtClean="0"/>
              <a:t>05/12/2024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0D80E8-E119-4FD8-A7C2-8C8FACC207D9}" type="slidenum">
              <a:rPr lang="vi-VN" smtClean="0"/>
              <a:t>‹#›</a:t>
            </a:fld>
            <a:endParaRPr lang="vi-VN"/>
          </a:p>
        </p:txBody>
      </p:sp>
    </p:spTree>
    <p:extLst>
      <p:ext uri="{BB962C8B-B14F-4D97-AF65-F5344CB8AC3E}">
        <p14:creationId xmlns:p14="http://schemas.microsoft.com/office/powerpoint/2010/main" val="22875911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8.pn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28.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s://blogtailieu.com/tag/gdpt-2018/"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6.jpeg"/><Relationship Id="rId4" Type="http://schemas.openxmlformats.org/officeDocument/2006/relationships/image" Target="../media/image11.png"/><Relationship Id="rId9" Type="http://schemas.openxmlformats.org/officeDocument/2006/relationships/hyperlink" Target="https://blogtailieu.com/tag/gdpt-2018/"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6.jpeg"/><Relationship Id="rId4" Type="http://schemas.openxmlformats.org/officeDocument/2006/relationships/image" Target="../media/image11.png"/><Relationship Id="rId9" Type="http://schemas.openxmlformats.org/officeDocument/2006/relationships/hyperlink" Target="https://blogtailieu.com/tag/gdpt-2018/"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8.pn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Định hướng] Học thiết kế đồ họa ở đâu mới đem đến chất lượng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8"/>
          <p:cNvSpPr/>
          <p:nvPr/>
        </p:nvSpPr>
        <p:spPr>
          <a:xfrm>
            <a:off x="1049564" y="173429"/>
            <a:ext cx="10602324" cy="1674422"/>
          </a:xfrm>
          <a:custGeom>
            <a:avLst/>
            <a:gdLst/>
            <a:ahLst/>
            <a:cxnLst/>
            <a:rect l="l" t="t" r="r" b="b"/>
            <a:pathLst>
              <a:path w="10720052" h="901638">
                <a:moveTo>
                  <a:pt x="3400760" y="786631"/>
                </a:moveTo>
                <a:lnTo>
                  <a:pt x="3515766" y="786631"/>
                </a:lnTo>
                <a:lnTo>
                  <a:pt x="3515766" y="901638"/>
                </a:lnTo>
                <a:lnTo>
                  <a:pt x="3400760" y="901638"/>
                </a:lnTo>
                <a:close/>
                <a:moveTo>
                  <a:pt x="3456422" y="277490"/>
                </a:moveTo>
                <a:lnTo>
                  <a:pt x="3375384" y="500137"/>
                </a:lnTo>
                <a:lnTo>
                  <a:pt x="3539095" y="500137"/>
                </a:lnTo>
                <a:close/>
                <a:moveTo>
                  <a:pt x="7980907" y="239018"/>
                </a:moveTo>
                <a:lnTo>
                  <a:pt x="7980907" y="409278"/>
                </a:lnTo>
                <a:lnTo>
                  <a:pt x="8047210" y="409278"/>
                </a:lnTo>
                <a:cubicBezTo>
                  <a:pt x="8094959" y="409278"/>
                  <a:pt x="8126882" y="406140"/>
                  <a:pt x="8142981" y="399864"/>
                </a:cubicBezTo>
                <a:cubicBezTo>
                  <a:pt x="8159080" y="393589"/>
                  <a:pt x="8171698" y="383766"/>
                  <a:pt x="8180839" y="370396"/>
                </a:cubicBezTo>
                <a:cubicBezTo>
                  <a:pt x="8189980" y="357027"/>
                  <a:pt x="8194550" y="341474"/>
                  <a:pt x="8194550" y="323739"/>
                </a:cubicBezTo>
                <a:cubicBezTo>
                  <a:pt x="8194550" y="301911"/>
                  <a:pt x="8188138" y="283902"/>
                  <a:pt x="8175314" y="269714"/>
                </a:cubicBezTo>
                <a:cubicBezTo>
                  <a:pt x="8162490" y="255526"/>
                  <a:pt x="8146255" y="246658"/>
                  <a:pt x="8126610" y="243111"/>
                </a:cubicBezTo>
                <a:cubicBezTo>
                  <a:pt x="8112148" y="240383"/>
                  <a:pt x="8083090" y="239018"/>
                  <a:pt x="8039434" y="239018"/>
                </a:cubicBezTo>
                <a:close/>
                <a:moveTo>
                  <a:pt x="7199857" y="239018"/>
                </a:moveTo>
                <a:lnTo>
                  <a:pt x="7199857" y="409278"/>
                </a:lnTo>
                <a:lnTo>
                  <a:pt x="7266160" y="409278"/>
                </a:lnTo>
                <a:cubicBezTo>
                  <a:pt x="7313909" y="409278"/>
                  <a:pt x="7345833" y="406140"/>
                  <a:pt x="7361931" y="399864"/>
                </a:cubicBezTo>
                <a:cubicBezTo>
                  <a:pt x="7378029" y="393589"/>
                  <a:pt x="7390649" y="383766"/>
                  <a:pt x="7399789" y="370396"/>
                </a:cubicBezTo>
                <a:cubicBezTo>
                  <a:pt x="7408930" y="357027"/>
                  <a:pt x="7413500" y="341474"/>
                  <a:pt x="7413500" y="323739"/>
                </a:cubicBezTo>
                <a:cubicBezTo>
                  <a:pt x="7413500" y="301911"/>
                  <a:pt x="7407088" y="283902"/>
                  <a:pt x="7394264" y="269714"/>
                </a:cubicBezTo>
                <a:cubicBezTo>
                  <a:pt x="7381440" y="255526"/>
                  <a:pt x="7365205" y="246658"/>
                  <a:pt x="7345560" y="243111"/>
                </a:cubicBezTo>
                <a:cubicBezTo>
                  <a:pt x="7331099" y="240383"/>
                  <a:pt x="7302040" y="239018"/>
                  <a:pt x="7258384" y="239018"/>
                </a:cubicBezTo>
                <a:close/>
                <a:moveTo>
                  <a:pt x="5333367" y="239018"/>
                </a:moveTo>
                <a:lnTo>
                  <a:pt x="5333367" y="391269"/>
                </a:lnTo>
                <a:lnTo>
                  <a:pt x="5422998" y="391269"/>
                </a:lnTo>
                <a:cubicBezTo>
                  <a:pt x="5481116" y="391269"/>
                  <a:pt x="5517405" y="388814"/>
                  <a:pt x="5531866" y="383902"/>
                </a:cubicBezTo>
                <a:cubicBezTo>
                  <a:pt x="5546327" y="378991"/>
                  <a:pt x="5557651" y="370533"/>
                  <a:pt x="5565836" y="358527"/>
                </a:cubicBezTo>
                <a:cubicBezTo>
                  <a:pt x="5574022" y="346522"/>
                  <a:pt x="5578115" y="331515"/>
                  <a:pt x="5578115" y="313507"/>
                </a:cubicBezTo>
                <a:cubicBezTo>
                  <a:pt x="5578115" y="293316"/>
                  <a:pt x="5572726" y="277013"/>
                  <a:pt x="5561948" y="264598"/>
                </a:cubicBezTo>
                <a:cubicBezTo>
                  <a:pt x="5551170" y="252183"/>
                  <a:pt x="5535959" y="244339"/>
                  <a:pt x="5516314" y="241065"/>
                </a:cubicBezTo>
                <a:cubicBezTo>
                  <a:pt x="5506491" y="239700"/>
                  <a:pt x="5477023" y="239018"/>
                  <a:pt x="5427910" y="239018"/>
                </a:cubicBezTo>
                <a:close/>
                <a:moveTo>
                  <a:pt x="10457705" y="231651"/>
                </a:moveTo>
                <a:lnTo>
                  <a:pt x="10562480" y="231651"/>
                </a:lnTo>
                <a:lnTo>
                  <a:pt x="10562480" y="387586"/>
                </a:lnTo>
                <a:lnTo>
                  <a:pt x="10720052" y="387586"/>
                </a:lnTo>
                <a:lnTo>
                  <a:pt x="10720052" y="495226"/>
                </a:lnTo>
                <a:lnTo>
                  <a:pt x="10562480" y="495226"/>
                </a:lnTo>
                <a:lnTo>
                  <a:pt x="10562480" y="651161"/>
                </a:lnTo>
                <a:lnTo>
                  <a:pt x="10457705" y="651161"/>
                </a:lnTo>
                <a:lnTo>
                  <a:pt x="10457705" y="495226"/>
                </a:lnTo>
                <a:lnTo>
                  <a:pt x="10300542" y="495226"/>
                </a:lnTo>
                <a:lnTo>
                  <a:pt x="10300542" y="387586"/>
                </a:lnTo>
                <a:lnTo>
                  <a:pt x="10457705" y="387586"/>
                </a:lnTo>
                <a:close/>
                <a:moveTo>
                  <a:pt x="6697861" y="230833"/>
                </a:moveTo>
                <a:cubicBezTo>
                  <a:pt x="6647929" y="230833"/>
                  <a:pt x="6607683" y="247954"/>
                  <a:pt x="6577123" y="282197"/>
                </a:cubicBezTo>
                <a:cubicBezTo>
                  <a:pt x="6546564" y="316440"/>
                  <a:pt x="6531284" y="368077"/>
                  <a:pt x="6531284" y="437109"/>
                </a:cubicBezTo>
                <a:cubicBezTo>
                  <a:pt x="6531284" y="505049"/>
                  <a:pt x="6546973" y="556549"/>
                  <a:pt x="6578351" y="591611"/>
                </a:cubicBezTo>
                <a:cubicBezTo>
                  <a:pt x="6609730" y="626672"/>
                  <a:pt x="6649566" y="644203"/>
                  <a:pt x="6697861" y="644203"/>
                </a:cubicBezTo>
                <a:cubicBezTo>
                  <a:pt x="6746155" y="644203"/>
                  <a:pt x="6785786" y="626809"/>
                  <a:pt x="6816756" y="592020"/>
                </a:cubicBezTo>
                <a:cubicBezTo>
                  <a:pt x="6847724" y="557231"/>
                  <a:pt x="6863209" y="505049"/>
                  <a:pt x="6863209" y="435471"/>
                </a:cubicBezTo>
                <a:cubicBezTo>
                  <a:pt x="6863209" y="366713"/>
                  <a:pt x="6848134" y="315417"/>
                  <a:pt x="6817984" y="281583"/>
                </a:cubicBezTo>
                <a:cubicBezTo>
                  <a:pt x="6787833" y="247750"/>
                  <a:pt x="6747793" y="230833"/>
                  <a:pt x="6697861" y="230833"/>
                </a:cubicBezTo>
                <a:close/>
                <a:moveTo>
                  <a:pt x="8425011" y="142429"/>
                </a:moveTo>
                <a:lnTo>
                  <a:pt x="8546157" y="142429"/>
                </a:lnTo>
                <a:lnTo>
                  <a:pt x="8546157" y="636427"/>
                </a:lnTo>
                <a:lnTo>
                  <a:pt x="8847385" y="636427"/>
                </a:lnTo>
                <a:lnTo>
                  <a:pt x="8847385" y="737518"/>
                </a:lnTo>
                <a:lnTo>
                  <a:pt x="8425011" y="737518"/>
                </a:lnTo>
                <a:close/>
                <a:moveTo>
                  <a:pt x="8935268" y="137518"/>
                </a:moveTo>
                <a:lnTo>
                  <a:pt x="9056414" y="137518"/>
                </a:lnTo>
                <a:lnTo>
                  <a:pt x="9056414" y="462484"/>
                </a:lnTo>
                <a:cubicBezTo>
                  <a:pt x="9056414" y="514053"/>
                  <a:pt x="9057914" y="547477"/>
                  <a:pt x="9060916" y="562757"/>
                </a:cubicBezTo>
                <a:cubicBezTo>
                  <a:pt x="9066100" y="587313"/>
                  <a:pt x="9078447" y="607027"/>
                  <a:pt x="9097955" y="621897"/>
                </a:cubicBezTo>
                <a:cubicBezTo>
                  <a:pt x="9117464" y="636768"/>
                  <a:pt x="9144136" y="644203"/>
                  <a:pt x="9177969" y="644203"/>
                </a:cubicBezTo>
                <a:cubicBezTo>
                  <a:pt x="9212348" y="644203"/>
                  <a:pt x="9238269" y="637177"/>
                  <a:pt x="9255732" y="623125"/>
                </a:cubicBezTo>
                <a:cubicBezTo>
                  <a:pt x="9273194" y="609073"/>
                  <a:pt x="9283699" y="591815"/>
                  <a:pt x="9287246" y="571352"/>
                </a:cubicBezTo>
                <a:cubicBezTo>
                  <a:pt x="9290793" y="550888"/>
                  <a:pt x="9292567" y="516918"/>
                  <a:pt x="9292567" y="469441"/>
                </a:cubicBezTo>
                <a:lnTo>
                  <a:pt x="9292567" y="137518"/>
                </a:lnTo>
                <a:lnTo>
                  <a:pt x="9413713" y="137518"/>
                </a:lnTo>
                <a:lnTo>
                  <a:pt x="9413713" y="452661"/>
                </a:lnTo>
                <a:cubicBezTo>
                  <a:pt x="9413713" y="524694"/>
                  <a:pt x="9410439" y="575581"/>
                  <a:pt x="9403890" y="605322"/>
                </a:cubicBezTo>
                <a:cubicBezTo>
                  <a:pt x="9397342" y="635062"/>
                  <a:pt x="9385268" y="660165"/>
                  <a:pt x="9367669" y="680629"/>
                </a:cubicBezTo>
                <a:cubicBezTo>
                  <a:pt x="9350070" y="701092"/>
                  <a:pt x="9326537" y="717395"/>
                  <a:pt x="9297069" y="729537"/>
                </a:cubicBezTo>
                <a:cubicBezTo>
                  <a:pt x="9267601" y="741679"/>
                  <a:pt x="9229129" y="747750"/>
                  <a:pt x="9181652" y="747750"/>
                </a:cubicBezTo>
                <a:cubicBezTo>
                  <a:pt x="9124354" y="747750"/>
                  <a:pt x="9080902" y="741133"/>
                  <a:pt x="9051298" y="727900"/>
                </a:cubicBezTo>
                <a:cubicBezTo>
                  <a:pt x="9021693" y="714667"/>
                  <a:pt x="8998296" y="697477"/>
                  <a:pt x="8981107" y="676331"/>
                </a:cubicBezTo>
                <a:cubicBezTo>
                  <a:pt x="8963917" y="655185"/>
                  <a:pt x="8952594" y="633016"/>
                  <a:pt x="8947137" y="609824"/>
                </a:cubicBezTo>
                <a:cubicBezTo>
                  <a:pt x="8939224" y="575444"/>
                  <a:pt x="8935268" y="524694"/>
                  <a:pt x="8935268" y="457572"/>
                </a:cubicBezTo>
                <a:close/>
                <a:moveTo>
                  <a:pt x="7859761" y="137518"/>
                </a:moveTo>
                <a:lnTo>
                  <a:pt x="8054168" y="137518"/>
                </a:lnTo>
                <a:cubicBezTo>
                  <a:pt x="8127838" y="137518"/>
                  <a:pt x="8175860" y="140519"/>
                  <a:pt x="8198234" y="146522"/>
                </a:cubicBezTo>
                <a:cubicBezTo>
                  <a:pt x="8232613" y="155526"/>
                  <a:pt x="8261399" y="175103"/>
                  <a:pt x="8284591" y="205253"/>
                </a:cubicBezTo>
                <a:cubicBezTo>
                  <a:pt x="8307783" y="235403"/>
                  <a:pt x="8319380" y="274353"/>
                  <a:pt x="8319380" y="322102"/>
                </a:cubicBezTo>
                <a:cubicBezTo>
                  <a:pt x="8319380" y="358937"/>
                  <a:pt x="8312694" y="389905"/>
                  <a:pt x="8299325" y="415008"/>
                </a:cubicBezTo>
                <a:cubicBezTo>
                  <a:pt x="8285955" y="440110"/>
                  <a:pt x="8268970" y="459823"/>
                  <a:pt x="8248370" y="474148"/>
                </a:cubicBezTo>
                <a:cubicBezTo>
                  <a:pt x="8227770" y="488473"/>
                  <a:pt x="8206828" y="497954"/>
                  <a:pt x="8185546" y="502593"/>
                </a:cubicBezTo>
                <a:cubicBezTo>
                  <a:pt x="8156624" y="508323"/>
                  <a:pt x="8114741" y="511188"/>
                  <a:pt x="8059898" y="511188"/>
                </a:cubicBezTo>
                <a:lnTo>
                  <a:pt x="7980907" y="511188"/>
                </a:lnTo>
                <a:lnTo>
                  <a:pt x="7980907" y="737518"/>
                </a:lnTo>
                <a:lnTo>
                  <a:pt x="7859761" y="737518"/>
                </a:lnTo>
                <a:close/>
                <a:moveTo>
                  <a:pt x="7078711" y="137518"/>
                </a:moveTo>
                <a:lnTo>
                  <a:pt x="7273118" y="137518"/>
                </a:lnTo>
                <a:cubicBezTo>
                  <a:pt x="7346788" y="137518"/>
                  <a:pt x="7394809" y="140519"/>
                  <a:pt x="7417184" y="146522"/>
                </a:cubicBezTo>
                <a:cubicBezTo>
                  <a:pt x="7451563" y="155526"/>
                  <a:pt x="7480349" y="175103"/>
                  <a:pt x="7503541" y="205253"/>
                </a:cubicBezTo>
                <a:cubicBezTo>
                  <a:pt x="7526733" y="235403"/>
                  <a:pt x="7538330" y="274353"/>
                  <a:pt x="7538330" y="322102"/>
                </a:cubicBezTo>
                <a:cubicBezTo>
                  <a:pt x="7538330" y="358937"/>
                  <a:pt x="7531645" y="389905"/>
                  <a:pt x="7518275" y="415008"/>
                </a:cubicBezTo>
                <a:cubicBezTo>
                  <a:pt x="7504906" y="440110"/>
                  <a:pt x="7487921" y="459823"/>
                  <a:pt x="7467320" y="474148"/>
                </a:cubicBezTo>
                <a:cubicBezTo>
                  <a:pt x="7446720" y="488473"/>
                  <a:pt x="7425779" y="497954"/>
                  <a:pt x="7404496" y="502593"/>
                </a:cubicBezTo>
                <a:cubicBezTo>
                  <a:pt x="7375573" y="508323"/>
                  <a:pt x="7333691" y="511188"/>
                  <a:pt x="7278848" y="511188"/>
                </a:cubicBezTo>
                <a:lnTo>
                  <a:pt x="7199857" y="511188"/>
                </a:lnTo>
                <a:lnTo>
                  <a:pt x="7199857" y="737518"/>
                </a:lnTo>
                <a:lnTo>
                  <a:pt x="7078711" y="737518"/>
                </a:lnTo>
                <a:close/>
                <a:moveTo>
                  <a:pt x="5820593" y="137518"/>
                </a:moveTo>
                <a:lnTo>
                  <a:pt x="5941739" y="137518"/>
                </a:lnTo>
                <a:lnTo>
                  <a:pt x="5941739" y="462484"/>
                </a:lnTo>
                <a:cubicBezTo>
                  <a:pt x="5941739" y="514053"/>
                  <a:pt x="5943239" y="547477"/>
                  <a:pt x="5946241" y="562757"/>
                </a:cubicBezTo>
                <a:cubicBezTo>
                  <a:pt x="5951425" y="587313"/>
                  <a:pt x="5963772" y="607027"/>
                  <a:pt x="5983281" y="621897"/>
                </a:cubicBezTo>
                <a:cubicBezTo>
                  <a:pt x="6002789" y="636768"/>
                  <a:pt x="6029461" y="644203"/>
                  <a:pt x="6063294" y="644203"/>
                </a:cubicBezTo>
                <a:cubicBezTo>
                  <a:pt x="6097674" y="644203"/>
                  <a:pt x="6123595" y="637177"/>
                  <a:pt x="6141057" y="623125"/>
                </a:cubicBezTo>
                <a:cubicBezTo>
                  <a:pt x="6158519" y="609073"/>
                  <a:pt x="6169024" y="591815"/>
                  <a:pt x="6172571" y="571352"/>
                </a:cubicBezTo>
                <a:cubicBezTo>
                  <a:pt x="6176118" y="550888"/>
                  <a:pt x="6177892" y="516918"/>
                  <a:pt x="6177892" y="469441"/>
                </a:cubicBezTo>
                <a:lnTo>
                  <a:pt x="6177892" y="137518"/>
                </a:lnTo>
                <a:lnTo>
                  <a:pt x="6299038" y="137518"/>
                </a:lnTo>
                <a:lnTo>
                  <a:pt x="6299038" y="452661"/>
                </a:lnTo>
                <a:cubicBezTo>
                  <a:pt x="6299038" y="524694"/>
                  <a:pt x="6295764" y="575581"/>
                  <a:pt x="6289215" y="605322"/>
                </a:cubicBezTo>
                <a:cubicBezTo>
                  <a:pt x="6282667" y="635062"/>
                  <a:pt x="6270593" y="660165"/>
                  <a:pt x="6252994" y="680629"/>
                </a:cubicBezTo>
                <a:cubicBezTo>
                  <a:pt x="6235395" y="701092"/>
                  <a:pt x="6211862" y="717395"/>
                  <a:pt x="6182394" y="729537"/>
                </a:cubicBezTo>
                <a:cubicBezTo>
                  <a:pt x="6152926" y="741679"/>
                  <a:pt x="6114454" y="747750"/>
                  <a:pt x="6066978" y="747750"/>
                </a:cubicBezTo>
                <a:cubicBezTo>
                  <a:pt x="6009679" y="747750"/>
                  <a:pt x="5966228" y="741133"/>
                  <a:pt x="5936623" y="727900"/>
                </a:cubicBezTo>
                <a:cubicBezTo>
                  <a:pt x="5907018" y="714667"/>
                  <a:pt x="5883621" y="697477"/>
                  <a:pt x="5866432" y="676331"/>
                </a:cubicBezTo>
                <a:cubicBezTo>
                  <a:pt x="5849242" y="655185"/>
                  <a:pt x="5837919" y="633016"/>
                  <a:pt x="5832462" y="609824"/>
                </a:cubicBezTo>
                <a:cubicBezTo>
                  <a:pt x="5824549" y="575444"/>
                  <a:pt x="5820593" y="524694"/>
                  <a:pt x="5820593" y="457572"/>
                </a:cubicBezTo>
                <a:close/>
                <a:moveTo>
                  <a:pt x="5212221" y="137518"/>
                </a:moveTo>
                <a:lnTo>
                  <a:pt x="5467200" y="137518"/>
                </a:lnTo>
                <a:cubicBezTo>
                  <a:pt x="5531320" y="137518"/>
                  <a:pt x="5577910" y="142906"/>
                  <a:pt x="5606969" y="153684"/>
                </a:cubicBezTo>
                <a:cubicBezTo>
                  <a:pt x="5636027" y="164462"/>
                  <a:pt x="5659288" y="183629"/>
                  <a:pt x="5676750" y="211187"/>
                </a:cubicBezTo>
                <a:cubicBezTo>
                  <a:pt x="5694213" y="238745"/>
                  <a:pt x="5702944" y="270260"/>
                  <a:pt x="5702944" y="305730"/>
                </a:cubicBezTo>
                <a:cubicBezTo>
                  <a:pt x="5702944" y="350751"/>
                  <a:pt x="5689711" y="387927"/>
                  <a:pt x="5663244" y="417259"/>
                </a:cubicBezTo>
                <a:cubicBezTo>
                  <a:pt x="5636778" y="446590"/>
                  <a:pt x="5597214" y="465076"/>
                  <a:pt x="5544554" y="472716"/>
                </a:cubicBezTo>
                <a:cubicBezTo>
                  <a:pt x="5570748" y="487995"/>
                  <a:pt x="5592371" y="504776"/>
                  <a:pt x="5609424" y="523057"/>
                </a:cubicBezTo>
                <a:cubicBezTo>
                  <a:pt x="5626477" y="541338"/>
                  <a:pt x="5649465" y="573807"/>
                  <a:pt x="5678388" y="620465"/>
                </a:cubicBezTo>
                <a:lnTo>
                  <a:pt x="5751648" y="737518"/>
                </a:lnTo>
                <a:lnTo>
                  <a:pt x="5606764" y="737518"/>
                </a:lnTo>
                <a:lnTo>
                  <a:pt x="5519179" y="606959"/>
                </a:lnTo>
                <a:cubicBezTo>
                  <a:pt x="5488074" y="560301"/>
                  <a:pt x="5466791" y="530901"/>
                  <a:pt x="5455331" y="518759"/>
                </a:cubicBezTo>
                <a:cubicBezTo>
                  <a:pt x="5443872" y="506617"/>
                  <a:pt x="5431729" y="498296"/>
                  <a:pt x="5418906" y="493793"/>
                </a:cubicBezTo>
                <a:cubicBezTo>
                  <a:pt x="5406081" y="489291"/>
                  <a:pt x="5385754" y="487040"/>
                  <a:pt x="5357923" y="487040"/>
                </a:cubicBezTo>
                <a:lnTo>
                  <a:pt x="5333367" y="487040"/>
                </a:lnTo>
                <a:lnTo>
                  <a:pt x="5333367" y="737518"/>
                </a:lnTo>
                <a:lnTo>
                  <a:pt x="5212221" y="737518"/>
                </a:lnTo>
                <a:close/>
                <a:moveTo>
                  <a:pt x="3759137" y="137518"/>
                </a:moveTo>
                <a:lnTo>
                  <a:pt x="4235946" y="137518"/>
                </a:lnTo>
                <a:lnTo>
                  <a:pt x="4235946" y="239018"/>
                </a:lnTo>
                <a:lnTo>
                  <a:pt x="4058319" y="239018"/>
                </a:lnTo>
                <a:lnTo>
                  <a:pt x="4058319" y="737518"/>
                </a:lnTo>
                <a:lnTo>
                  <a:pt x="3937173" y="737518"/>
                </a:lnTo>
                <a:lnTo>
                  <a:pt x="3937173" y="239018"/>
                </a:lnTo>
                <a:lnTo>
                  <a:pt x="3759137" y="239018"/>
                </a:lnTo>
                <a:close/>
                <a:moveTo>
                  <a:pt x="3393802" y="137518"/>
                </a:moveTo>
                <a:lnTo>
                  <a:pt x="3521906" y="137518"/>
                </a:lnTo>
                <a:lnTo>
                  <a:pt x="3762151" y="737518"/>
                </a:lnTo>
                <a:lnTo>
                  <a:pt x="3630364" y="737518"/>
                </a:lnTo>
                <a:lnTo>
                  <a:pt x="3577977" y="601229"/>
                </a:lnTo>
                <a:lnTo>
                  <a:pt x="3338140" y="601229"/>
                </a:lnTo>
                <a:lnTo>
                  <a:pt x="3288618" y="737518"/>
                </a:lnTo>
                <a:lnTo>
                  <a:pt x="3160105" y="737518"/>
                </a:lnTo>
                <a:close/>
                <a:moveTo>
                  <a:pt x="2610668" y="137518"/>
                </a:moveTo>
                <a:lnTo>
                  <a:pt x="2731814" y="137518"/>
                </a:lnTo>
                <a:lnTo>
                  <a:pt x="2731814" y="462484"/>
                </a:lnTo>
                <a:cubicBezTo>
                  <a:pt x="2731814" y="514053"/>
                  <a:pt x="2733315" y="547477"/>
                  <a:pt x="2736317" y="562757"/>
                </a:cubicBezTo>
                <a:cubicBezTo>
                  <a:pt x="2741501" y="587313"/>
                  <a:pt x="2753847" y="607027"/>
                  <a:pt x="2773356" y="621897"/>
                </a:cubicBezTo>
                <a:cubicBezTo>
                  <a:pt x="2792865" y="636768"/>
                  <a:pt x="2819536" y="644203"/>
                  <a:pt x="2853370" y="644203"/>
                </a:cubicBezTo>
                <a:cubicBezTo>
                  <a:pt x="2887749" y="644203"/>
                  <a:pt x="2913670" y="637177"/>
                  <a:pt x="2931132" y="623125"/>
                </a:cubicBezTo>
                <a:cubicBezTo>
                  <a:pt x="2948595" y="609073"/>
                  <a:pt x="2959100" y="591815"/>
                  <a:pt x="2962647" y="571352"/>
                </a:cubicBezTo>
                <a:cubicBezTo>
                  <a:pt x="2966194" y="550888"/>
                  <a:pt x="2967968" y="516918"/>
                  <a:pt x="2967968" y="469441"/>
                </a:cubicBezTo>
                <a:lnTo>
                  <a:pt x="2967968" y="137518"/>
                </a:lnTo>
                <a:lnTo>
                  <a:pt x="3089113" y="137518"/>
                </a:lnTo>
                <a:lnTo>
                  <a:pt x="3089113" y="452661"/>
                </a:lnTo>
                <a:cubicBezTo>
                  <a:pt x="3089113" y="524694"/>
                  <a:pt x="3085839" y="575581"/>
                  <a:pt x="3079291" y="605322"/>
                </a:cubicBezTo>
                <a:cubicBezTo>
                  <a:pt x="3072742" y="635062"/>
                  <a:pt x="3060669" y="660165"/>
                  <a:pt x="3043070" y="680629"/>
                </a:cubicBezTo>
                <a:cubicBezTo>
                  <a:pt x="3025471" y="701092"/>
                  <a:pt x="3001937" y="717395"/>
                  <a:pt x="2972469" y="729537"/>
                </a:cubicBezTo>
                <a:cubicBezTo>
                  <a:pt x="2943002" y="741679"/>
                  <a:pt x="2904530" y="747750"/>
                  <a:pt x="2857053" y="747750"/>
                </a:cubicBezTo>
                <a:cubicBezTo>
                  <a:pt x="2799754" y="747750"/>
                  <a:pt x="2756302" y="741133"/>
                  <a:pt x="2726699" y="727900"/>
                </a:cubicBezTo>
                <a:cubicBezTo>
                  <a:pt x="2697094" y="714667"/>
                  <a:pt x="2673697" y="697477"/>
                  <a:pt x="2656508" y="676331"/>
                </a:cubicBezTo>
                <a:cubicBezTo>
                  <a:pt x="2639318" y="655185"/>
                  <a:pt x="2627994" y="633016"/>
                  <a:pt x="2622537" y="609824"/>
                </a:cubicBezTo>
                <a:cubicBezTo>
                  <a:pt x="2614625" y="575444"/>
                  <a:pt x="2610668" y="524694"/>
                  <a:pt x="2610668" y="457572"/>
                </a:cubicBezTo>
                <a:close/>
                <a:moveTo>
                  <a:pt x="2002296" y="137518"/>
                </a:moveTo>
                <a:lnTo>
                  <a:pt x="2123443" y="137518"/>
                </a:lnTo>
                <a:lnTo>
                  <a:pt x="2123443" y="373671"/>
                </a:lnTo>
                <a:lnTo>
                  <a:pt x="2360823" y="373671"/>
                </a:lnTo>
                <a:lnTo>
                  <a:pt x="2360823" y="137518"/>
                </a:lnTo>
                <a:lnTo>
                  <a:pt x="2481969" y="137518"/>
                </a:lnTo>
                <a:lnTo>
                  <a:pt x="2481969" y="737518"/>
                </a:lnTo>
                <a:lnTo>
                  <a:pt x="2360823" y="737518"/>
                </a:lnTo>
                <a:lnTo>
                  <a:pt x="2360823" y="475171"/>
                </a:lnTo>
                <a:lnTo>
                  <a:pt x="2123443" y="475171"/>
                </a:lnTo>
                <a:lnTo>
                  <a:pt x="2123443" y="737518"/>
                </a:lnTo>
                <a:lnTo>
                  <a:pt x="2002296" y="737518"/>
                </a:lnTo>
                <a:close/>
                <a:moveTo>
                  <a:pt x="1444563" y="137518"/>
                </a:moveTo>
                <a:lnTo>
                  <a:pt x="1921371" y="137518"/>
                </a:lnTo>
                <a:lnTo>
                  <a:pt x="1921371" y="239018"/>
                </a:lnTo>
                <a:lnTo>
                  <a:pt x="1743744" y="239018"/>
                </a:lnTo>
                <a:lnTo>
                  <a:pt x="1743744" y="737518"/>
                </a:lnTo>
                <a:lnTo>
                  <a:pt x="1622598" y="737518"/>
                </a:lnTo>
                <a:lnTo>
                  <a:pt x="1622598" y="239018"/>
                </a:lnTo>
                <a:lnTo>
                  <a:pt x="1444563" y="239018"/>
                </a:lnTo>
                <a:close/>
                <a:moveTo>
                  <a:pt x="653802" y="137518"/>
                </a:moveTo>
                <a:lnTo>
                  <a:pt x="795821" y="137518"/>
                </a:lnTo>
                <a:lnTo>
                  <a:pt x="937021" y="374898"/>
                </a:lnTo>
                <a:lnTo>
                  <a:pt x="1075357" y="137518"/>
                </a:lnTo>
                <a:lnTo>
                  <a:pt x="1214921" y="137518"/>
                </a:lnTo>
                <a:lnTo>
                  <a:pt x="994320" y="485813"/>
                </a:lnTo>
                <a:lnTo>
                  <a:pt x="994320" y="737518"/>
                </a:lnTo>
                <a:lnTo>
                  <a:pt x="873583" y="737518"/>
                </a:lnTo>
                <a:lnTo>
                  <a:pt x="873583" y="484994"/>
                </a:lnTo>
                <a:close/>
                <a:moveTo>
                  <a:pt x="0" y="137518"/>
                </a:moveTo>
                <a:lnTo>
                  <a:pt x="181309" y="137518"/>
                </a:lnTo>
                <a:lnTo>
                  <a:pt x="290177" y="546795"/>
                </a:lnTo>
                <a:lnTo>
                  <a:pt x="397817" y="137518"/>
                </a:lnTo>
                <a:lnTo>
                  <a:pt x="579536" y="137518"/>
                </a:lnTo>
                <a:lnTo>
                  <a:pt x="579536" y="737518"/>
                </a:lnTo>
                <a:lnTo>
                  <a:pt x="466985" y="737518"/>
                </a:lnTo>
                <a:lnTo>
                  <a:pt x="466985" y="265212"/>
                </a:lnTo>
                <a:lnTo>
                  <a:pt x="347885" y="737518"/>
                </a:lnTo>
                <a:lnTo>
                  <a:pt x="231241" y="737518"/>
                </a:lnTo>
                <a:lnTo>
                  <a:pt x="112551" y="265212"/>
                </a:lnTo>
                <a:lnTo>
                  <a:pt x="112551" y="737518"/>
                </a:lnTo>
                <a:lnTo>
                  <a:pt x="0" y="737518"/>
                </a:lnTo>
                <a:close/>
                <a:moveTo>
                  <a:pt x="9755645" y="127286"/>
                </a:moveTo>
                <a:cubicBezTo>
                  <a:pt x="9830952" y="127286"/>
                  <a:pt x="9887637" y="143793"/>
                  <a:pt x="9925700" y="176808"/>
                </a:cubicBezTo>
                <a:cubicBezTo>
                  <a:pt x="9963763" y="209823"/>
                  <a:pt x="9983749" y="253889"/>
                  <a:pt x="9985659" y="309005"/>
                </a:cubicBezTo>
                <a:lnTo>
                  <a:pt x="9864513" y="314325"/>
                </a:lnTo>
                <a:cubicBezTo>
                  <a:pt x="9859329" y="283493"/>
                  <a:pt x="9848211" y="261324"/>
                  <a:pt x="9831157" y="247818"/>
                </a:cubicBezTo>
                <a:cubicBezTo>
                  <a:pt x="9814103" y="234312"/>
                  <a:pt x="9788524" y="227559"/>
                  <a:pt x="9754418" y="227559"/>
                </a:cubicBezTo>
                <a:cubicBezTo>
                  <a:pt x="9719220" y="227559"/>
                  <a:pt x="9691662" y="234789"/>
                  <a:pt x="9671744" y="249250"/>
                </a:cubicBezTo>
                <a:cubicBezTo>
                  <a:pt x="9658920" y="258527"/>
                  <a:pt x="9652507" y="270942"/>
                  <a:pt x="9652507" y="286494"/>
                </a:cubicBezTo>
                <a:cubicBezTo>
                  <a:pt x="9652507" y="300683"/>
                  <a:pt x="9658511" y="312825"/>
                  <a:pt x="9670516" y="322920"/>
                </a:cubicBezTo>
                <a:cubicBezTo>
                  <a:pt x="9685795" y="335744"/>
                  <a:pt x="9722903" y="349114"/>
                  <a:pt x="9781839" y="363029"/>
                </a:cubicBezTo>
                <a:cubicBezTo>
                  <a:pt x="9840775" y="376945"/>
                  <a:pt x="9884363" y="391338"/>
                  <a:pt x="9912603" y="406208"/>
                </a:cubicBezTo>
                <a:cubicBezTo>
                  <a:pt x="9940843" y="421078"/>
                  <a:pt x="9962944" y="441406"/>
                  <a:pt x="9978906" y="467190"/>
                </a:cubicBezTo>
                <a:cubicBezTo>
                  <a:pt x="9994868" y="492975"/>
                  <a:pt x="10002849" y="524830"/>
                  <a:pt x="10002849" y="562757"/>
                </a:cubicBezTo>
                <a:cubicBezTo>
                  <a:pt x="10002849" y="597136"/>
                  <a:pt x="9993299" y="629332"/>
                  <a:pt x="9974199" y="659346"/>
                </a:cubicBezTo>
                <a:cubicBezTo>
                  <a:pt x="9955099" y="689360"/>
                  <a:pt x="9928087" y="711665"/>
                  <a:pt x="9893163" y="726263"/>
                </a:cubicBezTo>
                <a:cubicBezTo>
                  <a:pt x="9858238" y="740861"/>
                  <a:pt x="9814717" y="748159"/>
                  <a:pt x="9762603" y="748159"/>
                </a:cubicBezTo>
                <a:cubicBezTo>
                  <a:pt x="9686751" y="748159"/>
                  <a:pt x="9628496" y="730629"/>
                  <a:pt x="9587842" y="695567"/>
                </a:cubicBezTo>
                <a:cubicBezTo>
                  <a:pt x="9547187" y="660506"/>
                  <a:pt x="9522903" y="609414"/>
                  <a:pt x="9514990" y="542293"/>
                </a:cubicBezTo>
                <a:lnTo>
                  <a:pt x="9632862" y="530833"/>
                </a:lnTo>
                <a:cubicBezTo>
                  <a:pt x="9639956" y="570396"/>
                  <a:pt x="9654349" y="599455"/>
                  <a:pt x="9676041" y="618009"/>
                </a:cubicBezTo>
                <a:cubicBezTo>
                  <a:pt x="9697733" y="636563"/>
                  <a:pt x="9726996" y="645840"/>
                  <a:pt x="9763831" y="645840"/>
                </a:cubicBezTo>
                <a:cubicBezTo>
                  <a:pt x="9802848" y="645840"/>
                  <a:pt x="9832249" y="637586"/>
                  <a:pt x="9852030" y="621079"/>
                </a:cubicBezTo>
                <a:cubicBezTo>
                  <a:pt x="9871812" y="604571"/>
                  <a:pt x="9881703" y="585267"/>
                  <a:pt x="9881703" y="563166"/>
                </a:cubicBezTo>
                <a:cubicBezTo>
                  <a:pt x="9881703" y="548978"/>
                  <a:pt x="9877541" y="536904"/>
                  <a:pt x="9869220" y="526945"/>
                </a:cubicBezTo>
                <a:cubicBezTo>
                  <a:pt x="9860898" y="516986"/>
                  <a:pt x="9846369" y="508323"/>
                  <a:pt x="9825632" y="500956"/>
                </a:cubicBezTo>
                <a:cubicBezTo>
                  <a:pt x="9811443" y="496044"/>
                  <a:pt x="9779110" y="487313"/>
                  <a:pt x="9728633" y="474762"/>
                </a:cubicBezTo>
                <a:cubicBezTo>
                  <a:pt x="9663694" y="458664"/>
                  <a:pt x="9618128" y="438882"/>
                  <a:pt x="9591934" y="415417"/>
                </a:cubicBezTo>
                <a:cubicBezTo>
                  <a:pt x="9555099" y="382402"/>
                  <a:pt x="9536682" y="342156"/>
                  <a:pt x="9536682" y="294680"/>
                </a:cubicBezTo>
                <a:cubicBezTo>
                  <a:pt x="9536682" y="264121"/>
                  <a:pt x="9545345" y="235539"/>
                  <a:pt x="9562671" y="208936"/>
                </a:cubicBezTo>
                <a:cubicBezTo>
                  <a:pt x="9579997" y="182333"/>
                  <a:pt x="9604963" y="162074"/>
                  <a:pt x="9637569" y="148159"/>
                </a:cubicBezTo>
                <a:cubicBezTo>
                  <a:pt x="9670175" y="134243"/>
                  <a:pt x="9709533" y="127286"/>
                  <a:pt x="9755645" y="127286"/>
                </a:cubicBezTo>
                <a:close/>
                <a:moveTo>
                  <a:pt x="6696633" y="127286"/>
                </a:moveTo>
                <a:cubicBezTo>
                  <a:pt x="6785037" y="127286"/>
                  <a:pt x="6855773" y="154707"/>
                  <a:pt x="6908843" y="209550"/>
                </a:cubicBezTo>
                <a:cubicBezTo>
                  <a:pt x="6961913" y="264393"/>
                  <a:pt x="6988448" y="340655"/>
                  <a:pt x="6988448" y="438336"/>
                </a:cubicBezTo>
                <a:cubicBezTo>
                  <a:pt x="6988448" y="535199"/>
                  <a:pt x="6962117" y="610983"/>
                  <a:pt x="6909457" y="665690"/>
                </a:cubicBezTo>
                <a:cubicBezTo>
                  <a:pt x="6856796" y="720397"/>
                  <a:pt x="6786400" y="747750"/>
                  <a:pt x="6698270" y="747750"/>
                </a:cubicBezTo>
                <a:cubicBezTo>
                  <a:pt x="6609047" y="747750"/>
                  <a:pt x="6538106" y="720533"/>
                  <a:pt x="6485445" y="666099"/>
                </a:cubicBezTo>
                <a:cubicBezTo>
                  <a:pt x="6432784" y="611665"/>
                  <a:pt x="6406455" y="536699"/>
                  <a:pt x="6406455" y="441201"/>
                </a:cubicBezTo>
                <a:cubicBezTo>
                  <a:pt x="6406455" y="380083"/>
                  <a:pt x="6415595" y="328786"/>
                  <a:pt x="6433876" y="287313"/>
                </a:cubicBezTo>
                <a:cubicBezTo>
                  <a:pt x="6447518" y="256754"/>
                  <a:pt x="6466141" y="229332"/>
                  <a:pt x="6489743" y="205048"/>
                </a:cubicBezTo>
                <a:cubicBezTo>
                  <a:pt x="6513345" y="180764"/>
                  <a:pt x="6539197" y="162756"/>
                  <a:pt x="6567301" y="151024"/>
                </a:cubicBezTo>
                <a:cubicBezTo>
                  <a:pt x="6604681" y="135198"/>
                  <a:pt x="6647792" y="127286"/>
                  <a:pt x="6696633" y="127286"/>
                </a:cubicBezTo>
                <a:close/>
                <a:moveTo>
                  <a:pt x="4841192" y="127286"/>
                </a:moveTo>
                <a:cubicBezTo>
                  <a:pt x="4915681" y="127286"/>
                  <a:pt x="4973866" y="142906"/>
                  <a:pt x="5015749" y="174148"/>
                </a:cubicBezTo>
                <a:cubicBezTo>
                  <a:pt x="5057632" y="205389"/>
                  <a:pt x="5084576" y="248568"/>
                  <a:pt x="5096581" y="303684"/>
                </a:cubicBezTo>
                <a:lnTo>
                  <a:pt x="4976254" y="326194"/>
                </a:lnTo>
                <a:cubicBezTo>
                  <a:pt x="4967795" y="296726"/>
                  <a:pt x="4951902" y="273466"/>
                  <a:pt x="4928573" y="256413"/>
                </a:cubicBezTo>
                <a:cubicBezTo>
                  <a:pt x="4905244" y="239359"/>
                  <a:pt x="4876117" y="230833"/>
                  <a:pt x="4841192" y="230833"/>
                </a:cubicBezTo>
                <a:cubicBezTo>
                  <a:pt x="4788259" y="230833"/>
                  <a:pt x="4746172" y="247613"/>
                  <a:pt x="4714930" y="281174"/>
                </a:cubicBezTo>
                <a:cubicBezTo>
                  <a:pt x="4683689" y="314735"/>
                  <a:pt x="4668068" y="364530"/>
                  <a:pt x="4668068" y="430560"/>
                </a:cubicBezTo>
                <a:cubicBezTo>
                  <a:pt x="4668068" y="501774"/>
                  <a:pt x="4683893" y="555185"/>
                  <a:pt x="4715544" y="590792"/>
                </a:cubicBezTo>
                <a:cubicBezTo>
                  <a:pt x="4747195" y="626399"/>
                  <a:pt x="4788669" y="644203"/>
                  <a:pt x="4839964" y="644203"/>
                </a:cubicBezTo>
                <a:cubicBezTo>
                  <a:pt x="4865339" y="644203"/>
                  <a:pt x="4890783" y="639223"/>
                  <a:pt x="4916294" y="629264"/>
                </a:cubicBezTo>
                <a:cubicBezTo>
                  <a:pt x="4941806" y="619305"/>
                  <a:pt x="4963703" y="607231"/>
                  <a:pt x="4981984" y="593043"/>
                </a:cubicBezTo>
                <a:lnTo>
                  <a:pt x="4981984" y="516918"/>
                </a:lnTo>
                <a:lnTo>
                  <a:pt x="4843238" y="516918"/>
                </a:lnTo>
                <a:lnTo>
                  <a:pt x="4843238" y="415826"/>
                </a:lnTo>
                <a:lnTo>
                  <a:pt x="5104357" y="415826"/>
                </a:lnTo>
                <a:lnTo>
                  <a:pt x="5104357" y="654844"/>
                </a:lnTo>
                <a:cubicBezTo>
                  <a:pt x="5078982" y="679401"/>
                  <a:pt x="5042215" y="701024"/>
                  <a:pt x="4994057" y="719715"/>
                </a:cubicBezTo>
                <a:cubicBezTo>
                  <a:pt x="4945899" y="738405"/>
                  <a:pt x="4897126" y="747750"/>
                  <a:pt x="4847741" y="747750"/>
                </a:cubicBezTo>
                <a:cubicBezTo>
                  <a:pt x="4784985" y="747750"/>
                  <a:pt x="4730279" y="734585"/>
                  <a:pt x="4683621" y="708255"/>
                </a:cubicBezTo>
                <a:cubicBezTo>
                  <a:pt x="4636963" y="681925"/>
                  <a:pt x="4601902" y="644271"/>
                  <a:pt x="4578437" y="595294"/>
                </a:cubicBezTo>
                <a:cubicBezTo>
                  <a:pt x="4554971" y="546317"/>
                  <a:pt x="4543239" y="493043"/>
                  <a:pt x="4543239" y="435471"/>
                </a:cubicBezTo>
                <a:cubicBezTo>
                  <a:pt x="4543239" y="372988"/>
                  <a:pt x="4556336" y="317463"/>
                  <a:pt x="4582529" y="268896"/>
                </a:cubicBezTo>
                <a:cubicBezTo>
                  <a:pt x="4608723" y="220328"/>
                  <a:pt x="4647059" y="183084"/>
                  <a:pt x="4697536" y="157163"/>
                </a:cubicBezTo>
                <a:cubicBezTo>
                  <a:pt x="4736008" y="137245"/>
                  <a:pt x="4783894" y="127286"/>
                  <a:pt x="4841192" y="127286"/>
                </a:cubicBezTo>
                <a:close/>
                <a:moveTo>
                  <a:pt x="3419586" y="63848"/>
                </a:moveTo>
                <a:lnTo>
                  <a:pt x="3492438" y="63848"/>
                </a:lnTo>
                <a:lnTo>
                  <a:pt x="3581660" y="117054"/>
                </a:lnTo>
                <a:lnTo>
                  <a:pt x="3501033" y="117054"/>
                </a:lnTo>
                <a:lnTo>
                  <a:pt x="3456012" y="86767"/>
                </a:lnTo>
                <a:lnTo>
                  <a:pt x="3410992" y="117054"/>
                </a:lnTo>
                <a:lnTo>
                  <a:pt x="3330364" y="117054"/>
                </a:lnTo>
                <a:close/>
                <a:moveTo>
                  <a:pt x="1035248" y="0"/>
                </a:moveTo>
                <a:lnTo>
                  <a:pt x="1088454" y="0"/>
                </a:lnTo>
                <a:cubicBezTo>
                  <a:pt x="1088181" y="36835"/>
                  <a:pt x="1081292" y="63165"/>
                  <a:pt x="1067786" y="78991"/>
                </a:cubicBezTo>
                <a:cubicBezTo>
                  <a:pt x="1054279" y="94816"/>
                  <a:pt x="1036885" y="102729"/>
                  <a:pt x="1015603" y="102729"/>
                </a:cubicBezTo>
                <a:cubicBezTo>
                  <a:pt x="1006326" y="102729"/>
                  <a:pt x="997185" y="101774"/>
                  <a:pt x="988181" y="99864"/>
                </a:cubicBezTo>
                <a:cubicBezTo>
                  <a:pt x="981906" y="98227"/>
                  <a:pt x="966217" y="92633"/>
                  <a:pt x="941114" y="83084"/>
                </a:cubicBezTo>
                <a:cubicBezTo>
                  <a:pt x="916012" y="73534"/>
                  <a:pt x="897731" y="68759"/>
                  <a:pt x="886271" y="68759"/>
                </a:cubicBezTo>
                <a:cubicBezTo>
                  <a:pt x="877540" y="68759"/>
                  <a:pt x="870718" y="71419"/>
                  <a:pt x="865807" y="76740"/>
                </a:cubicBezTo>
                <a:cubicBezTo>
                  <a:pt x="860896" y="82060"/>
                  <a:pt x="858304" y="91269"/>
                  <a:pt x="858031" y="104366"/>
                </a:cubicBezTo>
                <a:lnTo>
                  <a:pt x="805644" y="104366"/>
                </a:lnTo>
                <a:cubicBezTo>
                  <a:pt x="805371" y="98090"/>
                  <a:pt x="805234" y="93179"/>
                  <a:pt x="805234" y="89632"/>
                </a:cubicBezTo>
                <a:cubicBezTo>
                  <a:pt x="805234" y="60983"/>
                  <a:pt x="812192" y="38950"/>
                  <a:pt x="826107" y="23534"/>
                </a:cubicBezTo>
                <a:cubicBezTo>
                  <a:pt x="840023" y="8118"/>
                  <a:pt x="857894" y="410"/>
                  <a:pt x="879723" y="410"/>
                </a:cubicBezTo>
                <a:cubicBezTo>
                  <a:pt x="889272" y="410"/>
                  <a:pt x="898140" y="1433"/>
                  <a:pt x="906326" y="3479"/>
                </a:cubicBezTo>
                <a:cubicBezTo>
                  <a:pt x="914511" y="5526"/>
                  <a:pt x="929450" y="11392"/>
                  <a:pt x="951141" y="21078"/>
                </a:cubicBezTo>
                <a:cubicBezTo>
                  <a:pt x="972833" y="30764"/>
                  <a:pt x="989818" y="35607"/>
                  <a:pt x="1002097" y="35607"/>
                </a:cubicBezTo>
                <a:cubicBezTo>
                  <a:pt x="1010828" y="35607"/>
                  <a:pt x="1018126" y="32879"/>
                  <a:pt x="1023993" y="27422"/>
                </a:cubicBezTo>
                <a:cubicBezTo>
                  <a:pt x="1029859" y="21965"/>
                  <a:pt x="1033611" y="12824"/>
                  <a:pt x="1035248" y="0"/>
                </a:cubicBezTo>
                <a:close/>
              </a:path>
            </a:pathLst>
          </a:cu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256304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vi-VN" dirty="0"/>
          </a:p>
        </p:txBody>
      </p:sp>
      <p:sp>
        <p:nvSpPr>
          <p:cNvPr id="3" name="Subtitle 2"/>
          <p:cNvSpPr>
            <a:spLocks noGrp="1"/>
          </p:cNvSpPr>
          <p:nvPr>
            <p:ph type="subTitle" idx="1"/>
          </p:nvPr>
        </p:nvSpPr>
        <p:spPr>
          <a:xfrm>
            <a:off x="944041" y="4910111"/>
            <a:ext cx="9144000" cy="1655762"/>
          </a:xfrm>
        </p:spPr>
        <p:txBody>
          <a:bodyPr/>
          <a:lstStyle/>
          <a:p>
            <a:r>
              <a:rPr lang="vi-VN" dirty="0">
                <a:latin typeface="+mj-lt"/>
              </a:rPr>
              <a:t>Vẽ sơ đồ tư duy</a:t>
            </a:r>
          </a:p>
        </p:txBody>
      </p:sp>
      <p:sp>
        <p:nvSpPr>
          <p:cNvPr id="4" name="Title 1"/>
          <p:cNvSpPr txBox="1">
            <a:spLocks/>
          </p:cNvSpPr>
          <p:nvPr/>
        </p:nvSpPr>
        <p:spPr>
          <a:xfrm>
            <a:off x="1524000" y="-1287665"/>
            <a:ext cx="9144000" cy="23876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eaLnBrk="0" fontAlgn="base" hangingPunct="0">
              <a:lnSpc>
                <a:spcPct val="100000"/>
              </a:lnSpc>
              <a:spcAft>
                <a:spcPct val="0"/>
              </a:spcAft>
            </a:pPr>
            <a:r>
              <a:rPr lang="vi-VN" altLang="vi-VN" sz="3200" dirty="0">
                <a:solidFill>
                  <a:srgbClr val="C00000"/>
                </a:solidFill>
                <a:cs typeface="Segoe UI Historic" panose="020B0502040204020203" pitchFamily="34" charset="0"/>
              </a:rPr>
              <a:t> </a:t>
            </a:r>
            <a:br>
              <a:rPr lang="vi-VN" altLang="vi-VN" sz="3200" dirty="0">
                <a:solidFill>
                  <a:srgbClr val="C00000"/>
                </a:solidFill>
              </a:rPr>
            </a:br>
            <a:r>
              <a:rPr lang="vi-VN" altLang="vi-VN" sz="3200" dirty="0">
                <a:solidFill>
                  <a:srgbClr val="C00000"/>
                </a:solidFill>
                <a:cs typeface="Segoe UI Historic" panose="020B0502040204020203" pitchFamily="34" charset="0"/>
              </a:rPr>
              <a:t>THỂ HIỆN </a:t>
            </a:r>
            <a:br>
              <a:rPr lang="vi-VN" altLang="vi-VN" sz="3200" dirty="0">
                <a:solidFill>
                  <a:srgbClr val="1C1E21"/>
                </a:solidFill>
                <a:cs typeface="Segoe UI Historic" panose="020B0502040204020203" pitchFamily="34" charset="0"/>
              </a:rPr>
            </a:br>
            <a:r>
              <a:rPr lang="vi-VN" altLang="vi-VN" sz="3200" dirty="0">
                <a:solidFill>
                  <a:srgbClr val="1C1E21"/>
                </a:solidFill>
                <a:cs typeface="Segoe UI Historic" panose="020B0502040204020203" pitchFamily="34" charset="0"/>
              </a:rPr>
              <a:t>Cách giới thiệu về ngành, nghề mĩ thuật ứng dụng. </a:t>
            </a:r>
            <a:endParaRPr lang="vi-VN" sz="3200" dirty="0"/>
          </a:p>
        </p:txBody>
      </p:sp>
      <p:pic>
        <p:nvPicPr>
          <p:cNvPr id="6" name="Picture 2" descr="Top 3 Trường Đại Học Đào Tạo Ngành Thiết Kế Nội Thất Hot Nhất Hiện Nay? -  top10truongho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79117"/>
            <a:ext cx="8898959" cy="363251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085869" y="2700103"/>
            <a:ext cx="1965187" cy="338554"/>
          </a:xfrm>
          <a:prstGeom prst="rect">
            <a:avLst/>
          </a:prstGeom>
          <a:noFill/>
        </p:spPr>
        <p:txBody>
          <a:bodyPr wrap="square" rtlCol="0">
            <a:spAutoFit/>
          </a:bodyPr>
          <a:lstStyle/>
          <a:p>
            <a:r>
              <a:rPr lang="vi-VN" sz="1600" b="1" dirty="0">
                <a:latin typeface="+mj-lt"/>
              </a:rPr>
              <a:t>Mỹ thuật ứng dụng</a:t>
            </a:r>
          </a:p>
        </p:txBody>
      </p:sp>
      <p:sp>
        <p:nvSpPr>
          <p:cNvPr id="8" name="Rounded Rectangle 7"/>
          <p:cNvSpPr/>
          <p:nvPr/>
        </p:nvSpPr>
        <p:spPr>
          <a:xfrm>
            <a:off x="3033400" y="1398489"/>
            <a:ext cx="1512183" cy="713872"/>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8"/>
          <p:cNvSpPr txBox="1"/>
          <p:nvPr/>
        </p:nvSpPr>
        <p:spPr>
          <a:xfrm>
            <a:off x="3161510" y="1412916"/>
            <a:ext cx="1240192" cy="646331"/>
          </a:xfrm>
          <a:prstGeom prst="rect">
            <a:avLst/>
          </a:prstGeom>
          <a:solidFill>
            <a:srgbClr val="FF0000"/>
          </a:solidFill>
        </p:spPr>
        <p:txBody>
          <a:bodyPr wrap="square" rtlCol="0">
            <a:spAutoFit/>
          </a:bodyPr>
          <a:lstStyle/>
          <a:p>
            <a:r>
              <a:rPr lang="vi-VN" sz="1200" dirty="0">
                <a:solidFill>
                  <a:srgbClr val="FFFF00"/>
                </a:solidFill>
                <a:latin typeface="+mj-lt"/>
              </a:rPr>
              <a:t>Nhà thiết kế </a:t>
            </a:r>
          </a:p>
          <a:p>
            <a:r>
              <a:rPr lang="vi-VN" sz="1200" dirty="0">
                <a:solidFill>
                  <a:srgbClr val="FFFF00"/>
                </a:solidFill>
                <a:latin typeface="+mj-lt"/>
              </a:rPr>
              <a:t>thời trang</a:t>
            </a:r>
          </a:p>
          <a:p>
            <a:endParaRPr lang="vi-VN" sz="1200" dirty="0">
              <a:latin typeface="+mj-lt"/>
            </a:endParaRPr>
          </a:p>
        </p:txBody>
      </p:sp>
      <p:sp>
        <p:nvSpPr>
          <p:cNvPr id="10" name="Rounded Rectangle 9"/>
          <p:cNvSpPr/>
          <p:nvPr/>
        </p:nvSpPr>
        <p:spPr>
          <a:xfrm>
            <a:off x="1678294" y="1755425"/>
            <a:ext cx="1461272" cy="800805"/>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Rounded Rectangle 11"/>
          <p:cNvSpPr/>
          <p:nvPr/>
        </p:nvSpPr>
        <p:spPr>
          <a:xfrm>
            <a:off x="1608123" y="3146628"/>
            <a:ext cx="1691729" cy="1075408"/>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TextBox 12"/>
          <p:cNvSpPr txBox="1"/>
          <p:nvPr/>
        </p:nvSpPr>
        <p:spPr>
          <a:xfrm>
            <a:off x="1662683" y="3130338"/>
            <a:ext cx="1492493" cy="1015663"/>
          </a:xfrm>
          <a:prstGeom prst="rect">
            <a:avLst/>
          </a:prstGeom>
          <a:solidFill>
            <a:srgbClr val="7030A0"/>
          </a:solidFill>
        </p:spPr>
        <p:txBody>
          <a:bodyPr wrap="square" rtlCol="0">
            <a:spAutoFit/>
          </a:bodyPr>
          <a:lstStyle/>
          <a:p>
            <a:r>
              <a:rPr lang="vi-VN" sz="1400" b="1" dirty="0">
                <a:solidFill>
                  <a:schemeClr val="bg1"/>
                </a:solidFill>
                <a:latin typeface="+mj-lt"/>
              </a:rPr>
              <a:t>Họa sĩ tạo dựng </a:t>
            </a:r>
          </a:p>
          <a:p>
            <a:r>
              <a:rPr lang="vi-VN" sz="1400" b="1" dirty="0">
                <a:solidFill>
                  <a:schemeClr val="bg1"/>
                </a:solidFill>
                <a:latin typeface="+mj-lt"/>
              </a:rPr>
              <a:t>bối cảnh sân khấu</a:t>
            </a:r>
          </a:p>
          <a:p>
            <a:endParaRPr lang="vi-VN" dirty="0"/>
          </a:p>
        </p:txBody>
      </p:sp>
      <p:sp>
        <p:nvSpPr>
          <p:cNvPr id="14" name="Rounded Rectangle 13"/>
          <p:cNvSpPr/>
          <p:nvPr/>
        </p:nvSpPr>
        <p:spPr>
          <a:xfrm>
            <a:off x="3205033" y="2180271"/>
            <a:ext cx="1678508" cy="76378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Rectangle 14"/>
          <p:cNvSpPr/>
          <p:nvPr/>
        </p:nvSpPr>
        <p:spPr>
          <a:xfrm>
            <a:off x="3414197" y="2362672"/>
            <a:ext cx="1366891" cy="461665"/>
          </a:xfrm>
          <a:prstGeom prst="rect">
            <a:avLst/>
          </a:prstGeom>
        </p:spPr>
        <p:txBody>
          <a:bodyPr wrap="square">
            <a:spAutoFit/>
          </a:bodyPr>
          <a:lstStyle/>
          <a:p>
            <a:r>
              <a:rPr lang="vi-VN" sz="1200" b="1" dirty="0">
                <a:latin typeface="+mj-lt"/>
              </a:rPr>
              <a:t>Họa sĩ thiết kế </a:t>
            </a:r>
          </a:p>
          <a:p>
            <a:r>
              <a:rPr lang="vi-VN" sz="1200" b="1" dirty="0">
                <a:latin typeface="+mj-lt"/>
              </a:rPr>
              <a:t>phim hoạt hình</a:t>
            </a:r>
          </a:p>
        </p:txBody>
      </p:sp>
      <p:sp>
        <p:nvSpPr>
          <p:cNvPr id="17" name="Rounded Rectangle 16"/>
          <p:cNvSpPr/>
          <p:nvPr/>
        </p:nvSpPr>
        <p:spPr>
          <a:xfrm>
            <a:off x="5095458" y="1324525"/>
            <a:ext cx="1755910" cy="91094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TextBox 17"/>
          <p:cNvSpPr txBox="1"/>
          <p:nvPr/>
        </p:nvSpPr>
        <p:spPr>
          <a:xfrm>
            <a:off x="5229323" y="1670616"/>
            <a:ext cx="1563620" cy="553998"/>
          </a:xfrm>
          <a:prstGeom prst="rect">
            <a:avLst/>
          </a:prstGeom>
          <a:solidFill>
            <a:srgbClr val="FFFF00"/>
          </a:solidFill>
        </p:spPr>
        <p:txBody>
          <a:bodyPr wrap="square" rtlCol="0">
            <a:spAutoFit/>
          </a:bodyPr>
          <a:lstStyle/>
          <a:p>
            <a:r>
              <a:rPr lang="vi-VN" sz="1200" b="1" dirty="0">
                <a:latin typeface="+mj-lt"/>
              </a:rPr>
              <a:t>Nhà thiết kế đồ họa</a:t>
            </a:r>
          </a:p>
          <a:p>
            <a:endParaRPr lang="vi-VN" b="1" dirty="0">
              <a:latin typeface="+mj-lt"/>
            </a:endParaRPr>
          </a:p>
        </p:txBody>
      </p:sp>
      <p:sp>
        <p:nvSpPr>
          <p:cNvPr id="19" name="Rounded Rectangle 18"/>
          <p:cNvSpPr/>
          <p:nvPr/>
        </p:nvSpPr>
        <p:spPr>
          <a:xfrm>
            <a:off x="8263312" y="3308146"/>
            <a:ext cx="1412516" cy="941083"/>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0" name="Rounded Rectangle 19"/>
          <p:cNvSpPr/>
          <p:nvPr/>
        </p:nvSpPr>
        <p:spPr>
          <a:xfrm>
            <a:off x="8762911" y="2405439"/>
            <a:ext cx="1691729" cy="74118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TextBox 20"/>
          <p:cNvSpPr txBox="1"/>
          <p:nvPr/>
        </p:nvSpPr>
        <p:spPr>
          <a:xfrm>
            <a:off x="8941307" y="2547338"/>
            <a:ext cx="1306972" cy="553998"/>
          </a:xfrm>
          <a:prstGeom prst="rect">
            <a:avLst/>
          </a:prstGeom>
          <a:solidFill>
            <a:srgbClr val="FFFF00"/>
          </a:solidFill>
        </p:spPr>
        <p:txBody>
          <a:bodyPr wrap="square" rtlCol="0">
            <a:spAutoFit/>
          </a:bodyPr>
          <a:lstStyle/>
          <a:p>
            <a:r>
              <a:rPr lang="vi-VN" sz="1200" b="1" dirty="0">
                <a:latin typeface="+mj-lt"/>
              </a:rPr>
              <a:t>Nhiếp ảnh gia </a:t>
            </a:r>
          </a:p>
          <a:p>
            <a:endParaRPr lang="vi-VN" dirty="0">
              <a:latin typeface="+mj-lt"/>
            </a:endParaRPr>
          </a:p>
        </p:txBody>
      </p:sp>
      <p:sp>
        <p:nvSpPr>
          <p:cNvPr id="22" name="Rounded Rectangle 21"/>
          <p:cNvSpPr/>
          <p:nvPr/>
        </p:nvSpPr>
        <p:spPr>
          <a:xfrm>
            <a:off x="7251061" y="1369410"/>
            <a:ext cx="1821371" cy="790652"/>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3" name="TextBox 22"/>
          <p:cNvSpPr txBox="1"/>
          <p:nvPr/>
        </p:nvSpPr>
        <p:spPr>
          <a:xfrm>
            <a:off x="7351602" y="1557554"/>
            <a:ext cx="1720830" cy="815608"/>
          </a:xfrm>
          <a:prstGeom prst="rect">
            <a:avLst/>
          </a:prstGeom>
          <a:solidFill>
            <a:srgbClr val="FF0000"/>
          </a:solidFill>
        </p:spPr>
        <p:txBody>
          <a:bodyPr wrap="square" rtlCol="0">
            <a:spAutoFit/>
          </a:bodyPr>
          <a:lstStyle/>
          <a:p>
            <a:r>
              <a:rPr lang="vi-VN" sz="1100" b="1" dirty="0">
                <a:solidFill>
                  <a:srgbClr val="FFFF00"/>
                </a:solidFill>
                <a:latin typeface="+mj-lt"/>
              </a:rPr>
              <a:t>Nhà thiết kế mĩ thuật</a:t>
            </a:r>
          </a:p>
          <a:p>
            <a:r>
              <a:rPr lang="vi-VN" b="1" dirty="0">
                <a:solidFill>
                  <a:srgbClr val="FFFF00"/>
                </a:solidFill>
                <a:latin typeface="+mj-lt"/>
              </a:rPr>
              <a:t> </a:t>
            </a:r>
            <a:r>
              <a:rPr lang="vi-VN" sz="1400" b="1" dirty="0">
                <a:solidFill>
                  <a:srgbClr val="FFFF00"/>
                </a:solidFill>
                <a:latin typeface="+mj-lt"/>
              </a:rPr>
              <a:t>đa phương tiện</a:t>
            </a:r>
          </a:p>
          <a:p>
            <a:endParaRPr lang="vi-VN" b="1" dirty="0">
              <a:solidFill>
                <a:srgbClr val="FFFF00"/>
              </a:solidFill>
              <a:latin typeface="+mj-lt"/>
            </a:endParaRPr>
          </a:p>
        </p:txBody>
      </p:sp>
      <p:grpSp>
        <p:nvGrpSpPr>
          <p:cNvPr id="24" name="Group 23"/>
          <p:cNvGrpSpPr/>
          <p:nvPr/>
        </p:nvGrpSpPr>
        <p:grpSpPr>
          <a:xfrm>
            <a:off x="7239569" y="2187871"/>
            <a:ext cx="1448027" cy="778870"/>
            <a:chOff x="10131934" y="757382"/>
            <a:chExt cx="1983866" cy="1470466"/>
          </a:xfrm>
        </p:grpSpPr>
        <p:pic>
          <p:nvPicPr>
            <p:cNvPr id="25" name="Picture 24"/>
            <p:cNvPicPr>
              <a:picLocks noChangeAspect="1"/>
            </p:cNvPicPr>
            <p:nvPr/>
          </p:nvPicPr>
          <p:blipFill>
            <a:blip r:embed="rId3"/>
            <a:stretch>
              <a:fillRect/>
            </a:stretch>
          </p:blipFill>
          <p:spPr>
            <a:xfrm>
              <a:off x="10131934" y="757382"/>
              <a:ext cx="1983866" cy="1443318"/>
            </a:xfrm>
            <a:prstGeom prst="roundRect">
              <a:avLst/>
            </a:prstGeom>
            <a:ln>
              <a:solidFill>
                <a:schemeClr val="tx1"/>
              </a:solidFill>
            </a:ln>
          </p:spPr>
        </p:pic>
        <p:sp>
          <p:nvSpPr>
            <p:cNvPr id="26" name="Rectangle 25"/>
            <p:cNvSpPr/>
            <p:nvPr/>
          </p:nvSpPr>
          <p:spPr>
            <a:xfrm>
              <a:off x="10270949" y="1787151"/>
              <a:ext cx="1768651" cy="30751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TextBox 26"/>
            <p:cNvSpPr txBox="1"/>
            <p:nvPr/>
          </p:nvSpPr>
          <p:spPr>
            <a:xfrm>
              <a:off x="10195960" y="1792049"/>
              <a:ext cx="1843639" cy="435799"/>
            </a:xfrm>
            <a:prstGeom prst="rect">
              <a:avLst/>
            </a:prstGeom>
            <a:noFill/>
            <a:ln>
              <a:solidFill>
                <a:schemeClr val="bg1"/>
              </a:solidFill>
            </a:ln>
          </p:spPr>
          <p:txBody>
            <a:bodyPr wrap="square" rtlCol="0">
              <a:spAutoFit/>
            </a:bodyPr>
            <a:lstStyle/>
            <a:p>
              <a:r>
                <a:rPr lang="vi-VN" sz="900" b="1" dirty="0">
                  <a:latin typeface="+mj-lt"/>
                </a:rPr>
                <a:t>Họa sĩ thiết kế Games</a:t>
              </a:r>
            </a:p>
          </p:txBody>
        </p:sp>
      </p:grpSp>
      <p:sp>
        <p:nvSpPr>
          <p:cNvPr id="28" name="TextBox 27"/>
          <p:cNvSpPr txBox="1"/>
          <p:nvPr/>
        </p:nvSpPr>
        <p:spPr>
          <a:xfrm>
            <a:off x="8397494" y="3572129"/>
            <a:ext cx="1144152" cy="738664"/>
          </a:xfrm>
          <a:prstGeom prst="rect">
            <a:avLst/>
          </a:prstGeom>
          <a:noFill/>
        </p:spPr>
        <p:txBody>
          <a:bodyPr wrap="square" rtlCol="0">
            <a:spAutoFit/>
          </a:bodyPr>
          <a:lstStyle/>
          <a:p>
            <a:r>
              <a:rPr lang="vi-VN" sz="1200" b="1" dirty="0">
                <a:solidFill>
                  <a:srgbClr val="FFFF00"/>
                </a:solidFill>
                <a:latin typeface="+mj-lt"/>
              </a:rPr>
              <a:t>Nhà thiết kế </a:t>
            </a:r>
          </a:p>
          <a:p>
            <a:r>
              <a:rPr lang="vi-VN" sz="1200" b="1" dirty="0">
                <a:solidFill>
                  <a:srgbClr val="FFFF00"/>
                </a:solidFill>
                <a:latin typeface="+mj-lt"/>
              </a:rPr>
              <a:t>công nghiệp</a:t>
            </a:r>
          </a:p>
          <a:p>
            <a:endParaRPr lang="vi-VN" dirty="0">
              <a:latin typeface="+mj-lt"/>
            </a:endParaRPr>
          </a:p>
        </p:txBody>
      </p:sp>
      <p:sp>
        <p:nvSpPr>
          <p:cNvPr id="30" name="Rounded Rectangle 29"/>
          <p:cNvSpPr/>
          <p:nvPr/>
        </p:nvSpPr>
        <p:spPr>
          <a:xfrm>
            <a:off x="7138242" y="2149990"/>
            <a:ext cx="1629921" cy="816751"/>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2" name="TextBox 41"/>
          <p:cNvSpPr txBox="1"/>
          <p:nvPr/>
        </p:nvSpPr>
        <p:spPr>
          <a:xfrm>
            <a:off x="1788558" y="1994891"/>
            <a:ext cx="1188826" cy="307777"/>
          </a:xfrm>
          <a:prstGeom prst="rect">
            <a:avLst/>
          </a:prstGeom>
          <a:solidFill>
            <a:schemeClr val="accent5">
              <a:lumMod val="50000"/>
            </a:schemeClr>
          </a:solidFill>
        </p:spPr>
        <p:txBody>
          <a:bodyPr wrap="square" rtlCol="0">
            <a:spAutoFit/>
          </a:bodyPr>
          <a:lstStyle/>
          <a:p>
            <a:r>
              <a:rPr lang="vi-VN" sz="1400" dirty="0">
                <a:solidFill>
                  <a:srgbClr val="FFFF00"/>
                </a:solidFill>
                <a:latin typeface="+mj-lt"/>
              </a:rPr>
              <a:t>Kiến trúc sư</a:t>
            </a:r>
          </a:p>
        </p:txBody>
      </p:sp>
      <p:sp>
        <p:nvSpPr>
          <p:cNvPr id="34" name="TextBox 33"/>
          <p:cNvSpPr txBox="1"/>
          <p:nvPr/>
        </p:nvSpPr>
        <p:spPr>
          <a:xfrm>
            <a:off x="346464" y="5322994"/>
            <a:ext cx="5630091" cy="369332"/>
          </a:xfrm>
          <a:prstGeom prst="rect">
            <a:avLst/>
          </a:prstGeom>
          <a:noFill/>
        </p:spPr>
        <p:txBody>
          <a:bodyPr wrap="square" rtlCol="0">
            <a:spAutoFit/>
          </a:bodyPr>
          <a:lstStyle/>
          <a:p>
            <a:r>
              <a:rPr lang="vi-VN" dirty="0">
                <a:latin typeface="+mj-lt"/>
              </a:rPr>
              <a:t>Bước 1:  Điền nội dung chính như mỹ thuật ứng dụng</a:t>
            </a:r>
          </a:p>
        </p:txBody>
      </p:sp>
      <p:sp>
        <p:nvSpPr>
          <p:cNvPr id="35" name="TextBox 34"/>
          <p:cNvSpPr txBox="1"/>
          <p:nvPr/>
        </p:nvSpPr>
        <p:spPr>
          <a:xfrm>
            <a:off x="312138" y="5675744"/>
            <a:ext cx="8319839" cy="369332"/>
          </a:xfrm>
          <a:prstGeom prst="rect">
            <a:avLst/>
          </a:prstGeom>
          <a:noFill/>
        </p:spPr>
        <p:txBody>
          <a:bodyPr wrap="square" rtlCol="0">
            <a:spAutoFit/>
          </a:bodyPr>
          <a:lstStyle/>
          <a:p>
            <a:r>
              <a:rPr lang="vi-VN" dirty="0">
                <a:latin typeface="+mj-lt"/>
              </a:rPr>
              <a:t>Bước 2 :  Tìm chọn, liệt kê nội dung nhỏ hơn sau đó điền vào chỗ đã chọn</a:t>
            </a:r>
          </a:p>
        </p:txBody>
      </p:sp>
      <p:sp>
        <p:nvSpPr>
          <p:cNvPr id="36" name="TextBox 35"/>
          <p:cNvSpPr txBox="1"/>
          <p:nvPr/>
        </p:nvSpPr>
        <p:spPr>
          <a:xfrm>
            <a:off x="346464" y="5996250"/>
            <a:ext cx="7745506" cy="369332"/>
          </a:xfrm>
          <a:prstGeom prst="rect">
            <a:avLst/>
          </a:prstGeom>
          <a:noFill/>
        </p:spPr>
        <p:txBody>
          <a:bodyPr wrap="square" rtlCol="0">
            <a:spAutoFit/>
          </a:bodyPr>
          <a:lstStyle/>
          <a:p>
            <a:r>
              <a:rPr lang="vi-VN" dirty="0">
                <a:latin typeface="+mj-lt"/>
              </a:rPr>
              <a:t>Bước 3: Chỉnh hình và vẽ màu hoàn thiện</a:t>
            </a:r>
          </a:p>
        </p:txBody>
      </p:sp>
      <p:sp>
        <p:nvSpPr>
          <p:cNvPr id="37" name="TextBox 36"/>
          <p:cNvSpPr txBox="1"/>
          <p:nvPr/>
        </p:nvSpPr>
        <p:spPr>
          <a:xfrm>
            <a:off x="312138" y="6413069"/>
            <a:ext cx="7808408" cy="369332"/>
          </a:xfrm>
          <a:prstGeom prst="rect">
            <a:avLst/>
          </a:prstGeom>
          <a:noFill/>
        </p:spPr>
        <p:txBody>
          <a:bodyPr wrap="square" rtlCol="0">
            <a:spAutoFit/>
          </a:bodyPr>
          <a:lstStyle/>
          <a:p>
            <a:r>
              <a:rPr lang="vi-VN" b="1" i="1" dirty="0">
                <a:solidFill>
                  <a:srgbClr val="C00000"/>
                </a:solidFill>
                <a:latin typeface="+mj-lt"/>
              </a:rPr>
              <a:t>Lưu ý :Khi Vẽ sơ đồ tư duy là hình vẽ phải rõ ràng, dễ hiểu, dễ đọc</a:t>
            </a:r>
          </a:p>
        </p:txBody>
      </p:sp>
      <p:grpSp>
        <p:nvGrpSpPr>
          <p:cNvPr id="11" name="Group 10"/>
          <p:cNvGrpSpPr/>
          <p:nvPr/>
        </p:nvGrpSpPr>
        <p:grpSpPr>
          <a:xfrm>
            <a:off x="9139575" y="1622514"/>
            <a:ext cx="2294172" cy="853875"/>
            <a:chOff x="9139575" y="1622514"/>
            <a:chExt cx="2294172" cy="853875"/>
          </a:xfrm>
        </p:grpSpPr>
        <p:pic>
          <p:nvPicPr>
            <p:cNvPr id="29" name="Picture 28"/>
            <p:cNvPicPr>
              <a:picLocks noChangeAspect="1"/>
            </p:cNvPicPr>
            <p:nvPr/>
          </p:nvPicPr>
          <p:blipFill>
            <a:blip r:embed="rId4"/>
            <a:stretch>
              <a:fillRect/>
            </a:stretch>
          </p:blipFill>
          <p:spPr>
            <a:xfrm>
              <a:off x="9139575" y="1622514"/>
              <a:ext cx="1203924" cy="632052"/>
            </a:xfrm>
            <a:prstGeom prst="roundRect">
              <a:avLst/>
            </a:prstGeom>
            <a:ln>
              <a:solidFill>
                <a:schemeClr val="tx1"/>
              </a:solidFill>
            </a:ln>
          </p:spPr>
        </p:pic>
        <p:sp>
          <p:nvSpPr>
            <p:cNvPr id="5" name="TextBox 4"/>
            <p:cNvSpPr txBox="1"/>
            <p:nvPr/>
          </p:nvSpPr>
          <p:spPr>
            <a:xfrm>
              <a:off x="9147747" y="2214779"/>
              <a:ext cx="2286000" cy="261610"/>
            </a:xfrm>
            <a:prstGeom prst="rect">
              <a:avLst/>
            </a:prstGeom>
            <a:noFill/>
          </p:spPr>
          <p:txBody>
            <a:bodyPr wrap="square" rtlCol="0">
              <a:spAutoFit/>
            </a:bodyPr>
            <a:lstStyle/>
            <a:p>
              <a:r>
                <a:rPr lang="vi-VN" sz="1100" dirty="0">
                  <a:latin typeface="+mj-lt"/>
                </a:rPr>
                <a:t>Thiết kế trang web</a:t>
              </a:r>
            </a:p>
          </p:txBody>
        </p:sp>
      </p:grpSp>
      <p:sp>
        <p:nvSpPr>
          <p:cNvPr id="38" name="Rounded Rectangle 37"/>
          <p:cNvSpPr/>
          <p:nvPr/>
        </p:nvSpPr>
        <p:spPr>
          <a:xfrm>
            <a:off x="9111245" y="1553897"/>
            <a:ext cx="1287103" cy="841492"/>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43173697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barn(inVertical)">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barn(inVertical)">
                                      <p:cBhvr>
                                        <p:cTn id="37" dur="500"/>
                                        <p:tgtEl>
                                          <p:spTgt spid="38"/>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ircle(in)">
                                      <p:cBhvr>
                                        <p:cTn id="42" dur="2000"/>
                                        <p:tgtEl>
                                          <p:spTgt spid="12"/>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circle(in)">
                                      <p:cBhvr>
                                        <p:cTn id="45" dur="2000"/>
                                        <p:tgtEl>
                                          <p:spTgt spid="10"/>
                                        </p:tgtEl>
                                      </p:cBhvr>
                                    </p:animEffect>
                                  </p:childTnLst>
                                </p:cTn>
                              </p:par>
                              <p:par>
                                <p:cTn id="46" presetID="2" presetClass="entr" presetSubtype="4"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additive="base">
                                        <p:cTn id="48" dur="500" fill="hold"/>
                                        <p:tgtEl>
                                          <p:spTgt spid="8"/>
                                        </p:tgtEl>
                                        <p:attrNameLst>
                                          <p:attrName>ppt_x</p:attrName>
                                        </p:attrNameLst>
                                      </p:cBhvr>
                                      <p:tavLst>
                                        <p:tav tm="0">
                                          <p:val>
                                            <p:strVal val="#ppt_x"/>
                                          </p:val>
                                        </p:tav>
                                        <p:tav tm="100000">
                                          <p:val>
                                            <p:strVal val="#ppt_x"/>
                                          </p:val>
                                        </p:tav>
                                      </p:tavLst>
                                    </p:anim>
                                    <p:anim calcmode="lin" valueType="num">
                                      <p:cBhvr additive="base">
                                        <p:cTn id="49" dur="500" fill="hold"/>
                                        <p:tgtEl>
                                          <p:spTgt spid="8"/>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additive="base">
                                        <p:cTn id="52" dur="500" fill="hold"/>
                                        <p:tgtEl>
                                          <p:spTgt spid="14"/>
                                        </p:tgtEl>
                                        <p:attrNameLst>
                                          <p:attrName>ppt_x</p:attrName>
                                        </p:attrNameLst>
                                      </p:cBhvr>
                                      <p:tavLst>
                                        <p:tav tm="0">
                                          <p:val>
                                            <p:strVal val="#ppt_x"/>
                                          </p:val>
                                        </p:tav>
                                        <p:tav tm="100000">
                                          <p:val>
                                            <p:strVal val="#ppt_x"/>
                                          </p:val>
                                        </p:tav>
                                      </p:tavLst>
                                    </p:anim>
                                    <p:anim calcmode="lin" valueType="num">
                                      <p:cBhvr additive="base">
                                        <p:cTn id="53" dur="500" fill="hold"/>
                                        <p:tgtEl>
                                          <p:spTgt spid="14"/>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additive="base">
                                        <p:cTn id="56" dur="500" fill="hold"/>
                                        <p:tgtEl>
                                          <p:spTgt spid="17"/>
                                        </p:tgtEl>
                                        <p:attrNameLst>
                                          <p:attrName>ppt_x</p:attrName>
                                        </p:attrNameLst>
                                      </p:cBhvr>
                                      <p:tavLst>
                                        <p:tav tm="0">
                                          <p:val>
                                            <p:strVal val="#ppt_x"/>
                                          </p:val>
                                        </p:tav>
                                        <p:tav tm="100000">
                                          <p:val>
                                            <p:strVal val="#ppt_x"/>
                                          </p:val>
                                        </p:tav>
                                      </p:tavLst>
                                    </p:anim>
                                    <p:anim calcmode="lin" valueType="num">
                                      <p:cBhvr additive="base">
                                        <p:cTn id="57" dur="500" fill="hold"/>
                                        <p:tgtEl>
                                          <p:spTgt spid="17"/>
                                        </p:tgtEl>
                                        <p:attrNameLst>
                                          <p:attrName>ppt_y</p:attrName>
                                        </p:attrNameLst>
                                      </p:cBhvr>
                                      <p:tavLst>
                                        <p:tav tm="0">
                                          <p:val>
                                            <p:strVal val="1+#ppt_h/2"/>
                                          </p:val>
                                        </p:tav>
                                        <p:tav tm="100000">
                                          <p:val>
                                            <p:strVal val="#ppt_y"/>
                                          </p:val>
                                        </p:tav>
                                      </p:tavLst>
                                    </p:anim>
                                  </p:childTnLst>
                                </p:cTn>
                              </p:par>
                              <p:par>
                                <p:cTn id="58" presetID="6" presetClass="entr" presetSubtype="16"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circle(in)">
                                      <p:cBhvr>
                                        <p:cTn id="60" dur="2000"/>
                                        <p:tgtEl>
                                          <p:spTgt spid="22"/>
                                        </p:tgtEl>
                                      </p:cBhvr>
                                    </p:animEffect>
                                  </p:childTnLst>
                                </p:cTn>
                              </p:par>
                              <p:par>
                                <p:cTn id="61" presetID="6" presetClass="entr" presetSubtype="16"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circle(in)">
                                      <p:cBhvr>
                                        <p:cTn id="63" dur="2000"/>
                                        <p:tgtEl>
                                          <p:spTgt spid="30"/>
                                        </p:tgtEl>
                                      </p:cBhvr>
                                    </p:animEffect>
                                  </p:childTnLst>
                                </p:cTn>
                              </p:par>
                              <p:par>
                                <p:cTn id="64" presetID="2" presetClass="entr" presetSubtype="4" fill="hold" grpId="0" nodeType="withEffect">
                                  <p:stCondLst>
                                    <p:cond delay="0"/>
                                  </p:stCondLst>
                                  <p:childTnLst>
                                    <p:set>
                                      <p:cBhvr>
                                        <p:cTn id="65" dur="1" fill="hold">
                                          <p:stCondLst>
                                            <p:cond delay="0"/>
                                          </p:stCondLst>
                                        </p:cTn>
                                        <p:tgtEl>
                                          <p:spTgt spid="20"/>
                                        </p:tgtEl>
                                        <p:attrNameLst>
                                          <p:attrName>style.visibility</p:attrName>
                                        </p:attrNameLst>
                                      </p:cBhvr>
                                      <p:to>
                                        <p:strVal val="visible"/>
                                      </p:to>
                                    </p:set>
                                    <p:anim calcmode="lin" valueType="num">
                                      <p:cBhvr additive="base">
                                        <p:cTn id="66" dur="500" fill="hold"/>
                                        <p:tgtEl>
                                          <p:spTgt spid="20"/>
                                        </p:tgtEl>
                                        <p:attrNameLst>
                                          <p:attrName>ppt_x</p:attrName>
                                        </p:attrNameLst>
                                      </p:cBhvr>
                                      <p:tavLst>
                                        <p:tav tm="0">
                                          <p:val>
                                            <p:strVal val="#ppt_x"/>
                                          </p:val>
                                        </p:tav>
                                        <p:tav tm="100000">
                                          <p:val>
                                            <p:strVal val="#ppt_x"/>
                                          </p:val>
                                        </p:tav>
                                      </p:tavLst>
                                    </p:anim>
                                    <p:anim calcmode="lin" valueType="num">
                                      <p:cBhvr additive="base">
                                        <p:cTn id="67" dur="500" fill="hold"/>
                                        <p:tgtEl>
                                          <p:spTgt spid="20"/>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19"/>
                                        </p:tgtEl>
                                        <p:attrNameLst>
                                          <p:attrName>style.visibility</p:attrName>
                                        </p:attrNameLst>
                                      </p:cBhvr>
                                      <p:to>
                                        <p:strVal val="visible"/>
                                      </p:to>
                                    </p:set>
                                    <p:anim calcmode="lin" valueType="num">
                                      <p:cBhvr additive="base">
                                        <p:cTn id="70" dur="500" fill="hold"/>
                                        <p:tgtEl>
                                          <p:spTgt spid="19"/>
                                        </p:tgtEl>
                                        <p:attrNameLst>
                                          <p:attrName>ppt_x</p:attrName>
                                        </p:attrNameLst>
                                      </p:cBhvr>
                                      <p:tavLst>
                                        <p:tav tm="0">
                                          <p:val>
                                            <p:strVal val="#ppt_x"/>
                                          </p:val>
                                        </p:tav>
                                        <p:tav tm="100000">
                                          <p:val>
                                            <p:strVal val="#ppt_x"/>
                                          </p:val>
                                        </p:tav>
                                      </p:tavLst>
                                    </p:anim>
                                    <p:anim calcmode="lin" valueType="num">
                                      <p:cBhvr additive="base">
                                        <p:cTn id="7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3" fill="hold" grpId="0" nodeType="clickEffect">
                                  <p:stCondLst>
                                    <p:cond delay="0"/>
                                  </p:stCondLst>
                                  <p:childTnLst>
                                    <p:set>
                                      <p:cBhvr>
                                        <p:cTn id="75" dur="1" fill="hold">
                                          <p:stCondLst>
                                            <p:cond delay="0"/>
                                          </p:stCondLst>
                                        </p:cTn>
                                        <p:tgtEl>
                                          <p:spTgt spid="13"/>
                                        </p:tgtEl>
                                        <p:attrNameLst>
                                          <p:attrName>style.visibility</p:attrName>
                                        </p:attrNameLst>
                                      </p:cBhvr>
                                      <p:to>
                                        <p:strVal val="visible"/>
                                      </p:to>
                                    </p:set>
                                    <p:anim calcmode="lin" valueType="num">
                                      <p:cBhvr additive="base">
                                        <p:cTn id="76" dur="500" fill="hold"/>
                                        <p:tgtEl>
                                          <p:spTgt spid="13"/>
                                        </p:tgtEl>
                                        <p:attrNameLst>
                                          <p:attrName>ppt_x</p:attrName>
                                        </p:attrNameLst>
                                      </p:cBhvr>
                                      <p:tavLst>
                                        <p:tav tm="0">
                                          <p:val>
                                            <p:strVal val="1+#ppt_w/2"/>
                                          </p:val>
                                        </p:tav>
                                        <p:tav tm="100000">
                                          <p:val>
                                            <p:strVal val="#ppt_x"/>
                                          </p:val>
                                        </p:tav>
                                      </p:tavLst>
                                    </p:anim>
                                    <p:anim calcmode="lin" valueType="num">
                                      <p:cBhvr additive="base">
                                        <p:cTn id="77" dur="500" fill="hold"/>
                                        <p:tgtEl>
                                          <p:spTgt spid="13"/>
                                        </p:tgtEl>
                                        <p:attrNameLst>
                                          <p:attrName>ppt_y</p:attrName>
                                        </p:attrNameLst>
                                      </p:cBhvr>
                                      <p:tavLst>
                                        <p:tav tm="0">
                                          <p:val>
                                            <p:strVal val="0-#ppt_h/2"/>
                                          </p:val>
                                        </p:tav>
                                        <p:tav tm="100000">
                                          <p:val>
                                            <p:strVal val="#ppt_y"/>
                                          </p:val>
                                        </p:tav>
                                      </p:tavLst>
                                    </p:anim>
                                  </p:childTnLst>
                                </p:cTn>
                              </p:par>
                              <p:par>
                                <p:cTn id="78" presetID="2" presetClass="entr" presetSubtype="3" fill="hold" grpId="0" nodeType="withEffect">
                                  <p:stCondLst>
                                    <p:cond delay="0"/>
                                  </p:stCondLst>
                                  <p:childTnLst>
                                    <p:set>
                                      <p:cBhvr>
                                        <p:cTn id="79" dur="1" fill="hold">
                                          <p:stCondLst>
                                            <p:cond delay="0"/>
                                          </p:stCondLst>
                                        </p:cTn>
                                        <p:tgtEl>
                                          <p:spTgt spid="42"/>
                                        </p:tgtEl>
                                        <p:attrNameLst>
                                          <p:attrName>style.visibility</p:attrName>
                                        </p:attrNameLst>
                                      </p:cBhvr>
                                      <p:to>
                                        <p:strVal val="visible"/>
                                      </p:to>
                                    </p:set>
                                    <p:anim calcmode="lin" valueType="num">
                                      <p:cBhvr additive="base">
                                        <p:cTn id="80" dur="500" fill="hold"/>
                                        <p:tgtEl>
                                          <p:spTgt spid="42"/>
                                        </p:tgtEl>
                                        <p:attrNameLst>
                                          <p:attrName>ppt_x</p:attrName>
                                        </p:attrNameLst>
                                      </p:cBhvr>
                                      <p:tavLst>
                                        <p:tav tm="0">
                                          <p:val>
                                            <p:strVal val="1+#ppt_w/2"/>
                                          </p:val>
                                        </p:tav>
                                        <p:tav tm="100000">
                                          <p:val>
                                            <p:strVal val="#ppt_x"/>
                                          </p:val>
                                        </p:tav>
                                      </p:tavLst>
                                    </p:anim>
                                    <p:anim calcmode="lin" valueType="num">
                                      <p:cBhvr additive="base">
                                        <p:cTn id="81" dur="500" fill="hold"/>
                                        <p:tgtEl>
                                          <p:spTgt spid="42"/>
                                        </p:tgtEl>
                                        <p:attrNameLst>
                                          <p:attrName>ppt_y</p:attrName>
                                        </p:attrNameLst>
                                      </p:cBhvr>
                                      <p:tavLst>
                                        <p:tav tm="0">
                                          <p:val>
                                            <p:strVal val="0-#ppt_h/2"/>
                                          </p:val>
                                        </p:tav>
                                        <p:tav tm="100000">
                                          <p:val>
                                            <p:strVal val="#ppt_y"/>
                                          </p:val>
                                        </p:tav>
                                      </p:tavLst>
                                    </p:anim>
                                  </p:childTnLst>
                                </p:cTn>
                              </p:par>
                              <p:par>
                                <p:cTn id="82" presetID="6" presetClass="entr" presetSubtype="16" fill="hold" grpId="0" nodeType="withEffect">
                                  <p:stCondLst>
                                    <p:cond delay="0"/>
                                  </p:stCondLst>
                                  <p:childTnLst>
                                    <p:set>
                                      <p:cBhvr>
                                        <p:cTn id="83" dur="1" fill="hold">
                                          <p:stCondLst>
                                            <p:cond delay="0"/>
                                          </p:stCondLst>
                                        </p:cTn>
                                        <p:tgtEl>
                                          <p:spTgt spid="9"/>
                                        </p:tgtEl>
                                        <p:attrNameLst>
                                          <p:attrName>style.visibility</p:attrName>
                                        </p:attrNameLst>
                                      </p:cBhvr>
                                      <p:to>
                                        <p:strVal val="visible"/>
                                      </p:to>
                                    </p:set>
                                    <p:animEffect transition="in" filter="circle(in)">
                                      <p:cBhvr>
                                        <p:cTn id="84" dur="2000"/>
                                        <p:tgtEl>
                                          <p:spTgt spid="9"/>
                                        </p:tgtEl>
                                      </p:cBhvr>
                                    </p:animEffect>
                                  </p:childTnLst>
                                </p:cTn>
                              </p:par>
                              <p:par>
                                <p:cTn id="85" presetID="6" presetClass="entr" presetSubtype="16" fill="hold" grpId="0" nodeType="with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circle(in)">
                                      <p:cBhvr>
                                        <p:cTn id="87" dur="2000"/>
                                        <p:tgtEl>
                                          <p:spTgt spid="18"/>
                                        </p:tgtEl>
                                      </p:cBhvr>
                                    </p:animEffect>
                                  </p:childTnLst>
                                </p:cTn>
                              </p:par>
                              <p:par>
                                <p:cTn id="88" presetID="2" presetClass="entr" presetSubtype="3" fill="hold" grpId="0" nodeType="withEffect">
                                  <p:stCondLst>
                                    <p:cond delay="0"/>
                                  </p:stCondLst>
                                  <p:childTnLst>
                                    <p:set>
                                      <p:cBhvr>
                                        <p:cTn id="89" dur="1" fill="hold">
                                          <p:stCondLst>
                                            <p:cond delay="0"/>
                                          </p:stCondLst>
                                        </p:cTn>
                                        <p:tgtEl>
                                          <p:spTgt spid="23"/>
                                        </p:tgtEl>
                                        <p:attrNameLst>
                                          <p:attrName>style.visibility</p:attrName>
                                        </p:attrNameLst>
                                      </p:cBhvr>
                                      <p:to>
                                        <p:strVal val="visible"/>
                                      </p:to>
                                    </p:set>
                                    <p:anim calcmode="lin" valueType="num">
                                      <p:cBhvr additive="base">
                                        <p:cTn id="90" dur="500" fill="hold"/>
                                        <p:tgtEl>
                                          <p:spTgt spid="23"/>
                                        </p:tgtEl>
                                        <p:attrNameLst>
                                          <p:attrName>ppt_x</p:attrName>
                                        </p:attrNameLst>
                                      </p:cBhvr>
                                      <p:tavLst>
                                        <p:tav tm="0">
                                          <p:val>
                                            <p:strVal val="1+#ppt_w/2"/>
                                          </p:val>
                                        </p:tav>
                                        <p:tav tm="100000">
                                          <p:val>
                                            <p:strVal val="#ppt_x"/>
                                          </p:val>
                                        </p:tav>
                                      </p:tavLst>
                                    </p:anim>
                                    <p:anim calcmode="lin" valueType="num">
                                      <p:cBhvr additive="base">
                                        <p:cTn id="91" dur="500" fill="hold"/>
                                        <p:tgtEl>
                                          <p:spTgt spid="23"/>
                                        </p:tgtEl>
                                        <p:attrNameLst>
                                          <p:attrName>ppt_y</p:attrName>
                                        </p:attrNameLst>
                                      </p:cBhvr>
                                      <p:tavLst>
                                        <p:tav tm="0">
                                          <p:val>
                                            <p:strVal val="0-#ppt_h/2"/>
                                          </p:val>
                                        </p:tav>
                                        <p:tav tm="100000">
                                          <p:val>
                                            <p:strVal val="#ppt_y"/>
                                          </p:val>
                                        </p:tav>
                                      </p:tavLst>
                                    </p:anim>
                                  </p:childTnLst>
                                </p:cTn>
                              </p:par>
                              <p:par>
                                <p:cTn id="92" presetID="6" presetClass="entr" presetSubtype="16" fill="hold" grpId="0" nodeType="withEffect">
                                  <p:stCondLst>
                                    <p:cond delay="0"/>
                                  </p:stCondLst>
                                  <p:childTnLst>
                                    <p:set>
                                      <p:cBhvr>
                                        <p:cTn id="93" dur="1" fill="hold">
                                          <p:stCondLst>
                                            <p:cond delay="0"/>
                                          </p:stCondLst>
                                        </p:cTn>
                                        <p:tgtEl>
                                          <p:spTgt spid="21"/>
                                        </p:tgtEl>
                                        <p:attrNameLst>
                                          <p:attrName>style.visibility</p:attrName>
                                        </p:attrNameLst>
                                      </p:cBhvr>
                                      <p:to>
                                        <p:strVal val="visible"/>
                                      </p:to>
                                    </p:set>
                                    <p:animEffect transition="in" filter="circle(in)">
                                      <p:cBhvr>
                                        <p:cTn id="94" dur="2000"/>
                                        <p:tgtEl>
                                          <p:spTgt spid="21"/>
                                        </p:tgtEl>
                                      </p:cBhvr>
                                    </p:animEffect>
                                  </p:childTnLst>
                                </p:cTn>
                              </p:par>
                              <p:par>
                                <p:cTn id="95" presetID="6" presetClass="entr" presetSubtype="16" fill="hold" grpId="0" nodeType="withEffect">
                                  <p:stCondLst>
                                    <p:cond delay="0"/>
                                  </p:stCondLst>
                                  <p:childTnLst>
                                    <p:set>
                                      <p:cBhvr>
                                        <p:cTn id="96" dur="1" fill="hold">
                                          <p:stCondLst>
                                            <p:cond delay="0"/>
                                          </p:stCondLst>
                                        </p:cTn>
                                        <p:tgtEl>
                                          <p:spTgt spid="28"/>
                                        </p:tgtEl>
                                        <p:attrNameLst>
                                          <p:attrName>style.visibility</p:attrName>
                                        </p:attrNameLst>
                                      </p:cBhvr>
                                      <p:to>
                                        <p:strVal val="visible"/>
                                      </p:to>
                                    </p:set>
                                    <p:animEffect transition="in" filter="circle(in)">
                                      <p:cBhvr>
                                        <p:cTn id="97" dur="2000"/>
                                        <p:tgtEl>
                                          <p:spTgt spid="28"/>
                                        </p:tgtEl>
                                      </p:cBhvr>
                                    </p:animEffect>
                                  </p:childTnLst>
                                </p:cTn>
                              </p:par>
                            </p:childTnLst>
                          </p:cTn>
                        </p:par>
                      </p:childTnLst>
                    </p:cTn>
                  </p:par>
                  <p:par>
                    <p:cTn id="98" fill="hold">
                      <p:stCondLst>
                        <p:cond delay="indefinite"/>
                      </p:stCondLst>
                      <p:childTnLst>
                        <p:par>
                          <p:cTn id="99" fill="hold">
                            <p:stCondLst>
                              <p:cond delay="0"/>
                            </p:stCondLst>
                            <p:childTnLst>
                              <p:par>
                                <p:cTn id="100" presetID="6" presetClass="entr" presetSubtype="16" fill="hold" grpId="0" nodeType="clickEffect">
                                  <p:stCondLst>
                                    <p:cond delay="0"/>
                                  </p:stCondLst>
                                  <p:childTnLst>
                                    <p:set>
                                      <p:cBhvr>
                                        <p:cTn id="101" dur="1" fill="hold">
                                          <p:stCondLst>
                                            <p:cond delay="0"/>
                                          </p:stCondLst>
                                        </p:cTn>
                                        <p:tgtEl>
                                          <p:spTgt spid="15"/>
                                        </p:tgtEl>
                                        <p:attrNameLst>
                                          <p:attrName>style.visibility</p:attrName>
                                        </p:attrNameLst>
                                      </p:cBhvr>
                                      <p:to>
                                        <p:strVal val="visible"/>
                                      </p:to>
                                    </p:set>
                                    <p:animEffect transition="in" filter="circle(in)">
                                      <p:cBhvr>
                                        <p:cTn id="102" dur="2000"/>
                                        <p:tgtEl>
                                          <p:spTgt spid="15"/>
                                        </p:tgtEl>
                                      </p:cBhvr>
                                    </p:animEffect>
                                  </p:childTnLst>
                                </p:cTn>
                              </p:par>
                            </p:childTnLst>
                          </p:cTn>
                        </p:par>
                      </p:childTnLst>
                    </p:cTn>
                  </p:par>
                  <p:par>
                    <p:cTn id="103" fill="hold">
                      <p:stCondLst>
                        <p:cond delay="indefinite"/>
                      </p:stCondLst>
                      <p:childTnLst>
                        <p:par>
                          <p:cTn id="104" fill="hold">
                            <p:stCondLst>
                              <p:cond delay="0"/>
                            </p:stCondLst>
                            <p:childTnLst>
                              <p:par>
                                <p:cTn id="105" presetID="3" presetClass="exit" presetSubtype="10" fill="hold" grpId="1" nodeType="clickEffect">
                                  <p:stCondLst>
                                    <p:cond delay="0"/>
                                  </p:stCondLst>
                                  <p:childTnLst>
                                    <p:animEffect transition="out" filter="blinds(horizontal)">
                                      <p:cBhvr>
                                        <p:cTn id="106" dur="500"/>
                                        <p:tgtEl>
                                          <p:spTgt spid="30"/>
                                        </p:tgtEl>
                                      </p:cBhvr>
                                    </p:animEffect>
                                    <p:set>
                                      <p:cBhvr>
                                        <p:cTn id="107" dur="1" fill="hold">
                                          <p:stCondLst>
                                            <p:cond delay="499"/>
                                          </p:stCondLst>
                                        </p:cTn>
                                        <p:tgtEl>
                                          <p:spTgt spid="30"/>
                                        </p:tgtEl>
                                        <p:attrNameLst>
                                          <p:attrName>style.visibility</p:attrName>
                                        </p:attrNameLst>
                                      </p:cBhvr>
                                      <p:to>
                                        <p:strVal val="hidden"/>
                                      </p:to>
                                    </p:set>
                                  </p:childTnLst>
                                </p:cTn>
                              </p:par>
                              <p:par>
                                <p:cTn id="108" presetID="22" presetClass="entr" presetSubtype="4" fill="hold" nodeType="withEffect">
                                  <p:stCondLst>
                                    <p:cond delay="0"/>
                                  </p:stCondLst>
                                  <p:childTnLst>
                                    <p:set>
                                      <p:cBhvr>
                                        <p:cTn id="109" dur="1" fill="hold">
                                          <p:stCondLst>
                                            <p:cond delay="0"/>
                                          </p:stCondLst>
                                        </p:cTn>
                                        <p:tgtEl>
                                          <p:spTgt spid="24"/>
                                        </p:tgtEl>
                                        <p:attrNameLst>
                                          <p:attrName>style.visibility</p:attrName>
                                        </p:attrNameLst>
                                      </p:cBhvr>
                                      <p:to>
                                        <p:strVal val="visible"/>
                                      </p:to>
                                    </p:set>
                                    <p:animEffect transition="in" filter="wipe(down)">
                                      <p:cBhvr>
                                        <p:cTn id="110" dur="500"/>
                                        <p:tgtEl>
                                          <p:spTgt spid="24"/>
                                        </p:tgtEl>
                                      </p:cBhvr>
                                    </p:animEffect>
                                  </p:childTnLst>
                                </p:cTn>
                              </p:par>
                              <p:par>
                                <p:cTn id="111" presetID="16" presetClass="entr" presetSubtype="21" fill="hold" grpId="0" nodeType="withEffect">
                                  <p:stCondLst>
                                    <p:cond delay="0"/>
                                  </p:stCondLst>
                                  <p:childTnLst>
                                    <p:set>
                                      <p:cBhvr>
                                        <p:cTn id="112" dur="1" fill="hold">
                                          <p:stCondLst>
                                            <p:cond delay="0"/>
                                          </p:stCondLst>
                                        </p:cTn>
                                        <p:tgtEl>
                                          <p:spTgt spid="36"/>
                                        </p:tgtEl>
                                        <p:attrNameLst>
                                          <p:attrName>style.visibility</p:attrName>
                                        </p:attrNameLst>
                                      </p:cBhvr>
                                      <p:to>
                                        <p:strVal val="visible"/>
                                      </p:to>
                                    </p:set>
                                    <p:animEffect transition="in" filter="barn(inVertical)">
                                      <p:cBhvr>
                                        <p:cTn id="113" dur="500"/>
                                        <p:tgtEl>
                                          <p:spTgt spid="36"/>
                                        </p:tgtEl>
                                      </p:cBhvr>
                                    </p:animEffect>
                                  </p:childTnLst>
                                </p:cTn>
                              </p:par>
                            </p:childTnLst>
                          </p:cTn>
                        </p:par>
                      </p:childTnLst>
                    </p:cTn>
                  </p:par>
                  <p:par>
                    <p:cTn id="114" fill="hold">
                      <p:stCondLst>
                        <p:cond delay="indefinite"/>
                      </p:stCondLst>
                      <p:childTnLst>
                        <p:par>
                          <p:cTn id="115" fill="hold">
                            <p:stCondLst>
                              <p:cond delay="0"/>
                            </p:stCondLst>
                            <p:childTnLst>
                              <p:par>
                                <p:cTn id="116" presetID="16" presetClass="entr" presetSubtype="21" fill="hold" nodeType="clickEffect">
                                  <p:stCondLst>
                                    <p:cond delay="0"/>
                                  </p:stCondLst>
                                  <p:childTnLst>
                                    <p:set>
                                      <p:cBhvr>
                                        <p:cTn id="117" dur="1" fill="hold">
                                          <p:stCondLst>
                                            <p:cond delay="0"/>
                                          </p:stCondLst>
                                        </p:cTn>
                                        <p:tgtEl>
                                          <p:spTgt spid="11"/>
                                        </p:tgtEl>
                                        <p:attrNameLst>
                                          <p:attrName>style.visibility</p:attrName>
                                        </p:attrNameLst>
                                      </p:cBhvr>
                                      <p:to>
                                        <p:strVal val="visible"/>
                                      </p:to>
                                    </p:set>
                                    <p:animEffect transition="in" filter="barn(inVertical)">
                                      <p:cBhvr>
                                        <p:cTn id="118" dur="500"/>
                                        <p:tgtEl>
                                          <p:spTgt spid="11"/>
                                        </p:tgtEl>
                                      </p:cBhvr>
                                    </p:animEffect>
                                  </p:childTnLst>
                                </p:cTn>
                              </p:par>
                              <p:par>
                                <p:cTn id="119" presetID="16" presetClass="entr" presetSubtype="21" fill="hold" grpId="0" nodeType="withEffect">
                                  <p:stCondLst>
                                    <p:cond delay="0"/>
                                  </p:stCondLst>
                                  <p:childTnLst>
                                    <p:set>
                                      <p:cBhvr>
                                        <p:cTn id="120" dur="1" fill="hold">
                                          <p:stCondLst>
                                            <p:cond delay="0"/>
                                          </p:stCondLst>
                                        </p:cTn>
                                        <p:tgtEl>
                                          <p:spTgt spid="37"/>
                                        </p:tgtEl>
                                        <p:attrNameLst>
                                          <p:attrName>style.visibility</p:attrName>
                                        </p:attrNameLst>
                                      </p:cBhvr>
                                      <p:to>
                                        <p:strVal val="visible"/>
                                      </p:to>
                                    </p:set>
                                    <p:animEffect transition="in" filter="barn(inVertical)">
                                      <p:cBhvr>
                                        <p:cTn id="121" dur="500"/>
                                        <p:tgtEl>
                                          <p:spTgt spid="37"/>
                                        </p:tgtEl>
                                      </p:cBhvr>
                                    </p:animEffect>
                                  </p:childTnLst>
                                </p:cTn>
                              </p:par>
                            </p:childTnLst>
                          </p:cTn>
                        </p:par>
                      </p:childTnLst>
                    </p:cTn>
                  </p:par>
                  <p:par>
                    <p:cTn id="122" fill="hold">
                      <p:stCondLst>
                        <p:cond delay="indefinite"/>
                      </p:stCondLst>
                      <p:childTnLst>
                        <p:par>
                          <p:cTn id="123" fill="hold">
                            <p:stCondLst>
                              <p:cond delay="0"/>
                            </p:stCondLst>
                            <p:childTnLst>
                              <p:par>
                                <p:cTn id="124" presetID="42" presetClass="exit" presetSubtype="0" fill="hold" grpId="1" nodeType="clickEffect">
                                  <p:stCondLst>
                                    <p:cond delay="0"/>
                                  </p:stCondLst>
                                  <p:childTnLst>
                                    <p:animEffect transition="out" filter="fade">
                                      <p:cBhvr>
                                        <p:cTn id="125" dur="1000"/>
                                        <p:tgtEl>
                                          <p:spTgt spid="38"/>
                                        </p:tgtEl>
                                      </p:cBhvr>
                                    </p:animEffect>
                                    <p:anim calcmode="lin" valueType="num">
                                      <p:cBhvr>
                                        <p:cTn id="126" dur="1000"/>
                                        <p:tgtEl>
                                          <p:spTgt spid="38"/>
                                        </p:tgtEl>
                                        <p:attrNameLst>
                                          <p:attrName>ppt_x</p:attrName>
                                        </p:attrNameLst>
                                      </p:cBhvr>
                                      <p:tavLst>
                                        <p:tav tm="0">
                                          <p:val>
                                            <p:strVal val="ppt_x"/>
                                          </p:val>
                                        </p:tav>
                                        <p:tav tm="100000">
                                          <p:val>
                                            <p:strVal val="ppt_x"/>
                                          </p:val>
                                        </p:tav>
                                      </p:tavLst>
                                    </p:anim>
                                    <p:anim calcmode="lin" valueType="num">
                                      <p:cBhvr>
                                        <p:cTn id="127" dur="1000"/>
                                        <p:tgtEl>
                                          <p:spTgt spid="38"/>
                                        </p:tgtEl>
                                        <p:attrNameLst>
                                          <p:attrName>ppt_y</p:attrName>
                                        </p:attrNameLst>
                                      </p:cBhvr>
                                      <p:tavLst>
                                        <p:tav tm="0">
                                          <p:val>
                                            <p:strVal val="ppt_y"/>
                                          </p:val>
                                        </p:tav>
                                        <p:tav tm="100000">
                                          <p:val>
                                            <p:strVal val="ppt_y+.1"/>
                                          </p:val>
                                        </p:tav>
                                      </p:tavLst>
                                    </p:anim>
                                    <p:set>
                                      <p:cBhvr>
                                        <p:cTn id="128" dur="1" fill="hold">
                                          <p:stCondLst>
                                            <p:cond delay="9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7" grpId="0"/>
      <p:bldP spid="8" grpId="0" animBg="1"/>
      <p:bldP spid="9" grpId="0" animBg="1"/>
      <p:bldP spid="10" grpId="0" animBg="1"/>
      <p:bldP spid="12" grpId="0" animBg="1"/>
      <p:bldP spid="13" grpId="0" animBg="1"/>
      <p:bldP spid="14" grpId="0" animBg="1"/>
      <p:bldP spid="15" grpId="0"/>
      <p:bldP spid="17" grpId="0" animBg="1"/>
      <p:bldP spid="18" grpId="0" animBg="1"/>
      <p:bldP spid="19" grpId="0" animBg="1"/>
      <p:bldP spid="20" grpId="0" animBg="1"/>
      <p:bldP spid="21" grpId="0" animBg="1"/>
      <p:bldP spid="22" grpId="0" animBg="1"/>
      <p:bldP spid="23" grpId="0" animBg="1"/>
      <p:bldP spid="28" grpId="0"/>
      <p:bldP spid="30" grpId="0" animBg="1"/>
      <p:bldP spid="30" grpId="1" animBg="1"/>
      <p:bldP spid="42" grpId="0" animBg="1"/>
      <p:bldP spid="34" grpId="0"/>
      <p:bldP spid="35" grpId="0"/>
      <p:bldP spid="36" grpId="0"/>
      <p:bldP spid="37" grpId="0"/>
      <p:bldP spid="38" grpId="0" animBg="1"/>
      <p:bldP spid="3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14994" y="127318"/>
            <a:ext cx="9144000" cy="1655762"/>
          </a:xfrm>
        </p:spPr>
        <p:txBody>
          <a:bodyPr/>
          <a:lstStyle/>
          <a:p>
            <a:r>
              <a:rPr lang="vi-VN" dirty="0">
                <a:latin typeface="+mj-lt"/>
              </a:rPr>
              <a:t>Một hình ảnh tham khảo</a:t>
            </a:r>
          </a:p>
        </p:txBody>
      </p:sp>
      <p:grpSp>
        <p:nvGrpSpPr>
          <p:cNvPr id="6" name="Group 5"/>
          <p:cNvGrpSpPr/>
          <p:nvPr/>
        </p:nvGrpSpPr>
        <p:grpSpPr>
          <a:xfrm>
            <a:off x="334590" y="955199"/>
            <a:ext cx="11647860" cy="2203405"/>
            <a:chOff x="248502" y="652508"/>
            <a:chExt cx="11857410" cy="2203405"/>
          </a:xfrm>
        </p:grpSpPr>
        <p:pic>
          <p:nvPicPr>
            <p:cNvPr id="2050" name="Picture 2" descr="Khái quát về ngành nghề liên quan đến mĩ thuật tạo hình - vẽ sơ đồ tư duy -  mĩ thuật lớp 8 - KCart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789" t="674" r="10309" b="8144"/>
            <a:stretch/>
          </p:blipFill>
          <p:spPr bwMode="auto">
            <a:xfrm>
              <a:off x="248502" y="710247"/>
              <a:ext cx="2782676" cy="208792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3"/>
            <a:srcRect l="11935" t="14355" r="8710" b="10806"/>
            <a:stretch/>
          </p:blipFill>
          <p:spPr>
            <a:xfrm>
              <a:off x="9185682" y="710247"/>
              <a:ext cx="2920230" cy="2145666"/>
            </a:xfrm>
            <a:prstGeom prst="rect">
              <a:avLst/>
            </a:prstGeom>
          </p:spPr>
        </p:pic>
        <p:pic>
          <p:nvPicPr>
            <p:cNvPr id="2052" name="Picture 4" descr="Khái quát về ngành nghề liên quan đến mĩ thuật tạo hình | Vẽ sơ đồ tư duy  về mĩ thuật tạo hình P5 - YouTube"/>
            <p:cNvPicPr>
              <a:picLocks noChangeAspect="1" noChangeArrowheads="1"/>
            </p:cNvPicPr>
            <p:nvPr/>
          </p:nvPicPr>
          <p:blipFill rotWithShape="1">
            <a:blip r:embed="rId4">
              <a:extLst>
                <a:ext uri="{28A0092B-C50C-407E-A947-70E740481C1C}">
                  <a14:useLocalDpi xmlns:a14="http://schemas.microsoft.com/office/drawing/2010/main" val="0"/>
                </a:ext>
              </a:extLst>
            </a:blip>
            <a:srcRect l="10520" t="12843" r="10195" b="12585"/>
            <a:stretch/>
          </p:blipFill>
          <p:spPr bwMode="auto">
            <a:xfrm>
              <a:off x="3217981" y="652508"/>
              <a:ext cx="2820869" cy="21456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5"/>
            <a:srcRect l="10428" t="12143" r="7715" b="10714"/>
            <a:stretch/>
          </p:blipFill>
          <p:spPr>
            <a:xfrm>
              <a:off x="6264098" y="710247"/>
              <a:ext cx="2727502" cy="2145666"/>
            </a:xfrm>
            <a:prstGeom prst="rect">
              <a:avLst/>
            </a:prstGeom>
          </p:spPr>
        </p:pic>
      </p:grpSp>
      <p:grpSp>
        <p:nvGrpSpPr>
          <p:cNvPr id="11" name="Group 10"/>
          <p:cNvGrpSpPr/>
          <p:nvPr/>
        </p:nvGrpSpPr>
        <p:grpSpPr>
          <a:xfrm>
            <a:off x="629689" y="3931263"/>
            <a:ext cx="11176630" cy="2265928"/>
            <a:chOff x="629689" y="3931263"/>
            <a:chExt cx="11176630" cy="2265928"/>
          </a:xfrm>
        </p:grpSpPr>
        <p:pic>
          <p:nvPicPr>
            <p:cNvPr id="7" name="Picture 6"/>
            <p:cNvPicPr>
              <a:picLocks noChangeAspect="1"/>
            </p:cNvPicPr>
            <p:nvPr/>
          </p:nvPicPr>
          <p:blipFill>
            <a:blip r:embed="rId6"/>
            <a:stretch>
              <a:fillRect/>
            </a:stretch>
          </p:blipFill>
          <p:spPr>
            <a:xfrm>
              <a:off x="629689" y="3986485"/>
              <a:ext cx="3369913" cy="2100263"/>
            </a:xfrm>
            <a:prstGeom prst="rect">
              <a:avLst/>
            </a:prstGeom>
          </p:spPr>
        </p:pic>
        <p:pic>
          <p:nvPicPr>
            <p:cNvPr id="9" name="Picture 8"/>
            <p:cNvPicPr>
              <a:picLocks noChangeAspect="1"/>
            </p:cNvPicPr>
            <p:nvPr/>
          </p:nvPicPr>
          <p:blipFill>
            <a:blip r:embed="rId7"/>
            <a:stretch>
              <a:fillRect/>
            </a:stretch>
          </p:blipFill>
          <p:spPr>
            <a:xfrm>
              <a:off x="4300234" y="4044224"/>
              <a:ext cx="3444747" cy="2152967"/>
            </a:xfrm>
            <a:prstGeom prst="rect">
              <a:avLst/>
            </a:prstGeom>
          </p:spPr>
        </p:pic>
        <p:pic>
          <p:nvPicPr>
            <p:cNvPr id="10" name="Picture 9"/>
            <p:cNvPicPr>
              <a:picLocks noChangeAspect="1"/>
            </p:cNvPicPr>
            <p:nvPr/>
          </p:nvPicPr>
          <p:blipFill>
            <a:blip r:embed="rId8"/>
            <a:stretch>
              <a:fillRect/>
            </a:stretch>
          </p:blipFill>
          <p:spPr>
            <a:xfrm>
              <a:off x="8278597" y="3931263"/>
              <a:ext cx="3527722" cy="2265928"/>
            </a:xfrm>
            <a:prstGeom prst="rect">
              <a:avLst/>
            </a:prstGeom>
          </p:spPr>
        </p:pic>
      </p:grpSp>
    </p:spTree>
    <p:extLst>
      <p:ext uri="{BB962C8B-B14F-4D97-AF65-F5344CB8AC3E}">
        <p14:creationId xmlns:p14="http://schemas.microsoft.com/office/powerpoint/2010/main" val="208949827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Có thể là hình minh họ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714500" y="1371600"/>
            <a:ext cx="7645400" cy="3477875"/>
          </a:xfrm>
          <a:prstGeom prst="rect">
            <a:avLst/>
          </a:prstGeom>
          <a:noFill/>
        </p:spPr>
        <p:txBody>
          <a:bodyPr wrap="square" rtlCol="0">
            <a:spAutoFit/>
          </a:bodyPr>
          <a:lstStyle/>
          <a:p>
            <a:r>
              <a:rPr lang="vi-VN" sz="2800" dirty="0">
                <a:solidFill>
                  <a:schemeClr val="bg1"/>
                </a:solidFill>
                <a:latin typeface="+mj-lt"/>
              </a:rPr>
              <a:t>Em có biết </a:t>
            </a:r>
          </a:p>
          <a:p>
            <a:r>
              <a:rPr lang="vi-VN" sz="2400" dirty="0">
                <a:solidFill>
                  <a:srgbClr val="FFC000"/>
                </a:solidFill>
                <a:latin typeface="+mj-lt"/>
              </a:rPr>
              <a:t>Līnh vực mĩ thuật ứng dụng có những ngành học hướng đến sử dụng kiến thức mĩ thuật chuyên biệt theo huớng thực hành như thiết kế đồ hoạ, thiết kế công nghiệp, thiết kế thời trang, thiết kế mĩ thuật đa phương tiện, thiết kế mĩ thuật số,... cùng với đó, kiến thức và kĩ năng trong lĩnh vực mĩ thuật ứng dụng cũng rất cần thiết trong một số ngành liên quan khác như thiết kế mĩ thuật sân khấu, điện ảnh, thiết kế nội thất; kiến trúc...</a:t>
            </a:r>
          </a:p>
        </p:txBody>
      </p:sp>
      <p:pic>
        <p:nvPicPr>
          <p:cNvPr id="2" name="Em có biết Līnh vực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98600" y="4749800"/>
            <a:ext cx="609600" cy="609600"/>
          </a:xfrm>
          <a:prstGeom prst="rect">
            <a:avLst/>
          </a:prstGeom>
        </p:spPr>
      </p:pic>
    </p:spTree>
    <p:extLst>
      <p:ext uri="{BB962C8B-B14F-4D97-AF65-F5344CB8AC3E}">
        <p14:creationId xmlns:p14="http://schemas.microsoft.com/office/powerpoint/2010/main" val="25257635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4102"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09600" y="254000"/>
            <a:ext cx="10960100" cy="1477328"/>
          </a:xfrm>
          <a:prstGeom prst="rect">
            <a:avLst/>
          </a:prstGeom>
          <a:noFill/>
        </p:spPr>
        <p:txBody>
          <a:bodyPr wrap="square" rtlCol="0">
            <a:spAutoFit/>
          </a:bodyPr>
          <a:lstStyle/>
          <a:p>
            <a:pPr lvl="0"/>
            <a:r>
              <a:rPr lang="vi-VN" altLang="vi-VN" sz="2400" b="1" dirty="0">
                <a:solidFill>
                  <a:srgbClr val="C00000"/>
                </a:solidFill>
                <a:latin typeface="+mj-lt"/>
                <a:cs typeface="Segoe UI Historic" panose="020B0502040204020203" pitchFamily="34" charset="0"/>
              </a:rPr>
              <a:t>BÀI TẬP</a:t>
            </a:r>
          </a:p>
          <a:p>
            <a:pPr lvl="0"/>
            <a:r>
              <a:rPr lang="vi-VN" altLang="vi-VN" sz="2400" dirty="0">
                <a:solidFill>
                  <a:srgbClr val="1C1E21"/>
                </a:solidFill>
                <a:latin typeface="+mj-lt"/>
                <a:cs typeface="Segoe UI Historic" panose="020B0502040204020203" pitchFamily="34" charset="0"/>
              </a:rPr>
              <a:t>Lựa chọn ngành, nghề mĩ thuật ứng dụng yêu thích và thực hiện thuyết trình theo nhóm (trình chiếu, sơ đồ tư duy, video clip) để giới thiệu</a:t>
            </a:r>
            <a:r>
              <a:rPr lang="vi-VN" altLang="vi-VN" sz="1400" dirty="0">
                <a:solidFill>
                  <a:srgbClr val="1C1E21"/>
                </a:solidFill>
                <a:latin typeface="+mj-lt"/>
                <a:cs typeface="Segoe UI Historic" panose="020B0502040204020203" pitchFamily="34" charset="0"/>
              </a:rPr>
              <a:t>.</a:t>
            </a:r>
            <a:endParaRPr lang="vi-VN" altLang="vi-VN" sz="7200" dirty="0">
              <a:solidFill>
                <a:srgbClr val="1C1E21"/>
              </a:solidFill>
              <a:latin typeface="+mj-lt"/>
              <a:cs typeface="Segoe UI Historic" panose="020B0502040204020203" pitchFamily="34" charset="0"/>
            </a:endParaRPr>
          </a:p>
          <a:p>
            <a:endParaRPr lang="vi-VN" dirty="0"/>
          </a:p>
        </p:txBody>
      </p:sp>
      <p:pic>
        <p:nvPicPr>
          <p:cNvPr id="8" name="Picture 7"/>
          <p:cNvPicPr>
            <a:picLocks noChangeAspect="1"/>
          </p:cNvPicPr>
          <p:nvPr/>
        </p:nvPicPr>
        <p:blipFill rotWithShape="1">
          <a:blip r:embed="rId2"/>
          <a:srcRect l="10001" t="32875" r="8324" b="39057"/>
          <a:stretch/>
        </p:blipFill>
        <p:spPr>
          <a:xfrm>
            <a:off x="5432594" y="1911421"/>
            <a:ext cx="5780160" cy="2982840"/>
          </a:xfrm>
          <a:prstGeom prst="rect">
            <a:avLst/>
          </a:prstGeom>
        </p:spPr>
      </p:pic>
      <p:pic>
        <p:nvPicPr>
          <p:cNvPr id="9" name="Picture 1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0" r="100000"/>
                    </a14:imgEffect>
                  </a14:imgLayer>
                </a14:imgProps>
              </a:ext>
              <a:ext uri="{28A0092B-C50C-407E-A947-70E740481C1C}">
                <a14:useLocalDpi xmlns:a14="http://schemas.microsoft.com/office/drawing/2010/main" val="0"/>
              </a:ext>
            </a:extLst>
          </a:blip>
          <a:srcRect/>
          <a:stretch>
            <a:fillRect/>
          </a:stretch>
        </p:blipFill>
        <p:spPr bwMode="auto">
          <a:xfrm>
            <a:off x="-165100" y="5070475"/>
            <a:ext cx="2205037" cy="220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52000" y="4894261"/>
            <a:ext cx="2438401" cy="181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rotWithShape="1">
          <a:blip r:embed="rId6"/>
          <a:srcRect l="11935" t="14355" r="8710" b="10806"/>
          <a:stretch/>
        </p:blipFill>
        <p:spPr>
          <a:xfrm>
            <a:off x="1057638" y="1911421"/>
            <a:ext cx="3806462" cy="2982840"/>
          </a:xfrm>
          <a:prstGeom prst="rect">
            <a:avLst/>
          </a:prstGeom>
        </p:spPr>
      </p:pic>
    </p:spTree>
    <p:extLst>
      <p:ext uri="{BB962C8B-B14F-4D97-AF65-F5344CB8AC3E}">
        <p14:creationId xmlns:p14="http://schemas.microsoft.com/office/powerpoint/2010/main" val="3974905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6" presetClass="entr" presetSubtype="16"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ircle(in)">
                                      <p:cBhvr>
                                        <p:cTn id="2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67">
            <a:hlinkClick r:id="rId2"/>
          </p:cNvPr>
          <p:cNvPicPr/>
          <p:nvPr/>
        </p:nvPicPr>
        <p:blipFill rotWithShape="1">
          <a:blip r:embed="rId3" cstate="print"/>
          <a:srcRect l="5596" t="48979" r="10302" b="12980"/>
          <a:stretch/>
        </p:blipFill>
        <p:spPr>
          <a:xfrm>
            <a:off x="952500" y="2533650"/>
            <a:ext cx="6134100" cy="3848100"/>
          </a:xfrm>
          <a:prstGeom prst="rect">
            <a:avLst/>
          </a:prstGeom>
        </p:spPr>
      </p:pic>
      <p:pic>
        <p:nvPicPr>
          <p:cNvPr id="5" name="Image 67">
            <a:hlinkClick r:id="rId2"/>
          </p:cNvPr>
          <p:cNvPicPr/>
          <p:nvPr/>
        </p:nvPicPr>
        <p:blipFill rotWithShape="1">
          <a:blip r:embed="rId3" cstate="print"/>
          <a:srcRect l="42355" t="10526" r="12949" b="52250"/>
          <a:stretch/>
        </p:blipFill>
        <p:spPr>
          <a:xfrm>
            <a:off x="7791450" y="2533650"/>
            <a:ext cx="3219449" cy="3581400"/>
          </a:xfrm>
          <a:prstGeom prst="rect">
            <a:avLst/>
          </a:prstGeom>
        </p:spPr>
      </p:pic>
      <p:sp>
        <p:nvSpPr>
          <p:cNvPr id="6" name="TextBox 5"/>
          <p:cNvSpPr txBox="1"/>
          <p:nvPr/>
        </p:nvSpPr>
        <p:spPr>
          <a:xfrm>
            <a:off x="628650" y="438150"/>
            <a:ext cx="11125200" cy="1908215"/>
          </a:xfrm>
          <a:prstGeom prst="rect">
            <a:avLst/>
          </a:prstGeom>
          <a:noFill/>
        </p:spPr>
        <p:txBody>
          <a:bodyPr wrap="square" rtlCol="0">
            <a:spAutoFit/>
          </a:bodyPr>
          <a:lstStyle/>
          <a:p>
            <a:r>
              <a:rPr lang="vi-VN" sz="2800" b="1" dirty="0">
                <a:latin typeface="+mj-lt"/>
              </a:rPr>
              <a:t>THẢO LUẬN </a:t>
            </a:r>
          </a:p>
          <a:p>
            <a:r>
              <a:rPr lang="vi-VN" b="1" dirty="0">
                <a:solidFill>
                  <a:srgbClr val="C00000"/>
                </a:solidFill>
                <a:latin typeface="+mj-lt"/>
              </a:rPr>
              <a:t>Trình bày sản phẩm mĩ thuật Sản phẩm mĩ thuật của học sinh theo nhóm đã thực hiện và trả lời những câu hỏi sau: </a:t>
            </a:r>
          </a:p>
          <a:p>
            <a:pPr marL="285750" indent="-285750">
              <a:buFontTx/>
              <a:buChar char="-"/>
            </a:pPr>
            <a:r>
              <a:rPr lang="vi-VN" dirty="0">
                <a:latin typeface="+mj-lt"/>
              </a:rPr>
              <a:t>Phần giới thiệu của nhóm bạn được thực hiện bằng hình thức nào?</a:t>
            </a:r>
          </a:p>
          <a:p>
            <a:r>
              <a:rPr lang="vi-VN" dirty="0">
                <a:latin typeface="+mj-lt"/>
              </a:rPr>
              <a:t> -  Trong phần giới thiệu về ngành, Mĩ thuật ứng dụng, em thích phần trình bày của nhóm nào nhất? Vì sao?</a:t>
            </a:r>
          </a:p>
          <a:p>
            <a:r>
              <a:rPr lang="vi-VN" dirty="0">
                <a:latin typeface="+mj-lt"/>
              </a:rPr>
              <a:t>-   Việc áp dụng khoa học kĩ thuật trong phần trình bày, có hiệu quả thế nào?</a:t>
            </a:r>
          </a:p>
        </p:txBody>
      </p:sp>
    </p:spTree>
    <p:extLst>
      <p:ext uri="{BB962C8B-B14F-4D97-AF65-F5344CB8AC3E}">
        <p14:creationId xmlns:p14="http://schemas.microsoft.com/office/powerpoint/2010/main" val="70652033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par>
                                <p:cTn id="13" presetID="6"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1589"/>
          </a:xfrm>
          <a:prstGeom prst="rect">
            <a:avLst/>
          </a:prstGeom>
        </p:spPr>
      </p:pic>
      <p:sp>
        <p:nvSpPr>
          <p:cNvPr id="6" name="Subtitle 2"/>
          <p:cNvSpPr txBox="1">
            <a:spLocks/>
          </p:cNvSpPr>
          <p:nvPr/>
        </p:nvSpPr>
        <p:spPr>
          <a:xfrm>
            <a:off x="2666456" y="2731263"/>
            <a:ext cx="5982244" cy="1655762"/>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vi-VN" sz="3600" b="1" dirty="0">
                <a:solidFill>
                  <a:srgbClr val="C00000"/>
                </a:solidFill>
                <a:latin typeface="+mj-lt"/>
              </a:rPr>
              <a:t>VẬN DỤNG </a:t>
            </a:r>
          </a:p>
          <a:p>
            <a:r>
              <a:rPr lang="vi-VN" sz="2800" dirty="0">
                <a:latin typeface="+mj-lt"/>
              </a:rPr>
              <a:t>Viết bài luận ngắn giới thiệu sự đa dạng và ý nghĩa của ngành, nghề thuộc lĩnh vực mĩ thuật ứng dụng trong đời sống xã hội.</a:t>
            </a:r>
          </a:p>
        </p:txBody>
      </p:sp>
    </p:spTree>
    <p:extLst>
      <p:ext uri="{BB962C8B-B14F-4D97-AF65-F5344CB8AC3E}">
        <p14:creationId xmlns:p14="http://schemas.microsoft.com/office/powerpoint/2010/main" val="412369202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8" name="Rectangle 7"/>
          <p:cNvSpPr/>
          <p:nvPr/>
        </p:nvSpPr>
        <p:spPr>
          <a:xfrm>
            <a:off x="3184472" y="1690688"/>
            <a:ext cx="6546984" cy="1323439"/>
          </a:xfrm>
          <a:prstGeom prst="rect">
            <a:avLst/>
          </a:prstGeom>
          <a:noFill/>
        </p:spPr>
        <p:txBody>
          <a:bodyPr wrap="none" lIns="91440" tIns="45720" rIns="91440" bIns="45720">
            <a:spAutoFit/>
          </a:bodyPr>
          <a:lstStyle/>
          <a:p>
            <a:pPr algn="ctr"/>
            <a:r>
              <a:rPr lang="vi-VN" sz="4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GIỜ HỌC KẾT THÚC, </a:t>
            </a:r>
          </a:p>
          <a:p>
            <a:pPr algn="ctr"/>
            <a:r>
              <a:rPr lang="vi-VN" sz="4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CHÀO TẠM BIỆT CẢ LỚP!</a:t>
            </a:r>
            <a:endParaRPr lang="en-US" sz="4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Tree>
    <p:extLst>
      <p:ext uri="{BB962C8B-B14F-4D97-AF65-F5344CB8AC3E}">
        <p14:creationId xmlns:p14="http://schemas.microsoft.com/office/powerpoint/2010/main" val="407043432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84363" y="1643537"/>
            <a:ext cx="4781006" cy="4521838"/>
            <a:chOff x="1005840" y="1227909"/>
            <a:chExt cx="4781006" cy="4120519"/>
          </a:xfrm>
        </p:grpSpPr>
        <p:pic>
          <p:nvPicPr>
            <p:cNvPr id="4" name="Picture 3"/>
            <p:cNvPicPr>
              <a:picLocks noChangeAspect="1"/>
            </p:cNvPicPr>
            <p:nvPr/>
          </p:nvPicPr>
          <p:blipFill rotWithShape="1">
            <a:blip r:embed="rId2"/>
            <a:srcRect l="11071" t="13000" r="10500" b="12429"/>
            <a:stretch/>
          </p:blipFill>
          <p:spPr>
            <a:xfrm>
              <a:off x="1005840" y="1227909"/>
              <a:ext cx="4781006" cy="3409406"/>
            </a:xfrm>
            <a:prstGeom prst="rect">
              <a:avLst/>
            </a:prstGeom>
            <a:ln>
              <a:solidFill>
                <a:schemeClr val="tx1"/>
              </a:solidFill>
            </a:ln>
          </p:spPr>
        </p:pic>
        <p:sp>
          <p:nvSpPr>
            <p:cNvPr id="6" name="TextBox 5"/>
            <p:cNvSpPr txBox="1"/>
            <p:nvPr/>
          </p:nvSpPr>
          <p:spPr>
            <a:xfrm>
              <a:off x="1005840" y="4759460"/>
              <a:ext cx="4781006" cy="588968"/>
            </a:xfrm>
            <a:prstGeom prst="rect">
              <a:avLst/>
            </a:prstGeom>
            <a:noFill/>
            <a:ln>
              <a:solidFill>
                <a:schemeClr val="tx1"/>
              </a:solidFill>
            </a:ln>
          </p:spPr>
          <p:txBody>
            <a:bodyPr wrap="square" rtlCol="0">
              <a:spAutoFit/>
            </a:bodyPr>
            <a:lstStyle/>
            <a:p>
              <a:r>
                <a:rPr lang="vi-VN" dirty="0"/>
                <a:t>Mỹ thuật lớp 8 - Ngành nghề liên quan </a:t>
              </a:r>
            </a:p>
            <a:p>
              <a:r>
                <a:rPr lang="vi-VN" dirty="0"/>
                <a:t>đến mỹ thuật tạo hình</a:t>
              </a:r>
            </a:p>
          </p:txBody>
        </p:sp>
      </p:grpSp>
      <p:sp>
        <p:nvSpPr>
          <p:cNvPr id="8" name="Right Arrow 7"/>
          <p:cNvSpPr/>
          <p:nvPr/>
        </p:nvSpPr>
        <p:spPr>
          <a:xfrm>
            <a:off x="5528340" y="3327301"/>
            <a:ext cx="666206" cy="3657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90" name="Group 89"/>
          <p:cNvGrpSpPr/>
          <p:nvPr/>
        </p:nvGrpSpPr>
        <p:grpSpPr>
          <a:xfrm>
            <a:off x="6298361" y="1637696"/>
            <a:ext cx="5477362" cy="3670464"/>
            <a:chOff x="6337550" y="1643537"/>
            <a:chExt cx="5477362" cy="3670464"/>
          </a:xfrm>
        </p:grpSpPr>
        <p:grpSp>
          <p:nvGrpSpPr>
            <p:cNvPr id="38" name="Group 37"/>
            <p:cNvGrpSpPr/>
            <p:nvPr/>
          </p:nvGrpSpPr>
          <p:grpSpPr>
            <a:xfrm>
              <a:off x="6337550" y="1643537"/>
              <a:ext cx="5477362" cy="3670464"/>
              <a:chOff x="33291" y="-1"/>
              <a:chExt cx="12280225" cy="6943727"/>
            </a:xfrm>
          </p:grpSpPr>
          <p:pic>
            <p:nvPicPr>
              <p:cNvPr id="39" name="Picture 2" descr="Top 3 Trường Đại Học Đào Tạo Ngành Thiết Kế Nội Thất Hot Nhất Hiện Nay? -  top10truongho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91" y="85725"/>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4741746" y="2766492"/>
                <a:ext cx="3539747" cy="494910"/>
              </a:xfrm>
              <a:prstGeom prst="rect">
                <a:avLst/>
              </a:prstGeom>
              <a:noFill/>
            </p:spPr>
            <p:txBody>
              <a:bodyPr wrap="square" rtlCol="0">
                <a:spAutoFit/>
              </a:bodyPr>
              <a:lstStyle/>
              <a:p>
                <a:r>
                  <a:rPr lang="vi-VN" sz="1100" b="1" dirty="0">
                    <a:latin typeface="+mj-lt"/>
                  </a:rPr>
                  <a:t>Mỹ thuật ứng dụng</a:t>
                </a:r>
              </a:p>
            </p:txBody>
          </p:sp>
          <p:sp>
            <p:nvSpPr>
              <p:cNvPr id="41" name="Rounded Rectangle 40"/>
              <p:cNvSpPr/>
              <p:nvPr/>
            </p:nvSpPr>
            <p:spPr>
              <a:xfrm>
                <a:off x="2067950" y="85725"/>
                <a:ext cx="2071764" cy="138711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2" name="TextBox 41"/>
              <p:cNvSpPr txBox="1"/>
              <p:nvPr/>
            </p:nvSpPr>
            <p:spPr>
              <a:xfrm>
                <a:off x="2181626" y="170468"/>
                <a:ext cx="1684374" cy="1222719"/>
              </a:xfrm>
              <a:prstGeom prst="rect">
                <a:avLst/>
              </a:prstGeom>
              <a:solidFill>
                <a:srgbClr val="FF0000"/>
              </a:solidFill>
            </p:spPr>
            <p:txBody>
              <a:bodyPr wrap="square" rtlCol="0">
                <a:spAutoFit/>
              </a:bodyPr>
              <a:lstStyle/>
              <a:p>
                <a:r>
                  <a:rPr lang="vi-VN" sz="900" dirty="0">
                    <a:solidFill>
                      <a:srgbClr val="FFFF00"/>
                    </a:solidFill>
                    <a:latin typeface="+mj-lt"/>
                  </a:rPr>
                  <a:t>Nhà thiết kế </a:t>
                </a:r>
              </a:p>
              <a:p>
                <a:r>
                  <a:rPr lang="vi-VN" sz="900" dirty="0">
                    <a:solidFill>
                      <a:srgbClr val="FFFF00"/>
                    </a:solidFill>
                    <a:latin typeface="+mj-lt"/>
                  </a:rPr>
                  <a:t>thời trang</a:t>
                </a:r>
              </a:p>
              <a:p>
                <a:endParaRPr lang="vi-VN" dirty="0">
                  <a:latin typeface="+mj-lt"/>
                </a:endParaRPr>
              </a:p>
            </p:txBody>
          </p:sp>
          <p:sp>
            <p:nvSpPr>
              <p:cNvPr id="43" name="Rounded Rectangle 42"/>
              <p:cNvSpPr/>
              <p:nvPr/>
            </p:nvSpPr>
            <p:spPr>
              <a:xfrm>
                <a:off x="58053" y="1062539"/>
                <a:ext cx="2002013" cy="1511877"/>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4" name="TextBox 43"/>
              <p:cNvSpPr txBox="1"/>
              <p:nvPr/>
            </p:nvSpPr>
            <p:spPr>
              <a:xfrm>
                <a:off x="371638" y="1278991"/>
                <a:ext cx="1628750" cy="873371"/>
              </a:xfrm>
              <a:prstGeom prst="rect">
                <a:avLst/>
              </a:prstGeom>
              <a:solidFill>
                <a:schemeClr val="accent5">
                  <a:lumMod val="50000"/>
                </a:schemeClr>
              </a:solidFill>
            </p:spPr>
            <p:txBody>
              <a:bodyPr wrap="square" rtlCol="0">
                <a:spAutoFit/>
              </a:bodyPr>
              <a:lstStyle/>
              <a:p>
                <a:r>
                  <a:rPr lang="vi-VN" sz="1200" dirty="0">
                    <a:solidFill>
                      <a:srgbClr val="FFFF00"/>
                    </a:solidFill>
                    <a:latin typeface="+mj-lt"/>
                  </a:rPr>
                  <a:t>Kiến trúc sư</a:t>
                </a:r>
              </a:p>
            </p:txBody>
          </p:sp>
          <p:sp>
            <p:nvSpPr>
              <p:cNvPr id="45" name="Rounded Rectangle 44"/>
              <p:cNvSpPr/>
              <p:nvPr/>
            </p:nvSpPr>
            <p:spPr>
              <a:xfrm>
                <a:off x="115252" y="3525762"/>
                <a:ext cx="2317750" cy="1688092"/>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6" name="TextBox 45"/>
              <p:cNvSpPr txBox="1"/>
              <p:nvPr/>
            </p:nvSpPr>
            <p:spPr>
              <a:xfrm>
                <a:off x="266502" y="3991224"/>
                <a:ext cx="2036596" cy="1106268"/>
              </a:xfrm>
              <a:prstGeom prst="rect">
                <a:avLst/>
              </a:prstGeom>
              <a:solidFill>
                <a:srgbClr val="7030A0"/>
              </a:solidFill>
            </p:spPr>
            <p:txBody>
              <a:bodyPr wrap="square" rtlCol="0">
                <a:spAutoFit/>
              </a:bodyPr>
              <a:lstStyle/>
              <a:p>
                <a:r>
                  <a:rPr lang="vi-VN" sz="800" b="1" dirty="0">
                    <a:solidFill>
                      <a:schemeClr val="bg1"/>
                    </a:solidFill>
                    <a:latin typeface="+mj-lt"/>
                  </a:rPr>
                  <a:t>Họa sĩ tạo dựng </a:t>
                </a:r>
              </a:p>
              <a:p>
                <a:r>
                  <a:rPr lang="vi-VN" sz="800" b="1" dirty="0">
                    <a:solidFill>
                      <a:schemeClr val="bg1"/>
                    </a:solidFill>
                    <a:latin typeface="+mj-lt"/>
                  </a:rPr>
                  <a:t>bối cảnh sân khấu</a:t>
                </a:r>
              </a:p>
              <a:p>
                <a:endParaRPr lang="vi-VN" sz="800" dirty="0"/>
              </a:p>
            </p:txBody>
          </p:sp>
          <p:sp>
            <p:nvSpPr>
              <p:cNvPr id="47" name="Rounded Rectangle 46"/>
              <p:cNvSpPr/>
              <p:nvPr/>
            </p:nvSpPr>
            <p:spPr>
              <a:xfrm>
                <a:off x="2303096" y="1701330"/>
                <a:ext cx="2299636" cy="144198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8" name="Rectangle 47"/>
              <p:cNvSpPr/>
              <p:nvPr/>
            </p:nvSpPr>
            <p:spPr>
              <a:xfrm>
                <a:off x="2247635" y="2010932"/>
                <a:ext cx="2557351" cy="698697"/>
              </a:xfrm>
              <a:prstGeom prst="rect">
                <a:avLst/>
              </a:prstGeom>
            </p:spPr>
            <p:txBody>
              <a:bodyPr wrap="square">
                <a:spAutoFit/>
              </a:bodyPr>
              <a:lstStyle/>
              <a:p>
                <a:r>
                  <a:rPr lang="vi-VN" sz="900" b="1" dirty="0">
                    <a:latin typeface="+mj-lt"/>
                  </a:rPr>
                  <a:t>Họa sĩ thiết kế </a:t>
                </a:r>
              </a:p>
              <a:p>
                <a:r>
                  <a:rPr lang="vi-VN" sz="900" b="1" dirty="0">
                    <a:latin typeface="+mj-lt"/>
                  </a:rPr>
                  <a:t>phim hoạt hình</a:t>
                </a:r>
              </a:p>
            </p:txBody>
          </p:sp>
          <p:sp>
            <p:nvSpPr>
              <p:cNvPr id="50" name="Rounded Rectangle 49"/>
              <p:cNvSpPr/>
              <p:nvPr/>
            </p:nvSpPr>
            <p:spPr>
              <a:xfrm>
                <a:off x="4851086" y="-1"/>
                <a:ext cx="2405682" cy="171980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1" name="TextBox 50"/>
              <p:cNvSpPr txBox="1"/>
              <p:nvPr/>
            </p:nvSpPr>
            <p:spPr>
              <a:xfrm>
                <a:off x="5024791" y="132954"/>
                <a:ext cx="2142234" cy="1222719"/>
              </a:xfrm>
              <a:prstGeom prst="rect">
                <a:avLst/>
              </a:prstGeom>
              <a:solidFill>
                <a:srgbClr val="FFFF00"/>
              </a:solidFill>
            </p:spPr>
            <p:txBody>
              <a:bodyPr wrap="square" rtlCol="0">
                <a:spAutoFit/>
              </a:bodyPr>
              <a:lstStyle/>
              <a:p>
                <a:r>
                  <a:rPr lang="vi-VN" sz="1200" b="1" dirty="0">
                    <a:latin typeface="+mj-lt"/>
                  </a:rPr>
                  <a:t>Nhà thiết kế đồ họa</a:t>
                </a:r>
              </a:p>
              <a:p>
                <a:endParaRPr lang="vi-VN" sz="1200" b="1" dirty="0">
                  <a:latin typeface="+mj-lt"/>
                </a:endParaRPr>
              </a:p>
            </p:txBody>
          </p:sp>
          <p:sp>
            <p:nvSpPr>
              <p:cNvPr id="52" name="Rounded Rectangle 51"/>
              <p:cNvSpPr/>
              <p:nvPr/>
            </p:nvSpPr>
            <p:spPr>
              <a:xfrm>
                <a:off x="9233181" y="3830699"/>
                <a:ext cx="1935215" cy="177671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3" name="Rounded Rectangle 52"/>
              <p:cNvSpPr/>
              <p:nvPr/>
            </p:nvSpPr>
            <p:spPr>
              <a:xfrm>
                <a:off x="9917655" y="2126436"/>
                <a:ext cx="2317750" cy="139932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4" name="TextBox 53"/>
              <p:cNvSpPr txBox="1"/>
              <p:nvPr/>
            </p:nvSpPr>
            <p:spPr>
              <a:xfrm>
                <a:off x="9960998" y="2410066"/>
                <a:ext cx="2352518" cy="1018932"/>
              </a:xfrm>
              <a:prstGeom prst="rect">
                <a:avLst/>
              </a:prstGeom>
              <a:solidFill>
                <a:srgbClr val="FFFF00"/>
              </a:solidFill>
            </p:spPr>
            <p:txBody>
              <a:bodyPr wrap="square" rtlCol="0">
                <a:spAutoFit/>
              </a:bodyPr>
              <a:lstStyle/>
              <a:p>
                <a:r>
                  <a:rPr lang="vi-VN" sz="1100" b="1" dirty="0">
                    <a:latin typeface="+mj-lt"/>
                  </a:rPr>
                  <a:t>Nhiếp ảnh gia </a:t>
                </a:r>
              </a:p>
              <a:p>
                <a:endParaRPr lang="vi-VN" dirty="0">
                  <a:latin typeface="+mj-lt"/>
                </a:endParaRPr>
              </a:p>
            </p:txBody>
          </p:sp>
          <p:sp>
            <p:nvSpPr>
              <p:cNvPr id="55" name="Rounded Rectangle 54"/>
              <p:cNvSpPr/>
              <p:nvPr/>
            </p:nvSpPr>
            <p:spPr>
              <a:xfrm>
                <a:off x="7846348" y="170467"/>
                <a:ext cx="2495366" cy="1492709"/>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6" name="TextBox 55"/>
              <p:cNvSpPr txBox="1"/>
              <p:nvPr/>
            </p:nvSpPr>
            <p:spPr>
              <a:xfrm>
                <a:off x="7846348" y="263680"/>
                <a:ext cx="2471092" cy="1397393"/>
              </a:xfrm>
              <a:prstGeom prst="rect">
                <a:avLst/>
              </a:prstGeom>
              <a:solidFill>
                <a:srgbClr val="FF0000"/>
              </a:solidFill>
            </p:spPr>
            <p:txBody>
              <a:bodyPr wrap="square" rtlCol="0">
                <a:spAutoFit/>
              </a:bodyPr>
              <a:lstStyle/>
              <a:p>
                <a:r>
                  <a:rPr lang="vi-VN" sz="1050" b="1" dirty="0">
                    <a:solidFill>
                      <a:srgbClr val="FFFF00"/>
                    </a:solidFill>
                    <a:latin typeface="+mj-lt"/>
                  </a:rPr>
                  <a:t>Nhà thiết kế mĩ thuật</a:t>
                </a:r>
              </a:p>
              <a:p>
                <a:r>
                  <a:rPr lang="vi-VN" sz="1050" b="1" dirty="0">
                    <a:solidFill>
                      <a:srgbClr val="FFFF00"/>
                    </a:solidFill>
                    <a:latin typeface="+mj-lt"/>
                  </a:rPr>
                  <a:t> đa phương tiện</a:t>
                </a:r>
              </a:p>
              <a:p>
                <a:endParaRPr lang="vi-VN" sz="1050" b="1" dirty="0">
                  <a:solidFill>
                    <a:srgbClr val="FFFF00"/>
                  </a:solidFill>
                  <a:latin typeface="+mj-lt"/>
                </a:endParaRPr>
              </a:p>
            </p:txBody>
          </p:sp>
          <p:pic>
            <p:nvPicPr>
              <p:cNvPr id="57" name="Picture 56"/>
              <p:cNvPicPr>
                <a:picLocks noChangeAspect="1"/>
              </p:cNvPicPr>
              <p:nvPr/>
            </p:nvPicPr>
            <p:blipFill>
              <a:blip r:embed="rId4"/>
              <a:stretch>
                <a:fillRect/>
              </a:stretch>
            </p:blipFill>
            <p:spPr>
              <a:xfrm>
                <a:off x="7830603" y="1715678"/>
                <a:ext cx="1983866" cy="1443318"/>
              </a:xfrm>
              <a:prstGeom prst="roundRect">
                <a:avLst/>
              </a:prstGeom>
              <a:ln>
                <a:solidFill>
                  <a:schemeClr val="tx1"/>
                </a:solidFill>
              </a:ln>
            </p:spPr>
          </p:pic>
          <p:sp>
            <p:nvSpPr>
              <p:cNvPr id="58" name="Rectangle 57"/>
              <p:cNvSpPr/>
              <p:nvPr/>
            </p:nvSpPr>
            <p:spPr>
              <a:xfrm>
                <a:off x="7969618" y="2745447"/>
                <a:ext cx="1768651" cy="30751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0" name="TextBox 59"/>
              <p:cNvSpPr txBox="1"/>
              <p:nvPr/>
            </p:nvSpPr>
            <p:spPr>
              <a:xfrm>
                <a:off x="9417016" y="4053766"/>
                <a:ext cx="1567543" cy="1979639"/>
              </a:xfrm>
              <a:prstGeom prst="rect">
                <a:avLst/>
              </a:prstGeom>
              <a:noFill/>
            </p:spPr>
            <p:txBody>
              <a:bodyPr wrap="square" rtlCol="0">
                <a:spAutoFit/>
              </a:bodyPr>
              <a:lstStyle/>
              <a:p>
                <a:r>
                  <a:rPr lang="vi-VN" sz="1050" b="1" dirty="0">
                    <a:solidFill>
                      <a:srgbClr val="FFFF00"/>
                    </a:solidFill>
                    <a:latin typeface="+mj-lt"/>
                  </a:rPr>
                  <a:t>Nhà thiết kế </a:t>
                </a:r>
              </a:p>
              <a:p>
                <a:r>
                  <a:rPr lang="vi-VN" sz="1050" b="1" dirty="0">
                    <a:solidFill>
                      <a:srgbClr val="FFFF00"/>
                    </a:solidFill>
                    <a:latin typeface="+mj-lt"/>
                  </a:rPr>
                  <a:t>công nghiệp</a:t>
                </a:r>
              </a:p>
              <a:p>
                <a:endParaRPr lang="vi-VN" dirty="0">
                  <a:latin typeface="+mj-lt"/>
                </a:endParaRPr>
              </a:p>
            </p:txBody>
          </p:sp>
          <p:pic>
            <p:nvPicPr>
              <p:cNvPr id="61" name="Picture 60"/>
              <p:cNvPicPr>
                <a:picLocks noChangeAspect="1"/>
              </p:cNvPicPr>
              <p:nvPr/>
            </p:nvPicPr>
            <p:blipFill>
              <a:blip r:embed="rId5"/>
              <a:stretch>
                <a:fillRect/>
              </a:stretch>
            </p:blipFill>
            <p:spPr>
              <a:xfrm>
                <a:off x="10448372" y="739129"/>
                <a:ext cx="1649434" cy="1193281"/>
              </a:xfrm>
              <a:prstGeom prst="roundRect">
                <a:avLst/>
              </a:prstGeom>
              <a:ln>
                <a:solidFill>
                  <a:schemeClr val="tx1"/>
                </a:solidFill>
              </a:ln>
            </p:spPr>
          </p:pic>
          <p:sp>
            <p:nvSpPr>
              <p:cNvPr id="62" name="Rounded Rectangle 61"/>
              <p:cNvSpPr/>
              <p:nvPr/>
            </p:nvSpPr>
            <p:spPr>
              <a:xfrm>
                <a:off x="7776393" y="1687189"/>
                <a:ext cx="2233071" cy="1541982"/>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3" name="Rounded Rectangle 62"/>
              <p:cNvSpPr/>
              <p:nvPr/>
            </p:nvSpPr>
            <p:spPr>
              <a:xfrm>
                <a:off x="10404048" y="599436"/>
                <a:ext cx="1763393" cy="1369953"/>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65" name="TextBox 64"/>
            <p:cNvSpPr txBox="1"/>
            <p:nvPr/>
          </p:nvSpPr>
          <p:spPr>
            <a:xfrm>
              <a:off x="9877398" y="2673374"/>
              <a:ext cx="822320" cy="415498"/>
            </a:xfrm>
            <a:prstGeom prst="rect">
              <a:avLst/>
            </a:prstGeom>
            <a:noFill/>
            <a:ln>
              <a:solidFill>
                <a:schemeClr val="bg1"/>
              </a:solidFill>
            </a:ln>
          </p:spPr>
          <p:txBody>
            <a:bodyPr wrap="square" rtlCol="0">
              <a:spAutoFit/>
            </a:bodyPr>
            <a:lstStyle/>
            <a:p>
              <a:r>
                <a:rPr lang="vi-VN" sz="900" b="1" dirty="0">
                  <a:latin typeface="+mj-lt"/>
                </a:rPr>
                <a:t>Họa </a:t>
              </a:r>
              <a:r>
                <a:rPr lang="vi-VN" sz="1000" b="1" dirty="0">
                  <a:latin typeface="+mj-lt"/>
                </a:rPr>
                <a:t>sĩ </a:t>
              </a:r>
              <a:r>
                <a:rPr lang="vi-VN" sz="900" b="1" dirty="0">
                  <a:latin typeface="+mj-lt"/>
                </a:rPr>
                <a:t>thiết kế </a:t>
              </a:r>
              <a:r>
                <a:rPr lang="vi-VN" sz="1000" b="1" dirty="0">
                  <a:latin typeface="+mj-lt"/>
                </a:rPr>
                <a:t>Games</a:t>
              </a:r>
            </a:p>
          </p:txBody>
        </p:sp>
      </p:grpSp>
      <p:sp>
        <p:nvSpPr>
          <p:cNvPr id="95" name="Rectangle 94"/>
          <p:cNvSpPr/>
          <p:nvPr/>
        </p:nvSpPr>
        <p:spPr>
          <a:xfrm>
            <a:off x="7349954" y="5589462"/>
            <a:ext cx="3849131" cy="369332"/>
          </a:xfrm>
          <a:prstGeom prst="rect">
            <a:avLst/>
          </a:prstGeom>
          <a:ln>
            <a:solidFill>
              <a:schemeClr val="tx1"/>
            </a:solidFill>
          </a:ln>
        </p:spPr>
        <p:txBody>
          <a:bodyPr wrap="none">
            <a:spAutoFit/>
          </a:bodyPr>
          <a:lstStyle/>
          <a:p>
            <a:r>
              <a:rPr lang="vi-VN" dirty="0"/>
              <a:t>Mỹ thuật lớp 9 – Mỹ thuật ứng dụng</a:t>
            </a:r>
          </a:p>
        </p:txBody>
      </p:sp>
    </p:spTree>
    <p:extLst>
      <p:ext uri="{BB962C8B-B14F-4D97-AF65-F5344CB8AC3E}">
        <p14:creationId xmlns:p14="http://schemas.microsoft.com/office/powerpoint/2010/main" val="3924482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0"/>
                                        </p:tgtEl>
                                        <p:attrNameLst>
                                          <p:attrName>style.visibility</p:attrName>
                                        </p:attrNameLst>
                                      </p:cBhvr>
                                      <p:to>
                                        <p:strVal val="visible"/>
                                      </p:to>
                                    </p:set>
                                    <p:animEffect transition="in" filter="circle(in)">
                                      <p:cBhvr>
                                        <p:cTn id="17" dur="2000"/>
                                        <p:tgtEl>
                                          <p:spTgt spid="90"/>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95"/>
                                        </p:tgtEl>
                                        <p:attrNameLst>
                                          <p:attrName>style.visibility</p:attrName>
                                        </p:attrNameLst>
                                      </p:cBhvr>
                                      <p:to>
                                        <p:strVal val="visible"/>
                                      </p:to>
                                    </p:set>
                                    <p:animEffect transition="in" filter="circle(in)">
                                      <p:cBhvr>
                                        <p:cTn id="20" dur="20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1141676" y="1259009"/>
            <a:ext cx="10308304" cy="1999298"/>
            <a:chOff x="1053737" y="401759"/>
            <a:chExt cx="10308304" cy="1999298"/>
          </a:xfrm>
        </p:grpSpPr>
        <p:sp>
          <p:nvSpPr>
            <p:cNvPr id="12" name="TextBox 11"/>
            <p:cNvSpPr txBox="1"/>
            <p:nvPr/>
          </p:nvSpPr>
          <p:spPr>
            <a:xfrm>
              <a:off x="1053737" y="438907"/>
              <a:ext cx="10115550" cy="1962150"/>
            </a:xfrm>
            <a:prstGeom prst="rect">
              <a:avLst/>
            </a:prstGeom>
            <a:noFill/>
          </p:spPr>
          <p:txBody>
            <a:bodyPr wrap="square" rtlCol="0">
              <a:spAutoFit/>
            </a:bodyPr>
            <a:lstStyle/>
            <a:p>
              <a:endParaRPr lang="vi-VN" dirty="0"/>
            </a:p>
          </p:txBody>
        </p:sp>
        <p:sp>
          <p:nvSpPr>
            <p:cNvPr id="2" name="Rounded Rectangle 1"/>
            <p:cNvSpPr/>
            <p:nvPr/>
          </p:nvSpPr>
          <p:spPr>
            <a:xfrm>
              <a:off x="1053737" y="401759"/>
              <a:ext cx="10084526" cy="16459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p:cNvSpPr txBox="1"/>
            <p:nvPr/>
          </p:nvSpPr>
          <p:spPr>
            <a:xfrm>
              <a:off x="1534418" y="763054"/>
              <a:ext cx="9827623" cy="923330"/>
            </a:xfrm>
            <a:prstGeom prst="rect">
              <a:avLst/>
            </a:prstGeom>
            <a:noFill/>
          </p:spPr>
          <p:txBody>
            <a:bodyPr wrap="square" rtlCol="0">
              <a:spAutoFit/>
            </a:bodyPr>
            <a:lstStyle/>
            <a:p>
              <a:r>
                <a:rPr lang="vi-VN" sz="5400" b="1" dirty="0">
                  <a:latin typeface="+mj-lt"/>
                </a:rPr>
                <a:t>CHỦ ĐỀ 8: HƯỚNG NGHIỆP</a:t>
              </a:r>
            </a:p>
          </p:txBody>
        </p:sp>
      </p:grpSp>
      <p:grpSp>
        <p:nvGrpSpPr>
          <p:cNvPr id="7" name="Group 6"/>
          <p:cNvGrpSpPr/>
          <p:nvPr/>
        </p:nvGrpSpPr>
        <p:grpSpPr>
          <a:xfrm>
            <a:off x="0" y="2438205"/>
            <a:ext cx="12192000" cy="3759769"/>
            <a:chOff x="15512" y="3098231"/>
            <a:chExt cx="12192000" cy="3759769"/>
          </a:xfrm>
        </p:grpSpPr>
        <p:sp>
          <p:nvSpPr>
            <p:cNvPr id="9" name="Rectangle 8"/>
            <p:cNvSpPr/>
            <p:nvPr/>
          </p:nvSpPr>
          <p:spPr>
            <a:xfrm>
              <a:off x="15512" y="3098231"/>
              <a:ext cx="12192000" cy="3086100"/>
            </a:xfrm>
            <a:prstGeom prst="rect">
              <a:avLst/>
            </a:prstGeom>
            <a:gradFill>
              <a:gsLst>
                <a:gs pos="100000">
                  <a:schemeClr val="tx1">
                    <a:alpha val="81000"/>
                  </a:schemeClr>
                </a:gs>
                <a:gs pos="31000">
                  <a:schemeClr val="tx1">
                    <a:alpha val="0"/>
                  </a:schemeClr>
                </a:gs>
                <a:gs pos="0">
                  <a:schemeClr val="tx1">
                    <a:alpha val="0"/>
                  </a:schemeClr>
                </a:gs>
                <a:gs pos="100000">
                  <a:schemeClr val="accent1">
                    <a:lumMod val="45000"/>
                    <a:lumOff val="55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Freeform 10"/>
            <p:cNvSpPr/>
            <p:nvPr/>
          </p:nvSpPr>
          <p:spPr>
            <a:xfrm>
              <a:off x="878203" y="4400213"/>
              <a:ext cx="10866275" cy="1542790"/>
            </a:xfrm>
            <a:custGeom>
              <a:avLst/>
              <a:gdLst/>
              <a:ahLst/>
              <a:cxnLst/>
              <a:rect l="l" t="t" r="r" b="b"/>
              <a:pathLst>
                <a:path w="10866275" h="1542790">
                  <a:moveTo>
                    <a:pt x="8693795" y="1474143"/>
                  </a:moveTo>
                  <a:lnTo>
                    <a:pt x="8762442" y="1474143"/>
                  </a:lnTo>
                  <a:lnTo>
                    <a:pt x="8762442" y="1542790"/>
                  </a:lnTo>
                  <a:lnTo>
                    <a:pt x="8693795" y="1542790"/>
                  </a:lnTo>
                  <a:close/>
                  <a:moveTo>
                    <a:pt x="5330428" y="1474143"/>
                  </a:moveTo>
                  <a:lnTo>
                    <a:pt x="5399075" y="1474143"/>
                  </a:lnTo>
                  <a:lnTo>
                    <a:pt x="5399075" y="1542790"/>
                  </a:lnTo>
                  <a:lnTo>
                    <a:pt x="5330428" y="1542790"/>
                  </a:lnTo>
                  <a:close/>
                  <a:moveTo>
                    <a:pt x="8106742" y="1000981"/>
                  </a:moveTo>
                  <a:lnTo>
                    <a:pt x="8106742" y="1376028"/>
                  </a:lnTo>
                  <a:lnTo>
                    <a:pt x="8211554" y="1376028"/>
                  </a:lnTo>
                  <a:cubicBezTo>
                    <a:pt x="8243924" y="1376028"/>
                    <a:pt x="8269318" y="1373014"/>
                    <a:pt x="8287736" y="1366987"/>
                  </a:cubicBezTo>
                  <a:cubicBezTo>
                    <a:pt x="8306153" y="1360959"/>
                    <a:pt x="8320831" y="1352476"/>
                    <a:pt x="8331770" y="1341537"/>
                  </a:cubicBezTo>
                  <a:cubicBezTo>
                    <a:pt x="8347174" y="1326133"/>
                    <a:pt x="8359173" y="1305428"/>
                    <a:pt x="8367768" y="1279420"/>
                  </a:cubicBezTo>
                  <a:cubicBezTo>
                    <a:pt x="8376363" y="1253412"/>
                    <a:pt x="8380660" y="1221879"/>
                    <a:pt x="8380660" y="1184821"/>
                  </a:cubicBezTo>
                  <a:cubicBezTo>
                    <a:pt x="8380660" y="1133475"/>
                    <a:pt x="8372233" y="1094017"/>
                    <a:pt x="8355378" y="1066447"/>
                  </a:cubicBezTo>
                  <a:cubicBezTo>
                    <a:pt x="8338523" y="1038876"/>
                    <a:pt x="8318041" y="1020403"/>
                    <a:pt x="8293931" y="1011027"/>
                  </a:cubicBezTo>
                  <a:cubicBezTo>
                    <a:pt x="8276518" y="1004330"/>
                    <a:pt x="8248501" y="1000981"/>
                    <a:pt x="8209880" y="1000981"/>
                  </a:cubicBezTo>
                  <a:close/>
                  <a:moveTo>
                    <a:pt x="991567" y="1000981"/>
                  </a:moveTo>
                  <a:lnTo>
                    <a:pt x="991567" y="1166403"/>
                  </a:lnTo>
                  <a:lnTo>
                    <a:pt x="1126852" y="1166403"/>
                  </a:lnTo>
                  <a:lnTo>
                    <a:pt x="1126852" y="1210605"/>
                  </a:lnTo>
                  <a:lnTo>
                    <a:pt x="991567" y="1210605"/>
                  </a:lnTo>
                  <a:lnTo>
                    <a:pt x="991567" y="1376028"/>
                  </a:lnTo>
                  <a:lnTo>
                    <a:pt x="1096380" y="1376028"/>
                  </a:lnTo>
                  <a:cubicBezTo>
                    <a:pt x="1128973" y="1376028"/>
                    <a:pt x="1154423" y="1373014"/>
                    <a:pt x="1172728" y="1366987"/>
                  </a:cubicBezTo>
                  <a:cubicBezTo>
                    <a:pt x="1191034" y="1360959"/>
                    <a:pt x="1205545" y="1352587"/>
                    <a:pt x="1216261" y="1341872"/>
                  </a:cubicBezTo>
                  <a:cubicBezTo>
                    <a:pt x="1231664" y="1326468"/>
                    <a:pt x="1243719" y="1305818"/>
                    <a:pt x="1252426" y="1279922"/>
                  </a:cubicBezTo>
                  <a:cubicBezTo>
                    <a:pt x="1261132" y="1254026"/>
                    <a:pt x="1265485" y="1222437"/>
                    <a:pt x="1265485" y="1185156"/>
                  </a:cubicBezTo>
                  <a:cubicBezTo>
                    <a:pt x="1265485" y="1146758"/>
                    <a:pt x="1261188" y="1116062"/>
                    <a:pt x="1252593" y="1093068"/>
                  </a:cubicBezTo>
                  <a:cubicBezTo>
                    <a:pt x="1243999" y="1070074"/>
                    <a:pt x="1232780" y="1051657"/>
                    <a:pt x="1218940" y="1037816"/>
                  </a:cubicBezTo>
                  <a:cubicBezTo>
                    <a:pt x="1205098" y="1023975"/>
                    <a:pt x="1189695" y="1014376"/>
                    <a:pt x="1172728" y="1009018"/>
                  </a:cubicBezTo>
                  <a:cubicBezTo>
                    <a:pt x="1155762" y="1003660"/>
                    <a:pt x="1129754" y="1000981"/>
                    <a:pt x="1094705" y="1000981"/>
                  </a:cubicBezTo>
                  <a:close/>
                  <a:moveTo>
                    <a:pt x="5361905" y="994619"/>
                  </a:moveTo>
                  <a:cubicBezTo>
                    <a:pt x="5355654" y="1026096"/>
                    <a:pt x="5346836" y="1057350"/>
                    <a:pt x="5335451" y="1088380"/>
                  </a:cubicBezTo>
                  <a:lnTo>
                    <a:pt x="5281538" y="1232372"/>
                  </a:lnTo>
                  <a:lnTo>
                    <a:pt x="5447965" y="1232372"/>
                  </a:lnTo>
                  <a:lnTo>
                    <a:pt x="5396731" y="1096417"/>
                  </a:lnTo>
                  <a:cubicBezTo>
                    <a:pt x="5381104" y="1055117"/>
                    <a:pt x="5369495" y="1021184"/>
                    <a:pt x="5361905" y="994619"/>
                  </a:cubicBezTo>
                  <a:close/>
                  <a:moveTo>
                    <a:pt x="9031709" y="943050"/>
                  </a:moveTo>
                  <a:lnTo>
                    <a:pt x="9098347" y="943050"/>
                  </a:lnTo>
                  <a:lnTo>
                    <a:pt x="9356191" y="1328477"/>
                  </a:lnTo>
                  <a:lnTo>
                    <a:pt x="9356191" y="943050"/>
                  </a:lnTo>
                  <a:lnTo>
                    <a:pt x="9418475" y="943050"/>
                  </a:lnTo>
                  <a:lnTo>
                    <a:pt x="9418475" y="1433959"/>
                  </a:lnTo>
                  <a:lnTo>
                    <a:pt x="9351838" y="1433959"/>
                  </a:lnTo>
                  <a:lnTo>
                    <a:pt x="9093993" y="1048197"/>
                  </a:lnTo>
                  <a:lnTo>
                    <a:pt x="9093993" y="1433959"/>
                  </a:lnTo>
                  <a:lnTo>
                    <a:pt x="9031709" y="1433959"/>
                  </a:lnTo>
                  <a:close/>
                  <a:moveTo>
                    <a:pt x="8538083" y="943050"/>
                  </a:moveTo>
                  <a:lnTo>
                    <a:pt x="8603047" y="943050"/>
                  </a:lnTo>
                  <a:lnTo>
                    <a:pt x="8603047" y="1226344"/>
                  </a:lnTo>
                  <a:cubicBezTo>
                    <a:pt x="8603047" y="1268983"/>
                    <a:pt x="8607009" y="1300405"/>
                    <a:pt x="8614934" y="1320608"/>
                  </a:cubicBezTo>
                  <a:cubicBezTo>
                    <a:pt x="8622859" y="1340811"/>
                    <a:pt x="8636477" y="1356383"/>
                    <a:pt x="8655788" y="1367321"/>
                  </a:cubicBezTo>
                  <a:cubicBezTo>
                    <a:pt x="8675098" y="1378260"/>
                    <a:pt x="8698706" y="1383730"/>
                    <a:pt x="8726611" y="1383730"/>
                  </a:cubicBezTo>
                  <a:cubicBezTo>
                    <a:pt x="8774385" y="1383730"/>
                    <a:pt x="8808429" y="1372902"/>
                    <a:pt x="8828745" y="1351248"/>
                  </a:cubicBezTo>
                  <a:cubicBezTo>
                    <a:pt x="8849060" y="1329593"/>
                    <a:pt x="8859217" y="1287959"/>
                    <a:pt x="8859217" y="1226344"/>
                  </a:cubicBezTo>
                  <a:lnTo>
                    <a:pt x="8859217" y="943050"/>
                  </a:lnTo>
                  <a:lnTo>
                    <a:pt x="8924181" y="943050"/>
                  </a:lnTo>
                  <a:lnTo>
                    <a:pt x="8924181" y="1226679"/>
                  </a:lnTo>
                  <a:cubicBezTo>
                    <a:pt x="8924181" y="1276015"/>
                    <a:pt x="8918599" y="1315194"/>
                    <a:pt x="8907437" y="1344216"/>
                  </a:cubicBezTo>
                  <a:cubicBezTo>
                    <a:pt x="8896275" y="1373237"/>
                    <a:pt x="8876128" y="1396845"/>
                    <a:pt x="8846995" y="1415039"/>
                  </a:cubicBezTo>
                  <a:cubicBezTo>
                    <a:pt x="8817861" y="1433234"/>
                    <a:pt x="8779631" y="1442331"/>
                    <a:pt x="8732304" y="1442331"/>
                  </a:cubicBezTo>
                  <a:cubicBezTo>
                    <a:pt x="8686316" y="1442331"/>
                    <a:pt x="8648700" y="1434406"/>
                    <a:pt x="8619455" y="1418556"/>
                  </a:cubicBezTo>
                  <a:cubicBezTo>
                    <a:pt x="8590210" y="1402705"/>
                    <a:pt x="8569337" y="1379767"/>
                    <a:pt x="8556836" y="1349741"/>
                  </a:cubicBezTo>
                  <a:cubicBezTo>
                    <a:pt x="8544334" y="1319715"/>
                    <a:pt x="8538083" y="1278694"/>
                    <a:pt x="8538083" y="1226679"/>
                  </a:cubicBezTo>
                  <a:close/>
                  <a:moveTo>
                    <a:pt x="8041779" y="943050"/>
                  </a:moveTo>
                  <a:lnTo>
                    <a:pt x="8210885" y="943050"/>
                  </a:lnTo>
                  <a:cubicBezTo>
                    <a:pt x="8249059" y="943050"/>
                    <a:pt x="8278192" y="945394"/>
                    <a:pt x="8298284" y="950082"/>
                  </a:cubicBezTo>
                  <a:cubicBezTo>
                    <a:pt x="8326412" y="956556"/>
                    <a:pt x="8350411" y="968276"/>
                    <a:pt x="8370279" y="985242"/>
                  </a:cubicBezTo>
                  <a:cubicBezTo>
                    <a:pt x="8396176" y="1007120"/>
                    <a:pt x="8415542" y="1035081"/>
                    <a:pt x="8428378" y="1069126"/>
                  </a:cubicBezTo>
                  <a:cubicBezTo>
                    <a:pt x="8441215" y="1103170"/>
                    <a:pt x="8447633" y="1142070"/>
                    <a:pt x="8447633" y="1185826"/>
                  </a:cubicBezTo>
                  <a:cubicBezTo>
                    <a:pt x="8447633" y="1223107"/>
                    <a:pt x="8443280" y="1256147"/>
                    <a:pt x="8434573" y="1284945"/>
                  </a:cubicBezTo>
                  <a:cubicBezTo>
                    <a:pt x="8425867" y="1313743"/>
                    <a:pt x="8414705" y="1337574"/>
                    <a:pt x="8401087" y="1356438"/>
                  </a:cubicBezTo>
                  <a:cubicBezTo>
                    <a:pt x="8387469" y="1375302"/>
                    <a:pt x="8372568" y="1390148"/>
                    <a:pt x="8356383" y="1400975"/>
                  </a:cubicBezTo>
                  <a:cubicBezTo>
                    <a:pt x="8340198" y="1411802"/>
                    <a:pt x="8320664" y="1420007"/>
                    <a:pt x="8297782" y="1425588"/>
                  </a:cubicBezTo>
                  <a:cubicBezTo>
                    <a:pt x="8274899" y="1431169"/>
                    <a:pt x="8248612" y="1433959"/>
                    <a:pt x="8218921" y="1433959"/>
                  </a:cubicBezTo>
                  <a:lnTo>
                    <a:pt x="8041779" y="1433959"/>
                  </a:lnTo>
                  <a:close/>
                  <a:moveTo>
                    <a:pt x="6812384" y="943050"/>
                  </a:moveTo>
                  <a:lnTo>
                    <a:pt x="6879022" y="943050"/>
                  </a:lnTo>
                  <a:lnTo>
                    <a:pt x="7136867" y="1328477"/>
                  </a:lnTo>
                  <a:lnTo>
                    <a:pt x="7136867" y="943050"/>
                  </a:lnTo>
                  <a:lnTo>
                    <a:pt x="7199151" y="943050"/>
                  </a:lnTo>
                  <a:lnTo>
                    <a:pt x="7199151" y="1433959"/>
                  </a:lnTo>
                  <a:lnTo>
                    <a:pt x="7132513" y="1433959"/>
                  </a:lnTo>
                  <a:lnTo>
                    <a:pt x="6874669" y="1048197"/>
                  </a:lnTo>
                  <a:lnTo>
                    <a:pt x="6874669" y="1433959"/>
                  </a:lnTo>
                  <a:lnTo>
                    <a:pt x="6812384" y="1433959"/>
                  </a:lnTo>
                  <a:close/>
                  <a:moveTo>
                    <a:pt x="6233033" y="943050"/>
                  </a:moveTo>
                  <a:lnTo>
                    <a:pt x="6297997" y="943050"/>
                  </a:lnTo>
                  <a:lnTo>
                    <a:pt x="6297997" y="1226344"/>
                  </a:lnTo>
                  <a:cubicBezTo>
                    <a:pt x="6297997" y="1268537"/>
                    <a:pt x="6302015" y="1300014"/>
                    <a:pt x="6310052" y="1320775"/>
                  </a:cubicBezTo>
                  <a:cubicBezTo>
                    <a:pt x="6317642" y="1340644"/>
                    <a:pt x="6331148" y="1356104"/>
                    <a:pt x="6350570" y="1367154"/>
                  </a:cubicBezTo>
                  <a:cubicBezTo>
                    <a:pt x="6369993" y="1378204"/>
                    <a:pt x="6393656" y="1383730"/>
                    <a:pt x="6421561" y="1383730"/>
                  </a:cubicBezTo>
                  <a:cubicBezTo>
                    <a:pt x="6470451" y="1383730"/>
                    <a:pt x="6504496" y="1372902"/>
                    <a:pt x="6523695" y="1351248"/>
                  </a:cubicBezTo>
                  <a:cubicBezTo>
                    <a:pt x="6544010" y="1328477"/>
                    <a:pt x="6554167" y="1286843"/>
                    <a:pt x="6554167" y="1226344"/>
                  </a:cubicBezTo>
                  <a:lnTo>
                    <a:pt x="6554167" y="943050"/>
                  </a:lnTo>
                  <a:lnTo>
                    <a:pt x="6619131" y="943050"/>
                  </a:lnTo>
                  <a:lnTo>
                    <a:pt x="6619131" y="1108137"/>
                  </a:lnTo>
                  <a:cubicBezTo>
                    <a:pt x="6653957" y="1104565"/>
                    <a:pt x="6679183" y="1090724"/>
                    <a:pt x="6694810" y="1066614"/>
                  </a:cubicBezTo>
                  <a:cubicBezTo>
                    <a:pt x="6700837" y="1057238"/>
                    <a:pt x="6703851" y="1039379"/>
                    <a:pt x="6703851" y="1013036"/>
                  </a:cubicBezTo>
                  <a:lnTo>
                    <a:pt x="6672374" y="1013036"/>
                  </a:lnTo>
                  <a:lnTo>
                    <a:pt x="6672374" y="943050"/>
                  </a:lnTo>
                  <a:lnTo>
                    <a:pt x="6737003" y="943050"/>
                  </a:lnTo>
                  <a:lnTo>
                    <a:pt x="6737003" y="998302"/>
                  </a:lnTo>
                  <a:cubicBezTo>
                    <a:pt x="6737003" y="1033351"/>
                    <a:pt x="6732984" y="1057796"/>
                    <a:pt x="6724948" y="1071637"/>
                  </a:cubicBezTo>
                  <a:cubicBezTo>
                    <a:pt x="6702847" y="1110258"/>
                    <a:pt x="6667574" y="1130685"/>
                    <a:pt x="6619131" y="1132917"/>
                  </a:cubicBezTo>
                  <a:lnTo>
                    <a:pt x="6619131" y="1226679"/>
                  </a:lnTo>
                  <a:cubicBezTo>
                    <a:pt x="6619131" y="1276908"/>
                    <a:pt x="6613550" y="1316087"/>
                    <a:pt x="6602388" y="1344216"/>
                  </a:cubicBezTo>
                  <a:cubicBezTo>
                    <a:pt x="6590779" y="1373461"/>
                    <a:pt x="6570687" y="1397013"/>
                    <a:pt x="6542112" y="1414872"/>
                  </a:cubicBezTo>
                  <a:cubicBezTo>
                    <a:pt x="6512868" y="1433178"/>
                    <a:pt x="6474581" y="1442331"/>
                    <a:pt x="6427254" y="1442331"/>
                  </a:cubicBezTo>
                  <a:cubicBezTo>
                    <a:pt x="6335948" y="1442331"/>
                    <a:pt x="6277459" y="1411412"/>
                    <a:pt x="6251786" y="1349574"/>
                  </a:cubicBezTo>
                  <a:cubicBezTo>
                    <a:pt x="6239284" y="1319659"/>
                    <a:pt x="6233033" y="1278694"/>
                    <a:pt x="6233033" y="1226679"/>
                  </a:cubicBezTo>
                  <a:close/>
                  <a:moveTo>
                    <a:pt x="5614169" y="943050"/>
                  </a:moveTo>
                  <a:lnTo>
                    <a:pt x="6003280" y="943050"/>
                  </a:lnTo>
                  <a:lnTo>
                    <a:pt x="6003280" y="1000981"/>
                  </a:lnTo>
                  <a:lnTo>
                    <a:pt x="5840871" y="1000981"/>
                  </a:lnTo>
                  <a:lnTo>
                    <a:pt x="5840871" y="1433959"/>
                  </a:lnTo>
                  <a:lnTo>
                    <a:pt x="5775908" y="1433959"/>
                  </a:lnTo>
                  <a:lnTo>
                    <a:pt x="5775908" y="1000981"/>
                  </a:lnTo>
                  <a:lnTo>
                    <a:pt x="5614169" y="1000981"/>
                  </a:lnTo>
                  <a:close/>
                  <a:moveTo>
                    <a:pt x="5328419" y="943050"/>
                  </a:moveTo>
                  <a:lnTo>
                    <a:pt x="5398405" y="943050"/>
                  </a:lnTo>
                  <a:lnTo>
                    <a:pt x="5599323" y="1433959"/>
                  </a:lnTo>
                  <a:lnTo>
                    <a:pt x="5525318" y="1433959"/>
                  </a:lnTo>
                  <a:lnTo>
                    <a:pt x="5468057" y="1285280"/>
                  </a:lnTo>
                  <a:lnTo>
                    <a:pt x="5262786" y="1285280"/>
                  </a:lnTo>
                  <a:lnTo>
                    <a:pt x="5208873" y="1433959"/>
                  </a:lnTo>
                  <a:lnTo>
                    <a:pt x="5139891" y="1433959"/>
                  </a:lnTo>
                  <a:close/>
                  <a:moveTo>
                    <a:pt x="4699508" y="943050"/>
                  </a:moveTo>
                  <a:lnTo>
                    <a:pt x="4764472" y="943050"/>
                  </a:lnTo>
                  <a:lnTo>
                    <a:pt x="4764472" y="1226344"/>
                  </a:lnTo>
                  <a:cubicBezTo>
                    <a:pt x="4764472" y="1268983"/>
                    <a:pt x="4768434" y="1300405"/>
                    <a:pt x="4776360" y="1320608"/>
                  </a:cubicBezTo>
                  <a:cubicBezTo>
                    <a:pt x="4784285" y="1340811"/>
                    <a:pt x="4797902" y="1356383"/>
                    <a:pt x="4817213" y="1367321"/>
                  </a:cubicBezTo>
                  <a:cubicBezTo>
                    <a:pt x="4836523" y="1378260"/>
                    <a:pt x="4860131" y="1383730"/>
                    <a:pt x="4888036" y="1383730"/>
                  </a:cubicBezTo>
                  <a:cubicBezTo>
                    <a:pt x="4935810" y="1383730"/>
                    <a:pt x="4969855" y="1372902"/>
                    <a:pt x="4990170" y="1351248"/>
                  </a:cubicBezTo>
                  <a:cubicBezTo>
                    <a:pt x="5010485" y="1329593"/>
                    <a:pt x="5020642" y="1287959"/>
                    <a:pt x="5020642" y="1226344"/>
                  </a:cubicBezTo>
                  <a:lnTo>
                    <a:pt x="5020642" y="943050"/>
                  </a:lnTo>
                  <a:lnTo>
                    <a:pt x="5085606" y="943050"/>
                  </a:lnTo>
                  <a:lnTo>
                    <a:pt x="5085606" y="1226679"/>
                  </a:lnTo>
                  <a:cubicBezTo>
                    <a:pt x="5085606" y="1276015"/>
                    <a:pt x="5080025" y="1315194"/>
                    <a:pt x="5068863" y="1344216"/>
                  </a:cubicBezTo>
                  <a:cubicBezTo>
                    <a:pt x="5057701" y="1373237"/>
                    <a:pt x="5037553" y="1396845"/>
                    <a:pt x="5008420" y="1415039"/>
                  </a:cubicBezTo>
                  <a:cubicBezTo>
                    <a:pt x="4979287" y="1433234"/>
                    <a:pt x="4941056" y="1442331"/>
                    <a:pt x="4893730" y="1442331"/>
                  </a:cubicBezTo>
                  <a:cubicBezTo>
                    <a:pt x="4847741" y="1442331"/>
                    <a:pt x="4810125" y="1434406"/>
                    <a:pt x="4780880" y="1418556"/>
                  </a:cubicBezTo>
                  <a:cubicBezTo>
                    <a:pt x="4751635" y="1402705"/>
                    <a:pt x="4730762" y="1379767"/>
                    <a:pt x="4718261" y="1349741"/>
                  </a:cubicBezTo>
                  <a:cubicBezTo>
                    <a:pt x="4705759" y="1319715"/>
                    <a:pt x="4699508" y="1278694"/>
                    <a:pt x="4699508" y="1226679"/>
                  </a:cubicBezTo>
                  <a:close/>
                  <a:moveTo>
                    <a:pt x="4205213" y="943050"/>
                  </a:moveTo>
                  <a:lnTo>
                    <a:pt x="4270176" y="943050"/>
                  </a:lnTo>
                  <a:lnTo>
                    <a:pt x="4270176" y="1144637"/>
                  </a:lnTo>
                  <a:lnTo>
                    <a:pt x="4525342" y="1144637"/>
                  </a:lnTo>
                  <a:lnTo>
                    <a:pt x="4525342" y="943050"/>
                  </a:lnTo>
                  <a:lnTo>
                    <a:pt x="4590306" y="943050"/>
                  </a:lnTo>
                  <a:lnTo>
                    <a:pt x="4590306" y="1433959"/>
                  </a:lnTo>
                  <a:lnTo>
                    <a:pt x="4525342" y="1433959"/>
                  </a:lnTo>
                  <a:lnTo>
                    <a:pt x="4525342" y="1202569"/>
                  </a:lnTo>
                  <a:lnTo>
                    <a:pt x="4270176" y="1202569"/>
                  </a:lnTo>
                  <a:lnTo>
                    <a:pt x="4270176" y="1433959"/>
                  </a:lnTo>
                  <a:lnTo>
                    <a:pt x="4205213" y="1433959"/>
                  </a:lnTo>
                  <a:close/>
                  <a:moveTo>
                    <a:pt x="3737744" y="943050"/>
                  </a:moveTo>
                  <a:lnTo>
                    <a:pt x="4126855" y="943050"/>
                  </a:lnTo>
                  <a:lnTo>
                    <a:pt x="4126855" y="1000981"/>
                  </a:lnTo>
                  <a:lnTo>
                    <a:pt x="3964446" y="1000981"/>
                  </a:lnTo>
                  <a:lnTo>
                    <a:pt x="3964446" y="1433959"/>
                  </a:lnTo>
                  <a:lnTo>
                    <a:pt x="3899483" y="1433959"/>
                  </a:lnTo>
                  <a:lnTo>
                    <a:pt x="3899483" y="1000981"/>
                  </a:lnTo>
                  <a:lnTo>
                    <a:pt x="3737744" y="1000981"/>
                  </a:lnTo>
                  <a:close/>
                  <a:moveTo>
                    <a:pt x="3075980" y="943050"/>
                  </a:moveTo>
                  <a:lnTo>
                    <a:pt x="3155008" y="943050"/>
                  </a:lnTo>
                  <a:lnTo>
                    <a:pt x="3251783" y="1091059"/>
                  </a:lnTo>
                  <a:cubicBezTo>
                    <a:pt x="3269642" y="1118741"/>
                    <a:pt x="3286274" y="1146423"/>
                    <a:pt x="3301678" y="1174105"/>
                  </a:cubicBezTo>
                  <a:cubicBezTo>
                    <a:pt x="3316412" y="1148432"/>
                    <a:pt x="3334271" y="1119523"/>
                    <a:pt x="3355255" y="1087376"/>
                  </a:cubicBezTo>
                  <a:lnTo>
                    <a:pt x="3450357" y="943050"/>
                  </a:lnTo>
                  <a:lnTo>
                    <a:pt x="3526036" y="943050"/>
                  </a:lnTo>
                  <a:lnTo>
                    <a:pt x="3330141" y="1226009"/>
                  </a:lnTo>
                  <a:lnTo>
                    <a:pt x="3330141" y="1433959"/>
                  </a:lnTo>
                  <a:lnTo>
                    <a:pt x="3265178" y="1433959"/>
                  </a:lnTo>
                  <a:lnTo>
                    <a:pt x="3265178" y="1226009"/>
                  </a:lnTo>
                  <a:close/>
                  <a:moveTo>
                    <a:pt x="2562895" y="943050"/>
                  </a:moveTo>
                  <a:lnTo>
                    <a:pt x="2660675" y="943050"/>
                  </a:lnTo>
                  <a:lnTo>
                    <a:pt x="2776872" y="1290638"/>
                  </a:lnTo>
                  <a:cubicBezTo>
                    <a:pt x="2787588" y="1323008"/>
                    <a:pt x="2795402" y="1347230"/>
                    <a:pt x="2800313" y="1363303"/>
                  </a:cubicBezTo>
                  <a:cubicBezTo>
                    <a:pt x="2805894" y="1345444"/>
                    <a:pt x="2814600" y="1319213"/>
                    <a:pt x="2826432" y="1284610"/>
                  </a:cubicBezTo>
                  <a:lnTo>
                    <a:pt x="2943969" y="943050"/>
                  </a:lnTo>
                  <a:lnTo>
                    <a:pt x="3031369" y="943050"/>
                  </a:lnTo>
                  <a:lnTo>
                    <a:pt x="3031369" y="1433959"/>
                  </a:lnTo>
                  <a:lnTo>
                    <a:pt x="2968749" y="1433959"/>
                  </a:lnTo>
                  <a:lnTo>
                    <a:pt x="2968749" y="1023082"/>
                  </a:lnTo>
                  <a:lnTo>
                    <a:pt x="2826098" y="1433959"/>
                  </a:lnTo>
                  <a:lnTo>
                    <a:pt x="2767497" y="1433959"/>
                  </a:lnTo>
                  <a:lnTo>
                    <a:pt x="2625514" y="1016050"/>
                  </a:lnTo>
                  <a:lnTo>
                    <a:pt x="2625514" y="1433959"/>
                  </a:lnTo>
                  <a:lnTo>
                    <a:pt x="2562895" y="1433959"/>
                  </a:lnTo>
                  <a:close/>
                  <a:moveTo>
                    <a:pt x="1878434" y="943050"/>
                  </a:moveTo>
                  <a:lnTo>
                    <a:pt x="1945072" y="943050"/>
                  </a:lnTo>
                  <a:lnTo>
                    <a:pt x="2202917" y="1328477"/>
                  </a:lnTo>
                  <a:lnTo>
                    <a:pt x="2202917" y="943050"/>
                  </a:lnTo>
                  <a:lnTo>
                    <a:pt x="2265201" y="943050"/>
                  </a:lnTo>
                  <a:lnTo>
                    <a:pt x="2265201" y="1433959"/>
                  </a:lnTo>
                  <a:lnTo>
                    <a:pt x="2198564" y="1433959"/>
                  </a:lnTo>
                  <a:lnTo>
                    <a:pt x="1940719" y="1048197"/>
                  </a:lnTo>
                  <a:lnTo>
                    <a:pt x="1940719" y="1433959"/>
                  </a:lnTo>
                  <a:lnTo>
                    <a:pt x="1878434" y="1433959"/>
                  </a:lnTo>
                  <a:close/>
                  <a:moveTo>
                    <a:pt x="1423244" y="943050"/>
                  </a:moveTo>
                  <a:lnTo>
                    <a:pt x="1778198" y="943050"/>
                  </a:lnTo>
                  <a:lnTo>
                    <a:pt x="1778198" y="1000981"/>
                  </a:lnTo>
                  <a:lnTo>
                    <a:pt x="1488207" y="1000981"/>
                  </a:lnTo>
                  <a:lnTo>
                    <a:pt x="1488207" y="1151335"/>
                  </a:lnTo>
                  <a:lnTo>
                    <a:pt x="1759781" y="1151335"/>
                  </a:lnTo>
                  <a:lnTo>
                    <a:pt x="1759781" y="1208931"/>
                  </a:lnTo>
                  <a:lnTo>
                    <a:pt x="1488207" y="1208931"/>
                  </a:lnTo>
                  <a:lnTo>
                    <a:pt x="1488207" y="1376028"/>
                  </a:lnTo>
                  <a:lnTo>
                    <a:pt x="1789584" y="1376028"/>
                  </a:lnTo>
                  <a:lnTo>
                    <a:pt x="1789584" y="1433959"/>
                  </a:lnTo>
                  <a:lnTo>
                    <a:pt x="1423244" y="1433959"/>
                  </a:lnTo>
                  <a:close/>
                  <a:moveTo>
                    <a:pt x="926604" y="943050"/>
                  </a:moveTo>
                  <a:lnTo>
                    <a:pt x="1096045" y="943050"/>
                  </a:lnTo>
                  <a:cubicBezTo>
                    <a:pt x="1133996" y="943050"/>
                    <a:pt x="1163018" y="945394"/>
                    <a:pt x="1183109" y="950082"/>
                  </a:cubicBezTo>
                  <a:cubicBezTo>
                    <a:pt x="1211238" y="956556"/>
                    <a:pt x="1235236" y="968276"/>
                    <a:pt x="1255105" y="985242"/>
                  </a:cubicBezTo>
                  <a:cubicBezTo>
                    <a:pt x="1281001" y="1007120"/>
                    <a:pt x="1300368" y="1035081"/>
                    <a:pt x="1313204" y="1069126"/>
                  </a:cubicBezTo>
                  <a:cubicBezTo>
                    <a:pt x="1326040" y="1103170"/>
                    <a:pt x="1332459" y="1142070"/>
                    <a:pt x="1332459" y="1185826"/>
                  </a:cubicBezTo>
                  <a:cubicBezTo>
                    <a:pt x="1332459" y="1235832"/>
                    <a:pt x="1324533" y="1278862"/>
                    <a:pt x="1308683" y="1314915"/>
                  </a:cubicBezTo>
                  <a:cubicBezTo>
                    <a:pt x="1292833" y="1350969"/>
                    <a:pt x="1273857" y="1377144"/>
                    <a:pt x="1251756" y="1393441"/>
                  </a:cubicBezTo>
                  <a:cubicBezTo>
                    <a:pt x="1229655" y="1409737"/>
                    <a:pt x="1204206" y="1421346"/>
                    <a:pt x="1175407" y="1428267"/>
                  </a:cubicBezTo>
                  <a:cubicBezTo>
                    <a:pt x="1159557" y="1432062"/>
                    <a:pt x="1135670" y="1433959"/>
                    <a:pt x="1103746" y="1433959"/>
                  </a:cubicBezTo>
                  <a:lnTo>
                    <a:pt x="926604" y="1433959"/>
                  </a:lnTo>
                  <a:lnTo>
                    <a:pt x="926604" y="1210605"/>
                  </a:lnTo>
                  <a:lnTo>
                    <a:pt x="872691" y="1210605"/>
                  </a:lnTo>
                  <a:lnTo>
                    <a:pt x="872691" y="1166403"/>
                  </a:lnTo>
                  <a:lnTo>
                    <a:pt x="926604" y="1166403"/>
                  </a:lnTo>
                  <a:close/>
                  <a:moveTo>
                    <a:pt x="9757059" y="934678"/>
                  </a:moveTo>
                  <a:cubicBezTo>
                    <a:pt x="9792555" y="934678"/>
                    <a:pt x="9824646" y="940427"/>
                    <a:pt x="9853333" y="951924"/>
                  </a:cubicBezTo>
                  <a:cubicBezTo>
                    <a:pt x="9882019" y="963420"/>
                    <a:pt x="9904511" y="979438"/>
                    <a:pt x="9920808" y="999976"/>
                  </a:cubicBezTo>
                  <a:cubicBezTo>
                    <a:pt x="9937104" y="1020515"/>
                    <a:pt x="9949494" y="1047304"/>
                    <a:pt x="9957977" y="1080344"/>
                  </a:cubicBezTo>
                  <a:lnTo>
                    <a:pt x="9899376" y="1096417"/>
                  </a:lnTo>
                  <a:cubicBezTo>
                    <a:pt x="9892009" y="1071414"/>
                    <a:pt x="9882856" y="1051769"/>
                    <a:pt x="9871917" y="1037481"/>
                  </a:cubicBezTo>
                  <a:cubicBezTo>
                    <a:pt x="9860979" y="1023194"/>
                    <a:pt x="9845352" y="1011752"/>
                    <a:pt x="9825037" y="1003158"/>
                  </a:cubicBezTo>
                  <a:cubicBezTo>
                    <a:pt x="9804722" y="994563"/>
                    <a:pt x="9782174" y="990265"/>
                    <a:pt x="9757394" y="990265"/>
                  </a:cubicBezTo>
                  <a:cubicBezTo>
                    <a:pt x="9727703" y="990265"/>
                    <a:pt x="9702030" y="994786"/>
                    <a:pt x="9680376" y="1003827"/>
                  </a:cubicBezTo>
                  <a:cubicBezTo>
                    <a:pt x="9658721" y="1012869"/>
                    <a:pt x="9641252" y="1024756"/>
                    <a:pt x="9627970" y="1039490"/>
                  </a:cubicBezTo>
                  <a:cubicBezTo>
                    <a:pt x="9614687" y="1054224"/>
                    <a:pt x="9604362" y="1070409"/>
                    <a:pt x="9596995" y="1088045"/>
                  </a:cubicBezTo>
                  <a:cubicBezTo>
                    <a:pt x="9584493" y="1118406"/>
                    <a:pt x="9578242" y="1151335"/>
                    <a:pt x="9578242" y="1186830"/>
                  </a:cubicBezTo>
                  <a:cubicBezTo>
                    <a:pt x="9578242" y="1230586"/>
                    <a:pt x="9585777" y="1267197"/>
                    <a:pt x="9600846" y="1296665"/>
                  </a:cubicBezTo>
                  <a:cubicBezTo>
                    <a:pt x="9615914" y="1326133"/>
                    <a:pt x="9637848" y="1348011"/>
                    <a:pt x="9666646" y="1362298"/>
                  </a:cubicBezTo>
                  <a:cubicBezTo>
                    <a:pt x="9695445" y="1376586"/>
                    <a:pt x="9726029" y="1383730"/>
                    <a:pt x="9758399" y="1383730"/>
                  </a:cubicBezTo>
                  <a:cubicBezTo>
                    <a:pt x="9786527" y="1383730"/>
                    <a:pt x="9813986" y="1378316"/>
                    <a:pt x="9840775" y="1367489"/>
                  </a:cubicBezTo>
                  <a:cubicBezTo>
                    <a:pt x="9867564" y="1356662"/>
                    <a:pt x="9887879" y="1345109"/>
                    <a:pt x="9901720" y="1332831"/>
                  </a:cubicBezTo>
                  <a:lnTo>
                    <a:pt x="9901720" y="1241413"/>
                  </a:lnTo>
                  <a:lnTo>
                    <a:pt x="9757394" y="1241413"/>
                  </a:lnTo>
                  <a:lnTo>
                    <a:pt x="9757394" y="1183816"/>
                  </a:lnTo>
                  <a:lnTo>
                    <a:pt x="9965344" y="1183481"/>
                  </a:lnTo>
                  <a:lnTo>
                    <a:pt x="9965344" y="1365647"/>
                  </a:lnTo>
                  <a:cubicBezTo>
                    <a:pt x="9933421" y="1391097"/>
                    <a:pt x="9900492" y="1410240"/>
                    <a:pt x="9866560" y="1423076"/>
                  </a:cubicBezTo>
                  <a:cubicBezTo>
                    <a:pt x="9832627" y="1435913"/>
                    <a:pt x="9797801" y="1442331"/>
                    <a:pt x="9762082" y="1442331"/>
                  </a:cubicBezTo>
                  <a:cubicBezTo>
                    <a:pt x="9713862" y="1442331"/>
                    <a:pt x="9670051" y="1432006"/>
                    <a:pt x="9630648" y="1411356"/>
                  </a:cubicBezTo>
                  <a:cubicBezTo>
                    <a:pt x="9591246" y="1390706"/>
                    <a:pt x="9561499" y="1360847"/>
                    <a:pt x="9541407" y="1321780"/>
                  </a:cubicBezTo>
                  <a:cubicBezTo>
                    <a:pt x="9521316" y="1282713"/>
                    <a:pt x="9511270" y="1239069"/>
                    <a:pt x="9511270" y="1190848"/>
                  </a:cubicBezTo>
                  <a:cubicBezTo>
                    <a:pt x="9511270" y="1143075"/>
                    <a:pt x="9521260" y="1098482"/>
                    <a:pt x="9541240" y="1057071"/>
                  </a:cubicBezTo>
                  <a:cubicBezTo>
                    <a:pt x="9561220" y="1015659"/>
                    <a:pt x="9589963" y="984908"/>
                    <a:pt x="9627467" y="964816"/>
                  </a:cubicBezTo>
                  <a:cubicBezTo>
                    <a:pt x="9664972" y="944724"/>
                    <a:pt x="9708169" y="934678"/>
                    <a:pt x="9757059" y="934678"/>
                  </a:cubicBezTo>
                  <a:close/>
                  <a:moveTo>
                    <a:pt x="7537735" y="934678"/>
                  </a:moveTo>
                  <a:cubicBezTo>
                    <a:pt x="7573231" y="934678"/>
                    <a:pt x="7605321" y="940427"/>
                    <a:pt x="7634008" y="951924"/>
                  </a:cubicBezTo>
                  <a:cubicBezTo>
                    <a:pt x="7662695" y="963420"/>
                    <a:pt x="7685187" y="979438"/>
                    <a:pt x="7701483" y="999976"/>
                  </a:cubicBezTo>
                  <a:cubicBezTo>
                    <a:pt x="7717780" y="1020515"/>
                    <a:pt x="7730169" y="1047304"/>
                    <a:pt x="7738653" y="1080344"/>
                  </a:cubicBezTo>
                  <a:lnTo>
                    <a:pt x="7680052" y="1096417"/>
                  </a:lnTo>
                  <a:cubicBezTo>
                    <a:pt x="7672685" y="1071414"/>
                    <a:pt x="7663532" y="1051769"/>
                    <a:pt x="7652593" y="1037481"/>
                  </a:cubicBezTo>
                  <a:cubicBezTo>
                    <a:pt x="7641654" y="1023194"/>
                    <a:pt x="7626027" y="1011752"/>
                    <a:pt x="7605712" y="1003158"/>
                  </a:cubicBezTo>
                  <a:cubicBezTo>
                    <a:pt x="7585397" y="994563"/>
                    <a:pt x="7562849" y="990265"/>
                    <a:pt x="7538070" y="990265"/>
                  </a:cubicBezTo>
                  <a:cubicBezTo>
                    <a:pt x="7508379" y="990265"/>
                    <a:pt x="7482706" y="994786"/>
                    <a:pt x="7461051" y="1003827"/>
                  </a:cubicBezTo>
                  <a:cubicBezTo>
                    <a:pt x="7439397" y="1012869"/>
                    <a:pt x="7421928" y="1024756"/>
                    <a:pt x="7408645" y="1039490"/>
                  </a:cubicBezTo>
                  <a:cubicBezTo>
                    <a:pt x="7395362" y="1054224"/>
                    <a:pt x="7385038" y="1070409"/>
                    <a:pt x="7377671" y="1088045"/>
                  </a:cubicBezTo>
                  <a:cubicBezTo>
                    <a:pt x="7365169" y="1118406"/>
                    <a:pt x="7358918" y="1151335"/>
                    <a:pt x="7358918" y="1186830"/>
                  </a:cubicBezTo>
                  <a:cubicBezTo>
                    <a:pt x="7358918" y="1230586"/>
                    <a:pt x="7366453" y="1267197"/>
                    <a:pt x="7381521" y="1296665"/>
                  </a:cubicBezTo>
                  <a:cubicBezTo>
                    <a:pt x="7396590" y="1326133"/>
                    <a:pt x="7418524" y="1348011"/>
                    <a:pt x="7447322" y="1362298"/>
                  </a:cubicBezTo>
                  <a:cubicBezTo>
                    <a:pt x="7476120" y="1376586"/>
                    <a:pt x="7506705" y="1383730"/>
                    <a:pt x="7539075" y="1383730"/>
                  </a:cubicBezTo>
                  <a:cubicBezTo>
                    <a:pt x="7567203" y="1383730"/>
                    <a:pt x="7594661" y="1378316"/>
                    <a:pt x="7621451" y="1367489"/>
                  </a:cubicBezTo>
                  <a:cubicBezTo>
                    <a:pt x="7648240" y="1356662"/>
                    <a:pt x="7668555" y="1345109"/>
                    <a:pt x="7682396" y="1332831"/>
                  </a:cubicBezTo>
                  <a:lnTo>
                    <a:pt x="7682396" y="1241413"/>
                  </a:lnTo>
                  <a:lnTo>
                    <a:pt x="7538070" y="1241413"/>
                  </a:lnTo>
                  <a:lnTo>
                    <a:pt x="7538070" y="1183816"/>
                  </a:lnTo>
                  <a:lnTo>
                    <a:pt x="7746020" y="1183481"/>
                  </a:lnTo>
                  <a:lnTo>
                    <a:pt x="7746020" y="1365647"/>
                  </a:lnTo>
                  <a:cubicBezTo>
                    <a:pt x="7714097" y="1391097"/>
                    <a:pt x="7681168" y="1410240"/>
                    <a:pt x="7647235" y="1423076"/>
                  </a:cubicBezTo>
                  <a:cubicBezTo>
                    <a:pt x="7613303" y="1435913"/>
                    <a:pt x="7578477" y="1442331"/>
                    <a:pt x="7542758" y="1442331"/>
                  </a:cubicBezTo>
                  <a:cubicBezTo>
                    <a:pt x="7494538" y="1442331"/>
                    <a:pt x="7450727" y="1432006"/>
                    <a:pt x="7411324" y="1411356"/>
                  </a:cubicBezTo>
                  <a:cubicBezTo>
                    <a:pt x="7371922" y="1390706"/>
                    <a:pt x="7342175" y="1360847"/>
                    <a:pt x="7322083" y="1321780"/>
                  </a:cubicBezTo>
                  <a:cubicBezTo>
                    <a:pt x="7301991" y="1282713"/>
                    <a:pt x="7291946" y="1239069"/>
                    <a:pt x="7291946" y="1190848"/>
                  </a:cubicBezTo>
                  <a:cubicBezTo>
                    <a:pt x="7291946" y="1143075"/>
                    <a:pt x="7301936" y="1098482"/>
                    <a:pt x="7321916" y="1057071"/>
                  </a:cubicBezTo>
                  <a:cubicBezTo>
                    <a:pt x="7341896" y="1015659"/>
                    <a:pt x="7370638" y="984908"/>
                    <a:pt x="7408143" y="964816"/>
                  </a:cubicBezTo>
                  <a:cubicBezTo>
                    <a:pt x="7445648" y="944724"/>
                    <a:pt x="7488845" y="934678"/>
                    <a:pt x="7537735" y="934678"/>
                  </a:cubicBezTo>
                  <a:close/>
                  <a:moveTo>
                    <a:pt x="5329423" y="884783"/>
                  </a:moveTo>
                  <a:lnTo>
                    <a:pt x="5394722" y="884783"/>
                  </a:lnTo>
                  <a:lnTo>
                    <a:pt x="5464373" y="925972"/>
                  </a:lnTo>
                  <a:lnTo>
                    <a:pt x="5405772" y="925972"/>
                  </a:lnTo>
                  <a:lnTo>
                    <a:pt x="5361905" y="903536"/>
                  </a:lnTo>
                  <a:lnTo>
                    <a:pt x="5318038" y="925972"/>
                  </a:lnTo>
                  <a:lnTo>
                    <a:pt x="5259437" y="925972"/>
                  </a:lnTo>
                  <a:close/>
                  <a:moveTo>
                    <a:pt x="1567570" y="884783"/>
                  </a:moveTo>
                  <a:lnTo>
                    <a:pt x="1632868" y="884783"/>
                  </a:lnTo>
                  <a:lnTo>
                    <a:pt x="1702519" y="925972"/>
                  </a:lnTo>
                  <a:lnTo>
                    <a:pt x="1643918" y="925972"/>
                  </a:lnTo>
                  <a:lnTo>
                    <a:pt x="1600051" y="903536"/>
                  </a:lnTo>
                  <a:lnTo>
                    <a:pt x="1556184" y="925972"/>
                  </a:lnTo>
                  <a:lnTo>
                    <a:pt x="1497583" y="925972"/>
                  </a:lnTo>
                  <a:close/>
                  <a:moveTo>
                    <a:pt x="3377356" y="835559"/>
                  </a:moveTo>
                  <a:lnTo>
                    <a:pt x="3420889" y="835559"/>
                  </a:lnTo>
                  <a:cubicBezTo>
                    <a:pt x="3420219" y="861008"/>
                    <a:pt x="3413801" y="880095"/>
                    <a:pt x="3401634" y="892820"/>
                  </a:cubicBezTo>
                  <a:cubicBezTo>
                    <a:pt x="3389467" y="905545"/>
                    <a:pt x="3374008" y="911907"/>
                    <a:pt x="3355255" y="911907"/>
                  </a:cubicBezTo>
                  <a:cubicBezTo>
                    <a:pt x="3341191" y="911907"/>
                    <a:pt x="3322663" y="905657"/>
                    <a:pt x="3299668" y="893155"/>
                  </a:cubicBezTo>
                  <a:cubicBezTo>
                    <a:pt x="3284711" y="885118"/>
                    <a:pt x="3273773" y="881100"/>
                    <a:pt x="3266852" y="881100"/>
                  </a:cubicBezTo>
                  <a:cubicBezTo>
                    <a:pt x="3259262" y="881100"/>
                    <a:pt x="3253122" y="883779"/>
                    <a:pt x="3248435" y="889137"/>
                  </a:cubicBezTo>
                  <a:cubicBezTo>
                    <a:pt x="3243523" y="894495"/>
                    <a:pt x="3241179" y="902420"/>
                    <a:pt x="3241402" y="912912"/>
                  </a:cubicBezTo>
                  <a:lnTo>
                    <a:pt x="3196866" y="912912"/>
                  </a:lnTo>
                  <a:cubicBezTo>
                    <a:pt x="3196642" y="889695"/>
                    <a:pt x="3203005" y="871166"/>
                    <a:pt x="3215953" y="857325"/>
                  </a:cubicBezTo>
                  <a:cubicBezTo>
                    <a:pt x="3228677" y="843484"/>
                    <a:pt x="3244974" y="836563"/>
                    <a:pt x="3264843" y="836563"/>
                  </a:cubicBezTo>
                  <a:cubicBezTo>
                    <a:pt x="3278683" y="836563"/>
                    <a:pt x="3297548" y="842591"/>
                    <a:pt x="3321435" y="854646"/>
                  </a:cubicBezTo>
                  <a:cubicBezTo>
                    <a:pt x="3334606" y="861343"/>
                    <a:pt x="3345098" y="864692"/>
                    <a:pt x="3352912" y="864692"/>
                  </a:cubicBezTo>
                  <a:cubicBezTo>
                    <a:pt x="3360056" y="864692"/>
                    <a:pt x="3365525" y="862738"/>
                    <a:pt x="3369319" y="858832"/>
                  </a:cubicBezTo>
                  <a:cubicBezTo>
                    <a:pt x="3373115" y="854925"/>
                    <a:pt x="3375793" y="847167"/>
                    <a:pt x="3377356" y="835559"/>
                  </a:cubicBezTo>
                  <a:close/>
                  <a:moveTo>
                    <a:pt x="1612776" y="819485"/>
                  </a:moveTo>
                  <a:lnTo>
                    <a:pt x="1688455" y="819485"/>
                  </a:lnTo>
                  <a:lnTo>
                    <a:pt x="1611102" y="872394"/>
                  </a:lnTo>
                  <a:lnTo>
                    <a:pt x="1567570" y="872394"/>
                  </a:lnTo>
                  <a:close/>
                  <a:moveTo>
                    <a:pt x="6429263" y="819150"/>
                  </a:moveTo>
                  <a:lnTo>
                    <a:pt x="6508291" y="819150"/>
                  </a:lnTo>
                  <a:lnTo>
                    <a:pt x="6434621" y="912912"/>
                  </a:lnTo>
                  <a:lnTo>
                    <a:pt x="6384726" y="912912"/>
                  </a:lnTo>
                  <a:close/>
                  <a:moveTo>
                    <a:pt x="2069121" y="546162"/>
                  </a:moveTo>
                  <a:lnTo>
                    <a:pt x="2137767" y="546162"/>
                  </a:lnTo>
                  <a:lnTo>
                    <a:pt x="2137767" y="614809"/>
                  </a:lnTo>
                  <a:lnTo>
                    <a:pt x="2069121" y="614809"/>
                  </a:lnTo>
                  <a:close/>
                  <a:moveTo>
                    <a:pt x="64963" y="388107"/>
                  </a:moveTo>
                  <a:lnTo>
                    <a:pt x="64963" y="556878"/>
                  </a:lnTo>
                  <a:lnTo>
                    <a:pt x="187189" y="556878"/>
                  </a:lnTo>
                  <a:cubicBezTo>
                    <a:pt x="208173" y="556878"/>
                    <a:pt x="222907" y="556097"/>
                    <a:pt x="231391" y="554534"/>
                  </a:cubicBezTo>
                  <a:cubicBezTo>
                    <a:pt x="246348" y="551855"/>
                    <a:pt x="258849" y="547390"/>
                    <a:pt x="268895" y="541139"/>
                  </a:cubicBezTo>
                  <a:cubicBezTo>
                    <a:pt x="278941" y="534889"/>
                    <a:pt x="287201" y="525791"/>
                    <a:pt x="293675" y="513848"/>
                  </a:cubicBezTo>
                  <a:cubicBezTo>
                    <a:pt x="300149" y="501904"/>
                    <a:pt x="303386" y="488119"/>
                    <a:pt x="303386" y="472492"/>
                  </a:cubicBezTo>
                  <a:cubicBezTo>
                    <a:pt x="303386" y="454186"/>
                    <a:pt x="298698" y="438280"/>
                    <a:pt x="289322" y="424774"/>
                  </a:cubicBezTo>
                  <a:cubicBezTo>
                    <a:pt x="279946" y="411268"/>
                    <a:pt x="266942" y="401780"/>
                    <a:pt x="250310" y="396311"/>
                  </a:cubicBezTo>
                  <a:cubicBezTo>
                    <a:pt x="233679" y="390842"/>
                    <a:pt x="209736" y="388107"/>
                    <a:pt x="178482" y="388107"/>
                  </a:cubicBezTo>
                  <a:close/>
                  <a:moveTo>
                    <a:pt x="2069121" y="259184"/>
                  </a:moveTo>
                  <a:lnTo>
                    <a:pt x="2137767" y="259184"/>
                  </a:lnTo>
                  <a:lnTo>
                    <a:pt x="2137767" y="327831"/>
                  </a:lnTo>
                  <a:lnTo>
                    <a:pt x="2069121" y="327831"/>
                  </a:lnTo>
                  <a:close/>
                  <a:moveTo>
                    <a:pt x="64963" y="181831"/>
                  </a:moveTo>
                  <a:lnTo>
                    <a:pt x="64963" y="330175"/>
                  </a:lnTo>
                  <a:lnTo>
                    <a:pt x="171115" y="330175"/>
                  </a:lnTo>
                  <a:cubicBezTo>
                    <a:pt x="199913" y="330175"/>
                    <a:pt x="220563" y="328278"/>
                    <a:pt x="233065" y="324483"/>
                  </a:cubicBezTo>
                  <a:cubicBezTo>
                    <a:pt x="249585" y="319571"/>
                    <a:pt x="262031" y="311423"/>
                    <a:pt x="270402" y="300038"/>
                  </a:cubicBezTo>
                  <a:cubicBezTo>
                    <a:pt x="278774" y="288652"/>
                    <a:pt x="282959" y="274365"/>
                    <a:pt x="282959" y="257175"/>
                  </a:cubicBezTo>
                  <a:cubicBezTo>
                    <a:pt x="282959" y="240878"/>
                    <a:pt x="279053" y="226535"/>
                    <a:pt x="271239" y="214145"/>
                  </a:cubicBezTo>
                  <a:cubicBezTo>
                    <a:pt x="263426" y="201755"/>
                    <a:pt x="252264" y="193272"/>
                    <a:pt x="237753" y="188696"/>
                  </a:cubicBezTo>
                  <a:cubicBezTo>
                    <a:pt x="223242" y="184119"/>
                    <a:pt x="198351" y="181831"/>
                    <a:pt x="163079" y="181831"/>
                  </a:cubicBezTo>
                  <a:close/>
                  <a:moveTo>
                    <a:pt x="10191079" y="175469"/>
                  </a:moveTo>
                  <a:cubicBezTo>
                    <a:pt x="10184829" y="206946"/>
                    <a:pt x="10176011" y="238200"/>
                    <a:pt x="10164625" y="269230"/>
                  </a:cubicBezTo>
                  <a:lnTo>
                    <a:pt x="10110712" y="413222"/>
                  </a:lnTo>
                  <a:lnTo>
                    <a:pt x="10277139" y="413222"/>
                  </a:lnTo>
                  <a:lnTo>
                    <a:pt x="10225905" y="277267"/>
                  </a:lnTo>
                  <a:cubicBezTo>
                    <a:pt x="10210278" y="235967"/>
                    <a:pt x="10198670" y="202034"/>
                    <a:pt x="10191079" y="175469"/>
                  </a:cubicBezTo>
                  <a:close/>
                  <a:moveTo>
                    <a:pt x="3637880" y="175469"/>
                  </a:moveTo>
                  <a:cubicBezTo>
                    <a:pt x="3631629" y="206946"/>
                    <a:pt x="3622811" y="238200"/>
                    <a:pt x="3611426" y="269230"/>
                  </a:cubicBezTo>
                  <a:lnTo>
                    <a:pt x="3557513" y="413222"/>
                  </a:lnTo>
                  <a:lnTo>
                    <a:pt x="3723940" y="413222"/>
                  </a:lnTo>
                  <a:lnTo>
                    <a:pt x="3672706" y="277267"/>
                  </a:lnTo>
                  <a:cubicBezTo>
                    <a:pt x="3657079" y="235967"/>
                    <a:pt x="3645470" y="202034"/>
                    <a:pt x="3637880" y="175469"/>
                  </a:cubicBezTo>
                  <a:close/>
                  <a:moveTo>
                    <a:pt x="627980" y="175469"/>
                  </a:moveTo>
                  <a:cubicBezTo>
                    <a:pt x="621730" y="206946"/>
                    <a:pt x="612912" y="238200"/>
                    <a:pt x="601526" y="269230"/>
                  </a:cubicBezTo>
                  <a:lnTo>
                    <a:pt x="547613" y="413222"/>
                  </a:lnTo>
                  <a:lnTo>
                    <a:pt x="714040" y="413222"/>
                  </a:lnTo>
                  <a:lnTo>
                    <a:pt x="662806" y="277267"/>
                  </a:lnTo>
                  <a:cubicBezTo>
                    <a:pt x="647179" y="235967"/>
                    <a:pt x="635570" y="202034"/>
                    <a:pt x="627980" y="175469"/>
                  </a:cubicBezTo>
                  <a:close/>
                  <a:moveTo>
                    <a:pt x="9206247" y="171115"/>
                  </a:moveTo>
                  <a:cubicBezTo>
                    <a:pt x="9157803" y="171115"/>
                    <a:pt x="9117620" y="187691"/>
                    <a:pt x="9085696" y="220842"/>
                  </a:cubicBezTo>
                  <a:cubicBezTo>
                    <a:pt x="9053773" y="253994"/>
                    <a:pt x="9037811" y="303498"/>
                    <a:pt x="9037811" y="369354"/>
                  </a:cubicBezTo>
                  <a:cubicBezTo>
                    <a:pt x="9037811" y="433202"/>
                    <a:pt x="9053605" y="482203"/>
                    <a:pt x="9085194" y="516359"/>
                  </a:cubicBezTo>
                  <a:cubicBezTo>
                    <a:pt x="9116783" y="550515"/>
                    <a:pt x="9157134" y="567594"/>
                    <a:pt x="9206247" y="567594"/>
                  </a:cubicBezTo>
                  <a:cubicBezTo>
                    <a:pt x="9229464" y="567594"/>
                    <a:pt x="9251342" y="563240"/>
                    <a:pt x="9271880" y="554534"/>
                  </a:cubicBezTo>
                  <a:cubicBezTo>
                    <a:pt x="9251565" y="541363"/>
                    <a:pt x="9230134" y="531986"/>
                    <a:pt x="9207587" y="526405"/>
                  </a:cubicBezTo>
                  <a:lnTo>
                    <a:pt x="9223325" y="479190"/>
                  </a:lnTo>
                  <a:cubicBezTo>
                    <a:pt x="9260830" y="489682"/>
                    <a:pt x="9291748" y="505309"/>
                    <a:pt x="9316082" y="526070"/>
                  </a:cubicBezTo>
                  <a:cubicBezTo>
                    <a:pt x="9354256" y="491245"/>
                    <a:pt x="9373343" y="438894"/>
                    <a:pt x="9373343" y="369020"/>
                  </a:cubicBezTo>
                  <a:cubicBezTo>
                    <a:pt x="9373343" y="329282"/>
                    <a:pt x="9366590" y="294568"/>
                    <a:pt x="9353084" y="264877"/>
                  </a:cubicBezTo>
                  <a:cubicBezTo>
                    <a:pt x="9339578" y="235186"/>
                    <a:pt x="9319821" y="212136"/>
                    <a:pt x="9293813" y="195728"/>
                  </a:cubicBezTo>
                  <a:cubicBezTo>
                    <a:pt x="9267806" y="179319"/>
                    <a:pt x="9238617" y="171115"/>
                    <a:pt x="9206247" y="171115"/>
                  </a:cubicBezTo>
                  <a:close/>
                  <a:moveTo>
                    <a:pt x="1712900" y="130597"/>
                  </a:moveTo>
                  <a:lnTo>
                    <a:pt x="1957015" y="130597"/>
                  </a:lnTo>
                  <a:lnTo>
                    <a:pt x="1957015" y="188193"/>
                  </a:lnTo>
                  <a:lnTo>
                    <a:pt x="1761120" y="188193"/>
                  </a:lnTo>
                  <a:lnTo>
                    <a:pt x="1734666" y="320129"/>
                  </a:lnTo>
                  <a:cubicBezTo>
                    <a:pt x="1764134" y="299591"/>
                    <a:pt x="1795053" y="289322"/>
                    <a:pt x="1827424" y="289322"/>
                  </a:cubicBezTo>
                  <a:cubicBezTo>
                    <a:pt x="1870286" y="289322"/>
                    <a:pt x="1906452" y="304168"/>
                    <a:pt x="1935919" y="333859"/>
                  </a:cubicBezTo>
                  <a:cubicBezTo>
                    <a:pt x="1965387" y="363550"/>
                    <a:pt x="1980121" y="401725"/>
                    <a:pt x="1980121" y="448382"/>
                  </a:cubicBezTo>
                  <a:cubicBezTo>
                    <a:pt x="1980121" y="492807"/>
                    <a:pt x="1967173" y="531205"/>
                    <a:pt x="1941277" y="563575"/>
                  </a:cubicBezTo>
                  <a:cubicBezTo>
                    <a:pt x="1909800" y="603312"/>
                    <a:pt x="1866826" y="623181"/>
                    <a:pt x="1812355" y="623181"/>
                  </a:cubicBezTo>
                  <a:cubicBezTo>
                    <a:pt x="1767706" y="623181"/>
                    <a:pt x="1731262" y="610679"/>
                    <a:pt x="1703022" y="585676"/>
                  </a:cubicBezTo>
                  <a:cubicBezTo>
                    <a:pt x="1674782" y="560673"/>
                    <a:pt x="1658653" y="527522"/>
                    <a:pt x="1654634" y="486222"/>
                  </a:cubicBezTo>
                  <a:lnTo>
                    <a:pt x="1717923" y="480864"/>
                  </a:lnTo>
                  <a:cubicBezTo>
                    <a:pt x="1722611" y="511671"/>
                    <a:pt x="1733494" y="534833"/>
                    <a:pt x="1750573" y="550348"/>
                  </a:cubicBezTo>
                  <a:cubicBezTo>
                    <a:pt x="1767650" y="565863"/>
                    <a:pt x="1788244" y="573621"/>
                    <a:pt x="1812355" y="573621"/>
                  </a:cubicBezTo>
                  <a:cubicBezTo>
                    <a:pt x="1841376" y="573621"/>
                    <a:pt x="1865933" y="562682"/>
                    <a:pt x="1886024" y="540804"/>
                  </a:cubicBezTo>
                  <a:cubicBezTo>
                    <a:pt x="1906117" y="518927"/>
                    <a:pt x="1916162" y="489905"/>
                    <a:pt x="1916162" y="453740"/>
                  </a:cubicBezTo>
                  <a:cubicBezTo>
                    <a:pt x="1916162" y="419361"/>
                    <a:pt x="1906507" y="392237"/>
                    <a:pt x="1887197" y="372368"/>
                  </a:cubicBezTo>
                  <a:cubicBezTo>
                    <a:pt x="1867886" y="352500"/>
                    <a:pt x="1842604" y="342565"/>
                    <a:pt x="1811350" y="342565"/>
                  </a:cubicBezTo>
                  <a:cubicBezTo>
                    <a:pt x="1791928" y="342565"/>
                    <a:pt x="1774404" y="346974"/>
                    <a:pt x="1758777" y="355792"/>
                  </a:cubicBezTo>
                  <a:cubicBezTo>
                    <a:pt x="1743149" y="364610"/>
                    <a:pt x="1730871" y="376052"/>
                    <a:pt x="1721941" y="390116"/>
                  </a:cubicBezTo>
                  <a:lnTo>
                    <a:pt x="1665350" y="382749"/>
                  </a:lnTo>
                  <a:close/>
                  <a:moveTo>
                    <a:pt x="10479508" y="123900"/>
                  </a:moveTo>
                  <a:lnTo>
                    <a:pt x="10546146" y="123900"/>
                  </a:lnTo>
                  <a:lnTo>
                    <a:pt x="10803991" y="509327"/>
                  </a:lnTo>
                  <a:lnTo>
                    <a:pt x="10803991" y="123900"/>
                  </a:lnTo>
                  <a:lnTo>
                    <a:pt x="10866275" y="123900"/>
                  </a:lnTo>
                  <a:lnTo>
                    <a:pt x="10866275" y="614809"/>
                  </a:lnTo>
                  <a:lnTo>
                    <a:pt x="10799638" y="614809"/>
                  </a:lnTo>
                  <a:lnTo>
                    <a:pt x="10541793" y="229047"/>
                  </a:lnTo>
                  <a:lnTo>
                    <a:pt x="10541793" y="614809"/>
                  </a:lnTo>
                  <a:lnTo>
                    <a:pt x="10479508" y="614809"/>
                  </a:lnTo>
                  <a:close/>
                  <a:moveTo>
                    <a:pt x="10157593" y="123900"/>
                  </a:moveTo>
                  <a:lnTo>
                    <a:pt x="10227579" y="123900"/>
                  </a:lnTo>
                  <a:lnTo>
                    <a:pt x="10428497" y="614809"/>
                  </a:lnTo>
                  <a:lnTo>
                    <a:pt x="10354493" y="614809"/>
                  </a:lnTo>
                  <a:lnTo>
                    <a:pt x="10297231" y="466130"/>
                  </a:lnTo>
                  <a:lnTo>
                    <a:pt x="10091960" y="466130"/>
                  </a:lnTo>
                  <a:lnTo>
                    <a:pt x="10038047" y="614809"/>
                  </a:lnTo>
                  <a:lnTo>
                    <a:pt x="9969065" y="614809"/>
                  </a:lnTo>
                  <a:close/>
                  <a:moveTo>
                    <a:pt x="9528683" y="123900"/>
                  </a:moveTo>
                  <a:lnTo>
                    <a:pt x="9593646" y="123900"/>
                  </a:lnTo>
                  <a:lnTo>
                    <a:pt x="9593646" y="407194"/>
                  </a:lnTo>
                  <a:cubicBezTo>
                    <a:pt x="9593646" y="449833"/>
                    <a:pt x="9597609" y="481255"/>
                    <a:pt x="9605534" y="501458"/>
                  </a:cubicBezTo>
                  <a:cubicBezTo>
                    <a:pt x="9613459" y="521661"/>
                    <a:pt x="9627077" y="537233"/>
                    <a:pt x="9646387" y="548171"/>
                  </a:cubicBezTo>
                  <a:cubicBezTo>
                    <a:pt x="9665697" y="559110"/>
                    <a:pt x="9689305" y="564580"/>
                    <a:pt x="9717211" y="564580"/>
                  </a:cubicBezTo>
                  <a:cubicBezTo>
                    <a:pt x="9764984" y="564580"/>
                    <a:pt x="9799029" y="553753"/>
                    <a:pt x="9819344" y="532098"/>
                  </a:cubicBezTo>
                  <a:cubicBezTo>
                    <a:pt x="9839659" y="510443"/>
                    <a:pt x="9849816" y="468809"/>
                    <a:pt x="9849816" y="407194"/>
                  </a:cubicBezTo>
                  <a:lnTo>
                    <a:pt x="9849816" y="123900"/>
                  </a:lnTo>
                  <a:lnTo>
                    <a:pt x="9914780" y="123900"/>
                  </a:lnTo>
                  <a:lnTo>
                    <a:pt x="9914780" y="407529"/>
                  </a:lnTo>
                  <a:cubicBezTo>
                    <a:pt x="9914780" y="456865"/>
                    <a:pt x="9909199" y="496044"/>
                    <a:pt x="9898037" y="525066"/>
                  </a:cubicBezTo>
                  <a:cubicBezTo>
                    <a:pt x="9886875" y="554087"/>
                    <a:pt x="9866727" y="577695"/>
                    <a:pt x="9837594" y="595889"/>
                  </a:cubicBezTo>
                  <a:cubicBezTo>
                    <a:pt x="9808461" y="614084"/>
                    <a:pt x="9770231" y="623181"/>
                    <a:pt x="9722903" y="623181"/>
                  </a:cubicBezTo>
                  <a:cubicBezTo>
                    <a:pt x="9676915" y="623181"/>
                    <a:pt x="9639299" y="615256"/>
                    <a:pt x="9610054" y="599406"/>
                  </a:cubicBezTo>
                  <a:cubicBezTo>
                    <a:pt x="9580810" y="583555"/>
                    <a:pt x="9559937" y="560617"/>
                    <a:pt x="9547435" y="530591"/>
                  </a:cubicBezTo>
                  <a:cubicBezTo>
                    <a:pt x="9534933" y="500565"/>
                    <a:pt x="9528683" y="459544"/>
                    <a:pt x="9528683" y="407529"/>
                  </a:cubicBezTo>
                  <a:close/>
                  <a:moveTo>
                    <a:pt x="8307809" y="123900"/>
                  </a:moveTo>
                  <a:lnTo>
                    <a:pt x="8374447" y="123900"/>
                  </a:lnTo>
                  <a:lnTo>
                    <a:pt x="8632291" y="509327"/>
                  </a:lnTo>
                  <a:lnTo>
                    <a:pt x="8632291" y="123900"/>
                  </a:lnTo>
                  <a:lnTo>
                    <a:pt x="8694576" y="123900"/>
                  </a:lnTo>
                  <a:lnTo>
                    <a:pt x="8694576" y="614809"/>
                  </a:lnTo>
                  <a:lnTo>
                    <a:pt x="8627938" y="614809"/>
                  </a:lnTo>
                  <a:lnTo>
                    <a:pt x="8370093" y="229047"/>
                  </a:lnTo>
                  <a:lnTo>
                    <a:pt x="8370093" y="614809"/>
                  </a:lnTo>
                  <a:lnTo>
                    <a:pt x="8307809" y="614809"/>
                  </a:lnTo>
                  <a:close/>
                  <a:moveTo>
                    <a:pt x="7852618" y="123900"/>
                  </a:moveTo>
                  <a:lnTo>
                    <a:pt x="8207573" y="123900"/>
                  </a:lnTo>
                  <a:lnTo>
                    <a:pt x="8207573" y="181831"/>
                  </a:lnTo>
                  <a:lnTo>
                    <a:pt x="7917582" y="181831"/>
                  </a:lnTo>
                  <a:lnTo>
                    <a:pt x="7917582" y="332185"/>
                  </a:lnTo>
                  <a:lnTo>
                    <a:pt x="8189156" y="332185"/>
                  </a:lnTo>
                  <a:lnTo>
                    <a:pt x="8189156" y="389781"/>
                  </a:lnTo>
                  <a:lnTo>
                    <a:pt x="7917582" y="389781"/>
                  </a:lnTo>
                  <a:lnTo>
                    <a:pt x="7917582" y="556878"/>
                  </a:lnTo>
                  <a:lnTo>
                    <a:pt x="8218958" y="556878"/>
                  </a:lnTo>
                  <a:lnTo>
                    <a:pt x="8218958" y="614809"/>
                  </a:lnTo>
                  <a:lnTo>
                    <a:pt x="7852618" y="614809"/>
                  </a:lnTo>
                  <a:close/>
                  <a:moveTo>
                    <a:pt x="7671829" y="123900"/>
                  </a:moveTo>
                  <a:lnTo>
                    <a:pt x="7736793" y="123900"/>
                  </a:lnTo>
                  <a:lnTo>
                    <a:pt x="7736793" y="614809"/>
                  </a:lnTo>
                  <a:lnTo>
                    <a:pt x="7671829" y="614809"/>
                  </a:lnTo>
                  <a:close/>
                  <a:moveTo>
                    <a:pt x="7277100" y="123900"/>
                  </a:moveTo>
                  <a:lnTo>
                    <a:pt x="7342063" y="123900"/>
                  </a:lnTo>
                  <a:lnTo>
                    <a:pt x="7342063" y="556878"/>
                  </a:lnTo>
                  <a:lnTo>
                    <a:pt x="7583835" y="556878"/>
                  </a:lnTo>
                  <a:lnTo>
                    <a:pt x="7583835" y="614809"/>
                  </a:lnTo>
                  <a:lnTo>
                    <a:pt x="7277100" y="614809"/>
                  </a:lnTo>
                  <a:close/>
                  <a:moveTo>
                    <a:pt x="6633418" y="123900"/>
                  </a:moveTo>
                  <a:lnTo>
                    <a:pt x="6988373" y="123900"/>
                  </a:lnTo>
                  <a:lnTo>
                    <a:pt x="6988373" y="181831"/>
                  </a:lnTo>
                  <a:lnTo>
                    <a:pt x="6698382" y="181831"/>
                  </a:lnTo>
                  <a:lnTo>
                    <a:pt x="6698382" y="332185"/>
                  </a:lnTo>
                  <a:lnTo>
                    <a:pt x="6969956" y="332185"/>
                  </a:lnTo>
                  <a:lnTo>
                    <a:pt x="6969956" y="389781"/>
                  </a:lnTo>
                  <a:lnTo>
                    <a:pt x="6698382" y="389781"/>
                  </a:lnTo>
                  <a:lnTo>
                    <a:pt x="6698382" y="556878"/>
                  </a:lnTo>
                  <a:lnTo>
                    <a:pt x="6999759" y="556878"/>
                  </a:lnTo>
                  <a:lnTo>
                    <a:pt x="6999759" y="614809"/>
                  </a:lnTo>
                  <a:lnTo>
                    <a:pt x="6633418" y="614809"/>
                  </a:lnTo>
                  <a:close/>
                  <a:moveTo>
                    <a:pt x="6138788" y="123900"/>
                  </a:moveTo>
                  <a:lnTo>
                    <a:pt x="6203751" y="123900"/>
                  </a:lnTo>
                  <a:lnTo>
                    <a:pt x="6203751" y="325487"/>
                  </a:lnTo>
                  <a:lnTo>
                    <a:pt x="6458917" y="325487"/>
                  </a:lnTo>
                  <a:lnTo>
                    <a:pt x="6458917" y="123900"/>
                  </a:lnTo>
                  <a:lnTo>
                    <a:pt x="6523881" y="123900"/>
                  </a:lnTo>
                  <a:lnTo>
                    <a:pt x="6523881" y="614809"/>
                  </a:lnTo>
                  <a:lnTo>
                    <a:pt x="6458917" y="614809"/>
                  </a:lnTo>
                  <a:lnTo>
                    <a:pt x="6458917" y="383419"/>
                  </a:lnTo>
                  <a:lnTo>
                    <a:pt x="6203751" y="383419"/>
                  </a:lnTo>
                  <a:lnTo>
                    <a:pt x="6203751" y="614809"/>
                  </a:lnTo>
                  <a:lnTo>
                    <a:pt x="6138788" y="614809"/>
                  </a:lnTo>
                  <a:close/>
                  <a:moveTo>
                    <a:pt x="5107409" y="123900"/>
                  </a:moveTo>
                  <a:lnTo>
                    <a:pt x="5174047" y="123900"/>
                  </a:lnTo>
                  <a:lnTo>
                    <a:pt x="5431892" y="509327"/>
                  </a:lnTo>
                  <a:lnTo>
                    <a:pt x="5431892" y="123900"/>
                  </a:lnTo>
                  <a:lnTo>
                    <a:pt x="5494176" y="123900"/>
                  </a:lnTo>
                  <a:lnTo>
                    <a:pt x="5494176" y="614809"/>
                  </a:lnTo>
                  <a:lnTo>
                    <a:pt x="5427538" y="614809"/>
                  </a:lnTo>
                  <a:lnTo>
                    <a:pt x="5169694" y="229047"/>
                  </a:lnTo>
                  <a:lnTo>
                    <a:pt x="5169694" y="614809"/>
                  </a:lnTo>
                  <a:lnTo>
                    <a:pt x="5107409" y="614809"/>
                  </a:lnTo>
                  <a:close/>
                  <a:moveTo>
                    <a:pt x="4424288" y="123900"/>
                  </a:moveTo>
                  <a:lnTo>
                    <a:pt x="4489252" y="123900"/>
                  </a:lnTo>
                  <a:lnTo>
                    <a:pt x="4489252" y="325487"/>
                  </a:lnTo>
                  <a:lnTo>
                    <a:pt x="4744417" y="325487"/>
                  </a:lnTo>
                  <a:lnTo>
                    <a:pt x="4744417" y="123900"/>
                  </a:lnTo>
                  <a:lnTo>
                    <a:pt x="4809381" y="123900"/>
                  </a:lnTo>
                  <a:lnTo>
                    <a:pt x="4809381" y="614809"/>
                  </a:lnTo>
                  <a:lnTo>
                    <a:pt x="4744417" y="614809"/>
                  </a:lnTo>
                  <a:lnTo>
                    <a:pt x="4744417" y="383419"/>
                  </a:lnTo>
                  <a:lnTo>
                    <a:pt x="4489252" y="383419"/>
                  </a:lnTo>
                  <a:lnTo>
                    <a:pt x="4489252" y="614809"/>
                  </a:lnTo>
                  <a:lnTo>
                    <a:pt x="4424288" y="614809"/>
                  </a:lnTo>
                  <a:close/>
                  <a:moveTo>
                    <a:pt x="3926309" y="123900"/>
                  </a:moveTo>
                  <a:lnTo>
                    <a:pt x="3992947" y="123900"/>
                  </a:lnTo>
                  <a:lnTo>
                    <a:pt x="4250792" y="509327"/>
                  </a:lnTo>
                  <a:lnTo>
                    <a:pt x="4250792" y="123900"/>
                  </a:lnTo>
                  <a:lnTo>
                    <a:pt x="4313076" y="123900"/>
                  </a:lnTo>
                  <a:lnTo>
                    <a:pt x="4313076" y="614809"/>
                  </a:lnTo>
                  <a:lnTo>
                    <a:pt x="4246438" y="614809"/>
                  </a:lnTo>
                  <a:lnTo>
                    <a:pt x="3988594" y="229047"/>
                  </a:lnTo>
                  <a:lnTo>
                    <a:pt x="3988594" y="614809"/>
                  </a:lnTo>
                  <a:lnTo>
                    <a:pt x="3926309" y="614809"/>
                  </a:lnTo>
                  <a:close/>
                  <a:moveTo>
                    <a:pt x="3604393" y="123900"/>
                  </a:moveTo>
                  <a:lnTo>
                    <a:pt x="3674380" y="123900"/>
                  </a:lnTo>
                  <a:lnTo>
                    <a:pt x="3875298" y="614809"/>
                  </a:lnTo>
                  <a:lnTo>
                    <a:pt x="3801293" y="614809"/>
                  </a:lnTo>
                  <a:lnTo>
                    <a:pt x="3744032" y="466130"/>
                  </a:lnTo>
                  <a:lnTo>
                    <a:pt x="3538760" y="466130"/>
                  </a:lnTo>
                  <a:lnTo>
                    <a:pt x="3484848" y="614809"/>
                  </a:lnTo>
                  <a:lnTo>
                    <a:pt x="3415866" y="614809"/>
                  </a:lnTo>
                  <a:close/>
                  <a:moveTo>
                    <a:pt x="2440409" y="123900"/>
                  </a:moveTo>
                  <a:lnTo>
                    <a:pt x="2507047" y="123900"/>
                  </a:lnTo>
                  <a:lnTo>
                    <a:pt x="2764892" y="509327"/>
                  </a:lnTo>
                  <a:lnTo>
                    <a:pt x="2764892" y="123900"/>
                  </a:lnTo>
                  <a:lnTo>
                    <a:pt x="2827176" y="123900"/>
                  </a:lnTo>
                  <a:lnTo>
                    <a:pt x="2827176" y="614809"/>
                  </a:lnTo>
                  <a:lnTo>
                    <a:pt x="2760539" y="614809"/>
                  </a:lnTo>
                  <a:lnTo>
                    <a:pt x="2502694" y="229047"/>
                  </a:lnTo>
                  <a:lnTo>
                    <a:pt x="2502694" y="614809"/>
                  </a:lnTo>
                  <a:lnTo>
                    <a:pt x="2440409" y="614809"/>
                  </a:lnTo>
                  <a:close/>
                  <a:moveTo>
                    <a:pt x="928130" y="123900"/>
                  </a:moveTo>
                  <a:lnTo>
                    <a:pt x="993093" y="123900"/>
                  </a:lnTo>
                  <a:lnTo>
                    <a:pt x="993093" y="614809"/>
                  </a:lnTo>
                  <a:lnTo>
                    <a:pt x="928130" y="614809"/>
                  </a:lnTo>
                  <a:close/>
                  <a:moveTo>
                    <a:pt x="594494" y="123900"/>
                  </a:moveTo>
                  <a:lnTo>
                    <a:pt x="664480" y="123900"/>
                  </a:lnTo>
                  <a:lnTo>
                    <a:pt x="865398" y="614809"/>
                  </a:lnTo>
                  <a:lnTo>
                    <a:pt x="791394" y="614809"/>
                  </a:lnTo>
                  <a:lnTo>
                    <a:pt x="734132" y="466130"/>
                  </a:lnTo>
                  <a:lnTo>
                    <a:pt x="528861" y="466130"/>
                  </a:lnTo>
                  <a:lnTo>
                    <a:pt x="474948" y="614809"/>
                  </a:lnTo>
                  <a:lnTo>
                    <a:pt x="405966" y="614809"/>
                  </a:lnTo>
                  <a:close/>
                  <a:moveTo>
                    <a:pt x="0" y="123900"/>
                  </a:moveTo>
                  <a:lnTo>
                    <a:pt x="184175" y="123900"/>
                  </a:lnTo>
                  <a:cubicBezTo>
                    <a:pt x="221680" y="123900"/>
                    <a:pt x="251761" y="128867"/>
                    <a:pt x="274421" y="138801"/>
                  </a:cubicBezTo>
                  <a:cubicBezTo>
                    <a:pt x="297080" y="148735"/>
                    <a:pt x="314827" y="164027"/>
                    <a:pt x="327664" y="184677"/>
                  </a:cubicBezTo>
                  <a:cubicBezTo>
                    <a:pt x="340500" y="205327"/>
                    <a:pt x="346918" y="226926"/>
                    <a:pt x="346918" y="249473"/>
                  </a:cubicBezTo>
                  <a:cubicBezTo>
                    <a:pt x="346918" y="270458"/>
                    <a:pt x="341226" y="290215"/>
                    <a:pt x="329840" y="308744"/>
                  </a:cubicBezTo>
                  <a:cubicBezTo>
                    <a:pt x="318455" y="327273"/>
                    <a:pt x="301265" y="342230"/>
                    <a:pt x="278271" y="353616"/>
                  </a:cubicBezTo>
                  <a:cubicBezTo>
                    <a:pt x="307963" y="362322"/>
                    <a:pt x="330789" y="377168"/>
                    <a:pt x="346751" y="398153"/>
                  </a:cubicBezTo>
                  <a:cubicBezTo>
                    <a:pt x="362713" y="419137"/>
                    <a:pt x="370694" y="443917"/>
                    <a:pt x="370694" y="472492"/>
                  </a:cubicBezTo>
                  <a:cubicBezTo>
                    <a:pt x="370694" y="495486"/>
                    <a:pt x="365838" y="516862"/>
                    <a:pt x="356127" y="536619"/>
                  </a:cubicBezTo>
                  <a:cubicBezTo>
                    <a:pt x="346416" y="556376"/>
                    <a:pt x="334417" y="571612"/>
                    <a:pt x="320129" y="582328"/>
                  </a:cubicBezTo>
                  <a:cubicBezTo>
                    <a:pt x="305842" y="593043"/>
                    <a:pt x="287927" y="601136"/>
                    <a:pt x="266384" y="606605"/>
                  </a:cubicBezTo>
                  <a:cubicBezTo>
                    <a:pt x="244841" y="612075"/>
                    <a:pt x="218443" y="614809"/>
                    <a:pt x="187189" y="614809"/>
                  </a:cubicBezTo>
                  <a:lnTo>
                    <a:pt x="0" y="614809"/>
                  </a:lnTo>
                  <a:close/>
                  <a:moveTo>
                    <a:pt x="1461827" y="121890"/>
                  </a:moveTo>
                  <a:lnTo>
                    <a:pt x="1500671" y="121890"/>
                  </a:lnTo>
                  <a:lnTo>
                    <a:pt x="1500671" y="614809"/>
                  </a:lnTo>
                  <a:lnTo>
                    <a:pt x="1440396" y="614809"/>
                  </a:lnTo>
                  <a:lnTo>
                    <a:pt x="1440396" y="230721"/>
                  </a:lnTo>
                  <a:cubicBezTo>
                    <a:pt x="1425886" y="244562"/>
                    <a:pt x="1406854" y="258403"/>
                    <a:pt x="1383302" y="272244"/>
                  </a:cubicBezTo>
                  <a:cubicBezTo>
                    <a:pt x="1359750" y="286085"/>
                    <a:pt x="1338598" y="296466"/>
                    <a:pt x="1319846" y="303386"/>
                  </a:cubicBezTo>
                  <a:lnTo>
                    <a:pt x="1319846" y="245120"/>
                  </a:lnTo>
                  <a:cubicBezTo>
                    <a:pt x="1353555" y="229270"/>
                    <a:pt x="1383023" y="210071"/>
                    <a:pt x="1408249" y="187524"/>
                  </a:cubicBezTo>
                  <a:cubicBezTo>
                    <a:pt x="1433476" y="164976"/>
                    <a:pt x="1451335" y="143098"/>
                    <a:pt x="1461827" y="121890"/>
                  </a:cubicBezTo>
                  <a:close/>
                  <a:moveTo>
                    <a:pt x="5832760" y="115528"/>
                  </a:moveTo>
                  <a:cubicBezTo>
                    <a:pt x="5868256" y="115528"/>
                    <a:pt x="5900347" y="121276"/>
                    <a:pt x="5929033" y="132773"/>
                  </a:cubicBezTo>
                  <a:cubicBezTo>
                    <a:pt x="5957720" y="144270"/>
                    <a:pt x="5980212" y="160288"/>
                    <a:pt x="5996508" y="180826"/>
                  </a:cubicBezTo>
                  <a:cubicBezTo>
                    <a:pt x="6012805" y="201365"/>
                    <a:pt x="6025195" y="228154"/>
                    <a:pt x="6033678" y="261194"/>
                  </a:cubicBezTo>
                  <a:lnTo>
                    <a:pt x="5975077" y="277267"/>
                  </a:lnTo>
                  <a:cubicBezTo>
                    <a:pt x="5967710" y="252264"/>
                    <a:pt x="5958557" y="232619"/>
                    <a:pt x="5947618" y="218331"/>
                  </a:cubicBezTo>
                  <a:cubicBezTo>
                    <a:pt x="5936679" y="204044"/>
                    <a:pt x="5921052" y="192602"/>
                    <a:pt x="5900737" y="184008"/>
                  </a:cubicBezTo>
                  <a:cubicBezTo>
                    <a:pt x="5880422" y="175413"/>
                    <a:pt x="5857875" y="171115"/>
                    <a:pt x="5833095" y="171115"/>
                  </a:cubicBezTo>
                  <a:cubicBezTo>
                    <a:pt x="5803404" y="171115"/>
                    <a:pt x="5777731" y="175636"/>
                    <a:pt x="5756076" y="184677"/>
                  </a:cubicBezTo>
                  <a:cubicBezTo>
                    <a:pt x="5734422" y="193719"/>
                    <a:pt x="5716953" y="205606"/>
                    <a:pt x="5703670" y="220340"/>
                  </a:cubicBezTo>
                  <a:cubicBezTo>
                    <a:pt x="5690387" y="235074"/>
                    <a:pt x="5680063" y="251259"/>
                    <a:pt x="5672696" y="268895"/>
                  </a:cubicBezTo>
                  <a:cubicBezTo>
                    <a:pt x="5660194" y="299256"/>
                    <a:pt x="5653943" y="332185"/>
                    <a:pt x="5653943" y="367680"/>
                  </a:cubicBezTo>
                  <a:cubicBezTo>
                    <a:pt x="5653943" y="411436"/>
                    <a:pt x="5661478" y="448047"/>
                    <a:pt x="5676546" y="477515"/>
                  </a:cubicBezTo>
                  <a:cubicBezTo>
                    <a:pt x="5691615" y="506983"/>
                    <a:pt x="5713549" y="528861"/>
                    <a:pt x="5742347" y="543149"/>
                  </a:cubicBezTo>
                  <a:cubicBezTo>
                    <a:pt x="5771145" y="557436"/>
                    <a:pt x="5801730" y="564580"/>
                    <a:pt x="5834100" y="564580"/>
                  </a:cubicBezTo>
                  <a:cubicBezTo>
                    <a:pt x="5862228" y="564580"/>
                    <a:pt x="5889687" y="559166"/>
                    <a:pt x="5916476" y="548339"/>
                  </a:cubicBezTo>
                  <a:cubicBezTo>
                    <a:pt x="5943265" y="537512"/>
                    <a:pt x="5963580" y="525959"/>
                    <a:pt x="5977421" y="513681"/>
                  </a:cubicBezTo>
                  <a:lnTo>
                    <a:pt x="5977421" y="422263"/>
                  </a:lnTo>
                  <a:lnTo>
                    <a:pt x="5833095" y="422263"/>
                  </a:lnTo>
                  <a:lnTo>
                    <a:pt x="5833095" y="364666"/>
                  </a:lnTo>
                  <a:lnTo>
                    <a:pt x="6041045" y="364331"/>
                  </a:lnTo>
                  <a:lnTo>
                    <a:pt x="6041045" y="546497"/>
                  </a:lnTo>
                  <a:cubicBezTo>
                    <a:pt x="6009122" y="571947"/>
                    <a:pt x="5976193" y="591090"/>
                    <a:pt x="5942260" y="603926"/>
                  </a:cubicBezTo>
                  <a:cubicBezTo>
                    <a:pt x="5908328" y="616763"/>
                    <a:pt x="5873502" y="623181"/>
                    <a:pt x="5837783" y="623181"/>
                  </a:cubicBezTo>
                  <a:cubicBezTo>
                    <a:pt x="5789563" y="623181"/>
                    <a:pt x="5745752" y="612856"/>
                    <a:pt x="5706349" y="592206"/>
                  </a:cubicBezTo>
                  <a:cubicBezTo>
                    <a:pt x="5666947" y="571556"/>
                    <a:pt x="5637200" y="541697"/>
                    <a:pt x="5617108" y="502630"/>
                  </a:cubicBezTo>
                  <a:cubicBezTo>
                    <a:pt x="5597016" y="463563"/>
                    <a:pt x="5586971" y="419919"/>
                    <a:pt x="5586971" y="371698"/>
                  </a:cubicBezTo>
                  <a:cubicBezTo>
                    <a:pt x="5586971" y="323925"/>
                    <a:pt x="5596961" y="279332"/>
                    <a:pt x="5616941" y="237921"/>
                  </a:cubicBezTo>
                  <a:cubicBezTo>
                    <a:pt x="5636921" y="196509"/>
                    <a:pt x="5665663" y="165757"/>
                    <a:pt x="5703168" y="145666"/>
                  </a:cubicBezTo>
                  <a:cubicBezTo>
                    <a:pt x="5740673" y="125574"/>
                    <a:pt x="5783870" y="115528"/>
                    <a:pt x="5832760" y="115528"/>
                  </a:cubicBezTo>
                  <a:close/>
                  <a:moveTo>
                    <a:pt x="3165760" y="115528"/>
                  </a:moveTo>
                  <a:cubicBezTo>
                    <a:pt x="3201256" y="115528"/>
                    <a:pt x="3233347" y="121276"/>
                    <a:pt x="3262033" y="132773"/>
                  </a:cubicBezTo>
                  <a:cubicBezTo>
                    <a:pt x="3290720" y="144270"/>
                    <a:pt x="3313211" y="160288"/>
                    <a:pt x="3329509" y="180826"/>
                  </a:cubicBezTo>
                  <a:cubicBezTo>
                    <a:pt x="3345805" y="201365"/>
                    <a:pt x="3358195" y="228154"/>
                    <a:pt x="3366678" y="261194"/>
                  </a:cubicBezTo>
                  <a:lnTo>
                    <a:pt x="3308077" y="277267"/>
                  </a:lnTo>
                  <a:cubicBezTo>
                    <a:pt x="3300710" y="252264"/>
                    <a:pt x="3291558" y="232619"/>
                    <a:pt x="3280618" y="218331"/>
                  </a:cubicBezTo>
                  <a:cubicBezTo>
                    <a:pt x="3269680" y="204044"/>
                    <a:pt x="3254052" y="192602"/>
                    <a:pt x="3233738" y="184008"/>
                  </a:cubicBezTo>
                  <a:cubicBezTo>
                    <a:pt x="3213423" y="175413"/>
                    <a:pt x="3190875" y="171115"/>
                    <a:pt x="3166095" y="171115"/>
                  </a:cubicBezTo>
                  <a:cubicBezTo>
                    <a:pt x="3136404" y="171115"/>
                    <a:pt x="3110731" y="175636"/>
                    <a:pt x="3089077" y="184677"/>
                  </a:cubicBezTo>
                  <a:cubicBezTo>
                    <a:pt x="3067422" y="193719"/>
                    <a:pt x="3049953" y="205606"/>
                    <a:pt x="3036671" y="220340"/>
                  </a:cubicBezTo>
                  <a:cubicBezTo>
                    <a:pt x="3023387" y="235074"/>
                    <a:pt x="3013063" y="251259"/>
                    <a:pt x="3005696" y="268895"/>
                  </a:cubicBezTo>
                  <a:cubicBezTo>
                    <a:pt x="2993194" y="299256"/>
                    <a:pt x="2986943" y="332185"/>
                    <a:pt x="2986943" y="367680"/>
                  </a:cubicBezTo>
                  <a:cubicBezTo>
                    <a:pt x="2986943" y="411436"/>
                    <a:pt x="2994478" y="448047"/>
                    <a:pt x="3009546" y="477515"/>
                  </a:cubicBezTo>
                  <a:cubicBezTo>
                    <a:pt x="3024616" y="506983"/>
                    <a:pt x="3046549" y="528861"/>
                    <a:pt x="3075347" y="543149"/>
                  </a:cubicBezTo>
                  <a:cubicBezTo>
                    <a:pt x="3104145" y="557436"/>
                    <a:pt x="3134730" y="564580"/>
                    <a:pt x="3167100" y="564580"/>
                  </a:cubicBezTo>
                  <a:cubicBezTo>
                    <a:pt x="3195228" y="564580"/>
                    <a:pt x="3222687" y="559166"/>
                    <a:pt x="3249476" y="548339"/>
                  </a:cubicBezTo>
                  <a:cubicBezTo>
                    <a:pt x="3276265" y="537512"/>
                    <a:pt x="3296580" y="525959"/>
                    <a:pt x="3310421" y="513681"/>
                  </a:cubicBezTo>
                  <a:lnTo>
                    <a:pt x="3310421" y="422263"/>
                  </a:lnTo>
                  <a:lnTo>
                    <a:pt x="3166095" y="422263"/>
                  </a:lnTo>
                  <a:lnTo>
                    <a:pt x="3166095" y="364666"/>
                  </a:lnTo>
                  <a:lnTo>
                    <a:pt x="3374045" y="364331"/>
                  </a:lnTo>
                  <a:lnTo>
                    <a:pt x="3374045" y="546497"/>
                  </a:lnTo>
                  <a:cubicBezTo>
                    <a:pt x="3342121" y="571947"/>
                    <a:pt x="3309194" y="591090"/>
                    <a:pt x="3275260" y="603926"/>
                  </a:cubicBezTo>
                  <a:cubicBezTo>
                    <a:pt x="3241328" y="616763"/>
                    <a:pt x="3206502" y="623181"/>
                    <a:pt x="3170783" y="623181"/>
                  </a:cubicBezTo>
                  <a:cubicBezTo>
                    <a:pt x="3122563" y="623181"/>
                    <a:pt x="3078752" y="612856"/>
                    <a:pt x="3039349" y="592206"/>
                  </a:cubicBezTo>
                  <a:cubicBezTo>
                    <a:pt x="2999947" y="571556"/>
                    <a:pt x="2970200" y="541697"/>
                    <a:pt x="2950108" y="502630"/>
                  </a:cubicBezTo>
                  <a:cubicBezTo>
                    <a:pt x="2930016" y="463563"/>
                    <a:pt x="2919971" y="419919"/>
                    <a:pt x="2919971" y="371698"/>
                  </a:cubicBezTo>
                  <a:cubicBezTo>
                    <a:pt x="2919971" y="323925"/>
                    <a:pt x="2929961" y="279332"/>
                    <a:pt x="2949941" y="237921"/>
                  </a:cubicBezTo>
                  <a:cubicBezTo>
                    <a:pt x="2969921" y="196509"/>
                    <a:pt x="2998664" y="165757"/>
                    <a:pt x="3036168" y="145666"/>
                  </a:cubicBezTo>
                  <a:cubicBezTo>
                    <a:pt x="3073673" y="125574"/>
                    <a:pt x="3116871" y="115528"/>
                    <a:pt x="3165760" y="115528"/>
                  </a:cubicBezTo>
                  <a:close/>
                  <a:moveTo>
                    <a:pt x="9205912" y="115193"/>
                  </a:moveTo>
                  <a:cubicBezTo>
                    <a:pt x="9251230" y="115193"/>
                    <a:pt x="9292083" y="125965"/>
                    <a:pt x="9328472" y="147507"/>
                  </a:cubicBezTo>
                  <a:cubicBezTo>
                    <a:pt x="9364860" y="169050"/>
                    <a:pt x="9392598" y="199188"/>
                    <a:pt x="9411685" y="237921"/>
                  </a:cubicBezTo>
                  <a:cubicBezTo>
                    <a:pt x="9430772" y="276653"/>
                    <a:pt x="9440316" y="320353"/>
                    <a:pt x="9440316" y="369020"/>
                  </a:cubicBezTo>
                  <a:cubicBezTo>
                    <a:pt x="9440316" y="409426"/>
                    <a:pt x="9434177" y="445759"/>
                    <a:pt x="9421898" y="478018"/>
                  </a:cubicBezTo>
                  <a:cubicBezTo>
                    <a:pt x="9409620" y="510276"/>
                    <a:pt x="9391091" y="538349"/>
                    <a:pt x="9366311" y="562236"/>
                  </a:cubicBezTo>
                  <a:cubicBezTo>
                    <a:pt x="9396449" y="582997"/>
                    <a:pt x="9424242" y="598178"/>
                    <a:pt x="9449692" y="607777"/>
                  </a:cubicBezTo>
                  <a:lnTo>
                    <a:pt x="9430605" y="652984"/>
                  </a:lnTo>
                  <a:cubicBezTo>
                    <a:pt x="9395333" y="640259"/>
                    <a:pt x="9360172" y="620167"/>
                    <a:pt x="9325123" y="592708"/>
                  </a:cubicBezTo>
                  <a:cubicBezTo>
                    <a:pt x="9288734" y="613023"/>
                    <a:pt x="9248551" y="623181"/>
                    <a:pt x="9204573" y="623181"/>
                  </a:cubicBezTo>
                  <a:cubicBezTo>
                    <a:pt x="9160148" y="623181"/>
                    <a:pt x="9119852" y="612465"/>
                    <a:pt x="9083687" y="591034"/>
                  </a:cubicBezTo>
                  <a:cubicBezTo>
                    <a:pt x="9047522" y="569603"/>
                    <a:pt x="9019672" y="539465"/>
                    <a:pt x="9000139" y="500621"/>
                  </a:cubicBezTo>
                  <a:cubicBezTo>
                    <a:pt x="8980605" y="461777"/>
                    <a:pt x="8970838" y="418021"/>
                    <a:pt x="8970838" y="369354"/>
                  </a:cubicBezTo>
                  <a:cubicBezTo>
                    <a:pt x="8970838" y="320911"/>
                    <a:pt x="8980661" y="276820"/>
                    <a:pt x="9000306" y="237083"/>
                  </a:cubicBezTo>
                  <a:cubicBezTo>
                    <a:pt x="9019951" y="197346"/>
                    <a:pt x="9047913" y="167097"/>
                    <a:pt x="9084189" y="146335"/>
                  </a:cubicBezTo>
                  <a:cubicBezTo>
                    <a:pt x="9120466" y="125574"/>
                    <a:pt x="9161041" y="115193"/>
                    <a:pt x="9205912" y="115193"/>
                  </a:cubicBezTo>
                  <a:close/>
                  <a:moveTo>
                    <a:pt x="6777744" y="65633"/>
                  </a:moveTo>
                  <a:lnTo>
                    <a:pt x="6843043" y="65633"/>
                  </a:lnTo>
                  <a:lnTo>
                    <a:pt x="6912694" y="106822"/>
                  </a:lnTo>
                  <a:lnTo>
                    <a:pt x="6854093" y="106822"/>
                  </a:lnTo>
                  <a:lnTo>
                    <a:pt x="6810226" y="84386"/>
                  </a:lnTo>
                  <a:lnTo>
                    <a:pt x="6766359" y="106822"/>
                  </a:lnTo>
                  <a:lnTo>
                    <a:pt x="6707758" y="106822"/>
                  </a:lnTo>
                  <a:close/>
                  <a:moveTo>
                    <a:pt x="6722157" y="335"/>
                  </a:moveTo>
                  <a:lnTo>
                    <a:pt x="6797836" y="335"/>
                  </a:lnTo>
                  <a:lnTo>
                    <a:pt x="6843043" y="53243"/>
                  </a:lnTo>
                  <a:lnTo>
                    <a:pt x="6799510" y="53243"/>
                  </a:lnTo>
                  <a:close/>
                  <a:moveTo>
                    <a:pt x="8000628" y="0"/>
                  </a:moveTo>
                  <a:lnTo>
                    <a:pt x="8064921" y="0"/>
                  </a:lnTo>
                  <a:lnTo>
                    <a:pt x="8140266" y="93762"/>
                  </a:lnTo>
                  <a:lnTo>
                    <a:pt x="8071953" y="93762"/>
                  </a:lnTo>
                  <a:lnTo>
                    <a:pt x="8035119" y="36835"/>
                  </a:lnTo>
                  <a:lnTo>
                    <a:pt x="7997279" y="93762"/>
                  </a:lnTo>
                  <a:lnTo>
                    <a:pt x="7928297" y="93762"/>
                  </a:lnTo>
                  <a:close/>
                  <a:moveTo>
                    <a:pt x="3566889" y="0"/>
                  </a:moveTo>
                  <a:lnTo>
                    <a:pt x="3647591" y="0"/>
                  </a:lnTo>
                  <a:lnTo>
                    <a:pt x="3692797" y="93762"/>
                  </a:lnTo>
                  <a:lnTo>
                    <a:pt x="3644242" y="93762"/>
                  </a:lnTo>
                  <a:close/>
                  <a:moveTo>
                    <a:pt x="556989" y="0"/>
                  </a:moveTo>
                  <a:lnTo>
                    <a:pt x="637691" y="0"/>
                  </a:lnTo>
                  <a:lnTo>
                    <a:pt x="682898" y="93762"/>
                  </a:lnTo>
                  <a:lnTo>
                    <a:pt x="634343" y="93762"/>
                  </a:lnTo>
                  <a:close/>
                </a:path>
              </a:pathLst>
            </a:cu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n w="22225">
                  <a:solidFill>
                    <a:schemeClr val="accent2"/>
                  </a:solidFill>
                  <a:prstDash val="solid"/>
                </a:ln>
                <a:solidFill>
                  <a:schemeClr val="accent2">
                    <a:lumMod val="40000"/>
                    <a:lumOff val="60000"/>
                  </a:schemeClr>
                </a:solidFill>
                <a:latin typeface="+mj-lt"/>
              </a:endParaRPr>
            </a:p>
          </p:txBody>
        </p:sp>
        <p:sp>
          <p:nvSpPr>
            <p:cNvPr id="13" name="Rectangle 12"/>
            <p:cNvSpPr/>
            <p:nvPr/>
          </p:nvSpPr>
          <p:spPr>
            <a:xfrm>
              <a:off x="15512" y="3771900"/>
              <a:ext cx="12192000" cy="3086100"/>
            </a:xfrm>
            <a:prstGeom prst="rect">
              <a:avLst/>
            </a:prstGeom>
            <a:gradFill>
              <a:gsLst>
                <a:gs pos="100000">
                  <a:schemeClr val="tx1">
                    <a:alpha val="81000"/>
                  </a:schemeClr>
                </a:gs>
                <a:gs pos="31000">
                  <a:schemeClr val="tx1">
                    <a:alpha val="0"/>
                  </a:schemeClr>
                </a:gs>
                <a:gs pos="0">
                  <a:schemeClr val="tx1">
                    <a:alpha val="0"/>
                  </a:schemeClr>
                </a:gs>
                <a:gs pos="100000">
                  <a:schemeClr val="accent1">
                    <a:lumMod val="45000"/>
                    <a:lumOff val="55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Tree>
    <p:extLst>
      <p:ext uri="{BB962C8B-B14F-4D97-AF65-F5344CB8AC3E}">
        <p14:creationId xmlns:p14="http://schemas.microsoft.com/office/powerpoint/2010/main" val="18080479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19174" y="150403"/>
            <a:ext cx="10115550" cy="3183252"/>
            <a:chOff x="1053737" y="-799175"/>
            <a:chExt cx="10115550" cy="3200232"/>
          </a:xfrm>
        </p:grpSpPr>
        <p:sp>
          <p:nvSpPr>
            <p:cNvPr id="7" name="TextBox 6"/>
            <p:cNvSpPr txBox="1"/>
            <p:nvPr/>
          </p:nvSpPr>
          <p:spPr>
            <a:xfrm>
              <a:off x="1053737" y="438907"/>
              <a:ext cx="10115550" cy="1962150"/>
            </a:xfrm>
            <a:prstGeom prst="rect">
              <a:avLst/>
            </a:prstGeom>
            <a:noFill/>
          </p:spPr>
          <p:txBody>
            <a:bodyPr wrap="square" rtlCol="0">
              <a:spAutoFit/>
            </a:bodyPr>
            <a:lstStyle/>
            <a:p>
              <a:endParaRPr lang="vi-VN" dirty="0"/>
            </a:p>
          </p:txBody>
        </p:sp>
        <p:sp>
          <p:nvSpPr>
            <p:cNvPr id="8" name="Rounded Rectangle 7"/>
            <p:cNvSpPr/>
            <p:nvPr/>
          </p:nvSpPr>
          <p:spPr>
            <a:xfrm>
              <a:off x="1084761" y="-799175"/>
              <a:ext cx="10084526" cy="16459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8"/>
            <p:cNvSpPr txBox="1"/>
            <p:nvPr/>
          </p:nvSpPr>
          <p:spPr>
            <a:xfrm>
              <a:off x="1298239" y="-492212"/>
              <a:ext cx="9827623" cy="923330"/>
            </a:xfrm>
            <a:prstGeom prst="rect">
              <a:avLst/>
            </a:prstGeom>
            <a:noFill/>
          </p:spPr>
          <p:txBody>
            <a:bodyPr wrap="square" rtlCol="0">
              <a:spAutoFit/>
            </a:bodyPr>
            <a:lstStyle/>
            <a:p>
              <a:r>
                <a:rPr lang="vi-VN" sz="5400" b="1" dirty="0">
                  <a:latin typeface="+mj-lt"/>
                </a:rPr>
                <a:t>CHỦ ĐỀ 8: HƯỚNG NGHIỆP</a:t>
              </a:r>
            </a:p>
          </p:txBody>
        </p:sp>
      </p:grpSp>
      <p:grpSp>
        <p:nvGrpSpPr>
          <p:cNvPr id="19" name="Group 18"/>
          <p:cNvGrpSpPr/>
          <p:nvPr/>
        </p:nvGrpSpPr>
        <p:grpSpPr>
          <a:xfrm>
            <a:off x="-679814" y="1323316"/>
            <a:ext cx="13544550" cy="944044"/>
            <a:chOff x="-714376" y="433892"/>
            <a:chExt cx="13544550" cy="944044"/>
          </a:xfrm>
        </p:grpSpPr>
        <p:grpSp>
          <p:nvGrpSpPr>
            <p:cNvPr id="15" name="Group 14"/>
            <p:cNvGrpSpPr/>
            <p:nvPr/>
          </p:nvGrpSpPr>
          <p:grpSpPr>
            <a:xfrm>
              <a:off x="342899" y="433892"/>
              <a:ext cx="11430001" cy="944044"/>
              <a:chOff x="342899" y="433892"/>
              <a:chExt cx="11430001" cy="944044"/>
            </a:xfrm>
          </p:grpSpPr>
          <p:sp>
            <p:nvSpPr>
              <p:cNvPr id="5" name="Snip Diagonal Corner Rectangle 4"/>
              <p:cNvSpPr/>
              <p:nvPr/>
            </p:nvSpPr>
            <p:spPr>
              <a:xfrm>
                <a:off x="342899" y="433892"/>
                <a:ext cx="11430001" cy="791683"/>
              </a:xfrm>
              <a:prstGeom prst="snip2Diag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Snip Diagonal Corner Rectangle 16"/>
              <p:cNvSpPr/>
              <p:nvPr/>
            </p:nvSpPr>
            <p:spPr>
              <a:xfrm>
                <a:off x="342899" y="586253"/>
                <a:ext cx="11430001" cy="791683"/>
              </a:xfrm>
              <a:prstGeom prst="snip2Diag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8" name="Title 1"/>
            <p:cNvSpPr txBox="1">
              <a:spLocks/>
            </p:cNvSpPr>
            <p:nvPr/>
          </p:nvSpPr>
          <p:spPr>
            <a:xfrm>
              <a:off x="-714376" y="600371"/>
              <a:ext cx="13544550" cy="6025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3200" b="1" dirty="0">
                  <a:solidFill>
                    <a:srgbClr val="FFFF00"/>
                  </a:solidFill>
                </a:rPr>
                <a:t>NGÀNH NGHỀ LIÊN QUAN ĐẾN MỸ THUẬT ỨNG DỤNG</a:t>
              </a:r>
            </a:p>
          </p:txBody>
        </p:sp>
      </p:grpSp>
      <p:sp>
        <p:nvSpPr>
          <p:cNvPr id="20" name="Flowchart: Alternate Process 19"/>
          <p:cNvSpPr/>
          <p:nvPr/>
        </p:nvSpPr>
        <p:spPr>
          <a:xfrm>
            <a:off x="232816" y="2547081"/>
            <a:ext cx="11823112" cy="3871711"/>
          </a:xfrm>
          <a:prstGeom prst="flowChartAlternateProcess">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Subtitle 20"/>
          <p:cNvSpPr>
            <a:spLocks noGrp="1"/>
          </p:cNvSpPr>
          <p:nvPr>
            <p:ph type="subTitle" idx="1"/>
          </p:nvPr>
        </p:nvSpPr>
        <p:spPr/>
        <p:txBody>
          <a:bodyPr/>
          <a:lstStyle/>
          <a:p>
            <a:endParaRPr lang="vi-VN"/>
          </a:p>
        </p:txBody>
      </p:sp>
      <p:sp>
        <p:nvSpPr>
          <p:cNvPr id="23" name="Subtitle 2"/>
          <p:cNvSpPr txBox="1">
            <a:spLocks/>
          </p:cNvSpPr>
          <p:nvPr/>
        </p:nvSpPr>
        <p:spPr>
          <a:xfrm>
            <a:off x="449034" y="3086270"/>
            <a:ext cx="11255829" cy="165576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vi-VN" b="1" dirty="0">
                <a:solidFill>
                  <a:srgbClr val="FFFF00"/>
                </a:solidFill>
                <a:latin typeface="+mj-lt"/>
              </a:rPr>
              <a:t>Yêu cầu cần đạt</a:t>
            </a:r>
          </a:p>
          <a:p>
            <a:pPr algn="l"/>
            <a:r>
              <a:rPr lang="vi-VN" b="1" dirty="0">
                <a:solidFill>
                  <a:schemeClr val="bg1"/>
                </a:solidFill>
                <a:latin typeface="+mj-lt"/>
              </a:rPr>
              <a:t> - Hiểu được vai trò của mĩ thuật ứng dụng trong đời sống văn hoá xã hội. </a:t>
            </a:r>
          </a:p>
          <a:p>
            <a:pPr algn="l"/>
            <a:r>
              <a:rPr lang="vi-VN" b="1" dirty="0">
                <a:solidFill>
                  <a:schemeClr val="bg1"/>
                </a:solidFill>
                <a:latin typeface="+mj-lt"/>
              </a:rPr>
              <a:t>- Liệt kê được một số ngành, nghề liên quan đến mĩ thuật ứng dụng. </a:t>
            </a:r>
          </a:p>
          <a:p>
            <a:pPr algn="l"/>
            <a:r>
              <a:rPr lang="vi-VN" b="1" dirty="0">
                <a:solidFill>
                  <a:schemeClr val="bg1"/>
                </a:solidFill>
                <a:latin typeface="+mj-lt"/>
              </a:rPr>
              <a:t>- Viết được một bài luận hoặc làm một đoạn video clip... giới thiệu ngành, nghề liên quan đển mĩ thuật ứng dụng. </a:t>
            </a:r>
          </a:p>
          <a:p>
            <a:pPr algn="l"/>
            <a:r>
              <a:rPr lang="vi-VN" b="1" dirty="0">
                <a:solidFill>
                  <a:schemeClr val="bg1"/>
                </a:solidFill>
                <a:latin typeface="+mj-lt"/>
              </a:rPr>
              <a:t>- Có ý thức tìm hiều công việc liên quan đến lĩnh vực mĩ thuật ứng dụng phù hợp với năng lực bản thân.</a:t>
            </a:r>
          </a:p>
        </p:txBody>
      </p:sp>
      <p:pic>
        <p:nvPicPr>
          <p:cNvPr id="3" name="yccd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32816" y="6342772"/>
            <a:ext cx="609600" cy="609600"/>
          </a:xfrm>
          <a:prstGeom prst="rect">
            <a:avLst/>
          </a:prstGeom>
        </p:spPr>
      </p:pic>
    </p:spTree>
    <p:extLst>
      <p:ext uri="{BB962C8B-B14F-4D97-AF65-F5344CB8AC3E}">
        <p14:creationId xmlns:p14="http://schemas.microsoft.com/office/powerpoint/2010/main" val="213757632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0-#ppt_w/2"/>
                                          </p:val>
                                        </p:tav>
                                        <p:tav tm="100000">
                                          <p:val>
                                            <p:strVal val="#ppt_x"/>
                                          </p:val>
                                        </p:tav>
                                      </p:tavLst>
                                    </p:anim>
                                    <p:anim calcmode="lin" valueType="num">
                                      <p:cBhvr additive="base">
                                        <p:cTn id="20"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down)">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3952" fill="hold"/>
                                        <p:tgtEl>
                                          <p:spTgt spid="3"/>
                                        </p:tgtEl>
                                      </p:cBhvr>
                                    </p:cmd>
                                  </p:childTnLst>
                                </p:cTn>
                              </p:par>
                            </p:childTnLst>
                          </p:cTn>
                        </p:par>
                      </p:childTnLst>
                    </p:cTn>
                  </p:par>
                </p:childTnLst>
              </p:cTn>
              <p:nextCondLst>
                <p:cond evt="onClick" delay="0">
                  <p:tgtEl>
                    <p:spTgt spid="3"/>
                  </p:tgtEl>
                </p:cond>
              </p:nextCondLst>
            </p:seq>
            <p:audio>
              <p:cMediaNode vol="80000">
                <p:cTn id="31" fill="hold" display="0">
                  <p:stCondLst>
                    <p:cond delay="indefinite"/>
                  </p:stCondLst>
                  <p:endCondLst>
                    <p:cond evt="onStopAudio" delay="0">
                      <p:tgtEl>
                        <p:sldTgt/>
                      </p:tgtEl>
                    </p:cond>
                  </p:endCondLst>
                </p:cTn>
                <p:tgtEl>
                  <p:spTgt spid="3"/>
                </p:tgtEl>
              </p:cMediaNode>
            </p:audio>
          </p:childTnLst>
        </p:cTn>
      </p:par>
    </p:tnLst>
    <p:bldLst>
      <p:bldP spid="20" grpId="0" animBg="1"/>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624477" y="1587398"/>
            <a:ext cx="11226800" cy="4093228"/>
            <a:chOff x="738777" y="1295298"/>
            <a:chExt cx="11226800" cy="4093228"/>
          </a:xfrm>
        </p:grpSpPr>
        <p:pic>
          <p:nvPicPr>
            <p:cNvPr id="5" name="Picture 4"/>
            <p:cNvPicPr>
              <a:picLocks noChangeAspect="1"/>
            </p:cNvPicPr>
            <p:nvPr/>
          </p:nvPicPr>
          <p:blipFill>
            <a:blip r:embed="rId2"/>
            <a:stretch>
              <a:fillRect/>
            </a:stretch>
          </p:blipFill>
          <p:spPr>
            <a:xfrm>
              <a:off x="738777" y="1360715"/>
              <a:ext cx="2438400" cy="1524000"/>
            </a:xfrm>
            <a:prstGeom prst="rect">
              <a:avLst/>
            </a:prstGeom>
          </p:spPr>
        </p:pic>
        <p:pic>
          <p:nvPicPr>
            <p:cNvPr id="6" name="Picture 5"/>
            <p:cNvPicPr>
              <a:picLocks noChangeAspect="1"/>
            </p:cNvPicPr>
            <p:nvPr/>
          </p:nvPicPr>
          <p:blipFill rotWithShape="1">
            <a:blip r:embed="rId3"/>
            <a:srcRect l="48364" t="63435" r="8282" b="9287"/>
            <a:stretch/>
          </p:blipFill>
          <p:spPr>
            <a:xfrm>
              <a:off x="3619499" y="1295298"/>
              <a:ext cx="2057401" cy="1733909"/>
            </a:xfrm>
            <a:prstGeom prst="rect">
              <a:avLst/>
            </a:prstGeom>
          </p:spPr>
        </p:pic>
        <p:pic>
          <p:nvPicPr>
            <p:cNvPr id="7" name="Picture 6"/>
            <p:cNvPicPr>
              <a:picLocks noChangeAspect="1"/>
            </p:cNvPicPr>
            <p:nvPr/>
          </p:nvPicPr>
          <p:blipFill>
            <a:blip r:embed="rId4"/>
            <a:stretch>
              <a:fillRect/>
            </a:stretch>
          </p:blipFill>
          <p:spPr>
            <a:xfrm>
              <a:off x="6119812" y="1398702"/>
              <a:ext cx="2233081" cy="1486014"/>
            </a:xfrm>
            <a:prstGeom prst="rect">
              <a:avLst/>
            </a:prstGeom>
          </p:spPr>
        </p:pic>
        <p:pic>
          <p:nvPicPr>
            <p:cNvPr id="8" name="Picture 7"/>
            <p:cNvPicPr>
              <a:picLocks noChangeAspect="1"/>
            </p:cNvPicPr>
            <p:nvPr/>
          </p:nvPicPr>
          <p:blipFill>
            <a:blip r:embed="rId5"/>
            <a:stretch>
              <a:fillRect/>
            </a:stretch>
          </p:blipFill>
          <p:spPr>
            <a:xfrm>
              <a:off x="9172575" y="1360715"/>
              <a:ext cx="2269435" cy="1524000"/>
            </a:xfrm>
            <a:prstGeom prst="rect">
              <a:avLst/>
            </a:prstGeom>
          </p:spPr>
        </p:pic>
        <p:pic>
          <p:nvPicPr>
            <p:cNvPr id="9" name="Picture 8"/>
            <p:cNvPicPr>
              <a:picLocks noChangeAspect="1"/>
            </p:cNvPicPr>
            <p:nvPr/>
          </p:nvPicPr>
          <p:blipFill>
            <a:blip r:embed="rId6"/>
            <a:stretch>
              <a:fillRect/>
            </a:stretch>
          </p:blipFill>
          <p:spPr>
            <a:xfrm>
              <a:off x="738778" y="3597447"/>
              <a:ext cx="2438400" cy="1755604"/>
            </a:xfrm>
            <a:prstGeom prst="rect">
              <a:avLst/>
            </a:prstGeom>
          </p:spPr>
        </p:pic>
        <p:pic>
          <p:nvPicPr>
            <p:cNvPr id="10" name="Picture 9"/>
            <p:cNvPicPr>
              <a:picLocks noChangeAspect="1"/>
            </p:cNvPicPr>
            <p:nvPr/>
          </p:nvPicPr>
          <p:blipFill rotWithShape="1">
            <a:blip r:embed="rId7"/>
            <a:srcRect l="655" t="23318" r="44104" b="50441"/>
            <a:stretch/>
          </p:blipFill>
          <p:spPr>
            <a:xfrm>
              <a:off x="3581399" y="3597448"/>
              <a:ext cx="2538413" cy="1791078"/>
            </a:xfrm>
            <a:prstGeom prst="rect">
              <a:avLst/>
            </a:prstGeom>
          </p:spPr>
        </p:pic>
        <p:pic>
          <p:nvPicPr>
            <p:cNvPr id="11" name="Picture 10"/>
            <p:cNvPicPr>
              <a:picLocks noChangeAspect="1"/>
            </p:cNvPicPr>
            <p:nvPr/>
          </p:nvPicPr>
          <p:blipFill>
            <a:blip r:embed="rId8"/>
            <a:stretch>
              <a:fillRect/>
            </a:stretch>
          </p:blipFill>
          <p:spPr>
            <a:xfrm>
              <a:off x="6524033" y="3635701"/>
              <a:ext cx="2576024" cy="1717349"/>
            </a:xfrm>
            <a:prstGeom prst="rect">
              <a:avLst/>
            </a:prstGeom>
          </p:spPr>
        </p:pic>
        <p:pic>
          <p:nvPicPr>
            <p:cNvPr id="12" name="Image 65">
              <a:hlinkClick r:id="rId9"/>
            </p:cNvPr>
            <p:cNvPicPr/>
            <p:nvPr/>
          </p:nvPicPr>
          <p:blipFill rotWithShape="1">
            <a:blip r:embed="rId10" cstate="print"/>
            <a:srcRect l="51996" t="52647" r="3072" b="27190"/>
            <a:stretch/>
          </p:blipFill>
          <p:spPr>
            <a:xfrm>
              <a:off x="9353005" y="3611336"/>
              <a:ext cx="2612572" cy="1777190"/>
            </a:xfrm>
            <a:prstGeom prst="rect">
              <a:avLst/>
            </a:prstGeom>
          </p:spPr>
        </p:pic>
      </p:grpSp>
      <p:grpSp>
        <p:nvGrpSpPr>
          <p:cNvPr id="19" name="Group 18"/>
          <p:cNvGrpSpPr/>
          <p:nvPr/>
        </p:nvGrpSpPr>
        <p:grpSpPr>
          <a:xfrm>
            <a:off x="1058862" y="205803"/>
            <a:ext cx="10121900" cy="1659178"/>
            <a:chOff x="876300" y="-3416"/>
            <a:chExt cx="10121900" cy="1659178"/>
          </a:xfrm>
        </p:grpSpPr>
        <p:sp>
          <p:nvSpPr>
            <p:cNvPr id="15" name="Rounded Rectangle 14"/>
            <p:cNvSpPr/>
            <p:nvPr/>
          </p:nvSpPr>
          <p:spPr>
            <a:xfrm>
              <a:off x="1669143" y="-3416"/>
              <a:ext cx="8998857" cy="109082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Subtitle 2"/>
            <p:cNvSpPr txBox="1">
              <a:spLocks/>
            </p:cNvSpPr>
            <p:nvPr/>
          </p:nvSpPr>
          <p:spPr>
            <a:xfrm>
              <a:off x="876300" y="0"/>
              <a:ext cx="101219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vi-VN" sz="2800" b="1" dirty="0">
                  <a:latin typeface="+mj-lt"/>
                </a:rPr>
                <a:t>QUAN SÁT</a:t>
              </a:r>
            </a:p>
            <a:p>
              <a:r>
                <a:rPr lang="vi-VN" dirty="0">
                  <a:solidFill>
                    <a:srgbClr val="FFFF00"/>
                  </a:solidFill>
                  <a:latin typeface="+mj-lt"/>
                </a:rPr>
                <a:t> Hình ảnh liên quan đến công việc thuộc lĩnh vực mĩ thuật ứng dụng</a:t>
              </a:r>
              <a:r>
                <a:rPr lang="vi-VN" dirty="0"/>
                <a:t>.</a:t>
              </a:r>
            </a:p>
          </p:txBody>
        </p:sp>
      </p:grpSp>
      <p:sp>
        <p:nvSpPr>
          <p:cNvPr id="21" name="TextBox 20"/>
          <p:cNvSpPr txBox="1"/>
          <p:nvPr/>
        </p:nvSpPr>
        <p:spPr>
          <a:xfrm>
            <a:off x="3818992" y="6024026"/>
            <a:ext cx="6220357" cy="523220"/>
          </a:xfrm>
          <a:prstGeom prst="rect">
            <a:avLst/>
          </a:prstGeom>
          <a:noFill/>
        </p:spPr>
        <p:txBody>
          <a:bodyPr wrap="square" rtlCol="0">
            <a:spAutoFit/>
          </a:bodyPr>
          <a:lstStyle/>
          <a:p>
            <a:r>
              <a:rPr lang="vi-VN" sz="2800" dirty="0">
                <a:latin typeface="+mj-lt"/>
              </a:rPr>
              <a:t>Em hãy quan sát một số hình ảnh</a:t>
            </a:r>
          </a:p>
        </p:txBody>
      </p:sp>
    </p:spTree>
    <p:extLst>
      <p:ext uri="{BB962C8B-B14F-4D97-AF65-F5344CB8AC3E}">
        <p14:creationId xmlns:p14="http://schemas.microsoft.com/office/powerpoint/2010/main" val="25028434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500" fill="hold"/>
                                        <p:tgtEl>
                                          <p:spTgt spid="20"/>
                                        </p:tgtEl>
                                        <p:attrNameLst>
                                          <p:attrName>ppt_x</p:attrName>
                                        </p:attrNameLst>
                                      </p:cBhvr>
                                      <p:tavLst>
                                        <p:tav tm="0">
                                          <p:val>
                                            <p:strVal val="#ppt_x"/>
                                          </p:val>
                                        </p:tav>
                                        <p:tav tm="100000">
                                          <p:val>
                                            <p:strVal val="#ppt_x"/>
                                          </p:val>
                                        </p:tav>
                                      </p:tavLst>
                                    </p:anim>
                                    <p:anim calcmode="lin" valueType="num">
                                      <p:cBhvr additive="base">
                                        <p:cTn id="1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7870" y="2762712"/>
            <a:ext cx="6096000" cy="646331"/>
          </a:xfrm>
          <a:prstGeom prst="rect">
            <a:avLst/>
          </a:prstGeom>
        </p:spPr>
        <p:txBody>
          <a:bodyPr>
            <a:spAutoFit/>
          </a:bodyPr>
          <a:lstStyle/>
          <a:p>
            <a:r>
              <a:rPr lang="vi-VN" dirty="0">
                <a:latin typeface="+mj-lt"/>
              </a:rPr>
              <a:t>Họa sĩ thiết kế </a:t>
            </a:r>
          </a:p>
          <a:p>
            <a:r>
              <a:rPr lang="vi-VN" dirty="0">
                <a:latin typeface="+mj-lt"/>
              </a:rPr>
              <a:t>phim hoạt hình</a:t>
            </a:r>
          </a:p>
        </p:txBody>
      </p:sp>
      <p:sp>
        <p:nvSpPr>
          <p:cNvPr id="5" name="TextBox 4"/>
          <p:cNvSpPr txBox="1"/>
          <p:nvPr/>
        </p:nvSpPr>
        <p:spPr>
          <a:xfrm>
            <a:off x="291007" y="933637"/>
            <a:ext cx="2129246" cy="369332"/>
          </a:xfrm>
          <a:prstGeom prst="rect">
            <a:avLst/>
          </a:prstGeom>
          <a:noFill/>
        </p:spPr>
        <p:txBody>
          <a:bodyPr wrap="square" rtlCol="0">
            <a:spAutoFit/>
          </a:bodyPr>
          <a:lstStyle/>
          <a:p>
            <a:r>
              <a:rPr lang="vi-VN" dirty="0">
                <a:latin typeface="+mj-lt"/>
              </a:rPr>
              <a:t>Kiến trúc sư</a:t>
            </a:r>
          </a:p>
        </p:txBody>
      </p:sp>
      <p:sp>
        <p:nvSpPr>
          <p:cNvPr id="7" name="TextBox 6"/>
          <p:cNvSpPr txBox="1"/>
          <p:nvPr/>
        </p:nvSpPr>
        <p:spPr>
          <a:xfrm>
            <a:off x="291007" y="1348041"/>
            <a:ext cx="4362995" cy="923330"/>
          </a:xfrm>
          <a:prstGeom prst="rect">
            <a:avLst/>
          </a:prstGeom>
          <a:noFill/>
        </p:spPr>
        <p:txBody>
          <a:bodyPr wrap="square" rtlCol="0">
            <a:spAutoFit/>
          </a:bodyPr>
          <a:lstStyle/>
          <a:p>
            <a:r>
              <a:rPr lang="vi-VN" dirty="0">
                <a:latin typeface="+mj-lt"/>
              </a:rPr>
              <a:t>Nhà thiết kế mĩ thuật</a:t>
            </a:r>
          </a:p>
          <a:p>
            <a:r>
              <a:rPr lang="vi-VN" dirty="0">
                <a:latin typeface="+mj-lt"/>
              </a:rPr>
              <a:t> đa phương tiện</a:t>
            </a:r>
          </a:p>
          <a:p>
            <a:endParaRPr lang="vi-VN" dirty="0">
              <a:latin typeface="+mj-lt"/>
            </a:endParaRPr>
          </a:p>
        </p:txBody>
      </p:sp>
      <p:sp>
        <p:nvSpPr>
          <p:cNvPr id="8" name="TextBox 7"/>
          <p:cNvSpPr txBox="1"/>
          <p:nvPr/>
        </p:nvSpPr>
        <p:spPr>
          <a:xfrm>
            <a:off x="226639" y="1994372"/>
            <a:ext cx="3447275" cy="923330"/>
          </a:xfrm>
          <a:prstGeom prst="rect">
            <a:avLst/>
          </a:prstGeom>
          <a:noFill/>
        </p:spPr>
        <p:txBody>
          <a:bodyPr wrap="square" rtlCol="0">
            <a:spAutoFit/>
          </a:bodyPr>
          <a:lstStyle/>
          <a:p>
            <a:r>
              <a:rPr lang="vi-VN" dirty="0">
                <a:latin typeface="+mj-lt"/>
              </a:rPr>
              <a:t>Họa sĩ tạo dựng </a:t>
            </a:r>
          </a:p>
          <a:p>
            <a:r>
              <a:rPr lang="vi-VN" dirty="0">
                <a:latin typeface="+mj-lt"/>
              </a:rPr>
              <a:t>bối cảnh sân khấu</a:t>
            </a:r>
          </a:p>
          <a:p>
            <a:endParaRPr lang="vi-VN" dirty="0"/>
          </a:p>
        </p:txBody>
      </p:sp>
      <p:sp>
        <p:nvSpPr>
          <p:cNvPr id="9" name="TextBox 8"/>
          <p:cNvSpPr txBox="1"/>
          <p:nvPr/>
        </p:nvSpPr>
        <p:spPr>
          <a:xfrm>
            <a:off x="206099" y="4487846"/>
            <a:ext cx="3931920" cy="646331"/>
          </a:xfrm>
          <a:prstGeom prst="rect">
            <a:avLst/>
          </a:prstGeom>
          <a:noFill/>
        </p:spPr>
        <p:txBody>
          <a:bodyPr wrap="square" rtlCol="0">
            <a:spAutoFit/>
          </a:bodyPr>
          <a:lstStyle/>
          <a:p>
            <a:r>
              <a:rPr lang="vi-VN" dirty="0">
                <a:latin typeface="+mj-lt"/>
              </a:rPr>
              <a:t>Nhà thiết kế đồ họa</a:t>
            </a:r>
          </a:p>
          <a:p>
            <a:endParaRPr lang="vi-VN" dirty="0">
              <a:latin typeface="+mj-lt"/>
            </a:endParaRPr>
          </a:p>
        </p:txBody>
      </p:sp>
      <p:sp>
        <p:nvSpPr>
          <p:cNvPr id="10" name="TextBox 9"/>
          <p:cNvSpPr txBox="1"/>
          <p:nvPr/>
        </p:nvSpPr>
        <p:spPr>
          <a:xfrm>
            <a:off x="206099" y="5227603"/>
            <a:ext cx="6008914" cy="923330"/>
          </a:xfrm>
          <a:prstGeom prst="rect">
            <a:avLst/>
          </a:prstGeom>
          <a:noFill/>
        </p:spPr>
        <p:txBody>
          <a:bodyPr wrap="square" rtlCol="0">
            <a:spAutoFit/>
          </a:bodyPr>
          <a:lstStyle/>
          <a:p>
            <a:r>
              <a:rPr lang="vi-VN" dirty="0">
                <a:latin typeface="+mj-lt"/>
              </a:rPr>
              <a:t>Nhà thiết kế </a:t>
            </a:r>
          </a:p>
          <a:p>
            <a:r>
              <a:rPr lang="vi-VN" dirty="0">
                <a:latin typeface="+mj-lt"/>
              </a:rPr>
              <a:t>công nghiệp</a:t>
            </a:r>
          </a:p>
          <a:p>
            <a:endParaRPr lang="vi-VN" dirty="0">
              <a:latin typeface="+mj-lt"/>
            </a:endParaRPr>
          </a:p>
        </p:txBody>
      </p:sp>
      <p:sp>
        <p:nvSpPr>
          <p:cNvPr id="11" name="TextBox 10"/>
          <p:cNvSpPr txBox="1"/>
          <p:nvPr/>
        </p:nvSpPr>
        <p:spPr>
          <a:xfrm>
            <a:off x="291007" y="3694529"/>
            <a:ext cx="4428308" cy="646331"/>
          </a:xfrm>
          <a:prstGeom prst="rect">
            <a:avLst/>
          </a:prstGeom>
          <a:noFill/>
        </p:spPr>
        <p:txBody>
          <a:bodyPr wrap="square" rtlCol="0">
            <a:spAutoFit/>
          </a:bodyPr>
          <a:lstStyle/>
          <a:p>
            <a:r>
              <a:rPr lang="vi-VN" dirty="0">
                <a:latin typeface="+mj-lt"/>
              </a:rPr>
              <a:t>Nhà thiết kế thời trang</a:t>
            </a:r>
          </a:p>
          <a:p>
            <a:endParaRPr lang="vi-VN" dirty="0">
              <a:latin typeface="+mj-lt"/>
            </a:endParaRPr>
          </a:p>
        </p:txBody>
      </p:sp>
      <p:sp>
        <p:nvSpPr>
          <p:cNvPr id="12" name="TextBox 11"/>
          <p:cNvSpPr txBox="1"/>
          <p:nvPr/>
        </p:nvSpPr>
        <p:spPr>
          <a:xfrm>
            <a:off x="227870" y="5942319"/>
            <a:ext cx="3762102" cy="646331"/>
          </a:xfrm>
          <a:prstGeom prst="rect">
            <a:avLst/>
          </a:prstGeom>
          <a:noFill/>
        </p:spPr>
        <p:txBody>
          <a:bodyPr wrap="square" rtlCol="0">
            <a:spAutoFit/>
          </a:bodyPr>
          <a:lstStyle/>
          <a:p>
            <a:r>
              <a:rPr lang="vi-VN" dirty="0">
                <a:latin typeface="+mj-lt"/>
              </a:rPr>
              <a:t>Nhiếp ảnh gia </a:t>
            </a:r>
          </a:p>
          <a:p>
            <a:endParaRPr lang="vi-VN" dirty="0">
              <a:latin typeface="+mj-lt"/>
            </a:endParaRPr>
          </a:p>
        </p:txBody>
      </p:sp>
      <p:pic>
        <p:nvPicPr>
          <p:cNvPr id="13" name="Picture 12"/>
          <p:cNvPicPr>
            <a:picLocks noChangeAspect="1"/>
          </p:cNvPicPr>
          <p:nvPr/>
        </p:nvPicPr>
        <p:blipFill>
          <a:blip r:embed="rId2"/>
          <a:stretch>
            <a:fillRect/>
          </a:stretch>
        </p:blipFill>
        <p:spPr>
          <a:xfrm>
            <a:off x="2981563" y="815263"/>
            <a:ext cx="2135044" cy="1408047"/>
          </a:xfrm>
          <a:prstGeom prst="rect">
            <a:avLst/>
          </a:prstGeom>
        </p:spPr>
      </p:pic>
      <p:pic>
        <p:nvPicPr>
          <p:cNvPr id="14" name="Picture 13"/>
          <p:cNvPicPr>
            <a:picLocks noChangeAspect="1"/>
          </p:cNvPicPr>
          <p:nvPr/>
        </p:nvPicPr>
        <p:blipFill rotWithShape="1">
          <a:blip r:embed="rId3"/>
          <a:srcRect l="48364" t="63435" r="8282" b="9287"/>
          <a:stretch/>
        </p:blipFill>
        <p:spPr>
          <a:xfrm>
            <a:off x="5239986" y="3531929"/>
            <a:ext cx="2239718" cy="1601985"/>
          </a:xfrm>
          <a:prstGeom prst="rect">
            <a:avLst/>
          </a:prstGeom>
        </p:spPr>
      </p:pic>
      <p:pic>
        <p:nvPicPr>
          <p:cNvPr id="15" name="Picture 14"/>
          <p:cNvPicPr>
            <a:picLocks noChangeAspect="1"/>
          </p:cNvPicPr>
          <p:nvPr/>
        </p:nvPicPr>
        <p:blipFill>
          <a:blip r:embed="rId4"/>
          <a:stretch>
            <a:fillRect/>
          </a:stretch>
        </p:blipFill>
        <p:spPr>
          <a:xfrm>
            <a:off x="10150680" y="3560338"/>
            <a:ext cx="1615496" cy="1569175"/>
          </a:xfrm>
          <a:prstGeom prst="rect">
            <a:avLst/>
          </a:prstGeom>
        </p:spPr>
      </p:pic>
      <p:pic>
        <p:nvPicPr>
          <p:cNvPr id="16" name="Picture 15"/>
          <p:cNvPicPr>
            <a:picLocks noChangeAspect="1"/>
          </p:cNvPicPr>
          <p:nvPr/>
        </p:nvPicPr>
        <p:blipFill>
          <a:blip r:embed="rId5"/>
          <a:stretch>
            <a:fillRect/>
          </a:stretch>
        </p:blipFill>
        <p:spPr>
          <a:xfrm>
            <a:off x="10065324" y="717100"/>
            <a:ext cx="2030882" cy="1588437"/>
          </a:xfrm>
          <a:prstGeom prst="rect">
            <a:avLst/>
          </a:prstGeom>
        </p:spPr>
      </p:pic>
      <p:pic>
        <p:nvPicPr>
          <p:cNvPr id="17" name="Picture 16"/>
          <p:cNvPicPr>
            <a:picLocks noChangeAspect="1"/>
          </p:cNvPicPr>
          <p:nvPr/>
        </p:nvPicPr>
        <p:blipFill>
          <a:blip r:embed="rId6"/>
          <a:stretch>
            <a:fillRect/>
          </a:stretch>
        </p:blipFill>
        <p:spPr>
          <a:xfrm>
            <a:off x="2505162" y="3507484"/>
            <a:ext cx="2346398" cy="1622029"/>
          </a:xfrm>
          <a:prstGeom prst="rect">
            <a:avLst/>
          </a:prstGeom>
        </p:spPr>
      </p:pic>
      <p:pic>
        <p:nvPicPr>
          <p:cNvPr id="18" name="Picture 17"/>
          <p:cNvPicPr>
            <a:picLocks noChangeAspect="1"/>
          </p:cNvPicPr>
          <p:nvPr/>
        </p:nvPicPr>
        <p:blipFill rotWithShape="1">
          <a:blip r:embed="rId7"/>
          <a:srcRect l="655" t="23318" r="44104" b="50441"/>
          <a:stretch/>
        </p:blipFill>
        <p:spPr>
          <a:xfrm>
            <a:off x="5341484" y="650733"/>
            <a:ext cx="2383156" cy="1654804"/>
          </a:xfrm>
          <a:prstGeom prst="rect">
            <a:avLst/>
          </a:prstGeom>
        </p:spPr>
      </p:pic>
      <p:pic>
        <p:nvPicPr>
          <p:cNvPr id="19" name="Picture 18"/>
          <p:cNvPicPr>
            <a:picLocks noChangeAspect="1"/>
          </p:cNvPicPr>
          <p:nvPr/>
        </p:nvPicPr>
        <p:blipFill>
          <a:blip r:embed="rId8"/>
          <a:stretch>
            <a:fillRect/>
          </a:stretch>
        </p:blipFill>
        <p:spPr>
          <a:xfrm>
            <a:off x="7834373" y="692201"/>
            <a:ext cx="2076049" cy="1586685"/>
          </a:xfrm>
          <a:prstGeom prst="rect">
            <a:avLst/>
          </a:prstGeom>
        </p:spPr>
      </p:pic>
      <p:pic>
        <p:nvPicPr>
          <p:cNvPr id="20" name="Image 65">
            <a:hlinkClick r:id="rId9"/>
          </p:cNvPr>
          <p:cNvPicPr/>
          <p:nvPr/>
        </p:nvPicPr>
        <p:blipFill rotWithShape="1">
          <a:blip r:embed="rId10" cstate="print"/>
          <a:srcRect l="51996" t="52647" r="3072" b="27190"/>
          <a:stretch/>
        </p:blipFill>
        <p:spPr>
          <a:xfrm>
            <a:off x="7598468" y="3545962"/>
            <a:ext cx="2163786" cy="1641973"/>
          </a:xfrm>
          <a:prstGeom prst="rect">
            <a:avLst/>
          </a:prstGeom>
        </p:spPr>
      </p:pic>
      <p:sp>
        <p:nvSpPr>
          <p:cNvPr id="28" name="TextBox 27"/>
          <p:cNvSpPr txBox="1"/>
          <p:nvPr/>
        </p:nvSpPr>
        <p:spPr>
          <a:xfrm>
            <a:off x="1355630" y="6244359"/>
            <a:ext cx="10325100" cy="1723549"/>
          </a:xfrm>
          <a:prstGeom prst="rect">
            <a:avLst/>
          </a:prstGeom>
          <a:noFill/>
        </p:spPr>
        <p:txBody>
          <a:bodyPr wrap="square" rtlCol="0">
            <a:spAutoFit/>
          </a:bodyPr>
          <a:lstStyle/>
          <a:p>
            <a:r>
              <a:rPr lang="vi-VN" sz="1600" b="1" i="1" dirty="0">
                <a:solidFill>
                  <a:srgbClr val="C00000"/>
                </a:solidFill>
                <a:latin typeface="+mj-lt"/>
              </a:rPr>
              <a:t>Dựa vào các hình ảnh có trên màn hình em hãy điền những công việc ngành nghề liên quan đến Mỹ thuật  ứng dụng?</a:t>
            </a:r>
          </a:p>
          <a:p>
            <a:r>
              <a:rPr lang="vi-VN" sz="1600" b="1" i="1" dirty="0">
                <a:solidFill>
                  <a:srgbClr val="C00000"/>
                </a:solidFill>
                <a:latin typeface="+mj-lt"/>
              </a:rPr>
              <a:t>Với năng lực của mình, em có Xu hướng phù hợp với ngành, nghề nào thuộc lĩnh vực mĩ thuật ứng dụng</a:t>
            </a:r>
            <a:r>
              <a:rPr lang="vi-VN" b="1" i="1" dirty="0">
                <a:solidFill>
                  <a:srgbClr val="C00000"/>
                </a:solidFill>
                <a:latin typeface="+mj-lt"/>
              </a:rPr>
              <a:t>? </a:t>
            </a:r>
          </a:p>
          <a:p>
            <a:endParaRPr lang="vi-VN" dirty="0"/>
          </a:p>
          <a:p>
            <a:br>
              <a:rPr lang="vi-VN" dirty="0"/>
            </a:br>
            <a:endParaRPr lang="vi-VN" dirty="0"/>
          </a:p>
          <a:p>
            <a:endParaRPr lang="vi-VN" i="1" dirty="0">
              <a:solidFill>
                <a:srgbClr val="C00000"/>
              </a:solidFill>
              <a:latin typeface="+mj-lt"/>
            </a:endParaRPr>
          </a:p>
        </p:txBody>
      </p:sp>
      <p:sp>
        <p:nvSpPr>
          <p:cNvPr id="29" name="TextBox 28"/>
          <p:cNvSpPr txBox="1"/>
          <p:nvPr/>
        </p:nvSpPr>
        <p:spPr>
          <a:xfrm>
            <a:off x="3769777" y="192313"/>
            <a:ext cx="8326429" cy="369332"/>
          </a:xfrm>
          <a:prstGeom prst="rect">
            <a:avLst/>
          </a:prstGeom>
          <a:noFill/>
        </p:spPr>
        <p:txBody>
          <a:bodyPr wrap="square" rtlCol="0">
            <a:spAutoFit/>
          </a:bodyPr>
          <a:lstStyle/>
          <a:p>
            <a:r>
              <a:rPr lang="vi-VN" dirty="0"/>
              <a:t>1                                        2                                   3                                4</a:t>
            </a:r>
          </a:p>
        </p:txBody>
      </p:sp>
      <p:sp>
        <p:nvSpPr>
          <p:cNvPr id="30" name="TextBox 29"/>
          <p:cNvSpPr txBox="1"/>
          <p:nvPr/>
        </p:nvSpPr>
        <p:spPr>
          <a:xfrm>
            <a:off x="3528663" y="3054537"/>
            <a:ext cx="8567543" cy="369332"/>
          </a:xfrm>
          <a:prstGeom prst="rect">
            <a:avLst/>
          </a:prstGeom>
          <a:noFill/>
        </p:spPr>
        <p:txBody>
          <a:bodyPr wrap="square" rtlCol="0">
            <a:spAutoFit/>
          </a:bodyPr>
          <a:lstStyle/>
          <a:p>
            <a:r>
              <a:rPr lang="vi-VN" dirty="0"/>
              <a:t>5                                        6                                7                                  8</a:t>
            </a:r>
          </a:p>
        </p:txBody>
      </p:sp>
    </p:spTree>
    <p:extLst>
      <p:ext uri="{BB962C8B-B14F-4D97-AF65-F5344CB8AC3E}">
        <p14:creationId xmlns:p14="http://schemas.microsoft.com/office/powerpoint/2010/main" val="3595219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fade">
                                      <p:cBhvr>
                                        <p:cTn id="7" dur="1000"/>
                                        <p:tgtEl>
                                          <p:spTgt spid="28">
                                            <p:txEl>
                                              <p:pRg st="0" end="0"/>
                                            </p:txEl>
                                          </p:spTgt>
                                        </p:tgtEl>
                                      </p:cBhvr>
                                    </p:animEffect>
                                    <p:anim calcmode="lin" valueType="num">
                                      <p:cBhvr>
                                        <p:cTn id="8"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8">
                                            <p:txEl>
                                              <p:pRg st="1" end="1"/>
                                            </p:txEl>
                                          </p:spTgt>
                                        </p:tgtEl>
                                        <p:attrNameLst>
                                          <p:attrName>style.visibility</p:attrName>
                                        </p:attrNameLst>
                                      </p:cBhvr>
                                      <p:to>
                                        <p:strVal val="visible"/>
                                      </p:to>
                                    </p:set>
                                    <p:animEffect transition="in" filter="fade">
                                      <p:cBhvr>
                                        <p:cTn id="14" dur="1000"/>
                                        <p:tgtEl>
                                          <p:spTgt spid="28">
                                            <p:txEl>
                                              <p:pRg st="1" end="1"/>
                                            </p:txEl>
                                          </p:spTgt>
                                        </p:tgtEl>
                                      </p:cBhvr>
                                    </p:animEffect>
                                    <p:anim calcmode="lin" valueType="num">
                                      <p:cBhvr>
                                        <p:cTn id="15" dur="1000" fill="hold"/>
                                        <p:tgtEl>
                                          <p:spTgt spid="2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8">
                                            <p:txEl>
                                              <p:pRg st="3" end="3"/>
                                            </p:txEl>
                                          </p:spTgt>
                                        </p:tgtEl>
                                        <p:attrNameLst>
                                          <p:attrName>style.visibility</p:attrName>
                                        </p:attrNameLst>
                                      </p:cBhvr>
                                      <p:to>
                                        <p:strVal val="visible"/>
                                      </p:to>
                                    </p:set>
                                    <p:animEffect transition="in" filter="fade">
                                      <p:cBhvr>
                                        <p:cTn id="21" dur="1000"/>
                                        <p:tgtEl>
                                          <p:spTgt spid="28">
                                            <p:txEl>
                                              <p:pRg st="3" end="3"/>
                                            </p:txEl>
                                          </p:spTgt>
                                        </p:tgtEl>
                                      </p:cBhvr>
                                    </p:animEffect>
                                    <p:anim calcmode="lin" valueType="num">
                                      <p:cBhvr>
                                        <p:cTn id="22" dur="1000" fill="hold"/>
                                        <p:tgtEl>
                                          <p:spTgt spid="28">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ircle(in)">
                                      <p:cBhvr>
                                        <p:cTn id="28" dur="2000"/>
                                        <p:tgtEl>
                                          <p:spTgt spid="13"/>
                                        </p:tgtEl>
                                      </p:cBhvr>
                                    </p:animEffect>
                                  </p:childTnLst>
                                </p:cTn>
                              </p:par>
                              <p:par>
                                <p:cTn id="29" presetID="6" presetClass="entr" presetSubtype="16"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circle(in)">
                                      <p:cBhvr>
                                        <p:cTn id="31" dur="2000"/>
                                        <p:tgtEl>
                                          <p:spTgt spid="14"/>
                                        </p:tgtEl>
                                      </p:cBhvr>
                                    </p:animEffect>
                                  </p:childTnLst>
                                </p:cTn>
                              </p:par>
                              <p:par>
                                <p:cTn id="32" presetID="6" presetClass="entr" presetSubtype="16"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circle(in)">
                                      <p:cBhvr>
                                        <p:cTn id="34" dur="2000"/>
                                        <p:tgtEl>
                                          <p:spTgt spid="15"/>
                                        </p:tgtEl>
                                      </p:cBhvr>
                                    </p:animEffect>
                                  </p:childTnLst>
                                </p:cTn>
                              </p:par>
                              <p:par>
                                <p:cTn id="35" presetID="6" presetClass="entr" presetSubtype="16"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circle(in)">
                                      <p:cBhvr>
                                        <p:cTn id="37" dur="2000"/>
                                        <p:tgtEl>
                                          <p:spTgt spid="16"/>
                                        </p:tgtEl>
                                      </p:cBhvr>
                                    </p:animEffect>
                                  </p:childTnLst>
                                </p:cTn>
                              </p:par>
                              <p:par>
                                <p:cTn id="38" presetID="6" presetClass="entr" presetSubtype="16"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circle(in)">
                                      <p:cBhvr>
                                        <p:cTn id="40" dur="2000"/>
                                        <p:tgtEl>
                                          <p:spTgt spid="17"/>
                                        </p:tgtEl>
                                      </p:cBhvr>
                                    </p:animEffect>
                                  </p:childTnLst>
                                </p:cTn>
                              </p:par>
                              <p:par>
                                <p:cTn id="41" presetID="6" presetClass="entr" presetSubtype="16"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circle(in)">
                                      <p:cBhvr>
                                        <p:cTn id="43" dur="2000"/>
                                        <p:tgtEl>
                                          <p:spTgt spid="18"/>
                                        </p:tgtEl>
                                      </p:cBhvr>
                                    </p:animEffect>
                                  </p:childTnLst>
                                </p:cTn>
                              </p:par>
                              <p:par>
                                <p:cTn id="44" presetID="6" presetClass="entr" presetSubtype="16"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circle(in)">
                                      <p:cBhvr>
                                        <p:cTn id="46" dur="2000"/>
                                        <p:tgtEl>
                                          <p:spTgt spid="19"/>
                                        </p:tgtEl>
                                      </p:cBhvr>
                                    </p:animEffect>
                                  </p:childTnLst>
                                </p:cTn>
                              </p:par>
                              <p:par>
                                <p:cTn id="47" presetID="6" presetClass="entr" presetSubtype="16"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circle(in)">
                                      <p:cBhvr>
                                        <p:cTn id="49" dur="200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barn(inVertical)">
                                      <p:cBhvr>
                                        <p:cTn id="54" dur="500"/>
                                        <p:tgtEl>
                                          <p:spTgt spid="5"/>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1000"/>
                                        <p:tgtEl>
                                          <p:spTgt spid="29"/>
                                        </p:tgtEl>
                                      </p:cBhvr>
                                    </p:animEffect>
                                    <p:anim calcmode="lin" valueType="num">
                                      <p:cBhvr>
                                        <p:cTn id="60" dur="1000" fill="hold"/>
                                        <p:tgtEl>
                                          <p:spTgt spid="29"/>
                                        </p:tgtEl>
                                        <p:attrNameLst>
                                          <p:attrName>ppt_x</p:attrName>
                                        </p:attrNameLst>
                                      </p:cBhvr>
                                      <p:tavLst>
                                        <p:tav tm="0">
                                          <p:val>
                                            <p:strVal val="#ppt_x"/>
                                          </p:val>
                                        </p:tav>
                                        <p:tav tm="100000">
                                          <p:val>
                                            <p:strVal val="#ppt_x"/>
                                          </p:val>
                                        </p:tav>
                                      </p:tavLst>
                                    </p:anim>
                                    <p:anim calcmode="lin" valueType="num">
                                      <p:cBhvr>
                                        <p:cTn id="61" dur="1000" fill="hold"/>
                                        <p:tgtEl>
                                          <p:spTgt spid="29"/>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fade">
                                      <p:cBhvr>
                                        <p:cTn id="64" dur="1000"/>
                                        <p:tgtEl>
                                          <p:spTgt spid="30"/>
                                        </p:tgtEl>
                                      </p:cBhvr>
                                    </p:animEffect>
                                    <p:anim calcmode="lin" valueType="num">
                                      <p:cBhvr>
                                        <p:cTn id="65" dur="1000" fill="hold"/>
                                        <p:tgtEl>
                                          <p:spTgt spid="30"/>
                                        </p:tgtEl>
                                        <p:attrNameLst>
                                          <p:attrName>ppt_x</p:attrName>
                                        </p:attrNameLst>
                                      </p:cBhvr>
                                      <p:tavLst>
                                        <p:tav tm="0">
                                          <p:val>
                                            <p:strVal val="#ppt_x"/>
                                          </p:val>
                                        </p:tav>
                                        <p:tav tm="100000">
                                          <p:val>
                                            <p:strVal val="#ppt_x"/>
                                          </p:val>
                                        </p:tav>
                                      </p:tavLst>
                                    </p:anim>
                                    <p:anim calcmode="lin" valueType="num">
                                      <p:cBhvr>
                                        <p:cTn id="66" dur="1000" fill="hold"/>
                                        <p:tgtEl>
                                          <p:spTgt spid="30"/>
                                        </p:tgtEl>
                                        <p:attrNameLst>
                                          <p:attrName>ppt_y</p:attrName>
                                        </p:attrNameLst>
                                      </p:cBhvr>
                                      <p:tavLst>
                                        <p:tav tm="0">
                                          <p:val>
                                            <p:strVal val="#ppt_y+.1"/>
                                          </p:val>
                                        </p:tav>
                                        <p:tav tm="100000">
                                          <p:val>
                                            <p:strVal val="#ppt_y"/>
                                          </p:val>
                                        </p:tav>
                                      </p:tavLst>
                                    </p:anim>
                                  </p:childTnLst>
                                </p:cTn>
                              </p:par>
                              <p:par>
                                <p:cTn id="67" presetID="6" presetClass="entr" presetSubtype="16" fill="hold" grpId="0" nodeType="with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circle(in)">
                                      <p:cBhvr>
                                        <p:cTn id="69" dur="2000"/>
                                        <p:tgtEl>
                                          <p:spTgt spid="7"/>
                                        </p:tgtEl>
                                      </p:cBhvr>
                                    </p:animEffect>
                                  </p:childTnLst>
                                </p:cTn>
                              </p:par>
                              <p:par>
                                <p:cTn id="70" presetID="6" presetClass="entr" presetSubtype="16" fill="hold" grpId="0" nodeType="with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circle(in)">
                                      <p:cBhvr>
                                        <p:cTn id="72" dur="2000"/>
                                        <p:tgtEl>
                                          <p:spTgt spid="8"/>
                                        </p:tgtEl>
                                      </p:cBhvr>
                                    </p:animEffect>
                                  </p:childTnLst>
                                </p:cTn>
                              </p:par>
                              <p:par>
                                <p:cTn id="73" presetID="6" presetClass="entr" presetSubtype="16" fill="hold" grpId="0" nodeType="withEffect">
                                  <p:stCondLst>
                                    <p:cond delay="0"/>
                                  </p:stCondLst>
                                  <p:childTnLst>
                                    <p:set>
                                      <p:cBhvr>
                                        <p:cTn id="74" dur="1" fill="hold">
                                          <p:stCondLst>
                                            <p:cond delay="0"/>
                                          </p:stCondLst>
                                        </p:cTn>
                                        <p:tgtEl>
                                          <p:spTgt spid="4"/>
                                        </p:tgtEl>
                                        <p:attrNameLst>
                                          <p:attrName>style.visibility</p:attrName>
                                        </p:attrNameLst>
                                      </p:cBhvr>
                                      <p:to>
                                        <p:strVal val="visible"/>
                                      </p:to>
                                    </p:set>
                                    <p:animEffect transition="in" filter="circle(in)">
                                      <p:cBhvr>
                                        <p:cTn id="75" dur="2000"/>
                                        <p:tgtEl>
                                          <p:spTgt spid="4"/>
                                        </p:tgtEl>
                                      </p:cBhvr>
                                    </p:animEffect>
                                  </p:childTnLst>
                                </p:cTn>
                              </p:par>
                              <p:par>
                                <p:cTn id="76" presetID="6" presetClass="entr" presetSubtype="16" fill="hold" grpId="0" nodeType="withEffect">
                                  <p:stCondLst>
                                    <p:cond delay="0"/>
                                  </p:stCondLst>
                                  <p:childTnLst>
                                    <p:set>
                                      <p:cBhvr>
                                        <p:cTn id="77" dur="1" fill="hold">
                                          <p:stCondLst>
                                            <p:cond delay="0"/>
                                          </p:stCondLst>
                                        </p:cTn>
                                        <p:tgtEl>
                                          <p:spTgt spid="11"/>
                                        </p:tgtEl>
                                        <p:attrNameLst>
                                          <p:attrName>style.visibility</p:attrName>
                                        </p:attrNameLst>
                                      </p:cBhvr>
                                      <p:to>
                                        <p:strVal val="visible"/>
                                      </p:to>
                                    </p:set>
                                    <p:animEffect transition="in" filter="circle(in)">
                                      <p:cBhvr>
                                        <p:cTn id="78" dur="2000"/>
                                        <p:tgtEl>
                                          <p:spTgt spid="11"/>
                                        </p:tgtEl>
                                      </p:cBhvr>
                                    </p:animEffect>
                                  </p:childTnLst>
                                </p:cTn>
                              </p:par>
                              <p:par>
                                <p:cTn id="79" presetID="6" presetClass="entr" presetSubtype="16" fill="hold" grpId="0" nodeType="withEffect">
                                  <p:stCondLst>
                                    <p:cond delay="0"/>
                                  </p:stCondLst>
                                  <p:childTnLst>
                                    <p:set>
                                      <p:cBhvr>
                                        <p:cTn id="80" dur="1" fill="hold">
                                          <p:stCondLst>
                                            <p:cond delay="0"/>
                                          </p:stCondLst>
                                        </p:cTn>
                                        <p:tgtEl>
                                          <p:spTgt spid="9"/>
                                        </p:tgtEl>
                                        <p:attrNameLst>
                                          <p:attrName>style.visibility</p:attrName>
                                        </p:attrNameLst>
                                      </p:cBhvr>
                                      <p:to>
                                        <p:strVal val="visible"/>
                                      </p:to>
                                    </p:set>
                                    <p:animEffect transition="in" filter="circle(in)">
                                      <p:cBhvr>
                                        <p:cTn id="81" dur="2000"/>
                                        <p:tgtEl>
                                          <p:spTgt spid="9"/>
                                        </p:tgtEl>
                                      </p:cBhvr>
                                    </p:animEffect>
                                  </p:childTnLst>
                                </p:cTn>
                              </p:par>
                              <p:par>
                                <p:cTn id="82" presetID="6" presetClass="entr" presetSubtype="16" fill="hold" grpId="0" nodeType="withEffect">
                                  <p:stCondLst>
                                    <p:cond delay="0"/>
                                  </p:stCondLst>
                                  <p:childTnLst>
                                    <p:set>
                                      <p:cBhvr>
                                        <p:cTn id="83" dur="1" fill="hold">
                                          <p:stCondLst>
                                            <p:cond delay="0"/>
                                          </p:stCondLst>
                                        </p:cTn>
                                        <p:tgtEl>
                                          <p:spTgt spid="10"/>
                                        </p:tgtEl>
                                        <p:attrNameLst>
                                          <p:attrName>style.visibility</p:attrName>
                                        </p:attrNameLst>
                                      </p:cBhvr>
                                      <p:to>
                                        <p:strVal val="visible"/>
                                      </p:to>
                                    </p:set>
                                    <p:animEffect transition="in" filter="circle(in)">
                                      <p:cBhvr>
                                        <p:cTn id="84" dur="2000"/>
                                        <p:tgtEl>
                                          <p:spTgt spid="10"/>
                                        </p:tgtEl>
                                      </p:cBhvr>
                                    </p:animEffect>
                                  </p:childTnLst>
                                </p:cTn>
                              </p:par>
                              <p:par>
                                <p:cTn id="85" presetID="6" presetClass="entr" presetSubtype="16" fill="hold" grpId="0" nodeType="withEffect">
                                  <p:stCondLst>
                                    <p:cond delay="0"/>
                                  </p:stCondLst>
                                  <p:childTnLst>
                                    <p:set>
                                      <p:cBhvr>
                                        <p:cTn id="86" dur="1" fill="hold">
                                          <p:stCondLst>
                                            <p:cond delay="0"/>
                                          </p:stCondLst>
                                        </p:cTn>
                                        <p:tgtEl>
                                          <p:spTgt spid="12"/>
                                        </p:tgtEl>
                                        <p:attrNameLst>
                                          <p:attrName>style.visibility</p:attrName>
                                        </p:attrNameLst>
                                      </p:cBhvr>
                                      <p:to>
                                        <p:strVal val="visible"/>
                                      </p:to>
                                    </p:set>
                                    <p:animEffect transition="in" filter="circle(in)">
                                      <p:cBhvr>
                                        <p:cTn id="87" dur="2000"/>
                                        <p:tgtEl>
                                          <p:spTgt spid="12"/>
                                        </p:tgtEl>
                                      </p:cBhvr>
                                    </p:animEffect>
                                  </p:childTnLst>
                                </p:cTn>
                              </p:par>
                            </p:childTnLst>
                          </p:cTn>
                        </p:par>
                      </p:childTnLst>
                    </p:cTn>
                  </p:par>
                  <p:par>
                    <p:cTn id="88" fill="hold">
                      <p:stCondLst>
                        <p:cond delay="indefinite"/>
                      </p:stCondLst>
                      <p:childTnLst>
                        <p:par>
                          <p:cTn id="89" fill="hold">
                            <p:stCondLst>
                              <p:cond delay="0"/>
                            </p:stCondLst>
                            <p:childTnLst>
                              <p:par>
                                <p:cTn id="90" presetID="63" presetClass="path" presetSubtype="0" accel="50000" decel="50000" fill="hold" grpId="1" nodeType="clickEffect">
                                  <p:stCondLst>
                                    <p:cond delay="0"/>
                                  </p:stCondLst>
                                  <p:childTnLst>
                                    <p:animMotion origin="layout" path="M 2.08333E-6 -2.96296E-6 L 0.27057 0.23912 " pathEditMode="relative" rAng="0" ptsTypes="AA">
                                      <p:cBhvr>
                                        <p:cTn id="91" dur="2000" fill="hold"/>
                                        <p:tgtEl>
                                          <p:spTgt spid="5"/>
                                        </p:tgtEl>
                                        <p:attrNameLst>
                                          <p:attrName>ppt_x</p:attrName>
                                          <p:attrName>ppt_y</p:attrName>
                                        </p:attrNameLst>
                                      </p:cBhvr>
                                      <p:rCtr x="13529" y="11944"/>
                                    </p:animMotion>
                                  </p:childTnLst>
                                </p:cTn>
                              </p:par>
                            </p:childTnLst>
                          </p:cTn>
                        </p:par>
                      </p:childTnLst>
                    </p:cTn>
                  </p:par>
                  <p:par>
                    <p:cTn id="92" fill="hold">
                      <p:stCondLst>
                        <p:cond delay="indefinite"/>
                      </p:stCondLst>
                      <p:childTnLst>
                        <p:par>
                          <p:cTn id="93" fill="hold">
                            <p:stCondLst>
                              <p:cond delay="0"/>
                            </p:stCondLst>
                            <p:childTnLst>
                              <p:par>
                                <p:cTn id="94" presetID="63" presetClass="path" presetSubtype="0" accel="50000" decel="50000" fill="hold" grpId="1" nodeType="clickEffect">
                                  <p:stCondLst>
                                    <p:cond delay="0"/>
                                  </p:stCondLst>
                                  <p:childTnLst>
                                    <p:animMotion origin="layout" path="M -4.375E-6 1.11111E-6 L 0.41771 0.5669 " pathEditMode="relative" rAng="0" ptsTypes="AA">
                                      <p:cBhvr>
                                        <p:cTn id="95" dur="2000" fill="hold"/>
                                        <p:tgtEl>
                                          <p:spTgt spid="7"/>
                                        </p:tgtEl>
                                        <p:attrNameLst>
                                          <p:attrName>ppt_x</p:attrName>
                                          <p:attrName>ppt_y</p:attrName>
                                        </p:attrNameLst>
                                      </p:cBhvr>
                                      <p:rCtr x="20885" y="28333"/>
                                    </p:animMotion>
                                  </p:childTnLst>
                                </p:cTn>
                              </p:par>
                            </p:childTnLst>
                          </p:cTn>
                        </p:par>
                      </p:childTnLst>
                    </p:cTn>
                  </p:par>
                  <p:par>
                    <p:cTn id="96" fill="hold">
                      <p:stCondLst>
                        <p:cond delay="indefinite"/>
                      </p:stCondLst>
                      <p:childTnLst>
                        <p:par>
                          <p:cTn id="97" fill="hold">
                            <p:stCondLst>
                              <p:cond delay="0"/>
                            </p:stCondLst>
                            <p:childTnLst>
                              <p:par>
                                <p:cTn id="98" presetID="63" presetClass="path" presetSubtype="0" accel="50000" decel="50000" fill="hold" grpId="1" nodeType="clickEffect">
                                  <p:stCondLst>
                                    <p:cond delay="0"/>
                                  </p:stCondLst>
                                  <p:childTnLst>
                                    <p:animMotion origin="layout" path="M 4.16667E-6 -1.85185E-6 L 0.46328 0.05903 " pathEditMode="relative" rAng="0" ptsTypes="AA">
                                      <p:cBhvr>
                                        <p:cTn id="99" dur="2000" fill="hold"/>
                                        <p:tgtEl>
                                          <p:spTgt spid="8"/>
                                        </p:tgtEl>
                                        <p:attrNameLst>
                                          <p:attrName>ppt_x</p:attrName>
                                          <p:attrName>ppt_y</p:attrName>
                                        </p:attrNameLst>
                                      </p:cBhvr>
                                      <p:rCtr x="23164" y="2940"/>
                                    </p:animMotion>
                                  </p:childTnLst>
                                </p:cTn>
                              </p:par>
                            </p:childTnLst>
                          </p:cTn>
                        </p:par>
                      </p:childTnLst>
                    </p:cTn>
                  </p:par>
                  <p:par>
                    <p:cTn id="100" fill="hold">
                      <p:stCondLst>
                        <p:cond delay="indefinite"/>
                      </p:stCondLst>
                      <p:childTnLst>
                        <p:par>
                          <p:cTn id="101" fill="hold">
                            <p:stCondLst>
                              <p:cond delay="0"/>
                            </p:stCondLst>
                            <p:childTnLst>
                              <p:par>
                                <p:cTn id="102" presetID="63" presetClass="path" presetSubtype="0" accel="50000" decel="50000" fill="hold" grpId="1" nodeType="clickEffect">
                                  <p:stCondLst>
                                    <p:cond delay="0"/>
                                  </p:stCondLst>
                                  <p:childTnLst>
                                    <p:animMotion origin="layout" path="M 0 1.48148E-6 L 0.79336 0.38611 " pathEditMode="relative" rAng="0" ptsTypes="AA">
                                      <p:cBhvr>
                                        <p:cTn id="103" dur="2000" fill="hold"/>
                                        <p:tgtEl>
                                          <p:spTgt spid="4"/>
                                        </p:tgtEl>
                                        <p:attrNameLst>
                                          <p:attrName>ppt_x</p:attrName>
                                          <p:attrName>ppt_y</p:attrName>
                                        </p:attrNameLst>
                                      </p:cBhvr>
                                      <p:rCtr x="39661" y="19306"/>
                                    </p:animMotion>
                                  </p:childTnLst>
                                </p:cTn>
                              </p:par>
                            </p:childTnLst>
                          </p:cTn>
                        </p:par>
                      </p:childTnLst>
                    </p:cTn>
                  </p:par>
                  <p:par>
                    <p:cTn id="104" fill="hold">
                      <p:stCondLst>
                        <p:cond delay="indefinite"/>
                      </p:stCondLst>
                      <p:childTnLst>
                        <p:par>
                          <p:cTn id="105" fill="hold">
                            <p:stCondLst>
                              <p:cond delay="0"/>
                            </p:stCondLst>
                            <p:childTnLst>
                              <p:par>
                                <p:cTn id="106" presetID="63" presetClass="path" presetSubtype="0" accel="50000" decel="50000" fill="hold" grpId="1" nodeType="clickEffect">
                                  <p:stCondLst>
                                    <p:cond delay="0"/>
                                  </p:stCondLst>
                                  <p:childTnLst>
                                    <p:animMotion origin="layout" path="M 1.25E-6 1.85185E-6 L 0.20807 0.22824 " pathEditMode="relative" rAng="0" ptsTypes="AA">
                                      <p:cBhvr>
                                        <p:cTn id="107" dur="2000" fill="hold"/>
                                        <p:tgtEl>
                                          <p:spTgt spid="11"/>
                                        </p:tgtEl>
                                        <p:attrNameLst>
                                          <p:attrName>ppt_x</p:attrName>
                                          <p:attrName>ppt_y</p:attrName>
                                        </p:attrNameLst>
                                      </p:cBhvr>
                                      <p:rCtr x="10404" y="11412"/>
                                    </p:animMotion>
                                  </p:childTnLst>
                                </p:cTn>
                              </p:par>
                            </p:childTnLst>
                          </p:cTn>
                        </p:par>
                      </p:childTnLst>
                    </p:cTn>
                  </p:par>
                  <p:par>
                    <p:cTn id="108" fill="hold">
                      <p:stCondLst>
                        <p:cond delay="indefinite"/>
                      </p:stCondLst>
                      <p:childTnLst>
                        <p:par>
                          <p:cTn id="109" fill="hold">
                            <p:stCondLst>
                              <p:cond delay="0"/>
                            </p:stCondLst>
                            <p:childTnLst>
                              <p:par>
                                <p:cTn id="110" presetID="63" presetClass="path" presetSubtype="0" accel="50000" decel="50000" fill="hold" grpId="1" nodeType="clickEffect">
                                  <p:stCondLst>
                                    <p:cond delay="0"/>
                                  </p:stCondLst>
                                  <p:childTnLst>
                                    <p:animMotion origin="layout" path="M 5E-6 1.11111E-6 L 0.62253 -0.28426 " pathEditMode="relative" rAng="0" ptsTypes="AA">
                                      <p:cBhvr>
                                        <p:cTn id="111" dur="2000" fill="hold"/>
                                        <p:tgtEl>
                                          <p:spTgt spid="9"/>
                                        </p:tgtEl>
                                        <p:attrNameLst>
                                          <p:attrName>ppt_x</p:attrName>
                                          <p:attrName>ppt_y</p:attrName>
                                        </p:attrNameLst>
                                      </p:cBhvr>
                                      <p:rCtr x="31120" y="-14213"/>
                                    </p:animMotion>
                                  </p:childTnLst>
                                </p:cTn>
                              </p:par>
                            </p:childTnLst>
                          </p:cTn>
                        </p:par>
                      </p:childTnLst>
                    </p:cTn>
                  </p:par>
                  <p:par>
                    <p:cTn id="112" fill="hold">
                      <p:stCondLst>
                        <p:cond delay="indefinite"/>
                      </p:stCondLst>
                      <p:childTnLst>
                        <p:par>
                          <p:cTn id="113" fill="hold">
                            <p:stCondLst>
                              <p:cond delay="0"/>
                            </p:stCondLst>
                            <p:childTnLst>
                              <p:par>
                                <p:cTn id="114" presetID="63" presetClass="path" presetSubtype="0" accel="50000" decel="50000" fill="hold" grpId="1" nodeType="clickEffect">
                                  <p:stCondLst>
                                    <p:cond delay="0"/>
                                  </p:stCondLst>
                                  <p:childTnLst>
                                    <p:animMotion origin="layout" path="M -1.25E-6 3.7037E-7 L 0.64362 0.00625 " pathEditMode="relative" rAng="0" ptsTypes="AA">
                                      <p:cBhvr>
                                        <p:cTn id="115" dur="2000" fill="hold"/>
                                        <p:tgtEl>
                                          <p:spTgt spid="10"/>
                                        </p:tgtEl>
                                        <p:attrNameLst>
                                          <p:attrName>ppt_x</p:attrName>
                                          <p:attrName>ppt_y</p:attrName>
                                        </p:attrNameLst>
                                      </p:cBhvr>
                                      <p:rCtr x="32174" y="301"/>
                                    </p:animMotion>
                                  </p:childTnLst>
                                </p:cTn>
                              </p:par>
                            </p:childTnLst>
                          </p:cTn>
                        </p:par>
                      </p:childTnLst>
                    </p:cTn>
                  </p:par>
                  <p:par>
                    <p:cTn id="116" fill="hold">
                      <p:stCondLst>
                        <p:cond delay="indefinite"/>
                      </p:stCondLst>
                      <p:childTnLst>
                        <p:par>
                          <p:cTn id="117" fill="hold">
                            <p:stCondLst>
                              <p:cond delay="0"/>
                            </p:stCondLst>
                            <p:childTnLst>
                              <p:par>
                                <p:cTn id="118" presetID="63" presetClass="path" presetSubtype="0" accel="50000" decel="50000" fill="hold" grpId="1" nodeType="clickEffect">
                                  <p:stCondLst>
                                    <p:cond delay="0"/>
                                  </p:stCondLst>
                                  <p:childTnLst>
                                    <p:animMotion origin="layout" path="M 3.33333E-6 4.07407E-6 L 0.81927 -0.49537 " pathEditMode="relative" rAng="0" ptsTypes="AA">
                                      <p:cBhvr>
                                        <p:cTn id="119" dur="2000" fill="hold"/>
                                        <p:tgtEl>
                                          <p:spTgt spid="12"/>
                                        </p:tgtEl>
                                        <p:attrNameLst>
                                          <p:attrName>ppt_x</p:attrName>
                                          <p:attrName>ppt_y</p:attrName>
                                        </p:attrNameLst>
                                      </p:cBhvr>
                                      <p:rCtr x="40964" y="-24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7" grpId="0"/>
      <p:bldP spid="7" grpId="1"/>
      <p:bldP spid="8" grpId="0"/>
      <p:bldP spid="8" grpId="1"/>
      <p:bldP spid="9" grpId="0"/>
      <p:bldP spid="9" grpId="1"/>
      <p:bldP spid="10" grpId="0"/>
      <p:bldP spid="10" grpId="1"/>
      <p:bldP spid="11" grpId="0"/>
      <p:bldP spid="11" grpId="1"/>
      <p:bldP spid="12" grpId="0"/>
      <p:bldP spid="12" grpId="1"/>
      <p:bldP spid="29" grpId="0"/>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vi-VN"/>
          </a:p>
        </p:txBody>
      </p:sp>
      <p:sp>
        <p:nvSpPr>
          <p:cNvPr id="3" name="Subtitle 2"/>
          <p:cNvSpPr>
            <a:spLocks noGrp="1"/>
          </p:cNvSpPr>
          <p:nvPr>
            <p:ph type="subTitle" idx="1"/>
          </p:nvPr>
        </p:nvSpPr>
        <p:spPr/>
        <p:txBody>
          <a:bodyPr/>
          <a:lstStyle/>
          <a:p>
            <a:endParaRPr lang="vi-VN"/>
          </a:p>
        </p:txBody>
      </p:sp>
      <p:pic>
        <p:nvPicPr>
          <p:cNvPr id="4098" name="Picture 2" descr="Top 3 Trường Đại Học Đào Tạo Ngành Thiết Kế Nội Thất Hot Nhất Hiện Nay? -  top10truongho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080000" y="2743200"/>
            <a:ext cx="2692400" cy="400110"/>
          </a:xfrm>
          <a:prstGeom prst="rect">
            <a:avLst/>
          </a:prstGeom>
          <a:noFill/>
        </p:spPr>
        <p:txBody>
          <a:bodyPr wrap="square" rtlCol="0">
            <a:spAutoFit/>
          </a:bodyPr>
          <a:lstStyle/>
          <a:p>
            <a:r>
              <a:rPr lang="vi-VN" sz="2000" b="1" dirty="0">
                <a:latin typeface="+mj-lt"/>
              </a:rPr>
              <a:t>Mỹ thuật ứng dụng</a:t>
            </a:r>
          </a:p>
        </p:txBody>
      </p:sp>
      <p:sp>
        <p:nvSpPr>
          <p:cNvPr id="19" name="Rounded Rectangle 18"/>
          <p:cNvSpPr/>
          <p:nvPr/>
        </p:nvSpPr>
        <p:spPr>
          <a:xfrm>
            <a:off x="2067951" y="225368"/>
            <a:ext cx="2071763" cy="1108859"/>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3" name="TextBox 22"/>
          <p:cNvSpPr txBox="1"/>
          <p:nvPr/>
        </p:nvSpPr>
        <p:spPr>
          <a:xfrm>
            <a:off x="2371758" y="410897"/>
            <a:ext cx="1699122" cy="923330"/>
          </a:xfrm>
          <a:prstGeom prst="rect">
            <a:avLst/>
          </a:prstGeom>
          <a:solidFill>
            <a:srgbClr val="FF0000"/>
          </a:solidFill>
        </p:spPr>
        <p:txBody>
          <a:bodyPr wrap="square" rtlCol="0">
            <a:spAutoFit/>
          </a:bodyPr>
          <a:lstStyle/>
          <a:p>
            <a:r>
              <a:rPr lang="vi-VN" dirty="0">
                <a:solidFill>
                  <a:srgbClr val="FFFF00"/>
                </a:solidFill>
                <a:latin typeface="+mj-lt"/>
              </a:rPr>
              <a:t>Nhà thiết kế </a:t>
            </a:r>
          </a:p>
          <a:p>
            <a:r>
              <a:rPr lang="vi-VN" dirty="0">
                <a:solidFill>
                  <a:srgbClr val="FFFF00"/>
                </a:solidFill>
                <a:latin typeface="+mj-lt"/>
              </a:rPr>
              <a:t>thời trang</a:t>
            </a:r>
          </a:p>
          <a:p>
            <a:endParaRPr lang="vi-VN" dirty="0">
              <a:latin typeface="+mj-lt"/>
            </a:endParaRPr>
          </a:p>
        </p:txBody>
      </p:sp>
      <p:sp>
        <p:nvSpPr>
          <p:cNvPr id="17" name="Rounded Rectangle 16"/>
          <p:cNvSpPr/>
          <p:nvPr/>
        </p:nvSpPr>
        <p:spPr>
          <a:xfrm>
            <a:off x="58053" y="1062539"/>
            <a:ext cx="2002013" cy="1511877"/>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TextBox 24"/>
          <p:cNvSpPr txBox="1"/>
          <p:nvPr/>
        </p:nvSpPr>
        <p:spPr>
          <a:xfrm>
            <a:off x="340844" y="1573119"/>
            <a:ext cx="1628749" cy="464828"/>
          </a:xfrm>
          <a:prstGeom prst="rect">
            <a:avLst/>
          </a:prstGeom>
          <a:solidFill>
            <a:schemeClr val="accent5">
              <a:lumMod val="50000"/>
            </a:schemeClr>
          </a:solidFill>
        </p:spPr>
        <p:txBody>
          <a:bodyPr wrap="square" rtlCol="0">
            <a:spAutoFit/>
          </a:bodyPr>
          <a:lstStyle/>
          <a:p>
            <a:r>
              <a:rPr lang="vi-VN" dirty="0">
                <a:solidFill>
                  <a:srgbClr val="FFFF00"/>
                </a:solidFill>
                <a:latin typeface="+mj-lt"/>
              </a:rPr>
              <a:t>Kiến trúc sư</a:t>
            </a:r>
          </a:p>
        </p:txBody>
      </p:sp>
      <p:sp>
        <p:nvSpPr>
          <p:cNvPr id="18" name="Rounded Rectangle 17"/>
          <p:cNvSpPr/>
          <p:nvPr/>
        </p:nvSpPr>
        <p:spPr>
          <a:xfrm>
            <a:off x="115252" y="3525762"/>
            <a:ext cx="2317750" cy="1688092"/>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TextBox 27"/>
          <p:cNvSpPr txBox="1"/>
          <p:nvPr/>
        </p:nvSpPr>
        <p:spPr>
          <a:xfrm>
            <a:off x="266501" y="3991224"/>
            <a:ext cx="2036595" cy="923330"/>
          </a:xfrm>
          <a:prstGeom prst="rect">
            <a:avLst/>
          </a:prstGeom>
          <a:solidFill>
            <a:srgbClr val="7030A0"/>
          </a:solidFill>
        </p:spPr>
        <p:txBody>
          <a:bodyPr wrap="square" rtlCol="0">
            <a:spAutoFit/>
          </a:bodyPr>
          <a:lstStyle/>
          <a:p>
            <a:r>
              <a:rPr lang="vi-VN" b="1" dirty="0">
                <a:solidFill>
                  <a:schemeClr val="bg1"/>
                </a:solidFill>
                <a:latin typeface="+mj-lt"/>
              </a:rPr>
              <a:t>Họa sĩ tạo dựng </a:t>
            </a:r>
          </a:p>
          <a:p>
            <a:r>
              <a:rPr lang="vi-VN" b="1" dirty="0">
                <a:solidFill>
                  <a:schemeClr val="bg1"/>
                </a:solidFill>
                <a:latin typeface="+mj-lt"/>
              </a:rPr>
              <a:t>bối cảnh sân khấu</a:t>
            </a:r>
          </a:p>
          <a:p>
            <a:endParaRPr lang="vi-VN" dirty="0"/>
          </a:p>
        </p:txBody>
      </p:sp>
      <p:sp>
        <p:nvSpPr>
          <p:cNvPr id="16" name="Rounded Rectangle 15"/>
          <p:cNvSpPr/>
          <p:nvPr/>
        </p:nvSpPr>
        <p:spPr>
          <a:xfrm>
            <a:off x="2303096" y="1701330"/>
            <a:ext cx="2299636" cy="144198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Rectangle 30"/>
          <p:cNvSpPr/>
          <p:nvPr/>
        </p:nvSpPr>
        <p:spPr>
          <a:xfrm>
            <a:off x="2589660" y="2045693"/>
            <a:ext cx="1872706" cy="646331"/>
          </a:xfrm>
          <a:prstGeom prst="rect">
            <a:avLst/>
          </a:prstGeom>
        </p:spPr>
        <p:txBody>
          <a:bodyPr wrap="square">
            <a:spAutoFit/>
          </a:bodyPr>
          <a:lstStyle/>
          <a:p>
            <a:r>
              <a:rPr lang="vi-VN" b="1" dirty="0">
                <a:latin typeface="+mj-lt"/>
              </a:rPr>
              <a:t>Họa sĩ thiết kế </a:t>
            </a:r>
          </a:p>
          <a:p>
            <a:r>
              <a:rPr lang="vi-VN" b="1" dirty="0">
                <a:latin typeface="+mj-lt"/>
              </a:rPr>
              <a:t>phim hoạt hình</a:t>
            </a:r>
          </a:p>
        </p:txBody>
      </p:sp>
      <p:sp>
        <p:nvSpPr>
          <p:cNvPr id="33" name="TextBox 32"/>
          <p:cNvSpPr txBox="1"/>
          <p:nvPr/>
        </p:nvSpPr>
        <p:spPr>
          <a:xfrm>
            <a:off x="5144937" y="826513"/>
            <a:ext cx="3931920" cy="646331"/>
          </a:xfrm>
          <a:prstGeom prst="rect">
            <a:avLst/>
          </a:prstGeom>
          <a:noFill/>
        </p:spPr>
        <p:txBody>
          <a:bodyPr wrap="square" rtlCol="0">
            <a:spAutoFit/>
          </a:bodyPr>
          <a:lstStyle/>
          <a:p>
            <a:r>
              <a:rPr lang="vi-VN" dirty="0">
                <a:latin typeface="+mj-lt"/>
              </a:rPr>
              <a:t>Nhà thiết kế đồ họa</a:t>
            </a:r>
          </a:p>
          <a:p>
            <a:endParaRPr lang="vi-VN" dirty="0">
              <a:latin typeface="+mj-lt"/>
            </a:endParaRPr>
          </a:p>
        </p:txBody>
      </p:sp>
      <p:sp>
        <p:nvSpPr>
          <p:cNvPr id="6" name="Rounded Rectangle 5"/>
          <p:cNvSpPr/>
          <p:nvPr/>
        </p:nvSpPr>
        <p:spPr>
          <a:xfrm>
            <a:off x="4893069" y="85726"/>
            <a:ext cx="2405681" cy="171980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4" name="TextBox 33"/>
          <p:cNvSpPr txBox="1"/>
          <p:nvPr/>
        </p:nvSpPr>
        <p:spPr>
          <a:xfrm>
            <a:off x="5076470" y="739129"/>
            <a:ext cx="2142234" cy="646331"/>
          </a:xfrm>
          <a:prstGeom prst="rect">
            <a:avLst/>
          </a:prstGeom>
          <a:solidFill>
            <a:srgbClr val="FFFF00"/>
          </a:solidFill>
        </p:spPr>
        <p:txBody>
          <a:bodyPr wrap="square" rtlCol="0">
            <a:spAutoFit/>
          </a:bodyPr>
          <a:lstStyle/>
          <a:p>
            <a:r>
              <a:rPr lang="vi-VN" b="1" dirty="0">
                <a:latin typeface="+mj-lt"/>
              </a:rPr>
              <a:t>Nhà thiết kế đồ họa</a:t>
            </a:r>
          </a:p>
          <a:p>
            <a:endParaRPr lang="vi-VN" b="1" dirty="0">
              <a:latin typeface="+mj-lt"/>
            </a:endParaRPr>
          </a:p>
        </p:txBody>
      </p:sp>
      <p:sp>
        <p:nvSpPr>
          <p:cNvPr id="21" name="Rounded Rectangle 20"/>
          <p:cNvSpPr/>
          <p:nvPr/>
        </p:nvSpPr>
        <p:spPr>
          <a:xfrm>
            <a:off x="9233181" y="3830699"/>
            <a:ext cx="1935215" cy="177671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0" name="Rounded Rectangle 19"/>
          <p:cNvSpPr/>
          <p:nvPr/>
        </p:nvSpPr>
        <p:spPr>
          <a:xfrm>
            <a:off x="9917655" y="2126436"/>
            <a:ext cx="2317750" cy="139932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9" name="TextBox 38"/>
          <p:cNvSpPr txBox="1"/>
          <p:nvPr/>
        </p:nvSpPr>
        <p:spPr>
          <a:xfrm>
            <a:off x="10200789" y="2615072"/>
            <a:ext cx="1790614" cy="646331"/>
          </a:xfrm>
          <a:prstGeom prst="rect">
            <a:avLst/>
          </a:prstGeom>
          <a:solidFill>
            <a:srgbClr val="FFFF00"/>
          </a:solidFill>
        </p:spPr>
        <p:txBody>
          <a:bodyPr wrap="square" rtlCol="0">
            <a:spAutoFit/>
          </a:bodyPr>
          <a:lstStyle/>
          <a:p>
            <a:r>
              <a:rPr lang="vi-VN" b="1" dirty="0">
                <a:latin typeface="+mj-lt"/>
              </a:rPr>
              <a:t>Nhiếp ảnh gia </a:t>
            </a:r>
          </a:p>
          <a:p>
            <a:endParaRPr lang="vi-VN" dirty="0">
              <a:latin typeface="+mj-lt"/>
            </a:endParaRPr>
          </a:p>
        </p:txBody>
      </p:sp>
      <p:sp>
        <p:nvSpPr>
          <p:cNvPr id="22" name="Rounded Rectangle 21"/>
          <p:cNvSpPr/>
          <p:nvPr/>
        </p:nvSpPr>
        <p:spPr>
          <a:xfrm>
            <a:off x="7846348" y="170467"/>
            <a:ext cx="2495366" cy="1492709"/>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1" name="TextBox 40"/>
          <p:cNvSpPr txBox="1"/>
          <p:nvPr/>
        </p:nvSpPr>
        <p:spPr>
          <a:xfrm>
            <a:off x="7984094" y="525674"/>
            <a:ext cx="2357620" cy="923330"/>
          </a:xfrm>
          <a:prstGeom prst="rect">
            <a:avLst/>
          </a:prstGeom>
          <a:solidFill>
            <a:srgbClr val="FF0000"/>
          </a:solidFill>
        </p:spPr>
        <p:txBody>
          <a:bodyPr wrap="square" rtlCol="0">
            <a:spAutoFit/>
          </a:bodyPr>
          <a:lstStyle/>
          <a:p>
            <a:r>
              <a:rPr lang="vi-VN" b="1" dirty="0">
                <a:solidFill>
                  <a:srgbClr val="FFFF00"/>
                </a:solidFill>
                <a:latin typeface="+mj-lt"/>
              </a:rPr>
              <a:t>Nhà thiết kế mĩ thuật</a:t>
            </a:r>
          </a:p>
          <a:p>
            <a:r>
              <a:rPr lang="vi-VN" b="1" dirty="0">
                <a:solidFill>
                  <a:srgbClr val="FFFF00"/>
                </a:solidFill>
                <a:latin typeface="+mj-lt"/>
              </a:rPr>
              <a:t> đa phương tiện</a:t>
            </a:r>
          </a:p>
          <a:p>
            <a:endParaRPr lang="vi-VN" b="1" dirty="0">
              <a:solidFill>
                <a:srgbClr val="FFFF00"/>
              </a:solidFill>
              <a:latin typeface="+mj-lt"/>
            </a:endParaRPr>
          </a:p>
        </p:txBody>
      </p:sp>
      <p:pic>
        <p:nvPicPr>
          <p:cNvPr id="42" name="Picture 41"/>
          <p:cNvPicPr>
            <a:picLocks noChangeAspect="1"/>
          </p:cNvPicPr>
          <p:nvPr/>
        </p:nvPicPr>
        <p:blipFill>
          <a:blip r:embed="rId3"/>
          <a:stretch>
            <a:fillRect/>
          </a:stretch>
        </p:blipFill>
        <p:spPr>
          <a:xfrm>
            <a:off x="7830603" y="1715678"/>
            <a:ext cx="1983866" cy="1443318"/>
          </a:xfrm>
          <a:prstGeom prst="roundRect">
            <a:avLst/>
          </a:prstGeom>
          <a:ln>
            <a:solidFill>
              <a:schemeClr val="tx1"/>
            </a:solidFill>
          </a:ln>
        </p:spPr>
      </p:pic>
      <p:sp>
        <p:nvSpPr>
          <p:cNvPr id="46" name="Rectangle 45"/>
          <p:cNvSpPr/>
          <p:nvPr/>
        </p:nvSpPr>
        <p:spPr>
          <a:xfrm>
            <a:off x="7969618" y="2745447"/>
            <a:ext cx="1768651" cy="30751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8" name="TextBox 47"/>
          <p:cNvSpPr txBox="1"/>
          <p:nvPr/>
        </p:nvSpPr>
        <p:spPr>
          <a:xfrm>
            <a:off x="7894630" y="2750346"/>
            <a:ext cx="1843639" cy="307777"/>
          </a:xfrm>
          <a:prstGeom prst="rect">
            <a:avLst/>
          </a:prstGeom>
          <a:noFill/>
          <a:ln>
            <a:solidFill>
              <a:schemeClr val="bg1"/>
            </a:solidFill>
          </a:ln>
        </p:spPr>
        <p:txBody>
          <a:bodyPr wrap="square" rtlCol="0">
            <a:spAutoFit/>
          </a:bodyPr>
          <a:lstStyle/>
          <a:p>
            <a:r>
              <a:rPr lang="vi-VN" sz="1400" b="1" dirty="0">
                <a:latin typeface="+mj-lt"/>
              </a:rPr>
              <a:t>Họa sĩ thiết kế Games</a:t>
            </a:r>
          </a:p>
        </p:txBody>
      </p:sp>
      <p:sp>
        <p:nvSpPr>
          <p:cNvPr id="51" name="TextBox 50"/>
          <p:cNvSpPr txBox="1"/>
          <p:nvPr/>
        </p:nvSpPr>
        <p:spPr>
          <a:xfrm>
            <a:off x="9417016" y="4329085"/>
            <a:ext cx="1567543" cy="923330"/>
          </a:xfrm>
          <a:prstGeom prst="rect">
            <a:avLst/>
          </a:prstGeom>
          <a:noFill/>
        </p:spPr>
        <p:txBody>
          <a:bodyPr wrap="square" rtlCol="0">
            <a:spAutoFit/>
          </a:bodyPr>
          <a:lstStyle/>
          <a:p>
            <a:r>
              <a:rPr lang="vi-VN" b="1" dirty="0">
                <a:solidFill>
                  <a:srgbClr val="FFFF00"/>
                </a:solidFill>
                <a:latin typeface="+mj-lt"/>
              </a:rPr>
              <a:t>Nhà thiết kế </a:t>
            </a:r>
          </a:p>
          <a:p>
            <a:r>
              <a:rPr lang="vi-VN" b="1" dirty="0">
                <a:solidFill>
                  <a:srgbClr val="FFFF00"/>
                </a:solidFill>
                <a:latin typeface="+mj-lt"/>
              </a:rPr>
              <a:t>công nghiệp</a:t>
            </a:r>
          </a:p>
          <a:p>
            <a:endParaRPr lang="vi-VN" dirty="0">
              <a:latin typeface="+mj-lt"/>
            </a:endParaRPr>
          </a:p>
        </p:txBody>
      </p:sp>
      <p:sp>
        <p:nvSpPr>
          <p:cNvPr id="54" name="Rounded Rectangle 53"/>
          <p:cNvSpPr/>
          <p:nvPr/>
        </p:nvSpPr>
        <p:spPr>
          <a:xfrm>
            <a:off x="7689677" y="1687191"/>
            <a:ext cx="2233070" cy="1541983"/>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7" name="Group 6"/>
          <p:cNvGrpSpPr/>
          <p:nvPr/>
        </p:nvGrpSpPr>
        <p:grpSpPr>
          <a:xfrm>
            <a:off x="10341714" y="739129"/>
            <a:ext cx="2404369" cy="1460696"/>
            <a:chOff x="10341714" y="739129"/>
            <a:chExt cx="2404369" cy="1460696"/>
          </a:xfrm>
        </p:grpSpPr>
        <p:pic>
          <p:nvPicPr>
            <p:cNvPr id="52" name="Picture 51"/>
            <p:cNvPicPr>
              <a:picLocks noChangeAspect="1"/>
            </p:cNvPicPr>
            <p:nvPr/>
          </p:nvPicPr>
          <p:blipFill>
            <a:blip r:embed="rId4"/>
            <a:stretch>
              <a:fillRect/>
            </a:stretch>
          </p:blipFill>
          <p:spPr>
            <a:xfrm>
              <a:off x="10448372" y="739129"/>
              <a:ext cx="1649434" cy="1193281"/>
            </a:xfrm>
            <a:prstGeom prst="roundRect">
              <a:avLst/>
            </a:prstGeom>
            <a:ln>
              <a:solidFill>
                <a:schemeClr val="tx1"/>
              </a:solidFill>
            </a:ln>
          </p:spPr>
        </p:pic>
        <p:sp>
          <p:nvSpPr>
            <p:cNvPr id="4" name="TextBox 3"/>
            <p:cNvSpPr txBox="1"/>
            <p:nvPr/>
          </p:nvSpPr>
          <p:spPr>
            <a:xfrm>
              <a:off x="10341714" y="1830493"/>
              <a:ext cx="2404369" cy="369332"/>
            </a:xfrm>
            <a:prstGeom prst="rect">
              <a:avLst/>
            </a:prstGeom>
            <a:noFill/>
          </p:spPr>
          <p:txBody>
            <a:bodyPr wrap="square" rtlCol="0">
              <a:spAutoFit/>
            </a:bodyPr>
            <a:lstStyle/>
            <a:p>
              <a:r>
                <a:rPr lang="vi-VN" dirty="0">
                  <a:latin typeface="+mj-lt"/>
                </a:rPr>
                <a:t>Thiết kế </a:t>
              </a:r>
              <a:r>
                <a:rPr lang="vi-VN">
                  <a:latin typeface="+mj-lt"/>
                </a:rPr>
                <a:t>trang web</a:t>
              </a:r>
              <a:endParaRPr lang="vi-VN" dirty="0">
                <a:latin typeface="+mj-lt"/>
              </a:endParaRPr>
            </a:p>
          </p:txBody>
        </p:sp>
      </p:grpSp>
      <p:sp>
        <p:nvSpPr>
          <p:cNvPr id="32" name="Rounded Rectangle 31"/>
          <p:cNvSpPr/>
          <p:nvPr/>
        </p:nvSpPr>
        <p:spPr>
          <a:xfrm>
            <a:off x="10377583" y="710447"/>
            <a:ext cx="1756363" cy="1410604"/>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4610845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circle(in)">
                                      <p:cBhvr>
                                        <p:cTn id="23" dur="20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circle(in)">
                                      <p:cBhvr>
                                        <p:cTn id="28" dur="2000"/>
                                        <p:tgtEl>
                                          <p:spTgt spid="41"/>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1000"/>
                                        <p:tgtEl>
                                          <p:spTgt spid="28"/>
                                        </p:tgtEl>
                                      </p:cBhvr>
                                    </p:animEffect>
                                    <p:anim calcmode="lin" valueType="num">
                                      <p:cBhvr>
                                        <p:cTn id="34" dur="1000" fill="hold"/>
                                        <p:tgtEl>
                                          <p:spTgt spid="28"/>
                                        </p:tgtEl>
                                        <p:attrNameLst>
                                          <p:attrName>ppt_x</p:attrName>
                                        </p:attrNameLst>
                                      </p:cBhvr>
                                      <p:tavLst>
                                        <p:tav tm="0">
                                          <p:val>
                                            <p:strVal val="#ppt_x"/>
                                          </p:val>
                                        </p:tav>
                                        <p:tav tm="100000">
                                          <p:val>
                                            <p:strVal val="#ppt_x"/>
                                          </p:val>
                                        </p:tav>
                                      </p:tavLst>
                                    </p:anim>
                                    <p:anim calcmode="lin" valueType="num">
                                      <p:cBhvr>
                                        <p:cTn id="3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 calcmode="lin" valueType="num">
                                      <p:cBhvr additive="base">
                                        <p:cTn id="40" dur="500" fill="hold"/>
                                        <p:tgtEl>
                                          <p:spTgt spid="31"/>
                                        </p:tgtEl>
                                        <p:attrNameLst>
                                          <p:attrName>ppt_x</p:attrName>
                                        </p:attrNameLst>
                                      </p:cBhvr>
                                      <p:tavLst>
                                        <p:tav tm="0">
                                          <p:val>
                                            <p:strVal val="#ppt_x"/>
                                          </p:val>
                                        </p:tav>
                                        <p:tav tm="100000">
                                          <p:val>
                                            <p:strVal val="#ppt_x"/>
                                          </p:val>
                                        </p:tav>
                                      </p:tavLst>
                                    </p:anim>
                                    <p:anim calcmode="lin" valueType="num">
                                      <p:cBhvr additive="base">
                                        <p:cTn id="41"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circle(in)">
                                      <p:cBhvr>
                                        <p:cTn id="46" dur="2000"/>
                                        <p:tgtEl>
                                          <p:spTgt spid="51"/>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anim calcmode="lin" valueType="num">
                                      <p:cBhvr additive="base">
                                        <p:cTn id="51" dur="500" fill="hold"/>
                                        <p:tgtEl>
                                          <p:spTgt spid="39"/>
                                        </p:tgtEl>
                                        <p:attrNameLst>
                                          <p:attrName>ppt_x</p:attrName>
                                        </p:attrNameLst>
                                      </p:cBhvr>
                                      <p:tavLst>
                                        <p:tav tm="0">
                                          <p:val>
                                            <p:strVal val="#ppt_x"/>
                                          </p:val>
                                        </p:tav>
                                        <p:tav tm="100000">
                                          <p:val>
                                            <p:strVal val="#ppt_x"/>
                                          </p:val>
                                        </p:tav>
                                      </p:tavLst>
                                    </p:anim>
                                    <p:anim calcmode="lin" valueType="num">
                                      <p:cBhvr additive="base">
                                        <p:cTn id="5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xit" presetSubtype="0" fill="hold" grpId="0" nodeType="clickEffect">
                                  <p:stCondLst>
                                    <p:cond delay="0"/>
                                  </p:stCondLst>
                                  <p:childTnLst>
                                    <p:animEffect transition="out" filter="fade">
                                      <p:cBhvr>
                                        <p:cTn id="56" dur="1000"/>
                                        <p:tgtEl>
                                          <p:spTgt spid="54"/>
                                        </p:tgtEl>
                                      </p:cBhvr>
                                    </p:animEffect>
                                    <p:anim calcmode="lin" valueType="num">
                                      <p:cBhvr>
                                        <p:cTn id="57" dur="1000"/>
                                        <p:tgtEl>
                                          <p:spTgt spid="54"/>
                                        </p:tgtEl>
                                        <p:attrNameLst>
                                          <p:attrName>ppt_x</p:attrName>
                                        </p:attrNameLst>
                                      </p:cBhvr>
                                      <p:tavLst>
                                        <p:tav tm="0">
                                          <p:val>
                                            <p:strVal val="ppt_x"/>
                                          </p:val>
                                        </p:tav>
                                        <p:tav tm="100000">
                                          <p:val>
                                            <p:strVal val="ppt_x"/>
                                          </p:val>
                                        </p:tav>
                                      </p:tavLst>
                                    </p:anim>
                                    <p:anim calcmode="lin" valueType="num">
                                      <p:cBhvr>
                                        <p:cTn id="58" dur="1000"/>
                                        <p:tgtEl>
                                          <p:spTgt spid="54"/>
                                        </p:tgtEl>
                                        <p:attrNameLst>
                                          <p:attrName>ppt_y</p:attrName>
                                        </p:attrNameLst>
                                      </p:cBhvr>
                                      <p:tavLst>
                                        <p:tav tm="0">
                                          <p:val>
                                            <p:strVal val="ppt_y"/>
                                          </p:val>
                                        </p:tav>
                                        <p:tav tm="100000">
                                          <p:val>
                                            <p:strVal val="ppt_y+.1"/>
                                          </p:val>
                                        </p:tav>
                                      </p:tavLst>
                                    </p:anim>
                                    <p:set>
                                      <p:cBhvr>
                                        <p:cTn id="59" dur="1" fill="hold">
                                          <p:stCondLst>
                                            <p:cond delay="999"/>
                                          </p:stCondLst>
                                        </p:cTn>
                                        <p:tgtEl>
                                          <p:spTgt spid="54"/>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6" presetClass="exit" presetSubtype="32" fill="hold" grpId="0" nodeType="clickEffect">
                                  <p:stCondLst>
                                    <p:cond delay="0"/>
                                  </p:stCondLst>
                                  <p:childTnLst>
                                    <p:animEffect transition="out" filter="circle(out)">
                                      <p:cBhvr>
                                        <p:cTn id="63" dur="2000"/>
                                        <p:tgtEl>
                                          <p:spTgt spid="32"/>
                                        </p:tgtEl>
                                      </p:cBhvr>
                                    </p:animEffect>
                                    <p:set>
                                      <p:cBhvr>
                                        <p:cTn id="64" dur="1" fill="hold">
                                          <p:stCondLst>
                                            <p:cond delay="19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animBg="1"/>
      <p:bldP spid="25" grpId="0" animBg="1"/>
      <p:bldP spid="28" grpId="0" animBg="1"/>
      <p:bldP spid="31" grpId="0"/>
      <p:bldP spid="34" grpId="0" animBg="1"/>
      <p:bldP spid="39" grpId="0" animBg="1"/>
      <p:bldP spid="41" grpId="0" animBg="1"/>
      <p:bldP spid="51" grpId="0"/>
      <p:bldP spid="54"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hiết kế công nghiệp là gì và học tại các trường nà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776"/>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438150" y="492186"/>
            <a:ext cx="11315700" cy="2925038"/>
            <a:chOff x="209550" y="492186"/>
            <a:chExt cx="11315700" cy="2925038"/>
          </a:xfrm>
          <a:solidFill>
            <a:srgbClr val="002060"/>
          </a:solidFill>
        </p:grpSpPr>
        <p:sp>
          <p:nvSpPr>
            <p:cNvPr id="5" name="Flowchart: Alternate Process 4"/>
            <p:cNvSpPr/>
            <p:nvPr/>
          </p:nvSpPr>
          <p:spPr>
            <a:xfrm>
              <a:off x="209550" y="492186"/>
              <a:ext cx="11315700" cy="2925038"/>
            </a:xfrm>
            <a:prstGeom prst="flowChartAlternateProcess">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ectangle 8"/>
            <p:cNvSpPr/>
            <p:nvPr/>
          </p:nvSpPr>
          <p:spPr>
            <a:xfrm>
              <a:off x="554264" y="899294"/>
              <a:ext cx="10553700" cy="2246769"/>
            </a:xfrm>
            <a:prstGeom prst="rect">
              <a:avLst/>
            </a:prstGeom>
            <a:grpFill/>
          </p:spPr>
          <p:txBody>
            <a:bodyPr wrap="square">
              <a:spAutoFit/>
            </a:bodyPr>
            <a:lstStyle/>
            <a:p>
              <a:r>
                <a:rPr lang="vi-VN" sz="2000" dirty="0">
                  <a:solidFill>
                    <a:srgbClr val="FFFF00"/>
                  </a:solidFill>
                  <a:latin typeface="+mj-lt"/>
                </a:rPr>
                <a:t>Ngành, nghề liên quan đến mĩ thuật ứng dụng phát triển rất đa dạng, với nhiều công việc hữu ích trong đời sống xã hội như thiết kế nội thất nhà ở, văn phòng: Thiết kể thời trang; thiết kế trò chơi điện tử(game), hoạt hình, phim ành,.. Nhiều lĩnh vực trong thiết kế mĩ thuật đa phương tiện như nhiếp ảnh, video clip, thiết kế giao diện website hay thiết kế đồ hoạ động (Motion graphic design), thiết kế bền vững (Sustainable design)... tạo nên sự hấp dẫn, thỏa sức sáng tạo, có cơ hội khẳng định bản thân cũng như có thêm nhiều sự hợp tác trong công việc, cơ hội phát triển năng lực bản thân với các công ty đa quốc gia.</a:t>
              </a:r>
            </a:p>
          </p:txBody>
        </p:sp>
      </p:grpSp>
      <p:pic>
        <p:nvPicPr>
          <p:cNvPr id="10" name="ngành nghê">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3264" y="6067405"/>
            <a:ext cx="609600" cy="609600"/>
          </a:xfrm>
          <a:prstGeom prst="rect">
            <a:avLst/>
          </a:prstGeom>
        </p:spPr>
      </p:pic>
    </p:spTree>
    <p:extLst>
      <p:ext uri="{BB962C8B-B14F-4D97-AF65-F5344CB8AC3E}">
        <p14:creationId xmlns:p14="http://schemas.microsoft.com/office/powerpoint/2010/main" val="170828643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36055" fill="hold"/>
                                        <p:tgtEl>
                                          <p:spTgt spid="10"/>
                                        </p:tgtEl>
                                      </p:cBhvr>
                                    </p:cmd>
                                  </p:childTnLst>
                                </p:cTn>
                              </p:par>
                            </p:childTnLst>
                          </p:cTn>
                        </p:par>
                      </p:childTnLst>
                    </p:cTn>
                  </p:par>
                </p:childTnLst>
              </p:cTn>
              <p:nextCondLst>
                <p:cond evt="onClick" delay="0">
                  <p:tgtEl>
                    <p:spTgt spid="10"/>
                  </p:tgtEl>
                </p:cond>
              </p:nextCondLst>
            </p:seq>
            <p:audio>
              <p:cMediaNode vol="80000">
                <p:cTn id="14"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73045" y="7938064"/>
            <a:ext cx="9144000" cy="1655762"/>
          </a:xfrm>
        </p:spPr>
        <p:txBody>
          <a:bodyPr/>
          <a:lstStyle/>
          <a:p>
            <a:endParaRPr lang="vi-VN" dirty="0"/>
          </a:p>
        </p:txBody>
      </p:sp>
      <p:pic>
        <p:nvPicPr>
          <p:cNvPr id="4" name="Picture 3"/>
          <p:cNvPicPr>
            <a:picLocks noChangeAspect="1"/>
          </p:cNvPicPr>
          <p:nvPr/>
        </p:nvPicPr>
        <p:blipFill rotWithShape="1">
          <a:blip r:embed="rId2"/>
          <a:srcRect l="10001" t="32875" r="8324" b="39057"/>
          <a:stretch/>
        </p:blipFill>
        <p:spPr>
          <a:xfrm>
            <a:off x="2350845" y="1184595"/>
            <a:ext cx="7490309" cy="3266563"/>
          </a:xfrm>
          <a:prstGeom prst="rect">
            <a:avLst/>
          </a:prstGeom>
        </p:spPr>
      </p:pic>
      <p:sp>
        <p:nvSpPr>
          <p:cNvPr id="5" name="TextBox 4"/>
          <p:cNvSpPr txBox="1"/>
          <p:nvPr/>
        </p:nvSpPr>
        <p:spPr>
          <a:xfrm>
            <a:off x="305152" y="4549676"/>
            <a:ext cx="11204326" cy="2308324"/>
          </a:xfrm>
          <a:prstGeom prst="rect">
            <a:avLst/>
          </a:prstGeom>
          <a:noFill/>
        </p:spPr>
        <p:txBody>
          <a:bodyPr wrap="square" rtlCol="0">
            <a:spAutoFit/>
          </a:bodyPr>
          <a:lstStyle/>
          <a:p>
            <a:r>
              <a:rPr lang="vi-VN" altLang="vi-VN" dirty="0">
                <a:solidFill>
                  <a:srgbClr val="1C1E21"/>
                </a:solidFill>
                <a:latin typeface="+mj-lt"/>
                <a:cs typeface="Segoe UI Historic" panose="020B0502040204020203" pitchFamily="34" charset="0"/>
              </a:rPr>
              <a:t>Gợi ý: </a:t>
            </a:r>
          </a:p>
          <a:p>
            <a:r>
              <a:rPr lang="vi-VN" altLang="vi-VN" dirty="0">
                <a:solidFill>
                  <a:srgbClr val="1C1E21"/>
                </a:solidFill>
                <a:latin typeface="+mj-lt"/>
                <a:cs typeface="Segoe UI Historic" panose="020B0502040204020203" pitchFamily="34" charset="0"/>
              </a:rPr>
              <a:t>Bước 1: Lựa chọn ngành, nghề có liên quan đến mĩ thuật ứng dụng. </a:t>
            </a:r>
          </a:p>
          <a:p>
            <a:r>
              <a:rPr lang="vi-VN" altLang="vi-VN" dirty="0">
                <a:solidFill>
                  <a:srgbClr val="1C1E21"/>
                </a:solidFill>
                <a:latin typeface="+mj-lt"/>
                <a:cs typeface="Segoe UI Historic" panose="020B0502040204020203" pitchFamily="34" charset="0"/>
              </a:rPr>
              <a:t>Bước 2: Chọn và sắp xếp hình ảnh để thể hiện nội dung.</a:t>
            </a:r>
          </a:p>
          <a:p>
            <a:r>
              <a:rPr lang="vi-VN" altLang="vi-VN" dirty="0">
                <a:solidFill>
                  <a:srgbClr val="1C1E21"/>
                </a:solidFill>
                <a:latin typeface="+mj-lt"/>
                <a:cs typeface="Segoe UI Historic" panose="020B0502040204020203" pitchFamily="34" charset="0"/>
              </a:rPr>
              <a:t> Bước 3: Viết lời giới thiệu về đặc điểm của ngành, nghề mĩ thuật ứng dụng (cơ sờ đào tạo, hoạt động đặc trưng, sản phẩm, nhu cầu xã hội đổi với công việc về Iīnh vực này,..) </a:t>
            </a:r>
          </a:p>
          <a:p>
            <a:r>
              <a:rPr lang="vi-VN" altLang="vi-VN" dirty="0">
                <a:solidFill>
                  <a:srgbClr val="1C1E21"/>
                </a:solidFill>
                <a:latin typeface="+mj-lt"/>
                <a:cs typeface="Segoe UI Historic" panose="020B0502040204020203" pitchFamily="34" charset="0"/>
              </a:rPr>
              <a:t>Bước 4: Trao đổi trong nhóm và hoàn thiện bài giới thiệu.</a:t>
            </a:r>
          </a:p>
          <a:p>
            <a:r>
              <a:rPr lang="vi-VN" altLang="vi-VN" dirty="0">
                <a:solidFill>
                  <a:srgbClr val="1C1E21"/>
                </a:solidFill>
                <a:latin typeface="+mj-lt"/>
                <a:cs typeface="Segoe UI Historic" panose="020B0502040204020203" pitchFamily="34" charset="0"/>
              </a:rPr>
              <a:t> Lưu ý: Căn cứ vào điểu kiện thực tể để lựa chọn hình thức trình bày phù hợp như: PowerPoint, sơ đồ tu duy, video clip,..</a:t>
            </a:r>
            <a:endParaRPr lang="vi-VN" dirty="0">
              <a:latin typeface="+mj-lt"/>
            </a:endParaRPr>
          </a:p>
        </p:txBody>
      </p:sp>
      <p:sp>
        <p:nvSpPr>
          <p:cNvPr id="6" name="Title 1"/>
          <p:cNvSpPr txBox="1">
            <a:spLocks/>
          </p:cNvSpPr>
          <p:nvPr/>
        </p:nvSpPr>
        <p:spPr>
          <a:xfrm>
            <a:off x="1756228" y="-1301523"/>
            <a:ext cx="9144000" cy="23876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eaLnBrk="0" fontAlgn="base" hangingPunct="0">
              <a:lnSpc>
                <a:spcPct val="100000"/>
              </a:lnSpc>
              <a:spcAft>
                <a:spcPct val="0"/>
              </a:spcAft>
            </a:pPr>
            <a:r>
              <a:rPr lang="vi-VN" altLang="vi-VN" sz="3200" dirty="0">
                <a:solidFill>
                  <a:srgbClr val="C00000"/>
                </a:solidFill>
                <a:cs typeface="Segoe UI Historic" panose="020B0502040204020203" pitchFamily="34" charset="0"/>
              </a:rPr>
              <a:t> </a:t>
            </a:r>
            <a:br>
              <a:rPr lang="vi-VN" altLang="vi-VN" sz="3200" dirty="0">
                <a:solidFill>
                  <a:srgbClr val="C00000"/>
                </a:solidFill>
              </a:rPr>
            </a:br>
            <a:r>
              <a:rPr lang="vi-VN" altLang="vi-VN" sz="3200" dirty="0">
                <a:solidFill>
                  <a:srgbClr val="C00000"/>
                </a:solidFill>
                <a:cs typeface="Segoe UI Historic" panose="020B0502040204020203" pitchFamily="34" charset="0"/>
              </a:rPr>
              <a:t>THỂ HIỆN </a:t>
            </a:r>
            <a:br>
              <a:rPr lang="vi-VN" altLang="vi-VN" sz="3200" dirty="0">
                <a:solidFill>
                  <a:srgbClr val="1C1E21"/>
                </a:solidFill>
                <a:cs typeface="Segoe UI Historic" panose="020B0502040204020203" pitchFamily="34" charset="0"/>
              </a:rPr>
            </a:br>
            <a:r>
              <a:rPr lang="vi-VN" altLang="vi-VN" sz="3200" dirty="0">
                <a:solidFill>
                  <a:srgbClr val="1C1E21"/>
                </a:solidFill>
                <a:cs typeface="Segoe UI Historic" panose="020B0502040204020203" pitchFamily="34" charset="0"/>
              </a:rPr>
              <a:t>Cách giới thiệu về ngành, nghề mĩ thuật ứng dụng. </a:t>
            </a:r>
            <a:endParaRPr lang="vi-VN" sz="3200" dirty="0"/>
          </a:p>
        </p:txBody>
      </p:sp>
    </p:spTree>
    <p:extLst>
      <p:ext uri="{BB962C8B-B14F-4D97-AF65-F5344CB8AC3E}">
        <p14:creationId xmlns:p14="http://schemas.microsoft.com/office/powerpoint/2010/main" val="17544907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277</TotalTime>
  <Words>1088</Words>
  <Application>Microsoft Office PowerPoint</Application>
  <PresentationFormat>Widescreen</PresentationFormat>
  <Paragraphs>108</Paragraphs>
  <Slides>16</Slides>
  <Notes>0</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Calibri Light</vt:lpstr>
      <vt:lpstr>Segoe UI Historic</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Nguyễn Thị Hợp</cp:lastModifiedBy>
  <cp:revision>26</cp:revision>
  <dcterms:created xsi:type="dcterms:W3CDTF">2024-07-27T12:54:01Z</dcterms:created>
  <dcterms:modified xsi:type="dcterms:W3CDTF">2024-12-05T14:49:39Z</dcterms:modified>
</cp:coreProperties>
</file>