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1" r:id="rId2"/>
    <p:sldId id="262" r:id="rId3"/>
    <p:sldId id="257" r:id="rId4"/>
    <p:sldId id="259" r:id="rId5"/>
    <p:sldId id="265" r:id="rId6"/>
    <p:sldId id="267" r:id="rId7"/>
    <p:sldId id="275" r:id="rId8"/>
    <p:sldId id="278" r:id="rId9"/>
    <p:sldId id="277" r:id="rId10"/>
    <p:sldId id="276" r:id="rId11"/>
    <p:sldId id="266" r:id="rId12"/>
    <p:sldId id="280" r:id="rId13"/>
    <p:sldId id="269" r:id="rId14"/>
    <p:sldId id="268" r:id="rId15"/>
    <p:sldId id="289" r:id="rId16"/>
    <p:sldId id="287" r:id="rId17"/>
    <p:sldId id="288" r:id="rId18"/>
    <p:sldId id="286" r:id="rId19"/>
    <p:sldId id="270" r:id="rId20"/>
    <p:sldId id="272" r:id="rId21"/>
    <p:sldId id="273" r:id="rId22"/>
    <p:sldId id="274" r:id="rId23"/>
    <p:sldId id="284" r:id="rId24"/>
    <p:sldId id="285" r:id="rId25"/>
    <p:sldId id="279"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03" autoAdjust="0"/>
    <p:restoredTop sz="94660"/>
  </p:normalViewPr>
  <p:slideViewPr>
    <p:cSldViewPr snapToGrid="0">
      <p:cViewPr varScale="1">
        <p:scale>
          <a:sx n="72" d="100"/>
          <a:sy n="72"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7C933-2703-47DD-B880-D285295304DE}"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CFA15-2313-4B7B-B756-645BE6E2D577}" type="slidenum">
              <a:rPr lang="en-US" smtClean="0"/>
              <a:t>‹#›</a:t>
            </a:fld>
            <a:endParaRPr lang="en-US"/>
          </a:p>
        </p:txBody>
      </p:sp>
    </p:spTree>
    <p:extLst>
      <p:ext uri="{BB962C8B-B14F-4D97-AF65-F5344CB8AC3E}">
        <p14:creationId xmlns:p14="http://schemas.microsoft.com/office/powerpoint/2010/main" val="156982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a:t>
            </a:fld>
            <a:endParaRPr lang="en-US" altLang="en-US"/>
          </a:p>
        </p:txBody>
      </p:sp>
    </p:spTree>
    <p:extLst>
      <p:ext uri="{BB962C8B-B14F-4D97-AF65-F5344CB8AC3E}">
        <p14:creationId xmlns:p14="http://schemas.microsoft.com/office/powerpoint/2010/main" val="161250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7</a:t>
            </a:fld>
            <a:endParaRPr lang="en-US"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861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8</a:t>
            </a:fld>
            <a:endParaRPr lang="en-US" altLang="en-US"/>
          </a:p>
        </p:txBody>
      </p:sp>
    </p:spTree>
    <p:extLst>
      <p:ext uri="{BB962C8B-B14F-4D97-AF65-F5344CB8AC3E}">
        <p14:creationId xmlns:p14="http://schemas.microsoft.com/office/powerpoint/2010/main" val="191143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23</a:t>
            </a:fld>
            <a:endParaRPr lang="en-US" altLang="en-US"/>
          </a:p>
        </p:txBody>
      </p:sp>
    </p:spTree>
    <p:extLst>
      <p:ext uri="{BB962C8B-B14F-4D97-AF65-F5344CB8AC3E}">
        <p14:creationId xmlns:p14="http://schemas.microsoft.com/office/powerpoint/2010/main" val="2894141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26</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214922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2280E4-FBF9-4A32-BC4F-BFA0283A9DCE}"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33331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280E4-FBF9-4A32-BC4F-BFA0283A9DCE}"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9572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280E4-FBF9-4A32-BC4F-BFA0283A9DCE}"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5778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7577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280E4-FBF9-4A32-BC4F-BFA0283A9DCE}"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77307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2280E4-FBF9-4A32-BC4F-BFA0283A9DCE}"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306395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2280E4-FBF9-4A32-BC4F-BFA0283A9DCE}"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8719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2280E4-FBF9-4A32-BC4F-BFA0283A9DCE}" type="datetimeFigureOut">
              <a:rPr lang="en-US" smtClean="0"/>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46291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2280E4-FBF9-4A32-BC4F-BFA0283A9DCE}" type="datetimeFigureOut">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90852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280E4-FBF9-4A32-BC4F-BFA0283A9DCE}"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0959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8192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70181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280E4-FBF9-4A32-BC4F-BFA0283A9DCE}" type="datetimeFigureOut">
              <a:rPr lang="en-US" smtClean="0"/>
              <a:t>11/11/2025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A6BB-4FD7-4183-9EBC-755E0487A9C1}" type="slidenum">
              <a:rPr lang="en-US" smtClean="0"/>
              <a:t>‹#›</a:t>
            </a:fld>
            <a:endParaRPr lang="en-US"/>
          </a:p>
        </p:txBody>
      </p:sp>
    </p:spTree>
    <p:extLst>
      <p:ext uri="{BB962C8B-B14F-4D97-AF65-F5344CB8AC3E}">
        <p14:creationId xmlns:p14="http://schemas.microsoft.com/office/powerpoint/2010/main" val="346910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3.gif"/></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314170" y="2133594"/>
            <a:ext cx="9911432" cy="1938992"/>
          </a:xfrm>
          <a:prstGeom prst="rect">
            <a:avLst/>
          </a:prstGeom>
          <a:noFill/>
        </p:spPr>
        <p:txBody>
          <a:bodyPr wrap="none" rtlCol="0">
            <a:spAutoFit/>
          </a:bodyPr>
          <a:lstStyle/>
          <a:p>
            <a:pPr algn="ctr"/>
            <a:r>
              <a:rPr lang="en-US" sz="6000" b="1" dirty="0">
                <a:ln>
                  <a:solidFill>
                    <a:schemeClr val="bg1"/>
                  </a:solidFill>
                </a:ln>
                <a:solidFill>
                  <a:srgbClr val="FFFF00"/>
                </a:solidFill>
                <a:latin typeface="Times New Roman" panose="02020603050405020304" pitchFamily="18" charset="0"/>
                <a:cs typeface="Times New Roman" panose="02020603050405020304" pitchFamily="18" charset="0"/>
              </a:rPr>
              <a:t>CHÀO MỪNG </a:t>
            </a:r>
          </a:p>
          <a:p>
            <a:pPr algn="ctr"/>
            <a:r>
              <a:rPr lang="en-US" sz="6000" b="1" dirty="0">
                <a:ln>
                  <a:solidFill>
                    <a:schemeClr val="bg1"/>
                  </a:solidFill>
                </a:ln>
                <a:solidFill>
                  <a:srgbClr val="FFFF00"/>
                </a:solidFill>
                <a:latin typeface="Times New Roman" panose="02020603050405020304" pitchFamily="18" charset="0"/>
                <a:cs typeface="Times New Roman" panose="02020603050405020304" pitchFamily="18" charset="0"/>
              </a:rPr>
              <a:t>QUÝ THẦY CÔ VỀ DỰ GIỜ</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15156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par>
                                <p:cTn id="24" presetID="1" presetClass="mediacall" presetSubtype="0" fill="hold" nodeType="withEffect">
                                  <p:stCondLst>
                                    <p:cond delay="1000"/>
                                  </p:stCondLst>
                                  <p:childTnLst>
                                    <p:cmd type="call" cmd="playFrom(0.0)">
                                      <p:cBhvr>
                                        <p:cTn id="25"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6" repeatCount="indefinite" fill="hold" display="0">
                  <p:stCondLst>
                    <p:cond delay="indefinite"/>
                  </p:stCondLst>
                  <p:endCondLst>
                    <p:cond evt="onStopAudio" delay="0">
                      <p:tgtEl>
                        <p:sldTgt/>
                      </p:tgtEl>
                    </p:cond>
                  </p:endCondLst>
                </p:cTn>
                <p:tgtEl>
                  <p:spTgt spid="25"/>
                </p:tgtEl>
              </p:cMediaNode>
            </p:audio>
            <p:audio>
              <p:cMediaNode vol="100000">
                <p:cTn id="27" fill="hold" display="0">
                  <p:stCondLst>
                    <p:cond delay="indefinite"/>
                  </p:stCondLst>
                  <p:endCondLst>
                    <p:cond evt="onStopAudio" delay="0">
                      <p:tgtEl>
                        <p:sldTgt/>
                      </p:tgtEl>
                    </p:cond>
                  </p:endCondLst>
                </p:cTn>
                <p:tgtEl>
                  <p:spTgt spid="20"/>
                </p:tgtEl>
              </p:cMediaNode>
            </p:audi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5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16"/>
            <a:ext cx="6403926" cy="4776108"/>
          </a:xfrm>
          <a:prstGeom prst="rect">
            <a:avLst/>
          </a:prstGeom>
        </p:spPr>
      </p:pic>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Vịnh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a:t>
            </a:r>
            <a:r>
              <a:rPr lang="en-US" sz="2800" b="1" dirty="0">
                <a:latin typeface="Times New Roman" panose="02020603050405020304" pitchFamily="18" charset="0"/>
                <a:cs typeface="Times New Roman" panose="02020603050405020304" pitchFamily="18" charset="0"/>
              </a:rPr>
              <a:t> Long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Bàng</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6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12</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407" y="853223"/>
            <a:ext cx="5730648" cy="30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0" y="869944"/>
            <a:ext cx="6088969"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a:solidFill>
                  <a:srgbClr val="FF33CC"/>
                </a:solidFill>
                <a:latin typeface="Times New Roman" pitchFamily="18" charset="0"/>
                <a:cs typeface="Times New Roman" pitchFamily="18" charset="0"/>
              </a:rPr>
              <a:t>Tác</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0" y="4018476"/>
            <a:ext cx="6111648" cy="290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59" y="3950552"/>
            <a:ext cx="5720896" cy="2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7383" y="6459538"/>
            <a:ext cx="1986640"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a:solidFill>
                  <a:srgbClr val="0070C0"/>
                </a:solidFill>
                <a:latin typeface="Times New Roman" pitchFamily="18" charset="0"/>
                <a:cs typeface="Times New Roman" pitchFamily="18" charset="0"/>
              </a:rPr>
              <a:t>Tác</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1A093EE7-6410-46DF-888C-B5DA7C263F5E}"/>
              </a:ext>
            </a:extLst>
          </p:cNvPr>
          <p:cNvSpPr txBox="1"/>
          <p:nvPr/>
        </p:nvSpPr>
        <p:spPr>
          <a:xfrm>
            <a:off x="151945" y="3486630"/>
            <a:ext cx="579120" cy="523220"/>
          </a:xfrm>
          <a:prstGeom prst="rect">
            <a:avLst/>
          </a:prstGeom>
          <a:noFill/>
        </p:spPr>
        <p:txBody>
          <a:bodyPr wrap="square" rtlCol="0">
            <a:spAutoFit/>
          </a:bodyPr>
          <a:lstStyle/>
          <a:p>
            <a:r>
              <a:rPr lang="en-US" sz="2800" b="1" dirty="0">
                <a:solidFill>
                  <a:schemeClr val="tx2"/>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BA0B0AAE-5D67-4394-9BCE-A7792F2AA2B5}"/>
              </a:ext>
            </a:extLst>
          </p:cNvPr>
          <p:cNvSpPr txBox="1"/>
          <p:nvPr/>
        </p:nvSpPr>
        <p:spPr>
          <a:xfrm>
            <a:off x="11493368" y="3409686"/>
            <a:ext cx="57912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a:t>
            </a:r>
          </a:p>
        </p:txBody>
      </p:sp>
      <p:sp>
        <p:nvSpPr>
          <p:cNvPr id="21" name="TextBox 20">
            <a:extLst>
              <a:ext uri="{FF2B5EF4-FFF2-40B4-BE49-F238E27FC236}">
                <a16:creationId xmlns:a16="http://schemas.microsoft.com/office/drawing/2014/main" id="{ADEE9F72-AE6B-470A-821A-FF2A0DCF5386}"/>
              </a:ext>
            </a:extLst>
          </p:cNvPr>
          <p:cNvSpPr txBox="1"/>
          <p:nvPr/>
        </p:nvSpPr>
        <p:spPr>
          <a:xfrm>
            <a:off x="345895" y="6198255"/>
            <a:ext cx="57912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p>
        </p:txBody>
      </p:sp>
      <p:sp>
        <p:nvSpPr>
          <p:cNvPr id="22" name="TextBox 21">
            <a:extLst>
              <a:ext uri="{FF2B5EF4-FFF2-40B4-BE49-F238E27FC236}">
                <a16:creationId xmlns:a16="http://schemas.microsoft.com/office/drawing/2014/main" id="{47485887-532D-45D8-9ABF-248D86A4B79F}"/>
              </a:ext>
            </a:extLst>
          </p:cNvPr>
          <p:cNvSpPr txBox="1"/>
          <p:nvPr/>
        </p:nvSpPr>
        <p:spPr>
          <a:xfrm>
            <a:off x="11407367" y="6226447"/>
            <a:ext cx="579120"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907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5376"/>
                                        </p:tgtEl>
                                        <p:attrNameLst>
                                          <p:attrName>style.visibility</p:attrName>
                                        </p:attrNameLst>
                                      </p:cBhvr>
                                      <p:to>
                                        <p:strVal val="visible"/>
                                      </p:to>
                                    </p:set>
                                    <p:animEffect transition="in" filter="fade">
                                      <p:cBhvr>
                                        <p:cTn id="18" dur="500"/>
                                        <p:tgtEl>
                                          <p:spTgt spid="15376"/>
                                        </p:tgtEl>
                                      </p:cBhvr>
                                    </p:animEffect>
                                  </p:childTnLst>
                                </p:cTn>
                              </p:par>
                              <p:par>
                                <p:cTn id="19" presetID="10" presetClass="entr" presetSubtype="0" fill="hold" nodeType="withEffect">
                                  <p:stCondLst>
                                    <p:cond delay="0"/>
                                  </p:stCondLst>
                                  <p:childTnLst>
                                    <p:set>
                                      <p:cBhvr>
                                        <p:cTn id="20" dur="1" fill="hold">
                                          <p:stCondLst>
                                            <p:cond delay="0"/>
                                          </p:stCondLst>
                                        </p:cTn>
                                        <p:tgtEl>
                                          <p:spTgt spid="15378"/>
                                        </p:tgtEl>
                                        <p:attrNameLst>
                                          <p:attrName>style.visibility</p:attrName>
                                        </p:attrNameLst>
                                      </p:cBhvr>
                                      <p:to>
                                        <p:strVal val="visible"/>
                                      </p:to>
                                    </p:set>
                                    <p:animEffect transition="in" filter="fade">
                                      <p:cBhvr>
                                        <p:cTn id="21" dur="500"/>
                                        <p:tgtEl>
                                          <p:spTgt spid="1537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P spid="18" grpId="0"/>
      <p:bldP spid="19"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A389658-9FC4-46A8-B504-54DD4E5E6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768"/>
            <a:ext cx="12192000" cy="5648579"/>
          </a:xfrm>
          <a:prstGeom prst="rect">
            <a:avLst/>
          </a:prstGeom>
        </p:spPr>
      </p:pic>
    </p:spTree>
    <p:extLst>
      <p:ext uri="{BB962C8B-B14F-4D97-AF65-F5344CB8AC3E}">
        <p14:creationId xmlns:p14="http://schemas.microsoft.com/office/powerpoint/2010/main" val="30061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61" y="0"/>
            <a:ext cx="3949018" cy="830997"/>
          </a:xfrm>
          <a:prstGeom prst="rect">
            <a:avLst/>
          </a:prstGeom>
          <a:noFill/>
        </p:spPr>
        <p:txBody>
          <a:bodyPr wrap="squar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770775" y="5864087"/>
            <a:ext cx="7354236" cy="523220"/>
          </a:xfrm>
          <a:prstGeom prst="rect">
            <a:avLst/>
          </a:prstGeom>
          <a:solidFill>
            <a:schemeClr val="accent6">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9" name="Picture 8"/>
          <p:cNvPicPr/>
          <p:nvPr/>
        </p:nvPicPr>
        <p:blipFill>
          <a:blip r:embed="rId2"/>
          <a:stretch>
            <a:fillRect/>
          </a:stretch>
        </p:blipFill>
        <p:spPr>
          <a:xfrm>
            <a:off x="1272209" y="993913"/>
            <a:ext cx="8733182" cy="4572000"/>
          </a:xfrm>
          <a:prstGeom prst="rect">
            <a:avLst/>
          </a:prstGeom>
        </p:spPr>
      </p:pic>
    </p:spTree>
    <p:extLst>
      <p:ext uri="{BB962C8B-B14F-4D97-AF65-F5344CB8AC3E}">
        <p14:creationId xmlns:p14="http://schemas.microsoft.com/office/powerpoint/2010/main" val="1275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544996" y="1484285"/>
            <a:ext cx="10760528" cy="3046988"/>
          </a:xfrm>
          <a:prstGeom prst="rect">
            <a:avLst/>
          </a:prstGeom>
        </p:spPr>
        <p:txBody>
          <a:bodyPr wrap="square">
            <a:spAutoFit/>
          </a:bodyPr>
          <a:lstStyle/>
          <a:p>
            <a:pPr marL="457200" indent="-457200" algn="just">
              <a:buFontTx/>
              <a:buChar char="-"/>
            </a:pPr>
            <a:r>
              <a:rPr lang="vi-VN" sz="3200" b="1" dirty="0">
                <a:solidFill>
                  <a:srgbClr val="0070C0"/>
                </a:solidFill>
                <a:latin typeface="Times New Roman" panose="02020603050405020304" pitchFamily="18" charset="0"/>
                <a:ea typeface="Calibri" panose="020F0502020204030204" pitchFamily="34" charset="0"/>
              </a:rPr>
              <a:t>Nội </a:t>
            </a:r>
            <a:r>
              <a:rPr lang="en-US" sz="3200" b="1" dirty="0" err="1">
                <a:solidFill>
                  <a:srgbClr val="0070C0"/>
                </a:solidFill>
                <a:latin typeface="Times New Roman" panose="02020603050405020304" pitchFamily="18" charset="0"/>
                <a:ea typeface="Calibri" panose="020F0502020204030204" pitchFamily="34" charset="0"/>
              </a:rPr>
              <a:t>sinh</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tạo</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núi</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Các</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địa</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mảng</a:t>
            </a:r>
            <a:r>
              <a:rPr lang="en-US" sz="3200" b="1" dirty="0">
                <a:solidFill>
                  <a:srgbClr val="0070C0"/>
                </a:solidFill>
                <a:latin typeface="Times New Roman" panose="02020603050405020304" pitchFamily="18" charset="0"/>
                <a:ea typeface="Calibri" panose="020F0502020204030204" pitchFamily="34" charset="0"/>
              </a:rPr>
              <a:t> di </a:t>
            </a:r>
            <a:r>
              <a:rPr lang="en-US" sz="3200" b="1" dirty="0" err="1">
                <a:solidFill>
                  <a:srgbClr val="0070C0"/>
                </a:solidFill>
                <a:latin typeface="Times New Roman" panose="02020603050405020304" pitchFamily="18" charset="0"/>
                <a:ea typeface="Calibri" panose="020F0502020204030204" pitchFamily="34" charset="0"/>
              </a:rPr>
              <a:t>chuyển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xô</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vào</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nhau</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hoặc</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tách</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xa</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nhau</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khiến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các</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lớp</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đất</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đá</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bị</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dồn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ép</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uốn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thành</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núi</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hoặc</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vật</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chất</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nóng</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chảy</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phun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trào</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lên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bề</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mặt</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tạo</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núi</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lửa</a:t>
            </a:r>
            <a:r>
              <a:rPr lang="en-US" sz="3200" b="1" dirty="0">
                <a:solidFill>
                  <a:srgbClr val="0070C0"/>
                </a:solidFill>
                <a:latin typeface="Times New Roman" panose="02020603050405020304" pitchFamily="18" charset="0"/>
                <a:ea typeface="Calibri" panose="020F0502020204030204" pitchFamily="34" charset="0"/>
              </a:rPr>
              <a:t>.</a:t>
            </a:r>
            <a:r>
              <a:rPr lang="vi-VN" sz="3200" b="1" dirty="0">
                <a:solidFill>
                  <a:srgbClr val="0070C0"/>
                </a:solidFill>
                <a:latin typeface="Times New Roman" panose="02020603050405020304" pitchFamily="18" charset="0"/>
                <a:ea typeface="Calibri" panose="020F0502020204030204" pitchFamily="34" charset="0"/>
              </a:rPr>
              <a:t> </a:t>
            </a:r>
            <a:endParaRPr lang="en-US" sz="3200" b="1" dirty="0">
              <a:solidFill>
                <a:srgbClr val="0070C0"/>
              </a:solidFill>
              <a:latin typeface="Times New Roman" panose="02020603050405020304" pitchFamily="18" charset="0"/>
              <a:ea typeface="Calibri" panose="020F0502020204030204" pitchFamily="34" charset="0"/>
            </a:endParaRPr>
          </a:p>
          <a:p>
            <a:pPr marL="457200" indent="-457200" algn="just">
              <a:buFontTx/>
              <a:buChar char="-"/>
            </a:pPr>
            <a:r>
              <a:rPr lang="en-US" sz="3200" b="1" dirty="0">
                <a:solidFill>
                  <a:srgbClr val="0070C0"/>
                </a:solidFill>
                <a:latin typeface="Times New Roman" panose="02020603050405020304" pitchFamily="18" charset="0"/>
                <a:ea typeface="Calibri" panose="020F0502020204030204" pitchFamily="34" charset="0"/>
              </a:rPr>
              <a:t>N</a:t>
            </a:r>
            <a:r>
              <a:rPr lang="vi-VN" sz="3200" b="1" dirty="0">
                <a:solidFill>
                  <a:srgbClr val="0070C0"/>
                </a:solidFill>
                <a:latin typeface="Times New Roman" panose="02020603050405020304" pitchFamily="18" charset="0"/>
                <a:ea typeface="Calibri" panose="020F0502020204030204" pitchFamily="34" charset="0"/>
              </a:rPr>
              <a:t>goại sinh</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phá</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hủy</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bào</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mòn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đỉnh</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núi</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sườn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núi</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tạo</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các</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thung</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lũng</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dưới</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chân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núi</a:t>
            </a:r>
            <a:r>
              <a:rPr lang="en-US" sz="3200" b="1" dirty="0">
                <a:solidFill>
                  <a:srgbClr val="0070C0"/>
                </a:solidFill>
                <a:latin typeface="Times New Roman" panose="02020603050405020304" pitchFamily="18" charset="0"/>
                <a:ea typeface="Calibri" panose="020F0502020204030204" pitchFamily="34" charset="0"/>
              </a:rPr>
              <a:t>.</a:t>
            </a:r>
            <a:r>
              <a:rPr lang="vi-VN" sz="3200" b="1" dirty="0">
                <a:solidFill>
                  <a:srgbClr val="0070C0"/>
                </a:solidFill>
                <a:latin typeface="Times New Roman" panose="02020603050405020304" pitchFamily="18" charset="0"/>
                <a:ea typeface="Calibri" panose="020F0502020204030204" pitchFamily="34" charset="0"/>
              </a:rPr>
              <a:t> </a:t>
            </a:r>
            <a:endParaRPr lang="en-US" sz="3200" b="1" dirty="0">
              <a:solidFill>
                <a:srgbClr val="0070C0"/>
              </a:solidFill>
            </a:endParaRPr>
          </a:p>
        </p:txBody>
      </p:sp>
    </p:spTree>
    <p:extLst>
      <p:ext uri="{BB962C8B-B14F-4D97-AF65-F5344CB8AC3E}">
        <p14:creationId xmlns:p14="http://schemas.microsoft.com/office/powerpoint/2010/main" val="20237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DAE1652-BF30-4F24-8D4F-3EEBA670E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191" y="1656315"/>
            <a:ext cx="11383618" cy="4181475"/>
          </a:xfrm>
          <a:prstGeom prst="rect">
            <a:avLst/>
          </a:prstGeom>
        </p:spPr>
      </p:pic>
    </p:spTree>
    <p:extLst>
      <p:ext uri="{BB962C8B-B14F-4D97-AF65-F5344CB8AC3E}">
        <p14:creationId xmlns:p14="http://schemas.microsoft.com/office/powerpoint/2010/main" val="268094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27" y="1641985"/>
            <a:ext cx="5293217" cy="3780017"/>
          </a:xfrm>
          <a:prstGeom prst="rect">
            <a:avLst/>
          </a:prstGeom>
        </p:spPr>
      </p:pic>
      <p:pic>
        <p:nvPicPr>
          <p:cNvPr id="6" name="Picture 4"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41986"/>
            <a:ext cx="5539486" cy="37800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38263" y="5548556"/>
            <a:ext cx="3872592" cy="954107"/>
          </a:xfrm>
          <a:prstGeom prst="rect">
            <a:avLst/>
          </a:prstGeom>
          <a:noFill/>
        </p:spPr>
        <p:txBody>
          <a:bodyPr wrap="square" rtlCol="0">
            <a:spAutoFit/>
          </a:bodyPr>
          <a:lstStyle/>
          <a:p>
            <a:pPr algn="ctr"/>
            <a:r>
              <a:rPr lang="en-US" sz="2800" b="1" dirty="0" err="1">
                <a:solidFill>
                  <a:srgbClr val="FFC000"/>
                </a:solidFill>
                <a:latin typeface="Times New Roman" panose="02020603050405020304" pitchFamily="18" charset="0"/>
                <a:cs typeface="Times New Roman" panose="02020603050405020304" pitchFamily="18" charset="0"/>
              </a:rPr>
              <a:t>Đỉnh</a:t>
            </a:r>
            <a:r>
              <a:rPr lang="en-US" sz="2800" b="1" dirty="0">
                <a:solidFill>
                  <a:srgbClr val="FFC000"/>
                </a:solidFill>
                <a:latin typeface="Times New Roman" panose="02020603050405020304" pitchFamily="18" charset="0"/>
                <a:cs typeface="Times New Roman" panose="02020603050405020304" pitchFamily="18" charset="0"/>
              </a:rPr>
              <a:t> Ê-</a:t>
            </a:r>
            <a:r>
              <a:rPr lang="en-US" sz="2800" b="1" dirty="0" err="1">
                <a:solidFill>
                  <a:srgbClr val="FFC000"/>
                </a:solidFill>
                <a:latin typeface="Times New Roman" panose="02020603050405020304" pitchFamily="18" charset="0"/>
                <a:cs typeface="Times New Roman" panose="02020603050405020304" pitchFamily="18" charset="0"/>
              </a:rPr>
              <a:t>vơ</a:t>
            </a:r>
            <a:r>
              <a:rPr lang="en-US" sz="2800" b="1" dirty="0">
                <a:solidFill>
                  <a:srgbClr val="FFC000"/>
                </a:solidFill>
                <a:latin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cs typeface="Times New Roman" panose="02020603050405020304" pitchFamily="18" charset="0"/>
              </a:rPr>
              <a:t>rét</a:t>
            </a:r>
            <a:r>
              <a:rPr lang="en-US" sz="2800" b="1" dirty="0">
                <a:solidFill>
                  <a:srgbClr val="FFC000"/>
                </a:solidFill>
                <a:latin typeface="Times New Roman" panose="02020603050405020304" pitchFamily="18" charset="0"/>
                <a:cs typeface="Times New Roman" panose="02020603050405020304" pitchFamily="18" charset="0"/>
              </a:rPr>
              <a:t>: </a:t>
            </a:r>
            <a:r>
              <a:rPr lang="en-US" sz="2800" b="1">
                <a:solidFill>
                  <a:srgbClr val="FFC000"/>
                </a:solidFill>
                <a:latin typeface="Times New Roman" panose="02020603050405020304" pitchFamily="18" charset="0"/>
                <a:cs typeface="Times New Roman" panose="02020603050405020304" pitchFamily="18" charset="0"/>
              </a:rPr>
              <a:t>8848 m dãy Himalaia</a:t>
            </a:r>
            <a:endParaRPr lang="en-US" sz="2800" b="1" dirty="0">
              <a:solidFill>
                <a:srgbClr val="FFC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10312" y="5618742"/>
            <a:ext cx="3872592" cy="523220"/>
          </a:xfrm>
          <a:prstGeom prst="rect">
            <a:avLst/>
          </a:prstGeom>
          <a:noFill/>
        </p:spPr>
        <p:txBody>
          <a:bodyPr wrap="square" rtlCol="0">
            <a:spAutoFit/>
          </a:bodyPr>
          <a:lstStyle/>
          <a:p>
            <a:pPr algn="ctr"/>
            <a:r>
              <a:rPr lang="en-US" sz="2800" b="1">
                <a:solidFill>
                  <a:srgbClr val="FFC000"/>
                </a:solidFill>
                <a:latin typeface="Times New Roman" panose="02020603050405020304" pitchFamily="18" charset="0"/>
                <a:cs typeface="Times New Roman" panose="02020603050405020304" pitchFamily="18" charset="0"/>
              </a:rPr>
              <a:t>Dãy Uran </a:t>
            </a:r>
            <a:endParaRPr lang="en-US" sz="28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065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026" name="Picture 2" descr="https://img.loigiaihay.com/picture/2019/0715/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61" y="1367194"/>
            <a:ext cx="10828538" cy="491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9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pic>
        <p:nvPicPr>
          <p:cNvPr id="92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000" y="3427311"/>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43" y="3446361"/>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a:ln>
                <a:noFill/>
              </a:ln>
              <a:solidFill>
                <a:srgbClr val="FF33CC"/>
              </a:solidFill>
              <a:effectLst/>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545471" y="5205334"/>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a:ln>
                <a:noFill/>
              </a:ln>
              <a:solidFill>
                <a:schemeClr val="accent2">
                  <a:lumMod val="75000"/>
                </a:schemeClr>
              </a:solidFill>
              <a:effectLst/>
              <a:latin typeface="Arial" panose="020B0604020202020204" pitchFamily="34" charset="0"/>
            </a:endParaRPr>
          </a:p>
        </p:txBody>
      </p:sp>
      <p:sp>
        <p:nvSpPr>
          <p:cNvPr id="6" name="Rectangle 5"/>
          <p:cNvSpPr/>
          <p:nvPr/>
        </p:nvSpPr>
        <p:spPr>
          <a:xfrm>
            <a:off x="509406" y="2061366"/>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2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217"/>
                                        </p:tgtEl>
                                        <p:attrNameLst>
                                          <p:attrName>style.visibility</p:attrName>
                                        </p:attrNameLst>
                                      </p:cBhvr>
                                      <p:to>
                                        <p:strVal val="visible"/>
                                      </p:to>
                                    </p:set>
                                    <p:anim calcmode="lin" valueType="num">
                                      <p:cBhvr additive="base">
                                        <p:cTn id="20" dur="500" fill="hold"/>
                                        <p:tgtEl>
                                          <p:spTgt spid="9217"/>
                                        </p:tgtEl>
                                        <p:attrNameLst>
                                          <p:attrName>ppt_x</p:attrName>
                                        </p:attrNameLst>
                                      </p:cBhvr>
                                      <p:tavLst>
                                        <p:tav tm="0">
                                          <p:val>
                                            <p:strVal val="#ppt_x"/>
                                          </p:val>
                                        </p:tav>
                                        <p:tav tm="100000">
                                          <p:val>
                                            <p:strVal val="#ppt_x"/>
                                          </p:val>
                                        </p:tav>
                                      </p:tavLst>
                                    </p:anim>
                                    <p:anim calcmode="lin" valueType="num">
                                      <p:cBhvr additive="base">
                                        <p:cTn id="21" dur="500" fill="hold"/>
                                        <p:tgtEl>
                                          <p:spTgt spid="92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additive="base">
                                        <p:cTn id="24" dur="500" fill="hold"/>
                                        <p:tgtEl>
                                          <p:spTgt spid="9218"/>
                                        </p:tgtEl>
                                        <p:attrNameLst>
                                          <p:attrName>ppt_x</p:attrName>
                                        </p:attrNameLst>
                                      </p:cBhvr>
                                      <p:tavLst>
                                        <p:tav tm="0">
                                          <p:val>
                                            <p:strVal val="#ppt_x"/>
                                          </p:val>
                                        </p:tav>
                                        <p:tav tm="100000">
                                          <p:val>
                                            <p:strVal val="#ppt_x"/>
                                          </p:val>
                                        </p:tav>
                                      </p:tavLst>
                                    </p:anim>
                                    <p:anim calcmode="lin" valueType="num">
                                      <p:cBhvr additive="base">
                                        <p:cTn id="25" dur="500" fill="hold"/>
                                        <p:tgtEl>
                                          <p:spTgt spid="92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86" y="1896352"/>
            <a:ext cx="5539486" cy="44962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8077" y="2328838"/>
            <a:ext cx="3872592" cy="523220"/>
          </a:xfrm>
          <a:prstGeom prst="rect">
            <a:avLst/>
          </a:prstGeom>
          <a:noFill/>
        </p:spPr>
        <p:txBody>
          <a:bodyPr wrap="square" rtlCol="0">
            <a:spAutoFit/>
          </a:bodyPr>
          <a:lstStyle/>
          <a:p>
            <a:pPr algn="ctr"/>
            <a:r>
              <a:rPr lang="en-US" sz="2800" b="1" dirty="0" err="1">
                <a:solidFill>
                  <a:srgbClr val="FFC000"/>
                </a:solidFill>
                <a:latin typeface="Times New Roman" panose="02020603050405020304" pitchFamily="18" charset="0"/>
                <a:cs typeface="Times New Roman" panose="02020603050405020304" pitchFamily="18" charset="0"/>
              </a:rPr>
              <a:t>Đỉnh</a:t>
            </a:r>
            <a:r>
              <a:rPr lang="en-US" sz="2800" b="1" dirty="0">
                <a:solidFill>
                  <a:srgbClr val="FFC000"/>
                </a:solidFill>
                <a:latin typeface="Times New Roman" panose="02020603050405020304" pitchFamily="18" charset="0"/>
                <a:cs typeface="Times New Roman" panose="02020603050405020304" pitchFamily="18" charset="0"/>
              </a:rPr>
              <a:t> Ê-</a:t>
            </a:r>
            <a:r>
              <a:rPr lang="en-US" sz="2800" b="1" dirty="0" err="1">
                <a:solidFill>
                  <a:srgbClr val="FFC000"/>
                </a:solidFill>
                <a:latin typeface="Times New Roman" panose="02020603050405020304" pitchFamily="18" charset="0"/>
                <a:cs typeface="Times New Roman" panose="02020603050405020304" pitchFamily="18" charset="0"/>
              </a:rPr>
              <a:t>vơ</a:t>
            </a:r>
            <a:r>
              <a:rPr lang="en-US" sz="2800" b="1" dirty="0">
                <a:solidFill>
                  <a:srgbClr val="FFC000"/>
                </a:solidFill>
                <a:latin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cs typeface="Times New Roman" panose="02020603050405020304" pitchFamily="18" charset="0"/>
              </a:rPr>
              <a:t>rét</a:t>
            </a:r>
            <a:r>
              <a:rPr lang="en-US" sz="2800" b="1" dirty="0">
                <a:solidFill>
                  <a:srgbClr val="FFC000"/>
                </a:solidFill>
                <a:latin typeface="Times New Roman" panose="02020603050405020304" pitchFamily="18" charset="0"/>
                <a:cs typeface="Times New Roman" panose="02020603050405020304" pitchFamily="18" charset="0"/>
              </a:rPr>
              <a:t>: 8848 m</a:t>
            </a:r>
          </a:p>
        </p:txBody>
      </p:sp>
      <p:sp>
        <p:nvSpPr>
          <p:cNvPr id="9" name="AutoShape 6"/>
          <p:cNvSpPr>
            <a:spLocks noChangeArrowheads="1"/>
          </p:cNvSpPr>
          <p:nvPr/>
        </p:nvSpPr>
        <p:spPr bwMode="auto">
          <a:xfrm>
            <a:off x="6278336" y="129004"/>
            <a:ext cx="5565598" cy="1767348"/>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85" y="2006221"/>
            <a:ext cx="5285789" cy="43864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4672" y="3401245"/>
            <a:ext cx="3575957" cy="830997"/>
          </a:xfrm>
          <a:prstGeom prst="rect">
            <a:avLst/>
          </a:prstGeom>
          <a:noFill/>
        </p:spPr>
        <p:txBody>
          <a:bodyPr wrap="square" rtlCol="0">
            <a:spAutoFit/>
          </a:bodyPr>
          <a:lstStyle/>
          <a:p>
            <a:pPr algn="ctr"/>
            <a:r>
              <a:rPr lang="en-US" sz="2400" b="1" dirty="0" err="1">
                <a:solidFill>
                  <a:srgbClr val="FFC000"/>
                </a:solidFill>
                <a:latin typeface="Times New Roman" panose="02020603050405020304" pitchFamily="18" charset="0"/>
                <a:cs typeface="Times New Roman" panose="02020603050405020304" pitchFamily="18" charset="0"/>
              </a:rPr>
              <a:t>Độ</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sâu</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đại</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dương</a:t>
            </a:r>
            <a:r>
              <a:rPr lang="en-US" sz="2400" b="1" dirty="0">
                <a:solidFill>
                  <a:srgbClr val="FFC000"/>
                </a:solidFill>
                <a:latin typeface="Times New Roman" panose="02020603050405020304" pitchFamily="18" charset="0"/>
                <a:cs typeface="Times New Roman" panose="02020603050405020304" pitchFamily="18" charset="0"/>
              </a:rPr>
              <a:t> </a:t>
            </a:r>
            <a:r>
              <a:rPr lang="en-US" sz="2400" b="1" dirty="0" err="1">
                <a:solidFill>
                  <a:srgbClr val="FFC000"/>
                </a:solidFill>
                <a:latin typeface="Times New Roman" panose="02020603050405020304" pitchFamily="18" charset="0"/>
                <a:cs typeface="Times New Roman" panose="02020603050405020304" pitchFamily="18" charset="0"/>
              </a:rPr>
              <a:t>khoảng</a:t>
            </a:r>
            <a:endParaRPr lang="en-US" sz="2400" b="1" dirty="0">
              <a:solidFill>
                <a:srgbClr val="FFC000"/>
              </a:solidFill>
              <a:latin typeface="Times New Roman" panose="02020603050405020304" pitchFamily="18" charset="0"/>
              <a:cs typeface="Times New Roman" panose="02020603050405020304" pitchFamily="18" charset="0"/>
            </a:endParaRPr>
          </a:p>
          <a:p>
            <a:pPr algn="ctr"/>
            <a:r>
              <a:rPr lang="en-US" sz="2400" b="1" dirty="0">
                <a:solidFill>
                  <a:srgbClr val="FFC000"/>
                </a:solidFill>
                <a:latin typeface="Times New Roman" panose="02020603050405020304" pitchFamily="18" charset="0"/>
                <a:cs typeface="Times New Roman" panose="02020603050405020304" pitchFamily="18" charset="0"/>
              </a:rPr>
              <a:t> 11000 m</a:t>
            </a:r>
          </a:p>
        </p:txBody>
      </p:sp>
      <p:sp>
        <p:nvSpPr>
          <p:cNvPr id="12" name="Isosceles Triangle 11"/>
          <p:cNvSpPr/>
          <p:nvPr/>
        </p:nvSpPr>
        <p:spPr>
          <a:xfrm>
            <a:off x="9832564" y="4232242"/>
            <a:ext cx="177887" cy="3198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4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80">
                                          <p:stCondLst>
                                            <p:cond delay="0"/>
                                          </p:stCondLst>
                                        </p:cTn>
                                        <p:tgtEl>
                                          <p:spTgt spid="11"/>
                                        </p:tgtEl>
                                      </p:cBhvr>
                                    </p:animEffect>
                                    <p:anim calcmode="lin" valueType="num">
                                      <p:cBhvr>
                                        <p:cTn id="4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0" dur="26">
                                          <p:stCondLst>
                                            <p:cond delay="650"/>
                                          </p:stCondLst>
                                        </p:cTn>
                                        <p:tgtEl>
                                          <p:spTgt spid="11"/>
                                        </p:tgtEl>
                                      </p:cBhvr>
                                      <p:to x="100000" y="60000"/>
                                    </p:animScale>
                                    <p:animScale>
                                      <p:cBhvr>
                                        <p:cTn id="51" dur="166" decel="50000">
                                          <p:stCondLst>
                                            <p:cond delay="676"/>
                                          </p:stCondLst>
                                        </p:cTn>
                                        <p:tgtEl>
                                          <p:spTgt spid="11"/>
                                        </p:tgtEl>
                                      </p:cBhvr>
                                      <p:to x="100000" y="100000"/>
                                    </p:animScale>
                                    <p:animScale>
                                      <p:cBhvr>
                                        <p:cTn id="52" dur="26">
                                          <p:stCondLst>
                                            <p:cond delay="1312"/>
                                          </p:stCondLst>
                                        </p:cTn>
                                        <p:tgtEl>
                                          <p:spTgt spid="11"/>
                                        </p:tgtEl>
                                      </p:cBhvr>
                                      <p:to x="100000" y="80000"/>
                                    </p:animScale>
                                    <p:animScale>
                                      <p:cBhvr>
                                        <p:cTn id="53" dur="166" decel="50000">
                                          <p:stCondLst>
                                            <p:cond delay="1338"/>
                                          </p:stCondLst>
                                        </p:cTn>
                                        <p:tgtEl>
                                          <p:spTgt spid="11"/>
                                        </p:tgtEl>
                                      </p:cBhvr>
                                      <p:to x="100000" y="100000"/>
                                    </p:animScale>
                                    <p:animScale>
                                      <p:cBhvr>
                                        <p:cTn id="54" dur="26">
                                          <p:stCondLst>
                                            <p:cond delay="1642"/>
                                          </p:stCondLst>
                                        </p:cTn>
                                        <p:tgtEl>
                                          <p:spTgt spid="11"/>
                                        </p:tgtEl>
                                      </p:cBhvr>
                                      <p:to x="100000" y="90000"/>
                                    </p:animScale>
                                    <p:animScale>
                                      <p:cBhvr>
                                        <p:cTn id="55" dur="166" decel="50000">
                                          <p:stCondLst>
                                            <p:cond delay="1668"/>
                                          </p:stCondLst>
                                        </p:cTn>
                                        <p:tgtEl>
                                          <p:spTgt spid="11"/>
                                        </p:tgtEl>
                                      </p:cBhvr>
                                      <p:to x="100000" y="100000"/>
                                    </p:animScale>
                                    <p:animScale>
                                      <p:cBhvr>
                                        <p:cTn id="56" dur="26">
                                          <p:stCondLst>
                                            <p:cond delay="1808"/>
                                          </p:stCondLst>
                                        </p:cTn>
                                        <p:tgtEl>
                                          <p:spTgt spid="11"/>
                                        </p:tgtEl>
                                      </p:cBhvr>
                                      <p:to x="100000" y="95000"/>
                                    </p:animScale>
                                    <p:animScale>
                                      <p:cBhvr>
                                        <p:cTn id="5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a:ln>
                <a:noFill/>
              </a:ln>
              <a:solidFill>
                <a:srgbClr val="FF33CC"/>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34449" y="2099587"/>
            <a:ext cx="10944836" cy="3108543"/>
          </a:xfrm>
          <a:prstGeom prst="rect">
            <a:avLst/>
          </a:prstGeom>
        </p:spPr>
        <p:txBody>
          <a:bodyPr wrap="square">
            <a:spAutoFit/>
          </a:bodyPr>
          <a:lstStyle/>
          <a:p>
            <a:pPr algn="just">
              <a:spcAft>
                <a:spcPts val="0"/>
              </a:spcAft>
            </a:pPr>
            <a:r>
              <a:rPr lang="nl-NL" sz="2800" b="1" dirty="0">
                <a:latin typeface="Times New Roman" panose="02020603050405020304" pitchFamily="18" charset="0"/>
                <a:ea typeface="Calibri" panose="020F0502020204030204" pitchFamily="34" charset="0"/>
                <a:cs typeface="Times New Roman" panose="02020603050405020304" pitchFamily="18" charset="0"/>
              </a:rPr>
              <a:t>Quá trình nội sinh và quá trình ngoại sinh là hai quá trình đối nghịch nhau trong việc hình thành địa hình bề mặt Trái Đất vì hai quá trình này tuy diễn ra đóng thời nhưng khác nhau về nguồn gốc và tác động đến địa hình. Nếu như nội lực là những quá trình xảy ra ở trong lòng đất thì ngoại lực là quá trình xảy ra bên ngoài, trên bề mặt đất. Nội lực có xu hướng làm tăng tính gồ ghề, trong khi đó ngoại lực làm cho bề mặt Trái Đất trở nên bằng phẳng hơn.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82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6436" y="2654425"/>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34" y="2654425"/>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0034" y="991845"/>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66555" y="4602952"/>
            <a:ext cx="11131442" cy="1815882"/>
          </a:xfrm>
          <a:prstGeom prst="rect">
            <a:avLst/>
          </a:prstGeom>
        </p:spPr>
        <p:txBody>
          <a:bodyPr wrap="square">
            <a:spAutoFit/>
          </a:bodyPr>
          <a:lstStyle/>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uốn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Hẻm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đứt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gãy</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tò</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vò</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bờ</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56657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32253" y="1164012"/>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a:ln>
                <a:noFill/>
              </a:ln>
              <a:solidFill>
                <a:schemeClr val="accent2">
                  <a:lumMod val="75000"/>
                </a:schemeClr>
              </a:solidFill>
              <a:effectLst/>
              <a:latin typeface="Arial" panose="020B0604020202020204" pitchFamily="34" charset="0"/>
            </a:endParaRPr>
          </a:p>
        </p:txBody>
      </p:sp>
      <p:sp>
        <p:nvSpPr>
          <p:cNvPr id="3" name="Rectangle 2"/>
          <p:cNvSpPr/>
          <p:nvPr/>
        </p:nvSpPr>
        <p:spPr>
          <a:xfrm>
            <a:off x="573248" y="2659924"/>
            <a:ext cx="10944836" cy="1815882"/>
          </a:xfrm>
          <a:prstGeom prst="rect">
            <a:avLst/>
          </a:prstGeom>
        </p:spPr>
        <p:txBody>
          <a:bodyPr wrap="square">
            <a:spAutoFit/>
          </a:bodyPr>
          <a:lstStyle/>
          <a:p>
            <a:pPr algn="just">
              <a:spcAft>
                <a:spcPts val="0"/>
              </a:spcAft>
            </a:pPr>
            <a:r>
              <a:rPr lang="nl-NL" sz="2800" b="1" dirty="0">
                <a:latin typeface="Times New Roman" panose="02020603050405020304" pitchFamily="18" charset="0"/>
                <a:ea typeface="Calibri" panose="020F0502020204030204" pitchFamily="34" charset="0"/>
                <a:cs typeface="Times New Roman" panose="02020603050405020304" pitchFamily="18" charset="0"/>
              </a:rPr>
              <a:t>Quá trình nội sinh và quá trình ngoại sinh tác động đồng thời trong quá trình tạo núi. Trong khi nội sinh là nguyên nhân chính hình thành dạng địa hình núi thì ngoại sinh có tác động làm thay đổi hình thái của địa hình núi ban đầu.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434449" y="93818"/>
            <a:ext cx="2982491" cy="877163"/>
          </a:xfrm>
          <a:prstGeom prst="rect">
            <a:avLst/>
          </a:prstGeom>
          <a:noFill/>
        </p:spPr>
        <p:txBody>
          <a:bodyPr wrap="square">
            <a:spAutoFit/>
          </a:bodyPr>
          <a:lstStyle/>
          <a:p>
            <a:pPr>
              <a:lnSpc>
                <a:spcPct val="150000"/>
              </a:lnSpc>
              <a:defRPr/>
            </a:pPr>
            <a:r>
              <a:rPr lang="en-US" sz="34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9307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en-US" sz="36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a:solidFill>
                  <a:srgbClr val="FF33CC"/>
                </a:solidFill>
                <a:latin typeface="Times New Roman" panose="02020603050405020304" pitchFamily="18" charset="0"/>
                <a:cs typeface="Times New Roman" panose="02020603050405020304" pitchFamily="18" charset="0"/>
              </a:rPr>
              <a:t>Thu </a:t>
            </a:r>
            <a:r>
              <a:rPr lang="en-US" b="1" dirty="0" err="1">
                <a:solidFill>
                  <a:srgbClr val="FF33CC"/>
                </a:solidFill>
                <a:latin typeface="Times New Roman" panose="02020603050405020304" pitchFamily="18" charset="0"/>
                <a:cs typeface="Times New Roman" panose="02020603050405020304" pitchFamily="18" charset="0"/>
              </a:rPr>
              <a:t>thập</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thông</a:t>
            </a:r>
            <a:r>
              <a:rPr lang="en-US" b="1" dirty="0">
                <a:solidFill>
                  <a:srgbClr val="FF33CC"/>
                </a:solidFill>
                <a:latin typeface="Times New Roman" panose="02020603050405020304" pitchFamily="18" charset="0"/>
                <a:cs typeface="Times New Roman" panose="02020603050405020304" pitchFamily="18" charset="0"/>
              </a:rPr>
              <a:t> tin,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ảnh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về</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một</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số</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dạng</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địa</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do </a:t>
            </a:r>
            <a:r>
              <a:rPr lang="en-US" b="1" dirty="0" err="1">
                <a:solidFill>
                  <a:srgbClr val="FF33CC"/>
                </a:solidFill>
                <a:latin typeface="Times New Roman" panose="02020603050405020304" pitchFamily="18" charset="0"/>
                <a:cs typeface="Times New Roman" panose="02020603050405020304" pitchFamily="18" charset="0"/>
              </a:rPr>
              <a:t>gió</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nước</a:t>
            </a:r>
            <a:r>
              <a:rPr lang="en-US" b="1" dirty="0">
                <a:solidFill>
                  <a:srgbClr val="FF33CC"/>
                </a:solidFill>
                <a:latin typeface="Times New Roman" panose="02020603050405020304" pitchFamily="18" charset="0"/>
                <a:cs typeface="Times New Roman" panose="02020603050405020304" pitchFamily="18" charset="0"/>
              </a:rPr>
              <a:t>,…</a:t>
            </a:r>
            <a:r>
              <a:rPr lang="en-US" b="1" dirty="0" err="1">
                <a:solidFill>
                  <a:srgbClr val="FF33CC"/>
                </a:solidFill>
                <a:latin typeface="Times New Roman" panose="02020603050405020304" pitchFamily="18" charset="0"/>
                <a:cs typeface="Times New Roman" panose="02020603050405020304" pitchFamily="18" charset="0"/>
              </a:rPr>
              <a:t>tạo</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thành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và</a:t>
            </a:r>
            <a:r>
              <a:rPr lang="en-US" b="1" dirty="0">
                <a:solidFill>
                  <a:srgbClr val="FF33CC"/>
                </a:solidFill>
                <a:latin typeface="Times New Roman" panose="02020603050405020304" pitchFamily="18" charset="0"/>
                <a:cs typeface="Times New Roman" panose="02020603050405020304" pitchFamily="18" charset="0"/>
              </a:rPr>
              <a:t> chia </a:t>
            </a:r>
            <a:r>
              <a:rPr lang="en-US" b="1" dirty="0" err="1">
                <a:solidFill>
                  <a:srgbClr val="FF33CC"/>
                </a:solidFill>
                <a:latin typeface="Times New Roman" panose="02020603050405020304" pitchFamily="18" charset="0"/>
                <a:cs typeface="Times New Roman" panose="02020603050405020304" pitchFamily="18" charset="0"/>
              </a:rPr>
              <a:t>sẻ</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với</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bạn</a:t>
            </a:r>
            <a:r>
              <a:rPr lang="en-US" b="1" dirty="0">
                <a:solidFill>
                  <a:srgbClr val="FF33CC"/>
                </a:solidFill>
                <a:latin typeface="Times New Roman" panose="02020603050405020304" pitchFamily="18" charset="0"/>
                <a:cs typeface="Times New Roman" panose="02020603050405020304" pitchFamily="18" charset="0"/>
              </a:rPr>
              <a:t>.</a:t>
            </a:r>
            <a:endParaRPr lang="en-US"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376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677711" y="975477"/>
            <a:ext cx="8110087" cy="5509200"/>
          </a:xfrm>
          <a:prstGeom prst="rect">
            <a:avLst/>
          </a:prstGeom>
          <a:noFill/>
        </p:spPr>
        <p:txBody>
          <a:bodyPr wrap="square">
            <a:spAutoFit/>
          </a:bodyPr>
          <a:lstStyle/>
          <a:p>
            <a:pPr marL="457200" indent="-457200">
              <a:lnSpc>
                <a:spcPct val="150000"/>
              </a:lnSpc>
              <a:buFontTx/>
              <a:buChar char="-"/>
              <a:defRPr/>
            </a:pPr>
            <a:r>
              <a:rPr lang="en-US" sz="3200" b="1" dirty="0" err="1">
                <a:solidFill>
                  <a:srgbClr val="3333FF"/>
                </a:solidFill>
                <a:latin typeface="Times New Roman" panose="02020603050405020304" pitchFamily="18" charset="0"/>
                <a:cs typeface="Times New Roman" panose="02020603050405020304" pitchFamily="18" charset="0"/>
              </a:rPr>
              <a:t>Học</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bài</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và</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nghiên</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cứu</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trước</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bài</a:t>
            </a:r>
            <a:r>
              <a:rPr lang="en-US" sz="3200" b="1" dirty="0">
                <a:solidFill>
                  <a:srgbClr val="3333FF"/>
                </a:solidFill>
                <a:latin typeface="Times New Roman" panose="02020603050405020304" pitchFamily="18" charset="0"/>
                <a:cs typeface="Times New Roman" panose="02020603050405020304" pitchFamily="18" charset="0"/>
              </a:rPr>
              <a:t> </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12: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hiểu</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kiếm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thông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thảm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ra.</a:t>
            </a:r>
            <a:endPar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ứng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marL="457200" indent="-457200">
              <a:lnSpc>
                <a:spcPct val="150000"/>
              </a:lnSpc>
              <a:buFontTx/>
              <a:buChar char="-"/>
              <a:defRPr/>
            </a:pPr>
            <a:endParaRPr lang="en-US" sz="32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75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318407" y="0"/>
            <a:ext cx="11601450"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ngoại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8049382" y="4305431"/>
            <a:ext cx="4142618" cy="2533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 y="1121230"/>
            <a:ext cx="4027714" cy="31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72" y="1129697"/>
            <a:ext cx="390252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9382" y="1143754"/>
            <a:ext cx="4142618" cy="311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8471" y="4253895"/>
            <a:ext cx="3902529" cy="26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34384"/>
            <a:ext cx="4022272" cy="260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3353404" y="1191305"/>
            <a:ext cx="626533" cy="307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7425570"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11386457"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3399970"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7330167"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11492593" y="4448985"/>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2656719" y="3857021"/>
            <a:ext cx="1393371"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Cháy</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6659335" y="3860499"/>
            <a:ext cx="1341665"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bị</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mòn</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11067678" y="3857020"/>
            <a:ext cx="1124322"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Đứt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gãy</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2318959" y="6438378"/>
            <a:ext cx="171722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Khai</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6717845" y="6474694"/>
            <a:ext cx="1224643"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Uốn</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nếp</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10368793" y="6457890"/>
            <a:ext cx="181746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Chặt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phá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0645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3466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TIẾT 16 </a:t>
            </a:r>
            <a:r>
              <a:rPr lang="en-US" sz="3200" b="1" dirty="0">
                <a:solidFill>
                  <a:srgbClr val="FF0000"/>
                </a:solidFill>
                <a:latin typeface="Times New Roman" panose="02020603050405020304" pitchFamily="18" charset="0"/>
                <a:cs typeface="Times New Roman" panose="02020603050405020304" pitchFamily="18" charset="0"/>
              </a:rPr>
              <a:t>- BÀI 11: QUÁ TRÌNH NỘI SINH VÀ QUÁ TRÌNH NGOẠI SINH. HIỆN TƯỢNG TẠO NÚI</a:t>
            </a:r>
          </a:p>
        </p:txBody>
      </p:sp>
      <p:pic>
        <p:nvPicPr>
          <p:cNvPr id="9" name="Picture 3" descr="MTNLAKE1"/>
          <p:cNvPicPr>
            <a:picLocks noChangeAspect="1" noChangeArrowheads="1"/>
          </p:cNvPicPr>
          <p:nvPr/>
        </p:nvPicPr>
        <p:blipFill>
          <a:blip r:embed="rId2"/>
          <a:srcRect/>
          <a:stretch>
            <a:fillRect/>
          </a:stretch>
        </p:blipFill>
        <p:spPr bwMode="auto">
          <a:xfrm>
            <a:off x="1033396" y="1690007"/>
            <a:ext cx="10344149" cy="5072251"/>
          </a:xfrm>
          <a:prstGeom prst="rect">
            <a:avLst/>
          </a:prstGeom>
          <a:noFill/>
          <a:ln w="9525">
            <a:noFill/>
            <a:miter lim="800000"/>
            <a:headEnd/>
            <a:tailEnd/>
          </a:ln>
        </p:spPr>
      </p:pic>
    </p:spTree>
    <p:extLst>
      <p:ext uri="{BB962C8B-B14F-4D97-AF65-F5344CB8AC3E}">
        <p14:creationId xmlns:p14="http://schemas.microsoft.com/office/powerpoint/2010/main" val="31112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011" y="698442"/>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74011"/>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BÀI 11: QUÁ TRÌNH NỘI SINH VÀ QUÁ TRÌNH NGOẠI SINH. HIỆN TƯỢNG TẠO NÚI</a:t>
            </a:r>
          </a:p>
        </p:txBody>
      </p:sp>
      <p:sp>
        <p:nvSpPr>
          <p:cNvPr id="6" name="Rectangle 5"/>
          <p:cNvSpPr/>
          <p:nvPr/>
        </p:nvSpPr>
        <p:spPr>
          <a:xfrm>
            <a:off x="525011" y="1359649"/>
            <a:ext cx="11296875" cy="892552"/>
          </a:xfrm>
          <a:prstGeom prst="rect">
            <a:avLst/>
          </a:prstGeom>
          <a:noFill/>
        </p:spPr>
        <p:txBody>
          <a:bodyPr wrap="square" lIns="91440" tIns="45720" rIns="91440" bIns="45720">
            <a:spAutoFit/>
          </a:bodyPr>
          <a:lstStyle/>
          <a:p>
            <a:pPr algn="just"/>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1, 2, 3, 4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theo cặp đôi và cho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660259" y="2271839"/>
            <a:ext cx="7379502"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592635" y="3465393"/>
            <a:ext cx="7514750" cy="954107"/>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altLang="vi-VN" sz="2800" b="1" dirty="0">
                <a:latin typeface="Times New Roman" panose="02020603050405020304" pitchFamily="18" charset="0"/>
                <a:cs typeface="Times New Roman" panose="02020603050405020304" pitchFamily="18" charset="0"/>
              </a:rPr>
              <a:t>2. </a:t>
            </a:r>
            <a:r>
              <a:rPr lang="en-US" sz="2800" b="1" dirty="0">
                <a:latin typeface="Times New Roman" panose="02020603050405020304" pitchFamily="18" charset="0"/>
                <a:cs typeface="Times New Roman" panose="02020603050405020304" pitchFamily="18" charset="0"/>
              </a:rPr>
              <a:t>T</a:t>
            </a:r>
            <a:r>
              <a:rPr lang="vi-VN" sz="2800" b="1" dirty="0">
                <a:latin typeface="Times New Roman" panose="02020603050405020304" pitchFamily="18" charset="0"/>
                <a:cs typeface="Times New Roman" panose="02020603050405020304" pitchFamily="18" charset="0"/>
              </a:rPr>
              <a:t>ác động của quá trình nội sinh, quá trình ngoại sinh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525011" y="4960794"/>
            <a:ext cx="7295201" cy="523220"/>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altLang="vi-VN"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2" name="Picture 11"/>
          <p:cNvPicPr/>
          <p:nvPr/>
        </p:nvPicPr>
        <p:blipFill>
          <a:blip r:embed="rId3"/>
          <a:stretch>
            <a:fillRect/>
          </a:stretch>
        </p:blipFill>
        <p:spPr>
          <a:xfrm>
            <a:off x="8041822" y="2638753"/>
            <a:ext cx="4150177" cy="3979991"/>
          </a:xfrm>
          <a:prstGeom prst="rect">
            <a:avLst/>
          </a:prstGeom>
        </p:spPr>
      </p:pic>
    </p:spTree>
    <p:extLst>
      <p:ext uri="{BB962C8B-B14F-4D97-AF65-F5344CB8AC3E}">
        <p14:creationId xmlns:p14="http://schemas.microsoft.com/office/powerpoint/2010/main" val="16147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736979" y="5349470"/>
            <a:ext cx="10933026" cy="954107"/>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800" b="1" dirty="0" err="1">
                <a:latin typeface="Times New Roman" panose="02020603050405020304" pitchFamily="18" charset="0"/>
                <a:cs typeface="Times New Roman" panose="02020603050405020304" pitchFamily="18" charset="0"/>
              </a:rPr>
              <a:t>Nội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nghịch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p>
        </p:txBody>
      </p:sp>
      <p:graphicFrame>
        <p:nvGraphicFramePr>
          <p:cNvPr id="2" name="Table 2">
            <a:extLst>
              <a:ext uri="{FF2B5EF4-FFF2-40B4-BE49-F238E27FC236}">
                <a16:creationId xmlns:a16="http://schemas.microsoft.com/office/drawing/2014/main" id="{26021CBD-694D-4D0F-9D00-443DF66E7152}"/>
              </a:ext>
            </a:extLst>
          </p:cNvPr>
          <p:cNvGraphicFramePr>
            <a:graphicFrameLocks noGrp="1"/>
          </p:cNvGraphicFramePr>
          <p:nvPr>
            <p:extLst>
              <p:ext uri="{D42A27DB-BD31-4B8C-83A1-F6EECF244321}">
                <p14:modId xmlns:p14="http://schemas.microsoft.com/office/powerpoint/2010/main" val="3525010158"/>
              </p:ext>
            </p:extLst>
          </p:nvPr>
        </p:nvGraphicFramePr>
        <p:xfrm>
          <a:off x="736979" y="409432"/>
          <a:ext cx="11068334" cy="4557898"/>
        </p:xfrm>
        <a:graphic>
          <a:graphicData uri="http://schemas.openxmlformats.org/drawingml/2006/table">
            <a:tbl>
              <a:tblPr firstRow="1" bandRow="1">
                <a:tableStyleId>{5C22544A-7EE6-4342-B048-85BDC9FD1C3A}</a:tableStyleId>
              </a:tblPr>
              <a:tblGrid>
                <a:gridCol w="2176496">
                  <a:extLst>
                    <a:ext uri="{9D8B030D-6E8A-4147-A177-3AD203B41FA5}">
                      <a16:colId xmlns:a16="http://schemas.microsoft.com/office/drawing/2014/main" val="229015802"/>
                    </a:ext>
                  </a:extLst>
                </a:gridCol>
                <a:gridCol w="3964997">
                  <a:extLst>
                    <a:ext uri="{9D8B030D-6E8A-4147-A177-3AD203B41FA5}">
                      <a16:colId xmlns:a16="http://schemas.microsoft.com/office/drawing/2014/main" val="3095600979"/>
                    </a:ext>
                  </a:extLst>
                </a:gridCol>
                <a:gridCol w="4926841">
                  <a:extLst>
                    <a:ext uri="{9D8B030D-6E8A-4147-A177-3AD203B41FA5}">
                      <a16:colId xmlns:a16="http://schemas.microsoft.com/office/drawing/2014/main" val="1253732679"/>
                    </a:ext>
                  </a:extLst>
                </a:gridCol>
              </a:tblGrid>
              <a:tr h="517943">
                <a:tc>
                  <a:txBody>
                    <a:bodyPr/>
                    <a:lstStyle/>
                    <a:p>
                      <a:endParaRPr lang="en-US" dirty="0"/>
                    </a:p>
                  </a:txBody>
                  <a:tcPr/>
                </a:tc>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Nội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Sinh</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Ngoại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Sinh</a:t>
                      </a:r>
                      <a:endParaRPr lang="en-US" sz="24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25392759"/>
                  </a:ext>
                </a:extLst>
              </a:tr>
              <a:tr h="932297">
                <a:tc>
                  <a:txBody>
                    <a:bodyPr/>
                    <a:lstStyle/>
                    <a:p>
                      <a:r>
                        <a:rPr lang="en-US" sz="2400" b="1" dirty="0" err="1">
                          <a:latin typeface="Times New Roman" panose="02020603050405020304" pitchFamily="18" charset="0"/>
                          <a:cs typeface="Times New Roman" panose="02020603050405020304" pitchFamily="18" charset="0"/>
                        </a:rPr>
                        <a:t>Khái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niệm</a:t>
                      </a:r>
                      <a:endParaRPr lang="en-US" sz="2400" b="1" dirty="0">
                        <a:latin typeface="Times New Roman" panose="02020603050405020304" pitchFamily="18" charset="0"/>
                        <a:cs typeface="Times New Roman" panose="02020603050405020304" pitchFamily="18" charset="0"/>
                      </a:endParaRPr>
                    </a:p>
                  </a:txBody>
                  <a:tcPr/>
                </a:tc>
                <a:tc>
                  <a:txBody>
                    <a:bodyPr/>
                    <a:lstStyle/>
                    <a:p>
                      <a:pPr algn="just"/>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a:txBody>
                  <a:tcPr/>
                </a:tc>
                <a:tc>
                  <a:txBody>
                    <a:bodyPr/>
                    <a:lstStyle/>
                    <a:p>
                      <a:pPr algn="just"/>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48700151"/>
                  </a:ext>
                </a:extLst>
              </a:tr>
              <a:tr h="2589715">
                <a:tc>
                  <a:txBody>
                    <a:bodyPr/>
                    <a:lstStyle/>
                    <a:p>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endParaRPr lang="en-US" sz="2400" b="1" dirty="0">
                        <a:latin typeface="Times New Roman" panose="02020603050405020304" pitchFamily="18" charset="0"/>
                        <a:cs typeface="Times New Roman" panose="02020603050405020304" pitchFamily="18" charset="0"/>
                      </a:endParaRPr>
                    </a:p>
                  </a:txBody>
                  <a:tcPr/>
                </a:tc>
                <a:tc>
                  <a:txBody>
                    <a:bodyPr/>
                    <a:lstStyle/>
                    <a:p>
                      <a:pPr algn="just"/>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ở d</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a:txBody>
                  <a:tcPr/>
                </a:tc>
                <a:tc>
                  <a:txBody>
                    <a:bodyPr/>
                    <a:lstStyle/>
                    <a:p>
                      <a:pPr algn="just"/>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san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87665936"/>
                  </a:ext>
                </a:extLst>
              </a:tr>
              <a:tr h="517943">
                <a:tc>
                  <a:txBody>
                    <a:bodyPr/>
                    <a:lstStyle/>
                    <a:p>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89226089"/>
                  </a:ext>
                </a:extLst>
              </a:tr>
            </a:tbl>
          </a:graphicData>
        </a:graphic>
      </p:graphicFrame>
    </p:spTree>
    <p:extLst>
      <p:ext uri="{BB962C8B-B14F-4D97-AF65-F5344CB8AC3E}">
        <p14:creationId xmlns:p14="http://schemas.microsoft.com/office/powerpoint/2010/main" val="20988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3241" y="0"/>
            <a:ext cx="9011895" cy="6858000"/>
          </a:xfrm>
          <a:prstGeom prst="rect">
            <a:avLst/>
          </a:prstGeom>
        </p:spPr>
      </p:pic>
    </p:spTree>
    <p:extLst>
      <p:ext uri="{BB962C8B-B14F-4D97-AF65-F5344CB8AC3E}">
        <p14:creationId xmlns:p14="http://schemas.microsoft.com/office/powerpoint/2010/main" val="1065114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6" y="5035550"/>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dirty="0"/>
              <a:t>HIỆN TƯỢNG UỐN NẾP CỦA ĐỒI NÚI</a:t>
            </a:r>
            <a:endParaRPr lang="en-US" altLang="en-US" sz="2400" b="1" dirty="0"/>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dirty="0"/>
              <a:t>HIỆN TƯỢNG ĐỘNG ĐẤT</a:t>
            </a:r>
            <a:endParaRPr lang="en-US" altLang="en-US" sz="2400" b="1" dirty="0"/>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dirty="0"/>
              <a:t>HIỆN TƯỢNG NÚI LỬA PHUN</a:t>
            </a:r>
            <a:endParaRPr lang="en-US" altLang="en-US" sz="2400" b="1" dirty="0"/>
          </a:p>
        </p:txBody>
      </p:sp>
    </p:spTree>
    <p:extLst>
      <p:ext uri="{BB962C8B-B14F-4D97-AF65-F5344CB8AC3E}">
        <p14:creationId xmlns:p14="http://schemas.microsoft.com/office/powerpoint/2010/main" val="19558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27"/>
                                        </p:tgtEl>
                                        <p:attrNameLst>
                                          <p:attrName>style.visibility</p:attrName>
                                        </p:attrNameLst>
                                      </p:cBhvr>
                                      <p:to>
                                        <p:strVal val="visible"/>
                                      </p:to>
                                    </p:set>
                                    <p:animEffect transition="in" filter="barn(inVertical)">
                                      <p:cBhvr>
                                        <p:cTn id="7" dur="500"/>
                                        <p:tgtEl>
                                          <p:spTgt spid="133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324"/>
                                        </p:tgtEl>
                                        <p:attrNameLst>
                                          <p:attrName>style.visibility</p:attrName>
                                        </p:attrNameLst>
                                      </p:cBhvr>
                                      <p:to>
                                        <p:strVal val="visible"/>
                                      </p:to>
                                    </p:set>
                                    <p:animEffect transition="in" filter="barn(inVertical)">
                                      <p:cBhvr>
                                        <p:cTn id="12" dur="500"/>
                                        <p:tgtEl>
                                          <p:spTgt spid="133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330"/>
                                        </p:tgtEl>
                                        <p:attrNameLst>
                                          <p:attrName>style.visibility</p:attrName>
                                        </p:attrNameLst>
                                      </p:cBhvr>
                                      <p:to>
                                        <p:strVal val="visible"/>
                                      </p:to>
                                    </p:set>
                                    <p:animEffect transition="in" filter="barn(inVertical)">
                                      <p:cBhvr>
                                        <p:cTn id="17" dur="500"/>
                                        <p:tgtEl>
                                          <p:spTgt spid="133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333"/>
                                        </p:tgtEl>
                                        <p:attrNameLst>
                                          <p:attrName>style.visibility</p:attrName>
                                        </p:attrNameLst>
                                      </p:cBhvr>
                                      <p:to>
                                        <p:strVal val="visible"/>
                                      </p:to>
                                    </p:set>
                                    <p:animEffect transition="in" filter="barn(inVertical)">
                                      <p:cBhvr>
                                        <p:cTn id="22" dur="5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4" grpId="0"/>
      <p:bldP spid="13327" grpId="0"/>
      <p:bldP spid="13330" grpId="0"/>
      <p:bldP spid="133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1764" cy="276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1518557" y="2825393"/>
            <a:ext cx="2914650"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400" b="1" dirty="0">
                <a:latin typeface="Times New Roman" panose="02020603050405020304" pitchFamily="18" charset="0"/>
                <a:cs typeface="Times New Roman" panose="02020603050405020304" pitchFamily="18" charset="0"/>
              </a:rPr>
              <a:t>N</a:t>
            </a:r>
            <a:r>
              <a:rPr lang="en-US" altLang="en-US" sz="2400" b="1" dirty="0" err="1">
                <a:latin typeface="Times New Roman" panose="02020603050405020304" pitchFamily="18" charset="0"/>
                <a:cs typeface="Times New Roman" panose="02020603050405020304" pitchFamily="18" charset="0"/>
              </a:rPr>
              <a:t>ước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79" y="0"/>
            <a:ext cx="6060621" cy="275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7829549" y="2825392"/>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a:latin typeface="Times New Roman" panose="02020603050405020304" pitchFamily="18" charset="0"/>
                <a:cs typeface="Times New Roman" panose="02020603050405020304" pitchFamily="18" charset="0"/>
              </a:rPr>
              <a:t>Bờ</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7" name="Picture 5" descr="DSC_06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1377" y="3495892"/>
            <a:ext cx="6123216" cy="264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6780712" y="6323825"/>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JÊJU</a:t>
            </a:r>
            <a:endParaRPr lang="en-US" altLang="en-US" sz="2400" b="1" dirty="0">
              <a:latin typeface="+mj-lt"/>
            </a:endParaRPr>
          </a:p>
        </p:txBody>
      </p:sp>
      <p:pic>
        <p:nvPicPr>
          <p:cNvPr id="9" name="Picture 8">
            <a:extLst>
              <a:ext uri="{FF2B5EF4-FFF2-40B4-BE49-F238E27FC236}">
                <a16:creationId xmlns:a16="http://schemas.microsoft.com/office/drawing/2014/main" id="{C93548DC-1B44-446E-991A-E492509C4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201" y="3287057"/>
            <a:ext cx="5980176" cy="3036769"/>
          </a:xfrm>
          <a:prstGeom prst="rect">
            <a:avLst/>
          </a:prstGeom>
        </p:spPr>
      </p:pic>
      <p:sp>
        <p:nvSpPr>
          <p:cNvPr id="12" name="Text Box 8">
            <a:extLst>
              <a:ext uri="{FF2B5EF4-FFF2-40B4-BE49-F238E27FC236}">
                <a16:creationId xmlns:a16="http://schemas.microsoft.com/office/drawing/2014/main" id="{2B2DEA93-37DF-42C9-A418-C96C429E4809}"/>
              </a:ext>
            </a:extLst>
          </p:cNvPr>
          <p:cNvSpPr txBox="1">
            <a:spLocks noChangeArrowheads="1"/>
          </p:cNvSpPr>
          <p:nvPr/>
        </p:nvSpPr>
        <p:spPr bwMode="auto">
          <a:xfrm>
            <a:off x="362437" y="6323826"/>
            <a:ext cx="5557704"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vỡ</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ngột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4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1507"/>
                                        </p:tgtEl>
                                        <p:attrNameLst>
                                          <p:attrName>style.visibility</p:attrName>
                                        </p:attrNameLst>
                                      </p:cBhvr>
                                      <p:to>
                                        <p:strVal val="visible"/>
                                      </p:to>
                                    </p:set>
                                    <p:animEffect transition="in" filter="randombar(horizontal)">
                                      <p:cBhvr>
                                        <p:cTn id="18" dur="500"/>
                                        <p:tgtEl>
                                          <p:spTgt spid="2150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3"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3"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3"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3"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01298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83"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771</TotalTime>
  <Words>1172</Words>
  <Application>Microsoft Office PowerPoint</Application>
  <PresentationFormat>Widescreen</PresentationFormat>
  <Paragraphs>100</Paragraphs>
  <Slides>26</Slides>
  <Notes>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.VnTime</vt: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88</cp:revision>
  <dcterms:created xsi:type="dcterms:W3CDTF">2021-07-24T01:37:59Z</dcterms:created>
  <dcterms:modified xsi:type="dcterms:W3CDTF">2025-11-11T14:12:50Z</dcterms:modified>
</cp:coreProperties>
</file>