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sldIdLst>
    <p:sldId id="265" r:id="rId5"/>
    <p:sldId id="297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56" r:id="rId37"/>
    <p:sldId id="262" r:id="rId38"/>
    <p:sldId id="257" r:id="rId39"/>
    <p:sldId id="264" r:id="rId40"/>
    <p:sldId id="26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65"/>
            <p14:sldId id="297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56"/>
          </p14:sldIdLst>
        </p14:section>
        <p14:section name="Design, Impress, Work Together" id="{B9B51309-D148-4332-87C2-07BE32FBCA3B}">
          <p14:sldIdLst>
            <p14:sldId id="262"/>
            <p14:sldId id="257"/>
            <p14:sldId id="264"/>
          </p14:sldIdLst>
        </p14:section>
        <p14:section name="Learn More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280" autoAdjust="0"/>
  </p:normalViewPr>
  <p:slideViewPr>
    <p:cSldViewPr snapToGrid="0">
      <p:cViewPr varScale="1">
        <p:scale>
          <a:sx n="88" d="100"/>
          <a:sy n="88" d="100"/>
        </p:scale>
        <p:origin x="1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2FB86-AC9F-40AC-B5EB-22E6AB7D15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6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aseline="0" dirty="0" smtClean="0"/>
              <a:t>Slide Show mode, click the arrow to enter the PowerPoint Getting Started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7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57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1.pn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8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9.png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8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ởi động trước khi bơi | Kênh sức khỏe | Sài Gòn Tiếp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43" y="2649815"/>
            <a:ext cx="7197725" cy="33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3698" y="1239229"/>
            <a:ext cx="659321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HƯỜNG</a:t>
            </a:r>
          </a:p>
          <a:p>
            <a:pPr algn="ctr"/>
            <a:r>
              <a:rPr lang="en-US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LỚP 6B</a:t>
            </a:r>
            <a:endParaRPr lang="en-US" sz="40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Video\9602e410f5cda88aaa033d2658e2386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981200" cy="16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81400" y="533400"/>
                <a:ext cx="701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pt-BR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thuộc tập hợp ước chung của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pt-BR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pt-BR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khi nào?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33400"/>
                <a:ext cx="70104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8001" y="1570221"/>
                <a:ext cx="2895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pt-BR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Ư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nếu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1570221"/>
                <a:ext cx="2895600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2941" r="-421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43600" y="1570221"/>
                <a:ext cx="259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và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𝐛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570221"/>
                <a:ext cx="2590800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48001" y="2332221"/>
                <a:ext cx="320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pt-BR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Ư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nếu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2332221"/>
                <a:ext cx="3200400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2941" r="-400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48400" y="2332221"/>
                <a:ext cx="3276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𝐛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332221"/>
                <a:ext cx="3276600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667000" y="1447801"/>
            <a:ext cx="6858000" cy="1712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90799" y="3429000"/>
            <a:ext cx="762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9000" y="3429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Khẳng định sau đúng hay sai?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3516653"/>
                  </p:ext>
                </p:extLst>
              </p:nvPr>
            </p:nvGraphicFramePr>
            <p:xfrm>
              <a:off x="1828801" y="4312920"/>
              <a:ext cx="8269213" cy="2164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06471"/>
                    <a:gridCol w="1147942"/>
                    <a:gridCol w="1219200"/>
                    <a:gridCol w="2895600"/>
                  </a:tblGrid>
                  <a:tr h="721360"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Đúng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Sai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Giải</a:t>
                          </a:r>
                          <a:r>
                            <a:rPr lang="en-US" sz="2800" b="1" baseline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thích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213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Ư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(16,40)</m:t>
                              </m:r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213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Ư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(32,28)</m:t>
                              </m:r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3516653"/>
                  </p:ext>
                </p:extLst>
              </p:nvPr>
            </p:nvGraphicFramePr>
            <p:xfrm>
              <a:off x="1828801" y="4312920"/>
              <a:ext cx="8269213" cy="2164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06471"/>
                    <a:gridCol w="1147942"/>
                    <a:gridCol w="1219200"/>
                    <a:gridCol w="2895600"/>
                  </a:tblGrid>
                  <a:tr h="721360"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Đúng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Sai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Giải</a:t>
                          </a:r>
                          <a:r>
                            <a:rPr lang="en-US" sz="2800" b="1" baseline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thích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21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06" t="-109322" r="-175659" b="-102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21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06" t="-207563" r="-175659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 descr="C:\Users\Administrator\Downloads\Video\tich-xanh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054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istrator\Downloads\Video\tich-xanh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8293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391400" y="5129540"/>
                <a:ext cx="259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16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⋮8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và  40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⋮8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129540"/>
                <a:ext cx="2590800" cy="523220"/>
              </a:xfrm>
              <a:prstGeom prst="rect">
                <a:avLst/>
              </a:prstGeom>
              <a:blipFill rotWithShape="0">
                <a:blip r:embed="rId10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7391400" y="5877580"/>
            <a:ext cx="2590800" cy="523220"/>
            <a:chOff x="5867400" y="5877580"/>
            <a:chExt cx="259080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867400" y="5877580"/>
                  <a:ext cx="25908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>
                      <a:latin typeface="Times New Roman" pitchFamily="18" charset="0"/>
                      <a:ea typeface="Cambria Math"/>
                      <a:cs typeface="Times New Roman" pitchFamily="18" charset="0"/>
                    </a:rPr>
                    <a:t>32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⋮8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và  28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⋮8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5877580"/>
                  <a:ext cx="2590800" cy="523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941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>
            <a:xfrm flipH="1">
              <a:off x="7705725" y="6000750"/>
              <a:ext cx="247650" cy="2743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25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  <p:bldP spid="4" grpId="0" animBg="1"/>
      <p:bldP spid="10" grpId="0" animBg="1"/>
      <p:bldP spid="1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annoyed little girl thinking about_547296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31309" b="8869"/>
          <a:stretch/>
        </p:blipFill>
        <p:spPr bwMode="auto">
          <a:xfrm>
            <a:off x="1676401" y="685801"/>
            <a:ext cx="2289987" cy="39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ownloads\—Pngtree—annoyed little girl thinking about_547296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8" r="14822" b="77187"/>
          <a:stretch/>
        </p:blipFill>
        <p:spPr bwMode="auto">
          <a:xfrm rot="16046083">
            <a:off x="3239668" y="216349"/>
            <a:ext cx="1115303" cy="114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79724" y="1407887"/>
            <a:ext cx="5678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 tìm ước chung của hai số tự nhiên khác 0 ta làm thế nào?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94237" y="2668814"/>
                <a:ext cx="4191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b="1" smtClean="0">
                    <a:latin typeface="Times New Roman" pitchFamily="18" charset="0"/>
                    <a:cs typeface="Times New Roman" pitchFamily="18" charset="0"/>
                  </a:rPr>
                  <a:t>Cách tìm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a:rPr lang="pt-BR" sz="2800" b="1">
                        <a:latin typeface="Cambria Math"/>
                        <a:cs typeface="Times New Roman" pitchFamily="18" charset="0"/>
                      </a:rPr>
                      <m:t>𝐂</m:t>
                    </m:r>
                    <m:r>
                      <a:rPr lang="pt-BR" sz="2800" b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2800" b="1"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pt-BR" sz="2800" b="1">
                        <a:latin typeface="Cambria Math"/>
                        <a:cs typeface="Times New Roman" pitchFamily="18" charset="0"/>
                      </a:rPr>
                      <m:t>𝐛</m:t>
                    </m:r>
                    <m:r>
                      <a:rPr lang="pt-BR" sz="2800" b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237" y="2668814"/>
                <a:ext cx="41910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305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94237" y="3563257"/>
                <a:ext cx="4191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- Tìm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237" y="3563257"/>
                <a:ext cx="419100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3057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94237" y="4238877"/>
                <a:ext cx="4191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- Tìm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237" y="4238877"/>
                <a:ext cx="419100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305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33601" y="5007926"/>
                <a:ext cx="83004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- Tìm các phần tử chung của hai tập hợp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5007926"/>
                <a:ext cx="8300499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1468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36838" y="5801380"/>
                <a:ext cx="764536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smtClean="0">
                    <a:latin typeface="Times New Roman" pitchFamily="18" charset="0"/>
                    <a:cs typeface="Times New Roman" pitchFamily="18" charset="0"/>
                  </a:rPr>
                  <a:t>Tập hợp các phần tử chung đó chính là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38" y="5801380"/>
                <a:ext cx="7645363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159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0" t="32652" r="17901" b="51394"/>
          <a:stretch/>
        </p:blipFill>
        <p:spPr bwMode="auto">
          <a:xfrm>
            <a:off x="1676400" y="3276600"/>
            <a:ext cx="8915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-44" r="46918" b="45416"/>
          <a:stretch/>
        </p:blipFill>
        <p:spPr bwMode="auto">
          <a:xfrm>
            <a:off x="2438400" y="-3303"/>
            <a:ext cx="6858000" cy="312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3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21" y="493813"/>
            <a:ext cx="926718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Administrator\Downloads\—Pngtree—group discussion learn life learning_38162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08" y="2756708"/>
            <a:ext cx="3796493" cy="37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1" y="3230620"/>
            <a:ext cx="3071867" cy="65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1524000" y="4079559"/>
                <a:ext cx="54864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smtClean="0">
                    <a:solidFill>
                      <a:srgbClr val="0000CC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Vì 90</a:t>
                </a:r>
                <a:r>
                  <a:rPr lang="en-US" sz="2800" b="1">
                    <a:solidFill>
                      <a:srgbClr val="FF0000"/>
                    </a:solidFill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en-US" sz="2400" smtClean="0">
                    <a:solidFill>
                      <a:srgbClr val="0000CC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10 nên </a:t>
                </a:r>
                <a:r>
                  <a:rPr lang="vi-VN" sz="2400" smtClean="0">
                    <a:solidFill>
                      <a:srgbClr val="0000CC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ƯCLN(90</a:t>
                </a:r>
                <a:r>
                  <a:rPr lang="en-US" sz="2400">
                    <a:solidFill>
                      <a:srgbClr val="0000CC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,</a:t>
                </a:r>
                <a:r>
                  <a:rPr lang="vi-VN" sz="2400" smtClean="0">
                    <a:solidFill>
                      <a:srgbClr val="0000CC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 </a:t>
                </a:r>
                <a:r>
                  <a:rPr lang="vi-VN" sz="2400">
                    <a:solidFill>
                      <a:srgbClr val="0000CC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10) = </a:t>
                </a:r>
                <a:r>
                  <a:rPr lang="vi-VN" sz="2400" smtClean="0">
                    <a:solidFill>
                      <a:srgbClr val="0000CC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10</a:t>
                </a:r>
                <a:endParaRPr lang="vi-VN" sz="32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4079559"/>
                <a:ext cx="548640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1667" b="-255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24000" y="457200"/>
          <a:ext cx="762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7" imgW="76233" imgH="190583" progId="Equation.DSMT4">
                  <p:embed/>
                </p:oleObj>
              </mc:Choice>
              <mc:Fallback>
                <p:oleObj name="Equation" r:id="rId7" imgW="76233" imgH="19058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"/>
                        <a:ext cx="762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0" y="493813"/>
            <a:ext cx="3642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1400">
                <a:latin typeface="Times New Roman" pitchFamily="18" charset="0"/>
                <a:ea typeface="Arial" pitchFamily="34" charset="0"/>
                <a:cs typeface="Times New Roman" pitchFamily="18" charset="0"/>
              </a:rPr>
              <a:t>10</a:t>
            </a:r>
            <a:endParaRPr lang="vi-VN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6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854200"/>
            <a:ext cx="990600" cy="508000"/>
          </a:xfrm>
        </p:spPr>
        <p:txBody>
          <a:bodyPr>
            <a:noAutofit/>
          </a:bodyPr>
          <a:lstStyle/>
          <a:p>
            <a:pPr algn="l"/>
            <a:r>
              <a:rPr lang="vi-VN" sz="2800">
                <a:solidFill>
                  <a:srgbClr val="0000CC"/>
                </a:solidFill>
              </a:rPr>
              <a:t>Giải: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296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52600" y="24384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>
                <a:solidFill>
                  <a:srgbClr val="0000CC"/>
                </a:solidFill>
              </a:rPr>
              <a:t>Ta </a:t>
            </a:r>
            <a:r>
              <a:rPr lang="vi-VN" sz="2800" smtClean="0">
                <a:solidFill>
                  <a:srgbClr val="0000CC"/>
                </a:solidFill>
              </a:rPr>
              <a:t>có ƯCLN(12</a:t>
            </a:r>
            <a:r>
              <a:rPr lang="en-US" sz="2800" smtClean="0">
                <a:solidFill>
                  <a:srgbClr val="0000CC"/>
                </a:solidFill>
              </a:rPr>
              <a:t>,</a:t>
            </a:r>
            <a:r>
              <a:rPr lang="vi-VN" sz="2800" smtClean="0">
                <a:solidFill>
                  <a:srgbClr val="0000CC"/>
                </a:solidFill>
              </a:rPr>
              <a:t>15</a:t>
            </a:r>
            <a:r>
              <a:rPr lang="vi-VN" sz="2800">
                <a:solidFill>
                  <a:srgbClr val="0000CC"/>
                </a:solidFill>
              </a:rPr>
              <a:t>) = 3.Nên:</a:t>
            </a:r>
            <a:br>
              <a:rPr lang="vi-VN" sz="2800">
                <a:solidFill>
                  <a:srgbClr val="0000CC"/>
                </a:solidFill>
              </a:rPr>
            </a:br>
            <a:r>
              <a:rPr lang="vi-VN" sz="2800">
                <a:solidFill>
                  <a:srgbClr val="0000CC"/>
                </a:solidFill>
              </a:rPr>
              <a:t>Mỗi bạn được bố chia cho:</a:t>
            </a:r>
            <a:br>
              <a:rPr lang="vi-VN" sz="2800">
                <a:solidFill>
                  <a:srgbClr val="0000CC"/>
                </a:solidFill>
              </a:rPr>
            </a:br>
            <a:r>
              <a:rPr lang="vi-VN" sz="2800">
                <a:solidFill>
                  <a:srgbClr val="0000CC"/>
                </a:solidFill>
              </a:rPr>
              <a:t> </a:t>
            </a:r>
            <a:r>
              <a:rPr lang="vi-VN" sz="2800" smtClean="0">
                <a:solidFill>
                  <a:srgbClr val="0000CC"/>
                </a:solidFill>
              </a:rPr>
              <a:t> </a:t>
            </a:r>
            <a:r>
              <a:rPr lang="vi-VN" sz="2800">
                <a:solidFill>
                  <a:srgbClr val="0000CC"/>
                </a:solidFill>
              </a:rPr>
              <a:t>12:3 = 4 (quả bóng màu xanh)</a:t>
            </a:r>
            <a:br>
              <a:rPr lang="vi-VN" sz="2800">
                <a:solidFill>
                  <a:srgbClr val="0000CC"/>
                </a:solidFill>
              </a:rPr>
            </a:br>
            <a:r>
              <a:rPr lang="vi-VN" sz="2800">
                <a:solidFill>
                  <a:srgbClr val="0000CC"/>
                </a:solidFill>
              </a:rPr>
              <a:t> </a:t>
            </a:r>
            <a:r>
              <a:rPr lang="vi-VN" sz="2800" smtClean="0">
                <a:solidFill>
                  <a:srgbClr val="0000CC"/>
                </a:solidFill>
              </a:rPr>
              <a:t> </a:t>
            </a:r>
            <a:r>
              <a:rPr lang="vi-VN" sz="2800">
                <a:solidFill>
                  <a:srgbClr val="0000CC"/>
                </a:solidFill>
              </a:rPr>
              <a:t>15 : 3 = 5 (quả bóng mầu đỏ)</a:t>
            </a:r>
            <a:br>
              <a:rPr lang="vi-VN" sz="2800">
                <a:solidFill>
                  <a:srgbClr val="0000CC"/>
                </a:solidFill>
              </a:rPr>
            </a:br>
            <a:endParaRPr lang="vi-VN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667001"/>
            <a:ext cx="8229600" cy="4525963"/>
          </a:xfrm>
        </p:spPr>
        <p:txBody>
          <a:bodyPr>
            <a:normAutofit/>
          </a:bodyPr>
          <a:lstStyle/>
          <a:p>
            <a:r>
              <a:rPr lang="vi-VN" sz="2400"/>
              <a:t>Ư(36) = {1; 2; 3; 4; 6; 9;12;18;36}</a:t>
            </a:r>
          </a:p>
          <a:p>
            <a:r>
              <a:rPr lang="vi-VN" sz="2400"/>
              <a:t>Ư(40) = {1; 2; 4; 5; 8; 10; 20; 40}</a:t>
            </a:r>
          </a:p>
          <a:p>
            <a:r>
              <a:rPr lang="vi-VN" sz="2400"/>
              <a:t>ƯC(36; 40) = {1; 2; 4}</a:t>
            </a:r>
          </a:p>
          <a:p>
            <a:r>
              <a:rPr lang="vi-VN" sz="2400"/>
              <a:t>a) Có thể chia lớp thành 1; 2; 4 nhóm</a:t>
            </a:r>
          </a:p>
          <a:p>
            <a:r>
              <a:rPr lang="vi-VN" sz="2400"/>
              <a:t>b) Có thể chia nhiều nhất là 4 nhóm Hs, khi đó:</a:t>
            </a:r>
          </a:p>
          <a:p>
            <a:endParaRPr lang="vi-VN" sz="2400" b="1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918754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1" y="2510136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</a:rPr>
              <a:t>Giải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133600" y="5029200"/>
          <a:ext cx="7772400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Số nhóm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Số nam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Số nữ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1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36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40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2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18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20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4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9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10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6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eA on Twitter: &quot;Congrats to @IDeA_Canada's top winners Jack Chapman,  Katie Gillespie, Emma Dornan &amp; Grace Clarke from @MemorialU. Their “MatHat”  design supports ppl w/ #CerebralPalsy. @MUN_Engineering @MUN_Science  @CNS_Nursing @TheCdnAcadofE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47" y="2868160"/>
            <a:ext cx="3371396" cy="33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1943" y="927603"/>
            <a:ext cx="731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Để tìm ƯCLN của hai hay nhiều số ngoài cách tìm như đã nêu ở trên, không biết có còn cách nào khác để tìm ƯCLN nhanh hơn, dễ dàng hơn?</a:t>
            </a:r>
          </a:p>
        </p:txBody>
      </p:sp>
    </p:spTree>
    <p:extLst>
      <p:ext uri="{BB962C8B-B14F-4D97-AF65-F5344CB8AC3E}">
        <p14:creationId xmlns:p14="http://schemas.microsoft.com/office/powerpoint/2010/main" val="253402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62" y="157898"/>
            <a:ext cx="8562422" cy="68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80" y="914400"/>
            <a:ext cx="894902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23" y="1676400"/>
            <a:ext cx="9263501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1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3088" y="296011"/>
            <a:ext cx="8520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tìm ước chung lớn nhất của hai hay nhiều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1202" y="1553658"/>
            <a:ext cx="8077201" cy="13101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mỗi ra thừa số nguyên tố.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81201" y="3332400"/>
            <a:ext cx="8077201" cy="10110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ra các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nguyên tố chung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81201" y="4724401"/>
            <a:ext cx="8077201" cy="13101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tích các thừa số đã chọn, mỗi thừa số lấy với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mũ nhỏ nhất.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ƯCLN phải tìm.</a:t>
            </a:r>
          </a:p>
        </p:txBody>
      </p:sp>
    </p:spTree>
    <p:extLst>
      <p:ext uri="{BB962C8B-B14F-4D97-AF65-F5344CB8AC3E}">
        <p14:creationId xmlns:p14="http://schemas.microsoft.com/office/powerpoint/2010/main" val="204226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ởi động trước khi bơi | Kênh sức khỏe | Sài Gòn Tiếp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43" y="2649815"/>
            <a:ext cx="7197725" cy="33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3833" y="509886"/>
            <a:ext cx="6312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04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3"/>
              <p:cNvSpPr txBox="1">
                <a:spLocks noChangeArrowheads="1"/>
              </p:cNvSpPr>
              <p:nvPr/>
            </p:nvSpPr>
            <p:spPr bwMode="auto">
              <a:xfrm>
                <a:off x="2794786" y="444028"/>
                <a:ext cx="821531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𝐶𝐿𝑁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45,150</m:t>
                        </m:r>
                      </m:e>
                    </m:d>
                  </m:oMath>
                </a14:m>
                <a:r>
                  <a:rPr lang="en-US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biết 45 =3</a:t>
                </a:r>
                <a:r>
                  <a:rPr lang="en-US" alt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.5 và 150 =2 .3. 5</a:t>
                </a:r>
                <a:r>
                  <a:rPr lang="en-US" alt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4786" y="444028"/>
                <a:ext cx="8215312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484" t="-1279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77550" y="1733692"/>
                <a:ext cx="15023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45 =3</m:t>
                      </m:r>
                      <m:r>
                        <m:rPr>
                          <m:nor/>
                        </m:rPr>
                        <a:rPr lang="en-US" alt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.5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550" y="1733692"/>
                <a:ext cx="150233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63280" y="2609371"/>
                <a:ext cx="21226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150 =2 .3. 5</m:t>
                      </m:r>
                      <m:r>
                        <m:rPr>
                          <m:nor/>
                        </m:rPr>
                        <a:rPr lang="en-US" alt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280" y="2609371"/>
                <a:ext cx="212269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3851885" y="1403004"/>
                <a:ext cx="6130316" cy="102845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B1 </a:t>
                </a:r>
                <a:r>
                  <a:rPr lang="en-US" altLang="en-US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tích các số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solidFill>
                          <a:schemeClr val="tx1"/>
                        </a:solidFill>
                        <a:latin typeface="Cambria Math"/>
                      </a:rPr>
                      <m:t>45;150 </m:t>
                    </m:r>
                  </m:oMath>
                </a14:m>
                <a:r>
                  <a:rPr lang="en-US" altLang="en-US"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 thừa số nguyên tố.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885" y="1403004"/>
                <a:ext cx="6130316" cy="1028458"/>
              </a:xfrm>
              <a:prstGeom prst="roundRect">
                <a:avLst/>
              </a:prstGeom>
              <a:blipFill rotWithShape="0">
                <a:blip r:embed="rId5"/>
                <a:stretch>
                  <a:fillRect l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3878944" y="2618285"/>
            <a:ext cx="5341257" cy="7936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 </a:t>
            </a: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ra các thừa số nguyên tố chung.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51885" y="3786648"/>
            <a:ext cx="5341257" cy="10284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tích các thừa số đã chọn, mỗi thừa số lấy với số mũ nhỏ nhất.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03458" y="1735929"/>
                <a:ext cx="46038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458" y="1735929"/>
                <a:ext cx="460382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884458" y="1706900"/>
                <a:ext cx="4732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458" y="1706900"/>
                <a:ext cx="473206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016944" y="2618284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44" y="2618284"/>
                <a:ext cx="481222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386692" y="2632780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692" y="2632780"/>
                <a:ext cx="48122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178613" y="5257800"/>
                <a:ext cx="29866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𝐶𝐿𝑁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36;30</m:t>
                          </m:r>
                        </m:e>
                      </m:d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613" y="5257800"/>
                <a:ext cx="2986651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193452" y="5257800"/>
                <a:ext cx="8921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52" y="5257800"/>
                <a:ext cx="892104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03601" y="5202128"/>
                <a:ext cx="772134" cy="588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601" y="5202128"/>
                <a:ext cx="772134" cy="58817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534179" y="5203026"/>
                <a:ext cx="772134" cy="588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179" y="5203026"/>
                <a:ext cx="772134" cy="58817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057535" y="5257800"/>
                <a:ext cx="1969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3.5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2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535" y="5257800"/>
                <a:ext cx="1969963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8" b="-35366"/>
          <a:stretch/>
        </p:blipFill>
        <p:spPr bwMode="auto">
          <a:xfrm>
            <a:off x="1843089" y="205249"/>
            <a:ext cx="972683" cy="125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32908"/>
            <a:ext cx="8991600" cy="214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ình Học Sinh Nam Và Nữ - Vector F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104" y1="41874" x2="43172" y2="72573"/>
                        <a14:foregroundMark x1="62404" y1="40921" x2="64194" y2="80051"/>
                        <a14:foregroundMark x1="56010" y1="81586" x2="52430" y2="84655"/>
                        <a14:foregroundMark x1="58056" y1="76982" x2="54476" y2="82609"/>
                        <a14:foregroundMark x1="58312" y1="80307" x2="54476" y2="84399"/>
                        <a14:foregroundMark x1="56777" y1="77749" x2="54476" y2="82609"/>
                        <a14:backgroundMark x1="16624" y1="42967" x2="18414" y2="65217"/>
                        <a14:backgroundMark x1="21739" y1="58568" x2="23529" y2="6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0330" r="12454" b="11415"/>
          <a:stretch/>
        </p:blipFill>
        <p:spPr bwMode="auto">
          <a:xfrm>
            <a:off x="4419601" y="4191000"/>
            <a:ext cx="2880809" cy="221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16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en-US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tập 2: </a:t>
                </a:r>
                <a:r>
                  <a:rPr lang="en-US" altLang="en-US" sz="32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</m:t>
                    </m:r>
                    <m:r>
                      <a:rPr lang="en-US" alt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𝐶𝐿𝑁</m:t>
                    </m:r>
                    <m:r>
                      <a:rPr lang="en-US" alt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3200" i="1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36,86</m:t>
                        </m:r>
                      </m:e>
                    </m:d>
                  </m:oMath>
                </a14:m>
                <a:endParaRPr lang="vi-VN" sz="32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17" b="-16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2098449"/>
          </a:xfrm>
        </p:spPr>
        <p:txBody>
          <a:bodyPr>
            <a:normAutofit/>
          </a:bodyPr>
          <a:lstStyle/>
          <a:p>
            <a:r>
              <a:rPr lang="vi-VN"/>
              <a:t>36 = 2</a:t>
            </a:r>
            <a:r>
              <a:rPr lang="vi-VN" baseline="30000"/>
              <a:t>2</a:t>
            </a:r>
            <a:r>
              <a:rPr lang="vi-VN"/>
              <a:t>.3</a:t>
            </a:r>
            <a:r>
              <a:rPr lang="vi-VN" baseline="30000"/>
              <a:t>2</a:t>
            </a:r>
            <a:r>
              <a:rPr lang="vi-VN" smtClean="0"/>
              <a:t>;</a:t>
            </a:r>
          </a:p>
          <a:p>
            <a:r>
              <a:rPr lang="vi-VN" smtClean="0"/>
              <a:t> </a:t>
            </a:r>
            <a:r>
              <a:rPr lang="vi-VN"/>
              <a:t>84 = 2</a:t>
            </a:r>
            <a:r>
              <a:rPr lang="vi-VN" baseline="30000"/>
              <a:t>2</a:t>
            </a:r>
            <a:r>
              <a:rPr lang="vi-VN"/>
              <a:t>.3.7</a:t>
            </a:r>
          </a:p>
          <a:p>
            <a:r>
              <a:rPr lang="vi-VN"/>
              <a:t>ƯCLN(36; 84) =2</a:t>
            </a:r>
            <a:r>
              <a:rPr lang="vi-VN" baseline="30000"/>
              <a:t>2</a:t>
            </a:r>
            <a:r>
              <a:rPr lang="vi-VN"/>
              <a:t>.3 = 12</a:t>
            </a:r>
          </a:p>
          <a:p>
            <a:endParaRPr lang="vi-VN"/>
          </a:p>
        </p:txBody>
      </p:sp>
      <p:pic>
        <p:nvPicPr>
          <p:cNvPr id="6" name="Picture 4" descr="Hình Học Sinh Nam Và Nữ - Vector F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104" y1="41874" x2="43172" y2="72573"/>
                        <a14:foregroundMark x1="62404" y1="40921" x2="64194" y2="80051"/>
                        <a14:foregroundMark x1="56010" y1="81586" x2="52430" y2="84655"/>
                        <a14:foregroundMark x1="58056" y1="76982" x2="54476" y2="82609"/>
                        <a14:foregroundMark x1="58312" y1="80307" x2="54476" y2="84399"/>
                        <a14:foregroundMark x1="56777" y1="77749" x2="54476" y2="82609"/>
                        <a14:backgroundMark x1="16624" y1="42967" x2="18414" y2="65217"/>
                        <a14:backgroundMark x1="21739" y1="58568" x2="23529" y2="6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0330" r="12454" b="11415"/>
          <a:stretch/>
        </p:blipFill>
        <p:spPr bwMode="auto">
          <a:xfrm>
            <a:off x="4267201" y="4190999"/>
            <a:ext cx="3185609" cy="244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9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895601"/>
            <a:ext cx="8763000" cy="1219200"/>
          </a:xfrm>
        </p:spPr>
        <p:txBody>
          <a:bodyPr/>
          <a:lstStyle/>
          <a:p>
            <a:r>
              <a:rPr lang="vi-VN"/>
              <a:t>Số hàng nhiều nhất có thể xếp chính bằng ƯCLN(24; 28; 36) </a:t>
            </a:r>
            <a:endParaRPr lang="vi-VN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76200"/>
            <a:ext cx="9169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63057" y="4252688"/>
            <a:ext cx="8763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/>
              <a:t>Tìm ƯCLN(24; 28; 36) =</a:t>
            </a:r>
            <a:r>
              <a:rPr lang="vi-VN">
                <a:solidFill>
                  <a:srgbClr val="0000CC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412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mtClean="0">
                <a:solidFill>
                  <a:srgbClr val="0000CC"/>
                </a:solidFill>
              </a:rPr>
              <a:t>Để tìm ước chung của các số, ta có thể làm như sau:</a:t>
            </a:r>
            <a:endParaRPr lang="vi-VN">
              <a:solidFill>
                <a:srgbClr val="0000CC"/>
              </a:solidFill>
            </a:endParaRPr>
          </a:p>
        </p:txBody>
      </p:sp>
      <p:pic>
        <p:nvPicPr>
          <p:cNvPr id="4" name="Picture 2" descr="IDeA on Twitter: &quot;Congrats to @IDeA_Canada's top winners Jack Chapman,  Katie Gillespie, Emma Dornan &amp; Grace Clarke from @MemorialU. Their “MatHat”  design supports ppl w/ #CerebralPalsy. @MUN_Engineering @MUN_Science  @CNS_Nursing @TheCdnAcadofEng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200" y="15580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>
                <a:solidFill>
                  <a:srgbClr val="0000CC"/>
                </a:solidFill>
              </a:rPr>
              <a:t>1. Tìm ƯCLN của các số đó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33600" y="2862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>
                <a:solidFill>
                  <a:srgbClr val="0000CC"/>
                </a:solidFill>
              </a:rPr>
              <a:t>2. Tìm tất cả ước của ƯCLN  đó</a:t>
            </a:r>
          </a:p>
        </p:txBody>
      </p:sp>
    </p:spTree>
    <p:extLst>
      <p:ext uri="{BB962C8B-B14F-4D97-AF65-F5344CB8AC3E}">
        <p14:creationId xmlns:p14="http://schemas.microsoft.com/office/powerpoint/2010/main" val="17150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981201"/>
            <a:ext cx="8229600" cy="4525963"/>
          </a:xfrm>
        </p:spPr>
        <p:txBody>
          <a:bodyPr/>
          <a:lstStyle/>
          <a:p>
            <a:r>
              <a:rPr lang="vi-VN" smtClean="0">
                <a:solidFill>
                  <a:srgbClr val="0000CC"/>
                </a:solidFill>
              </a:rPr>
              <a:t>ƯCLN (75, 105) = 15</a:t>
            </a:r>
          </a:p>
          <a:p>
            <a:endParaRPr lang="vi-VN" smtClean="0"/>
          </a:p>
          <a:p>
            <a:r>
              <a:rPr lang="vi-VN" smtClean="0">
                <a:solidFill>
                  <a:srgbClr val="0000CC"/>
                </a:solidFill>
              </a:rPr>
              <a:t>ƯC (75; 105) = Ư(15) = {1; 3; 5; 15}</a:t>
            </a:r>
            <a:endParaRPr lang="vi-V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30" y="304800"/>
            <a:ext cx="936117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9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00"/>
          <a:stretch/>
        </p:blipFill>
        <p:spPr bwMode="auto">
          <a:xfrm>
            <a:off x="1905000" y="152400"/>
            <a:ext cx="8610234" cy="333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3" r="-739"/>
          <a:stretch/>
        </p:blipFill>
        <p:spPr bwMode="auto">
          <a:xfrm>
            <a:off x="7500257" y="3099430"/>
            <a:ext cx="3138714" cy="375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5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698"/>
            <a:ext cx="7290626" cy="60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81" y="762000"/>
            <a:ext cx="962836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66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10591800" cy="762000"/>
          </a:xfrm>
        </p:spPr>
        <p:txBody>
          <a:bodyPr>
            <a:no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Phân số       đã là phân số tối giản chưa? 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0"/>
            <a:ext cx="78377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962400" y="15240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215640" imgH="393480" progId="Equation.DSMT4">
                  <p:embed/>
                </p:oleObj>
              </mc:Choice>
              <mc:Fallback>
                <p:oleObj name="Equation" r:id="rId4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2400" y="152400"/>
                        <a:ext cx="431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667000" y="1131761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Nếu chưa hãy rút gọn về phân số tối giản.  </a:t>
            </a:r>
            <a:endParaRPr lang="vi-VN" sz="2800"/>
          </a:p>
        </p:txBody>
      </p:sp>
      <p:sp>
        <p:nvSpPr>
          <p:cNvPr id="7" name="Rectangle 6"/>
          <p:cNvSpPr/>
          <p:nvPr/>
        </p:nvSpPr>
        <p:spPr>
          <a:xfrm>
            <a:off x="1676400" y="1981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666999" y="3004810"/>
            <a:ext cx="3677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>
                <a:latin typeface="Times New Roman" pitchFamily="18" charset="0"/>
                <a:ea typeface="Arial" pitchFamily="34" charset="0"/>
                <a:cs typeface="Times New Roman" pitchFamily="18" charset="0"/>
              </a:rPr>
              <a:t>Vì có ƯCLN(16;10) = 2</a:t>
            </a:r>
            <a:endParaRPr lang="vi-VN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58344" y="2135088"/>
            <a:ext cx="5439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Phân số        là phân số chưa tối giản</a:t>
            </a:r>
            <a:endParaRPr lang="vi-VN" sz="280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114800" y="2002998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6" imgW="431640" imgH="787320" progId="Equation.DSMT4">
                  <p:embed/>
                </p:oleObj>
              </mc:Choice>
              <mc:Fallback>
                <p:oleObj name="Equation" r:id="rId6" imgW="4316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2002998"/>
                        <a:ext cx="431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041916" y="2895600"/>
          <a:ext cx="971549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8" imgW="457200" imgH="393480" progId="Equation.DSMT4">
                  <p:embed/>
                </p:oleObj>
              </mc:Choice>
              <mc:Fallback>
                <p:oleObj name="Equation" r:id="rId8" imgW="45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41916" y="2895600"/>
                        <a:ext cx="971549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79" y="3546174"/>
            <a:ext cx="3754421" cy="317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400800" y="2997944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itchFamily="18" charset="0"/>
                <a:ea typeface="Arial" pitchFamily="34" charset="0"/>
                <a:cs typeface="Times New Roman" pitchFamily="18" charset="0"/>
              </a:rPr>
              <a:t>nên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21599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66" y="609600"/>
            <a:ext cx="912193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8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0622" y="285051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57105" y="1524849"/>
                <a:ext cx="3004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tập hợp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Ư(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24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105" y="1524849"/>
                <a:ext cx="3004349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05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57104" y="2866975"/>
                <a:ext cx="3004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tập hợp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Ư(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28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104" y="2866975"/>
                <a:ext cx="3004349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405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ình ảnh Khai Mạc Mùa Đi Học Vui Vẻ Phim Hoạt Hình Học Sinh, Phí, Phim Hoạt  Hình Học Sinh, Học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6" b="97500" l="24271" r="80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1667" r="20035" b="6736"/>
          <a:stretch/>
        </p:blipFill>
        <p:spPr bwMode="auto">
          <a:xfrm>
            <a:off x="1919793" y="1271825"/>
            <a:ext cx="855253" cy="10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Khai Mạc Mùa Đi Học Vui Vẻ Phim Hoạt Hình Học Sinh, Phí, Phim Hoạt  Hình Học Sinh, Học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1667" r="20035" b="6736"/>
          <a:stretch/>
        </p:blipFill>
        <p:spPr bwMode="auto">
          <a:xfrm>
            <a:off x="1919793" y="2747584"/>
            <a:ext cx="855253" cy="10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29578" y="2086237"/>
                <a:ext cx="50547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e>
                      </m:d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4;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6;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8;12</m:t>
                          </m:r>
                          <m:r>
                            <a:rPr lang="en-US" alt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e>
                      </m:d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78" y="2086237"/>
                <a:ext cx="505471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29578" y="3536257"/>
                <a:ext cx="43483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</m:e>
                      </m:d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;1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</m:e>
                      </m:d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78" y="3536257"/>
                <a:ext cx="434837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ình Học Sinh Nam Và Nữ - Vector Fre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8104" y1="41874" x2="43172" y2="72573"/>
                        <a14:foregroundMark x1="62404" y1="40921" x2="64194" y2="80051"/>
                        <a14:foregroundMark x1="56010" y1="81586" x2="52430" y2="84655"/>
                        <a14:foregroundMark x1="58056" y1="76982" x2="54476" y2="82609"/>
                        <a14:foregroundMark x1="58312" y1="80307" x2="54476" y2="84399"/>
                        <a14:foregroundMark x1="56777" y1="77749" x2="54476" y2="82609"/>
                        <a14:backgroundMark x1="16624" y1="42967" x2="18414" y2="65217"/>
                        <a14:backgroundMark x1="21739" y1="58568" x2="23529" y2="6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0330" r="12454" b="11415"/>
          <a:stretch/>
        </p:blipFill>
        <p:spPr bwMode="auto">
          <a:xfrm>
            <a:off x="1919793" y="4460976"/>
            <a:ext cx="1231901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1" y="4734580"/>
            <a:ext cx="751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vừa là ước của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là ước của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28?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Luyện tập 3: Rút gọn về phân số tối giản: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743201" y="1524001"/>
          <a:ext cx="84613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3" imgW="355320" imgH="393480" progId="Equation.DSMT4">
                  <p:embed/>
                </p:oleObj>
              </mc:Choice>
              <mc:Fallback>
                <p:oleObj name="Equation" r:id="rId3" imgW="355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1" y="1524001"/>
                        <a:ext cx="846137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743200" y="312420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5" imgW="393480" imgH="393480" progId="Equation.DSMT4">
                  <p:embed/>
                </p:oleObj>
              </mc:Choice>
              <mc:Fallback>
                <p:oleObj name="Equation" r:id="rId5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3200" y="3124200"/>
                        <a:ext cx="10668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733800" y="1568866"/>
          <a:ext cx="1219200" cy="94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7" imgW="507960" imgH="393480" progId="Equation.DSMT4">
                  <p:embed/>
                </p:oleObj>
              </mc:Choice>
              <mc:Fallback>
                <p:oleObj name="Equation" r:id="rId7" imgW="50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1568866"/>
                        <a:ext cx="1219200" cy="945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181600" y="1591408"/>
          <a:ext cx="838200" cy="999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9" imgW="330120" imgH="393480" progId="Equation.DSMT4">
                  <p:embed/>
                </p:oleObj>
              </mc:Choice>
              <mc:Fallback>
                <p:oleObj name="Equation" r:id="rId9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81600" y="1591408"/>
                        <a:ext cx="838200" cy="999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868738" y="3124200"/>
          <a:ext cx="16176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11" imgW="596880" imgH="393480" progId="Equation.DSMT4">
                  <p:embed/>
                </p:oleObj>
              </mc:Choice>
              <mc:Fallback>
                <p:oleObj name="Equation" r:id="rId11" imgW="59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68738" y="3124200"/>
                        <a:ext cx="161766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562600" y="3200400"/>
          <a:ext cx="666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13" imgW="266400" imgH="393480" progId="Equation.DSMT4">
                  <p:embed/>
                </p:oleObj>
              </mc:Choice>
              <mc:Fallback>
                <p:oleObj name="Equation" r:id="rId13" imgW="266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62600" y="3200400"/>
                        <a:ext cx="6667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3685421"/>
            <a:ext cx="4267200" cy="317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2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3369504"/>
                <a:ext cx="8534400" cy="3259896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vi-VN" sz="2800">
                    <a:latin typeface="+mj-lt"/>
                  </a:rPr>
                  <a:t>a) Gọi x là số tiền để mua 1 vé, ta có: </a:t>
                </a:r>
              </a:p>
              <a:p>
                <a:r>
                  <a:rPr lang="vi-VN" sz="2800">
                    <a:latin typeface="+mj-lt"/>
                  </a:rPr>
                  <a:t>x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vi-VN" sz="2800">
                    <a:latin typeface="+mj-lt"/>
                  </a:rPr>
                  <a:t>ƯC(56000; 28000; 42000; 98000) và x&gt; 2000</a:t>
                </a:r>
              </a:p>
              <a:p>
                <a:r>
                  <a:rPr lang="vi-VN" sz="2800">
                    <a:latin typeface="+mj-lt"/>
                  </a:rPr>
                  <a:t>nên x = 7000</a:t>
                </a:r>
              </a:p>
              <a:p>
                <a:r>
                  <a:rPr lang="vi-VN" sz="2800">
                    <a:latin typeface="+mj-lt"/>
                  </a:rPr>
                  <a:t>  Vậy 1 vé có giá là 7000 đồng.</a:t>
                </a:r>
              </a:p>
              <a:p>
                <a:r>
                  <a:rPr lang="vi-VN" sz="2800">
                    <a:latin typeface="+mj-lt"/>
                  </a:rPr>
                  <a:t>b) Số Hs tham gia chuyến đi là: </a:t>
                </a:r>
              </a:p>
              <a:p>
                <a:r>
                  <a:rPr lang="vi-VN" sz="2800">
                    <a:latin typeface="+mj-lt"/>
                  </a:rPr>
                  <a:t>(56 000 + 28 000 + 42 000 + 98 000): 7 000 = 32 (em)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3369504"/>
                <a:ext cx="8534400" cy="3259896"/>
              </a:xfrm>
              <a:blipFill rotWithShape="0">
                <a:blip r:embed="rId2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1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19289" y="1390651"/>
            <a:ext cx="849788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 Vẽ sơ đồ tư duy bài học ngày hôm nay.</a:t>
            </a:r>
          </a:p>
          <a:p>
            <a:pPr eaLnBrk="1" hangingPunct="1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 Ôn lại các kiến thức đã học trong bài.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- Làm bài tập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2.30; 2.31; 2.34; 2.35 (trang 48/SGK).</a:t>
            </a:r>
          </a:p>
          <a:p>
            <a:r>
              <a:rPr lang="vi-VN" sz="28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 Tiết sau: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trước bài 12: “Bội chung. Bội chung nhỏ nhất”</a:t>
            </a:r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6574" y="467320"/>
            <a:ext cx="6723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HƯỚNG DẪN VỀ NHÀ</a:t>
            </a:r>
            <a:endParaRPr lang="en-US" sz="54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88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PowerPoint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Design and deliver beautiful presentations with ease and confidence.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876800" cy="4447761"/>
          </a:xfrm>
        </p:spPr>
        <p:txBody>
          <a:bodyPr>
            <a:normAutofit/>
          </a:bodyPr>
          <a:lstStyle/>
          <a:p>
            <a:r>
              <a:rPr lang="en-US" dirty="0" smtClean="0"/>
              <a:t>Right from the start, you’ll have access to beautiful, widescreen themes that you can easily change to match your style.  Every theme comes with a variety of color variants that you can mix and match.</a:t>
            </a:r>
          </a:p>
          <a:p>
            <a:r>
              <a:rPr lang="en-US" dirty="0" smtClean="0"/>
              <a:t>New features like Merge Shapes and a  color-matching Eyedropper open up new possibilities for your designs.</a:t>
            </a:r>
          </a:p>
          <a:p>
            <a:r>
              <a:rPr lang="en-US" dirty="0"/>
              <a:t>Line up your </a:t>
            </a:r>
            <a:r>
              <a:rPr lang="en-US" dirty="0" smtClean="0"/>
              <a:t>layouts, photos, and diagrams perfectly </a:t>
            </a:r>
            <a:r>
              <a:rPr lang="en-US" dirty="0"/>
              <a:t>in seconds with alignment guides and smart guides.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36" y="4833206"/>
            <a:ext cx="2560320" cy="1440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69" y="4833206"/>
            <a:ext cx="2560320" cy="1440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37" y="1729203"/>
            <a:ext cx="5271152" cy="29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>
            <a:normAutofit/>
          </a:bodyPr>
          <a:lstStyle/>
          <a:p>
            <a:r>
              <a:rPr lang="en-US" dirty="0"/>
              <a:t>The improved Presenter View has new tools to keep you </a:t>
            </a:r>
            <a:r>
              <a:rPr lang="en-US" dirty="0" smtClean="0"/>
              <a:t>in </a:t>
            </a:r>
            <a:r>
              <a:rPr lang="en-US" dirty="0"/>
              <a:t>control. T</a:t>
            </a:r>
            <a:r>
              <a:rPr lang="en-US" dirty="0" smtClean="0"/>
              <a:t>he </a:t>
            </a:r>
            <a:r>
              <a:rPr lang="en-US" dirty="0"/>
              <a:t>new Auto-Extend </a:t>
            </a:r>
            <a:r>
              <a:rPr lang="en-US" dirty="0" smtClean="0"/>
              <a:t>instantly applies </a:t>
            </a:r>
            <a:r>
              <a:rPr lang="en-US" dirty="0"/>
              <a:t>the right settings for </a:t>
            </a:r>
            <a:r>
              <a:rPr lang="en-US" dirty="0" smtClean="0"/>
              <a:t>you, so you can focus on speaking instead of your display.</a:t>
            </a:r>
          </a:p>
          <a:p>
            <a:endParaRPr lang="en-US" sz="1050" dirty="0"/>
          </a:p>
          <a:p>
            <a:pPr lvl="1"/>
            <a:r>
              <a:rPr lang="en-US" b="1" dirty="0" smtClean="0"/>
              <a:t>Slide zoom </a:t>
            </a:r>
            <a:r>
              <a:rPr lang="en-US" dirty="0" smtClean="0"/>
              <a:t>– Help focus your audience on your ideas.  Just click to zoom in and out on a specific diagram, chart or graphic.</a:t>
            </a:r>
          </a:p>
          <a:p>
            <a:endParaRPr lang="en-US" sz="1100" dirty="0"/>
          </a:p>
          <a:p>
            <a:pPr lvl="1"/>
            <a:r>
              <a:rPr lang="en-US" b="1" dirty="0" smtClean="0"/>
              <a:t>Slide Navigator </a:t>
            </a:r>
            <a:r>
              <a:rPr lang="en-US" dirty="0" smtClean="0"/>
              <a:t>– A feature that enables the user to visually browse for and navigate to other slides without leaving Slide Show view.  Your audience only sees the slide you’re presenting.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5052985"/>
            <a:ext cx="495300" cy="44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5" y="3720024"/>
            <a:ext cx="499915" cy="445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335" y="4495751"/>
            <a:ext cx="4036895" cy="1682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628" y="1840906"/>
            <a:ext cx="40386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 with others from different PCs at the same time and have conversations with improved commenting. </a:t>
            </a:r>
            <a:endParaRPr lang="en-US" dirty="0" smtClean="0"/>
          </a:p>
          <a:p>
            <a:r>
              <a:rPr lang="en-US" dirty="0"/>
              <a:t>Sharing online is simple. Even if your audience doesn’t have PowerPoint, simply project to their browser with Present Online.</a:t>
            </a:r>
          </a:p>
          <a:p>
            <a:r>
              <a:rPr lang="en-US" dirty="0"/>
              <a:t>Work together with others at the same time from different locations, whether you are using PowerPoint on your desktop or </a:t>
            </a:r>
            <a:r>
              <a:rPr lang="en-US" dirty="0" smtClean="0"/>
              <a:t>PowerPoint Online.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610" y="2029619"/>
            <a:ext cx="60102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2013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8267" y="2402237"/>
            <a:ext cx="5859506" cy="2187226"/>
          </a:xfrm>
        </p:spPr>
        <p:txBody>
          <a:bodyPr>
            <a:noAutofit/>
          </a:bodyPr>
          <a:lstStyle/>
          <a:p>
            <a:r>
              <a:rPr lang="en-US" sz="2400" dirty="0"/>
              <a:t>Intuitively design beautiful presentations, easily share and work together with others and give a professional performance with advanced presenting tools.</a:t>
            </a:r>
          </a:p>
        </p:txBody>
      </p:sp>
      <p:sp>
        <p:nvSpPr>
          <p:cNvPr id="8" name="Freeform 7">
            <a:hlinkClick r:id="rId3" tooltip="Learn More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hlinkClick r:id="rId3" tooltip="Learn More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rgbClr val="DD462F"/>
                </a:solidFill>
              </a:rPr>
              <a:t>Find out more at the PowerPoint Getting Started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>
                <a:solidFill>
                  <a:srgbClr val="D24726">
                    <a:alpha val="37000"/>
                  </a:srgbClr>
                </a:solidFill>
              </a:rPr>
              <a:t>(Click the arrow when in Slide Show mode)</a:t>
            </a:r>
          </a:p>
          <a:p>
            <a:endParaRPr lang="en-US" sz="1200" dirty="0">
              <a:solidFill>
                <a:srgbClr val="D24726">
                  <a:alpha val="37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-794"/>
          <a:stretch/>
        </p:blipFill>
        <p:spPr bwMode="auto">
          <a:xfrm>
            <a:off x="1524000" y="457200"/>
            <a:ext cx="9144000" cy="158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5" y="2895601"/>
            <a:ext cx="45148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8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Video\20577a5368997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38" b="823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17627" r="-10103" b="12601"/>
          <a:stretch/>
        </p:blipFill>
        <p:spPr bwMode="auto">
          <a:xfrm>
            <a:off x="1371600" y="-7257"/>
            <a:ext cx="11734800" cy="77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8" r="3228"/>
          <a:stretch/>
        </p:blipFill>
        <p:spPr bwMode="auto">
          <a:xfrm>
            <a:off x="4876800" y="1447800"/>
            <a:ext cx="5631543" cy="110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177" y="2550886"/>
            <a:ext cx="5455166" cy="52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1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" b="100000" l="901" r="98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04800"/>
            <a:ext cx="3733799" cy="345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60960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Times New Roman" pitchFamily="18" charset="0"/>
                <a:cs typeface="Times New Roman" pitchFamily="18" charset="0"/>
              </a:rPr>
              <a:t>Tìm Ư(24), Ư(28)?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48200" y="1625026"/>
                <a:ext cx="636747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Ư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24</m:t>
                          </m:r>
                        </m:e>
                      </m:d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1;2;3;4;6;8;12;24</m:t>
                          </m:r>
                        </m:e>
                      </m:d>
                    </m:oMath>
                  </m:oMathPara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625026"/>
                <a:ext cx="6367478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48200" y="2335222"/>
                <a:ext cx="54134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Ư(28)=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1;2;4;7;14;28</m:t>
                          </m:r>
                        </m:e>
                      </m:d>
                    </m:oMath>
                  </m:oMathPara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35222"/>
                <a:ext cx="541347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85408" y="3733801"/>
                <a:ext cx="84301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Ta nói số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; số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𝑠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ố 4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pt-BR" sz="3200" b="1" i="1">
                    <a:latin typeface="Times New Roman" pitchFamily="18" charset="0"/>
                    <a:cs typeface="Times New Roman" pitchFamily="18" charset="0"/>
                  </a:rPr>
                  <a:t>ước chung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pt-BR" sz="3200" i="1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28</m:t>
                    </m:r>
                  </m:oMath>
                </a14:m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08" y="3733801"/>
                <a:ext cx="8430193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808" t="-14737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31257" y="5408205"/>
                <a:ext cx="91983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ố 4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pt-BR" sz="3200" b="1" i="1">
                    <a:latin typeface="Times New Roman" pitchFamily="18" charset="0"/>
                    <a:cs typeface="Times New Roman" pitchFamily="18" charset="0"/>
                  </a:rPr>
                  <a:t>số lớn nhất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trong các </a:t>
                </a:r>
                <a:r>
                  <a:rPr lang="pt-BR" sz="3200" b="1" i="1">
                    <a:latin typeface="Times New Roman" pitchFamily="18" charset="0"/>
                    <a:cs typeface="Times New Roman" pitchFamily="18" charset="0"/>
                  </a:rPr>
                  <a:t>ước chung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pt-BR" sz="3200" i="1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28</m:t>
                    </m:r>
                  </m:oMath>
                </a14:m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7" y="5408205"/>
                <a:ext cx="9198352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016718" y="4823430"/>
                <a:ext cx="40849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Ư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(24,28)=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1;2;4</m:t>
                          </m:r>
                        </m:e>
                      </m:d>
                    </m:oMath>
                  </m:oMathPara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718" y="4823430"/>
                <a:ext cx="4084901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24001" y="4267200"/>
                <a:ext cx="92597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800" b="1" smtClean="0">
                    <a:latin typeface="Times New Roman" pitchFamily="18" charset="0"/>
                    <a:cs typeface="Times New Roman" pitchFamily="18" charset="0"/>
                  </a:rPr>
                  <a:t>Kí hiệu: </a:t>
                </a:r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Tập hợp các ước chung của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pt-BR" sz="2800" i="1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28</m:t>
                    </m:r>
                  </m:oMath>
                </a14:m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pt-BR" sz="2800" b="1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a:rPr lang="pt-BR" sz="2800" b="1">
                        <a:latin typeface="Cambria Math"/>
                        <a:cs typeface="Times New Roman" pitchFamily="18" charset="0"/>
                      </a:rPr>
                      <m:t>𝐂</m:t>
                    </m:r>
                    <m:r>
                      <a:rPr lang="pt-BR" sz="2800" b="1">
                        <a:latin typeface="Cambria Math"/>
                        <a:cs typeface="Times New Roman" pitchFamily="18" charset="0"/>
                      </a:rPr>
                      <m:t> (</m:t>
                    </m:r>
                    <m:r>
                      <a:rPr lang="en-US" sz="2800" b="1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pt-BR" sz="2800" b="1">
                        <a:latin typeface="Cambria Math"/>
                        <a:cs typeface="Times New Roman" pitchFamily="18" charset="0"/>
                      </a:rPr>
                      <m:t>𝟒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800" b="1">
                        <a:latin typeface="Cambria Math"/>
                        <a:cs typeface="Times New Roman" pitchFamily="18" charset="0"/>
                      </a:rPr>
                      <m:t>𝟐𝟖</m:t>
                    </m:r>
                    <m:r>
                      <a:rPr lang="pt-BR" sz="2800" b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267200"/>
                <a:ext cx="9259779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31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57415" y="6219371"/>
                <a:ext cx="43531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 hiệu: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</m:t>
                    </m:r>
                    <m:r>
                      <m:rPr>
                        <m:sty m:val="p"/>
                      </m:rPr>
                      <a:rPr lang="en-US" alt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CLN</m:t>
                    </m:r>
                    <m:d>
                      <m:d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en-US" alt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en-US" sz="280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28</m:t>
                        </m:r>
                      </m:e>
                    </m:d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15" y="6219371"/>
                <a:ext cx="4353115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84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9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81200" y="336675"/>
            <a:ext cx="8229600" cy="1182707"/>
            <a:chOff x="495300" y="4680074"/>
            <a:chExt cx="8229600" cy="1182707"/>
          </a:xfrm>
        </p:grpSpPr>
        <p:sp>
          <p:nvSpPr>
            <p:cNvPr id="11" name="Rectangle 10"/>
            <p:cNvSpPr/>
            <p:nvPr/>
          </p:nvSpPr>
          <p:spPr>
            <a:xfrm>
              <a:off x="495300" y="4680074"/>
              <a:ext cx="8229600" cy="118270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4800600"/>
              <a:ext cx="75438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* Ước chung của hai hay nhiều số là </a:t>
              </a:r>
              <a:r>
                <a:rPr lang="pt-BR" sz="2800" b="1">
                  <a:latin typeface="Times New Roman" pitchFamily="18" charset="0"/>
                  <a:cs typeface="Times New Roman" pitchFamily="18" charset="0"/>
                </a:rPr>
                <a:t>ước của tất cả các số đó.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57400" y="1723465"/>
            <a:ext cx="8229600" cy="1387351"/>
            <a:chOff x="490764" y="4321629"/>
            <a:chExt cx="8229600" cy="2074396"/>
          </a:xfrm>
        </p:grpSpPr>
        <p:sp>
          <p:nvSpPr>
            <p:cNvPr id="16" name="Rectangle 15"/>
            <p:cNvSpPr/>
            <p:nvPr/>
          </p:nvSpPr>
          <p:spPr>
            <a:xfrm>
              <a:off x="490764" y="4321629"/>
              <a:ext cx="8229600" cy="1752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5693" y="4325152"/>
              <a:ext cx="7543800" cy="2070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* Ước chung lớn nhất của hai hay nhiều số </a:t>
              </a:r>
              <a:r>
                <a:rPr lang="pt-BR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 </a:t>
              </a:r>
              <a:r>
                <a:rPr lang="pt-BR" sz="2800" b="1">
                  <a:latin typeface="Times New Roman" pitchFamily="18" charset="0"/>
                  <a:cs typeface="Times New Roman" pitchFamily="18" charset="0"/>
                </a:rPr>
                <a:t>số lớn nhất</a:t>
              </a:r>
              <a:r>
                <a:rPr lang="pt-BR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trong tập hợp các </a:t>
              </a:r>
              <a:r>
                <a:rPr lang="pt-BR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ước chung </a:t>
              </a:r>
              <a:r>
                <a:rPr lang="pt-BR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 các số đó.</a:t>
              </a:r>
              <a:endPara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332800"/>
            <a:ext cx="7708900" cy="104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5" b="100000" l="901" r="98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8795" y="4229142"/>
            <a:ext cx="2926524" cy="270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31" y="4666341"/>
            <a:ext cx="5692965" cy="62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76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2" t="48561" r="29921" b="33681"/>
          <a:stretch/>
        </p:blipFill>
        <p:spPr bwMode="auto">
          <a:xfrm>
            <a:off x="1524000" y="265592"/>
            <a:ext cx="9144000" cy="316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3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9" t="66944" r="17365" b="22153"/>
          <a:stretch/>
        </p:blipFill>
        <p:spPr bwMode="auto">
          <a:xfrm>
            <a:off x="1569894" y="2633990"/>
            <a:ext cx="909810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67000" y="304800"/>
                <a:ext cx="41495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1;2;3;6;</m:t>
                          </m:r>
                          <m:r>
                            <a:rPr lang="en-US" alt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9;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"/>
                <a:ext cx="414959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62920" y="983020"/>
                <a:ext cx="54618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1;2;3;5;6;10;15;30</m:t>
                          </m:r>
                        </m:e>
                      </m:d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920" y="983020"/>
                <a:ext cx="546188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14600" y="1676400"/>
                <a:ext cx="41792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r>
                        <a:rPr lang="en-US" altLang="en-US" sz="2800" i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18, 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1;2;3;6 </m:t>
                          </m:r>
                        </m:e>
                      </m:d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676400"/>
                <a:ext cx="417928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72657" y="2372380"/>
                <a:ext cx="31152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r>
                        <a:rPr lang="en-US" altLang="en-US" sz="2800" i="1">
                          <a:latin typeface="Cambria Math"/>
                          <a:cs typeface="Times New Roman" panose="02020603050405020304" pitchFamily="18" charset="0"/>
                        </a:rPr>
                        <m:t>𝐶𝐿𝑁</m:t>
                      </m:r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18, 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i="1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657" y="2372380"/>
                <a:ext cx="311527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IDeA on Twitter: &quot;Congrats to @IDeA_Canada's top winners Jack Chapman,  Katie Gillespie, Emma Dornan &amp; Grace Clarke from @MemorialU. Their “MatHat”  design supports ppl w/ #CerebralPalsy. @MUN_Engineering @MUN_Science  @CNS_Nursing @TheCdnAcadofEng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248604"/>
            <a:ext cx="2209799" cy="260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70C04F-E7AC-41AB-9C6D-1B1BB88BFF7F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 2013</Template>
  <TotalTime>128</TotalTime>
  <Words>1166</Words>
  <Application>Microsoft Office PowerPoint</Application>
  <PresentationFormat>Widescreen</PresentationFormat>
  <Paragraphs>140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Cambria Math</vt:lpstr>
      <vt:lpstr>Segoe UI</vt:lpstr>
      <vt:lpstr>Segoe UI Light</vt:lpstr>
      <vt:lpstr>Times New Roman</vt:lpstr>
      <vt:lpstr>WelcomeDoc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2: Tìm ƯCLN (36,86)</vt:lpstr>
      <vt:lpstr>PowerPoint Presentation</vt:lpstr>
      <vt:lpstr>Để tìm ước chung của các số, ta có thể làm như sau:</vt:lpstr>
      <vt:lpstr>PowerPoint Presentation</vt:lpstr>
      <vt:lpstr>PowerPoint Presentation</vt:lpstr>
      <vt:lpstr>PowerPoint Presentation</vt:lpstr>
      <vt:lpstr>Phân số       đã là phân số tối giản chưa?  </vt:lpstr>
      <vt:lpstr>PowerPoint Presentation</vt:lpstr>
      <vt:lpstr>Luyện tập 3: Rút gọn về phân số tối giản:</vt:lpstr>
      <vt:lpstr>PowerPoint Presentation</vt:lpstr>
      <vt:lpstr>PowerPoint Presentation</vt:lpstr>
      <vt:lpstr>Welcome to PowerPoint</vt:lpstr>
      <vt:lpstr>Design</vt:lpstr>
      <vt:lpstr>Impress</vt:lpstr>
      <vt:lpstr>Work Together</vt:lpstr>
      <vt:lpstr>PowerPoint 2013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keywords/>
  <cp:lastModifiedBy>Microsoft account</cp:lastModifiedBy>
  <cp:revision>13</cp:revision>
  <dcterms:created xsi:type="dcterms:W3CDTF">2024-10-24T10:08:48Z</dcterms:created>
  <dcterms:modified xsi:type="dcterms:W3CDTF">2025-04-03T13:57:59Z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